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8"/>
  </p:notesMasterIdLst>
  <p:sldIdLst>
    <p:sldId id="294" r:id="rId5"/>
    <p:sldId id="264" r:id="rId6"/>
    <p:sldId id="257" r:id="rId7"/>
    <p:sldId id="260" r:id="rId8"/>
    <p:sldId id="261" r:id="rId9"/>
    <p:sldId id="265" r:id="rId10"/>
    <p:sldId id="258" r:id="rId11"/>
    <p:sldId id="259" r:id="rId12"/>
    <p:sldId id="262" r:id="rId13"/>
    <p:sldId id="263" r:id="rId14"/>
    <p:sldId id="293" r:id="rId15"/>
    <p:sldId id="266" r:id="rId16"/>
    <p:sldId id="267" r:id="rId17"/>
    <p:sldId id="268" r:id="rId18"/>
    <p:sldId id="269" r:id="rId19"/>
    <p:sldId id="270" r:id="rId20"/>
    <p:sldId id="279" r:id="rId21"/>
    <p:sldId id="280" r:id="rId22"/>
    <p:sldId id="281" r:id="rId23"/>
    <p:sldId id="282" r:id="rId24"/>
    <p:sldId id="271" r:id="rId25"/>
    <p:sldId id="283" r:id="rId26"/>
    <p:sldId id="284" r:id="rId27"/>
    <p:sldId id="285" r:id="rId28"/>
    <p:sldId id="272" r:id="rId29"/>
    <p:sldId id="286" r:id="rId30"/>
    <p:sldId id="287" r:id="rId31"/>
    <p:sldId id="288" r:id="rId32"/>
    <p:sldId id="289" r:id="rId33"/>
    <p:sldId id="273"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17794-CF33-40C6-AC07-3A5E3D6FA5E0}" type="datetimeFigureOut">
              <a:rPr lang="en-US" smtClean="0"/>
              <a:t>5/23/2017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8560D-0582-43C9-991F-50D68FBFCEC4}" type="slidenum">
              <a:rPr lang="en-US" smtClean="0"/>
              <a:t>‹#›</a:t>
            </a:fld>
            <a:endParaRPr lang="en-US"/>
          </a:p>
        </p:txBody>
      </p:sp>
    </p:spTree>
    <p:extLst>
      <p:ext uri="{BB962C8B-B14F-4D97-AF65-F5344CB8AC3E}">
        <p14:creationId xmlns:p14="http://schemas.microsoft.com/office/powerpoint/2010/main" val="35529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p:spPr>
        <p:txBody>
          <a:bodyPr/>
          <a:lstStyle/>
          <a:p>
            <a:endParaRPr lang="en-CA" altLang="en-US">
              <a:latin typeface="Arial" panose="020B0604020202020204" pitchFamily="34" charset="0"/>
            </a:endParaRPr>
          </a:p>
        </p:txBody>
      </p:sp>
      <p:sp>
        <p:nvSpPr>
          <p:cNvPr id="15364" name="Slide Number Placeholder 3"/>
          <p:cNvSpPr>
            <a:spLocks noGrp="1"/>
          </p:cNvSpPr>
          <p:nvPr>
            <p:ph type="sldNum" sz="quarter" idx="5"/>
          </p:nvPr>
        </p:nvSpPr>
        <p:spPr>
          <a:noFill/>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fld id="{474A845C-1CDA-487E-876E-5D2A63CD8FFF}" type="slidenum">
              <a:rPr lang="en-CA" altLang="en-US" smtClean="0">
                <a:solidFill>
                  <a:prstClr val="black"/>
                </a:solidFill>
                <a:latin typeface="Arial" panose="020B0604020202020204" pitchFamily="34" charset="0"/>
              </a:rPr>
              <a:pPr/>
              <a:t>1</a:t>
            </a:fld>
            <a:endParaRPr lang="en-CA" altLang="en-US">
              <a:solidFill>
                <a:prstClr val="black"/>
              </a:solidFill>
              <a:latin typeface="Arial" panose="020B0604020202020204" pitchFamily="34" charset="0"/>
            </a:endParaRPr>
          </a:p>
        </p:txBody>
      </p:sp>
    </p:spTree>
    <p:extLst>
      <p:ext uri="{BB962C8B-B14F-4D97-AF65-F5344CB8AC3E}">
        <p14:creationId xmlns:p14="http://schemas.microsoft.com/office/powerpoint/2010/main" val="164807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19BA1-793C-47AF-8A2E-D95FA82E668D}"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243840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19BA1-793C-47AF-8A2E-D95FA82E668D}"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1090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19BA1-793C-47AF-8A2E-D95FA82E668D}"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202208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62F8C593-5A62-48CB-A16F-B102740F1CCE}"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19135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839A32C-AE1F-4520-9B24-C3F1DE3A4791}"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726536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18415-71D2-46DF-B468-C1BB6F325565}"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525513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C527DD6-5383-4C8C-94AF-2A28A9453102}"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48895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5CD518C2-6B56-4AC1-A1A6-CD8CB03E7AAF}" type="datetime1">
              <a:rPr lang="en-CA" smtClean="0">
                <a:solidFill>
                  <a:prstClr val="black">
                    <a:tint val="75000"/>
                  </a:prstClr>
                </a:solidFill>
              </a:rPr>
              <a:pPr/>
              <a:t>2017-05-23</a:t>
            </a:fld>
            <a:endParaRPr lang="en-CA">
              <a:solidFill>
                <a:prstClr val="black">
                  <a:tint val="75000"/>
                </a:prstClr>
              </a:solidFill>
            </a:endParaRPr>
          </a:p>
        </p:txBody>
      </p:sp>
      <p:sp>
        <p:nvSpPr>
          <p:cNvPr id="8" name="Footer Placeholder 7"/>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9" name="Slide Number Placeholder 8"/>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82625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95022FFE-4F33-4501-88A3-DC033CF4E544}" type="datetime1">
              <a:rPr lang="en-CA" smtClean="0">
                <a:solidFill>
                  <a:prstClr val="black">
                    <a:tint val="75000"/>
                  </a:prstClr>
                </a:solidFill>
              </a:rPr>
              <a:pPr/>
              <a:t>2017-05-23</a:t>
            </a:fld>
            <a:endParaRPr lang="en-CA">
              <a:solidFill>
                <a:prstClr val="black">
                  <a:tint val="75000"/>
                </a:prstClr>
              </a:solidFill>
            </a:endParaRPr>
          </a:p>
        </p:txBody>
      </p:sp>
      <p:sp>
        <p:nvSpPr>
          <p:cNvPr id="4" name="Footer Placeholder 3"/>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424879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92066-A84E-42FF-9493-8BF55508B2AD}" type="datetime1">
              <a:rPr lang="en-CA" smtClean="0">
                <a:solidFill>
                  <a:prstClr val="black">
                    <a:tint val="75000"/>
                  </a:prstClr>
                </a:solidFill>
              </a:rPr>
              <a:pPr/>
              <a:t>2017-05-23</a:t>
            </a:fld>
            <a:endParaRPr lang="en-CA">
              <a:solidFill>
                <a:prstClr val="black">
                  <a:tint val="75000"/>
                </a:prstClr>
              </a:solidFill>
            </a:endParaRPr>
          </a:p>
        </p:txBody>
      </p:sp>
      <p:sp>
        <p:nvSpPr>
          <p:cNvPr id="3" name="Footer Placeholder 2"/>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4" name="Slide Number Placeholder 3"/>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759863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3A78D-7CED-489B-9061-2F6A6DBAA70D}"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572139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19BA1-793C-47AF-8A2E-D95FA82E668D}"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2341432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5293E-4095-43F5-AAE7-A0C567451CCA}"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406826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336944B-E7F8-4DB9-A279-2B63FEB35511}"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8271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2F79BE6A-CAE0-4E94-8B0E-F3E72992F972}"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69259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3184477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2460542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15109583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6757941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8"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114070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4"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39917879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3"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2509613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19BA1-793C-47AF-8A2E-D95FA82E668D}"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25898149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2734073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6"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2159653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37193882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dt" sz="half" idx="10"/>
          </p:nvPr>
        </p:nvSpPr>
        <p:spPr>
          <a:ln/>
        </p:spPr>
        <p:txBody>
          <a:bodyPr/>
          <a:lstStyle>
            <a:lvl1pPr>
              <a:defRPr/>
            </a:lvl1pPr>
          </a:lstStyle>
          <a:p>
            <a:pPr>
              <a:defRPr/>
            </a:pPr>
            <a:r>
              <a:rPr lang="en-US">
                <a:solidFill>
                  <a:srgbClr val="000000"/>
                </a:solidFill>
              </a:rPr>
              <a:t>Microelectronic Circuits, Seventh Edition</a:t>
            </a:r>
          </a:p>
        </p:txBody>
      </p:sp>
      <p:sp>
        <p:nvSpPr>
          <p:cNvPr id="5" name="Rectangle 8"/>
          <p:cNvSpPr>
            <a:spLocks noGrp="1" noChangeArrowheads="1"/>
          </p:cNvSpPr>
          <p:nvPr>
            <p:ph type="ftr" sz="quarter" idx="11"/>
          </p:nvPr>
        </p:nvSpPr>
        <p:spPr>
          <a:ln/>
        </p:spPr>
        <p:txBody>
          <a:bodyPr/>
          <a:lstStyle>
            <a:lvl1pPr>
              <a:defRPr/>
            </a:lvl1pPr>
          </a:lstStyle>
          <a:p>
            <a:pPr>
              <a:defRPr/>
            </a:pPr>
            <a:r>
              <a:rPr lang="en-US">
                <a:solidFill>
                  <a:srgbClr val="000000"/>
                </a:solidFill>
              </a:rPr>
              <a:t>Sedra/Smith                       Copyright © 2015 by Oxford University Press</a:t>
            </a:r>
          </a:p>
        </p:txBody>
      </p:sp>
    </p:spTree>
    <p:extLst>
      <p:ext uri="{BB962C8B-B14F-4D97-AF65-F5344CB8AC3E}">
        <p14:creationId xmlns:p14="http://schemas.microsoft.com/office/powerpoint/2010/main" val="12825097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AD49056D-07AE-4A65-AB76-CCE705891774}"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41414247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D619073-CB57-404A-A278-CD1D0EC323F3}"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4624535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FEB7C6-9091-430C-B932-A2FB75DB2855}"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617160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52AF049C-24AC-41C0-8001-CDABCC253B81}"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0251522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7A7904E2-606A-4502-853A-9D53A76F86E2}" type="datetime1">
              <a:rPr lang="en-CA" smtClean="0">
                <a:solidFill>
                  <a:prstClr val="black">
                    <a:tint val="75000"/>
                  </a:prstClr>
                </a:solidFill>
              </a:rPr>
              <a:pPr/>
              <a:t>2017-05-23</a:t>
            </a:fld>
            <a:endParaRPr lang="en-CA">
              <a:solidFill>
                <a:prstClr val="black">
                  <a:tint val="75000"/>
                </a:prstClr>
              </a:solidFill>
            </a:endParaRPr>
          </a:p>
        </p:txBody>
      </p:sp>
      <p:sp>
        <p:nvSpPr>
          <p:cNvPr id="8" name="Footer Placeholder 7"/>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9" name="Slide Number Placeholder 8"/>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816702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F3A18C2D-9E2B-4E2F-9A86-4AB7E03DB2CE}" type="datetime1">
              <a:rPr lang="en-CA" smtClean="0">
                <a:solidFill>
                  <a:prstClr val="black">
                    <a:tint val="75000"/>
                  </a:prstClr>
                </a:solidFill>
              </a:rPr>
              <a:pPr/>
              <a:t>2017-05-23</a:t>
            </a:fld>
            <a:endParaRPr lang="en-CA">
              <a:solidFill>
                <a:prstClr val="black">
                  <a:tint val="75000"/>
                </a:prstClr>
              </a:solidFill>
            </a:endParaRPr>
          </a:p>
        </p:txBody>
      </p:sp>
      <p:sp>
        <p:nvSpPr>
          <p:cNvPr id="4" name="Footer Placeholder 3"/>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24196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19BA1-793C-47AF-8A2E-D95FA82E668D}"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38944313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0F244-47B8-49F7-B9F0-74F6D1E5E339}" type="datetime1">
              <a:rPr lang="en-CA" smtClean="0">
                <a:solidFill>
                  <a:prstClr val="black">
                    <a:tint val="75000"/>
                  </a:prstClr>
                </a:solidFill>
              </a:rPr>
              <a:pPr/>
              <a:t>2017-05-23</a:t>
            </a:fld>
            <a:endParaRPr lang="en-CA">
              <a:solidFill>
                <a:prstClr val="black">
                  <a:tint val="75000"/>
                </a:prstClr>
              </a:solidFill>
            </a:endParaRPr>
          </a:p>
        </p:txBody>
      </p:sp>
      <p:sp>
        <p:nvSpPr>
          <p:cNvPr id="3" name="Footer Placeholder 2"/>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4" name="Slide Number Placeholder 3"/>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5320775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F241C5-4B07-4A54-94F3-614B57ED8EDF}"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310114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8A4B2-350D-422B-8FA2-3409B9A97471}" type="datetime1">
              <a:rPr lang="en-CA" smtClean="0">
                <a:solidFill>
                  <a:prstClr val="black">
                    <a:tint val="75000"/>
                  </a:prstClr>
                </a:solidFill>
              </a:rPr>
              <a:pPr/>
              <a:t>2017-05-23</a:t>
            </a:fld>
            <a:endParaRPr lang="en-CA">
              <a:solidFill>
                <a:prstClr val="black">
                  <a:tint val="75000"/>
                </a:prstClr>
              </a:solidFill>
            </a:endParaRPr>
          </a:p>
        </p:txBody>
      </p:sp>
      <p:sp>
        <p:nvSpPr>
          <p:cNvPr id="6" name="Footer Placeholder 5"/>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7" name="Slide Number Placeholder 6"/>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1225037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AFB35980-E10E-4C62-8339-BEEFF97B66E1}"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6305727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B51ADA6A-00E6-4397-B49A-37818508DDEE}"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12"/>
          </p:nvPr>
        </p:nvSpPr>
        <p:spPr/>
        <p:txBody>
          <a:body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7258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19BA1-793C-47AF-8A2E-D95FA82E668D}"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85816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19BA1-793C-47AF-8A2E-D95FA82E668D}"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3252808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19BA1-793C-47AF-8A2E-D95FA82E668D}"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200517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19BA1-793C-47AF-8A2E-D95FA82E668D}"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412426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19BA1-793C-47AF-8A2E-D95FA82E668D}"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C2C2A-7386-431D-BE2A-174034DAB7EB}" type="slidenum">
              <a:rPr lang="en-US" smtClean="0"/>
              <a:t>‹#›</a:t>
            </a:fld>
            <a:endParaRPr lang="en-US"/>
          </a:p>
        </p:txBody>
      </p:sp>
    </p:spTree>
    <p:extLst>
      <p:ext uri="{BB962C8B-B14F-4D97-AF65-F5344CB8AC3E}">
        <p14:creationId xmlns:p14="http://schemas.microsoft.com/office/powerpoint/2010/main" val="506845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19BA1-793C-47AF-8A2E-D95FA82E668D}" type="datetimeFigureOut">
              <a:rPr lang="en-US" smtClean="0"/>
              <a:t>5/23/2017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C2C2A-7386-431D-BE2A-174034DAB7EB}" type="slidenum">
              <a:rPr lang="en-US" smtClean="0"/>
              <a:t>‹#›</a:t>
            </a:fld>
            <a:endParaRPr lang="en-US"/>
          </a:p>
        </p:txBody>
      </p:sp>
    </p:spTree>
    <p:extLst>
      <p:ext uri="{BB962C8B-B14F-4D97-AF65-F5344CB8AC3E}">
        <p14:creationId xmlns:p14="http://schemas.microsoft.com/office/powerpoint/2010/main" val="312863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81CEF-4A66-46B7-BDAE-DCAD1FC708EF}"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3551151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1" name="Rectangle 7"/>
          <p:cNvSpPr>
            <a:spLocks noGrp="1" noChangeArrowheads="1"/>
          </p:cNvSpPr>
          <p:nvPr>
            <p:ph type="dt" sz="half" idx="2"/>
          </p:nvPr>
        </p:nvSpPr>
        <p:spPr bwMode="auto">
          <a:xfrm>
            <a:off x="609601" y="6486525"/>
            <a:ext cx="4629151"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defRPr>
            </a:lvl1pPr>
          </a:lstStyle>
          <a:p>
            <a:pPr fontAlgn="base">
              <a:spcBef>
                <a:spcPct val="0"/>
              </a:spcBef>
              <a:spcAft>
                <a:spcPct val="0"/>
              </a:spcAft>
              <a:defRPr/>
            </a:pPr>
            <a:r>
              <a:rPr lang="en-US">
                <a:solidFill>
                  <a:srgbClr val="000000"/>
                </a:solidFill>
                <a:ea typeface="ＭＳ Ｐゴシック" panose="020B0600070205080204" pitchFamily="34" charset="-128"/>
              </a:rPr>
              <a:t>Microelectronic Circuits, Seventh Edition</a:t>
            </a:r>
          </a:p>
        </p:txBody>
      </p:sp>
      <p:sp>
        <p:nvSpPr>
          <p:cNvPr id="1032" name="Rectangle 8"/>
          <p:cNvSpPr>
            <a:spLocks noGrp="1" noChangeArrowheads="1"/>
          </p:cNvSpPr>
          <p:nvPr>
            <p:ph type="ftr" sz="quarter" idx="3"/>
          </p:nvPr>
        </p:nvSpPr>
        <p:spPr bwMode="auto">
          <a:xfrm>
            <a:off x="5367867" y="6477001"/>
            <a:ext cx="7128933" cy="4746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defRPr>
            </a:lvl1pPr>
          </a:lstStyle>
          <a:p>
            <a:pPr fontAlgn="base">
              <a:spcBef>
                <a:spcPct val="0"/>
              </a:spcBef>
              <a:spcAft>
                <a:spcPct val="0"/>
              </a:spcAft>
              <a:defRPr/>
            </a:pPr>
            <a:r>
              <a:rPr lang="en-US">
                <a:solidFill>
                  <a:srgbClr val="000000"/>
                </a:solidFill>
                <a:ea typeface="ＭＳ Ｐゴシック" panose="020B0600070205080204" pitchFamily="34" charset="-128"/>
              </a:rPr>
              <a:t>Sedra/Smith                       Copyright © 2015 by Oxford University Press</a:t>
            </a:r>
          </a:p>
        </p:txBody>
      </p:sp>
    </p:spTree>
    <p:extLst>
      <p:ext uri="{BB962C8B-B14F-4D97-AF65-F5344CB8AC3E}">
        <p14:creationId xmlns:p14="http://schemas.microsoft.com/office/powerpoint/2010/main" val="3167495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p:txStyles>
    <p:titleStyle>
      <a:lvl1pPr algn="ctr"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anose="020B0600070205080204"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6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6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E3146-7C1A-4318-AE05-2D5AE5DFC6EC}" type="datetime1">
              <a:rPr lang="en-CA" smtClean="0">
                <a:solidFill>
                  <a:prstClr val="black">
                    <a:tint val="75000"/>
                  </a:prstClr>
                </a:solidFill>
              </a:rPr>
              <a:pPr/>
              <a:t>2017-05-23</a:t>
            </a:fld>
            <a:endParaRPr lang="en-CA">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E1357-FD8B-4D65-8EF4-9E21E73F3669}" type="slidenum">
              <a:rPr lang="en-CA" smtClean="0">
                <a:solidFill>
                  <a:prstClr val="black">
                    <a:tint val="75000"/>
                  </a:prstClr>
                </a:solidFill>
              </a:rPr>
              <a:pPr/>
              <a:t>‹#›</a:t>
            </a:fld>
            <a:endParaRPr lang="en-CA">
              <a:solidFill>
                <a:prstClr val="black">
                  <a:tint val="75000"/>
                </a:prstClr>
              </a:solidFill>
            </a:endParaRPr>
          </a:p>
        </p:txBody>
      </p:sp>
    </p:spTree>
    <p:extLst>
      <p:ext uri="{BB962C8B-B14F-4D97-AF65-F5344CB8AC3E}">
        <p14:creationId xmlns:p14="http://schemas.microsoft.com/office/powerpoint/2010/main" val="883955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ttar.hussain@mryerson.ca" TargetMode="External"/><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966651" y="357189"/>
            <a:ext cx="10110651" cy="6135051"/>
          </a:xfrm>
        </p:spPr>
        <p:txBody>
          <a:bodyPr/>
          <a:lstStyle/>
          <a:p>
            <a:pPr algn="ctr" eaLnBrk="1" hangingPunct="1">
              <a:buFont typeface="Arial" panose="020B0604020202020204" pitchFamily="34" charset="0"/>
              <a:buNone/>
            </a:pPr>
            <a:endParaRPr lang="en-US" altLang="en-US" b="1" dirty="0">
              <a:solidFill>
                <a:srgbClr val="FF0000"/>
              </a:solidFill>
              <a:latin typeface="Comic Sans MS" panose="030F0702030302020204" pitchFamily="66" charset="0"/>
              <a:cs typeface="Times New Roman" panose="02020603050405020304" pitchFamily="18" charset="0"/>
            </a:endParaRPr>
          </a:p>
          <a:p>
            <a:pPr algn="ctr">
              <a:buNone/>
            </a:pPr>
            <a:r>
              <a:rPr lang="en-US" sz="3200" b="1" dirty="0">
                <a:solidFill>
                  <a:srgbClr val="FF0000"/>
                </a:solidFill>
                <a:latin typeface="Times New Roman" pitchFamily="18" charset="0"/>
                <a:cs typeface="Times New Roman" pitchFamily="18" charset="0"/>
              </a:rPr>
              <a:t>ELE404</a:t>
            </a:r>
          </a:p>
          <a:p>
            <a:pPr algn="ctr">
              <a:buNone/>
            </a:pPr>
            <a:r>
              <a:rPr lang="en-US" sz="3200" dirty="0">
                <a:solidFill>
                  <a:srgbClr val="FF0000"/>
                </a:solidFill>
              </a:rPr>
              <a:t>Electronics Circuits</a:t>
            </a:r>
            <a:endParaRPr lang="en-US" sz="3200" dirty="0">
              <a:solidFill>
                <a:srgbClr val="FF0000"/>
              </a:solidFill>
              <a:latin typeface="Times New Roman" pitchFamily="18" charset="0"/>
              <a:cs typeface="Times New Roman" pitchFamily="18" charset="0"/>
            </a:endParaRPr>
          </a:p>
          <a:p>
            <a:pPr algn="ctr">
              <a:buNone/>
            </a:pPr>
            <a:r>
              <a:rPr lang="en-US" sz="3200" dirty="0">
                <a:latin typeface="Times New Roman" pitchFamily="18" charset="0"/>
                <a:cs typeface="Times New Roman" pitchFamily="18" charset="0"/>
              </a:rPr>
              <a:t>Lecture 5</a:t>
            </a:r>
          </a:p>
          <a:p>
            <a:pPr algn="ctr" eaLnBrk="1">
              <a:buFont typeface="Arial" panose="020B0604020202020204" pitchFamily="34" charset="0"/>
              <a:buNone/>
            </a:pPr>
            <a:endParaRPr lang="en-CA" altLang="en-US" sz="3600" dirty="0">
              <a:solidFill>
                <a:srgbClr val="0000CC"/>
              </a:solidFill>
              <a:latin typeface="Comic Sans MS" panose="030F0702030302020204" pitchFamily="66" charset="0"/>
              <a:cs typeface="Times New Roman" panose="02020603050405020304" pitchFamily="18" charset="0"/>
            </a:endParaRPr>
          </a:p>
          <a:p>
            <a:pPr algn="ctr">
              <a:buNone/>
            </a:pPr>
            <a:r>
              <a:rPr lang="en-CA" altLang="en-US" sz="3600" dirty="0">
                <a:solidFill>
                  <a:srgbClr val="0000CC"/>
                </a:solidFill>
                <a:latin typeface="Comic Sans MS" panose="030F0702030302020204" pitchFamily="66" charset="0"/>
                <a:cs typeface="Times New Roman" panose="02020603050405020304" pitchFamily="18" charset="0"/>
              </a:rPr>
              <a:t>Diode’s </a:t>
            </a:r>
            <a:r>
              <a:rPr lang="en-CA" altLang="en-US" sz="3600" dirty="0" smtClean="0">
                <a:solidFill>
                  <a:srgbClr val="0000CC"/>
                </a:solidFill>
                <a:latin typeface="Comic Sans MS" panose="030F0702030302020204" pitchFamily="66" charset="0"/>
                <a:cs typeface="Times New Roman" panose="02020603050405020304" pitchFamily="18" charset="0"/>
              </a:rPr>
              <a:t>Applications: : Logic Gates, Peak Detector, and Wave Shaping</a:t>
            </a:r>
            <a:endParaRPr lang="en-CA" altLang="en-US" sz="3600" b="1" dirty="0">
              <a:solidFill>
                <a:srgbClr val="0000CC"/>
              </a:solidFill>
              <a:latin typeface="Comic Sans MS" panose="030F0702030302020204" pitchFamily="66" charset="0"/>
              <a:cs typeface="Times New Roman" panose="02020603050405020304" pitchFamily="18" charset="0"/>
            </a:endParaRPr>
          </a:p>
          <a:p>
            <a:pPr algn="ctr" eaLnBrk="1">
              <a:buFont typeface="Arial" panose="020B0604020202020204" pitchFamily="34" charset="0"/>
              <a:buNone/>
            </a:pPr>
            <a:endParaRPr lang="en-US" altLang="en-US" dirty="0">
              <a:latin typeface="Comic Sans MS" panose="030F0702030302020204" pitchFamily="66" charset="0"/>
              <a:cs typeface="Times New Roman" panose="02020603050405020304" pitchFamily="18" charset="0"/>
            </a:endParaRPr>
          </a:p>
          <a:p>
            <a:pPr algn="ctr" eaLnBrk="1">
              <a:buFont typeface="Arial" panose="020B0604020202020204" pitchFamily="34" charset="0"/>
              <a:buNone/>
            </a:pPr>
            <a:r>
              <a:rPr lang="en-US" altLang="en-US" dirty="0">
                <a:latin typeface="Comic Sans MS" panose="030F0702030302020204" pitchFamily="66" charset="0"/>
                <a:cs typeface="Times New Roman" panose="02020603050405020304" pitchFamily="18" charset="0"/>
              </a:rPr>
              <a:t>Dr. Sattar Hussain</a:t>
            </a:r>
          </a:p>
          <a:p>
            <a:pPr algn="ctr" eaLnBrk="1">
              <a:buFont typeface="Arial" panose="020B0604020202020204" pitchFamily="34" charset="0"/>
              <a:buNone/>
            </a:pPr>
            <a:r>
              <a:rPr lang="en-US" altLang="en-US" dirty="0">
                <a:solidFill>
                  <a:srgbClr val="002060"/>
                </a:solidFill>
                <a:latin typeface="Times New Roman" panose="02020603050405020304" pitchFamily="18" charset="0"/>
                <a:cs typeface="Times New Roman" panose="02020603050405020304" pitchFamily="18" charset="0"/>
                <a:hlinkClick r:id="rId3"/>
              </a:rPr>
              <a:t>sattar.hussain@mryerson.ca</a:t>
            </a:r>
            <a:endParaRPr lang="en-US" altLang="en-US" dirty="0">
              <a:solidFill>
                <a:srgbClr val="002060"/>
              </a:solidFill>
              <a:latin typeface="Times New Roman" panose="02020603050405020304" pitchFamily="18" charset="0"/>
              <a:cs typeface="Times New Roman" panose="02020603050405020304" pitchFamily="18" charset="0"/>
            </a:endParaRPr>
          </a:p>
          <a:p>
            <a:pPr algn="ctr" eaLnBrk="1"/>
            <a:endParaRPr lang="en-US" altLang="en-US" b="1" dirty="0">
              <a:solidFill>
                <a:srgbClr val="0000CC"/>
              </a:solidFill>
              <a:latin typeface="Comic Sans MS" panose="030F0702030302020204" pitchFamily="66" charset="0"/>
              <a:cs typeface="Times New Roman" panose="02020603050405020304" pitchFamily="18" charset="0"/>
            </a:endParaRPr>
          </a:p>
          <a:p>
            <a:pPr eaLnBrk="1" hangingPunct="1"/>
            <a:endParaRPr lang="en-US" altLang="en-US" dirty="0">
              <a:latin typeface="Comic Sans MS" panose="030F0702030302020204" pitchFamily="66" charset="0"/>
              <a:cs typeface="Times New Roman" panose="02020603050405020304" pitchFamily="18" charset="0"/>
            </a:endParaRPr>
          </a:p>
          <a:p>
            <a:pPr eaLnBrk="1" hangingPunct="1"/>
            <a:endParaRPr lang="en-US" altLang="en-US" b="1" dirty="0">
              <a:solidFill>
                <a:srgbClr val="FF0000"/>
              </a:solidFill>
              <a:latin typeface="Comic Sans MS" panose="030F0702030302020204" pitchFamily="66" charset="0"/>
              <a:cs typeface="Times New Roman" panose="02020603050405020304" pitchFamily="18" charset="0"/>
            </a:endParaRPr>
          </a:p>
          <a:p>
            <a:pPr eaLnBrk="1" hangingPunct="1"/>
            <a:endParaRPr lang="en-US" altLang="en-US" b="1" dirty="0">
              <a:solidFill>
                <a:srgbClr val="FF0000"/>
              </a:solidFill>
              <a:latin typeface="Comic Sans MS" panose="030F0702030302020204" pitchFamily="66" charset="0"/>
              <a:cs typeface="Times New Roman" panose="02020603050405020304" pitchFamily="18" charset="0"/>
            </a:endParaRPr>
          </a:p>
          <a:p>
            <a:pPr eaLnBrk="1" hangingPunct="1"/>
            <a:endParaRPr lang="en-CA" altLang="en-US"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pPr>
              <a:defRPr/>
            </a:pPr>
            <a:r>
              <a:rPr lang="en-CA" smtClean="0">
                <a:solidFill>
                  <a:prstClr val="black">
                    <a:tint val="75000"/>
                  </a:prstClr>
                </a:solidFill>
              </a:rPr>
              <a:t>ELE404-Diode Basic's Applications</a:t>
            </a:r>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744ABDB2-2131-4C73-A1D9-4BD3D8EDA480}" type="slidenum">
              <a:rPr lang="en-CA">
                <a:solidFill>
                  <a:prstClr val="black">
                    <a:tint val="75000"/>
                  </a:prstClr>
                </a:solidFill>
              </a:rPr>
              <a:pPr>
                <a:defRPr/>
              </a:pPr>
              <a:t>1</a:t>
            </a:fld>
            <a:endParaRPr lang="en-CA">
              <a:solidFill>
                <a:prstClr val="black">
                  <a:tint val="75000"/>
                </a:prstClr>
              </a:solidFill>
            </a:endParaRPr>
          </a:p>
        </p:txBody>
      </p:sp>
    </p:spTree>
    <p:extLst>
      <p:ext uri="{BB962C8B-B14F-4D97-AF65-F5344CB8AC3E}">
        <p14:creationId xmlns:p14="http://schemas.microsoft.com/office/powerpoint/2010/main" val="1969012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8056"/>
            <a:ext cx="10646664" cy="6025896"/>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The transfer characteristics indicates that the output voltage is equal to the input voltage, as long as the input is lower than or equal to 0.7 V, and then becomes constant at 0.7 V for any input voltage larger than 0.7 V.</a:t>
            </a:r>
          </a:p>
          <a:p>
            <a:pPr marL="0" indent="0" algn="just">
              <a:buNone/>
            </a:pPr>
            <a:r>
              <a:rPr lang="en-US" dirty="0" smtClean="0">
                <a:latin typeface="Times New Roman" panose="02020603050405020304" pitchFamily="18" charset="0"/>
                <a:cs typeface="Times New Roman" panose="02020603050405020304" pitchFamily="18" charset="0"/>
              </a:rPr>
              <a:t>Let’s consider that the input voltage is a triangular periodic waveform. The output voltage is as shown</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20131" y="2494895"/>
            <a:ext cx="4731462" cy="3979057"/>
          </a:xfrm>
          <a:prstGeom prst="rect">
            <a:avLst/>
          </a:prstGeom>
        </p:spPr>
      </p:pic>
    </p:spTree>
    <p:extLst>
      <p:ext uri="{BB962C8B-B14F-4D97-AF65-F5344CB8AC3E}">
        <p14:creationId xmlns:p14="http://schemas.microsoft.com/office/powerpoint/2010/main" val="222335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208" y="393192"/>
            <a:ext cx="10832592" cy="6035040"/>
          </a:xfrm>
        </p:spPr>
        <p:txBody>
          <a:bodyPr/>
          <a:lstStyle/>
          <a:p>
            <a:pPr marL="0" indent="0">
              <a:buNone/>
            </a:pPr>
            <a:r>
              <a:rPr lang="en-US" dirty="0" smtClean="0"/>
              <a:t>Other examples:</a:t>
            </a:r>
          </a:p>
          <a:p>
            <a:pPr marL="0" indent="0">
              <a:buNone/>
            </a:pPr>
            <a:endParaRPr lang="en-US" dirty="0"/>
          </a:p>
        </p:txBody>
      </p:sp>
      <p:pic>
        <p:nvPicPr>
          <p:cNvPr id="4" name="Picture 3"/>
          <p:cNvPicPr>
            <a:picLocks noChangeAspect="1"/>
          </p:cNvPicPr>
          <p:nvPr/>
        </p:nvPicPr>
        <p:blipFill>
          <a:blip r:embed="rId2"/>
          <a:stretch>
            <a:fillRect/>
          </a:stretch>
        </p:blipFill>
        <p:spPr>
          <a:xfrm>
            <a:off x="1476375" y="836965"/>
            <a:ext cx="9322689" cy="5825582"/>
          </a:xfrm>
          <a:prstGeom prst="rect">
            <a:avLst/>
          </a:prstGeom>
        </p:spPr>
      </p:pic>
    </p:spTree>
    <p:extLst>
      <p:ext uri="{BB962C8B-B14F-4D97-AF65-F5344CB8AC3E}">
        <p14:creationId xmlns:p14="http://schemas.microsoft.com/office/powerpoint/2010/main" val="1435936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457200"/>
            <a:ext cx="10945368" cy="6053328"/>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It is noted that parts of the input waveform appears at the output, while some other parts are clipped.</a:t>
            </a:r>
          </a:p>
          <a:p>
            <a:pPr algn="just">
              <a:lnSpc>
                <a:spcPct val="150000"/>
              </a:lnSpc>
            </a:pPr>
            <a:r>
              <a:rPr lang="en-US" dirty="0" smtClean="0">
                <a:latin typeface="Times New Roman" panose="02020603050405020304" pitchFamily="18" charset="0"/>
                <a:cs typeface="Times New Roman" panose="02020603050405020304" pitchFamily="18" charset="0"/>
              </a:rPr>
              <a:t>It should, however, be borne in mind that clippers (wave shapers) are nonlinear circuits and then is no systematic way to analyze them. The techniques that we practice just try to mitigate this inherent difficulty.</a:t>
            </a:r>
          </a:p>
          <a:p>
            <a:pPr algn="just">
              <a:lnSpc>
                <a:spcPct val="150000"/>
              </a:lnSpc>
            </a:pPr>
            <a:r>
              <a:rPr lang="en-US" dirty="0" smtClean="0">
                <a:latin typeface="Times New Roman" panose="02020603050405020304" pitchFamily="18" charset="0"/>
                <a:cs typeface="Times New Roman" panose="02020603050405020304" pitchFamily="18" charset="0"/>
              </a:rPr>
              <a:t>The following facts are worth noting:</a:t>
            </a:r>
          </a:p>
          <a:p>
            <a:pPr marL="514350" indent="-514350" algn="just">
              <a:lnSpc>
                <a:spcPct val="150000"/>
              </a:lnSpc>
              <a:buFont typeface="+mj-lt"/>
              <a:buAutoNum type="alphaLcParenR"/>
            </a:pPr>
            <a:r>
              <a:rPr lang="en-US" dirty="0" smtClean="0">
                <a:latin typeface="Times New Roman" panose="02020603050405020304" pitchFamily="18" charset="0"/>
                <a:cs typeface="Times New Roman" panose="02020603050405020304" pitchFamily="18" charset="0"/>
              </a:rPr>
              <a:t>The transfer characteristics of a diode circuit is continuous but a number of break points.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6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457200"/>
            <a:ext cx="10945368" cy="6053328"/>
          </a:xfrm>
        </p:spPr>
        <p:txBody>
          <a:bodyPr/>
          <a:lstStyle/>
          <a:p>
            <a:pPr marL="514350" indent="-514350">
              <a:lnSpc>
                <a:spcPct val="150000"/>
              </a:lnSpc>
              <a:buFont typeface="+mj-lt"/>
              <a:buAutoNum type="alphaLcParenR" startAt="2"/>
            </a:pPr>
            <a:r>
              <a:rPr lang="en-US" dirty="0" smtClean="0">
                <a:latin typeface="Times New Roman" panose="02020603050405020304" pitchFamily="18" charset="0"/>
                <a:cs typeface="Times New Roman" panose="02020603050405020304" pitchFamily="18" charset="0"/>
              </a:rPr>
              <a:t>The number of break points is not larger than the number of diodes. In a well-designed circuit, the number of break points equals the number of diodes.</a:t>
            </a:r>
          </a:p>
          <a:p>
            <a:pPr marL="514350" indent="-514350">
              <a:lnSpc>
                <a:spcPct val="150000"/>
              </a:lnSpc>
              <a:buFont typeface="+mj-lt"/>
              <a:buAutoNum type="alphaLcParenR" startAt="2"/>
            </a:pPr>
            <a:r>
              <a:rPr lang="en-US" dirty="0" smtClean="0">
                <a:latin typeface="Times New Roman" panose="02020603050405020304" pitchFamily="18" charset="0"/>
                <a:cs typeface="Times New Roman" panose="02020603050405020304" pitchFamily="18" charset="0"/>
              </a:rPr>
              <a:t>At any input voltage that corresponds to a break point, only one of the diodes changes its conduction state (unless the number of break points is smaller than the number of diodes)</a:t>
            </a:r>
          </a:p>
          <a:p>
            <a:pPr algn="just">
              <a:lnSpc>
                <a:spcPct val="150000"/>
              </a:lnSpc>
            </a:pPr>
            <a:r>
              <a:rPr lang="en-US" dirty="0" smtClean="0">
                <a:latin typeface="Times New Roman" panose="02020603050405020304" pitchFamily="18" charset="0"/>
                <a:cs typeface="Times New Roman" panose="02020603050405020304" pitchFamily="18" charset="0"/>
              </a:rPr>
              <a:t>Based on the aforementioned facts, the following algorithm can be exercised for deriving the transfer characteristic of a diode circuit: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4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292608"/>
            <a:ext cx="11201400" cy="6172200"/>
          </a:xfrm>
        </p:spPr>
        <p:txBody>
          <a:bodyPr/>
          <a:lstStyle/>
          <a:p>
            <a:pPr marL="514350" indent="-514350" algn="just">
              <a:lnSpc>
                <a:spcPct val="150000"/>
              </a:lnSpc>
              <a:buFont typeface="+mj-lt"/>
              <a:buAutoNum type="alphaLcParenR"/>
            </a:pPr>
            <a:r>
              <a:rPr lang="en-US" dirty="0" smtClean="0">
                <a:latin typeface="Times New Roman" panose="02020603050405020304" pitchFamily="18" charset="0"/>
                <a:cs typeface="Times New Roman" panose="02020603050405020304" pitchFamily="18" charset="0"/>
              </a:rPr>
              <a:t>Start from an input voltage of -∞ and determine the conduction states of the diodes</a:t>
            </a:r>
          </a:p>
          <a:p>
            <a:pPr marL="514350" indent="-514350" algn="just">
              <a:lnSpc>
                <a:spcPct val="150000"/>
              </a:lnSpc>
              <a:buFont typeface="+mj-lt"/>
              <a:buAutoNum type="alphaLcParenR"/>
            </a:pPr>
            <a:r>
              <a:rPr lang="en-US" dirty="0" smtClean="0">
                <a:latin typeface="Times New Roman" panose="02020603050405020304" pitchFamily="18" charset="0"/>
                <a:cs typeface="Times New Roman" panose="02020603050405020304" pitchFamily="18" charset="0"/>
              </a:rPr>
              <a:t>Formulate the output (usually a voltage, but can be a current, alternatively) in terms of </a:t>
            </a:r>
            <a:r>
              <a:rPr lang="en-US" i="1" dirty="0" smtClean="0">
                <a:latin typeface="Times New Roman" panose="02020603050405020304" pitchFamily="18" charset="0"/>
                <a:cs typeface="Times New Roman" panose="02020603050405020304" pitchFamily="18" charset="0"/>
              </a:rPr>
              <a:t>v</a:t>
            </a:r>
            <a:r>
              <a:rPr lang="en-US" i="1" baseline="-25000" dirty="0"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for the conduction state determined in step 1.</a:t>
            </a:r>
          </a:p>
          <a:p>
            <a:pPr marL="514350" indent="-514350" algn="just">
              <a:lnSpc>
                <a:spcPct val="150000"/>
              </a:lnSpc>
              <a:buFont typeface="+mj-lt"/>
              <a:buAutoNum type="alphaLcParenR"/>
            </a:pPr>
            <a:r>
              <a:rPr lang="en-US" dirty="0" smtClean="0">
                <a:latin typeface="Times New Roman" panose="02020603050405020304" pitchFamily="18" charset="0"/>
                <a:cs typeface="Times New Roman" panose="02020603050405020304" pitchFamily="18" charset="0"/>
              </a:rPr>
              <a:t>Formulate the validity criterion for the conduction state of each diode, in terms of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and, based on the derived inequalities, determine at what next larger input voltage a diode (and which diode) changes its conduction state.</a:t>
            </a:r>
          </a:p>
          <a:p>
            <a:pPr marL="514350" indent="-514350" algn="just">
              <a:lnSpc>
                <a:spcPct val="150000"/>
              </a:lnSpc>
              <a:buFont typeface="+mj-lt"/>
              <a:buAutoNum type="alphaLcParen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86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457200"/>
            <a:ext cx="10945368" cy="6053328"/>
          </a:xfrm>
        </p:spPr>
        <p:txBody>
          <a:bodyPr/>
          <a:lstStyle/>
          <a:p>
            <a:pPr marL="514350" indent="-514350">
              <a:lnSpc>
                <a:spcPct val="150000"/>
              </a:lnSpc>
              <a:buFont typeface="+mj-lt"/>
              <a:buAutoNum type="alphaLcParenR" startAt="4"/>
            </a:pPr>
            <a:r>
              <a:rPr lang="en-US" dirty="0" smtClean="0">
                <a:latin typeface="Times New Roman" panose="02020603050405020304" pitchFamily="18" charset="0"/>
                <a:cs typeface="Times New Roman" panose="02020603050405020304" pitchFamily="18" charset="0"/>
              </a:rPr>
              <a:t>For the new conduction state, and for an input voltage larger than the input voltage found in step (c), repeat step (b).</a:t>
            </a:r>
          </a:p>
          <a:p>
            <a:pPr marL="514350" indent="-514350">
              <a:lnSpc>
                <a:spcPct val="150000"/>
              </a:lnSpc>
              <a:buFont typeface="+mj-lt"/>
              <a:buAutoNum type="alphaLcParenR" startAt="4"/>
            </a:pPr>
            <a:r>
              <a:rPr lang="en-US" dirty="0" smtClean="0">
                <a:latin typeface="Times New Roman" panose="02020603050405020304" pitchFamily="18" charset="0"/>
                <a:cs typeface="Times New Roman" panose="02020603050405020304" pitchFamily="18" charset="0"/>
              </a:rPr>
              <a:t>Stop the algorithm once all conduction state combinations have been covered.</a:t>
            </a:r>
          </a:p>
          <a:p>
            <a:pPr>
              <a:lnSpc>
                <a:spcPct val="150000"/>
              </a:lnSpc>
            </a:pPr>
            <a:r>
              <a:rPr lang="en-US" dirty="0" smtClean="0">
                <a:latin typeface="Times New Roman" panose="02020603050405020304" pitchFamily="18" charset="0"/>
                <a:cs typeface="Times New Roman" panose="02020603050405020304" pitchFamily="18" charset="0"/>
              </a:rPr>
              <a:t>The algorithm above is illustrated by the following examples: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0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3504" y="347472"/>
            <a:ext cx="10945368" cy="6163056"/>
          </a:xfrm>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Example 3: </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Derive and sketch the input-output transfer characteristic of the circuit below. Assume constant-voltage model for diodes with 0.7 V of voltage drop.</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91078" y="2810065"/>
            <a:ext cx="5372100" cy="2371725"/>
          </a:xfrm>
          <a:prstGeom prst="rect">
            <a:avLst/>
          </a:prstGeom>
        </p:spPr>
      </p:pic>
    </p:spTree>
    <p:extLst>
      <p:ext uri="{BB962C8B-B14F-4D97-AF65-F5344CB8AC3E}">
        <p14:creationId xmlns:p14="http://schemas.microsoft.com/office/powerpoint/2010/main" val="218191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3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4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3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044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3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53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1"/>
          <p:cNvSpPr>
            <a:spLocks noChangeArrowheads="1"/>
          </p:cNvSpPr>
          <p:nvPr/>
        </p:nvSpPr>
        <p:spPr bwMode="auto">
          <a:xfrm>
            <a:off x="3221414" y="6090981"/>
            <a:ext cx="556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150000"/>
              </a:lnSpc>
              <a:spcBef>
                <a:spcPct val="0"/>
              </a:spcBef>
              <a:spcAft>
                <a:spcPts val="1200"/>
              </a:spcAft>
            </a:pPr>
            <a:r>
              <a:rPr lang="en-US" altLang="en-US" sz="1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Figure</a:t>
            </a:r>
            <a:r>
              <a:rPr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1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4.5</a:t>
            </a:r>
            <a:r>
              <a:rPr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Diode logic gates: </a:t>
            </a:r>
            <a:r>
              <a:rPr lang="en-US" altLang="en-US" sz="1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a:t>
            </a:r>
            <a:r>
              <a:rPr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OR gate; </a:t>
            </a:r>
            <a:r>
              <a:rPr lang="en-US" altLang="en-US" sz="12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t>
            </a:r>
            <a:r>
              <a:rPr lang="en-US" alt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gate (in a positive-logic system).</a:t>
            </a:r>
            <a:endParaRPr lang="en-US" alt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922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9978" y="1158363"/>
            <a:ext cx="3287623" cy="375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97601" y="1237583"/>
            <a:ext cx="3125978" cy="359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19130" y="287101"/>
            <a:ext cx="2893741" cy="523220"/>
          </a:xfrm>
          <a:prstGeom prst="rect">
            <a:avLst/>
          </a:prstGeom>
        </p:spPr>
        <p:txBody>
          <a:bodyPr wrap="none">
            <a:spAutoFit/>
          </a:bodyPr>
          <a:lstStyle/>
          <a:p>
            <a:r>
              <a:rPr lang="en-US" sz="2800" u="sng" dirty="0">
                <a:solidFill>
                  <a:srgbClr val="0000CC"/>
                </a:solidFill>
                <a:latin typeface="Times New Roman" panose="02020603050405020304" pitchFamily="18" charset="0"/>
                <a:cs typeface="Times New Roman" panose="02020603050405020304" pitchFamily="18" charset="0"/>
              </a:rPr>
              <a:t>Diode Logic Gates</a:t>
            </a:r>
          </a:p>
        </p:txBody>
      </p:sp>
      <mc:AlternateContent xmlns:mc="http://schemas.openxmlformats.org/markup-compatibility/2006" xmlns:a14="http://schemas.microsoft.com/office/drawing/2010/main">
        <mc:Choice Requires="a14">
          <p:sp>
            <p:nvSpPr>
              <p:cNvPr id="3" name="TextBox 2"/>
              <p:cNvSpPr txBox="1"/>
              <p:nvPr/>
            </p:nvSpPr>
            <p:spPr>
              <a:xfrm>
                <a:off x="170527" y="5185924"/>
                <a:ext cx="304495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𝑌</m:t>
                          </m:r>
                        </m:sub>
                      </m:sSub>
                      <m:r>
                        <a:rPr lang="en-US" sz="2800" i="1">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𝐴</m:t>
                          </m:r>
                        </m:sub>
                      </m:sSub>
                      <m:r>
                        <a:rPr lang="en-US" sz="2800" i="1">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𝐵</m:t>
                          </m:r>
                        </m:sub>
                      </m:sSub>
                      <m:r>
                        <a:rPr lang="en-US" sz="2800" i="1">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𝐶</m:t>
                          </m:r>
                        </m:sub>
                      </m:sSub>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170527" y="5185924"/>
                <a:ext cx="3044952" cy="52322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8934035" y="5185924"/>
                <a:ext cx="304495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𝑌</m:t>
                          </m:r>
                        </m:sub>
                      </m:sSub>
                      <m:r>
                        <a:rPr lang="en-US" sz="2800" i="1">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𝐴</m:t>
                          </m:r>
                        </m:sub>
                      </m:sSub>
                      <m:r>
                        <a:rPr lang="en-US" sz="2800" b="0" i="1" smtClean="0">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𝐵</m:t>
                          </m:r>
                        </m:sub>
                      </m:sSub>
                      <m:r>
                        <a:rPr lang="en-US" sz="2800" b="0" i="1" smtClean="0">
                          <a:solidFill>
                            <a:srgbClr val="0000CC"/>
                          </a:solidFill>
                          <a:latin typeface="Cambria Math" panose="02040503050406030204" pitchFamily="18" charset="0"/>
                        </a:rPr>
                        <m:t>.</m:t>
                      </m:r>
                      <m:sSub>
                        <m:sSubPr>
                          <m:ctrlPr>
                            <a:rPr lang="en-US" sz="2800" i="1">
                              <a:solidFill>
                                <a:srgbClr val="0000CC"/>
                              </a:solidFill>
                              <a:latin typeface="Cambria Math" panose="02040503050406030204" pitchFamily="18" charset="0"/>
                            </a:rPr>
                          </m:ctrlPr>
                        </m:sSubPr>
                        <m:e>
                          <m:r>
                            <a:rPr lang="en-US" sz="2800" i="1">
                              <a:solidFill>
                                <a:srgbClr val="0000CC"/>
                              </a:solidFill>
                              <a:latin typeface="Cambria Math" panose="02040503050406030204" pitchFamily="18" charset="0"/>
                            </a:rPr>
                            <m:t>𝑣</m:t>
                          </m:r>
                        </m:e>
                        <m:sub>
                          <m:r>
                            <a:rPr lang="en-US" sz="2800" i="1">
                              <a:solidFill>
                                <a:srgbClr val="0000CC"/>
                              </a:solidFill>
                              <a:latin typeface="Cambria Math" panose="02040503050406030204" pitchFamily="18" charset="0"/>
                            </a:rPr>
                            <m:t>𝐶</m:t>
                          </m:r>
                        </m:sub>
                      </m:sSub>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8934035" y="5185924"/>
                <a:ext cx="3044952" cy="52322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4104121240"/>
                  </p:ext>
                </p:extLst>
              </p:nvPr>
            </p:nvGraphicFramePr>
            <p:xfrm>
              <a:off x="729106" y="1619764"/>
              <a:ext cx="1880872" cy="3291840"/>
            </p:xfrm>
            <a:graphic>
              <a:graphicData uri="http://schemas.openxmlformats.org/drawingml/2006/table">
                <a:tbl>
                  <a:tblPr firstRow="1" bandRow="1">
                    <a:tableStyleId>{5940675A-B579-460E-94D1-54222C63F5DA}</a:tableStyleId>
                  </a:tblPr>
                  <a:tblGrid>
                    <a:gridCol w="470218"/>
                    <a:gridCol w="470218"/>
                    <a:gridCol w="470218"/>
                    <a:gridCol w="470218"/>
                  </a:tblGrid>
                  <a:tr h="313219">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𝐴</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𝐶</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𝑌</m:t>
                                    </m:r>
                                  </m:sub>
                                </m:sSub>
                              </m:oMath>
                            </m:oMathPara>
                          </a14:m>
                          <a:endParaRPr lang="en-US" dirty="0"/>
                        </a:p>
                      </a:txBody>
                      <a:tcPr/>
                    </a:tc>
                  </a:tr>
                  <a:tr h="313219">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13219">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13219">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13219">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13219">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13219">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13219">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13219">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4104121240"/>
                  </p:ext>
                </p:extLst>
              </p:nvPr>
            </p:nvGraphicFramePr>
            <p:xfrm>
              <a:off x="729106" y="1619764"/>
              <a:ext cx="1880872" cy="3291840"/>
            </p:xfrm>
            <a:graphic>
              <a:graphicData uri="http://schemas.openxmlformats.org/drawingml/2006/table">
                <a:tbl>
                  <a:tblPr firstRow="1" bandRow="1">
                    <a:tableStyleId>{5940675A-B579-460E-94D1-54222C63F5DA}</a:tableStyleId>
                  </a:tblPr>
                  <a:tblGrid>
                    <a:gridCol w="470218"/>
                    <a:gridCol w="470218"/>
                    <a:gridCol w="470218"/>
                    <a:gridCol w="470218"/>
                  </a:tblGrid>
                  <a:tr h="365760">
                    <a:tc>
                      <a:txBody>
                        <a:bodyPr/>
                        <a:lstStyle/>
                        <a:p>
                          <a:endParaRPr lang="en-US"/>
                        </a:p>
                      </a:txBody>
                      <a:tcPr>
                        <a:blipFill rotWithShape="0">
                          <a:blip r:embed="rId6"/>
                          <a:stretch>
                            <a:fillRect l="-1282" t="-1667" r="-300000" b="-828333"/>
                          </a:stretch>
                        </a:blipFill>
                      </a:tcPr>
                    </a:tc>
                    <a:tc>
                      <a:txBody>
                        <a:bodyPr/>
                        <a:lstStyle/>
                        <a:p>
                          <a:endParaRPr lang="en-US"/>
                        </a:p>
                      </a:txBody>
                      <a:tcPr>
                        <a:blipFill rotWithShape="0">
                          <a:blip r:embed="rId6"/>
                          <a:stretch>
                            <a:fillRect l="-102597" t="-1667" r="-203896" b="-828333"/>
                          </a:stretch>
                        </a:blipFill>
                      </a:tcPr>
                    </a:tc>
                    <a:tc>
                      <a:txBody>
                        <a:bodyPr/>
                        <a:lstStyle/>
                        <a:p>
                          <a:endParaRPr lang="en-US"/>
                        </a:p>
                      </a:txBody>
                      <a:tcPr>
                        <a:blipFill rotWithShape="0">
                          <a:blip r:embed="rId6"/>
                          <a:stretch>
                            <a:fillRect l="-200000" t="-1667" r="-101282" b="-828333"/>
                          </a:stretch>
                        </a:blipFill>
                      </a:tcPr>
                    </a:tc>
                    <a:tc>
                      <a:txBody>
                        <a:bodyPr/>
                        <a:lstStyle/>
                        <a:p>
                          <a:endParaRPr lang="en-US"/>
                        </a:p>
                      </a:txBody>
                      <a:tcPr>
                        <a:blipFill rotWithShape="0">
                          <a:blip r:embed="rId6"/>
                          <a:stretch>
                            <a:fillRect l="-303896" t="-1667" r="-2597" b="-828333"/>
                          </a:stretch>
                        </a:blipFill>
                      </a:tcPr>
                    </a:tc>
                  </a:tr>
                  <a:tr h="365760">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65760">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65760">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65760">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65760">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65760">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r h="365760">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r>
                  <a:tr h="365760">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1754631770"/>
                  </p:ext>
                </p:extLst>
              </p:nvPr>
            </p:nvGraphicFramePr>
            <p:xfrm>
              <a:off x="9623170" y="1424692"/>
              <a:ext cx="1880872" cy="3291840"/>
            </p:xfrm>
            <a:graphic>
              <a:graphicData uri="http://schemas.openxmlformats.org/drawingml/2006/table">
                <a:tbl>
                  <a:tblPr firstRow="1" bandRow="1">
                    <a:tableStyleId>{5940675A-B579-460E-94D1-54222C63F5DA}</a:tableStyleId>
                  </a:tblPr>
                  <a:tblGrid>
                    <a:gridCol w="470218"/>
                    <a:gridCol w="470218"/>
                    <a:gridCol w="470218"/>
                    <a:gridCol w="470218"/>
                  </a:tblGrid>
                  <a:tr h="313219">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𝐴</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𝐵</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𝐶</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0000CC"/>
                                        </a:solidFill>
                                        <a:latin typeface="Cambria Math" panose="02040503050406030204" pitchFamily="18" charset="0"/>
                                      </a:rPr>
                                    </m:ctrlPr>
                                  </m:sSubPr>
                                  <m:e>
                                    <m:r>
                                      <a:rPr lang="en-US" sz="1800" i="1">
                                        <a:solidFill>
                                          <a:srgbClr val="0000CC"/>
                                        </a:solidFill>
                                        <a:latin typeface="Cambria Math" panose="02040503050406030204" pitchFamily="18" charset="0"/>
                                      </a:rPr>
                                      <m:t>𝑣</m:t>
                                    </m:r>
                                  </m:e>
                                  <m:sub>
                                    <m:r>
                                      <a:rPr lang="en-US" sz="1800" i="1">
                                        <a:solidFill>
                                          <a:srgbClr val="0000CC"/>
                                        </a:solidFill>
                                        <a:latin typeface="Cambria Math" panose="02040503050406030204" pitchFamily="18" charset="0"/>
                                      </a:rPr>
                                      <m:t>𝑌</m:t>
                                    </m:r>
                                  </m:sub>
                                </m:sSub>
                              </m:oMath>
                            </m:oMathPara>
                          </a14:m>
                          <a:endParaRPr lang="en-US" dirty="0"/>
                        </a:p>
                      </a:txBody>
                      <a:tcPr/>
                    </a:tc>
                  </a:tr>
                  <a:tr h="313219">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13219">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13219">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13219">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13219">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13219">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13219">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13219">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1754631770"/>
                  </p:ext>
                </p:extLst>
              </p:nvPr>
            </p:nvGraphicFramePr>
            <p:xfrm>
              <a:off x="9623170" y="1424692"/>
              <a:ext cx="1880872" cy="3291840"/>
            </p:xfrm>
            <a:graphic>
              <a:graphicData uri="http://schemas.openxmlformats.org/drawingml/2006/table">
                <a:tbl>
                  <a:tblPr firstRow="1" bandRow="1">
                    <a:tableStyleId>{5940675A-B579-460E-94D1-54222C63F5DA}</a:tableStyleId>
                  </a:tblPr>
                  <a:tblGrid>
                    <a:gridCol w="470218"/>
                    <a:gridCol w="470218"/>
                    <a:gridCol w="470218"/>
                    <a:gridCol w="470218"/>
                  </a:tblGrid>
                  <a:tr h="365760">
                    <a:tc>
                      <a:txBody>
                        <a:bodyPr/>
                        <a:lstStyle/>
                        <a:p>
                          <a:endParaRPr lang="en-US"/>
                        </a:p>
                      </a:txBody>
                      <a:tcPr>
                        <a:blipFill rotWithShape="0">
                          <a:blip r:embed="rId7"/>
                          <a:stretch>
                            <a:fillRect l="-1282" t="-1667" r="-300000" b="-828333"/>
                          </a:stretch>
                        </a:blipFill>
                      </a:tcPr>
                    </a:tc>
                    <a:tc>
                      <a:txBody>
                        <a:bodyPr/>
                        <a:lstStyle/>
                        <a:p>
                          <a:endParaRPr lang="en-US"/>
                        </a:p>
                      </a:txBody>
                      <a:tcPr>
                        <a:blipFill rotWithShape="0">
                          <a:blip r:embed="rId7"/>
                          <a:stretch>
                            <a:fillRect l="-102597" t="-1667" r="-203896" b="-828333"/>
                          </a:stretch>
                        </a:blipFill>
                      </a:tcPr>
                    </a:tc>
                    <a:tc>
                      <a:txBody>
                        <a:bodyPr/>
                        <a:lstStyle/>
                        <a:p>
                          <a:endParaRPr lang="en-US"/>
                        </a:p>
                      </a:txBody>
                      <a:tcPr>
                        <a:blipFill rotWithShape="0">
                          <a:blip r:embed="rId7"/>
                          <a:stretch>
                            <a:fillRect l="-200000" t="-1667" r="-101282" b="-828333"/>
                          </a:stretch>
                        </a:blipFill>
                      </a:tcPr>
                    </a:tc>
                    <a:tc>
                      <a:txBody>
                        <a:bodyPr/>
                        <a:lstStyle/>
                        <a:p>
                          <a:endParaRPr lang="en-US"/>
                        </a:p>
                      </a:txBody>
                      <a:tcPr>
                        <a:blipFill rotWithShape="0">
                          <a:blip r:embed="rId7"/>
                          <a:stretch>
                            <a:fillRect l="-303896" t="-1667" r="-2597" b="-828333"/>
                          </a:stretch>
                        </a:blipFill>
                      </a:tcPr>
                    </a:tc>
                  </a:tr>
                  <a:tr h="365760">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65760">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65760">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65760">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65760">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65760">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r>
                  <a:tr h="365760">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L</a:t>
                          </a:r>
                          <a:endParaRPr lang="en-US" dirty="0"/>
                        </a:p>
                      </a:txBody>
                      <a:tcPr/>
                    </a:tc>
                    <a:tc>
                      <a:txBody>
                        <a:bodyPr/>
                        <a:lstStyle/>
                        <a:p>
                          <a:r>
                            <a:rPr lang="en-US" dirty="0" smtClean="0"/>
                            <a:t>L</a:t>
                          </a:r>
                          <a:endParaRPr lang="en-US" dirty="0"/>
                        </a:p>
                      </a:txBody>
                      <a:tcPr/>
                    </a:tc>
                  </a:tr>
                  <a:tr h="365760">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c>
                      <a:txBody>
                        <a:bodyPr/>
                        <a:lstStyle/>
                        <a:p>
                          <a:r>
                            <a:rPr lang="en-US" dirty="0" smtClean="0"/>
                            <a:t>H</a:t>
                          </a:r>
                          <a:endParaRPr lang="en-US" dirty="0"/>
                        </a:p>
                      </a:txBody>
                      <a:tcPr/>
                    </a:tc>
                  </a:tr>
                </a:tbl>
              </a:graphicData>
            </a:graphic>
          </p:graphicFrame>
        </mc:Fallback>
      </mc:AlternateContent>
      <p:sp>
        <p:nvSpPr>
          <p:cNvPr id="5" name="TextBox 4"/>
          <p:cNvSpPr txBox="1"/>
          <p:nvPr/>
        </p:nvSpPr>
        <p:spPr>
          <a:xfrm>
            <a:off x="338328" y="5814538"/>
            <a:ext cx="2271650" cy="646331"/>
          </a:xfrm>
          <a:prstGeom prst="rect">
            <a:avLst/>
          </a:prstGeom>
          <a:noFill/>
        </p:spPr>
        <p:txBody>
          <a:bodyPr wrap="square" rtlCol="0">
            <a:spAutoFit/>
          </a:bodyPr>
          <a:lstStyle/>
          <a:p>
            <a:r>
              <a:rPr lang="en-US" dirty="0" smtClean="0"/>
              <a:t>L = Low</a:t>
            </a:r>
          </a:p>
          <a:p>
            <a:r>
              <a:rPr lang="en-US" dirty="0" smtClean="0"/>
              <a:t>H = High</a:t>
            </a:r>
            <a:endParaRPr lang="en-US" dirty="0"/>
          </a:p>
        </p:txBody>
      </p:sp>
      <p:sp>
        <p:nvSpPr>
          <p:cNvPr id="6" name="TextBox 5"/>
          <p:cNvSpPr txBox="1"/>
          <p:nvPr/>
        </p:nvSpPr>
        <p:spPr>
          <a:xfrm>
            <a:off x="1097280" y="1010112"/>
            <a:ext cx="913107" cy="523220"/>
          </a:xfrm>
          <a:prstGeom prst="rect">
            <a:avLst/>
          </a:prstGeom>
          <a:noFill/>
        </p:spPr>
        <p:txBody>
          <a:bodyPr wrap="square" rtlCol="0">
            <a:spAutoFit/>
          </a:bodyPr>
          <a:lstStyle/>
          <a:p>
            <a:r>
              <a:rPr lang="en-US" sz="2800" dirty="0" smtClean="0">
                <a:solidFill>
                  <a:srgbClr val="0000CC"/>
                </a:solidFill>
              </a:rPr>
              <a:t>OR</a:t>
            </a:r>
            <a:endParaRPr lang="en-US" sz="2800" dirty="0">
              <a:solidFill>
                <a:srgbClr val="0000CC"/>
              </a:solidFill>
            </a:endParaRPr>
          </a:p>
        </p:txBody>
      </p:sp>
      <p:sp>
        <p:nvSpPr>
          <p:cNvPr id="14" name="TextBox 13"/>
          <p:cNvSpPr txBox="1"/>
          <p:nvPr/>
        </p:nvSpPr>
        <p:spPr>
          <a:xfrm>
            <a:off x="9999957" y="808523"/>
            <a:ext cx="1283739" cy="523220"/>
          </a:xfrm>
          <a:prstGeom prst="rect">
            <a:avLst/>
          </a:prstGeom>
          <a:noFill/>
        </p:spPr>
        <p:txBody>
          <a:bodyPr wrap="square" rtlCol="0">
            <a:spAutoFit/>
          </a:bodyPr>
          <a:lstStyle/>
          <a:p>
            <a:r>
              <a:rPr lang="en-US" sz="2800" dirty="0" smtClean="0">
                <a:solidFill>
                  <a:srgbClr val="0000CC"/>
                </a:solidFill>
              </a:rPr>
              <a:t>AND</a:t>
            </a:r>
            <a:endParaRPr lang="en-US" sz="2800" dirty="0">
              <a:solidFill>
                <a:srgbClr val="0000CC"/>
              </a:solidFill>
            </a:endParaRPr>
          </a:p>
        </p:txBody>
      </p:sp>
    </p:spTree>
    <p:extLst>
      <p:ext uri="{BB962C8B-B14F-4D97-AF65-F5344CB8AC3E}">
        <p14:creationId xmlns:p14="http://schemas.microsoft.com/office/powerpoint/2010/main" val="1543341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3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36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072" y="347472"/>
            <a:ext cx="10972800" cy="6163056"/>
          </a:xfrm>
        </p:spPr>
        <p:txBody>
          <a:bodyPr/>
          <a:lstStyle/>
          <a:p>
            <a:pPr marL="0" indent="0" algn="just">
              <a:lnSpc>
                <a:spcPct val="150000"/>
              </a:lnSpc>
              <a:buNone/>
            </a:pPr>
            <a:r>
              <a:rPr lang="en-US" dirty="0" smtClean="0">
                <a:latin typeface="Times New Roman" panose="02020603050405020304" pitchFamily="18" charset="0"/>
                <a:cs typeface="Times New Roman" panose="02020603050405020304" pitchFamily="18" charset="0"/>
              </a:rPr>
              <a:t>Example 4</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Assuming the ideal diode model, derive and sketch the </a:t>
            </a:r>
            <a:r>
              <a:rPr lang="en-US" i="1" dirty="0" smtClean="0">
                <a:latin typeface="Times New Roman" panose="02020603050405020304" pitchFamily="18" charset="0"/>
                <a:cs typeface="Times New Roman" panose="02020603050405020304" pitchFamily="18" charset="0"/>
              </a:rPr>
              <a:t>v</a:t>
            </a:r>
            <a:r>
              <a:rPr lang="en-US" i="1" baseline="-25000" dirty="0"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a:t>
            </a:r>
            <a:r>
              <a:rPr lang="en-US" i="1" dirty="0" err="1" smtClean="0">
                <a:latin typeface="Times New Roman" panose="02020603050405020304" pitchFamily="18" charset="0"/>
                <a:cs typeface="Times New Roman" panose="02020603050405020304" pitchFamily="18" charset="0"/>
              </a:rPr>
              <a:t>v</a:t>
            </a:r>
            <a:r>
              <a:rPr lang="en-US" i="1" baseline="-25000" dirty="0" err="1" smtClean="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 characteristics of the following wave shaper.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283833" y="2181943"/>
            <a:ext cx="4570095" cy="2193080"/>
          </a:xfrm>
          <a:prstGeom prst="rect">
            <a:avLst/>
          </a:prstGeom>
        </p:spPr>
      </p:pic>
      <p:sp>
        <p:nvSpPr>
          <p:cNvPr id="5" name="Rectangle 4"/>
          <p:cNvSpPr/>
          <p:nvPr/>
        </p:nvSpPr>
        <p:spPr>
          <a:xfrm>
            <a:off x="6263640" y="4096512"/>
            <a:ext cx="1088136" cy="32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855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4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79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4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76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4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811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1208" y="320040"/>
            <a:ext cx="11027664" cy="6190488"/>
          </a:xfrm>
        </p:spPr>
        <p:txBody>
          <a:bodyPr/>
          <a:lstStyle/>
          <a:p>
            <a:pPr marL="0" indent="0">
              <a:lnSpc>
                <a:spcPct val="150000"/>
              </a:lnSpc>
              <a:buNone/>
            </a:pPr>
            <a:r>
              <a:rPr lang="en-US" dirty="0" smtClean="0">
                <a:latin typeface="Times New Roman" panose="02020603050405020304" pitchFamily="18" charset="0"/>
                <a:cs typeface="Times New Roman" panose="02020603050405020304" pitchFamily="18" charset="0"/>
              </a:rPr>
              <a:t>Example 5</a:t>
            </a:r>
          </a:p>
          <a:p>
            <a:pPr marL="0" indent="0">
              <a:lnSpc>
                <a:spcPct val="150000"/>
              </a:lnSpc>
              <a:buNone/>
            </a:pPr>
            <a:r>
              <a:rPr lang="en-US" dirty="0">
                <a:latin typeface="Times New Roman" panose="02020603050405020304" pitchFamily="18" charset="0"/>
                <a:cs typeface="Times New Roman" panose="02020603050405020304" pitchFamily="18" charset="0"/>
              </a:rPr>
              <a:t>Assuming the ideal diode model, derive and sketch the </a:t>
            </a:r>
            <a:r>
              <a:rPr lang="en-US" i="1" dirty="0">
                <a:latin typeface="Times New Roman" panose="02020603050405020304" pitchFamily="18" charset="0"/>
                <a:cs typeface="Times New Roman" panose="02020603050405020304" pitchFamily="18" charset="0"/>
              </a:rPr>
              <a:t>v</a:t>
            </a:r>
            <a:r>
              <a:rPr lang="en-US" i="1" baseline="-25000" dirty="0">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o</a:t>
            </a:r>
            <a:r>
              <a:rPr lang="en-US" dirty="0">
                <a:latin typeface="Times New Roman" panose="02020603050405020304" pitchFamily="18" charset="0"/>
                <a:cs typeface="Times New Roman" panose="02020603050405020304" pitchFamily="18" charset="0"/>
              </a:rPr>
              <a:t> characteristics of the following wave shaper.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838825" y="2317921"/>
            <a:ext cx="5710047" cy="2412384"/>
          </a:xfrm>
          <a:prstGeom prst="rect">
            <a:avLst/>
          </a:prstGeom>
        </p:spPr>
      </p:pic>
    </p:spTree>
    <p:extLst>
      <p:ext uri="{BB962C8B-B14F-4D97-AF65-F5344CB8AC3E}">
        <p14:creationId xmlns:p14="http://schemas.microsoft.com/office/powerpoint/2010/main" val="287767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5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220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5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100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5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639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5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084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411480"/>
            <a:ext cx="10945368" cy="6089904"/>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Example 1: Assuming ideal diodes, analyze the OR and </a:t>
            </a:r>
            <a:r>
              <a:rPr lang="en-US" dirty="0" err="1" smtClean="0">
                <a:latin typeface="Times New Roman" panose="02020603050405020304" pitchFamily="18" charset="0"/>
                <a:cs typeface="Times New Roman" panose="02020603050405020304" pitchFamily="18" charset="0"/>
              </a:rPr>
              <a:t>AND</a:t>
            </a:r>
            <a:r>
              <a:rPr lang="en-US" dirty="0" smtClean="0">
                <a:latin typeface="Times New Roman" panose="02020603050405020304" pitchFamily="18" charset="0"/>
                <a:cs typeface="Times New Roman" panose="02020603050405020304" pitchFamily="18" charset="0"/>
              </a:rPr>
              <a:t> gate circuits in the previous slide. Assume that input voltages (</a:t>
            </a:r>
            <a:r>
              <a:rPr lang="en-US" i="1" dirty="0" smtClean="0">
                <a:latin typeface="Times New Roman" panose="02020603050405020304" pitchFamily="18" charset="0"/>
                <a:cs typeface="Times New Roman" panose="02020603050405020304" pitchFamily="18" charset="0"/>
              </a:rPr>
              <a:t>v</a:t>
            </a:r>
            <a:r>
              <a:rPr lang="en-US" i="1" baseline="-25000" dirty="0" smtClean="0">
                <a:latin typeface="Times New Roman" panose="02020603050405020304" pitchFamily="18" charset="0"/>
                <a:cs typeface="Times New Roman" panose="02020603050405020304" pitchFamily="18" charset="0"/>
              </a:rPr>
              <a:t>A</a:t>
            </a:r>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a:t>
            </a:r>
            <a:r>
              <a:rPr lang="en-US" i="1" baseline="-25000" dirty="0" err="1" smtClean="0">
                <a:latin typeface="Times New Roman" panose="02020603050405020304" pitchFamily="18" charset="0"/>
                <a:cs typeface="Times New Roman" panose="02020603050405020304" pitchFamily="18" charset="0"/>
              </a:rPr>
              <a:t>B</a:t>
            </a:r>
            <a:r>
              <a:rPr lang="en-US" i="1" dirty="0" smtClean="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 </a:t>
            </a:r>
            <a:r>
              <a:rPr lang="en-US" i="1" dirty="0" err="1" smtClean="0">
                <a:latin typeface="Times New Roman" panose="02020603050405020304" pitchFamily="18" charset="0"/>
                <a:cs typeface="Times New Roman" panose="02020603050405020304" pitchFamily="18" charset="0"/>
              </a:rPr>
              <a:t>v</a:t>
            </a:r>
            <a:r>
              <a:rPr lang="en-US" i="1" baseline="-25000" dirty="0" err="1" smtClean="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 take one of two levels  H=5 V, and L=0 V. Find the current in the resister if R=10 k</a:t>
            </a:r>
            <a:r>
              <a:rPr lang="el-GR" dirty="0" smtClean="0">
                <a:latin typeface="Times New Roman" panose="02020603050405020304" pitchFamily="18" charset="0"/>
                <a:cs typeface="Times New Roman" panose="02020603050405020304" pitchFamily="18" charset="0"/>
              </a:rPr>
              <a:t>Ω</a:t>
            </a:r>
            <a:r>
              <a:rPr lang="en-US" dirty="0" smtClean="0">
                <a:latin typeface="Times New Roman" panose="02020603050405020304" pitchFamily="18" charset="0"/>
                <a:cs typeface="Times New Roman" panose="02020603050405020304" pitchFamily="18" charset="0"/>
              </a:rPr>
              <a:t>. Assume ideal diodes.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3851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360" y="347472"/>
            <a:ext cx="10954512" cy="6163056"/>
          </a:xfrm>
        </p:spPr>
        <p:txBody>
          <a:bodyPr/>
          <a:lstStyle/>
          <a:p>
            <a:pPr marL="0" indent="0">
              <a:lnSpc>
                <a:spcPct val="150000"/>
              </a:lnSpc>
              <a:buNone/>
            </a:pPr>
            <a:r>
              <a:rPr lang="en-US" dirty="0" smtClean="0">
                <a:latin typeface="Times New Roman" panose="02020603050405020304" pitchFamily="18" charset="0"/>
                <a:cs typeface="Times New Roman" panose="02020603050405020304" pitchFamily="18" charset="0"/>
              </a:rPr>
              <a:t>Example 6</a:t>
            </a:r>
          </a:p>
          <a:p>
            <a:pPr marL="0" indent="0">
              <a:lnSpc>
                <a:spcPct val="150000"/>
              </a:lnSpc>
              <a:buNone/>
            </a:pPr>
            <a:r>
              <a:rPr lang="en-US" dirty="0">
                <a:latin typeface="Times New Roman" panose="02020603050405020304" pitchFamily="18" charset="0"/>
                <a:cs typeface="Times New Roman" panose="02020603050405020304" pitchFamily="18" charset="0"/>
              </a:rPr>
              <a:t>Derive and sketch the input-output transfer characteristic of the circuit below. Assume constant-voltage model for diodes with 0.7 V of voltage drop.</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920549" y="2559367"/>
            <a:ext cx="5343525" cy="2105025"/>
          </a:xfrm>
          <a:prstGeom prst="rect">
            <a:avLst/>
          </a:prstGeom>
        </p:spPr>
      </p:pic>
    </p:spTree>
    <p:extLst>
      <p:ext uri="{BB962C8B-B14F-4D97-AF65-F5344CB8AC3E}">
        <p14:creationId xmlns:p14="http://schemas.microsoft.com/office/powerpoint/2010/main" val="1501876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6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300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6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600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6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39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1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070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5216" y="402336"/>
            <a:ext cx="10768584" cy="6071616"/>
          </a:xfrm>
        </p:spPr>
        <p:txBody>
          <a:bodyPr/>
          <a:lstStyle/>
          <a:p>
            <a:pPr marL="0" indent="0">
              <a:buNone/>
            </a:pPr>
            <a:r>
              <a:rPr lang="en-US" dirty="0" smtClean="0">
                <a:latin typeface="Times New Roman" panose="02020603050405020304" pitchFamily="18" charset="0"/>
                <a:cs typeface="Times New Roman" panose="02020603050405020304" pitchFamily="18" charset="0"/>
              </a:rPr>
              <a:t>Example 2: </a:t>
            </a:r>
            <a:r>
              <a:rPr lang="en-US" dirty="0">
                <a:latin typeface="Times New Roman" panose="02020603050405020304" pitchFamily="18" charset="0"/>
                <a:cs typeface="Times New Roman" panose="02020603050405020304" pitchFamily="18" charset="0"/>
              </a:rPr>
              <a:t>Find the values of I and V in the circuits </a:t>
            </a:r>
            <a:r>
              <a:rPr lang="en-US" dirty="0" smtClean="0">
                <a:latin typeface="Times New Roman" panose="02020603050405020304" pitchFamily="18" charset="0"/>
                <a:cs typeface="Times New Roman" panose="02020603050405020304" pitchFamily="18" charset="0"/>
              </a:rPr>
              <a:t>shown. </a:t>
            </a:r>
            <a:r>
              <a:rPr lang="en-US" smtClean="0">
                <a:latin typeface="Times New Roman" panose="02020603050405020304" pitchFamily="18" charset="0"/>
                <a:cs typeface="Times New Roman" panose="02020603050405020304" pitchFamily="18" charset="0"/>
              </a:rPr>
              <a:t>Assume ideal </a:t>
            </a:r>
            <a:r>
              <a:rPr lang="en-US" dirty="0" smtClean="0">
                <a:latin typeface="Times New Roman" panose="02020603050405020304" pitchFamily="18" charset="0"/>
                <a:cs typeface="Times New Roman" panose="02020603050405020304" pitchFamily="18" charset="0"/>
              </a:rPr>
              <a:t>diodes.</a:t>
            </a: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03348" y="1123187"/>
            <a:ext cx="5250180" cy="2547117"/>
          </a:xfrm>
          <a:prstGeom prst="rect">
            <a:avLst/>
          </a:prstGeom>
        </p:spPr>
      </p:pic>
      <p:sp>
        <p:nvSpPr>
          <p:cNvPr id="4" name="TextBox 3"/>
          <p:cNvSpPr txBox="1"/>
          <p:nvPr/>
        </p:nvSpPr>
        <p:spPr>
          <a:xfrm>
            <a:off x="3895344" y="4021823"/>
            <a:ext cx="969264" cy="369332"/>
          </a:xfrm>
          <a:prstGeom prst="rect">
            <a:avLst/>
          </a:prstGeom>
          <a:noFill/>
        </p:spPr>
        <p:txBody>
          <a:bodyPr wrap="square" rtlCol="0">
            <a:spAutoFit/>
          </a:bodyPr>
          <a:lstStyle/>
          <a:p>
            <a:r>
              <a:rPr lang="en-US" dirty="0" smtClean="0"/>
              <a:t>(a)</a:t>
            </a:r>
            <a:endParaRPr lang="en-US" dirty="0"/>
          </a:p>
        </p:txBody>
      </p:sp>
      <p:sp>
        <p:nvSpPr>
          <p:cNvPr id="5" name="TextBox 4"/>
          <p:cNvSpPr txBox="1"/>
          <p:nvPr/>
        </p:nvSpPr>
        <p:spPr>
          <a:xfrm>
            <a:off x="6096000" y="4021823"/>
            <a:ext cx="969264" cy="369332"/>
          </a:xfrm>
          <a:prstGeom prst="rect">
            <a:avLst/>
          </a:prstGeom>
          <a:noFill/>
        </p:spPr>
        <p:txBody>
          <a:bodyPr wrap="square" rtlCol="0">
            <a:spAutoFit/>
          </a:bodyPr>
          <a:lstStyle/>
          <a:p>
            <a:r>
              <a:rPr lang="en-US" dirty="0" smtClean="0"/>
              <a:t>(b)</a:t>
            </a:r>
            <a:endParaRPr lang="en-US" dirty="0"/>
          </a:p>
        </p:txBody>
      </p:sp>
    </p:spTree>
    <p:extLst>
      <p:ext uri="{BB962C8B-B14F-4D97-AF65-F5344CB8AC3E}">
        <p14:creationId xmlns:p14="http://schemas.microsoft.com/office/powerpoint/2010/main" val="93197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4592" y="128016"/>
            <a:ext cx="11189208" cy="6345936"/>
          </a:xfrm>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Example 2 cont’d</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702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133"/>
            <a:ext cx="10515600" cy="6070600"/>
          </a:xfrm>
        </p:spPr>
        <p:txBody>
          <a:bodyPr>
            <a:normAutofit/>
          </a:bodyPr>
          <a:lstStyle/>
          <a:p>
            <a:pPr marL="0" indent="0">
              <a:lnSpc>
                <a:spcPct val="150000"/>
              </a:lnSpc>
              <a:buNone/>
            </a:pPr>
            <a:r>
              <a:rPr lang="en-CA" sz="2400" u="sng" dirty="0" smtClean="0">
                <a:solidFill>
                  <a:srgbClr val="0000CC"/>
                </a:solidFill>
                <a:latin typeface="Comic Sans MS" panose="030F0702030302020204" pitchFamily="66" charset="0"/>
              </a:rPr>
              <a:t>Peak </a:t>
            </a:r>
            <a:r>
              <a:rPr lang="en-CA" sz="2400" u="sng" dirty="0">
                <a:solidFill>
                  <a:srgbClr val="0000CC"/>
                </a:solidFill>
                <a:latin typeface="Comic Sans MS" panose="030F0702030302020204" pitchFamily="66" charset="0"/>
              </a:rPr>
              <a:t>Detector</a:t>
            </a:r>
          </a:p>
          <a:p>
            <a:pPr>
              <a:lnSpc>
                <a:spcPct val="150000"/>
              </a:lnSpc>
            </a:pPr>
            <a:r>
              <a:rPr lang="en-CA" sz="2400" dirty="0">
                <a:latin typeface="Comic Sans MS" panose="030F0702030302020204" pitchFamily="66" charset="0"/>
              </a:rPr>
              <a:t>The absence of the load turns the half-wave rectifier to a peak detector, whose function is to extract the peak value of the input signal V</a:t>
            </a:r>
            <a:r>
              <a:rPr lang="en-CA" sz="2400" baseline="-25000" dirty="0">
                <a:latin typeface="Comic Sans MS" panose="030F0702030302020204" pitchFamily="66" charset="0"/>
              </a:rPr>
              <a:t>I</a:t>
            </a:r>
            <a:r>
              <a:rPr lang="en-CA" sz="2400" dirty="0">
                <a:latin typeface="Comic Sans MS" panose="030F0702030302020204" pitchFamily="66" charset="0"/>
              </a:rPr>
              <a:t>. </a:t>
            </a:r>
          </a:p>
          <a:p>
            <a:pPr>
              <a:lnSpc>
                <a:spcPct val="150000"/>
              </a:lnSpc>
            </a:pPr>
            <a:r>
              <a:rPr lang="en-CA" sz="2400" dirty="0">
                <a:latin typeface="Comic Sans MS" panose="030F0702030302020204" pitchFamily="66" charset="0"/>
              </a:rPr>
              <a:t>Peak detector has application in FM radio reception and many other application.</a:t>
            </a:r>
          </a:p>
          <a:p>
            <a:pPr>
              <a:lnSpc>
                <a:spcPct val="150000"/>
              </a:lnSpc>
            </a:pPr>
            <a:endParaRPr lang="en-CA" sz="2400" dirty="0">
              <a:latin typeface="Comic Sans MS" panose="030F0702030302020204" pitchFamily="66" charset="0"/>
            </a:endParaRPr>
          </a:p>
          <a:p>
            <a:pPr>
              <a:lnSpc>
                <a:spcPct val="150000"/>
              </a:lnSpc>
            </a:pPr>
            <a:endParaRPr lang="en-CA" sz="2400"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B65E1357-FD8B-4D65-8EF4-9E21E73F3669}" type="slidenum">
              <a:rPr lang="en-CA" smtClean="0">
                <a:solidFill>
                  <a:prstClr val="black">
                    <a:tint val="75000"/>
                  </a:prstClr>
                </a:solidFill>
              </a:rPr>
              <a:pPr/>
              <a:t>7</a:t>
            </a:fld>
            <a:endParaRPr lang="en-CA">
              <a:solidFill>
                <a:prstClr val="black">
                  <a:tint val="75000"/>
                </a:prstClr>
              </a:solidFill>
            </a:endParaRPr>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8291" y="4193910"/>
            <a:ext cx="2875252" cy="18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8037" y="3818491"/>
            <a:ext cx="4530725" cy="26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2427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4133"/>
            <a:ext cx="10515600" cy="6070600"/>
          </a:xfrm>
        </p:spPr>
        <p:txBody>
          <a:bodyPr>
            <a:normAutofit/>
          </a:bodyPr>
          <a:lstStyle/>
          <a:p>
            <a:pPr>
              <a:lnSpc>
                <a:spcPct val="150000"/>
              </a:lnSpc>
            </a:pPr>
            <a:r>
              <a:rPr lang="en-CA" sz="2400" dirty="0">
                <a:latin typeface="Comic Sans MS" panose="030F0702030302020204" pitchFamily="66" charset="0"/>
              </a:rPr>
              <a:t>In practice, a light load (large resistance) is also added to allow for gradual discharge of the capacitor when input signal shrinks. Otherwise, the output can only go up but it will never go down should the </a:t>
            </a:r>
            <a:r>
              <a:rPr lang="en-CA" sz="2400">
                <a:latin typeface="Comic Sans MS" panose="030F0702030302020204" pitchFamily="66" charset="0"/>
              </a:rPr>
              <a:t>input signal </a:t>
            </a:r>
            <a:r>
              <a:rPr lang="en-CA" sz="2400" dirty="0">
                <a:latin typeface="Comic Sans MS" panose="030F0702030302020204" pitchFamily="66" charset="0"/>
              </a:rPr>
              <a:t>become smaller.</a:t>
            </a:r>
          </a:p>
          <a:p>
            <a:pPr>
              <a:lnSpc>
                <a:spcPct val="150000"/>
              </a:lnSpc>
            </a:pPr>
            <a:endParaRPr lang="en-CA" sz="2400" dirty="0">
              <a:latin typeface="Comic Sans MS" panose="030F0702030302020204" pitchFamily="66" charset="0"/>
            </a:endParaRPr>
          </a:p>
        </p:txBody>
      </p:sp>
      <p:sp>
        <p:nvSpPr>
          <p:cNvPr id="4" name="Footer Placeholder 3"/>
          <p:cNvSpPr>
            <a:spLocks noGrp="1"/>
          </p:cNvSpPr>
          <p:nvPr>
            <p:ph type="ftr" sz="quarter" idx="11"/>
          </p:nvPr>
        </p:nvSpPr>
        <p:spPr/>
        <p:txBody>
          <a:bodyPr/>
          <a:lstStyle/>
          <a:p>
            <a:r>
              <a:rPr lang="en-CA" smtClean="0">
                <a:solidFill>
                  <a:prstClr val="black">
                    <a:tint val="75000"/>
                  </a:prstClr>
                </a:solidFill>
              </a:rPr>
              <a:t>ELE404-Diode Basic's Applications</a:t>
            </a:r>
            <a:endParaRPr lang="en-CA">
              <a:solidFill>
                <a:prstClr val="black">
                  <a:tint val="75000"/>
                </a:prstClr>
              </a:solidFill>
            </a:endParaRPr>
          </a:p>
        </p:txBody>
      </p:sp>
      <p:sp>
        <p:nvSpPr>
          <p:cNvPr id="5" name="Slide Number Placeholder 4"/>
          <p:cNvSpPr>
            <a:spLocks noGrp="1"/>
          </p:cNvSpPr>
          <p:nvPr>
            <p:ph type="sldNum" sz="quarter" idx="12"/>
          </p:nvPr>
        </p:nvSpPr>
        <p:spPr/>
        <p:txBody>
          <a:bodyPr/>
          <a:lstStyle/>
          <a:p>
            <a:fld id="{B65E1357-FD8B-4D65-8EF4-9E21E73F3669}" type="slidenum">
              <a:rPr lang="en-CA" smtClean="0">
                <a:solidFill>
                  <a:prstClr val="black">
                    <a:tint val="75000"/>
                  </a:prstClr>
                </a:solidFill>
              </a:rPr>
              <a:pPr/>
              <a:t>8</a:t>
            </a:fld>
            <a:endParaRPr lang="en-CA">
              <a:solidFill>
                <a:prstClr val="black">
                  <a:tint val="75000"/>
                </a:prstClr>
              </a:solidFill>
            </a:endParaRPr>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1254" y="3291761"/>
            <a:ext cx="3636818" cy="238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45237" y="3378846"/>
            <a:ext cx="4530725" cy="26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530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512" y="448056"/>
            <a:ext cx="10899648" cy="6025896"/>
          </a:xfrm>
        </p:spPr>
        <p:txBody>
          <a:bodyPr/>
          <a:lstStyle/>
          <a:p>
            <a:pPr marL="0" indent="0" algn="ctr">
              <a:lnSpc>
                <a:spcPct val="150000"/>
              </a:lnSpc>
              <a:buNone/>
            </a:pPr>
            <a:r>
              <a:rPr lang="en-US" smtClean="0">
                <a:solidFill>
                  <a:srgbClr val="0000CC"/>
                </a:solidFill>
                <a:latin typeface="Times New Roman" panose="02020603050405020304" pitchFamily="18" charset="0"/>
                <a:cs typeface="Times New Roman" panose="02020603050405020304" pitchFamily="18" charset="0"/>
              </a:rPr>
              <a:t>Wave </a:t>
            </a:r>
            <a:r>
              <a:rPr lang="en-US" smtClean="0">
                <a:solidFill>
                  <a:srgbClr val="0000CC"/>
                </a:solidFill>
                <a:latin typeface="Times New Roman" panose="02020603050405020304" pitchFamily="18" charset="0"/>
                <a:cs typeface="Times New Roman" panose="02020603050405020304" pitchFamily="18" charset="0"/>
              </a:rPr>
              <a:t>Shaping </a:t>
            </a:r>
            <a:r>
              <a:rPr lang="en-US" dirty="0" smtClean="0">
                <a:solidFill>
                  <a:srgbClr val="0000CC"/>
                </a:solidFill>
                <a:latin typeface="Times New Roman" panose="02020603050405020304" pitchFamily="18" charset="0"/>
                <a:cs typeface="Times New Roman" panose="02020603050405020304" pitchFamily="18" charset="0"/>
              </a:rPr>
              <a:t>Circuits-Clampers</a:t>
            </a:r>
            <a:endParaRPr lang="en-US" dirty="0">
              <a:solidFill>
                <a:srgbClr val="0000CC"/>
              </a:solidFill>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Clippers are circuits that consists of diodes and resistors, with an input and an output, that depending on the magnitude of the input signal, either preserve the shape of the input signal or clip the input signal.</a:t>
            </a:r>
          </a:p>
          <a:p>
            <a:pPr marL="0" indent="0" algn="just">
              <a:lnSpc>
                <a:spcPct val="150000"/>
              </a:lnSpc>
              <a:buNone/>
            </a:pPr>
            <a:r>
              <a:rPr lang="en-US" dirty="0" smtClean="0">
                <a:latin typeface="Times New Roman" panose="02020603050405020304" pitchFamily="18" charset="0"/>
                <a:cs typeface="Times New Roman" panose="02020603050405020304" pitchFamily="18" charset="0"/>
              </a:rPr>
              <a:t>Example: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74904" y="3973830"/>
            <a:ext cx="5057775" cy="2019300"/>
          </a:xfrm>
          <a:prstGeom prst="rect">
            <a:avLst/>
          </a:prstGeom>
        </p:spPr>
      </p:pic>
      <p:pic>
        <p:nvPicPr>
          <p:cNvPr id="5" name="Picture 4"/>
          <p:cNvPicPr>
            <a:picLocks noChangeAspect="1"/>
          </p:cNvPicPr>
          <p:nvPr/>
        </p:nvPicPr>
        <p:blipFill>
          <a:blip r:embed="rId3"/>
          <a:stretch>
            <a:fillRect/>
          </a:stretch>
        </p:blipFill>
        <p:spPr>
          <a:xfrm>
            <a:off x="6801095" y="3507767"/>
            <a:ext cx="3854848" cy="2485363"/>
          </a:xfrm>
          <a:prstGeom prst="rect">
            <a:avLst/>
          </a:prstGeom>
        </p:spPr>
      </p:pic>
      <p:sp>
        <p:nvSpPr>
          <p:cNvPr id="6" name="TextBox 5"/>
          <p:cNvSpPr txBox="1"/>
          <p:nvPr/>
        </p:nvSpPr>
        <p:spPr>
          <a:xfrm>
            <a:off x="2193540" y="6114647"/>
            <a:ext cx="312724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Clipping Circuit</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711696" y="6099606"/>
            <a:ext cx="514807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Input-output transfer Characteristics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008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875</Words>
  <Application>Microsoft Office PowerPoint</Application>
  <PresentationFormat>Widescreen</PresentationFormat>
  <Paragraphs>152</Paragraphs>
  <Slides>33</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33</vt:i4>
      </vt:variant>
    </vt:vector>
  </HeadingPairs>
  <TitlesOfParts>
    <vt:vector size="44" baseType="lpstr">
      <vt:lpstr>ＭＳ Ｐゴシック</vt:lpstr>
      <vt:lpstr>Arial</vt:lpstr>
      <vt:lpstr>Calibri</vt:lpstr>
      <vt:lpstr>Calibri Light</vt:lpstr>
      <vt:lpstr>Cambria Math</vt:lpstr>
      <vt:lpstr>Comic Sans MS</vt:lpstr>
      <vt:lpstr>Times New Roman</vt:lpstr>
      <vt:lpstr>Office Theme</vt:lpstr>
      <vt:lpstr>8_Office Theme</vt:lpstr>
      <vt:lpstr>Default Design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Centennial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Sattar Hussain</dc:creator>
  <cp:lastModifiedBy>Sattar Hussain</cp:lastModifiedBy>
  <cp:revision>42</cp:revision>
  <dcterms:created xsi:type="dcterms:W3CDTF">2017-05-06T16:23:51Z</dcterms:created>
  <dcterms:modified xsi:type="dcterms:W3CDTF">2017-05-23T05:01:22Z</dcterms:modified>
</cp:coreProperties>
</file>