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4"/>
  </p:notesMasterIdLst>
  <p:sldIdLst>
    <p:sldId id="256" r:id="rId2"/>
    <p:sldId id="293" r:id="rId3"/>
    <p:sldId id="294" r:id="rId4"/>
    <p:sldId id="295" r:id="rId5"/>
    <p:sldId id="296" r:id="rId6"/>
    <p:sldId id="257" r:id="rId7"/>
    <p:sldId id="260" r:id="rId8"/>
    <p:sldId id="297" r:id="rId9"/>
    <p:sldId id="298" r:id="rId10"/>
    <p:sldId id="264" r:id="rId11"/>
    <p:sldId id="268" r:id="rId12"/>
    <p:sldId id="27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55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282629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60"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4391827" y="827319"/>
            <a:ext cx="4657466" cy="11262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School Of Computing Science And Engineering</a:t>
            </a:r>
            <a:endParaRPr dirty="0"/>
          </a:p>
        </p:txBody>
      </p:sp>
      <p:sp>
        <p:nvSpPr>
          <p:cNvPr id="106" name="Google Shape;106;p20"/>
          <p:cNvSpPr txBox="1">
            <a:spLocks noGrp="1"/>
          </p:cNvSpPr>
          <p:nvPr>
            <p:ph type="subTitle" idx="1"/>
          </p:nvPr>
        </p:nvSpPr>
        <p:spPr>
          <a:xfrm>
            <a:off x="4800600" y="2782527"/>
            <a:ext cx="4328871" cy="9122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Bahnschrift SemiLight" pitchFamily="34" charset="0"/>
              </a:rPr>
              <a:t>Program : B.Tech</a:t>
            </a:r>
          </a:p>
          <a:p>
            <a:pPr marL="0" lvl="0" indent="0" algn="l" rtl="0">
              <a:spcBef>
                <a:spcPts val="0"/>
              </a:spcBef>
              <a:spcAft>
                <a:spcPts val="0"/>
              </a:spcAft>
              <a:buNone/>
            </a:pPr>
            <a:r>
              <a:rPr lang="en-US" sz="1800" dirty="0">
                <a:latin typeface="Bahnschrift SemiLight" pitchFamily="34" charset="0"/>
              </a:rPr>
              <a:t>Course-Code: BCSE3016</a:t>
            </a:r>
          </a:p>
          <a:p>
            <a:pPr marL="0" lvl="0" indent="0" algn="l" rtl="0">
              <a:spcBef>
                <a:spcPts val="0"/>
              </a:spcBef>
              <a:spcAft>
                <a:spcPts val="0"/>
              </a:spcAft>
              <a:buNone/>
            </a:pPr>
            <a:r>
              <a:rPr lang="en-US" sz="1800" dirty="0">
                <a:latin typeface="Bahnschrift SemiLight" pitchFamily="34" charset="0"/>
              </a:rPr>
              <a:t>Course-Name: Web Technology ( PBL )</a:t>
            </a:r>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32406" y="94913"/>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0353" y="153756"/>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05;p20"/>
          <p:cNvSpPr txBox="1">
            <a:spLocks/>
          </p:cNvSpPr>
          <p:nvPr/>
        </p:nvSpPr>
        <p:spPr>
          <a:xfrm>
            <a:off x="4297120" y="152208"/>
            <a:ext cx="4846880" cy="5822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a:r>
              <a:rPr lang="en-US" dirty="0"/>
              <a:t>GALGOTIAS UNIVERSITY</a:t>
            </a:r>
          </a:p>
        </p:txBody>
      </p:sp>
      <p:sp>
        <p:nvSpPr>
          <p:cNvPr id="2" name="Rectangle 1"/>
          <p:cNvSpPr/>
          <p:nvPr/>
        </p:nvSpPr>
        <p:spPr>
          <a:xfrm>
            <a:off x="4282591" y="118441"/>
            <a:ext cx="4846880" cy="592953"/>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4369887" y="862664"/>
            <a:ext cx="4572000" cy="1051340"/>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5143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600" dirty="0"/>
              <a:t>System Requirements</a:t>
            </a:r>
            <a:endParaRPr sz="3600" dirty="0"/>
          </a:p>
        </p:txBody>
      </p:sp>
      <p:sp>
        <p:nvSpPr>
          <p:cNvPr id="560" name="Google Shape;560;p28"/>
          <p:cNvSpPr txBox="1">
            <a:spLocks noGrp="1"/>
          </p:cNvSpPr>
          <p:nvPr>
            <p:ph type="subTitle" idx="1"/>
          </p:nvPr>
        </p:nvSpPr>
        <p:spPr>
          <a:xfrm>
            <a:off x="4025987" y="3600784"/>
            <a:ext cx="1394100" cy="502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pPr>
            <a:r>
              <a:rPr lang="en-US" sz="900" dirty="0"/>
              <a:t>SQLITE3</a:t>
            </a:r>
            <a:endParaRPr sz="900" dirty="0"/>
          </a:p>
        </p:txBody>
      </p:sp>
      <p:sp>
        <p:nvSpPr>
          <p:cNvPr id="562" name="Google Shape;562;p28"/>
          <p:cNvSpPr txBox="1">
            <a:spLocks noGrp="1"/>
          </p:cNvSpPr>
          <p:nvPr>
            <p:ph type="subTitle" idx="3"/>
          </p:nvPr>
        </p:nvSpPr>
        <p:spPr>
          <a:xfrm>
            <a:off x="1828800" y="3606513"/>
            <a:ext cx="1412466" cy="704625"/>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dirty="0"/>
              <a:t> HTML-5</a:t>
            </a:r>
          </a:p>
          <a:p>
            <a:pPr marL="0" lvl="0" indent="0" rtl="0">
              <a:spcBef>
                <a:spcPts val="0"/>
              </a:spcBef>
              <a:spcAft>
                <a:spcPts val="0"/>
              </a:spcAft>
            </a:pPr>
            <a:r>
              <a:rPr lang="en-US" dirty="0"/>
              <a:t>CSS-3</a:t>
            </a:r>
          </a:p>
          <a:p>
            <a:pPr marL="0" lvl="0" indent="0" rtl="0">
              <a:spcBef>
                <a:spcPts val="0"/>
              </a:spcBef>
              <a:spcAft>
                <a:spcPts val="0"/>
              </a:spcAft>
            </a:pPr>
            <a:r>
              <a:rPr lang="en-US" dirty="0"/>
              <a:t>JAVASCRIPT</a:t>
            </a:r>
            <a:endParaRPr dirty="0"/>
          </a:p>
        </p:txBody>
      </p:sp>
      <p:sp>
        <p:nvSpPr>
          <p:cNvPr id="563" name="Google Shape;563;p28"/>
          <p:cNvSpPr txBox="1">
            <a:spLocks noGrp="1"/>
          </p:cNvSpPr>
          <p:nvPr>
            <p:ph type="ctrTitle"/>
          </p:nvPr>
        </p:nvSpPr>
        <p:spPr>
          <a:xfrm>
            <a:off x="3705042" y="3306110"/>
            <a:ext cx="2076000" cy="196200"/>
          </a:xfrm>
          <a:prstGeom prst="rect">
            <a:avLst/>
          </a:prstGeom>
        </p:spPr>
        <p:txBody>
          <a:bodyPr spcFirstLastPara="1" wrap="square" lIns="91425" tIns="91425" rIns="91425" bIns="91425" anchor="b" anchorCtr="0">
            <a:noAutofit/>
          </a:bodyPr>
          <a:lstStyle/>
          <a:p>
            <a:r>
              <a:rPr lang="en-US" sz="900" dirty="0">
                <a:solidFill>
                  <a:srgbClr val="00B0F0"/>
                </a:solidFill>
              </a:rPr>
              <a:t>DATABASE</a:t>
            </a:r>
            <a:endParaRPr sz="900" dirty="0">
              <a:solidFill>
                <a:srgbClr val="00B0F0"/>
              </a:solidFill>
            </a:endParaRPr>
          </a:p>
        </p:txBody>
      </p:sp>
      <p:sp>
        <p:nvSpPr>
          <p:cNvPr id="565" name="Google Shape;565;p28"/>
          <p:cNvSpPr txBox="1">
            <a:spLocks noGrp="1"/>
          </p:cNvSpPr>
          <p:nvPr>
            <p:ph type="ctrTitle" idx="5"/>
          </p:nvPr>
        </p:nvSpPr>
        <p:spPr>
          <a:xfrm>
            <a:off x="1582878" y="332004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solidFill>
                  <a:srgbClr val="00B0F0"/>
                </a:solidFill>
              </a:rPr>
              <a:t>FRONT-END</a:t>
            </a:r>
            <a:endParaRPr sz="900" dirty="0">
              <a:solidFill>
                <a:srgbClr val="00B0F0"/>
              </a:solidFill>
            </a:endParaRPr>
          </a:p>
        </p:txBody>
      </p:sp>
      <p:sp>
        <p:nvSpPr>
          <p:cNvPr id="566" name="Google Shape;566;p28"/>
          <p:cNvSpPr/>
          <p:nvPr/>
        </p:nvSpPr>
        <p:spPr>
          <a:xfrm>
            <a:off x="1828800" y="3083360"/>
            <a:ext cx="1520053" cy="1107838"/>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4208717" y="1855697"/>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4005227" y="3083361"/>
            <a:ext cx="1433970" cy="1107838"/>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4702960" y="2240080"/>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4358507" y="1988098"/>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4267200" y="1967776"/>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2485018" y="220344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6" name="Google Shape;596;p28"/>
          <p:cNvCxnSpPr/>
          <p:nvPr/>
        </p:nvCxnSpPr>
        <p:spPr>
          <a:xfrm>
            <a:off x="340870" y="1123950"/>
            <a:ext cx="8520600" cy="0"/>
          </a:xfrm>
          <a:prstGeom prst="straightConnector1">
            <a:avLst/>
          </a:prstGeom>
          <a:noFill/>
          <a:ln w="9525" cap="flat" cmpd="sng">
            <a:solidFill>
              <a:srgbClr val="48FFD5"/>
            </a:solidFill>
            <a:prstDash val="solid"/>
            <a:round/>
            <a:headEnd type="none" w="med" len="med"/>
            <a:tailEnd type="none" w="med" len="med"/>
          </a:ln>
        </p:spPr>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987" y="2192298"/>
            <a:ext cx="2921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0870" y="1338297"/>
            <a:ext cx="1088231" cy="108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32522" y="2813320"/>
            <a:ext cx="1304925" cy="73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32522" y="3943013"/>
            <a:ext cx="1304925" cy="6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Google Shape;560;p28"/>
          <p:cNvSpPr txBox="1">
            <a:spLocks noGrp="1"/>
          </p:cNvSpPr>
          <p:nvPr>
            <p:ph type="subTitle" idx="1"/>
          </p:nvPr>
        </p:nvSpPr>
        <p:spPr>
          <a:xfrm>
            <a:off x="6159587" y="3600784"/>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900" dirty="0"/>
              <a:t>PYTHON-3.7</a:t>
            </a:r>
          </a:p>
          <a:p>
            <a:pPr marL="0" lvl="0" indent="0" algn="ctr" rtl="0">
              <a:spcBef>
                <a:spcPts val="0"/>
              </a:spcBef>
              <a:spcAft>
                <a:spcPts val="0"/>
              </a:spcAft>
              <a:buClr>
                <a:schemeClr val="dk1"/>
              </a:buClr>
              <a:buSzPts val="1100"/>
              <a:buFont typeface="Arial"/>
              <a:buNone/>
            </a:pPr>
            <a:r>
              <a:rPr lang="en-US" sz="900" dirty="0"/>
              <a:t>DJANGO-2.0</a:t>
            </a:r>
          </a:p>
          <a:p>
            <a:pPr marL="0" lvl="0" indent="0" algn="ctr" rtl="0">
              <a:spcBef>
                <a:spcPts val="0"/>
              </a:spcBef>
              <a:spcAft>
                <a:spcPts val="0"/>
              </a:spcAft>
              <a:buClr>
                <a:schemeClr val="dk1"/>
              </a:buClr>
              <a:buSzPts val="1100"/>
              <a:buFont typeface="Arial"/>
              <a:buNone/>
            </a:pPr>
            <a:r>
              <a:rPr lang="en-US" sz="900" dirty="0"/>
              <a:t>JAVASCRIPT</a:t>
            </a:r>
            <a:endParaRPr sz="900" dirty="0"/>
          </a:p>
        </p:txBody>
      </p:sp>
      <p:sp>
        <p:nvSpPr>
          <p:cNvPr id="55" name="Google Shape;571;p28"/>
          <p:cNvSpPr/>
          <p:nvPr/>
        </p:nvSpPr>
        <p:spPr>
          <a:xfrm>
            <a:off x="6342317" y="1855697"/>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72;p28"/>
          <p:cNvSpPr/>
          <p:nvPr/>
        </p:nvSpPr>
        <p:spPr>
          <a:xfrm>
            <a:off x="6096000" y="3116021"/>
            <a:ext cx="1477616" cy="1005754"/>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3;p28"/>
          <p:cNvSpPr/>
          <p:nvPr/>
        </p:nvSpPr>
        <p:spPr>
          <a:xfrm>
            <a:off x="6836560" y="2240080"/>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74;p28"/>
          <p:cNvSpPr/>
          <p:nvPr/>
        </p:nvSpPr>
        <p:spPr>
          <a:xfrm>
            <a:off x="6492107" y="1988098"/>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75;p28"/>
          <p:cNvSpPr/>
          <p:nvPr/>
        </p:nvSpPr>
        <p:spPr>
          <a:xfrm>
            <a:off x="6400800" y="1967776"/>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587" y="2192298"/>
            <a:ext cx="2921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Google Shape;563;p28"/>
          <p:cNvSpPr txBox="1">
            <a:spLocks noGrp="1"/>
          </p:cNvSpPr>
          <p:nvPr>
            <p:ph type="ctrTitle"/>
          </p:nvPr>
        </p:nvSpPr>
        <p:spPr>
          <a:xfrm>
            <a:off x="5798560" y="3313698"/>
            <a:ext cx="2076000" cy="196200"/>
          </a:xfrm>
          <a:prstGeom prst="rect">
            <a:avLst/>
          </a:prstGeom>
        </p:spPr>
        <p:txBody>
          <a:bodyPr spcFirstLastPara="1" wrap="square" lIns="91425" tIns="91425" rIns="91425" bIns="91425" anchor="b" anchorCtr="0">
            <a:noAutofit/>
          </a:bodyPr>
          <a:lstStyle/>
          <a:p>
            <a:r>
              <a:rPr lang="en-US" sz="900" dirty="0">
                <a:solidFill>
                  <a:srgbClr val="00B0F0"/>
                </a:solidFill>
              </a:rPr>
              <a:t>BACK-END</a:t>
            </a:r>
            <a:endParaRPr sz="900" dirty="0">
              <a:solidFill>
                <a:srgbClr val="00B0F0"/>
              </a:solidFill>
            </a:endParaRPr>
          </a:p>
        </p:txBody>
      </p:sp>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696200" y="1428750"/>
            <a:ext cx="1314450" cy="96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7924800" y="2653394"/>
            <a:ext cx="1085850" cy="13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701632" y="4248150"/>
            <a:ext cx="3806036"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2"/>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SNEAK PEEK</a:t>
            </a:r>
            <a:endParaRPr dirty="0"/>
          </a:p>
        </p:txBody>
      </p:sp>
      <p:sp>
        <p:nvSpPr>
          <p:cNvPr id="663" name="Google Shape;663;p32"/>
          <p:cNvSpPr/>
          <p:nvPr/>
        </p:nvSpPr>
        <p:spPr>
          <a:xfrm>
            <a:off x="2514600" y="1428750"/>
            <a:ext cx="4142448" cy="346763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2781850" y="1698625"/>
            <a:ext cx="3571800" cy="876300"/>
          </a:xfrm>
          <a:prstGeom prst="rect">
            <a:avLst/>
          </a:prstGeom>
          <a:no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2786100" y="2671025"/>
            <a:ext cx="919800" cy="876300"/>
          </a:xfrm>
          <a:prstGeom prst="rect">
            <a:avLst/>
          </a:prstGeom>
          <a:no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3795875" y="2671025"/>
            <a:ext cx="2557800" cy="876300"/>
          </a:xfrm>
          <a:prstGeom prst="rect">
            <a:avLst/>
          </a:prstGeom>
          <a:no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32"/>
          <p:cNvGrpSpPr/>
          <p:nvPr/>
        </p:nvGrpSpPr>
        <p:grpSpPr>
          <a:xfrm>
            <a:off x="2786120" y="3643425"/>
            <a:ext cx="3567611" cy="379200"/>
            <a:chOff x="1071175" y="3688175"/>
            <a:chExt cx="3257200" cy="379200"/>
          </a:xfrm>
        </p:grpSpPr>
        <p:sp>
          <p:nvSpPr>
            <p:cNvPr id="668" name="Google Shape;668;p32"/>
            <p:cNvSpPr/>
            <p:nvPr/>
          </p:nvSpPr>
          <p:spPr>
            <a:xfrm>
              <a:off x="1071175" y="3688175"/>
              <a:ext cx="405300" cy="379200"/>
            </a:xfrm>
            <a:prstGeom prst="rect">
              <a:avLst/>
            </a:prstGeom>
            <a:no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1547425" y="3688175"/>
              <a:ext cx="405300" cy="379200"/>
            </a:xfrm>
            <a:prstGeom prst="rect">
              <a:avLst/>
            </a:prstGeom>
            <a:no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2023675" y="3688175"/>
              <a:ext cx="405300" cy="379200"/>
            </a:xfrm>
            <a:prstGeom prst="rect">
              <a:avLst/>
            </a:prstGeom>
            <a:no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2499925" y="3688175"/>
              <a:ext cx="405300" cy="379200"/>
            </a:xfrm>
            <a:prstGeom prst="rect">
              <a:avLst/>
            </a:prstGeom>
            <a:no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2976175" y="3688175"/>
              <a:ext cx="405300" cy="379200"/>
            </a:xfrm>
            <a:prstGeom prst="rect">
              <a:avLst/>
            </a:prstGeom>
            <a:no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3446838" y="3688175"/>
              <a:ext cx="405300" cy="379200"/>
            </a:xfrm>
            <a:prstGeom prst="rect">
              <a:avLst/>
            </a:prstGeom>
            <a:no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3923075" y="3688175"/>
              <a:ext cx="405300" cy="379200"/>
            </a:xfrm>
            <a:prstGeom prst="rect">
              <a:avLst/>
            </a:prstGeom>
            <a:no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5" name="Google Shape;675;p32"/>
          <p:cNvCxnSpPr/>
          <p:nvPr/>
        </p:nvCxnSpPr>
        <p:spPr>
          <a:xfrm>
            <a:off x="2781850" y="1717675"/>
            <a:ext cx="3571950" cy="838200"/>
          </a:xfrm>
          <a:prstGeom prst="straightConnector1">
            <a:avLst/>
          </a:prstGeom>
          <a:noFill/>
          <a:ln w="9525" cap="flat" cmpd="sng">
            <a:solidFill>
              <a:srgbClr val="48FFD5"/>
            </a:solidFill>
            <a:prstDash val="solid"/>
            <a:round/>
            <a:headEnd type="none" w="med" len="med"/>
            <a:tailEnd type="none" w="med" len="med"/>
          </a:ln>
        </p:spPr>
      </p:cxnSp>
      <p:cxnSp>
        <p:nvCxnSpPr>
          <p:cNvPr id="676" name="Google Shape;676;p32"/>
          <p:cNvCxnSpPr/>
          <p:nvPr/>
        </p:nvCxnSpPr>
        <p:spPr>
          <a:xfrm rot="10800000" flipH="1">
            <a:off x="2810425" y="1703725"/>
            <a:ext cx="3536400" cy="871200"/>
          </a:xfrm>
          <a:prstGeom prst="straightConnector1">
            <a:avLst/>
          </a:prstGeom>
          <a:noFill/>
          <a:ln w="9525" cap="flat" cmpd="sng">
            <a:solidFill>
              <a:srgbClr val="48FFD5"/>
            </a:solidFill>
            <a:prstDash val="solid"/>
            <a:round/>
            <a:headEnd type="none" w="med" len="med"/>
            <a:tailEnd type="none" w="med" len="med"/>
          </a:ln>
        </p:spPr>
      </p:cxnSp>
      <p:cxnSp>
        <p:nvCxnSpPr>
          <p:cNvPr id="677" name="Google Shape;677;p32"/>
          <p:cNvCxnSpPr/>
          <p:nvPr/>
        </p:nvCxnSpPr>
        <p:spPr>
          <a:xfrm>
            <a:off x="2788800" y="2822575"/>
            <a:ext cx="914400" cy="0"/>
          </a:xfrm>
          <a:prstGeom prst="straightConnector1">
            <a:avLst/>
          </a:prstGeom>
          <a:noFill/>
          <a:ln w="9525" cap="flat" cmpd="sng">
            <a:solidFill>
              <a:srgbClr val="48FFD5"/>
            </a:solidFill>
            <a:prstDash val="solid"/>
            <a:round/>
            <a:headEnd type="none" w="med" len="med"/>
            <a:tailEnd type="none" w="med" len="med"/>
          </a:ln>
        </p:spPr>
      </p:cxnSp>
      <p:cxnSp>
        <p:nvCxnSpPr>
          <p:cNvPr id="678" name="Google Shape;678;p32"/>
          <p:cNvCxnSpPr/>
          <p:nvPr/>
        </p:nvCxnSpPr>
        <p:spPr>
          <a:xfrm>
            <a:off x="2788800" y="2927350"/>
            <a:ext cx="914400" cy="0"/>
          </a:xfrm>
          <a:prstGeom prst="straightConnector1">
            <a:avLst/>
          </a:prstGeom>
          <a:noFill/>
          <a:ln w="9525" cap="flat" cmpd="sng">
            <a:solidFill>
              <a:srgbClr val="48FFD5"/>
            </a:solidFill>
            <a:prstDash val="solid"/>
            <a:round/>
            <a:headEnd type="none" w="med" len="med"/>
            <a:tailEnd type="none" w="med" len="med"/>
          </a:ln>
        </p:spPr>
      </p:cxnSp>
      <p:cxnSp>
        <p:nvCxnSpPr>
          <p:cNvPr id="679" name="Google Shape;679;p32"/>
          <p:cNvCxnSpPr/>
          <p:nvPr/>
        </p:nvCxnSpPr>
        <p:spPr>
          <a:xfrm>
            <a:off x="2788800" y="3027375"/>
            <a:ext cx="914400" cy="0"/>
          </a:xfrm>
          <a:prstGeom prst="straightConnector1">
            <a:avLst/>
          </a:prstGeom>
          <a:noFill/>
          <a:ln w="9525" cap="flat" cmpd="sng">
            <a:solidFill>
              <a:srgbClr val="48FFD5"/>
            </a:solidFill>
            <a:prstDash val="solid"/>
            <a:round/>
            <a:headEnd type="none" w="med" len="med"/>
            <a:tailEnd type="none" w="med" len="med"/>
          </a:ln>
        </p:spPr>
      </p:cxnSp>
      <p:cxnSp>
        <p:nvCxnSpPr>
          <p:cNvPr id="680" name="Google Shape;680;p32"/>
          <p:cNvCxnSpPr/>
          <p:nvPr/>
        </p:nvCxnSpPr>
        <p:spPr>
          <a:xfrm>
            <a:off x="2788800" y="3109175"/>
            <a:ext cx="914400" cy="0"/>
          </a:xfrm>
          <a:prstGeom prst="straightConnector1">
            <a:avLst/>
          </a:prstGeom>
          <a:noFill/>
          <a:ln w="9525" cap="flat" cmpd="sng">
            <a:solidFill>
              <a:srgbClr val="48FFD5"/>
            </a:solidFill>
            <a:prstDash val="solid"/>
            <a:round/>
            <a:headEnd type="none" w="med" len="med"/>
            <a:tailEnd type="none" w="med" len="med"/>
          </a:ln>
        </p:spPr>
      </p:cxnSp>
      <p:cxnSp>
        <p:nvCxnSpPr>
          <p:cNvPr id="681" name="Google Shape;681;p32"/>
          <p:cNvCxnSpPr/>
          <p:nvPr/>
        </p:nvCxnSpPr>
        <p:spPr>
          <a:xfrm>
            <a:off x="2788800" y="3194900"/>
            <a:ext cx="914400" cy="0"/>
          </a:xfrm>
          <a:prstGeom prst="straightConnector1">
            <a:avLst/>
          </a:prstGeom>
          <a:noFill/>
          <a:ln w="9525" cap="flat" cmpd="sng">
            <a:solidFill>
              <a:srgbClr val="48FFD5"/>
            </a:solidFill>
            <a:prstDash val="solid"/>
            <a:round/>
            <a:headEnd type="none" w="med" len="med"/>
            <a:tailEnd type="none" w="med" len="med"/>
          </a:ln>
        </p:spPr>
      </p:cxnSp>
      <p:cxnSp>
        <p:nvCxnSpPr>
          <p:cNvPr id="682" name="Google Shape;682;p32"/>
          <p:cNvCxnSpPr/>
          <p:nvPr/>
        </p:nvCxnSpPr>
        <p:spPr>
          <a:xfrm>
            <a:off x="2788800" y="3275850"/>
            <a:ext cx="914400" cy="0"/>
          </a:xfrm>
          <a:prstGeom prst="straightConnector1">
            <a:avLst/>
          </a:prstGeom>
          <a:noFill/>
          <a:ln w="9525" cap="flat" cmpd="sng">
            <a:solidFill>
              <a:srgbClr val="48FFD5"/>
            </a:solidFill>
            <a:prstDash val="solid"/>
            <a:round/>
            <a:headEnd type="none" w="med" len="med"/>
            <a:tailEnd type="none" w="med" len="med"/>
          </a:ln>
        </p:spPr>
      </p:cxnSp>
      <p:cxnSp>
        <p:nvCxnSpPr>
          <p:cNvPr id="683" name="Google Shape;683;p32"/>
          <p:cNvCxnSpPr/>
          <p:nvPr/>
        </p:nvCxnSpPr>
        <p:spPr>
          <a:xfrm>
            <a:off x="2788800" y="3347300"/>
            <a:ext cx="914400" cy="0"/>
          </a:xfrm>
          <a:prstGeom prst="straightConnector1">
            <a:avLst/>
          </a:prstGeom>
          <a:noFill/>
          <a:ln w="9525" cap="flat" cmpd="sng">
            <a:solidFill>
              <a:srgbClr val="48FFD5"/>
            </a:solidFill>
            <a:prstDash val="solid"/>
            <a:round/>
            <a:headEnd type="none" w="med" len="med"/>
            <a:tailEnd type="none" w="med" len="med"/>
          </a:ln>
        </p:spPr>
      </p:cxnSp>
      <p:cxnSp>
        <p:nvCxnSpPr>
          <p:cNvPr id="684" name="Google Shape;684;p32"/>
          <p:cNvCxnSpPr/>
          <p:nvPr/>
        </p:nvCxnSpPr>
        <p:spPr>
          <a:xfrm>
            <a:off x="2788800" y="3428125"/>
            <a:ext cx="914400" cy="0"/>
          </a:xfrm>
          <a:prstGeom prst="straightConnector1">
            <a:avLst/>
          </a:prstGeom>
          <a:noFill/>
          <a:ln w="9525" cap="flat" cmpd="sng">
            <a:solidFill>
              <a:srgbClr val="48FFD5"/>
            </a:solidFill>
            <a:prstDash val="solid"/>
            <a:round/>
            <a:headEnd type="none" w="med" len="med"/>
            <a:tailEnd type="none" w="med" len="med"/>
          </a:ln>
        </p:spPr>
      </p:cxnSp>
      <p:cxnSp>
        <p:nvCxnSpPr>
          <p:cNvPr id="685" name="Google Shape;685;p32"/>
          <p:cNvCxnSpPr/>
          <p:nvPr/>
        </p:nvCxnSpPr>
        <p:spPr>
          <a:xfrm>
            <a:off x="2781850" y="2745525"/>
            <a:ext cx="914400" cy="0"/>
          </a:xfrm>
          <a:prstGeom prst="straightConnector1">
            <a:avLst/>
          </a:prstGeom>
          <a:noFill/>
          <a:ln w="9525" cap="flat" cmpd="sng">
            <a:solidFill>
              <a:srgbClr val="48FFD5"/>
            </a:solidFill>
            <a:prstDash val="solid"/>
            <a:round/>
            <a:headEnd type="none" w="med" len="med"/>
            <a:tailEnd type="none" w="med" len="med"/>
          </a:ln>
        </p:spPr>
      </p:cxnSp>
      <p:sp>
        <p:nvSpPr>
          <p:cNvPr id="686" name="Google Shape;686;p32"/>
          <p:cNvSpPr txBox="1">
            <a:spLocks noGrp="1"/>
          </p:cNvSpPr>
          <p:nvPr>
            <p:ph type="ctrTitle" idx="4294967295"/>
          </p:nvPr>
        </p:nvSpPr>
        <p:spPr>
          <a:xfrm>
            <a:off x="7531353" y="1260673"/>
            <a:ext cx="1524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t>NAVIGATIONS</a:t>
            </a:r>
            <a:endParaRPr sz="1200" dirty="0"/>
          </a:p>
        </p:txBody>
      </p:sp>
      <p:sp>
        <p:nvSpPr>
          <p:cNvPr id="687" name="Google Shape;687;p32"/>
          <p:cNvSpPr txBox="1">
            <a:spLocks noGrp="1"/>
          </p:cNvSpPr>
          <p:nvPr>
            <p:ph type="ctrTitle" idx="4294967295"/>
          </p:nvPr>
        </p:nvSpPr>
        <p:spPr>
          <a:xfrm>
            <a:off x="457200" y="1376523"/>
            <a:ext cx="10641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t>HOME </a:t>
            </a:r>
            <a:endParaRPr sz="1200" dirty="0"/>
          </a:p>
        </p:txBody>
      </p:sp>
      <p:sp>
        <p:nvSpPr>
          <p:cNvPr id="688" name="Google Shape;688;p32"/>
          <p:cNvSpPr txBox="1">
            <a:spLocks noGrp="1"/>
          </p:cNvSpPr>
          <p:nvPr>
            <p:ph type="ctrTitle" idx="4294967295"/>
          </p:nvPr>
        </p:nvSpPr>
        <p:spPr>
          <a:xfrm>
            <a:off x="7620000" y="2925025"/>
            <a:ext cx="1064100" cy="196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s" sz="1200" dirty="0"/>
              <a:t>SLIDER</a:t>
            </a:r>
            <a:endParaRPr sz="1200" dirty="0"/>
          </a:p>
        </p:txBody>
      </p:sp>
      <p:sp>
        <p:nvSpPr>
          <p:cNvPr id="689" name="Google Shape;689;p32"/>
          <p:cNvSpPr txBox="1">
            <a:spLocks noGrp="1"/>
          </p:cNvSpPr>
          <p:nvPr>
            <p:ph type="ctrTitle" idx="4294967295"/>
          </p:nvPr>
        </p:nvSpPr>
        <p:spPr>
          <a:xfrm>
            <a:off x="76200" y="3931124"/>
            <a:ext cx="1631703" cy="6980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dirty="0"/>
              <a:t>VISION,MISSION, VALUES</a:t>
            </a:r>
            <a:endParaRPr sz="1200" dirty="0"/>
          </a:p>
        </p:txBody>
      </p:sp>
      <p:cxnSp>
        <p:nvCxnSpPr>
          <p:cNvPr id="692" name="Google Shape;692;p32"/>
          <p:cNvCxnSpPr/>
          <p:nvPr/>
        </p:nvCxnSpPr>
        <p:spPr>
          <a:xfrm rot="10800000" flipH="1">
            <a:off x="6277503" y="1418774"/>
            <a:ext cx="1234800" cy="295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4" name="Google Shape;694;p32"/>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09800" y="1657350"/>
            <a:ext cx="3691000" cy="246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801" y="3833025"/>
            <a:ext cx="12640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9068" y="2539250"/>
            <a:ext cx="14017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3982" y="1522411"/>
            <a:ext cx="1212850"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5715000" y="2132983"/>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4403754" y="2181583"/>
            <a:ext cx="4799513" cy="17012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solidFill>
                  <a:schemeClr val="bg1">
                    <a:lumMod val="95000"/>
                  </a:schemeClr>
                </a:solidFill>
              </a:rPr>
              <a:t>Project Name: Website For CSE Department</a:t>
            </a:r>
            <a:br>
              <a:rPr lang="en-US" sz="1600" dirty="0">
                <a:solidFill>
                  <a:schemeClr val="bg1">
                    <a:lumMod val="95000"/>
                  </a:schemeClr>
                </a:solidFill>
              </a:rPr>
            </a:br>
            <a:r>
              <a:rPr lang="en-US" sz="1600" dirty="0">
                <a:solidFill>
                  <a:schemeClr val="bg1">
                    <a:lumMod val="95000"/>
                  </a:schemeClr>
                </a:solidFill>
              </a:rPr>
              <a:t>Team No. : </a:t>
            </a:r>
            <a:br>
              <a:rPr lang="en-US" sz="1600" dirty="0">
                <a:solidFill>
                  <a:schemeClr val="bg1">
                    <a:lumMod val="95000"/>
                  </a:schemeClr>
                </a:solidFill>
              </a:rPr>
            </a:br>
            <a:r>
              <a:rPr lang="en-US" sz="1600" dirty="0">
                <a:solidFill>
                  <a:schemeClr val="bg1">
                    <a:lumMod val="95000"/>
                  </a:schemeClr>
                </a:solidFill>
              </a:rPr>
              <a:t>Semester:  6</a:t>
            </a:r>
            <a:br>
              <a:rPr lang="en-US" sz="1600" dirty="0">
                <a:solidFill>
                  <a:schemeClr val="bg1">
                    <a:lumMod val="95000"/>
                  </a:schemeClr>
                </a:solidFill>
              </a:rPr>
            </a:br>
            <a:r>
              <a:rPr lang="en-US" sz="1600" dirty="0">
                <a:solidFill>
                  <a:schemeClr val="bg1">
                    <a:lumMod val="95000"/>
                  </a:schemeClr>
                </a:solidFill>
              </a:rPr>
              <a:t>Batch:   11</a:t>
            </a:r>
            <a:br>
              <a:rPr lang="en-US" sz="1600" dirty="0">
                <a:solidFill>
                  <a:schemeClr val="bg1">
                    <a:lumMod val="95000"/>
                  </a:schemeClr>
                </a:solidFill>
              </a:rPr>
            </a:br>
            <a:r>
              <a:rPr lang="en-US" sz="1600" dirty="0">
                <a:solidFill>
                  <a:schemeClr val="bg1">
                    <a:lumMod val="95000"/>
                  </a:schemeClr>
                </a:solidFill>
              </a:rPr>
              <a:t>Team Member 1: Sumit Kumar(17SCSE101641)</a:t>
            </a:r>
            <a:br>
              <a:rPr lang="en-US" sz="1600" dirty="0">
                <a:solidFill>
                  <a:schemeClr val="bg1">
                    <a:lumMod val="95000"/>
                  </a:schemeClr>
                </a:solidFill>
              </a:rPr>
            </a:br>
            <a:r>
              <a:rPr lang="en-US" sz="1600" dirty="0">
                <a:solidFill>
                  <a:schemeClr val="bg1">
                    <a:lumMod val="95000"/>
                  </a:schemeClr>
                </a:solidFill>
              </a:rPr>
              <a:t>Team Member 2: Vikash Sharma(17scse101828)</a:t>
            </a:r>
            <a:br>
              <a:rPr lang="en-US" sz="1800" dirty="0">
                <a:solidFill>
                  <a:schemeClr val="bg1">
                    <a:lumMod val="95000"/>
                  </a:schemeClr>
                </a:solidFill>
              </a:rPr>
            </a:br>
            <a:br>
              <a:rPr lang="en-US" sz="1800" dirty="0">
                <a:solidFill>
                  <a:schemeClr val="bg1">
                    <a:lumMod val="95000"/>
                  </a:schemeClr>
                </a:solidFill>
              </a:rPr>
            </a:br>
            <a:endParaRPr sz="1800" dirty="0">
              <a:solidFill>
                <a:schemeClr val="bg1">
                  <a:lumMod val="95000"/>
                </a:schemeClr>
              </a:solidFill>
            </a:endParaRPr>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4403754" y="1407766"/>
            <a:ext cx="4709564" cy="1983288"/>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Tree>
    <p:extLst>
      <p:ext uri="{BB962C8B-B14F-4D97-AF65-F5344CB8AC3E}">
        <p14:creationId xmlns:p14="http://schemas.microsoft.com/office/powerpoint/2010/main" val="243725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14350"/>
            <a:ext cx="8520600" cy="606600"/>
          </a:xfrm>
        </p:spPr>
        <p:txBody>
          <a:bodyPr/>
          <a:lstStyle/>
          <a:p>
            <a:r>
              <a:rPr lang="en-US" dirty="0"/>
              <a:t>Course Outcomes: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76350"/>
            <a:ext cx="7105650" cy="3024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76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66750"/>
            <a:ext cx="8756100" cy="606600"/>
          </a:xfrm>
        </p:spPr>
        <p:txBody>
          <a:bodyPr/>
          <a:lstStyle/>
          <a:p>
            <a:r>
              <a:rPr lang="en-US" dirty="0"/>
              <a:t>Course Prerequisites</a:t>
            </a:r>
          </a:p>
        </p:txBody>
      </p:sp>
      <p:sp>
        <p:nvSpPr>
          <p:cNvPr id="21" name="Title 1"/>
          <p:cNvSpPr>
            <a:spLocks noGrp="1"/>
          </p:cNvSpPr>
          <p:nvPr>
            <p:ph type="ctrTitle"/>
          </p:nvPr>
        </p:nvSpPr>
        <p:spPr>
          <a:xfrm>
            <a:off x="533400" y="1962150"/>
            <a:ext cx="8520600" cy="838200"/>
          </a:xfrm>
        </p:spPr>
        <p:txBody>
          <a:bodyPr/>
          <a:lstStyle/>
          <a:p>
            <a:r>
              <a:rPr lang="en-US" sz="2000" dirty="0"/>
              <a:t>Object Oriented Programming</a:t>
            </a:r>
            <a:br>
              <a:rPr lang="en-US" sz="2000" dirty="0"/>
            </a:br>
            <a:r>
              <a:rPr lang="en-US" sz="2000" dirty="0"/>
              <a:t>Database Management System</a:t>
            </a:r>
          </a:p>
        </p:txBody>
      </p:sp>
    </p:spTree>
    <p:extLst>
      <p:ext uri="{BB962C8B-B14F-4D97-AF65-F5344CB8AC3E}">
        <p14:creationId xmlns:p14="http://schemas.microsoft.com/office/powerpoint/2010/main" val="232335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0" y="498300"/>
            <a:ext cx="8520600" cy="606600"/>
          </a:xfrm>
        </p:spPr>
        <p:txBody>
          <a:bodyPr/>
          <a:lstStyle/>
          <a:p>
            <a:r>
              <a:rPr lang="en-US" dirty="0"/>
              <a:t>Syllabus</a:t>
            </a:r>
          </a:p>
        </p:txBody>
      </p:sp>
      <p:sp>
        <p:nvSpPr>
          <p:cNvPr id="22" name="Content Placeholder 6"/>
          <p:cNvSpPr txBox="1">
            <a:spLocks/>
          </p:cNvSpPr>
          <p:nvPr/>
        </p:nvSpPr>
        <p:spPr>
          <a:xfrm>
            <a:off x="228600" y="965200"/>
            <a:ext cx="8382000" cy="4247286"/>
          </a:xfrm>
          <a:prstGeom prst="rect">
            <a:avLst/>
          </a:prstGeom>
          <a:noFill/>
          <a:ln>
            <a:noFill/>
          </a:ln>
        </p:spPr>
        <p:txBody>
          <a:bodyPr spcFirstLastPara="1" wrap="square" lIns="91425" tIns="91425" rIns="91425" bIns="91425" rtlCol="0"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endParaRPr lang="en-US" sz="1200" b="1" dirty="0">
              <a:solidFill>
                <a:srgbClr val="FF0000"/>
              </a:solidFill>
              <a:latin typeface="Times New Roman" pitchFamily="18" charset="0"/>
              <a:cs typeface="Times New Roman" pitchFamily="18" charset="0"/>
            </a:endParaRPr>
          </a:p>
          <a:p>
            <a:r>
              <a:rPr lang="en-US" sz="1200" b="1" dirty="0"/>
              <a:t>Unit I: Introduction to web and HTML		                                        8 lecture hours</a:t>
            </a:r>
          </a:p>
          <a:p>
            <a:endParaRPr lang="en-US" sz="1200" dirty="0"/>
          </a:p>
          <a:p>
            <a:r>
              <a:rPr lang="en-US" sz="1200" dirty="0"/>
              <a:t>Introduction to web, web development strategies, web team. HTML introduction: basic tag, elements,</a:t>
            </a:r>
          </a:p>
          <a:p>
            <a:r>
              <a:rPr lang="en-US" sz="1200" dirty="0"/>
              <a:t>attributes, formatting, comments, marquee, list, table, images, frames, forms; Links : text, image and email. XHTML:  Syntax and Semantics.</a:t>
            </a:r>
          </a:p>
          <a:p>
            <a:endParaRPr lang="en-US" sz="1200" dirty="0"/>
          </a:p>
          <a:p>
            <a:r>
              <a:rPr lang="en-US" sz="1200" b="1" dirty="0"/>
              <a:t>Unit II: CSS and XML				                                         8 lecture hours</a:t>
            </a:r>
          </a:p>
          <a:p>
            <a:endParaRPr lang="en-US" sz="1200" dirty="0"/>
          </a:p>
          <a:p>
            <a:r>
              <a:rPr lang="en-US" sz="1200" dirty="0"/>
              <a:t>CSS : color, background, fonts, images, link, table, margins, lists, border, paddings, scroll, class.</a:t>
            </a:r>
            <a:endParaRPr lang="en-US" sz="1200" b="1" dirty="0"/>
          </a:p>
          <a:p>
            <a:r>
              <a:rPr lang="en-US" sz="1200" dirty="0"/>
              <a:t>CSS3 : border Image, round corner, text shadow, layers. </a:t>
            </a:r>
            <a:endParaRPr lang="en-US" sz="1200" b="1" dirty="0"/>
          </a:p>
          <a:p>
            <a:r>
              <a:rPr lang="en-US" sz="1200" dirty="0"/>
              <a:t>XML: DTD, XML schemes, presenting and using XML. </a:t>
            </a:r>
          </a:p>
          <a:p>
            <a:endParaRPr lang="en-US" sz="1200" dirty="0"/>
          </a:p>
          <a:p>
            <a:r>
              <a:rPr lang="en-US" sz="1200" b="1" dirty="0"/>
              <a:t>Unit III: JavaScript  				                                         8 lecture hours</a:t>
            </a:r>
          </a:p>
          <a:p>
            <a:endParaRPr lang="en-US" sz="1200" dirty="0"/>
          </a:p>
          <a:p>
            <a:r>
              <a:rPr lang="en-US" sz="1200" dirty="0"/>
              <a:t>Java script: Introduction, documents, forms, statements, functions, objects; Event and event handling; Error handling; validation.</a:t>
            </a:r>
          </a:p>
          <a:p>
            <a:endParaRPr lang="en-US" sz="1200" dirty="0"/>
          </a:p>
          <a:p>
            <a:r>
              <a:rPr lang="en-US" sz="1200" b="1" dirty="0"/>
              <a:t>Unit IV: JSP				                                         8 lecture hours</a:t>
            </a:r>
          </a:p>
          <a:p>
            <a:endParaRPr lang="en-US" sz="1200" dirty="0"/>
          </a:p>
          <a:p>
            <a:r>
              <a:rPr lang="en-US" sz="1200" dirty="0"/>
              <a:t> Java server pages (JSP), JSP application design, declaring variables and methods, debugging, sharing data between JSP pages, JSP objects, Session, development of java beans in </a:t>
            </a:r>
            <a:r>
              <a:rPr lang="en-US" sz="1200" dirty="0" err="1"/>
              <a:t>Jsp</a:t>
            </a:r>
            <a:r>
              <a:rPr lang="en-US" sz="1200" dirty="0"/>
              <a:t>, data base action with JSP.</a:t>
            </a:r>
          </a:p>
        </p:txBody>
      </p:sp>
    </p:spTree>
    <p:extLst>
      <p:ext uri="{BB962C8B-B14F-4D97-AF65-F5344CB8AC3E}">
        <p14:creationId xmlns:p14="http://schemas.microsoft.com/office/powerpoint/2010/main" val="128123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1600200" y="58510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cxnSp>
        <p:nvCxnSpPr>
          <p:cNvPr id="253" name="Google Shape;253;p21"/>
          <p:cNvCxnSpPr/>
          <p:nvPr/>
        </p:nvCxnSpPr>
        <p:spPr>
          <a:xfrm>
            <a:off x="3429000" y="1191700"/>
            <a:ext cx="5403300" cy="0"/>
          </a:xfrm>
          <a:prstGeom prst="straightConnector1">
            <a:avLst/>
          </a:prstGeom>
          <a:noFill/>
          <a:ln w="9525" cap="flat" cmpd="sng">
            <a:solidFill>
              <a:srgbClr val="48FFD5"/>
            </a:solidFill>
            <a:prstDash val="solid"/>
            <a:round/>
            <a:headEnd type="none" w="med" len="med"/>
            <a:tailEnd type="none" w="med" len="med"/>
          </a:ln>
        </p:spPr>
      </p:cxnSp>
      <p:sp>
        <p:nvSpPr>
          <p:cNvPr id="60" name="Content Placeholder 2"/>
          <p:cNvSpPr txBox="1">
            <a:spLocks/>
          </p:cNvSpPr>
          <p:nvPr/>
        </p:nvSpPr>
        <p:spPr>
          <a:xfrm>
            <a:off x="457200" y="1600201"/>
            <a:ext cx="8153400" cy="2876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514350" indent="-514350" algn="just">
              <a:buFont typeface="+mj-lt"/>
              <a:buAutoNum type="arabicPeriod"/>
            </a:pPr>
            <a:r>
              <a:rPr lang="en-IN" sz="2800" dirty="0"/>
              <a:t>Introduction</a:t>
            </a:r>
          </a:p>
          <a:p>
            <a:pPr marL="514350" indent="-514350" algn="just">
              <a:buFont typeface="+mj-lt"/>
              <a:buAutoNum type="arabicPeriod"/>
            </a:pPr>
            <a:r>
              <a:rPr lang="en-IN" sz="2800" dirty="0"/>
              <a:t>Project Details</a:t>
            </a:r>
          </a:p>
          <a:p>
            <a:pPr marL="514350" indent="-514350" algn="just">
              <a:buFont typeface="+mj-lt"/>
              <a:buAutoNum type="arabicPeriod"/>
            </a:pPr>
            <a:r>
              <a:rPr lang="en-IN" sz="2800" dirty="0"/>
              <a:t>Features</a:t>
            </a:r>
          </a:p>
          <a:p>
            <a:pPr marL="514350" indent="-514350" algn="just">
              <a:buFont typeface="+mj-lt"/>
              <a:buAutoNum type="arabicPeriod"/>
            </a:pPr>
            <a:r>
              <a:rPr lang="en-IN" sz="2800" dirty="0"/>
              <a:t>System Requirements</a:t>
            </a:r>
          </a:p>
          <a:p>
            <a:pPr marL="514350" indent="-514350" algn="just">
              <a:buFont typeface="+mj-lt"/>
              <a:buAutoNum type="arabicPeriod"/>
            </a:pPr>
            <a:r>
              <a:rPr lang="en-IN" sz="2800" dirty="0"/>
              <a:t>Diagram</a:t>
            </a:r>
          </a:p>
          <a:p>
            <a:pPr marL="514350" indent="-514350" algn="just">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24"/>
          <p:cNvSpPr txBox="1">
            <a:spLocks noGrp="1"/>
          </p:cNvSpPr>
          <p:nvPr>
            <p:ph type="subTitle" idx="1"/>
          </p:nvPr>
        </p:nvSpPr>
        <p:spPr>
          <a:xfrm>
            <a:off x="4876800" y="1481234"/>
            <a:ext cx="3886200" cy="2646781"/>
          </a:xfrm>
          <a:prstGeom prst="rect">
            <a:avLst/>
          </a:prstGeom>
        </p:spPr>
        <p:txBody>
          <a:bodyPr spcFirstLastPara="1" wrap="square" lIns="91425" tIns="91425" rIns="91425" bIns="91425" anchor="t" anchorCtr="0">
            <a:noAutofit/>
          </a:bodyPr>
          <a:lstStyle/>
          <a:p>
            <a:pPr algn="just"/>
            <a:r>
              <a:rPr lang="en-US" dirty="0"/>
              <a:t>     This project is web application which will be an online portal or website for Galgotias University focusing on the CSE Department of the University. The system shall provide features to the user of the Galgotias University to gather information about placement and upcoming events for the CSE department of the university. Currently due to lack of specific website for the department the many student Don’t get all the information. Website contain the list of the faculty member along with their field of Specialization so that is become easy for the student to directly contact for their project work.</a:t>
            </a:r>
            <a:endParaRPr lang="en-US" b="1" dirty="0"/>
          </a:p>
        </p:txBody>
      </p:sp>
      <p:cxnSp>
        <p:nvCxnSpPr>
          <p:cNvPr id="294" name="Google Shape;294;p24"/>
          <p:cNvCxnSpPr/>
          <p:nvPr/>
        </p:nvCxnSpPr>
        <p:spPr>
          <a:xfrm>
            <a:off x="391821" y="1157065"/>
            <a:ext cx="8371179" cy="0"/>
          </a:xfrm>
          <a:prstGeom prst="straightConnector1">
            <a:avLst/>
          </a:prstGeom>
          <a:noFill/>
          <a:ln w="9525" cap="flat" cmpd="sng">
            <a:solidFill>
              <a:srgbClr val="48FFD5"/>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214597"/>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ctrTitle"/>
          </p:nvPr>
        </p:nvSpPr>
        <p:spPr>
          <a:xfrm>
            <a:off x="2662354" y="550465"/>
            <a:ext cx="3530400" cy="606600"/>
          </a:xfrm>
        </p:spPr>
        <p:txBody>
          <a:bodyPr/>
          <a:lstStyle/>
          <a:p>
            <a:r>
              <a:rPr lang="en-US" dirty="0"/>
              <a:t>      Introduction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24"/>
          <p:cNvSpPr txBox="1">
            <a:spLocks noGrp="1"/>
          </p:cNvSpPr>
          <p:nvPr>
            <p:ph type="subTitle" idx="1"/>
          </p:nvPr>
        </p:nvSpPr>
        <p:spPr>
          <a:xfrm>
            <a:off x="391821" y="1352551"/>
            <a:ext cx="8371179" cy="3886200"/>
          </a:xfrm>
          <a:prstGeom prst="rect">
            <a:avLst/>
          </a:prstGeom>
        </p:spPr>
        <p:txBody>
          <a:bodyPr spcFirstLastPara="1" wrap="square" lIns="91425" tIns="91425" rIns="91425" bIns="91425" anchor="t" anchorCtr="0">
            <a:noAutofit/>
          </a:bodyPr>
          <a:lstStyle/>
          <a:p>
            <a:pPr marL="400050" indent="-285750">
              <a:buFont typeface="Wingdings" pitchFamily="2" charset="2"/>
              <a:buChar char="Ø"/>
            </a:pPr>
            <a:r>
              <a:rPr lang="en-US" sz="1600" dirty="0"/>
              <a:t> This is a separate website for the CSE department of the university wherein Students  of Computer Science department can access to all the resources and the information related to their academics .</a:t>
            </a:r>
          </a:p>
          <a:p>
            <a:pPr marL="400050" indent="-285750">
              <a:buFont typeface="Wingdings" pitchFamily="2" charset="2"/>
              <a:buChar char="Ø"/>
            </a:pPr>
            <a:endParaRPr lang="en-US" sz="1600" dirty="0"/>
          </a:p>
          <a:p>
            <a:pPr marL="400050" indent="-285750">
              <a:buFont typeface="Wingdings" pitchFamily="2" charset="2"/>
              <a:buChar char="Ø"/>
            </a:pPr>
            <a:r>
              <a:rPr lang="en-US" sz="1600" dirty="0"/>
              <a:t>Everyone can see the website’s some pages like placements, about us, contact us etc.</a:t>
            </a:r>
          </a:p>
          <a:p>
            <a:pPr>
              <a:buFont typeface="Wingdings" pitchFamily="2" charset="2"/>
              <a:buChar char="Ø"/>
            </a:pPr>
            <a:endParaRPr lang="en-US" sz="1600" dirty="0"/>
          </a:p>
          <a:p>
            <a:pPr>
              <a:buFont typeface="Wingdings" pitchFamily="2" charset="2"/>
              <a:buChar char="Ø"/>
            </a:pPr>
            <a:r>
              <a:rPr lang="en-US" sz="1600" dirty="0"/>
              <a:t>The Faculty and students will have to register once.</a:t>
            </a:r>
          </a:p>
          <a:p>
            <a:pPr>
              <a:buFont typeface="Wingdings" pitchFamily="2" charset="2"/>
              <a:buChar char="Ø"/>
            </a:pPr>
            <a:endParaRPr lang="en-US" sz="1600" dirty="0"/>
          </a:p>
          <a:p>
            <a:pPr>
              <a:buFont typeface="Wingdings" pitchFamily="2" charset="2"/>
              <a:buChar char="Ø"/>
            </a:pPr>
            <a:r>
              <a:rPr lang="en-US" sz="1600" dirty="0"/>
              <a:t>Faculty after  login  will be able to put event details and resources related to CSE.</a:t>
            </a:r>
          </a:p>
          <a:p>
            <a:pPr>
              <a:buFont typeface="Wingdings" pitchFamily="2" charset="2"/>
              <a:buChar char="Ø"/>
            </a:pPr>
            <a:endParaRPr lang="en-US" sz="1600" dirty="0"/>
          </a:p>
          <a:p>
            <a:pPr>
              <a:buFont typeface="Wingdings" pitchFamily="2" charset="2"/>
              <a:buChar char="Ø"/>
            </a:pPr>
            <a:r>
              <a:rPr lang="en-US" sz="1600" dirty="0"/>
              <a:t>CSE students will be able to get the resources and other information from the website only.</a:t>
            </a:r>
          </a:p>
          <a:p>
            <a:pPr marL="114300" indent="0"/>
            <a:endParaRPr lang="en-US" dirty="0"/>
          </a:p>
          <a:p>
            <a:endParaRPr lang="en-US" dirty="0"/>
          </a:p>
          <a:p>
            <a:endParaRPr lang="en-US" dirty="0"/>
          </a:p>
        </p:txBody>
      </p:sp>
      <p:cxnSp>
        <p:nvCxnSpPr>
          <p:cNvPr id="294" name="Google Shape;294;p24"/>
          <p:cNvCxnSpPr/>
          <p:nvPr/>
        </p:nvCxnSpPr>
        <p:spPr>
          <a:xfrm>
            <a:off x="391821" y="1157065"/>
            <a:ext cx="8371179" cy="0"/>
          </a:xfrm>
          <a:prstGeom prst="straightConnector1">
            <a:avLst/>
          </a:prstGeom>
          <a:noFill/>
          <a:ln w="9525" cap="flat" cmpd="sng">
            <a:solidFill>
              <a:srgbClr val="48FFD5"/>
            </a:solidFill>
            <a:prstDash val="solid"/>
            <a:round/>
            <a:headEnd type="none" w="med" len="med"/>
            <a:tailEnd type="none" w="med" len="med"/>
          </a:ln>
        </p:spPr>
      </p:cxnSp>
      <p:sp>
        <p:nvSpPr>
          <p:cNvPr id="2" name="Title 1"/>
          <p:cNvSpPr>
            <a:spLocks noGrp="1"/>
          </p:cNvSpPr>
          <p:nvPr>
            <p:ph type="ctrTitle"/>
          </p:nvPr>
        </p:nvSpPr>
        <p:spPr>
          <a:xfrm>
            <a:off x="2362200" y="514350"/>
            <a:ext cx="4119446" cy="642715"/>
          </a:xfrm>
        </p:spPr>
        <p:txBody>
          <a:bodyPr/>
          <a:lstStyle/>
          <a:p>
            <a:r>
              <a:rPr lang="en-US" dirty="0"/>
              <a:t>      Project Details</a:t>
            </a:r>
          </a:p>
        </p:txBody>
      </p:sp>
    </p:spTree>
    <p:extLst>
      <p:ext uri="{BB962C8B-B14F-4D97-AF65-F5344CB8AC3E}">
        <p14:creationId xmlns:p14="http://schemas.microsoft.com/office/powerpoint/2010/main" val="281877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24"/>
          <p:cNvSpPr txBox="1">
            <a:spLocks noGrp="1"/>
          </p:cNvSpPr>
          <p:nvPr>
            <p:ph type="subTitle" idx="1"/>
          </p:nvPr>
        </p:nvSpPr>
        <p:spPr>
          <a:xfrm>
            <a:off x="304800" y="1276350"/>
            <a:ext cx="8229600" cy="3848100"/>
          </a:xfrm>
          <a:prstGeom prst="rect">
            <a:avLst/>
          </a:prstGeom>
        </p:spPr>
        <p:txBody>
          <a:bodyPr spcFirstLastPara="1" wrap="square" lIns="91425" tIns="91425" rIns="91425" bIns="91425" anchor="t" anchorCtr="0">
            <a:noAutofit/>
          </a:bodyPr>
          <a:lstStyle/>
          <a:p>
            <a:pPr>
              <a:buFont typeface="Wingdings" pitchFamily="2" charset="2"/>
              <a:buChar char="Ø"/>
            </a:pPr>
            <a:r>
              <a:rPr lang="en-US" sz="1600" b="1" dirty="0"/>
              <a:t>User-Friendly:- easy to use for everyone.</a:t>
            </a:r>
          </a:p>
          <a:p>
            <a:pPr>
              <a:buFont typeface="Wingdings" pitchFamily="2" charset="2"/>
              <a:buChar char="Ø"/>
            </a:pPr>
            <a:endParaRPr lang="en-US" sz="1600" b="1" dirty="0"/>
          </a:p>
          <a:p>
            <a:pPr>
              <a:buFont typeface="Wingdings" pitchFamily="2" charset="2"/>
              <a:buChar char="Ø"/>
            </a:pPr>
            <a:r>
              <a:rPr lang="en-US" sz="1600" b="1" dirty="0"/>
              <a:t>CSE Oriented :-    separate website only for CSE department.</a:t>
            </a:r>
          </a:p>
          <a:p>
            <a:pPr>
              <a:buFont typeface="Wingdings" pitchFamily="2" charset="2"/>
              <a:buChar char="Ø"/>
            </a:pPr>
            <a:endParaRPr lang="en-US" sz="1600" b="1" dirty="0"/>
          </a:p>
          <a:p>
            <a:pPr>
              <a:buFont typeface="Wingdings" pitchFamily="2" charset="2"/>
              <a:buChar char="Ø"/>
            </a:pPr>
            <a:r>
              <a:rPr lang="en-US" sz="1600" b="1" dirty="0"/>
              <a:t>Sign up/Login:-  Authentication for whom to give the access.</a:t>
            </a:r>
          </a:p>
          <a:p>
            <a:pPr>
              <a:buFont typeface="Wingdings" pitchFamily="2" charset="2"/>
              <a:buChar char="Ø"/>
            </a:pPr>
            <a:endParaRPr lang="en-US" sz="1600" b="1" dirty="0"/>
          </a:p>
          <a:p>
            <a:pPr>
              <a:buFont typeface="Wingdings" pitchFamily="2" charset="2"/>
              <a:buChar char="Ø"/>
            </a:pPr>
            <a:r>
              <a:rPr lang="en-US" sz="1600" b="1" dirty="0"/>
              <a:t>Resource availability:- Resources such as eBooks, educational sites, online coding practice and competitions sites</a:t>
            </a:r>
          </a:p>
          <a:p>
            <a:pPr marL="114300" indent="0"/>
            <a:r>
              <a:rPr lang="en-US" sz="1600" b="1" dirty="0"/>
              <a:t>      links will be made available.  </a:t>
            </a:r>
          </a:p>
          <a:p>
            <a:pPr marL="114300" indent="0"/>
            <a:endParaRPr lang="en-US" sz="1600" b="1" dirty="0"/>
          </a:p>
          <a:p>
            <a:pPr marL="285750" indent="-171450">
              <a:buFont typeface="Wingdings" pitchFamily="2" charset="2"/>
              <a:buChar char="Ø"/>
            </a:pPr>
            <a:r>
              <a:rPr lang="en-US" sz="1600" b="1" dirty="0"/>
              <a:t>   Notifications:-   authorized students will get notified for the events related to           CSE department.</a:t>
            </a:r>
          </a:p>
          <a:p>
            <a:pPr marL="285750" indent="-171450">
              <a:buFont typeface="Wingdings" pitchFamily="2" charset="2"/>
              <a:buChar char="Ø"/>
            </a:pPr>
            <a:endParaRPr lang="en-US" sz="1600" b="1" dirty="0"/>
          </a:p>
          <a:p>
            <a:pPr marL="285750" indent="-171450">
              <a:buFont typeface="Wingdings" pitchFamily="2" charset="2"/>
              <a:buChar char="Ø"/>
            </a:pPr>
            <a:r>
              <a:rPr lang="en-US" sz="1600" b="1" dirty="0"/>
              <a:t>Registration for Events:- Students can register themselves in the events like hackathon and other coding competitions events</a:t>
            </a:r>
          </a:p>
          <a:p>
            <a:pPr>
              <a:buFont typeface="Wingdings" pitchFamily="2" charset="2"/>
              <a:buChar char="Ø"/>
            </a:pPr>
            <a:endParaRPr lang="en-US" sz="1600" b="1"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lgn="ctr"/>
            <a:r>
              <a:rPr lang="en-US" b="1" dirty="0"/>
              <a:t> </a:t>
            </a:r>
          </a:p>
        </p:txBody>
      </p:sp>
      <p:cxnSp>
        <p:nvCxnSpPr>
          <p:cNvPr id="294" name="Google Shape;294;p24"/>
          <p:cNvCxnSpPr/>
          <p:nvPr/>
        </p:nvCxnSpPr>
        <p:spPr>
          <a:xfrm>
            <a:off x="391821" y="1157065"/>
            <a:ext cx="8371179" cy="0"/>
          </a:xfrm>
          <a:prstGeom prst="straightConnector1">
            <a:avLst/>
          </a:prstGeom>
          <a:noFill/>
          <a:ln w="9525" cap="flat" cmpd="sng">
            <a:solidFill>
              <a:srgbClr val="48FFD5"/>
            </a:solidFill>
            <a:prstDash val="solid"/>
            <a:round/>
            <a:headEnd type="none" w="med" len="med"/>
            <a:tailEnd type="none" w="med" len="med"/>
          </a:ln>
        </p:spPr>
      </p:cxnSp>
      <p:sp>
        <p:nvSpPr>
          <p:cNvPr id="2" name="Title 1"/>
          <p:cNvSpPr>
            <a:spLocks noGrp="1"/>
          </p:cNvSpPr>
          <p:nvPr>
            <p:ph type="ctrTitle"/>
          </p:nvPr>
        </p:nvSpPr>
        <p:spPr>
          <a:xfrm>
            <a:off x="2662354" y="550465"/>
            <a:ext cx="3530400" cy="606600"/>
          </a:xfrm>
        </p:spPr>
        <p:txBody>
          <a:bodyPr/>
          <a:lstStyle/>
          <a:p>
            <a:r>
              <a:rPr lang="en-US" dirty="0"/>
              <a:t>      Features</a:t>
            </a:r>
          </a:p>
        </p:txBody>
      </p:sp>
    </p:spTree>
    <p:extLst>
      <p:ext uri="{BB962C8B-B14F-4D97-AF65-F5344CB8AC3E}">
        <p14:creationId xmlns:p14="http://schemas.microsoft.com/office/powerpoint/2010/main" val="3561783825"/>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627</Words>
  <Application>Microsoft Office PowerPoint</Application>
  <PresentationFormat>On-screen Show (16:9)</PresentationFormat>
  <Paragraphs>83</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Bahnschrift SemiLight</vt:lpstr>
      <vt:lpstr>Bree Serif</vt:lpstr>
      <vt:lpstr>Roboto Black</vt:lpstr>
      <vt:lpstr>Roboto Light</vt:lpstr>
      <vt:lpstr>Roboto Mono Thin</vt:lpstr>
      <vt:lpstr>Roboto Thin</vt:lpstr>
      <vt:lpstr>Times New Roman</vt:lpstr>
      <vt:lpstr>Wingdings</vt:lpstr>
      <vt:lpstr>WEB PROPOSAL</vt:lpstr>
      <vt:lpstr>School Of Computing Science And Engineering</vt:lpstr>
      <vt:lpstr>Project Name: Website For CSE Department Team No. :  Semester:  6 Batch:   11 Team Member 1: Sumit Kumar(17SCSE101641) Team Member 2: Vikash Sharma(17scse101828)  </vt:lpstr>
      <vt:lpstr>Course Outcomes:</vt:lpstr>
      <vt:lpstr>Course Prerequisites</vt:lpstr>
      <vt:lpstr>Syllabus</vt:lpstr>
      <vt:lpstr>TABLE OF CONTENTS</vt:lpstr>
      <vt:lpstr>      Introduction</vt:lpstr>
      <vt:lpstr>      Project Details</vt:lpstr>
      <vt:lpstr>      Features</vt:lpstr>
      <vt:lpstr>System Requirements</vt:lpstr>
      <vt:lpstr>SNEAK PEEK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lenovo</dc:creator>
  <cp:lastModifiedBy>Sumit Kumar</cp:lastModifiedBy>
  <cp:revision>21</cp:revision>
  <dcterms:modified xsi:type="dcterms:W3CDTF">2020-04-26T16:48:00Z</dcterms:modified>
</cp:coreProperties>
</file>