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6"/>
  </p:notesMasterIdLst>
  <p:sldIdLst>
    <p:sldId id="256" r:id="rId2"/>
    <p:sldId id="257" r:id="rId3"/>
    <p:sldId id="258" r:id="rId4"/>
    <p:sldId id="259" r:id="rId5"/>
    <p:sldId id="260" r:id="rId6"/>
    <p:sldId id="263" r:id="rId7"/>
    <p:sldId id="261" r:id="rId8"/>
    <p:sldId id="262" r:id="rId9"/>
    <p:sldId id="264" r:id="rId10"/>
    <p:sldId id="269" r:id="rId11"/>
    <p:sldId id="267" r:id="rId12"/>
    <p:sldId id="265"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76" d="100"/>
          <a:sy n="76" d="100"/>
        </p:scale>
        <p:origin x="120" y="1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458AC-1BE2-45F9-AF52-5DC07F0EC7B3}" type="datetimeFigureOut">
              <a:rPr lang="en-IN" smtClean="0"/>
              <a:t>17-11-2022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48DE4-3E0A-412D-A54C-083FA6D2B38E}" type="slidenum">
              <a:rPr lang="en-IN" smtClean="0"/>
              <a:t>‹#›</a:t>
            </a:fld>
            <a:endParaRPr lang="en-IN"/>
          </a:p>
        </p:txBody>
      </p:sp>
    </p:spTree>
    <p:extLst>
      <p:ext uri="{BB962C8B-B14F-4D97-AF65-F5344CB8AC3E}">
        <p14:creationId xmlns:p14="http://schemas.microsoft.com/office/powerpoint/2010/main" val="223800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B48DE4-3E0A-412D-A54C-083FA6D2B38E}" type="slidenum">
              <a:rPr lang="en-IN" smtClean="0"/>
              <a:t>1</a:t>
            </a:fld>
            <a:endParaRPr lang="en-IN"/>
          </a:p>
        </p:txBody>
      </p:sp>
    </p:spTree>
    <p:extLst>
      <p:ext uri="{BB962C8B-B14F-4D97-AF65-F5344CB8AC3E}">
        <p14:creationId xmlns:p14="http://schemas.microsoft.com/office/powerpoint/2010/main" val="253388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B3FD4C-42A0-473D-90D9-E1679905D099}"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145980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E1CE5-4AF6-4ECC-A087-5BB5DB198E7C}"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310143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F1E21-2DD0-4CC1-BEE1-B5815A0D7659}"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51EB8-F2F8-4295-8C30-F76D0C1CCFF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57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3C131F-3C54-4CF6-BE38-3CC45A6E54E0}"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245505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E5EC57-7C94-4339-9AFD-E5DB5B13260D}"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51EB8-F2F8-4295-8C30-F76D0C1CCFF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11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9A49FA-3B79-4B51-9C8B-115F2182AC1C}"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4072642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65A1F-FBB5-4D99-939F-299DB08C1FD2}"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86371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3C6CF-1681-4318-9458-23AAE2B6AF19}"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96685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00316-9FC9-4946-8386-289B2047F30E}"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289787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0F1E-5B32-4895-96F0-E1AC0C2E23FF}"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38309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473056-9063-4079-A8A4-D296EDDAD7BE}"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8587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FB32B-AA7E-43AC-9CDE-528771E4FB1E}" type="datetime1">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279952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9B1378-9235-4AA6-BFC3-FBF08DD52A66}" type="datetime1">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386369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5BBB9-DC53-400E-B52B-94FCE9A67291}" type="datetime1">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55922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4C06E-511A-4D21-B32B-DB80AB8D3492}"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36484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EE9B1-A72B-4225-BC3D-56230C5B956D}"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51EB8-F2F8-4295-8C30-F76D0C1CCFF2}" type="slidenum">
              <a:rPr lang="en-IN" smtClean="0"/>
              <a:t>‹#›</a:t>
            </a:fld>
            <a:endParaRPr lang="en-IN"/>
          </a:p>
        </p:txBody>
      </p:sp>
    </p:spTree>
    <p:extLst>
      <p:ext uri="{BB962C8B-B14F-4D97-AF65-F5344CB8AC3E}">
        <p14:creationId xmlns:p14="http://schemas.microsoft.com/office/powerpoint/2010/main" val="398128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31C67B-9A7D-4B9A-B533-CB2D4AE47DF6}" type="datetime1">
              <a:rPr lang="en-IN" smtClean="0"/>
              <a:t>17-11-2022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851EB8-F2F8-4295-8C30-F76D0C1CCFF2}" type="slidenum">
              <a:rPr lang="en-IN" smtClean="0"/>
              <a:t>‹#›</a:t>
            </a:fld>
            <a:endParaRPr lang="en-IN"/>
          </a:p>
        </p:txBody>
      </p:sp>
    </p:spTree>
    <p:extLst>
      <p:ext uri="{BB962C8B-B14F-4D97-AF65-F5344CB8AC3E}">
        <p14:creationId xmlns:p14="http://schemas.microsoft.com/office/powerpoint/2010/main" val="410928433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1695" y="817562"/>
            <a:ext cx="11502887" cy="2468976"/>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Leaf Segmentation Using the CNN </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985416" y="3546881"/>
            <a:ext cx="9144000" cy="1655762"/>
          </a:xfrm>
        </p:spPr>
        <p:txBody>
          <a:bodyPr/>
          <a:lstStyle/>
          <a:p>
            <a:r>
              <a:rPr lang="en-US" dirty="0"/>
              <a:t>					-</a:t>
            </a:r>
            <a:r>
              <a:rPr lang="en-US" sz="2400" b="1" dirty="0">
                <a:latin typeface="Times New Roman" panose="02020603050405020304" pitchFamily="18" charset="0"/>
                <a:cs typeface="Times New Roman" panose="02020603050405020304" pitchFamily="18" charset="0"/>
              </a:rPr>
              <a:t>Goutham Selvakumar</a:t>
            </a:r>
          </a:p>
          <a:p>
            <a:r>
              <a:rPr lang="en-US" sz="2400" b="1" dirty="0">
                <a:latin typeface="Times New Roman" panose="02020603050405020304" pitchFamily="18" charset="0"/>
                <a:cs typeface="Times New Roman" panose="02020603050405020304" pitchFamily="18" charset="0"/>
              </a:rPr>
              <a:t>					-Hithesh Shanmugam</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1</a:t>
            </a:fld>
            <a:endParaRPr lang="en-IN"/>
          </a:p>
        </p:txBody>
      </p:sp>
      <p:sp>
        <p:nvSpPr>
          <p:cNvPr id="5" name="TextBox 4"/>
          <p:cNvSpPr txBox="1"/>
          <p:nvPr/>
        </p:nvSpPr>
        <p:spPr>
          <a:xfrm>
            <a:off x="2928731" y="1651940"/>
            <a:ext cx="718267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FINAL PRESENTATION (IMAGE PROCESSING 481</a:t>
            </a:r>
            <a:r>
              <a:rPr lang="en-US" dirty="0"/>
              <a:t>)</a:t>
            </a:r>
            <a:endParaRPr lang="en-IN" dirty="0"/>
          </a:p>
        </p:txBody>
      </p:sp>
    </p:spTree>
    <p:extLst>
      <p:ext uri="{BB962C8B-B14F-4D97-AF65-F5344CB8AC3E}">
        <p14:creationId xmlns:p14="http://schemas.microsoft.com/office/powerpoint/2010/main" val="334560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91" y="0"/>
            <a:ext cx="8911687" cy="1280890"/>
          </a:xfrm>
        </p:spPr>
        <p:txBody>
          <a:bodyPr/>
          <a:lstStyle/>
          <a:p>
            <a:r>
              <a:rPr lang="en-US" b="1" u="sng" dirty="0">
                <a:latin typeface="Times New Roman" panose="02020603050405020304" pitchFamily="18" charset="0"/>
                <a:cs typeface="Times New Roman" panose="02020603050405020304" pitchFamily="18" charset="0"/>
              </a:rPr>
              <a:t>Model Architecture: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1812" y="1280890"/>
            <a:ext cx="11660188" cy="2482728"/>
          </a:xfrm>
        </p:spPr>
        <p:txBody>
          <a:bodyPr>
            <a:normAutofit/>
          </a:bodyPr>
          <a:lstStyle/>
          <a:p>
            <a:r>
              <a:rPr lang="en-US" sz="2400" b="1" u="sng" dirty="0">
                <a:latin typeface="Times New Roman" panose="02020603050405020304" pitchFamily="18" charset="0"/>
                <a:cs typeface="Times New Roman" panose="02020603050405020304" pitchFamily="18" charset="0"/>
              </a:rPr>
              <a:t>Architecture:</a:t>
            </a:r>
          </a:p>
          <a:p>
            <a:pPr lvl="1"/>
            <a:r>
              <a:rPr lang="en-US" sz="2000" dirty="0">
                <a:latin typeface="Times New Roman" panose="02020603050405020304" pitchFamily="18" charset="0"/>
                <a:cs typeface="Times New Roman" panose="02020603050405020304" pitchFamily="18" charset="0"/>
              </a:rPr>
              <a:t>The model consists of 8 convolution layers 3 max pooling layer 2 spatial dropout 2D layers 1 flatten layer and 2 dense layers. In the first convolutional layer, there are 64 3x3 filters with padding and second convolution layer with 32 3x3 filters with padding the next is spatial dropout with 0.25 and the next is  max pooling layer with 2 strides. This is repeated for another two times with an additional convolution layer but every convolution layers in the rest is 32 3x3 filters with padding.</a:t>
            </a:r>
          </a:p>
        </p:txBody>
      </p:sp>
      <p:sp>
        <p:nvSpPr>
          <p:cNvPr id="4" name="Slide Number Placeholder 3"/>
          <p:cNvSpPr>
            <a:spLocks noGrp="1"/>
          </p:cNvSpPr>
          <p:nvPr>
            <p:ph type="sldNum" sz="quarter" idx="12"/>
          </p:nvPr>
        </p:nvSpPr>
        <p:spPr/>
        <p:txBody>
          <a:bodyPr/>
          <a:lstStyle/>
          <a:p>
            <a:fld id="{57851EB8-F2F8-4295-8C30-F76D0C1CCFF2}" type="slidenum">
              <a:rPr lang="en-IN" smtClean="0"/>
              <a:t>10</a:t>
            </a:fld>
            <a:endParaRPr lang="en-IN"/>
          </a:p>
        </p:txBody>
      </p:sp>
      <p:sp>
        <p:nvSpPr>
          <p:cNvPr id="5" name="TextBox 4"/>
          <p:cNvSpPr txBox="1"/>
          <p:nvPr/>
        </p:nvSpPr>
        <p:spPr>
          <a:xfrm>
            <a:off x="531812" y="3617843"/>
            <a:ext cx="11395145" cy="707886"/>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Activation Features: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Rectified Linear Unit Activation Function is used in this network</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42122" y="4466791"/>
            <a:ext cx="10893287" cy="98488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Parameters: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Parameters are the values that are considered as the weights in the fully connected layers.</a:t>
            </a:r>
          </a:p>
          <a:p>
            <a:pPr marL="742950" lvl="1" indent="-285750">
              <a:buFont typeface="Arial" panose="020B0604020202020204" pitchFamily="34" charset="0"/>
              <a:buChar char="•"/>
            </a:pPr>
            <a:endParaRPr lang="en-IN" dirty="0"/>
          </a:p>
        </p:txBody>
      </p:sp>
      <p:sp>
        <p:nvSpPr>
          <p:cNvPr id="7" name="TextBox 6"/>
          <p:cNvSpPr txBox="1"/>
          <p:nvPr/>
        </p:nvSpPr>
        <p:spPr>
          <a:xfrm>
            <a:off x="742122" y="5592739"/>
            <a:ext cx="10369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Dropout</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did the dropout to reduce the overfitting to prevent the model from relying on high activations.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97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851EB8-F2F8-4295-8C30-F76D0C1CCFF2}" type="slidenum">
              <a:rPr lang="en-IN" smtClean="0"/>
              <a:t>11</a:t>
            </a:fld>
            <a:endParaRPr lang="en-IN"/>
          </a:p>
        </p:txBody>
      </p:sp>
      <p:sp>
        <p:nvSpPr>
          <p:cNvPr id="8" name="TextBox 7"/>
          <p:cNvSpPr txBox="1"/>
          <p:nvPr/>
        </p:nvSpPr>
        <p:spPr>
          <a:xfrm>
            <a:off x="1311579" y="787782"/>
            <a:ext cx="1069489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test picture’s classes are predicted using our model and creating a data frames which holds these predictions together with all the relevant information's.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Basically, the use of CNN increased the performance of our model by 89% that was trained on an average of 133 examples per each of the 185 classes of the plant species. Furthermore, this shows us how promising the approach of CNN’s are for the image classification.</a:t>
            </a:r>
            <a:endParaRPr lang="en-IN"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921695" y="3342327"/>
            <a:ext cx="4896533" cy="3381847"/>
          </a:xfrm>
          <a:prstGeom prst="rect">
            <a:avLst/>
          </a:prstGeom>
        </p:spPr>
      </p:pic>
      <p:pic>
        <p:nvPicPr>
          <p:cNvPr id="10" name="Picture 9"/>
          <p:cNvPicPr>
            <a:picLocks noChangeAspect="1"/>
          </p:cNvPicPr>
          <p:nvPr/>
        </p:nvPicPr>
        <p:blipFill>
          <a:blip r:embed="rId3"/>
          <a:stretch>
            <a:fillRect/>
          </a:stretch>
        </p:blipFill>
        <p:spPr>
          <a:xfrm>
            <a:off x="6450357" y="3342327"/>
            <a:ext cx="4963218" cy="3467584"/>
          </a:xfrm>
          <a:prstGeom prst="rect">
            <a:avLst/>
          </a:prstGeom>
        </p:spPr>
      </p:pic>
    </p:spTree>
    <p:extLst>
      <p:ext uri="{BB962C8B-B14F-4D97-AF65-F5344CB8AC3E}">
        <p14:creationId xmlns:p14="http://schemas.microsoft.com/office/powerpoint/2010/main" val="10668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851EB8-F2F8-4295-8C30-F76D0C1CCFF2}" type="slidenum">
              <a:rPr lang="en-IN" smtClean="0"/>
              <a:t>12</a:t>
            </a:fld>
            <a:endParaRPr lang="en-IN"/>
          </a:p>
        </p:txBody>
      </p:sp>
      <p:pic>
        <p:nvPicPr>
          <p:cNvPr id="5" name="Picture 4"/>
          <p:cNvPicPr>
            <a:picLocks noChangeAspect="1"/>
          </p:cNvPicPr>
          <p:nvPr/>
        </p:nvPicPr>
        <p:blipFill>
          <a:blip r:embed="rId2"/>
          <a:stretch>
            <a:fillRect/>
          </a:stretch>
        </p:blipFill>
        <p:spPr>
          <a:xfrm>
            <a:off x="10009927" y="0"/>
            <a:ext cx="2031762" cy="6858000"/>
          </a:xfrm>
          <a:prstGeom prst="rect">
            <a:avLst/>
          </a:prstGeom>
        </p:spPr>
      </p:pic>
      <p:pic>
        <p:nvPicPr>
          <p:cNvPr id="6" name="Picture 5"/>
          <p:cNvPicPr>
            <a:picLocks noChangeAspect="1"/>
          </p:cNvPicPr>
          <p:nvPr/>
        </p:nvPicPr>
        <p:blipFill>
          <a:blip r:embed="rId3"/>
          <a:stretch>
            <a:fillRect/>
          </a:stretch>
        </p:blipFill>
        <p:spPr>
          <a:xfrm>
            <a:off x="6187602" y="5950228"/>
            <a:ext cx="3584797" cy="743190"/>
          </a:xfrm>
          <a:prstGeom prst="rect">
            <a:avLst/>
          </a:prstGeom>
        </p:spPr>
      </p:pic>
      <p:sp>
        <p:nvSpPr>
          <p:cNvPr id="7" name="TextBox 6"/>
          <p:cNvSpPr txBox="1"/>
          <p:nvPr/>
        </p:nvSpPr>
        <p:spPr>
          <a:xfrm>
            <a:off x="1549107" y="802876"/>
            <a:ext cx="7911548"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plant species were predicted with the color using the Convolutional Neural Network.  </a:t>
            </a:r>
            <a:r>
              <a:rPr lang="en-US" sz="2000" dirty="0" err="1">
                <a:latin typeface="Times New Roman" panose="02020603050405020304" pitchFamily="18" charset="0"/>
                <a:cs typeface="Times New Roman" panose="02020603050405020304" pitchFamily="18" charset="0"/>
              </a:rPr>
              <a:t>Abies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Concolor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Abies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Nordamanniana</a:t>
            </a:r>
            <a:r>
              <a:rPr lang="en-US" sz="2000" dirty="0">
                <a:latin typeface="Times New Roman" panose="02020603050405020304" pitchFamily="18" charset="0"/>
                <a:cs typeface="Times New Roman" panose="02020603050405020304" pitchFamily="18" charset="0"/>
              </a:rPr>
              <a:t>, Acer </a:t>
            </a:r>
            <a:r>
              <a:rPr lang="en-US" sz="2000" dirty="0" err="1">
                <a:latin typeface="Times New Roman" panose="02020603050405020304" pitchFamily="18" charset="0"/>
                <a:cs typeface="Times New Roman" panose="02020603050405020304" pitchFamily="18" charset="0"/>
              </a:rPr>
              <a:t>Campestre</a:t>
            </a:r>
            <a:r>
              <a:rPr lang="en-US" sz="2000" dirty="0">
                <a:latin typeface="Times New Roman" panose="02020603050405020304" pitchFamily="18" charset="0"/>
                <a:cs typeface="Times New Roman" panose="02020603050405020304" pitchFamily="18" charset="0"/>
              </a:rPr>
              <a:t>, Acer </a:t>
            </a:r>
            <a:r>
              <a:rPr lang="en-US" sz="2000" dirty="0" err="1">
                <a:latin typeface="Times New Roman" panose="02020603050405020304" pitchFamily="18" charset="0"/>
                <a:cs typeface="Times New Roman" panose="02020603050405020304" pitchFamily="18" charset="0"/>
              </a:rPr>
              <a:t>griseum</a:t>
            </a:r>
            <a:r>
              <a:rPr lang="en-US" sz="2000" dirty="0">
                <a:latin typeface="Times New Roman" panose="02020603050405020304" pitchFamily="18" charset="0"/>
                <a:cs typeface="Times New Roman" panose="02020603050405020304" pitchFamily="18" charset="0"/>
              </a:rPr>
              <a:t>, and Acer </a:t>
            </a:r>
            <a:r>
              <a:rPr lang="en-US" sz="2000" dirty="0" err="1">
                <a:latin typeface="Times New Roman" panose="02020603050405020304" pitchFamily="18" charset="0"/>
                <a:cs typeface="Times New Roman" panose="02020603050405020304" pitchFamily="18" charset="0"/>
              </a:rPr>
              <a:t>palmatum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example classes that has no errors while predicting. However, we faced an error (12) for the class of </a:t>
            </a:r>
            <a:r>
              <a:rPr lang="en-US" sz="2000" dirty="0" err="1">
                <a:latin typeface="Times New Roman" panose="02020603050405020304" pitchFamily="18" charset="0"/>
                <a:cs typeface="Times New Roman" panose="02020603050405020304" pitchFamily="18" charset="0"/>
              </a:rPr>
              <a:t>Ulmus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glabra</a:t>
            </a:r>
            <a:r>
              <a:rPr lang="en-US" sz="2000" dirty="0">
                <a:latin typeface="Times New Roman" panose="02020603050405020304" pitchFamily="18" charset="0"/>
                <a:cs typeface="Times New Roman" panose="02020603050405020304" pitchFamily="18" charset="0"/>
              </a:rPr>
              <a:t> with 118 examples.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figure (A) [“Abies Concolor”] can be shown as an example for plant species with the lowest error rate of 0 with 196 examples. At the same time, figure (B) [“</a:t>
            </a:r>
            <a:r>
              <a:rPr lang="en-US" sz="2000" dirty="0" err="1">
                <a:latin typeface="Times New Roman" panose="02020603050405020304" pitchFamily="18" charset="0"/>
                <a:cs typeface="Times New Roman" panose="02020603050405020304" pitchFamily="18" charset="0"/>
              </a:rPr>
              <a:t>Ulmus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Glabra</a:t>
            </a:r>
            <a:r>
              <a:rPr lang="en-US" sz="2000" dirty="0">
                <a:latin typeface="Times New Roman" panose="02020603050405020304" pitchFamily="18" charset="0"/>
                <a:cs typeface="Times New Roman" panose="02020603050405020304" pitchFamily="18" charset="0"/>
              </a:rPr>
              <a:t>”] can be used for the highest error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10" name="TextBox 9"/>
          <p:cNvSpPr txBox="1"/>
          <p:nvPr/>
        </p:nvSpPr>
        <p:spPr>
          <a:xfrm>
            <a:off x="1923166" y="6533859"/>
            <a:ext cx="767025" cy="369332"/>
          </a:xfrm>
          <a:prstGeom prst="rect">
            <a:avLst/>
          </a:prstGeom>
          <a:noFill/>
        </p:spPr>
        <p:txBody>
          <a:bodyPr wrap="square" rtlCol="0">
            <a:spAutoFit/>
          </a:bodyPr>
          <a:lstStyle/>
          <a:p>
            <a:pPr algn="ctr"/>
            <a:r>
              <a:rPr lang="en-US" dirty="0"/>
              <a:t>A</a:t>
            </a:r>
            <a:endParaRPr lang="en-IN" dirty="0"/>
          </a:p>
        </p:txBody>
      </p:sp>
      <p:sp>
        <p:nvSpPr>
          <p:cNvPr id="11" name="TextBox 10"/>
          <p:cNvSpPr txBox="1"/>
          <p:nvPr/>
        </p:nvSpPr>
        <p:spPr>
          <a:xfrm>
            <a:off x="4540169" y="6533859"/>
            <a:ext cx="961751" cy="369332"/>
          </a:xfrm>
          <a:prstGeom prst="rect">
            <a:avLst/>
          </a:prstGeom>
          <a:noFill/>
        </p:spPr>
        <p:txBody>
          <a:bodyPr wrap="square" rtlCol="0">
            <a:spAutoFit/>
          </a:bodyPr>
          <a:lstStyle/>
          <a:p>
            <a:pPr algn="ctr"/>
            <a:r>
              <a:rPr lang="en-US" dirty="0"/>
              <a:t>B</a:t>
            </a:r>
            <a:endParaRPr lang="en-IN" dirty="0"/>
          </a:p>
        </p:txBody>
      </p:sp>
      <p:pic>
        <p:nvPicPr>
          <p:cNvPr id="3" name="Picture 2">
            <a:extLst>
              <a:ext uri="{FF2B5EF4-FFF2-40B4-BE49-F238E27FC236}">
                <a16:creationId xmlns:a16="http://schemas.microsoft.com/office/drawing/2014/main" id="{A7F6DEC5-3D19-3247-0A19-678ACE3D0E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269" y="4861349"/>
            <a:ext cx="1633915" cy="1672510"/>
          </a:xfrm>
          <a:prstGeom prst="rect">
            <a:avLst/>
          </a:prstGeom>
        </p:spPr>
      </p:pic>
      <p:pic>
        <p:nvPicPr>
          <p:cNvPr id="13" name="Picture 12">
            <a:extLst>
              <a:ext uri="{FF2B5EF4-FFF2-40B4-BE49-F238E27FC236}">
                <a16:creationId xmlns:a16="http://schemas.microsoft.com/office/drawing/2014/main" id="{25D2349D-CAE1-51C2-E601-885252380E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7889" y="4861349"/>
            <a:ext cx="1730611" cy="1672510"/>
          </a:xfrm>
          <a:prstGeom prst="rect">
            <a:avLst/>
          </a:prstGeom>
        </p:spPr>
      </p:pic>
    </p:spTree>
    <p:extLst>
      <p:ext uri="{BB962C8B-B14F-4D97-AF65-F5344CB8AC3E}">
        <p14:creationId xmlns:p14="http://schemas.microsoft.com/office/powerpoint/2010/main" val="19977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38" y="0"/>
            <a:ext cx="8911687" cy="1280890"/>
          </a:xfrm>
        </p:spPr>
        <p:txBody>
          <a:bodyPr/>
          <a:lstStyle/>
          <a:p>
            <a:r>
              <a:rPr lang="en-US" b="1" u="sng"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1695" y="1940689"/>
            <a:ext cx="11045018" cy="4850295"/>
          </a:xfrm>
        </p:spPr>
        <p:txBody>
          <a:bodyPr>
            <a:normAutofit/>
          </a:bodyPr>
          <a:lstStyle/>
          <a:p>
            <a:r>
              <a:rPr lang="en-US" sz="2400" dirty="0">
                <a:latin typeface="Times New Roman" panose="02020603050405020304" pitchFamily="18" charset="0"/>
                <a:cs typeface="Times New Roman" panose="02020603050405020304" pitchFamily="18" charset="0"/>
              </a:rPr>
              <a:t>Using a bigger dataset with better balanced and containing different species might be useful for the predictions.</a:t>
            </a:r>
          </a:p>
          <a:p>
            <a:r>
              <a:rPr lang="en-US" sz="2400" dirty="0">
                <a:latin typeface="Times New Roman" panose="02020603050405020304" pitchFamily="18" charset="0"/>
                <a:cs typeface="Times New Roman" panose="02020603050405020304" pitchFamily="18" charset="0"/>
              </a:rPr>
              <a:t>Since, the picture versions have a higher resolution of 64x64 pixels that can be passed as input to the CNN in order to boost up the performance. </a:t>
            </a:r>
          </a:p>
          <a:p>
            <a:r>
              <a:rPr lang="en-US" sz="2400" dirty="0">
                <a:latin typeface="Times New Roman" panose="02020603050405020304" pitchFamily="18" charset="0"/>
                <a:cs typeface="Times New Roman" panose="02020603050405020304" pitchFamily="18" charset="0"/>
              </a:rPr>
              <a:t>Furthermore, we were able to increase the performance for the plant species that were relatively smaller in size which were able to benefit from this approach.</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13</a:t>
            </a:fld>
            <a:endParaRPr lang="en-IN"/>
          </a:p>
        </p:txBody>
      </p:sp>
    </p:spTree>
    <p:extLst>
      <p:ext uri="{BB962C8B-B14F-4D97-AF65-F5344CB8AC3E}">
        <p14:creationId xmlns:p14="http://schemas.microsoft.com/office/powerpoint/2010/main" val="313065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90" y="2729947"/>
            <a:ext cx="11908665" cy="4929809"/>
          </a:xfrm>
        </p:spPr>
        <p:txBody>
          <a:bodyPr>
            <a:normAutofit/>
          </a:bodyPr>
          <a:lstStyle/>
          <a:p>
            <a:pPr marL="0" indent="0">
              <a:buNone/>
            </a:pPr>
            <a:r>
              <a:rPr lang="en-US" sz="6000" b="1" dirty="0">
                <a:latin typeface="Times New Roman" panose="02020603050405020304" pitchFamily="18" charset="0"/>
                <a:cs typeface="Times New Roman" panose="02020603050405020304" pitchFamily="18" charset="0"/>
              </a:rPr>
              <a:t>THANK YOU </a:t>
            </a:r>
            <a:endParaRPr lang="en-IN" sz="6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14</a:t>
            </a:fld>
            <a:endParaRPr lang="en-IN"/>
          </a:p>
        </p:txBody>
      </p:sp>
    </p:spTree>
    <p:extLst>
      <p:ext uri="{BB962C8B-B14F-4D97-AF65-F5344CB8AC3E}">
        <p14:creationId xmlns:p14="http://schemas.microsoft.com/office/powerpoint/2010/main" val="402228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33130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531" y="1948761"/>
            <a:ext cx="11860695" cy="5452234"/>
          </a:xfrm>
        </p:spPr>
        <p:txBody>
          <a:bodyPr>
            <a:normAutofit/>
          </a:bodyPr>
          <a:lstStyle/>
          <a:p>
            <a:r>
              <a:rPr lang="en-US" sz="2400" dirty="0">
                <a:latin typeface="Times New Roman" panose="02020603050405020304" pitchFamily="18" charset="0"/>
                <a:cs typeface="Times New Roman" panose="02020603050405020304" pitchFamily="18" charset="0"/>
              </a:rPr>
              <a:t>The identification of plant species mainly depends on the recognition of plant leaf characteristics. However, most recognition systems show the weak performance on detecting small objects like plant leaves in the complicated background.</a:t>
            </a:r>
          </a:p>
          <a:p>
            <a:r>
              <a:rPr lang="en-US" sz="2400" dirty="0">
                <a:latin typeface="Times New Roman" panose="02020603050405020304" pitchFamily="18" charset="0"/>
                <a:cs typeface="Times New Roman" panose="02020603050405020304" pitchFamily="18" charset="0"/>
              </a:rPr>
              <a:t>In recent years, evolutionary neural networks have attracted much attention of the researchers because of their ability to give superior image classification accuracy.</a:t>
            </a:r>
          </a:p>
          <a:p>
            <a:r>
              <a:rPr lang="en-US" sz="2400" dirty="0">
                <a:latin typeface="Times New Roman" panose="02020603050405020304" pitchFamily="18" charset="0"/>
                <a:cs typeface="Times New Roman" panose="02020603050405020304" pitchFamily="18" charset="0"/>
              </a:rPr>
              <a:t>Advances in the processing of images provided various preprocessing techniques for the extraction of images. Feature extraction is the step taken to identify discriminatory characteristics that form the basis for classification. CNNs are well-suited for image classification tasks due to their close relationship between layers and spatial information, which explains their popularity in recent plant classifiers.</a:t>
            </a:r>
          </a:p>
          <a:p>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7851EB8-F2F8-4295-8C30-F76D0C1CCFF2}" type="slidenum">
              <a:rPr lang="en-IN" smtClean="0"/>
              <a:t>2</a:t>
            </a:fld>
            <a:endParaRPr lang="en-IN"/>
          </a:p>
        </p:txBody>
      </p:sp>
    </p:spTree>
    <p:extLst>
      <p:ext uri="{BB962C8B-B14F-4D97-AF65-F5344CB8AC3E}">
        <p14:creationId xmlns:p14="http://schemas.microsoft.com/office/powerpoint/2010/main" val="22215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351873"/>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GOAL TO DO:</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6" y="1968984"/>
            <a:ext cx="11459818" cy="5478738"/>
          </a:xfrm>
        </p:spPr>
        <p:txBody>
          <a:bodyPr/>
          <a:lstStyle/>
          <a:p>
            <a:r>
              <a:rPr lang="en-US" sz="2400" dirty="0">
                <a:latin typeface="Times New Roman" panose="02020603050405020304" pitchFamily="18" charset="0"/>
                <a:cs typeface="Times New Roman" panose="02020603050405020304" pitchFamily="18" charset="0"/>
              </a:rPr>
              <a:t>The goal of the project is to determine if adding the color to the leaf classification problem could prove beneficial.</a:t>
            </a:r>
          </a:p>
          <a:p>
            <a:r>
              <a:rPr lang="en-US" sz="2400" dirty="0">
                <a:latin typeface="Times New Roman" panose="02020603050405020304" pitchFamily="18" charset="0"/>
                <a:cs typeface="Times New Roman" panose="02020603050405020304" pitchFamily="18" charset="0"/>
              </a:rPr>
              <a:t>Leaf classification is a popular topic amongst computer vison scientists. If we were able to identify plant species based on the images alone, it would allow a person without a background in botany to determine which species is what.</a:t>
            </a:r>
          </a:p>
          <a:p>
            <a:r>
              <a:rPr lang="en-US" sz="2400" dirty="0">
                <a:latin typeface="Times New Roman" panose="02020603050405020304" pitchFamily="18" charset="0"/>
                <a:cs typeface="Times New Roman" panose="02020603050405020304" pitchFamily="18" charset="0"/>
              </a:rPr>
              <a:t>We will be using the Leaf snap dataset to provide clean lab images to work on.</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3</a:t>
            </a:fld>
            <a:endParaRPr lang="en-IN"/>
          </a:p>
        </p:txBody>
      </p:sp>
    </p:spTree>
    <p:extLst>
      <p:ext uri="{BB962C8B-B14F-4D97-AF65-F5344CB8AC3E}">
        <p14:creationId xmlns:p14="http://schemas.microsoft.com/office/powerpoint/2010/main" val="73200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Implemented Methods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325562"/>
            <a:ext cx="11499574" cy="5380037"/>
          </a:xfrm>
        </p:spPr>
        <p:txBody>
          <a:bodyPr>
            <a:normAutofit/>
          </a:bodyPr>
          <a:lstStyle/>
          <a:p>
            <a:r>
              <a:rPr lang="en-US" sz="2400" dirty="0">
                <a:latin typeface="Times New Roman" panose="02020603050405020304" pitchFamily="18" charset="0"/>
                <a:cs typeface="Times New Roman" panose="02020603050405020304" pitchFamily="18" charset="0"/>
              </a:rPr>
              <a:t>We took the dataset of ‘</a:t>
            </a:r>
            <a:r>
              <a:rPr lang="en-US" sz="2400" dirty="0" err="1">
                <a:latin typeface="Times New Roman" panose="02020603050405020304" pitchFamily="18" charset="0"/>
                <a:cs typeface="Times New Roman" panose="02020603050405020304" pitchFamily="18" charset="0"/>
              </a:rPr>
              <a:t>LeafSnap</a:t>
            </a:r>
            <a:r>
              <a:rPr lang="en-US" sz="2400" dirty="0">
                <a:latin typeface="Times New Roman" panose="02020603050405020304" pitchFamily="18" charset="0"/>
                <a:cs typeface="Times New Roman" panose="02020603050405020304" pitchFamily="18" charset="0"/>
              </a:rPr>
              <a:t>’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which contained about 10,000 images of different tree species. 5 different tree species are shown as example.</a:t>
            </a:r>
          </a:p>
          <a:p>
            <a:r>
              <a:rPr lang="en-US" sz="2400" dirty="0" err="1">
                <a:latin typeface="Times New Roman" panose="02020603050405020304" pitchFamily="18" charset="0"/>
                <a:cs typeface="Times New Roman" panose="02020603050405020304" pitchFamily="18" charset="0"/>
              </a:rPr>
              <a:t>Acer_Pensylvanicum</a:t>
            </a:r>
            <a:r>
              <a:rPr lang="en-US" sz="2400" dirty="0">
                <a:latin typeface="Times New Roman" panose="02020603050405020304" pitchFamily="18" charset="0"/>
                <a:cs typeface="Times New Roman" panose="02020603050405020304" pitchFamily="18" charset="0"/>
              </a:rPr>
              <a:t>(A) has 35 images, </a:t>
            </a:r>
            <a:r>
              <a:rPr lang="en-US" sz="2400" dirty="0" err="1">
                <a:latin typeface="Times New Roman" panose="02020603050405020304" pitchFamily="18" charset="0"/>
                <a:cs typeface="Times New Roman" panose="02020603050405020304" pitchFamily="18" charset="0"/>
              </a:rPr>
              <a:t>Betula_Populifolia</a:t>
            </a:r>
            <a:r>
              <a:rPr lang="en-US" sz="2400" dirty="0">
                <a:latin typeface="Times New Roman" panose="02020603050405020304" pitchFamily="18" charset="0"/>
                <a:cs typeface="Times New Roman" panose="02020603050405020304" pitchFamily="18" charset="0"/>
              </a:rPr>
              <a:t>(B) has 26 images, </a:t>
            </a:r>
            <a:r>
              <a:rPr lang="en-US" sz="2400" dirty="0" err="1">
                <a:latin typeface="Times New Roman" panose="02020603050405020304" pitchFamily="18" charset="0"/>
                <a:cs typeface="Times New Roman" panose="02020603050405020304" pitchFamily="18" charset="0"/>
              </a:rPr>
              <a:t>Disopyros_Virginiana</a:t>
            </a:r>
            <a:r>
              <a:rPr lang="en-US" sz="2400" dirty="0">
                <a:latin typeface="Times New Roman" panose="02020603050405020304" pitchFamily="18" charset="0"/>
                <a:cs typeface="Times New Roman" panose="02020603050405020304" pitchFamily="18" charset="0"/>
              </a:rPr>
              <a:t>(C) has 48 images, </a:t>
            </a:r>
            <a:r>
              <a:rPr lang="en-US" sz="2400" dirty="0" err="1">
                <a:latin typeface="Times New Roman" panose="02020603050405020304" pitchFamily="18" charset="0"/>
                <a:cs typeface="Times New Roman" panose="02020603050405020304" pitchFamily="18" charset="0"/>
              </a:rPr>
              <a:t>Amelanchier_laevis</a:t>
            </a:r>
            <a:r>
              <a:rPr lang="en-US" sz="2400" dirty="0">
                <a:latin typeface="Times New Roman" panose="02020603050405020304" pitchFamily="18" charset="0"/>
                <a:cs typeface="Times New Roman" panose="02020603050405020304" pitchFamily="18" charset="0"/>
              </a:rPr>
              <a:t>(D) has 31 images, and </a:t>
            </a:r>
            <a:r>
              <a:rPr lang="en-US" sz="2400" dirty="0" err="1">
                <a:latin typeface="Times New Roman" panose="02020603050405020304" pitchFamily="18" charset="0"/>
                <a:cs typeface="Times New Roman" panose="02020603050405020304" pitchFamily="18" charset="0"/>
              </a:rPr>
              <a:t>Catalpa_Speciosa</a:t>
            </a:r>
            <a:r>
              <a:rPr lang="en-US" sz="2400" dirty="0">
                <a:latin typeface="Times New Roman" panose="02020603050405020304" pitchFamily="18" charset="0"/>
                <a:cs typeface="Times New Roman" panose="02020603050405020304" pitchFamily="18" charset="0"/>
              </a:rPr>
              <a:t> (E) has 72 images.</a:t>
            </a:r>
            <a:endParaRPr lang="en-I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78296" y="6188765"/>
            <a:ext cx="1683026" cy="371061"/>
          </a:xfrm>
          <a:prstGeom prst="rect">
            <a:avLst/>
          </a:prstGeom>
          <a:noFill/>
        </p:spPr>
        <p:txBody>
          <a:bodyPr wrap="square" rtlCol="0">
            <a:spAutoFit/>
          </a:bodyPr>
          <a:lstStyle/>
          <a:p>
            <a:pPr algn="ctr"/>
            <a:r>
              <a:rPr lang="en-US" b="1" dirty="0"/>
              <a:t>A</a:t>
            </a:r>
            <a:endParaRPr lang="en-IN" b="1" dirty="0"/>
          </a:p>
        </p:txBody>
      </p:sp>
      <p:sp>
        <p:nvSpPr>
          <p:cNvPr id="12" name="TextBox 11"/>
          <p:cNvSpPr txBox="1"/>
          <p:nvPr/>
        </p:nvSpPr>
        <p:spPr>
          <a:xfrm>
            <a:off x="2809461" y="6151602"/>
            <a:ext cx="596348" cy="369332"/>
          </a:xfrm>
          <a:prstGeom prst="rect">
            <a:avLst/>
          </a:prstGeom>
          <a:noFill/>
        </p:spPr>
        <p:txBody>
          <a:bodyPr wrap="square" rtlCol="0">
            <a:spAutoFit/>
          </a:bodyPr>
          <a:lstStyle/>
          <a:p>
            <a:pPr algn="ctr"/>
            <a:r>
              <a:rPr lang="en-US" b="1" dirty="0"/>
              <a:t>B</a:t>
            </a:r>
            <a:endParaRPr lang="en-IN" b="1" dirty="0"/>
          </a:p>
        </p:txBody>
      </p:sp>
      <p:sp>
        <p:nvSpPr>
          <p:cNvPr id="13" name="TextBox 12"/>
          <p:cNvSpPr txBox="1"/>
          <p:nvPr/>
        </p:nvSpPr>
        <p:spPr>
          <a:xfrm>
            <a:off x="4863548" y="6188765"/>
            <a:ext cx="980661" cy="369332"/>
          </a:xfrm>
          <a:prstGeom prst="rect">
            <a:avLst/>
          </a:prstGeom>
          <a:noFill/>
        </p:spPr>
        <p:txBody>
          <a:bodyPr wrap="square" rtlCol="0">
            <a:spAutoFit/>
          </a:bodyPr>
          <a:lstStyle/>
          <a:p>
            <a:pPr algn="ctr"/>
            <a:r>
              <a:rPr lang="en-US" b="1" dirty="0"/>
              <a:t>C</a:t>
            </a:r>
            <a:endParaRPr lang="en-IN" b="1" dirty="0"/>
          </a:p>
        </p:txBody>
      </p:sp>
      <p:sp>
        <p:nvSpPr>
          <p:cNvPr id="14" name="TextBox 13"/>
          <p:cNvSpPr txBox="1"/>
          <p:nvPr/>
        </p:nvSpPr>
        <p:spPr>
          <a:xfrm>
            <a:off x="7467601" y="6151602"/>
            <a:ext cx="954156" cy="369332"/>
          </a:xfrm>
          <a:prstGeom prst="rect">
            <a:avLst/>
          </a:prstGeom>
          <a:noFill/>
        </p:spPr>
        <p:txBody>
          <a:bodyPr wrap="square" rtlCol="0">
            <a:spAutoFit/>
          </a:bodyPr>
          <a:lstStyle/>
          <a:p>
            <a:pPr algn="ctr"/>
            <a:r>
              <a:rPr lang="en-US" b="1" dirty="0"/>
              <a:t>D</a:t>
            </a:r>
            <a:endParaRPr lang="en-IN" b="1" dirty="0"/>
          </a:p>
        </p:txBody>
      </p:sp>
      <p:sp>
        <p:nvSpPr>
          <p:cNvPr id="17" name="TextBox 16"/>
          <p:cNvSpPr txBox="1"/>
          <p:nvPr/>
        </p:nvSpPr>
        <p:spPr>
          <a:xfrm>
            <a:off x="9806609" y="6096000"/>
            <a:ext cx="1205948" cy="369332"/>
          </a:xfrm>
          <a:prstGeom prst="rect">
            <a:avLst/>
          </a:prstGeom>
          <a:noFill/>
        </p:spPr>
        <p:txBody>
          <a:bodyPr wrap="square" rtlCol="0">
            <a:spAutoFit/>
          </a:bodyPr>
          <a:lstStyle/>
          <a:p>
            <a:pPr algn="ctr"/>
            <a:r>
              <a:rPr lang="en-US" b="1" dirty="0"/>
              <a:t>E</a:t>
            </a:r>
            <a:endParaRPr lang="en-IN" b="1" dirty="0"/>
          </a:p>
        </p:txBody>
      </p:sp>
      <p:sp>
        <p:nvSpPr>
          <p:cNvPr id="18" name="Slide Number Placeholder 17"/>
          <p:cNvSpPr>
            <a:spLocks noGrp="1"/>
          </p:cNvSpPr>
          <p:nvPr>
            <p:ph type="sldNum" sz="quarter" idx="12"/>
          </p:nvPr>
        </p:nvSpPr>
        <p:spPr/>
        <p:txBody>
          <a:bodyPr/>
          <a:lstStyle/>
          <a:p>
            <a:fld id="{57851EB8-F2F8-4295-8C30-F76D0C1CCFF2}" type="slidenum">
              <a:rPr lang="en-IN" smtClean="0"/>
              <a:t>4</a:t>
            </a:fld>
            <a:endParaRPr lang="en-IN"/>
          </a:p>
        </p:txBody>
      </p:sp>
      <p:pic>
        <p:nvPicPr>
          <p:cNvPr id="30" name="Picture 29">
            <a:extLst>
              <a:ext uri="{FF2B5EF4-FFF2-40B4-BE49-F238E27FC236}">
                <a16:creationId xmlns:a16="http://schemas.microsoft.com/office/drawing/2014/main" id="{9B0BA6E8-7EE0-E2BE-9A7B-D6DE3C1B9302}"/>
              </a:ext>
            </a:extLst>
          </p:cNvPr>
          <p:cNvPicPr>
            <a:picLocks noChangeAspect="1"/>
          </p:cNvPicPr>
          <p:nvPr/>
        </p:nvPicPr>
        <p:blipFill>
          <a:blip r:embed="rId2"/>
          <a:stretch>
            <a:fillRect/>
          </a:stretch>
        </p:blipFill>
        <p:spPr>
          <a:xfrm>
            <a:off x="346253" y="4256263"/>
            <a:ext cx="1697052" cy="1681482"/>
          </a:xfrm>
          <a:prstGeom prst="rect">
            <a:avLst/>
          </a:prstGeom>
        </p:spPr>
      </p:pic>
      <p:pic>
        <p:nvPicPr>
          <p:cNvPr id="32" name="Picture 31">
            <a:extLst>
              <a:ext uri="{FF2B5EF4-FFF2-40B4-BE49-F238E27FC236}">
                <a16:creationId xmlns:a16="http://schemas.microsoft.com/office/drawing/2014/main" id="{9A8663CB-9F65-F348-141D-97EEAC7B88D0}"/>
              </a:ext>
            </a:extLst>
          </p:cNvPr>
          <p:cNvPicPr>
            <a:picLocks noChangeAspect="1"/>
          </p:cNvPicPr>
          <p:nvPr/>
        </p:nvPicPr>
        <p:blipFill>
          <a:blip r:embed="rId3"/>
          <a:stretch>
            <a:fillRect/>
          </a:stretch>
        </p:blipFill>
        <p:spPr>
          <a:xfrm>
            <a:off x="2350432" y="4217021"/>
            <a:ext cx="1728975" cy="1721043"/>
          </a:xfrm>
          <a:prstGeom prst="rect">
            <a:avLst/>
          </a:prstGeom>
        </p:spPr>
      </p:pic>
      <p:pic>
        <p:nvPicPr>
          <p:cNvPr id="34" name="Picture 33">
            <a:extLst>
              <a:ext uri="{FF2B5EF4-FFF2-40B4-BE49-F238E27FC236}">
                <a16:creationId xmlns:a16="http://schemas.microsoft.com/office/drawing/2014/main" id="{FF1E5E93-4D3A-CEE6-B411-D57A9081ED1B}"/>
              </a:ext>
            </a:extLst>
          </p:cNvPr>
          <p:cNvPicPr>
            <a:picLocks noChangeAspect="1"/>
          </p:cNvPicPr>
          <p:nvPr/>
        </p:nvPicPr>
        <p:blipFill>
          <a:blip r:embed="rId4"/>
          <a:stretch>
            <a:fillRect/>
          </a:stretch>
        </p:blipFill>
        <p:spPr>
          <a:xfrm>
            <a:off x="4702928" y="4217021"/>
            <a:ext cx="1828442" cy="1811667"/>
          </a:xfrm>
          <a:prstGeom prst="rect">
            <a:avLst/>
          </a:prstGeom>
        </p:spPr>
      </p:pic>
      <p:pic>
        <p:nvPicPr>
          <p:cNvPr id="36" name="Picture 35">
            <a:extLst>
              <a:ext uri="{FF2B5EF4-FFF2-40B4-BE49-F238E27FC236}">
                <a16:creationId xmlns:a16="http://schemas.microsoft.com/office/drawing/2014/main" id="{987C2E7E-4148-AFF5-F69B-708DCDC6C6CC}"/>
              </a:ext>
            </a:extLst>
          </p:cNvPr>
          <p:cNvPicPr>
            <a:picLocks noChangeAspect="1"/>
          </p:cNvPicPr>
          <p:nvPr/>
        </p:nvPicPr>
        <p:blipFill>
          <a:blip r:embed="rId5"/>
          <a:stretch>
            <a:fillRect/>
          </a:stretch>
        </p:blipFill>
        <p:spPr>
          <a:xfrm>
            <a:off x="7164328" y="4209940"/>
            <a:ext cx="1859574" cy="1859574"/>
          </a:xfrm>
          <a:prstGeom prst="rect">
            <a:avLst/>
          </a:prstGeom>
        </p:spPr>
      </p:pic>
      <p:pic>
        <p:nvPicPr>
          <p:cNvPr id="38" name="Picture 37">
            <a:extLst>
              <a:ext uri="{FF2B5EF4-FFF2-40B4-BE49-F238E27FC236}">
                <a16:creationId xmlns:a16="http://schemas.microsoft.com/office/drawing/2014/main" id="{4D114C42-F540-CA2B-A260-DCB295CE4298}"/>
              </a:ext>
            </a:extLst>
          </p:cNvPr>
          <p:cNvPicPr>
            <a:picLocks noChangeAspect="1"/>
          </p:cNvPicPr>
          <p:nvPr/>
        </p:nvPicPr>
        <p:blipFill>
          <a:blip r:embed="rId6"/>
          <a:stretch>
            <a:fillRect/>
          </a:stretch>
        </p:blipFill>
        <p:spPr>
          <a:xfrm>
            <a:off x="9920536" y="4177645"/>
            <a:ext cx="1859574" cy="1851043"/>
          </a:xfrm>
          <a:prstGeom prst="rect">
            <a:avLst/>
          </a:prstGeom>
        </p:spPr>
      </p:pic>
    </p:spTree>
    <p:extLst>
      <p:ext uri="{BB962C8B-B14F-4D97-AF65-F5344CB8AC3E}">
        <p14:creationId xmlns:p14="http://schemas.microsoft.com/office/powerpoint/2010/main" val="184610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34" y="0"/>
            <a:ext cx="8911687" cy="1280890"/>
          </a:xfrm>
        </p:spPr>
        <p:txBody>
          <a:bodyPr>
            <a:normAutofit/>
          </a:bodyPr>
          <a:lstStyle/>
          <a:p>
            <a:r>
              <a:rPr lang="en-US" sz="3200" b="1" u="sng" dirty="0">
                <a:latin typeface="Times New Roman" panose="02020603050405020304" pitchFamily="18" charset="0"/>
                <a:cs typeface="Times New Roman" panose="02020603050405020304" pitchFamily="18" charset="0"/>
              </a:rPr>
              <a:t>1. Binary Segmentation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9350" y="1280889"/>
            <a:ext cx="11524353" cy="5464467"/>
          </a:xfrm>
        </p:spPr>
        <p:txBody>
          <a:bodyPr/>
          <a:lstStyle/>
          <a:p>
            <a:r>
              <a:rPr lang="en-US" sz="2000" dirty="0">
                <a:latin typeface="Times New Roman" panose="02020603050405020304" pitchFamily="18" charset="0"/>
                <a:cs typeface="Times New Roman" panose="02020603050405020304" pitchFamily="18" charset="0"/>
              </a:rPr>
              <a:t>Binary Segmentation is carried out in order to get a binary image for leaves within the Dataset. Before the segmentation, we have to convert the images to grayscale so that the background could be easily identified from leaf images.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Generally, the white background should have a higher pixel value than the leaf images themselves. Furthermore, the background containing mostly white, after applying the mean thresholding to the image, the white pixels should be counted as the main value within the image due to their value and how prominent they are within the image itself and all the other pixels should be less than the mean.</a:t>
            </a:r>
          </a:p>
          <a:p>
            <a:pPr marL="0" indent="0">
              <a:buNone/>
            </a:pPr>
            <a:endParaRPr lang="en-US" dirty="0"/>
          </a:p>
        </p:txBody>
      </p:sp>
      <p:sp>
        <p:nvSpPr>
          <p:cNvPr id="6" name="Slide Number Placeholder 5"/>
          <p:cNvSpPr>
            <a:spLocks noGrp="1"/>
          </p:cNvSpPr>
          <p:nvPr>
            <p:ph type="sldNum" sz="quarter" idx="12"/>
          </p:nvPr>
        </p:nvSpPr>
        <p:spPr/>
        <p:txBody>
          <a:bodyPr/>
          <a:lstStyle/>
          <a:p>
            <a:fld id="{57851EB8-F2F8-4295-8C30-F76D0C1CCFF2}" type="slidenum">
              <a:rPr lang="en-IN" smtClean="0"/>
              <a:t>5</a:t>
            </a:fld>
            <a:endParaRPr lang="en-IN"/>
          </a:p>
        </p:txBody>
      </p:sp>
      <p:pic>
        <p:nvPicPr>
          <p:cNvPr id="7" name="Picture 6">
            <a:extLst>
              <a:ext uri="{FF2B5EF4-FFF2-40B4-BE49-F238E27FC236}">
                <a16:creationId xmlns:a16="http://schemas.microsoft.com/office/drawing/2014/main" id="{797CC15E-2240-63BF-E0D7-F3AE94577B7F}"/>
              </a:ext>
            </a:extLst>
          </p:cNvPr>
          <p:cNvPicPr>
            <a:picLocks noChangeAspect="1"/>
          </p:cNvPicPr>
          <p:nvPr/>
        </p:nvPicPr>
        <p:blipFill>
          <a:blip r:embed="rId2"/>
          <a:stretch>
            <a:fillRect/>
          </a:stretch>
        </p:blipFill>
        <p:spPr>
          <a:xfrm>
            <a:off x="4663377" y="4228586"/>
            <a:ext cx="2143823" cy="2134816"/>
          </a:xfrm>
          <a:prstGeom prst="rect">
            <a:avLst/>
          </a:prstGeom>
        </p:spPr>
      </p:pic>
    </p:spTree>
    <p:extLst>
      <p:ext uri="{BB962C8B-B14F-4D97-AF65-F5344CB8AC3E}">
        <p14:creationId xmlns:p14="http://schemas.microsoft.com/office/powerpoint/2010/main" val="309493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78" y="0"/>
            <a:ext cx="8911687" cy="1280890"/>
          </a:xfrm>
        </p:spPr>
        <p:txBody>
          <a:bodyPr/>
          <a:lstStyle/>
          <a:p>
            <a:r>
              <a:rPr lang="en-US" b="1" dirty="0">
                <a:latin typeface="Times New Roman" panose="02020603050405020304" pitchFamily="18" charset="0"/>
                <a:cs typeface="Times New Roman" panose="02020603050405020304" pitchFamily="18" charset="0"/>
              </a:rPr>
              <a:t>2. Color Segmentation:</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6</a:t>
            </a:fld>
            <a:endParaRPr lang="en-IN"/>
          </a:p>
        </p:txBody>
      </p:sp>
      <p:sp>
        <p:nvSpPr>
          <p:cNvPr id="7" name="TextBox 6"/>
          <p:cNvSpPr txBox="1"/>
          <p:nvPr/>
        </p:nvSpPr>
        <p:spPr>
          <a:xfrm>
            <a:off x="442290" y="1233019"/>
            <a:ext cx="8574156"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get the leaf images excluding the white background, color segmentation had to be performed on the dataset.  The applied technique here was a manual calculation of HSV representing Hue, Saturation, and Value respectively for class of leaves.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Firstly, the image had to be converted from RGB space to the HSV space. After the conversion, a 3D grid was developed in order to map out the approximate values that each class of leaf will fall into, to visualize how the HSV values fall within the leaf image.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second image depicts that the “green” hue values are falling between 40 and 90, saturation is falling between 105 to 255, and the values falling between 0 to 255. Furthermore, the best leaf was decided based on the clearest background of each set to find the values to use for thresholding.</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the purple pixels mixed in within the leaf ranges and makes it harder to capture the leaf as the background was changed into purple pixels. </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3C06021-5CC5-41D3-1955-EEB4E643F9A9}"/>
              </a:ext>
            </a:extLst>
          </p:cNvPr>
          <p:cNvPicPr>
            <a:picLocks noChangeAspect="1"/>
          </p:cNvPicPr>
          <p:nvPr/>
        </p:nvPicPr>
        <p:blipFill>
          <a:blip r:embed="rId2"/>
          <a:stretch>
            <a:fillRect/>
          </a:stretch>
        </p:blipFill>
        <p:spPr>
          <a:xfrm>
            <a:off x="9948558" y="4885945"/>
            <a:ext cx="1801152" cy="1816100"/>
          </a:xfrm>
          <a:prstGeom prst="rect">
            <a:avLst/>
          </a:prstGeom>
        </p:spPr>
      </p:pic>
      <p:pic>
        <p:nvPicPr>
          <p:cNvPr id="14" name="Picture 13">
            <a:extLst>
              <a:ext uri="{FF2B5EF4-FFF2-40B4-BE49-F238E27FC236}">
                <a16:creationId xmlns:a16="http://schemas.microsoft.com/office/drawing/2014/main" id="{159ED2A2-58A2-3AD3-3355-A5110C12C886}"/>
              </a:ext>
            </a:extLst>
          </p:cNvPr>
          <p:cNvPicPr>
            <a:picLocks noChangeAspect="1"/>
          </p:cNvPicPr>
          <p:nvPr/>
        </p:nvPicPr>
        <p:blipFill>
          <a:blip r:embed="rId3"/>
          <a:stretch>
            <a:fillRect/>
          </a:stretch>
        </p:blipFill>
        <p:spPr>
          <a:xfrm>
            <a:off x="9289315" y="2200525"/>
            <a:ext cx="2781688" cy="2372056"/>
          </a:xfrm>
          <a:prstGeom prst="rect">
            <a:avLst/>
          </a:prstGeom>
        </p:spPr>
      </p:pic>
      <p:pic>
        <p:nvPicPr>
          <p:cNvPr id="1026" name="Picture 2">
            <a:extLst>
              <a:ext uri="{FF2B5EF4-FFF2-40B4-BE49-F238E27FC236}">
                <a16:creationId xmlns:a16="http://schemas.microsoft.com/office/drawing/2014/main" id="{68F1375D-1B89-D9CE-205C-B8741FBC3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1706" y="304801"/>
            <a:ext cx="3099297" cy="169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93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38" y="0"/>
            <a:ext cx="8911687" cy="1280890"/>
          </a:xfrm>
        </p:spPr>
        <p:txBody>
          <a:bodyPr/>
          <a:lstStyle/>
          <a:p>
            <a:r>
              <a:rPr lang="en-US" b="1" u="sng" dirty="0">
                <a:latin typeface="Times New Roman" panose="02020603050405020304" pitchFamily="18" charset="0"/>
                <a:cs typeface="Times New Roman" panose="02020603050405020304" pitchFamily="18" charset="0"/>
              </a:rPr>
              <a:t>Binary Segmentation:</a:t>
            </a:r>
            <a:endParaRPr lang="en-IN"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7</a:t>
            </a:fld>
            <a:endParaRPr lang="en-IN" dirty="0"/>
          </a:p>
        </p:txBody>
      </p:sp>
      <p:sp>
        <p:nvSpPr>
          <p:cNvPr id="11" name="TextBox 10"/>
          <p:cNvSpPr txBox="1"/>
          <p:nvPr/>
        </p:nvSpPr>
        <p:spPr>
          <a:xfrm>
            <a:off x="234038" y="1854046"/>
            <a:ext cx="9056679"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Mostly the images are properly segmented using the automatic mean thresholding technique. As we can see from the results for the binary segmentation for each of the classes (shown only 5). Most of the leaf image was captured within the segmentation technique.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result, it is proven that the background was identified as the highest value within the images, so it turned to black, while the leaves had a lower value than the mean so they turned to white.</a:t>
            </a:r>
            <a:endParaRPr lang="en-US" dirty="0"/>
          </a:p>
          <a:p>
            <a:pPr marL="285750" indent="-285750">
              <a:buFont typeface="Arial" panose="020B0604020202020204" pitchFamily="34" charset="0"/>
              <a:buChar char="•"/>
            </a:pPr>
            <a:endParaRPr lang="en-IN" dirty="0"/>
          </a:p>
        </p:txBody>
      </p:sp>
      <p:sp>
        <p:nvSpPr>
          <p:cNvPr id="12" name="TextBox 11"/>
          <p:cNvSpPr txBox="1"/>
          <p:nvPr/>
        </p:nvSpPr>
        <p:spPr>
          <a:xfrm>
            <a:off x="234038" y="4194060"/>
            <a:ext cx="1149784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some images having more white pixels in the corner of a few images, but the entire leaf was captured so it would be an acceptable segmentation. But, not every leaf image was segmented correctly as in some instances there was leaf merging with the background.</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6DF4840-8949-7645-10DD-666283BF27AB}"/>
              </a:ext>
            </a:extLst>
          </p:cNvPr>
          <p:cNvPicPr>
            <a:picLocks noChangeAspect="1"/>
          </p:cNvPicPr>
          <p:nvPr/>
        </p:nvPicPr>
        <p:blipFill>
          <a:blip r:embed="rId2"/>
          <a:stretch>
            <a:fillRect/>
          </a:stretch>
        </p:blipFill>
        <p:spPr>
          <a:xfrm>
            <a:off x="9206433" y="536596"/>
            <a:ext cx="2791163" cy="522715"/>
          </a:xfrm>
          <a:prstGeom prst="rect">
            <a:avLst/>
          </a:prstGeom>
        </p:spPr>
      </p:pic>
      <p:pic>
        <p:nvPicPr>
          <p:cNvPr id="17" name="Picture 16">
            <a:extLst>
              <a:ext uri="{FF2B5EF4-FFF2-40B4-BE49-F238E27FC236}">
                <a16:creationId xmlns:a16="http://schemas.microsoft.com/office/drawing/2014/main" id="{D3A63D41-4B19-3CC5-3609-DB2DC376471B}"/>
              </a:ext>
            </a:extLst>
          </p:cNvPr>
          <p:cNvPicPr>
            <a:picLocks noChangeAspect="1"/>
          </p:cNvPicPr>
          <p:nvPr/>
        </p:nvPicPr>
        <p:blipFill>
          <a:blip r:embed="rId3"/>
          <a:stretch>
            <a:fillRect/>
          </a:stretch>
        </p:blipFill>
        <p:spPr>
          <a:xfrm>
            <a:off x="9165863" y="1173744"/>
            <a:ext cx="2822241" cy="540142"/>
          </a:xfrm>
          <a:prstGeom prst="rect">
            <a:avLst/>
          </a:prstGeom>
        </p:spPr>
      </p:pic>
      <p:pic>
        <p:nvPicPr>
          <p:cNvPr id="19" name="Picture 18">
            <a:extLst>
              <a:ext uri="{FF2B5EF4-FFF2-40B4-BE49-F238E27FC236}">
                <a16:creationId xmlns:a16="http://schemas.microsoft.com/office/drawing/2014/main" id="{CEE863EA-9BAE-4C86-D00E-A6B0B96A7D86}"/>
              </a:ext>
            </a:extLst>
          </p:cNvPr>
          <p:cNvPicPr>
            <a:picLocks noChangeAspect="1"/>
          </p:cNvPicPr>
          <p:nvPr/>
        </p:nvPicPr>
        <p:blipFill>
          <a:blip r:embed="rId4"/>
          <a:stretch>
            <a:fillRect/>
          </a:stretch>
        </p:blipFill>
        <p:spPr>
          <a:xfrm>
            <a:off x="9155392" y="1757977"/>
            <a:ext cx="2832712" cy="525751"/>
          </a:xfrm>
          <a:prstGeom prst="rect">
            <a:avLst/>
          </a:prstGeom>
        </p:spPr>
      </p:pic>
      <p:pic>
        <p:nvPicPr>
          <p:cNvPr id="21" name="Picture 20">
            <a:extLst>
              <a:ext uri="{FF2B5EF4-FFF2-40B4-BE49-F238E27FC236}">
                <a16:creationId xmlns:a16="http://schemas.microsoft.com/office/drawing/2014/main" id="{81F73234-9E6D-5840-CEE7-6E925B322950}"/>
              </a:ext>
            </a:extLst>
          </p:cNvPr>
          <p:cNvPicPr>
            <a:picLocks noChangeAspect="1"/>
          </p:cNvPicPr>
          <p:nvPr/>
        </p:nvPicPr>
        <p:blipFill>
          <a:blip r:embed="rId5"/>
          <a:stretch>
            <a:fillRect/>
          </a:stretch>
        </p:blipFill>
        <p:spPr>
          <a:xfrm>
            <a:off x="9125249" y="2338811"/>
            <a:ext cx="2832713" cy="544061"/>
          </a:xfrm>
          <a:prstGeom prst="rect">
            <a:avLst/>
          </a:prstGeom>
        </p:spPr>
      </p:pic>
      <p:pic>
        <p:nvPicPr>
          <p:cNvPr id="23" name="Picture 22">
            <a:extLst>
              <a:ext uri="{FF2B5EF4-FFF2-40B4-BE49-F238E27FC236}">
                <a16:creationId xmlns:a16="http://schemas.microsoft.com/office/drawing/2014/main" id="{EC7339B1-A897-ACBB-423B-318B2650A68D}"/>
              </a:ext>
            </a:extLst>
          </p:cNvPr>
          <p:cNvPicPr>
            <a:picLocks noChangeAspect="1"/>
          </p:cNvPicPr>
          <p:nvPr/>
        </p:nvPicPr>
        <p:blipFill>
          <a:blip r:embed="rId6"/>
          <a:stretch>
            <a:fillRect/>
          </a:stretch>
        </p:blipFill>
        <p:spPr>
          <a:xfrm>
            <a:off x="9166523" y="2937955"/>
            <a:ext cx="2791439" cy="505075"/>
          </a:xfrm>
          <a:prstGeom prst="rect">
            <a:avLst/>
          </a:prstGeom>
        </p:spPr>
      </p:pic>
      <p:pic>
        <p:nvPicPr>
          <p:cNvPr id="25" name="Picture 24">
            <a:extLst>
              <a:ext uri="{FF2B5EF4-FFF2-40B4-BE49-F238E27FC236}">
                <a16:creationId xmlns:a16="http://schemas.microsoft.com/office/drawing/2014/main" id="{FA72A2FF-CACA-2C2A-BF96-F15EEF458E28}"/>
              </a:ext>
            </a:extLst>
          </p:cNvPr>
          <p:cNvPicPr>
            <a:picLocks noChangeAspect="1"/>
          </p:cNvPicPr>
          <p:nvPr/>
        </p:nvPicPr>
        <p:blipFill>
          <a:blip r:embed="rId7"/>
          <a:stretch>
            <a:fillRect/>
          </a:stretch>
        </p:blipFill>
        <p:spPr>
          <a:xfrm>
            <a:off x="10274300" y="5165472"/>
            <a:ext cx="1583523" cy="1595166"/>
          </a:xfrm>
          <a:prstGeom prst="rect">
            <a:avLst/>
          </a:prstGeom>
        </p:spPr>
      </p:pic>
    </p:spTree>
    <p:extLst>
      <p:ext uri="{BB962C8B-B14F-4D97-AF65-F5344CB8AC3E}">
        <p14:creationId xmlns:p14="http://schemas.microsoft.com/office/powerpoint/2010/main" val="289015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20" y="0"/>
            <a:ext cx="8911687" cy="1280890"/>
          </a:xfrm>
        </p:spPr>
        <p:txBody>
          <a:bodyPr/>
          <a:lstStyle/>
          <a:p>
            <a:r>
              <a:rPr lang="en-US" b="1" u="sng" dirty="0">
                <a:latin typeface="Times New Roman" panose="02020603050405020304" pitchFamily="18" charset="0"/>
                <a:cs typeface="Times New Roman" panose="02020603050405020304" pitchFamily="18" charset="0"/>
              </a:rPr>
              <a:t>Color Segmentation:</a:t>
            </a:r>
            <a:endParaRPr lang="en-IN"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8</a:t>
            </a:fld>
            <a:endParaRPr lang="en-IN"/>
          </a:p>
        </p:txBody>
      </p:sp>
      <p:sp>
        <p:nvSpPr>
          <p:cNvPr id="8" name="TextBox 7"/>
          <p:cNvSpPr txBox="1"/>
          <p:nvPr/>
        </p:nvSpPr>
        <p:spPr>
          <a:xfrm>
            <a:off x="3803374" y="1712466"/>
            <a:ext cx="8388626" cy="372409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Segmentation for colour turned out to be good with the HSV grid chart estimation method. All classes were segmented by the different shades of green present within the leaf image.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HSV grid charts for these classes was important as these leaves tend to have brighter values which helped in the charting out of the HSV values for these leaves.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avoid the purple background we used black and green masking for the difference.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19710BB2-0DFD-0462-9EAD-C11733ECF8E5}"/>
              </a:ext>
            </a:extLst>
          </p:cNvPr>
          <p:cNvPicPr>
            <a:picLocks noChangeAspect="1"/>
          </p:cNvPicPr>
          <p:nvPr/>
        </p:nvPicPr>
        <p:blipFill>
          <a:blip r:embed="rId2"/>
          <a:stretch>
            <a:fillRect/>
          </a:stretch>
        </p:blipFill>
        <p:spPr>
          <a:xfrm>
            <a:off x="8880372" y="5145534"/>
            <a:ext cx="2848508" cy="1386970"/>
          </a:xfrm>
          <a:prstGeom prst="rect">
            <a:avLst/>
          </a:prstGeom>
        </p:spPr>
      </p:pic>
      <p:pic>
        <p:nvPicPr>
          <p:cNvPr id="2050" name="Picture 2">
            <a:extLst>
              <a:ext uri="{FF2B5EF4-FFF2-40B4-BE49-F238E27FC236}">
                <a16:creationId xmlns:a16="http://schemas.microsoft.com/office/drawing/2014/main" id="{ECEDD42F-3ECB-013C-0439-78EC8730D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50" y="1294552"/>
            <a:ext cx="2673453" cy="24100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F2FE31C-0795-0F6B-834A-3D787D38F8A4}"/>
              </a:ext>
            </a:extLst>
          </p:cNvPr>
          <p:cNvPicPr>
            <a:picLocks noChangeAspect="1"/>
          </p:cNvPicPr>
          <p:nvPr/>
        </p:nvPicPr>
        <p:blipFill>
          <a:blip r:embed="rId4"/>
          <a:stretch>
            <a:fillRect/>
          </a:stretch>
        </p:blipFill>
        <p:spPr>
          <a:xfrm>
            <a:off x="672550" y="4111819"/>
            <a:ext cx="2673453" cy="2410019"/>
          </a:xfrm>
          <a:prstGeom prst="rect">
            <a:avLst/>
          </a:prstGeom>
        </p:spPr>
      </p:pic>
    </p:spTree>
    <p:extLst>
      <p:ext uri="{BB962C8B-B14F-4D97-AF65-F5344CB8AC3E}">
        <p14:creationId xmlns:p14="http://schemas.microsoft.com/office/powerpoint/2010/main" val="308461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34" y="0"/>
            <a:ext cx="8911687" cy="1280890"/>
          </a:xfrm>
        </p:spPr>
        <p:txBody>
          <a:bodyPr/>
          <a:lstStyle/>
          <a:p>
            <a:r>
              <a:rPr lang="en-US" b="1" u="sng" dirty="0">
                <a:latin typeface="Times New Roman" panose="02020603050405020304" pitchFamily="18" charset="0"/>
                <a:cs typeface="Times New Roman" panose="02020603050405020304" pitchFamily="18" charset="0"/>
              </a:rPr>
              <a:t>Convolutional Neural Network</a:t>
            </a:r>
            <a:endParaRPr lang="en-IN"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7851EB8-F2F8-4295-8C30-F76D0C1CCFF2}" type="slidenum">
              <a:rPr lang="en-IN" smtClean="0"/>
              <a:t>9</a:t>
            </a:fld>
            <a:endParaRPr lang="en-IN"/>
          </a:p>
        </p:txBody>
      </p:sp>
      <p:sp>
        <p:nvSpPr>
          <p:cNvPr id="6" name="TextBox 5"/>
          <p:cNvSpPr txBox="1"/>
          <p:nvPr/>
        </p:nvSpPr>
        <p:spPr>
          <a:xfrm>
            <a:off x="469064" y="1400160"/>
            <a:ext cx="8388626"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Convolution neural network was used within this project as the classifier to check if the neural network could pick up on the image shape itself and identify the leaf species.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consisted of about 16 layers, with the total amount of parameters being 338,790.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seems that the Neural Network, prevented it from being able to differentiate between different colors. The majority of classes hold approximately 100 and 150 examples, least is about 50 examples.</a:t>
            </a: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DFA73AEB-3977-DBA9-9BD0-4D768369E513}"/>
              </a:ext>
            </a:extLst>
          </p:cNvPr>
          <p:cNvPicPr>
            <a:picLocks noChangeAspect="1"/>
          </p:cNvPicPr>
          <p:nvPr/>
        </p:nvPicPr>
        <p:blipFill>
          <a:blip r:embed="rId2"/>
          <a:stretch>
            <a:fillRect/>
          </a:stretch>
        </p:blipFill>
        <p:spPr>
          <a:xfrm>
            <a:off x="8857690" y="787782"/>
            <a:ext cx="3214331" cy="5327022"/>
          </a:xfrm>
          <a:prstGeom prst="rect">
            <a:avLst/>
          </a:prstGeom>
        </p:spPr>
      </p:pic>
    </p:spTree>
    <p:extLst>
      <p:ext uri="{BB962C8B-B14F-4D97-AF65-F5344CB8AC3E}">
        <p14:creationId xmlns:p14="http://schemas.microsoft.com/office/powerpoint/2010/main" val="40665612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645</TotalTime>
  <Words>1373</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Wisp</vt:lpstr>
      <vt:lpstr> Leaf Segmentation Using the CNN </vt:lpstr>
      <vt:lpstr>Introduction</vt:lpstr>
      <vt:lpstr>GOAL TO DO:</vt:lpstr>
      <vt:lpstr>Implemented Methods </vt:lpstr>
      <vt:lpstr>1. Binary Segmentation</vt:lpstr>
      <vt:lpstr>2. Color Segmentation:</vt:lpstr>
      <vt:lpstr>Binary Segmentation:</vt:lpstr>
      <vt:lpstr>Color Segmentation:</vt:lpstr>
      <vt:lpstr>Convolutional Neural Network</vt:lpstr>
      <vt:lpstr>Model Architecture:</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Segmentation Using the CNN</dc:title>
  <dc:creator>Microsoft account</dc:creator>
  <cp:lastModifiedBy>Shanmugam, Hithesh</cp:lastModifiedBy>
  <cp:revision>39</cp:revision>
  <dcterms:created xsi:type="dcterms:W3CDTF">2022-11-08T20:07:28Z</dcterms:created>
  <dcterms:modified xsi:type="dcterms:W3CDTF">2022-11-17T22:53:53Z</dcterms:modified>
</cp:coreProperties>
</file>