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61" r:id="rId3"/>
    <p:sldId id="262" r:id="rId4"/>
    <p:sldId id="269" r:id="rId5"/>
    <p:sldId id="270" r:id="rId6"/>
    <p:sldId id="271" r:id="rId7"/>
    <p:sldId id="276" r:id="rId8"/>
    <p:sldId id="278" r:id="rId9"/>
    <p:sldId id="272" r:id="rId10"/>
    <p:sldId id="273" r:id="rId11"/>
    <p:sldId id="274" r:id="rId12"/>
    <p:sldId id="279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531B0-3854-48EC-BF3A-01BF3BF9E7A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99A58-4C9B-41FD-9E4D-D1FDB37A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25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99A58-4C9B-41FD-9E4D-D1FDB37A4E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7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FB6D-CE5A-2B42-B358-F17CB569D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30957-D57A-44A6-9BAE-2435922F4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43219-9F97-1B18-CD20-C5805CC2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7AFB-D0A1-42ED-B591-08FF3F989255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7EF32-7642-F4E8-4C76-7EB36C43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2C22D-0072-AF67-EF6B-93672BDD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BC62-53E7-421D-B780-1B346E07C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65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4B65-4F60-A0B0-3786-E7A14061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DD74E-6BD9-BD70-6AF1-F63874DBE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8673A-4431-9CB4-7E09-96D28BC6E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7AFB-D0A1-42ED-B591-08FF3F989255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A1D41-4857-59D0-301F-3417743D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38BA8-CEBC-F163-82E7-DE68F150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BC62-53E7-421D-B780-1B346E07C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86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16283-3139-60E8-3EA5-CFAFB40FA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17B23-38D5-2B56-FA82-A35214FB3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45555-315A-9DCA-411A-E9F2E79A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7AFB-D0A1-42ED-B591-08FF3F989255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03884-9473-C6F4-135C-B5EB80C4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72290-0FA2-D614-DC16-D9E7096E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BC62-53E7-421D-B780-1B346E07C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00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CBA3-414D-C357-B7FF-A91D1250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4601-6094-9DD5-BAB2-2375EA5AB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9CD0F-33EE-50A0-8F5C-3B9540CA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7AFB-D0A1-42ED-B591-08FF3F989255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10167-A417-4E87-69A6-6973A5EF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F8388-30D1-6218-6CAC-A6517B3F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BC62-53E7-421D-B780-1B346E07C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33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6F138-3498-EA31-6D46-E154C04F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79B33-9B09-145A-A4C6-980018DB3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481F6-3776-9F43-152A-A3E0C750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7AFB-D0A1-42ED-B591-08FF3F989255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95850-7D98-A4F3-6103-DF741501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675F0-D39D-2ABE-03CA-7C8EE316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BC62-53E7-421D-B780-1B346E07C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45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2B30-DCA9-9BC3-52EA-AC72455C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55C28-F14C-9825-9426-0F96DFCFC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91CC7-BC0C-525B-31EA-2024510B1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3DE83-B641-FDEF-5EEF-1C746C86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7AFB-D0A1-42ED-B591-08FF3F989255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CD5A6-AD3D-0B48-8DEA-E9E32FB2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F2CD1-A20C-6AB7-9470-BD0CD988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BC62-53E7-421D-B780-1B346E07C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20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0CCA-EAF1-A5BF-C2FE-D1781CD9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F6B54-3504-66B2-BA61-A05D83ED4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980C8-787F-97B8-D84A-DD8C76413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1BDBA-015B-A56F-F97F-C688BEE0E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8EBCF-08DA-E561-EBBA-47E0ABE2E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CE198-AA43-0071-120F-D9D83B89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7AFB-D0A1-42ED-B591-08FF3F989255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98DF7-DCBD-9203-14E7-D36F2FDC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B5831-2BAA-BB23-EEC8-3A0899FF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BC62-53E7-421D-B780-1B346E07C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75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EC57-D643-3EDB-ED4B-178D4E70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9AFD5-3CC2-933A-5489-8AB1BA1C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7AFB-D0A1-42ED-B591-08FF3F989255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7DE30-B396-5715-37F2-2D53A98C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AB6F2-8EA2-7CF1-60EC-D2B2776C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BC62-53E7-421D-B780-1B346E07C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45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EB4AC-6CCA-F2EB-F984-EA1F31BB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7AFB-D0A1-42ED-B591-08FF3F989255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B62044-6BF4-6942-9AB2-4294A526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BAEBC-9437-F5A1-E34B-E59E326A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BC62-53E7-421D-B780-1B346E07C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54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422D-2113-DF62-BB31-D584BCC31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9C61F-B434-2F1A-69BC-09A6A405B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227DB-0565-3287-588C-A4C840BAC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A625B-3D1C-6D21-6688-35D2A03B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7AFB-D0A1-42ED-B591-08FF3F989255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2CBF2-C566-D986-1D27-36DA4E9A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3AAFA-C6B3-99C9-2554-6E36D990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BC62-53E7-421D-B780-1B346E07C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90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437F-4E3A-7B48-20EF-B91DCF738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9A7A5-3B48-E7AB-D704-ABCA5C517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2D5D6-4F1E-C76E-54B4-A938B7D18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E5456-462D-668D-5B10-C6BC5005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7AFB-D0A1-42ED-B591-08FF3F989255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3820B-54DF-8546-5BF6-881FE4FF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1F296-1627-1DFC-B59F-C7F5F068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BC62-53E7-421D-B780-1B346E07C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71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0916D-7297-BB71-7CD9-0EE7C44E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8EC24-14A0-82D5-4A19-91C6A2797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D81D4-44FA-C225-396D-68CD376CD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C7AFB-D0A1-42ED-B591-08FF3F989255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45DCE-5006-9090-81FE-2F5F2F9F2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AD3CE-58DB-2399-3C1A-1C2ED3C23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7BC62-53E7-421D-B780-1B346E07C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9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20200579.VIDYAP@cse.reva.edu.i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7C583-8760-3AEA-E355-E45DC0C53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7FF422-370D-1B98-849D-747C79D0A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071287" cy="6857999"/>
          </a:xfrm>
          <a:prstGeom prst="rect">
            <a:avLst/>
          </a:prstGeom>
        </p:spPr>
      </p:pic>
      <p:sp>
        <p:nvSpPr>
          <p:cNvPr id="6" name="TextBox 27">
            <a:extLst>
              <a:ext uri="{FF2B5EF4-FFF2-40B4-BE49-F238E27FC236}">
                <a16:creationId xmlns:a16="http://schemas.microsoft.com/office/drawing/2014/main" id="{185012C4-836C-6A51-1C4D-5EA3142855CC}"/>
              </a:ext>
            </a:extLst>
          </p:cNvPr>
          <p:cNvSpPr txBox="1"/>
          <p:nvPr/>
        </p:nvSpPr>
        <p:spPr>
          <a:xfrm>
            <a:off x="2688538" y="2292072"/>
            <a:ext cx="6527952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/>
              <a:t>Cognitive Resonance in Emotional Decoding: A CNN-ResNetB0 Synergy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C41E582-8072-E8FF-826F-9860B8563EF7}"/>
              </a:ext>
            </a:extLst>
          </p:cNvPr>
          <p:cNvSpPr txBox="1">
            <a:spLocks/>
          </p:cNvSpPr>
          <p:nvPr/>
        </p:nvSpPr>
        <p:spPr>
          <a:xfrm>
            <a:off x="1488276" y="482510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Presenter Name: </a:t>
            </a:r>
            <a:r>
              <a:rPr lang="en-US" b="1" dirty="0"/>
              <a:t>Vidya P</a:t>
            </a:r>
            <a:br>
              <a:rPr lang="en-US" dirty="0"/>
            </a:br>
            <a:r>
              <a:rPr lang="en-US" dirty="0"/>
              <a:t>Designation: </a:t>
            </a:r>
            <a:r>
              <a:rPr lang="en-US" b="1" dirty="0"/>
              <a:t>Student</a:t>
            </a:r>
            <a:br>
              <a:rPr lang="en-US" dirty="0"/>
            </a:br>
            <a:r>
              <a:rPr lang="en-US" dirty="0"/>
              <a:t>Affiliation: </a:t>
            </a:r>
            <a:r>
              <a:rPr lang="en-US" b="1" dirty="0"/>
              <a:t>REVA University</a:t>
            </a:r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10" name="TextBox 27">
            <a:extLst>
              <a:ext uri="{FF2B5EF4-FFF2-40B4-BE49-F238E27FC236}">
                <a16:creationId xmlns:a16="http://schemas.microsoft.com/office/drawing/2014/main" id="{8DB642C8-3753-78E3-7A15-7C7CDD9C28AE}"/>
              </a:ext>
            </a:extLst>
          </p:cNvPr>
          <p:cNvSpPr txBox="1"/>
          <p:nvPr/>
        </p:nvSpPr>
        <p:spPr>
          <a:xfrm>
            <a:off x="2458383" y="1646624"/>
            <a:ext cx="7154515" cy="667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28"/>
              </a:lnSpc>
              <a:spcBef>
                <a:spcPct val="0"/>
              </a:spcBef>
            </a:pP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 id:176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DB8244-5588-2E4B-433D-BD5AA5C5E5A8}"/>
              </a:ext>
            </a:extLst>
          </p:cNvPr>
          <p:cNvSpPr txBox="1"/>
          <p:nvPr/>
        </p:nvSpPr>
        <p:spPr>
          <a:xfrm>
            <a:off x="18740" y="2732473"/>
            <a:ext cx="4034100" cy="2095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dirty="0">
              <a:effectLst/>
            </a:endParaRPr>
          </a:p>
          <a:p>
            <a:pPr marL="798830" marR="638175" algn="ctr">
              <a:spcBef>
                <a:spcPts val="460"/>
              </a:spcBef>
              <a:spcAft>
                <a:spcPts val="0"/>
              </a:spcAft>
            </a:pP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Vidya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29285" marR="76835" indent="-375285" algn="ctr">
              <a:spcBef>
                <a:spcPts val="15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 Science and Engineering</a:t>
            </a:r>
            <a:r>
              <a:rPr lang="en-US" sz="1800" i="1" spc="-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629285" marR="76835" indent="-375285" algn="ctr">
              <a:spcBef>
                <a:spcPts val="15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EVA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University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629285" marR="76835" indent="-375285" algn="ctr">
              <a:spcBef>
                <a:spcPts val="1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Bengaluru, India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6690" marR="0" algn="ctr">
              <a:spcBef>
                <a:spcPts val="5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461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R20200579.VIDYAP@cse.reva.edu.in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25D7B-91DB-C580-2DE4-FAF4B2BB08A6}"/>
              </a:ext>
            </a:extLst>
          </p:cNvPr>
          <p:cNvSpPr txBox="1"/>
          <p:nvPr/>
        </p:nvSpPr>
        <p:spPr>
          <a:xfrm>
            <a:off x="3214710" y="2699004"/>
            <a:ext cx="5077180" cy="215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dirty="0">
              <a:effectLst/>
            </a:endParaRPr>
          </a:p>
          <a:p>
            <a:pPr marL="798830" marR="638175" algn="ctr">
              <a:spcBef>
                <a:spcPts val="460"/>
              </a:spcBef>
              <a:spcAft>
                <a:spcPts val="0"/>
              </a:spcAft>
            </a:pP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Sharon Chattopadhyay</a:t>
            </a:r>
          </a:p>
          <a:p>
            <a:pPr marL="798830" marR="638175" algn="ctr">
              <a:spcBef>
                <a:spcPts val="46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 Science and Engineering</a:t>
            </a:r>
            <a:r>
              <a:rPr lang="en-US" sz="1800" i="1" spc="-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629285" marR="76835" indent="-375285" algn="ctr">
              <a:spcBef>
                <a:spcPts val="15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EVA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University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629285" marR="76835" indent="-375285" algn="ctr">
              <a:spcBef>
                <a:spcPts val="1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Bengaluru, India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6690" marR="0" algn="ctr">
              <a:spcBef>
                <a:spcPts val="5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461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2000069@reva.edu.in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D69EAC-A37A-AA4E-2927-071ED0FC16B3}"/>
              </a:ext>
            </a:extLst>
          </p:cNvPr>
          <p:cNvSpPr txBox="1"/>
          <p:nvPr/>
        </p:nvSpPr>
        <p:spPr>
          <a:xfrm>
            <a:off x="7091265" y="2711517"/>
            <a:ext cx="4907295" cy="215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dirty="0">
              <a:effectLst/>
            </a:endParaRPr>
          </a:p>
          <a:p>
            <a:pPr marL="798830" marR="638175" algn="ctr">
              <a:spcBef>
                <a:spcPts val="460"/>
              </a:spcBef>
              <a:spcAft>
                <a:spcPts val="0"/>
              </a:spcAft>
            </a:pP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Bhavatarini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</a:t>
            </a:r>
          </a:p>
          <a:p>
            <a:pPr marL="798830" marR="638175" algn="ctr">
              <a:spcBef>
                <a:spcPts val="46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 Science and Engineering</a:t>
            </a:r>
            <a:r>
              <a:rPr lang="en-US" sz="1800" i="1" spc="-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629285" marR="76835" indent="-375285" algn="ctr">
              <a:spcBef>
                <a:spcPts val="15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EVA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University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629285" marR="76835" indent="-375285" algn="ctr">
              <a:spcBef>
                <a:spcPts val="1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Bengaluru, India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6690" marR="0" algn="ctr">
              <a:spcBef>
                <a:spcPts val="5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461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bhavatarini.n@reva.edu.in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7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941F4-B813-E897-3EF9-6D7047084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59129C-B80A-F4C1-9978-670D82719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0"/>
            <a:ext cx="12071287" cy="6857999"/>
          </a:xfrm>
          <a:prstGeom prst="rect">
            <a:avLst/>
          </a:prstGeom>
        </p:spPr>
      </p:pic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1973CA46-72BD-F71D-06E0-E5C619F3E833}"/>
              </a:ext>
            </a:extLst>
          </p:cNvPr>
          <p:cNvSpPr txBox="1">
            <a:spLocks/>
          </p:cNvSpPr>
          <p:nvPr/>
        </p:nvSpPr>
        <p:spPr>
          <a:xfrm>
            <a:off x="355601" y="2353732"/>
            <a:ext cx="11380344" cy="35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89CFAF-3869-DC99-28F3-1EE2D57FD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952070"/>
              </p:ext>
            </p:extLst>
          </p:nvPr>
        </p:nvGraphicFramePr>
        <p:xfrm>
          <a:off x="0" y="1600200"/>
          <a:ext cx="12071285" cy="417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1285">
                  <a:extLst>
                    <a:ext uri="{9D8B030D-6E8A-4147-A177-3AD203B41FA5}">
                      <a16:colId xmlns:a16="http://schemas.microsoft.com/office/drawing/2014/main" val="1282596464"/>
                    </a:ext>
                  </a:extLst>
                </a:gridCol>
              </a:tblGrid>
              <a:tr h="4179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Conclusions and Future Work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7322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EC8526C-460C-F528-0401-4FA2D6080F43}"/>
              </a:ext>
            </a:extLst>
          </p:cNvPr>
          <p:cNvSpPr txBox="1"/>
          <p:nvPr/>
        </p:nvSpPr>
        <p:spPr>
          <a:xfrm>
            <a:off x="355601" y="2353732"/>
            <a:ext cx="11480798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proposed face emotion detection model, utilizes Convolutional Neural Networks (CNNs) and represents a significant step forward in accurately recognizing emotions from facial expressions.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Through extensive experimentation and analysis, we have demonstrated the model's capacity to extract intricate features and effectively classify emotions across diverse individuals and contexts.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Continued research into improving interpretability, addressing privacy concerns, and refining training strategies will contribute to the model's continued success in real-world applications.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Our work underscores the potential of CNN-based emotion recognition systems to enhance human-computer interaction, psychological studies, and various domains requiring emotionally aware technology.</a:t>
            </a:r>
          </a:p>
        </p:txBody>
      </p:sp>
    </p:spTree>
    <p:extLst>
      <p:ext uri="{BB962C8B-B14F-4D97-AF65-F5344CB8AC3E}">
        <p14:creationId xmlns:p14="http://schemas.microsoft.com/office/powerpoint/2010/main" val="34949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7ECC9-701A-12DF-7737-A8547CE36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F89F30-DE8B-DF0D-FA0F-5FCC9F6EB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874" y="0"/>
            <a:ext cx="12071287" cy="6857999"/>
          </a:xfrm>
          <a:prstGeom prst="rect">
            <a:avLst/>
          </a:prstGeom>
        </p:spPr>
      </p:pic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DC5F9683-4395-8B07-252F-F1B8BD5B2B84}"/>
              </a:ext>
            </a:extLst>
          </p:cNvPr>
          <p:cNvSpPr txBox="1">
            <a:spLocks/>
          </p:cNvSpPr>
          <p:nvPr/>
        </p:nvSpPr>
        <p:spPr>
          <a:xfrm>
            <a:off x="355601" y="2353732"/>
            <a:ext cx="11380344" cy="35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89883A-ADB7-C78B-653A-A8ABE54D3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731258"/>
              </p:ext>
            </p:extLst>
          </p:nvPr>
        </p:nvGraphicFramePr>
        <p:xfrm>
          <a:off x="0" y="1604974"/>
          <a:ext cx="12064413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4413">
                  <a:extLst>
                    <a:ext uri="{9D8B030D-6E8A-4147-A177-3AD203B41FA5}">
                      <a16:colId xmlns:a16="http://schemas.microsoft.com/office/drawing/2014/main" val="12825964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28600" indent="0" algn="ctr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References</a:t>
                      </a:r>
                      <a:endParaRPr lang="en-US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732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E442882-7537-E995-0C2A-C121F43E5ACA}"/>
              </a:ext>
            </a:extLst>
          </p:cNvPr>
          <p:cNvSpPr txBox="1"/>
          <p:nvPr/>
        </p:nvSpPr>
        <p:spPr>
          <a:xfrm>
            <a:off x="355601" y="2001214"/>
            <a:ext cx="11550260" cy="4641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Hosur, V., &amp; Desai, A. R. (2022). Facial emotion detection using convolutional neural networks. 2022 IEEE 2nd Mysore Sub Section International	Conference	(</a:t>
            </a:r>
            <a:r>
              <a:rPr lang="en-US" dirty="0" err="1"/>
              <a:t>MysuruCon</a:t>
            </a:r>
            <a:r>
              <a:rPr lang="en-US" dirty="0"/>
              <a:t>). https://doi.org/10.1109/mysurucon55714.2022.9972510Sabrina</a:t>
            </a:r>
          </a:p>
          <a:p>
            <a:r>
              <a:rPr lang="en-US" dirty="0"/>
              <a:t>2 . </a:t>
            </a:r>
            <a:r>
              <a:rPr lang="en-US" dirty="0" err="1"/>
              <a:t>Begaj</a:t>
            </a:r>
            <a:r>
              <a:rPr lang="en-US" dirty="0"/>
              <a:t>, S., </a:t>
            </a:r>
            <a:r>
              <a:rPr lang="en-US" dirty="0" err="1"/>
              <a:t>Topal</a:t>
            </a:r>
            <a:r>
              <a:rPr lang="en-US" dirty="0"/>
              <a:t>, A. O., &amp; Ali, M. (2020). Emotion Recognition Based on Facial Expressions Using Convolutional Neural Network (CNN).</a:t>
            </a:r>
          </a:p>
          <a:p>
            <a:r>
              <a:rPr lang="en-US" dirty="0"/>
              <a:t>IEEE Xplore. https://doi.org/10.1109/contesa50436.2020.9302866</a:t>
            </a:r>
          </a:p>
          <a:p>
            <a:r>
              <a:rPr lang="en-US" dirty="0"/>
              <a:t>3. D Y Liliana: “Emotion Recognition from Facial Expression using Deep Convolutional Neural Network”, IOP Conf. Series:       Journal of Physics:</a:t>
            </a:r>
          </a:p>
          <a:p>
            <a:r>
              <a:rPr lang="en-US" dirty="0"/>
              <a:t>Conf. Series 1193 (2019) 012004, 2019</a:t>
            </a:r>
          </a:p>
          <a:p>
            <a:r>
              <a:rPr lang="en-US" dirty="0"/>
              <a:t>4. Jaiswal, A., Raju, A. K., &amp; Deb, S. (2020). Facial Emotion Detection using Deep learning. 2020 International Conference    for Emerging Technology	(INCET).</a:t>
            </a:r>
          </a:p>
          <a:p>
            <a:r>
              <a:rPr lang="en-US" dirty="0"/>
              <a:t>https://doi.org/10.1109/incet49848.2020.9154121</a:t>
            </a:r>
          </a:p>
          <a:p>
            <a:r>
              <a:rPr lang="en-US" dirty="0"/>
              <a:t>5. Kondaveeti, H. K., &amp; Goud, M. V. (2020). Emotion Detection using Deep Facial Features. 2020 IEEE International Conference on Advent Trends in Multidisciplinary Research and Innovation (ICATMRI). https://doi.org/10.1109/icatmri51801.2020.9398439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3155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B87893-8D60-D5DA-EBC6-1F44673FC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071287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3A4BD1-C28D-7614-BC5C-627054E972E7}"/>
              </a:ext>
            </a:extLst>
          </p:cNvPr>
          <p:cNvSpPr txBox="1"/>
          <p:nvPr/>
        </p:nvSpPr>
        <p:spPr>
          <a:xfrm>
            <a:off x="522514" y="2099387"/>
            <a:ext cx="1147665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6. Jaiswal, S., &amp; Nandi, G. C. (2019). Robust real-time emotion detection system using CNN architecture. Neural Computing and Applications, 32(15), 11253–11262. https://doi.org/10.1007/s00521-019-04564-4</a:t>
            </a:r>
          </a:p>
          <a:p>
            <a:r>
              <a:rPr lang="en-US" dirty="0"/>
              <a:t>7. Baffour, P. A., </a:t>
            </a:r>
            <a:r>
              <a:rPr lang="en-US" dirty="0" err="1"/>
              <a:t>Nunoo</a:t>
            </a:r>
            <a:r>
              <a:rPr lang="en-US" dirty="0"/>
              <a:t>‐Mensah, H., Keelson, E., &amp; </a:t>
            </a:r>
            <a:r>
              <a:rPr lang="en-US" dirty="0" err="1"/>
              <a:t>Kommey</a:t>
            </a:r>
            <a:r>
              <a:rPr lang="en-US" dirty="0"/>
              <a:t>, B. (2022). A survey on deep learning algorithms in facial Emotion Detection and Recognition. </a:t>
            </a:r>
            <a:r>
              <a:rPr lang="en-US" dirty="0" err="1"/>
              <a:t>Jurnal</a:t>
            </a:r>
            <a:r>
              <a:rPr lang="en-US" dirty="0"/>
              <a:t> Inform, 7(1), 24 – 32. https://doi.org/10.25139/inform.v7i1.4563</a:t>
            </a:r>
          </a:p>
          <a:p>
            <a:r>
              <a:rPr lang="en-US" dirty="0"/>
              <a:t>8 .Saxena, A., Khanna, A., &amp; Gupta, D. (2020). Emotion Recognition and Detection Methods: A Comprehensive survey. Journal of Artificial Intelligence	and	Systems,	2(1),	53–79. https://doi.org/10.33969/ais.2020.21005</a:t>
            </a:r>
          </a:p>
          <a:p>
            <a:r>
              <a:rPr lang="en-US" dirty="0"/>
              <a:t>9 . </a:t>
            </a:r>
            <a:r>
              <a:rPr lang="en-US" dirty="0" err="1"/>
              <a:t>Forhad</a:t>
            </a:r>
            <a:r>
              <a:rPr lang="en-US" dirty="0"/>
              <a:t> Ali, Md., Khatun, M., &amp; Aman </a:t>
            </a:r>
            <a:r>
              <a:rPr lang="en-US" dirty="0" err="1"/>
              <a:t>Turzo</a:t>
            </a:r>
            <a:r>
              <a:rPr lang="en-US" dirty="0"/>
              <a:t>, N. (2020). Facial Emotion Detection Using Neural Network. International Journal of Scientific &amp; Engineering Research, Volume 11(Issue 8), ISSN 2229- 5518. https://www.researchgate.net/publication/344331972</a:t>
            </a:r>
          </a:p>
          <a:p>
            <a:r>
              <a:rPr lang="en-US" dirty="0"/>
              <a:t>10.Mehendale, N. (2020). Facial emotion recognition using convolutional neural networks (FERC). SN Applied Sciences. 11. </a:t>
            </a:r>
            <a:r>
              <a:rPr lang="en-US" dirty="0" err="1"/>
              <a:t>Bhavatarini</a:t>
            </a:r>
            <a:r>
              <a:rPr lang="en-US" dirty="0"/>
              <a:t>, N., Syed </a:t>
            </a:r>
            <a:r>
              <a:rPr lang="en-US" dirty="0" err="1"/>
              <a:t>Muzamil</a:t>
            </a:r>
            <a:r>
              <a:rPr lang="en-US" dirty="0"/>
              <a:t> Basha, and Syed </a:t>
            </a:r>
            <a:r>
              <a:rPr lang="en-US" dirty="0" err="1"/>
              <a:t>Thouheed</a:t>
            </a:r>
            <a:r>
              <a:rPr lang="en-US" dirty="0"/>
              <a:t> Ahmed. Deep Learning: Practical approach. </a:t>
            </a:r>
            <a:r>
              <a:rPr lang="en-US" dirty="0" err="1"/>
              <a:t>MileStone</a:t>
            </a:r>
            <a:r>
              <a:rPr lang="en-US" dirty="0"/>
              <a:t> Research Publications, 2022.</a:t>
            </a:r>
          </a:p>
        </p:txBody>
      </p:sp>
    </p:spTree>
    <p:extLst>
      <p:ext uri="{BB962C8B-B14F-4D97-AF65-F5344CB8AC3E}">
        <p14:creationId xmlns:p14="http://schemas.microsoft.com/office/powerpoint/2010/main" val="3415684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F3BF1-22E0-BE96-5F32-0D924B45A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E7042F-B042-6D49-7709-7B7F126B4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0"/>
            <a:ext cx="12071287" cy="685799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DA12D8-499C-C4CC-2685-FB1AB3B91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48039"/>
              </p:ext>
            </p:extLst>
          </p:nvPr>
        </p:nvGraphicFramePr>
        <p:xfrm>
          <a:off x="10130" y="5534361"/>
          <a:ext cx="1206115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1155">
                  <a:extLst>
                    <a:ext uri="{9D8B030D-6E8A-4147-A177-3AD203B41FA5}">
                      <a16:colId xmlns:a16="http://schemas.microsoft.com/office/drawing/2014/main" val="12825964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E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Thank You</a:t>
                      </a:r>
                      <a:endParaRPr lang="en-IN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73225"/>
                  </a:ext>
                </a:extLst>
              </a:tr>
            </a:tbl>
          </a:graphicData>
        </a:graphic>
      </p:graphicFrame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3ED416D1-4947-3FA4-CB74-860E68BED8F8}"/>
              </a:ext>
            </a:extLst>
          </p:cNvPr>
          <p:cNvSpPr txBox="1">
            <a:spLocks/>
          </p:cNvSpPr>
          <p:nvPr/>
        </p:nvSpPr>
        <p:spPr>
          <a:xfrm>
            <a:off x="355601" y="2353732"/>
            <a:ext cx="11380344" cy="35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673FD-EFB6-8307-0BEB-10EC4D0DDF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67" t="14874" r="13287" b="14015"/>
          <a:stretch/>
        </p:blipFill>
        <p:spPr>
          <a:xfrm>
            <a:off x="10130" y="1621971"/>
            <a:ext cx="12061155" cy="38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2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7CFF1-BFC0-07E7-09A9-4D25D4BA8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E43CAC-7CE0-0C4D-B602-BB81636D0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0"/>
            <a:ext cx="12071287" cy="685799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B328FA-500F-CF4A-DB65-F988449DB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892775"/>
              </p:ext>
            </p:extLst>
          </p:nvPr>
        </p:nvGraphicFramePr>
        <p:xfrm>
          <a:off x="0" y="1480457"/>
          <a:ext cx="12071285" cy="528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1285">
                  <a:extLst>
                    <a:ext uri="{9D8B030D-6E8A-4147-A177-3AD203B41FA5}">
                      <a16:colId xmlns:a16="http://schemas.microsoft.com/office/drawing/2014/main" val="1282596464"/>
                    </a:ext>
                  </a:extLst>
                </a:gridCol>
              </a:tblGrid>
              <a:tr h="5280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Outline</a:t>
                      </a:r>
                      <a:endParaRPr lang="en-IN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73225"/>
                  </a:ext>
                </a:extLst>
              </a:tr>
            </a:tbl>
          </a:graphicData>
        </a:graphic>
      </p:graphicFrame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3AE6BB93-DEF8-9AA9-79E8-E0030452F058}"/>
              </a:ext>
            </a:extLst>
          </p:cNvPr>
          <p:cNvSpPr txBox="1">
            <a:spLocks/>
          </p:cNvSpPr>
          <p:nvPr/>
        </p:nvSpPr>
        <p:spPr>
          <a:xfrm>
            <a:off x="839787" y="2269066"/>
            <a:ext cx="10896157" cy="35999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 algn="just">
              <a:buFont typeface="Wingdings" panose="05000000000000000000" pitchFamily="2" charset="2"/>
              <a:buChar char="q"/>
            </a:pPr>
            <a:r>
              <a:rPr lang="en-IE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514350" indent="-285750" algn="just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Approaches/Related Works </a:t>
            </a:r>
          </a:p>
          <a:p>
            <a:pPr marL="514350" indent="-285750" algn="just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in Existing Approaches</a:t>
            </a:r>
          </a:p>
          <a:p>
            <a:pPr marL="514350" indent="-285750" algn="just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 </a:t>
            </a:r>
          </a:p>
          <a:p>
            <a:pPr marL="514350" indent="-285750" algn="just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marL="514350" indent="-285750" algn="just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Work</a:t>
            </a:r>
          </a:p>
          <a:p>
            <a:pPr marL="514350" indent="-285750" algn="just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3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4B505-C73C-A58E-A2D5-D2AE03BF7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7131CC-646C-8409-6A0A-995B20512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9331"/>
            <a:ext cx="12071287" cy="685799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24A050-23D9-B810-D212-BB61D7101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553126"/>
              </p:ext>
            </p:extLst>
          </p:nvPr>
        </p:nvGraphicFramePr>
        <p:xfrm>
          <a:off x="-2" y="1574386"/>
          <a:ext cx="1207128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1287">
                  <a:extLst>
                    <a:ext uri="{9D8B030D-6E8A-4147-A177-3AD203B41FA5}">
                      <a16:colId xmlns:a16="http://schemas.microsoft.com/office/drawing/2014/main" val="1282596464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ctr"/>
                      <a:endParaRPr lang="en-IE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E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73225"/>
                  </a:ext>
                </a:extLst>
              </a:tr>
            </a:tbl>
          </a:graphicData>
        </a:graphic>
      </p:graphicFrame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DB9A6A18-97CC-BDC7-9E31-0CC51BD32159}"/>
              </a:ext>
            </a:extLst>
          </p:cNvPr>
          <p:cNvSpPr txBox="1">
            <a:spLocks/>
          </p:cNvSpPr>
          <p:nvPr/>
        </p:nvSpPr>
        <p:spPr>
          <a:xfrm>
            <a:off x="355601" y="2353732"/>
            <a:ext cx="11380344" cy="35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191127-8BB9-941A-818B-C97E29A44C2C}"/>
              </a:ext>
            </a:extLst>
          </p:cNvPr>
          <p:cNvSpPr txBox="1"/>
          <p:nvPr/>
        </p:nvSpPr>
        <p:spPr>
          <a:xfrm>
            <a:off x="689257" y="2900305"/>
            <a:ext cx="1121435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Convolutional Neural Networks (CNNs) have revolutionized emotion recognition by using deep learning to  automatically interpret facial expressions.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CNNs performs well in recognizing distinct patterns associated with various emotions, enhancing  adaptability  and  accuracy.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 Their hierarchical structure enables effective feature extraction, making the proficient in real-time applications across diverse lighting conditions.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CNN-based emotion detection models have extensive effects, spanning  human- computer interaction, entertainment,  and  psychological research.</a:t>
            </a:r>
          </a:p>
        </p:txBody>
      </p:sp>
    </p:spTree>
    <p:extLst>
      <p:ext uri="{BB962C8B-B14F-4D97-AF65-F5344CB8AC3E}">
        <p14:creationId xmlns:p14="http://schemas.microsoft.com/office/powerpoint/2010/main" val="160485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EBC26-A0F1-CFC9-3527-34528E0F8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801F6F-55EB-A92A-FC6F-324A289BC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0"/>
            <a:ext cx="12071287" cy="6857999"/>
          </a:xfrm>
          <a:prstGeom prst="rect">
            <a:avLst/>
          </a:prstGeom>
        </p:spPr>
      </p:pic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5E164899-80A3-BC4C-D12C-A27CC21382F0}"/>
              </a:ext>
            </a:extLst>
          </p:cNvPr>
          <p:cNvSpPr txBox="1">
            <a:spLocks/>
          </p:cNvSpPr>
          <p:nvPr/>
        </p:nvSpPr>
        <p:spPr>
          <a:xfrm>
            <a:off x="355601" y="2353732"/>
            <a:ext cx="11380344" cy="35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0BD6FA-0C50-B186-E74B-27A03F64C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575975"/>
              </p:ext>
            </p:extLst>
          </p:nvPr>
        </p:nvGraphicFramePr>
        <p:xfrm>
          <a:off x="0" y="1600200"/>
          <a:ext cx="12071285" cy="426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1285">
                  <a:extLst>
                    <a:ext uri="{9D8B030D-6E8A-4147-A177-3AD203B41FA5}">
                      <a16:colId xmlns:a16="http://schemas.microsoft.com/office/drawing/2014/main" val="1282596464"/>
                    </a:ext>
                  </a:extLst>
                </a:gridCol>
              </a:tblGrid>
              <a:tr h="426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 Approaches/Related Works </a:t>
                      </a:r>
                      <a:endParaRPr lang="en-IN" sz="2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7322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4A138C8-A785-4E17-FE3F-E3C5E3F49FAB}"/>
              </a:ext>
            </a:extLst>
          </p:cNvPr>
          <p:cNvSpPr txBox="1"/>
          <p:nvPr/>
        </p:nvSpPr>
        <p:spPr>
          <a:xfrm>
            <a:off x="355600" y="2267339"/>
            <a:ext cx="1119569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Hosur, V., &amp; Desai, A. R. conducts a survey to provide insights into previous work and developments related to facial emotion recognition.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Network based on convolutional neural network principles, incorporating 909 criteria from Vanilla CNNs and 509 from recent cutting-edge research, surpassing the current standards.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Emotion Detection using Deep Facial Features. 2020 IEEE International Conference on Advent Trends in Multidisciplinary Research and Innovation.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Facial Expression Recognition Using Computer Vision: A Systematic Review by Daniel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Canedo</a:t>
            </a:r>
            <a:endParaRPr lang="en-US" b="0" i="0" dirty="0">
              <a:solidFill>
                <a:srgbClr val="111111"/>
              </a:solidFill>
              <a:effectLst/>
              <a:latin typeface="Roboto" panose="020F05020202040302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Deep-Emotion: Facial Expression Recognition Using Attentional Convolutional Network.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7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9CFAB-E829-7AF1-B79F-103F550C3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06CBEA-8A66-1107-C338-03F13E66A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0"/>
            <a:ext cx="12071287" cy="6857999"/>
          </a:xfrm>
          <a:prstGeom prst="rect">
            <a:avLst/>
          </a:prstGeom>
        </p:spPr>
      </p:pic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FDC281A-844F-D0F0-773A-5EAF5B715886}"/>
              </a:ext>
            </a:extLst>
          </p:cNvPr>
          <p:cNvSpPr txBox="1">
            <a:spLocks/>
          </p:cNvSpPr>
          <p:nvPr/>
        </p:nvSpPr>
        <p:spPr>
          <a:xfrm>
            <a:off x="355601" y="2353732"/>
            <a:ext cx="11380344" cy="35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 Bias and Generalization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Many datasets used for training models may be biased in terms of gender,   ethnicity, age, and cultural diversity.</a:t>
            </a:r>
          </a:p>
          <a:p>
            <a:pPr marL="285750" indent="-28575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Lack of Contextual Understanding: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Models may not effectively incorporate contextual information, such as the situational or environmental factors that could influence facial expressions.</a:t>
            </a:r>
          </a:p>
          <a:p>
            <a:pPr marL="285750" indent="-28575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Limited Expressiveness: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Some models may struggle to capture subtle or nuanced facial expressions, limiting their ability to recognize complex emotions accurately.</a:t>
            </a:r>
          </a:p>
          <a:p>
            <a:pPr marL="285750" indent="-28575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Interpretable Models: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lack of interpretability in deep learning models can be a challenge.</a:t>
            </a:r>
          </a:p>
          <a:p>
            <a:pPr marL="285750" indent="-28575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Emotion Ambiguity: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Some facial expressions may be ambiguous and open to interpretation.</a:t>
            </a:r>
          </a:p>
          <a:p>
            <a:pPr marL="285750" indent="-28575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Age-related Variations: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effectiveness of models may vary across different age groups.</a:t>
            </a:r>
          </a:p>
          <a:p>
            <a:pPr marL="285750" indent="-285750">
              <a:lnSpc>
                <a:spcPct val="100000"/>
              </a:lnSpc>
            </a:pPr>
            <a:endParaRPr lang="en-IN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40B498-3943-3D23-E37B-59C5F8606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673621"/>
              </p:ext>
            </p:extLst>
          </p:nvPr>
        </p:nvGraphicFramePr>
        <p:xfrm>
          <a:off x="-1" y="1578430"/>
          <a:ext cx="12071286" cy="439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1286">
                  <a:extLst>
                    <a:ext uri="{9D8B030D-6E8A-4147-A177-3AD203B41FA5}">
                      <a16:colId xmlns:a16="http://schemas.microsoft.com/office/drawing/2014/main" val="1282596464"/>
                    </a:ext>
                  </a:extLst>
                </a:gridCol>
              </a:tblGrid>
              <a:tr h="4397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Problems in Existing Approaches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73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65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E27C7-FD03-2B4A-C916-92A61EE78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645DD-54A5-C247-C08A-6AF9E0744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874" y="0"/>
            <a:ext cx="12071287" cy="6857999"/>
          </a:xfrm>
          <a:prstGeom prst="rect">
            <a:avLst/>
          </a:prstGeom>
        </p:spPr>
      </p:pic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0B55BCF4-8045-F5FF-E30F-7680ADA5DAC2}"/>
              </a:ext>
            </a:extLst>
          </p:cNvPr>
          <p:cNvSpPr txBox="1">
            <a:spLocks/>
          </p:cNvSpPr>
          <p:nvPr/>
        </p:nvSpPr>
        <p:spPr>
          <a:xfrm>
            <a:off x="355601" y="2353732"/>
            <a:ext cx="11380344" cy="35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7B6F17-B653-451B-BE60-C7E07A158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430859"/>
              </p:ext>
            </p:extLst>
          </p:nvPr>
        </p:nvGraphicFramePr>
        <p:xfrm>
          <a:off x="0" y="1452574"/>
          <a:ext cx="12064413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4413">
                  <a:extLst>
                    <a:ext uri="{9D8B030D-6E8A-4147-A177-3AD203B41FA5}">
                      <a16:colId xmlns:a16="http://schemas.microsoft.com/office/drawing/2014/main" val="12825964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Methodology 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7322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BED3A9F-E888-4152-92E0-CB666CB2A4A3}"/>
              </a:ext>
            </a:extLst>
          </p:cNvPr>
          <p:cNvSpPr txBox="1"/>
          <p:nvPr/>
        </p:nvSpPr>
        <p:spPr>
          <a:xfrm>
            <a:off x="228014" y="1831506"/>
            <a:ext cx="11963986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strategy implemented in the project involves training the CNN model with a variety of images that express emotions.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primary emotions considered include joy, sadness, anger, Happy. The dataset comprises images of facial expressions corresponding to these emotions, which are fed into the CNN model for training.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process utilizes integrated data processing modules such as OpenCV, </a:t>
            </a:r>
            <a:r>
              <a:rPr lang="en-US" dirty="0" err="1"/>
              <a:t>Keras</a:t>
            </a:r>
            <a:r>
              <a:rPr lang="en-US" dirty="0"/>
              <a:t>, and Tensor Flow.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 (body)"/>
                <a:ea typeface="Times New Roman" panose="02020603050405020304" pitchFamily="18" charset="0"/>
              </a:rPr>
              <a:t>Convolutional</a:t>
            </a:r>
            <a:r>
              <a:rPr lang="en-US" sz="1800" spc="5" dirty="0"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 (body)"/>
                <a:ea typeface="Times New Roman" panose="02020603050405020304" pitchFamily="18" charset="0"/>
              </a:rPr>
              <a:t>Neural</a:t>
            </a:r>
            <a:r>
              <a:rPr lang="en-US" sz="1800" spc="5" dirty="0"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 (body)"/>
                <a:ea typeface="Times New Roman" panose="02020603050405020304" pitchFamily="18" charset="0"/>
              </a:rPr>
              <a:t>Network</a:t>
            </a:r>
            <a:r>
              <a:rPr lang="en-US" sz="1800" spc="5" dirty="0"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 (body)"/>
                <a:ea typeface="Times New Roman" panose="02020603050405020304" pitchFamily="18" charset="0"/>
              </a:rPr>
              <a:t>(CNN)</a:t>
            </a:r>
            <a:r>
              <a:rPr lang="en-US" sz="1800" spc="5" dirty="0"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 (body)"/>
                <a:ea typeface="Times New Roman" panose="02020603050405020304" pitchFamily="18" charset="0"/>
              </a:rPr>
              <a:t>comprises</a:t>
            </a:r>
            <a:r>
              <a:rPr lang="en-US" sz="1800" spc="-235" dirty="0"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 (body)"/>
                <a:ea typeface="Times New Roman" panose="02020603050405020304" pitchFamily="18" charset="0"/>
              </a:rPr>
              <a:t>several</a:t>
            </a:r>
            <a:r>
              <a:rPr lang="en-US" sz="1800" spc="-75" dirty="0"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 (body)"/>
                <a:ea typeface="Times New Roman" panose="02020603050405020304" pitchFamily="18" charset="0"/>
              </a:rPr>
              <a:t>key</a:t>
            </a:r>
            <a:r>
              <a:rPr lang="en-US" sz="1800" spc="-80" dirty="0"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 (body)"/>
                <a:ea typeface="Times New Roman" panose="02020603050405020304" pitchFamily="18" charset="0"/>
              </a:rPr>
              <a:t>layers</a:t>
            </a:r>
            <a:r>
              <a:rPr lang="en-US" sz="1800" spc="-65" dirty="0">
                <a:effectLst/>
                <a:latin typeface="Calibri (body)"/>
                <a:ea typeface="Times New Roman" panose="02020603050405020304" pitchFamily="18" charset="0"/>
              </a:rPr>
              <a:t> .</a:t>
            </a:r>
            <a:r>
              <a:rPr lang="en-US" sz="1800" spc="-30" dirty="0">
                <a:effectLst/>
                <a:latin typeface="Calibri (body)"/>
                <a:ea typeface="Times New Roman" panose="02020603050405020304" pitchFamily="18" charset="0"/>
              </a:rPr>
              <a:t>             </a:t>
            </a:r>
            <a:endParaRPr lang="en-US" dirty="0">
              <a:latin typeface="Calibri (body)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    Input Image </a:t>
            </a:r>
          </a:p>
          <a:p>
            <a:pPr lvl="3"/>
            <a:r>
              <a:rPr lang="en-US" dirty="0"/>
              <a:t>convolution layer</a:t>
            </a:r>
          </a:p>
          <a:p>
            <a:pPr lvl="5"/>
            <a:r>
              <a:rPr lang="en-US" dirty="0"/>
              <a:t> </a:t>
            </a:r>
            <a:r>
              <a:rPr lang="en-US" dirty="0" err="1"/>
              <a:t>Relu</a:t>
            </a:r>
            <a:r>
              <a:rPr lang="en-US" dirty="0"/>
              <a:t> layer</a:t>
            </a:r>
          </a:p>
          <a:p>
            <a:pPr lvl="5"/>
            <a:r>
              <a:rPr lang="en-US" dirty="0"/>
              <a:t>           Pooling layer</a:t>
            </a:r>
          </a:p>
          <a:p>
            <a:pPr lvl="5"/>
            <a:r>
              <a:rPr lang="en-US" dirty="0"/>
              <a:t>                   Flattening layer                                                                                Fully connected layer</a:t>
            </a:r>
          </a:p>
          <a:p>
            <a:r>
              <a:rPr lang="en-US" dirty="0"/>
              <a:t>                                                                                  Output (</a:t>
            </a:r>
            <a:r>
              <a:rPr lang="en-US" dirty="0" err="1"/>
              <a:t>Happy,sad,angry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ECADF0CB-953C-E4D0-02F8-7FCD1E813094}"/>
              </a:ext>
            </a:extLst>
          </p:cNvPr>
          <p:cNvGrpSpPr>
            <a:grpSpLocks/>
          </p:cNvGrpSpPr>
          <p:nvPr/>
        </p:nvGrpSpPr>
        <p:grpSpPr bwMode="auto">
          <a:xfrm>
            <a:off x="7845900" y="3960995"/>
            <a:ext cx="3284537" cy="2888861"/>
            <a:chOff x="6475" y="11021"/>
            <a:chExt cx="5173" cy="3682"/>
          </a:xfrm>
        </p:grpSpPr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26235926-E9CC-43FD-50C7-2AC1F380B0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7" y="11032"/>
              <a:ext cx="5161" cy="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316D3CC-9D7A-7E68-7259-AA21EC3FFE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" y="11020"/>
              <a:ext cx="5098" cy="3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302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9313-4218-14BB-351F-09FA521C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241"/>
            <a:ext cx="10515600" cy="58597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D0E55-6BC4-DCF8-2A8B-B9F44F7FD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4" y="0"/>
            <a:ext cx="12071287" cy="6857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FF53CB-DD1E-C114-E637-1BC6A0928402}"/>
              </a:ext>
            </a:extLst>
          </p:cNvPr>
          <p:cNvSpPr txBox="1"/>
          <p:nvPr/>
        </p:nvSpPr>
        <p:spPr>
          <a:xfrm>
            <a:off x="666947" y="2255603"/>
            <a:ext cx="1140434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network employs </a:t>
            </a:r>
            <a:r>
              <a:rPr lang="en-US" dirty="0" err="1"/>
              <a:t>ReLU</a:t>
            </a:r>
            <a:r>
              <a:rPr lang="en-US" dirty="0"/>
              <a:t> activation for non-linearity and concludes with a </a:t>
            </a:r>
            <a:r>
              <a:rPr lang="en-US" dirty="0" err="1"/>
              <a:t>Softmax</a:t>
            </a:r>
            <a:r>
              <a:rPr lang="en-US" dirty="0"/>
              <a:t> Output Layer, efficiently categorizing the input into one of the three emotions.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streamlined architecture excels in discerning emotional nuances through convolution, activation, and classification stages 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this model using CNNs, key algorithmic elements include convolutional layers for extracting local features,</a:t>
            </a:r>
          </a:p>
          <a:p>
            <a:pPr>
              <a:lnSpc>
                <a:spcPct val="150000"/>
              </a:lnSpc>
            </a:pPr>
            <a:r>
              <a:rPr lang="en-US" dirty="0"/>
              <a:t>      fully connected layers for classification, and activation functions like </a:t>
            </a:r>
            <a:r>
              <a:rPr lang="en-US" dirty="0" err="1"/>
              <a:t>ReLU</a:t>
            </a:r>
            <a:r>
              <a:rPr lang="en-US" dirty="0"/>
              <a:t> for introducing non-linearity.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Dropout layers prevent overfitting by randomly deactivating neurons during training.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Cross-entropy is a common loss function measuring the difference between predicted and actual emotion labels.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41378CD-819E-3DD6-FA38-8D1687FF9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195263"/>
              </p:ext>
            </p:extLst>
          </p:nvPr>
        </p:nvGraphicFramePr>
        <p:xfrm>
          <a:off x="13748" y="1574567"/>
          <a:ext cx="12064413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4413">
                  <a:extLst>
                    <a:ext uri="{9D8B030D-6E8A-4147-A177-3AD203B41FA5}">
                      <a16:colId xmlns:a16="http://schemas.microsoft.com/office/drawing/2014/main" val="12825964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Methodology 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73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90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6EC0A-53D4-CCFE-36DA-0DCBA0767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5EAEA-2D2D-8C3A-358A-8F3192A5C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241"/>
            <a:ext cx="10515600" cy="58597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90256-287D-CF33-F57B-B0D364F8C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331"/>
            <a:ext cx="12071287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E2C6E7-F542-CCB0-CF19-F63A13C8F8CE}"/>
              </a:ext>
            </a:extLst>
          </p:cNvPr>
          <p:cNvSpPr txBox="1"/>
          <p:nvPr/>
        </p:nvSpPr>
        <p:spPr>
          <a:xfrm>
            <a:off x="595604" y="2332654"/>
            <a:ext cx="11000792" cy="3787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Optimization algorithms like Adam or SGD update weights to minimize the loss.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augmentation techniques, such as rotation and scaling, expand the dataset, preprocessing steps like grayscale conversion and face detection enhance input images.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Incorporated ResNetB0 into our model, leveraging its capacity to train deep neural networks through the utilization of residual connections.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algorithm learns to map input data to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consonanting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 labels based on the provided dataset.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Once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trained,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CNN</a:t>
            </a:r>
            <a:r>
              <a:rPr lang="en-US" sz="1800" spc="-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 then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 the emotion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 of new, unseen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facial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 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7149540-3CFB-421F-1B7E-D691CE889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374637"/>
              </p:ext>
            </p:extLst>
          </p:nvPr>
        </p:nvGraphicFramePr>
        <p:xfrm>
          <a:off x="0" y="1452574"/>
          <a:ext cx="12064413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4413">
                  <a:extLst>
                    <a:ext uri="{9D8B030D-6E8A-4147-A177-3AD203B41FA5}">
                      <a16:colId xmlns:a16="http://schemas.microsoft.com/office/drawing/2014/main" val="12825964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Methodology 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73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71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9D9A5-7FEF-0DCC-341F-5407D2E71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940434-0FED-4EF0-103E-468F3E543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1"/>
            <a:ext cx="12071287" cy="6857999"/>
          </a:xfrm>
          <a:prstGeom prst="rect">
            <a:avLst/>
          </a:prstGeom>
        </p:spPr>
      </p:pic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CA6344B-CF4A-BA78-EA25-F5C1267C2E54}"/>
              </a:ext>
            </a:extLst>
          </p:cNvPr>
          <p:cNvSpPr txBox="1">
            <a:spLocks/>
          </p:cNvSpPr>
          <p:nvPr/>
        </p:nvSpPr>
        <p:spPr>
          <a:xfrm>
            <a:off x="355601" y="2353732"/>
            <a:ext cx="11380344" cy="35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C2FBF0-74F4-E3CA-CB74-4A736126F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203776"/>
              </p:ext>
            </p:extLst>
          </p:nvPr>
        </p:nvGraphicFramePr>
        <p:xfrm>
          <a:off x="0" y="1589314"/>
          <a:ext cx="12071285" cy="445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1285">
                  <a:extLst>
                    <a:ext uri="{9D8B030D-6E8A-4147-A177-3AD203B41FA5}">
                      <a16:colId xmlns:a16="http://schemas.microsoft.com/office/drawing/2014/main" val="1282596464"/>
                    </a:ext>
                  </a:extLst>
                </a:gridCol>
              </a:tblGrid>
              <a:tr h="4457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 and Discussion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732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6ED969-3E28-6570-AF23-667A1877F471}"/>
              </a:ext>
            </a:extLst>
          </p:cNvPr>
          <p:cNvSpPr txBox="1"/>
          <p:nvPr/>
        </p:nvSpPr>
        <p:spPr>
          <a:xfrm>
            <a:off x="160586" y="2120205"/>
            <a:ext cx="115216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proposed model generates the output with 98% accuracy with input layers of shape [224, 224, 3].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demonstrated accurate output generation, correctly identifying happiness as depicted in First figure.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Subsequently, during testing with an image of an angry person, model continued to exhibit precision by accurately predicting the emotion as 'angry’ as depicted in second picture.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indicates the robustness and reliability of our model in accurately classifying a range of emotions, showcasing its effectiveness across diverse scenarios.                                                                                                                         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75740C1-31EF-30E3-0276-A0756D770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D141FFE9-053C-CD59-6F5E-E0D5866CEAAB}"/>
              </a:ext>
            </a:extLst>
          </p:cNvPr>
          <p:cNvGrpSpPr>
            <a:grpSpLocks/>
          </p:cNvGrpSpPr>
          <p:nvPr/>
        </p:nvGrpSpPr>
        <p:grpSpPr bwMode="auto">
          <a:xfrm>
            <a:off x="1338371" y="3862605"/>
            <a:ext cx="3200400" cy="2730288"/>
            <a:chOff x="0" y="0"/>
            <a:chExt cx="5039" cy="4834"/>
          </a:xfrm>
        </p:grpSpPr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5D7B2D9E-D193-EC66-CA5E-61229997B0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" y="11"/>
              <a:ext cx="5027" cy="4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9727421-A81F-A342-DE75-D5701E43E0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5" cy="4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2">
            <a:extLst>
              <a:ext uri="{FF2B5EF4-FFF2-40B4-BE49-F238E27FC236}">
                <a16:creationId xmlns:a16="http://schemas.microsoft.com/office/drawing/2014/main" id="{E8A9873C-F6A0-BCB0-CE09-7718C9A69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2" name="Group 9">
            <a:extLst>
              <a:ext uri="{FF2B5EF4-FFF2-40B4-BE49-F238E27FC236}">
                <a16:creationId xmlns:a16="http://schemas.microsoft.com/office/drawing/2014/main" id="{D7CFC0E4-E62D-7660-372A-B67966902C0B}"/>
              </a:ext>
            </a:extLst>
          </p:cNvPr>
          <p:cNvGrpSpPr>
            <a:grpSpLocks/>
          </p:cNvGrpSpPr>
          <p:nvPr/>
        </p:nvGrpSpPr>
        <p:grpSpPr bwMode="auto">
          <a:xfrm>
            <a:off x="7533605" y="3924308"/>
            <a:ext cx="3136900" cy="2730288"/>
            <a:chOff x="0" y="0"/>
            <a:chExt cx="4939" cy="5194"/>
          </a:xfrm>
        </p:grpSpPr>
        <p:pic>
          <p:nvPicPr>
            <p:cNvPr id="2059" name="Picture 11">
              <a:extLst>
                <a:ext uri="{FF2B5EF4-FFF2-40B4-BE49-F238E27FC236}">
                  <a16:creationId xmlns:a16="http://schemas.microsoft.com/office/drawing/2014/main" id="{32F41C7B-C3B0-A423-57FE-7DE017FCC0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" y="11"/>
              <a:ext cx="4927" cy="5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981A7D4C-41B5-554C-8F2B-BA2FD1E159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864" cy="5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927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1425</Words>
  <Application>Microsoft Office PowerPoint</Application>
  <PresentationFormat>Widescreen</PresentationFormat>
  <Paragraphs>114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(body)</vt:lpstr>
      <vt:lpstr>Calibri Light</vt:lpstr>
      <vt:lpstr>Roboto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 PRAKASH YADAV</dc:creator>
  <cp:lastModifiedBy>Vidya P</cp:lastModifiedBy>
  <cp:revision>12</cp:revision>
  <dcterms:created xsi:type="dcterms:W3CDTF">2024-01-29T07:49:08Z</dcterms:created>
  <dcterms:modified xsi:type="dcterms:W3CDTF">2024-02-24T10:13:20Z</dcterms:modified>
</cp:coreProperties>
</file>