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8" r:id="rId2"/>
    <p:sldId id="291" r:id="rId3"/>
    <p:sldId id="293" r:id="rId4"/>
    <p:sldId id="292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7" r:id="rId35"/>
    <p:sldId id="358" r:id="rId36"/>
    <p:sldId id="359" r:id="rId3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006531"/>
    <a:srgbClr val="A5A5A5"/>
    <a:srgbClr val="ED7D31"/>
    <a:srgbClr val="464646"/>
    <a:srgbClr val="00BC5A"/>
    <a:srgbClr val="00F273"/>
    <a:srgbClr val="00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B7CBB-7217-4F7D-AF6C-5EEFCE2716C6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2A9ED-FF97-498C-87BD-8C4BF082E6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AFCBD2B-1510-481B-9FFA-16953DA5B8F0}" type="datetime1">
              <a:rPr lang="de-DE" smtClean="0"/>
              <a:t>21.02.2019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D01EED87-5188-4728-B56C-09DE8352B96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12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745A-E80B-46CC-8595-776B7539290C}" type="datetime1">
              <a:rPr lang="de-DE" smtClean="0"/>
              <a:t>21.02.2019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67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793-E3D0-483B-920A-750DB890FF0A}" type="datetime1">
              <a:rPr lang="de-DE" smtClean="0"/>
              <a:t>21.02.2019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28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92FCCF1-7EF7-4B45-BB2F-48947A3199F3}" type="datetime1">
              <a:rPr lang="de-DE" smtClean="0"/>
              <a:t>21.02.2019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D01EED87-5188-4728-B56C-09DE8352B96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5" y="6334128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02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391137"/>
            <a:ext cx="3886200" cy="47858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391137"/>
            <a:ext cx="3886200" cy="47858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16ED-5628-4C4E-86FA-72E4A73BC856}" type="datetime1">
              <a:rPr lang="de-DE" smtClean="0"/>
              <a:t>21.02.2019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5" y="6334128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22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329468"/>
            <a:ext cx="3868340" cy="6009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1930403"/>
            <a:ext cx="3868340" cy="425926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1" y="1329468"/>
            <a:ext cx="3887391" cy="6009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1" y="1930403"/>
            <a:ext cx="3887391" cy="42592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2DAC-8CB8-4568-B77B-3DE867F45170}" type="datetime1">
              <a:rPr lang="de-DE" smtClean="0"/>
              <a:t>21.02.2019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244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750345" y="6334128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8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686-7C03-447C-BADB-3E29F975F81D}" type="datetime1">
              <a:rPr lang="de-DE" smtClean="0"/>
              <a:t>21.02.2019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617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E6F-F683-4735-875B-9A9FEB47F5F7}" type="datetime1">
              <a:rPr lang="de-DE" smtClean="0"/>
              <a:t>21.02.2019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391137"/>
            <a:ext cx="3886200" cy="47858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391137"/>
            <a:ext cx="3886200" cy="47858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9F1-C6C0-4F5A-A24D-34CC17914B6A}" type="datetime1">
              <a:rPr lang="de-DE" smtClean="0"/>
              <a:t>21.02.2019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5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329468"/>
            <a:ext cx="3868340" cy="6009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1930403"/>
            <a:ext cx="3868340" cy="425926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2" y="1329468"/>
            <a:ext cx="3887391" cy="6009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2" y="1930403"/>
            <a:ext cx="3887391" cy="425926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645A-F999-494F-8A16-E739DE2684BE}" type="datetime1">
              <a:rPr lang="de-DE" smtClean="0"/>
              <a:t>21.02.2019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28650" y="365134"/>
            <a:ext cx="7886700" cy="9244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81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D65-0C14-42DA-B826-7CB9E42922C3}" type="datetime1">
              <a:rPr lang="de-DE" smtClean="0"/>
              <a:t>21.02.2019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2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9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76C-8B52-4242-BCE1-D9826201471C}" type="datetime1">
              <a:rPr lang="de-DE" smtClean="0"/>
              <a:t>21.02.2019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1611-73FA-4DB7-8CFC-02BE10BC77DD}" type="datetime1">
              <a:rPr lang="de-DE" smtClean="0"/>
              <a:t>21.02.2019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50348" y="6334134"/>
            <a:ext cx="3643313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55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1041466" y="6363649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 für Fahrzeugsystemtechnik</a:t>
            </a:r>
          </a:p>
          <a:p>
            <a:r>
              <a:rPr lang="de-DE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Teilinstitut </a:t>
            </a:r>
            <a:r>
              <a:rPr lang="de-D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Fahrzeugtechnik</a:t>
            </a:r>
          </a:p>
          <a:p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HiWi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Dominik </a:t>
            </a:r>
            <a:r>
              <a:rPr lang="de-DE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Rügamer</a:t>
            </a:r>
            <a:endParaRPr lang="de-DE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34"/>
            <a:ext cx="7886700" cy="92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398960"/>
            <a:ext cx="7886700" cy="477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59826" y="6334126"/>
            <a:ext cx="777450" cy="523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6EBF9A-E9CD-4FDD-A4F0-D1FD08E961C7}" type="datetime1">
              <a:rPr lang="de-DE" smtClean="0"/>
              <a:t>21.02.2019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86126" y="6334134"/>
            <a:ext cx="4173699" cy="520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Lenkvalidierung – Auswertung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37273" y="6334134"/>
            <a:ext cx="417040" cy="523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1EED87-5188-4728-B56C-09DE8352B96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3" name="Grafik 12" descr="C:\Users\Dominik\AppData\Local\Microsoft\Windows\INetCache\Content.Word\fast_logo.png"/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6375801"/>
            <a:ext cx="971550" cy="4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/>
          <p:cNvPicPr/>
          <p:nvPr userDrawn="1"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6" b="9356"/>
          <a:stretch/>
        </p:blipFill>
        <p:spPr bwMode="auto">
          <a:xfrm>
            <a:off x="8112744" y="6334125"/>
            <a:ext cx="1039495" cy="523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34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49" r:id="rId12"/>
    <p:sldLayoutId id="2147483652" r:id="rId13"/>
    <p:sldLayoutId id="2147483653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Lenkvalidierung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Auswertung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DFBB-8101-4ED7-A7BB-503979E3FB7F}" type="datetime1">
              <a:rPr lang="de-DE" smtClean="0"/>
              <a:t>21.02.2019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7248839" y="2510444"/>
            <a:ext cx="1479664" cy="2111433"/>
          </a:xfrm>
          <a:prstGeom prst="rect">
            <a:avLst/>
          </a:prstGeom>
          <a:solidFill>
            <a:srgbClr val="006531">
              <a:alpha val="20000"/>
            </a:srgbClr>
          </a:solidFill>
          <a:ln>
            <a:solidFill>
              <a:srgbClr val="00482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Vergleich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2A49-357F-48F8-92A4-88713CB51B7B}" type="datetime1">
              <a:rPr lang="de-DE" smtClean="0"/>
              <a:t>21.02.2019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548113" y="3809693"/>
            <a:ext cx="1466157" cy="66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bgerundetes Rechteck 9"/>
              <p:cNvSpPr/>
              <p:nvPr/>
            </p:nvSpPr>
            <p:spPr>
              <a:xfrm>
                <a:off x="627967" y="2989942"/>
                <a:ext cx="1048568" cy="66259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0" dirty="0" smtClean="0">
                    <a:ea typeface="Cambria Math" panose="02040503050406030204" pitchFamily="18" charset="0"/>
                  </a:rPr>
                  <a:t>Lenkwinkel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Abgerundetes 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7" y="2989942"/>
                <a:ext cx="1048568" cy="66259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2128705" y="2989938"/>
            <a:ext cx="1466157" cy="66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Versuch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Abgerundetes Rechteck 11"/>
              <p:cNvSpPr/>
              <p:nvPr/>
            </p:nvSpPr>
            <p:spPr>
              <a:xfrm>
                <a:off x="7466782" y="3809693"/>
                <a:ext cx="1048568" cy="66259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0" dirty="0" smtClean="0">
                    <a:ea typeface="Cambria Math" panose="02040503050406030204" pitchFamily="18" charset="0"/>
                  </a:rPr>
                  <a:t>Moment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Abgerundetes 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782" y="3809693"/>
                <a:ext cx="1048568" cy="6625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Abgerundetes Rechteck 13"/>
              <p:cNvSpPr/>
              <p:nvPr/>
            </p:nvSpPr>
            <p:spPr>
              <a:xfrm>
                <a:off x="7466099" y="2989938"/>
                <a:ext cx="1048568" cy="66259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0" dirty="0" smtClean="0">
                    <a:ea typeface="Cambria Math" panose="02040503050406030204" pitchFamily="18" charset="0"/>
                  </a:rPr>
                  <a:t>Moment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Abgerundetes 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99" y="2989938"/>
                <a:ext cx="1048568" cy="66259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bgerundetes Rechteck 16"/>
              <p:cNvSpPr/>
              <p:nvPr/>
            </p:nvSpPr>
            <p:spPr>
              <a:xfrm>
                <a:off x="4047033" y="3809701"/>
                <a:ext cx="1048568" cy="66259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0" dirty="0" smtClean="0">
                    <a:ea typeface="Cambria Math" panose="02040503050406030204" pitchFamily="18" charset="0"/>
                  </a:rPr>
                  <a:t>Lenkwinkel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Abgerundetes 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33" y="3809701"/>
                <a:ext cx="1048568" cy="66259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/>
          <p:cNvCxnSpPr>
            <a:stCxn id="10" idx="3"/>
            <a:endCxn id="11" idx="1"/>
          </p:cNvCxnSpPr>
          <p:nvPr/>
        </p:nvCxnSpPr>
        <p:spPr>
          <a:xfrm flipV="1">
            <a:off x="1676535" y="3321236"/>
            <a:ext cx="452170" cy="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3"/>
          </p:cNvCxnSpPr>
          <p:nvPr/>
        </p:nvCxnSpPr>
        <p:spPr>
          <a:xfrm>
            <a:off x="3594862" y="3321236"/>
            <a:ext cx="38530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r Verbinder 22"/>
          <p:cNvCxnSpPr>
            <a:stCxn id="11" idx="3"/>
            <a:endCxn id="17" idx="1"/>
          </p:cNvCxnSpPr>
          <p:nvPr/>
        </p:nvCxnSpPr>
        <p:spPr>
          <a:xfrm>
            <a:off x="3594862" y="3321236"/>
            <a:ext cx="452171" cy="8197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7" idx="3"/>
            <a:endCxn id="7" idx="1"/>
          </p:cNvCxnSpPr>
          <p:nvPr/>
        </p:nvCxnSpPr>
        <p:spPr>
          <a:xfrm flipV="1">
            <a:off x="5095601" y="4140991"/>
            <a:ext cx="452512" cy="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  <a:endCxn id="12" idx="1"/>
          </p:cNvCxnSpPr>
          <p:nvPr/>
        </p:nvCxnSpPr>
        <p:spPr>
          <a:xfrm>
            <a:off x="7014270" y="4140991"/>
            <a:ext cx="45251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10" grpId="0" animBg="1"/>
      <p:bldP spid="11" grpId="0" animBg="1"/>
      <p:bldP spid="12" grpId="0" animBg="1"/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29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Einflussreiche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Reibung</a:t>
            </a:r>
            <a:endParaRPr lang="de-DE" dirty="0" smtClean="0"/>
          </a:p>
          <a:p>
            <a:pPr lvl="1"/>
            <a:r>
              <a:rPr lang="de-DE" u="sng" dirty="0" smtClean="0"/>
              <a:t>im Motor</a:t>
            </a:r>
            <a:r>
              <a:rPr lang="de-DE" dirty="0" smtClean="0"/>
              <a:t>: extrem sensitiv auf das Gesamtsystem </a:t>
            </a:r>
            <a:r>
              <a:rPr lang="de-DE" dirty="0"/>
              <a:t>aufgrund hoher </a:t>
            </a:r>
            <a:r>
              <a:rPr lang="de-DE" dirty="0" smtClean="0"/>
              <a:t>Getriebeübersetzung</a:t>
            </a:r>
          </a:p>
          <a:p>
            <a:pPr lvl="1"/>
            <a:r>
              <a:rPr lang="de-DE" u="sng" dirty="0" smtClean="0"/>
              <a:t>im Getriebe</a:t>
            </a:r>
            <a:r>
              <a:rPr lang="de-DE" dirty="0" smtClean="0"/>
              <a:t>: sehr sensitiv aufgrund des Getriebe-Wirkungsgrads im Zusammenhang mit der Motorreibung</a:t>
            </a:r>
          </a:p>
          <a:p>
            <a:pPr lvl="1"/>
            <a:r>
              <a:rPr lang="de-DE" u="sng" dirty="0" smtClean="0"/>
              <a:t>im mechanischen System</a:t>
            </a:r>
            <a:r>
              <a:rPr lang="de-DE" dirty="0" smtClean="0"/>
              <a:t>: keine Daten</a:t>
            </a:r>
          </a:p>
          <a:p>
            <a:pPr lvl="1"/>
            <a:r>
              <a:rPr lang="de-DE" b="1" dirty="0" smtClean="0"/>
              <a:t>Parameter</a:t>
            </a:r>
            <a:r>
              <a:rPr lang="de-DE" dirty="0" smtClean="0"/>
              <a:t>:</a:t>
            </a:r>
          </a:p>
          <a:p>
            <a:pPr lvl="2"/>
            <a:r>
              <a:rPr lang="de-DE" dirty="0"/>
              <a:t>Drehmomentkonstante </a:t>
            </a:r>
            <a:r>
              <a:rPr lang="de-DE" dirty="0" smtClean="0"/>
              <a:t>(Strom-</a:t>
            </a:r>
            <a:r>
              <a:rPr lang="de-DE" dirty="0" smtClean="0">
                <a:sym typeface="Wingdings" panose="05000000000000000000" pitchFamily="2" charset="2"/>
              </a:rPr>
              <a:t>Drehmoment-Umrechnung)</a:t>
            </a:r>
            <a:endParaRPr lang="de-DE" dirty="0" smtClean="0"/>
          </a:p>
          <a:p>
            <a:pPr lvl="2"/>
            <a:r>
              <a:rPr lang="de-DE" dirty="0" smtClean="0"/>
              <a:t>Motor-Reibungsdrehmoment (konstant entgegen Bewegung)</a:t>
            </a:r>
          </a:p>
          <a:p>
            <a:pPr lvl="2"/>
            <a:r>
              <a:rPr lang="de-DE" dirty="0" smtClean="0"/>
              <a:t>Motor-Dämpfungskoeffizient (geschwindigkeitsabhängig)</a:t>
            </a:r>
          </a:p>
          <a:p>
            <a:pPr lvl="2"/>
            <a:r>
              <a:rPr lang="de-DE" dirty="0" smtClean="0"/>
              <a:t>Wirkungsgrad Getriebe</a:t>
            </a:r>
          </a:p>
          <a:p>
            <a:pPr lvl="2"/>
            <a:r>
              <a:rPr lang="de-DE" dirty="0" smtClean="0"/>
              <a:t>Übersetzungsverhältnis</a:t>
            </a:r>
          </a:p>
          <a:p>
            <a:pPr lvl="2"/>
            <a:r>
              <a:rPr lang="de-DE" dirty="0" smtClean="0"/>
              <a:t>Gelenkreibung (unbekannt)</a:t>
            </a:r>
          </a:p>
          <a:p>
            <a:r>
              <a:rPr lang="de-DE" b="1" dirty="0" smtClean="0"/>
              <a:t>Massenträgheit</a:t>
            </a:r>
          </a:p>
          <a:p>
            <a:pPr lvl="1"/>
            <a:r>
              <a:rPr lang="de-DE" dirty="0" smtClean="0"/>
              <a:t>Rotationsträgheit ist aufgrund der Getriebeübersetzung sehr sensitiv</a:t>
            </a:r>
          </a:p>
          <a:p>
            <a:pPr lvl="1"/>
            <a:r>
              <a:rPr lang="de-DE" b="1" dirty="0" smtClean="0"/>
              <a:t>Parameter</a:t>
            </a:r>
            <a:r>
              <a:rPr lang="de-DE" dirty="0" smtClean="0"/>
              <a:t>: Massenträgheitsmoment Motor-Getriebe</a:t>
            </a:r>
          </a:p>
          <a:p>
            <a:r>
              <a:rPr lang="de-DE" b="1" dirty="0" smtClean="0"/>
              <a:t>Abtastrate</a:t>
            </a:r>
            <a:r>
              <a:rPr lang="de-DE" dirty="0" smtClean="0"/>
              <a:t> (Messung &amp; Simulation)</a:t>
            </a:r>
          </a:p>
          <a:p>
            <a:pPr lvl="1"/>
            <a:r>
              <a:rPr lang="de-DE" dirty="0" smtClean="0"/>
              <a:t>Schwingungen und Rauschen treten auf: unpräzise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CFF1-9FC6-46C0-88AE-B796D9D43392}" type="datetime1">
              <a:rPr lang="de-DE" smtClean="0"/>
              <a:t>21.02.2019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30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31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32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33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34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35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36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 Auswertung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Drehmoment am Getriebeausgang</a:t>
            </a:r>
          </a:p>
          <a:p>
            <a:r>
              <a:rPr lang="de-DE" dirty="0" smtClean="0"/>
              <a:t>bei Vorgabe eines Lenkwinkels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ECC3-37A3-4223-8121-1DCC17F19EED}" type="datetime1">
              <a:rPr lang="de-DE" smtClean="0"/>
              <a:t>21.02.2019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9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4977-6A1D-4CD6-9933-97C165BB34E0}" type="datetime1">
              <a:rPr lang="de-DE" smtClean="0"/>
              <a:t>21.02.2019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D87-5188-4728-B56C-09DE8352B966}" type="slidenum">
              <a:rPr lang="de-DE" smtClean="0"/>
              <a:t>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Lenkvalidierung – Auswertung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2" y="1268146"/>
            <a:ext cx="7558415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T_OmniSteer">
  <a:themeElements>
    <a:clrScheme name="OmniSte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53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AST_OmniSteer" id="{99893031-5A6F-4FE5-B250-A70658E3EE58}" vid="{A73AD82F-E1A0-402C-BBFD-092ACFD670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FAST_OmniSteer</Template>
  <TotalTime>0</TotalTime>
  <Words>283</Words>
  <Application>Microsoft Office PowerPoint</Application>
  <PresentationFormat>Bildschirmpräsentation (4:3)</PresentationFormat>
  <Paragraphs>142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Wingdings</vt:lpstr>
      <vt:lpstr>FAST_OmniSteer</vt:lpstr>
      <vt:lpstr>Lenkvalidierung</vt:lpstr>
      <vt:lpstr>Vorgehen</vt:lpstr>
      <vt:lpstr>Einflussreiche Parameter</vt:lpstr>
      <vt:lpstr>Grafische Auswertung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Rügamer, Dominik</dc:creator>
  <cp:lastModifiedBy>Rügamer, Dominik</cp:lastModifiedBy>
  <cp:revision>102</cp:revision>
  <dcterms:created xsi:type="dcterms:W3CDTF">2018-07-02T14:52:56Z</dcterms:created>
  <dcterms:modified xsi:type="dcterms:W3CDTF">2019-02-21T20:28:52Z</dcterms:modified>
</cp:coreProperties>
</file>