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57" r:id="rId3"/>
    <p:sldId id="258" r:id="rId4"/>
    <p:sldId id="259" r:id="rId5"/>
    <p:sldId id="260" r:id="rId6"/>
    <p:sldId id="261" r:id="rId7"/>
    <p:sldId id="262" r:id="rId8"/>
    <p:sldId id="265" r:id="rId9"/>
    <p:sldId id="266" r:id="rId10"/>
    <p:sldId id="263" r:id="rId11"/>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7" userDrawn="1">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2434" y="38"/>
      </p:cViewPr>
      <p:guideLst>
        <p:guide orient="horz" pos="3097"/>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3C6C3F7-3EA6-41FF-B840-1B3A83389CCF}"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B04879-331F-4C8D-852E-12784DD15B15}" type="slidenum">
              <a:rPr lang="en-IN" smtClean="0"/>
              <a:t>‹#›</a:t>
            </a:fld>
            <a:endParaRPr lang="en-IN"/>
          </a:p>
        </p:txBody>
      </p:sp>
    </p:spTree>
    <p:extLst>
      <p:ext uri="{BB962C8B-B14F-4D97-AF65-F5344CB8AC3E}">
        <p14:creationId xmlns:p14="http://schemas.microsoft.com/office/powerpoint/2010/main" val="945182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C6C3F7-3EA6-41FF-B840-1B3A83389CCF}"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B04879-331F-4C8D-852E-12784DD15B15}" type="slidenum">
              <a:rPr lang="en-IN" smtClean="0"/>
              <a:t>‹#›</a:t>
            </a:fld>
            <a:endParaRPr lang="en-IN"/>
          </a:p>
        </p:txBody>
      </p:sp>
    </p:spTree>
    <p:extLst>
      <p:ext uri="{BB962C8B-B14F-4D97-AF65-F5344CB8AC3E}">
        <p14:creationId xmlns:p14="http://schemas.microsoft.com/office/powerpoint/2010/main" val="2332906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C6C3F7-3EA6-41FF-B840-1B3A83389CCF}"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B04879-331F-4C8D-852E-12784DD15B15}" type="slidenum">
              <a:rPr lang="en-IN" smtClean="0"/>
              <a:t>‹#›</a:t>
            </a:fld>
            <a:endParaRPr lang="en-IN"/>
          </a:p>
        </p:txBody>
      </p:sp>
    </p:spTree>
    <p:extLst>
      <p:ext uri="{BB962C8B-B14F-4D97-AF65-F5344CB8AC3E}">
        <p14:creationId xmlns:p14="http://schemas.microsoft.com/office/powerpoint/2010/main" val="3485860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C6C3F7-3EA6-41FF-B840-1B3A83389CCF}"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B04879-331F-4C8D-852E-12784DD15B15}" type="slidenum">
              <a:rPr lang="en-IN" smtClean="0"/>
              <a:t>‹#›</a:t>
            </a:fld>
            <a:endParaRPr lang="en-IN"/>
          </a:p>
        </p:txBody>
      </p:sp>
    </p:spTree>
    <p:extLst>
      <p:ext uri="{BB962C8B-B14F-4D97-AF65-F5344CB8AC3E}">
        <p14:creationId xmlns:p14="http://schemas.microsoft.com/office/powerpoint/2010/main" val="3341155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C6C3F7-3EA6-41FF-B840-1B3A83389CCF}"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B04879-331F-4C8D-852E-12784DD15B15}" type="slidenum">
              <a:rPr lang="en-IN" smtClean="0"/>
              <a:t>‹#›</a:t>
            </a:fld>
            <a:endParaRPr lang="en-IN"/>
          </a:p>
        </p:txBody>
      </p:sp>
    </p:spTree>
    <p:extLst>
      <p:ext uri="{BB962C8B-B14F-4D97-AF65-F5344CB8AC3E}">
        <p14:creationId xmlns:p14="http://schemas.microsoft.com/office/powerpoint/2010/main" val="2202395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C6C3F7-3EA6-41FF-B840-1B3A83389CCF}"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B04879-331F-4C8D-852E-12784DD15B15}" type="slidenum">
              <a:rPr lang="en-IN" smtClean="0"/>
              <a:t>‹#›</a:t>
            </a:fld>
            <a:endParaRPr lang="en-IN"/>
          </a:p>
        </p:txBody>
      </p:sp>
    </p:spTree>
    <p:extLst>
      <p:ext uri="{BB962C8B-B14F-4D97-AF65-F5344CB8AC3E}">
        <p14:creationId xmlns:p14="http://schemas.microsoft.com/office/powerpoint/2010/main" val="873522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C6C3F7-3EA6-41FF-B840-1B3A83389CCF}"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B04879-331F-4C8D-852E-12784DD15B15}" type="slidenum">
              <a:rPr lang="en-IN" smtClean="0"/>
              <a:t>‹#›</a:t>
            </a:fld>
            <a:endParaRPr lang="en-IN"/>
          </a:p>
        </p:txBody>
      </p:sp>
    </p:spTree>
    <p:extLst>
      <p:ext uri="{BB962C8B-B14F-4D97-AF65-F5344CB8AC3E}">
        <p14:creationId xmlns:p14="http://schemas.microsoft.com/office/powerpoint/2010/main" val="3120404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3C6C3F7-3EA6-41FF-B840-1B3A83389CCF}"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B04879-331F-4C8D-852E-12784DD15B15}" type="slidenum">
              <a:rPr lang="en-IN" smtClean="0"/>
              <a:t>‹#›</a:t>
            </a:fld>
            <a:endParaRPr lang="en-IN"/>
          </a:p>
        </p:txBody>
      </p:sp>
    </p:spTree>
    <p:extLst>
      <p:ext uri="{BB962C8B-B14F-4D97-AF65-F5344CB8AC3E}">
        <p14:creationId xmlns:p14="http://schemas.microsoft.com/office/powerpoint/2010/main" val="3045308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C6C3F7-3EA6-41FF-B840-1B3A83389CCF}" type="datetimeFigureOut">
              <a:rPr lang="en-IN" smtClean="0"/>
              <a:t>11-10-2023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B04879-331F-4C8D-852E-12784DD15B15}" type="slidenum">
              <a:rPr lang="en-IN" smtClean="0"/>
              <a:t>‹#›</a:t>
            </a:fld>
            <a:endParaRPr lang="en-IN"/>
          </a:p>
        </p:txBody>
      </p:sp>
    </p:spTree>
    <p:extLst>
      <p:ext uri="{BB962C8B-B14F-4D97-AF65-F5344CB8AC3E}">
        <p14:creationId xmlns:p14="http://schemas.microsoft.com/office/powerpoint/2010/main" val="966191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33C6C3F7-3EA6-41FF-B840-1B3A83389CCF}"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B04879-331F-4C8D-852E-12784DD15B15}" type="slidenum">
              <a:rPr lang="en-IN" smtClean="0"/>
              <a:t>‹#›</a:t>
            </a:fld>
            <a:endParaRPr lang="en-IN"/>
          </a:p>
        </p:txBody>
      </p:sp>
    </p:spTree>
    <p:extLst>
      <p:ext uri="{BB962C8B-B14F-4D97-AF65-F5344CB8AC3E}">
        <p14:creationId xmlns:p14="http://schemas.microsoft.com/office/powerpoint/2010/main" val="679568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33C6C3F7-3EA6-41FF-B840-1B3A83389CCF}"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B04879-331F-4C8D-852E-12784DD15B15}" type="slidenum">
              <a:rPr lang="en-IN" smtClean="0"/>
              <a:t>‹#›</a:t>
            </a:fld>
            <a:endParaRPr lang="en-IN"/>
          </a:p>
        </p:txBody>
      </p:sp>
    </p:spTree>
    <p:extLst>
      <p:ext uri="{BB962C8B-B14F-4D97-AF65-F5344CB8AC3E}">
        <p14:creationId xmlns:p14="http://schemas.microsoft.com/office/powerpoint/2010/main" val="2904439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33C6C3F7-3EA6-41FF-B840-1B3A83389CCF}" type="datetimeFigureOut">
              <a:rPr lang="en-IN" smtClean="0"/>
              <a:t>11-10-2023</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F5B04879-331F-4C8D-852E-12784DD15B15}" type="slidenum">
              <a:rPr lang="en-IN" smtClean="0"/>
              <a:t>‹#›</a:t>
            </a:fld>
            <a:endParaRPr lang="en-IN"/>
          </a:p>
        </p:txBody>
      </p:sp>
    </p:spTree>
    <p:extLst>
      <p:ext uri="{BB962C8B-B14F-4D97-AF65-F5344CB8AC3E}">
        <p14:creationId xmlns:p14="http://schemas.microsoft.com/office/powerpoint/2010/main" val="17011949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886" y="-5422900"/>
            <a:ext cx="7262813" cy="14160500"/>
          </a:xfrm>
        </p:spPr>
        <p:txBody>
          <a:bodyPr>
            <a:normAutofit/>
          </a:bodyPr>
          <a:lstStyle/>
          <a:p>
            <a:r>
              <a:rPr lang="en-IN" b="1" u="sng" dirty="0" smtClean="0">
                <a:solidFill>
                  <a:schemeClr val="accent1"/>
                </a:solidFill>
                <a:effectLst>
                  <a:outerShdw blurRad="38100" dist="38100" dir="2700000" algn="tl">
                    <a:srgbClr val="000000">
                      <a:alpha val="43137"/>
                    </a:srgbClr>
                  </a:outerShdw>
                </a:effectLst>
              </a:rPr>
              <a:t>        MARKET</a:t>
            </a:r>
            <a:r>
              <a:rPr lang="en-IN" b="1" u="sng" dirty="0" smtClean="0">
                <a:solidFill>
                  <a:schemeClr val="accent2">
                    <a:lumMod val="75000"/>
                  </a:schemeClr>
                </a:solidFill>
                <a:effectLst>
                  <a:outerShdw blurRad="38100" dist="38100" dir="2700000" algn="tl">
                    <a:srgbClr val="000000">
                      <a:alpha val="43137"/>
                    </a:srgbClr>
                  </a:outerShdw>
                </a:effectLst>
              </a:rPr>
              <a:t> </a:t>
            </a:r>
            <a:r>
              <a:rPr lang="en-IN" b="1" u="sng" dirty="0" smtClean="0">
                <a:solidFill>
                  <a:schemeClr val="accent1"/>
                </a:solidFill>
                <a:effectLst>
                  <a:outerShdw blurRad="38100" dist="38100" dir="2700000" algn="tl">
                    <a:srgbClr val="000000">
                      <a:alpha val="43137"/>
                    </a:srgbClr>
                  </a:outerShdw>
                </a:effectLst>
              </a:rPr>
              <a:t>BASKET INSIGHTS</a:t>
            </a:r>
            <a:r>
              <a:rPr lang="en-IN" b="1" u="sng" dirty="0">
                <a:solidFill>
                  <a:schemeClr val="accent1"/>
                </a:solidFill>
                <a:effectLst>
                  <a:outerShdw blurRad="38100" dist="38100" dir="2700000" algn="tl">
                    <a:srgbClr val="000000">
                      <a:alpha val="43137"/>
                    </a:srgbClr>
                  </a:outerShdw>
                </a:effectLst>
              </a:rPr>
              <a:t/>
            </a:r>
            <a:br>
              <a:rPr lang="en-IN" b="1" u="sng" dirty="0">
                <a:solidFill>
                  <a:schemeClr val="accent1"/>
                </a:solidFill>
                <a:effectLst>
                  <a:outerShdw blurRad="38100" dist="38100" dir="2700000" algn="tl">
                    <a:srgbClr val="000000">
                      <a:alpha val="43137"/>
                    </a:srgbClr>
                  </a:outerShdw>
                </a:effectLst>
              </a:rPr>
            </a:br>
            <a:endParaRPr lang="en-IN" b="1" u="sng" dirty="0">
              <a:solidFill>
                <a:schemeClr val="accent1"/>
              </a:solidFill>
              <a:effectLst>
                <a:outerShdw blurRad="38100" dist="38100" dir="2700000" algn="tl">
                  <a:srgbClr val="000000">
                    <a:alpha val="43137"/>
                  </a:srgbClr>
                </a:outerShdw>
              </a:effectLst>
            </a:endParaRPr>
          </a:p>
        </p:txBody>
      </p:sp>
      <p:sp>
        <p:nvSpPr>
          <p:cNvPr id="3" name="Subtitle 2"/>
          <p:cNvSpPr>
            <a:spLocks noGrp="1"/>
          </p:cNvSpPr>
          <p:nvPr>
            <p:ph idx="1"/>
          </p:nvPr>
        </p:nvSpPr>
        <p:spPr>
          <a:xfrm>
            <a:off x="496886" y="1794933"/>
            <a:ext cx="6196013" cy="8695267"/>
          </a:xfrm>
        </p:spPr>
        <p:txBody>
          <a:bodyPr/>
          <a:lstStyle/>
          <a:p>
            <a:pPr marL="0" indent="0">
              <a:buNone/>
            </a:pPr>
            <a:r>
              <a:rPr lang="en-IN" b="1" dirty="0" smtClean="0">
                <a:solidFill>
                  <a:schemeClr val="accent2"/>
                </a:solidFill>
              </a:rPr>
              <a:t>																																										     PHASE </a:t>
            </a:r>
            <a:r>
              <a:rPr lang="en-IN" b="1" dirty="0">
                <a:solidFill>
                  <a:schemeClr val="accent2"/>
                </a:solidFill>
              </a:rPr>
              <a:t>2- </a:t>
            </a:r>
            <a:r>
              <a:rPr lang="en-IN" b="1" dirty="0" smtClean="0">
                <a:solidFill>
                  <a:schemeClr val="tx1">
                    <a:lumMod val="95000"/>
                    <a:lumOff val="5000"/>
                  </a:schemeClr>
                </a:solidFill>
              </a:rPr>
              <a:t>INNOVATIOIN</a:t>
            </a:r>
          </a:p>
          <a:p>
            <a:pPr marL="0" indent="0">
              <a:buNone/>
            </a:pPr>
            <a:endParaRPr lang="en-IN" b="1" i="1" dirty="0">
              <a:solidFill>
                <a:schemeClr val="tx1">
                  <a:lumMod val="95000"/>
                  <a:lumOff val="5000"/>
                </a:schemeClr>
              </a:solidFill>
            </a:endParaRPr>
          </a:p>
          <a:p>
            <a:pPr marL="0" indent="0">
              <a:buNone/>
            </a:pPr>
            <a:endParaRPr lang="en-IN" b="1" i="1" dirty="0" smtClean="0">
              <a:solidFill>
                <a:schemeClr val="tx1">
                  <a:lumMod val="95000"/>
                  <a:lumOff val="5000"/>
                </a:schemeClr>
              </a:solidFill>
            </a:endParaRPr>
          </a:p>
          <a:p>
            <a:pPr marL="0" indent="0">
              <a:buNone/>
            </a:pPr>
            <a:endParaRPr lang="en-IN" b="1" i="1" dirty="0">
              <a:solidFill>
                <a:schemeClr val="tx1">
                  <a:lumMod val="95000"/>
                  <a:lumOff val="5000"/>
                </a:schemeClr>
              </a:solidFill>
            </a:endParaRPr>
          </a:p>
          <a:p>
            <a:pPr marL="0" indent="0">
              <a:buNone/>
            </a:pPr>
            <a:endParaRPr lang="en-IN" b="1" i="1" dirty="0" smtClean="0">
              <a:solidFill>
                <a:schemeClr val="tx1">
                  <a:lumMod val="95000"/>
                  <a:lumOff val="5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067" y="3785052"/>
            <a:ext cx="6455832" cy="4715027"/>
          </a:xfrm>
          <a:prstGeom prst="rect">
            <a:avLst/>
          </a:prstGeom>
        </p:spPr>
      </p:pic>
    </p:spTree>
    <p:extLst>
      <p:ext uri="{BB962C8B-B14F-4D97-AF65-F5344CB8AC3E}">
        <p14:creationId xmlns:p14="http://schemas.microsoft.com/office/powerpoint/2010/main" val="3376062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046" y="1265500"/>
            <a:ext cx="6695954" cy="5693866"/>
          </a:xfrm>
          <a:prstGeom prst="rect">
            <a:avLst/>
          </a:prstGeom>
        </p:spPr>
        <p:txBody>
          <a:bodyPr wrap="square">
            <a:spAutoFit/>
          </a:bodyPr>
          <a:lstStyle/>
          <a:p>
            <a:r>
              <a:rPr lang="en-IN" sz="1400" dirty="0"/>
              <a:t>import pandas as </a:t>
            </a:r>
            <a:r>
              <a:rPr lang="en-IN" sz="1400" dirty="0" err="1"/>
              <a:t>pd</a:t>
            </a:r>
            <a:endParaRPr lang="en-IN" sz="1400" dirty="0"/>
          </a:p>
          <a:p>
            <a:endParaRPr lang="en-IN" sz="1400" dirty="0"/>
          </a:p>
          <a:p>
            <a:r>
              <a:rPr lang="en-IN" sz="1400" dirty="0" err="1"/>
              <a:t>df</a:t>
            </a:r>
            <a:r>
              <a:rPr lang="en-IN" sz="1400" dirty="0"/>
              <a:t> = </a:t>
            </a:r>
            <a:r>
              <a:rPr lang="en-IN" sz="1400" dirty="0" err="1"/>
              <a:t>pd.read_csv</a:t>
            </a:r>
            <a:r>
              <a:rPr lang="en-IN" sz="1400" dirty="0"/>
              <a:t>('Groceries_dataset.csv')</a:t>
            </a:r>
          </a:p>
          <a:p>
            <a:r>
              <a:rPr lang="en-IN" sz="1400" dirty="0" err="1"/>
              <a:t>df.head</a:t>
            </a:r>
            <a:r>
              <a:rPr lang="en-IN" sz="1400" dirty="0"/>
              <a:t>()</a:t>
            </a:r>
          </a:p>
          <a:p>
            <a:r>
              <a:rPr lang="en-IN" sz="1400" dirty="0" err="1"/>
              <a:t>df</a:t>
            </a:r>
            <a:r>
              <a:rPr lang="en-IN" sz="1400" dirty="0"/>
              <a:t>[‘</a:t>
            </a:r>
            <a:r>
              <a:rPr lang="en-IN" sz="1400" dirty="0" err="1"/>
              <a:t>single_transaction</a:t>
            </a:r>
            <a:r>
              <a:rPr lang="en-IN" sz="1400" dirty="0"/>
              <a:t>’] = </a:t>
            </a:r>
            <a:r>
              <a:rPr lang="en-IN" sz="1400" dirty="0" err="1"/>
              <a:t>df</a:t>
            </a:r>
            <a:r>
              <a:rPr lang="en-IN" sz="1400" dirty="0"/>
              <a:t>[‘</a:t>
            </a:r>
            <a:r>
              <a:rPr lang="en-IN" sz="1400" dirty="0" err="1"/>
              <a:t>Member_number</a:t>
            </a:r>
            <a:r>
              <a:rPr lang="en-IN" sz="1400" dirty="0"/>
              <a:t>’].</a:t>
            </a:r>
            <a:r>
              <a:rPr lang="en-IN" sz="1400" dirty="0" err="1"/>
              <a:t>astype</a:t>
            </a:r>
            <a:r>
              <a:rPr lang="en-IN" sz="1400" dirty="0"/>
              <a:t>(</a:t>
            </a:r>
            <a:r>
              <a:rPr lang="en-IN" sz="1400" dirty="0" err="1"/>
              <a:t>str</a:t>
            </a:r>
            <a:r>
              <a:rPr lang="en-IN" sz="1400" dirty="0"/>
              <a:t>)+’_’+</a:t>
            </a:r>
            <a:r>
              <a:rPr lang="en-IN" sz="1400" dirty="0" err="1"/>
              <a:t>df</a:t>
            </a:r>
            <a:r>
              <a:rPr lang="en-IN" sz="1400" dirty="0"/>
              <a:t>[‘Date’].</a:t>
            </a:r>
            <a:r>
              <a:rPr lang="en-IN" sz="1400" dirty="0" err="1"/>
              <a:t>astype</a:t>
            </a:r>
            <a:r>
              <a:rPr lang="en-IN" sz="1400" dirty="0"/>
              <a:t>(</a:t>
            </a:r>
            <a:r>
              <a:rPr lang="en-IN" sz="1400" dirty="0" err="1"/>
              <a:t>str</a:t>
            </a:r>
            <a:r>
              <a:rPr lang="en-IN" sz="1400" dirty="0"/>
              <a:t>)</a:t>
            </a:r>
          </a:p>
          <a:p>
            <a:endParaRPr lang="en-IN" sz="1400" dirty="0"/>
          </a:p>
          <a:p>
            <a:r>
              <a:rPr lang="en-IN" sz="1400" dirty="0" err="1"/>
              <a:t>df.head</a:t>
            </a:r>
            <a:r>
              <a:rPr lang="en-IN" sz="1400" dirty="0"/>
              <a:t>()</a:t>
            </a:r>
          </a:p>
          <a:p>
            <a:r>
              <a:rPr lang="en-IN" sz="1400" dirty="0"/>
              <a:t>df2 = </a:t>
            </a:r>
            <a:r>
              <a:rPr lang="en-IN" sz="1400" dirty="0" err="1"/>
              <a:t>pd.crosstab</a:t>
            </a:r>
            <a:r>
              <a:rPr lang="en-IN" sz="1400" dirty="0"/>
              <a:t>(</a:t>
            </a:r>
            <a:r>
              <a:rPr lang="en-IN" sz="1400" dirty="0" err="1"/>
              <a:t>df</a:t>
            </a:r>
            <a:r>
              <a:rPr lang="en-IN" sz="1400" dirty="0"/>
              <a:t>['</a:t>
            </a:r>
            <a:r>
              <a:rPr lang="en-IN" sz="1400" dirty="0" err="1"/>
              <a:t>single_transaction</a:t>
            </a:r>
            <a:r>
              <a:rPr lang="en-IN" sz="1400" dirty="0"/>
              <a:t>'], </a:t>
            </a:r>
            <a:r>
              <a:rPr lang="en-IN" sz="1400" dirty="0" err="1"/>
              <a:t>df</a:t>
            </a:r>
            <a:r>
              <a:rPr lang="en-IN" sz="1400" dirty="0"/>
              <a:t>['</a:t>
            </a:r>
            <a:r>
              <a:rPr lang="en-IN" sz="1400" dirty="0" err="1"/>
              <a:t>itemDescription</a:t>
            </a:r>
            <a:r>
              <a:rPr lang="en-IN" sz="1400" dirty="0"/>
              <a:t>'])</a:t>
            </a:r>
          </a:p>
          <a:p>
            <a:r>
              <a:rPr lang="en-IN" sz="1400" dirty="0"/>
              <a:t>df2.head()</a:t>
            </a:r>
          </a:p>
          <a:p>
            <a:r>
              <a:rPr lang="en-IN" sz="1400" dirty="0" err="1"/>
              <a:t>def</a:t>
            </a:r>
            <a:r>
              <a:rPr lang="en-IN" sz="1400" dirty="0"/>
              <a:t> encode(</a:t>
            </a:r>
            <a:r>
              <a:rPr lang="en-IN" sz="1400" dirty="0" err="1"/>
              <a:t>item_freq</a:t>
            </a:r>
            <a:r>
              <a:rPr lang="en-IN" sz="1400" dirty="0"/>
              <a:t>):</a:t>
            </a:r>
          </a:p>
          <a:p>
            <a:r>
              <a:rPr lang="en-IN" sz="1400" dirty="0"/>
              <a:t>    res = 0</a:t>
            </a:r>
          </a:p>
          <a:p>
            <a:r>
              <a:rPr lang="en-IN" sz="1400" dirty="0"/>
              <a:t>    if </a:t>
            </a:r>
            <a:r>
              <a:rPr lang="en-IN" sz="1400" dirty="0" err="1"/>
              <a:t>item_freq</a:t>
            </a:r>
            <a:r>
              <a:rPr lang="en-IN" sz="1400" dirty="0"/>
              <a:t> &gt; 0:</a:t>
            </a:r>
          </a:p>
          <a:p>
            <a:r>
              <a:rPr lang="en-IN" sz="1400" dirty="0"/>
              <a:t>        res = 1</a:t>
            </a:r>
          </a:p>
          <a:p>
            <a:r>
              <a:rPr lang="en-IN" sz="1400" dirty="0"/>
              <a:t>    return res</a:t>
            </a:r>
          </a:p>
          <a:p>
            <a:r>
              <a:rPr lang="en-IN" sz="1400" dirty="0"/>
              <a:t>    </a:t>
            </a:r>
          </a:p>
          <a:p>
            <a:r>
              <a:rPr lang="en-IN" sz="1400" dirty="0" err="1"/>
              <a:t>basket_input</a:t>
            </a:r>
            <a:r>
              <a:rPr lang="en-IN" sz="1400" dirty="0"/>
              <a:t> = df2.applymap(encode)</a:t>
            </a:r>
          </a:p>
          <a:p>
            <a:r>
              <a:rPr lang="en-IN" sz="1400" dirty="0"/>
              <a:t>from </a:t>
            </a:r>
            <a:r>
              <a:rPr lang="en-IN" sz="1400" dirty="0" err="1"/>
              <a:t>mlxtend.frequent_patterns</a:t>
            </a:r>
            <a:r>
              <a:rPr lang="en-IN" sz="1400" dirty="0"/>
              <a:t> import </a:t>
            </a:r>
            <a:r>
              <a:rPr lang="en-IN" sz="1400" dirty="0" err="1"/>
              <a:t>apriori</a:t>
            </a:r>
            <a:endParaRPr lang="en-IN" sz="1400" dirty="0"/>
          </a:p>
          <a:p>
            <a:r>
              <a:rPr lang="en-IN" sz="1400" dirty="0"/>
              <a:t>from </a:t>
            </a:r>
            <a:r>
              <a:rPr lang="en-IN" sz="1400" dirty="0" err="1"/>
              <a:t>mlxtend.frequent_patterns</a:t>
            </a:r>
            <a:r>
              <a:rPr lang="en-IN" sz="1400" dirty="0"/>
              <a:t> import </a:t>
            </a:r>
            <a:r>
              <a:rPr lang="en-IN" sz="1400" dirty="0" err="1"/>
              <a:t>association_rules</a:t>
            </a:r>
            <a:endParaRPr lang="en-IN" sz="1400" dirty="0"/>
          </a:p>
          <a:p>
            <a:endParaRPr lang="en-IN" sz="1400" dirty="0"/>
          </a:p>
          <a:p>
            <a:r>
              <a:rPr lang="en-IN" sz="1400" dirty="0" err="1"/>
              <a:t>frequent_itemsets</a:t>
            </a:r>
            <a:r>
              <a:rPr lang="en-IN" sz="1400" dirty="0"/>
              <a:t> = </a:t>
            </a:r>
            <a:r>
              <a:rPr lang="en-IN" sz="1400" dirty="0" err="1"/>
              <a:t>apriori</a:t>
            </a:r>
            <a:r>
              <a:rPr lang="en-IN" sz="1400" dirty="0"/>
              <a:t>(</a:t>
            </a:r>
            <a:r>
              <a:rPr lang="en-IN" sz="1400" dirty="0" err="1"/>
              <a:t>basket_input</a:t>
            </a:r>
            <a:r>
              <a:rPr lang="en-IN" sz="1400" dirty="0"/>
              <a:t>, </a:t>
            </a:r>
            <a:r>
              <a:rPr lang="en-IN" sz="1400" dirty="0" err="1"/>
              <a:t>min_support</a:t>
            </a:r>
            <a:r>
              <a:rPr lang="en-IN" sz="1400" dirty="0"/>
              <a:t>=0.001, </a:t>
            </a:r>
            <a:r>
              <a:rPr lang="en-IN" sz="1400" dirty="0" err="1"/>
              <a:t>use_colnames</a:t>
            </a:r>
            <a:r>
              <a:rPr lang="en-IN" sz="1400" dirty="0"/>
              <a:t>=True)</a:t>
            </a:r>
          </a:p>
          <a:p>
            <a:endParaRPr lang="en-IN" sz="1400" dirty="0"/>
          </a:p>
          <a:p>
            <a:r>
              <a:rPr lang="en-IN" sz="1400" dirty="0"/>
              <a:t>rules = </a:t>
            </a:r>
            <a:r>
              <a:rPr lang="en-IN" sz="1400" dirty="0" err="1"/>
              <a:t>association_rules</a:t>
            </a:r>
            <a:r>
              <a:rPr lang="en-IN" sz="1400" dirty="0"/>
              <a:t>(</a:t>
            </a:r>
            <a:r>
              <a:rPr lang="en-IN" sz="1400" dirty="0" err="1"/>
              <a:t>frequent_itemsets</a:t>
            </a:r>
            <a:r>
              <a:rPr lang="en-IN" sz="1400" dirty="0"/>
              <a:t>, metric="lift")</a:t>
            </a:r>
          </a:p>
          <a:p>
            <a:endParaRPr lang="en-IN" sz="1400" dirty="0"/>
          </a:p>
          <a:p>
            <a:r>
              <a:rPr lang="en-IN" sz="1400" dirty="0" err="1"/>
              <a:t>rules.head</a:t>
            </a:r>
            <a:r>
              <a:rPr lang="en-IN" sz="1400" dirty="0"/>
              <a:t>()</a:t>
            </a:r>
          </a:p>
          <a:p>
            <a:r>
              <a:rPr lang="en-IN" sz="1400" dirty="0" err="1"/>
              <a:t>rules.sort_values</a:t>
            </a:r>
            <a:r>
              <a:rPr lang="en-IN" sz="1400" dirty="0"/>
              <a:t>(["support", "</a:t>
            </a:r>
            <a:r>
              <a:rPr lang="en-IN" sz="1400" dirty="0" err="1"/>
              <a:t>confidence","lift</a:t>
            </a:r>
            <a:r>
              <a:rPr lang="en-IN" sz="1400" dirty="0"/>
              <a:t>"],axis = 0, ascending </a:t>
            </a:r>
            <a:r>
              <a:rPr lang="en-IN" sz="1400" dirty="0" smtClean="0"/>
              <a:t>=False</a:t>
            </a:r>
            <a:r>
              <a:rPr lang="en-IN" sz="1400" dirty="0"/>
              <a:t>).head(8)</a:t>
            </a:r>
          </a:p>
        </p:txBody>
      </p:sp>
      <p:sp>
        <p:nvSpPr>
          <p:cNvPr id="3" name="Title 2"/>
          <p:cNvSpPr>
            <a:spLocks noGrp="1"/>
          </p:cNvSpPr>
          <p:nvPr>
            <p:ph type="title"/>
          </p:nvPr>
        </p:nvSpPr>
        <p:spPr>
          <a:xfrm>
            <a:off x="0" y="133866"/>
            <a:ext cx="5915025" cy="711086"/>
          </a:xfrm>
        </p:spPr>
        <p:txBody>
          <a:bodyPr/>
          <a:lstStyle/>
          <a:p>
            <a:r>
              <a:rPr lang="en-IN" dirty="0" smtClean="0"/>
              <a:t>Source Programs(Sample):</a:t>
            </a:r>
            <a:endParaRPr lang="en-IN" dirty="0"/>
          </a:p>
        </p:txBody>
      </p:sp>
    </p:spTree>
    <p:extLst>
      <p:ext uri="{BB962C8B-B14F-4D97-AF65-F5344CB8AC3E}">
        <p14:creationId xmlns:p14="http://schemas.microsoft.com/office/powerpoint/2010/main" val="2966438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023" y="79023"/>
            <a:ext cx="6468534" cy="3693319"/>
          </a:xfrm>
          <a:custGeom>
            <a:avLst/>
            <a:gdLst>
              <a:gd name="connsiteX0" fmla="*/ 0 w 4341989"/>
              <a:gd name="connsiteY0" fmla="*/ 0 h 3693319"/>
              <a:gd name="connsiteX1" fmla="*/ 4341989 w 4341989"/>
              <a:gd name="connsiteY1" fmla="*/ 0 h 3693319"/>
              <a:gd name="connsiteX2" fmla="*/ 4341989 w 4341989"/>
              <a:gd name="connsiteY2" fmla="*/ 3693319 h 3693319"/>
              <a:gd name="connsiteX3" fmla="*/ 0 w 4341989"/>
              <a:gd name="connsiteY3" fmla="*/ 3693319 h 3693319"/>
              <a:gd name="connsiteX4" fmla="*/ 0 w 4341989"/>
              <a:gd name="connsiteY4" fmla="*/ 0 h 3693319"/>
              <a:gd name="connsiteX0" fmla="*/ 0 w 4353277"/>
              <a:gd name="connsiteY0" fmla="*/ 0 h 3704607"/>
              <a:gd name="connsiteX1" fmla="*/ 4341989 w 4353277"/>
              <a:gd name="connsiteY1" fmla="*/ 0 h 3704607"/>
              <a:gd name="connsiteX2" fmla="*/ 4353277 w 4353277"/>
              <a:gd name="connsiteY2" fmla="*/ 3704607 h 3704607"/>
              <a:gd name="connsiteX3" fmla="*/ 0 w 4353277"/>
              <a:gd name="connsiteY3" fmla="*/ 3693319 h 3704607"/>
              <a:gd name="connsiteX4" fmla="*/ 0 w 4353277"/>
              <a:gd name="connsiteY4" fmla="*/ 0 h 3704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3277" h="3704607">
                <a:moveTo>
                  <a:pt x="0" y="0"/>
                </a:moveTo>
                <a:lnTo>
                  <a:pt x="4341989" y="0"/>
                </a:lnTo>
                <a:cubicBezTo>
                  <a:pt x="4345752" y="1234869"/>
                  <a:pt x="4349514" y="2469738"/>
                  <a:pt x="4353277" y="3704607"/>
                </a:cubicBezTo>
                <a:lnTo>
                  <a:pt x="0" y="3693319"/>
                </a:lnTo>
                <a:lnTo>
                  <a:pt x="0" y="0"/>
                </a:lnTo>
                <a:close/>
              </a:path>
            </a:pathLst>
          </a:custGeom>
        </p:spPr>
        <p:txBody>
          <a:bodyPr wrap="square">
            <a:spAutoFit/>
          </a:bodyPr>
          <a:lstStyle/>
          <a:p>
            <a:r>
              <a:rPr lang="en-GB" b="1" dirty="0" smtClean="0">
                <a:solidFill>
                  <a:schemeClr val="accent2">
                    <a:lumMod val="50000"/>
                  </a:schemeClr>
                </a:solidFill>
              </a:rPr>
              <a:t>Introduction</a:t>
            </a:r>
          </a:p>
          <a:p>
            <a:pPr marL="1365750" indent="-285750">
              <a:buFont typeface="Wingdings" panose="05000000000000000000" pitchFamily="2" charset="2"/>
              <a:buChar char="Ø"/>
            </a:pPr>
            <a:r>
              <a:rPr lang="en-GB" dirty="0" smtClean="0"/>
              <a:t> </a:t>
            </a:r>
            <a:r>
              <a:rPr lang="en-GB" dirty="0"/>
              <a:t>Nowadays Machine Learning is helping the Retail Industry in many different </a:t>
            </a:r>
            <a:r>
              <a:rPr lang="en-GB" dirty="0" smtClean="0"/>
              <a:t>ways.</a:t>
            </a:r>
          </a:p>
          <a:p>
            <a:pPr marL="1365750" indent="-285750">
              <a:buFont typeface="Wingdings" panose="05000000000000000000" pitchFamily="2" charset="2"/>
              <a:buChar char="Ø"/>
            </a:pPr>
            <a:r>
              <a:rPr lang="en-GB" dirty="0" smtClean="0"/>
              <a:t> </a:t>
            </a:r>
            <a:r>
              <a:rPr lang="en-GB" dirty="0"/>
              <a:t>You can imagine that from forecasting the performance of sales to identify the buyers, there are many applications of machine learning(ML) in the retail industry. </a:t>
            </a:r>
            <a:endParaRPr lang="en-GB" dirty="0" smtClean="0"/>
          </a:p>
          <a:p>
            <a:pPr marL="1365750" indent="-285750">
              <a:buFont typeface="Wingdings" panose="05000000000000000000" pitchFamily="2" charset="2"/>
              <a:buChar char="Ø"/>
            </a:pPr>
            <a:r>
              <a:rPr lang="en-GB" dirty="0" smtClean="0"/>
              <a:t>“</a:t>
            </a:r>
            <a:r>
              <a:rPr lang="en-GB" dirty="0"/>
              <a:t>Market Basket Analysis” is one of the best applications of machine learning in the retail industry. </a:t>
            </a:r>
            <a:endParaRPr lang="en-GB" dirty="0" smtClean="0"/>
          </a:p>
          <a:p>
            <a:pPr marL="1365750" indent="-285750">
              <a:buFont typeface="Wingdings" panose="05000000000000000000" pitchFamily="2" charset="2"/>
              <a:buChar char="Ø"/>
            </a:pPr>
            <a:r>
              <a:rPr lang="en-GB" dirty="0" smtClean="0"/>
              <a:t>By </a:t>
            </a:r>
            <a:r>
              <a:rPr lang="en-GB" dirty="0" err="1"/>
              <a:t>analyzing</a:t>
            </a:r>
            <a:r>
              <a:rPr lang="en-GB" dirty="0"/>
              <a:t> the past buying behavior of customers, we can find out which are the products that are bought frequently together by the customers.</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5857" y="4078817"/>
            <a:ext cx="3762375" cy="3238500"/>
          </a:xfrm>
          <a:prstGeom prst="rect">
            <a:avLst/>
          </a:prstGeom>
        </p:spPr>
      </p:pic>
      <p:sp>
        <p:nvSpPr>
          <p:cNvPr id="6" name="Rectangle 5"/>
          <p:cNvSpPr/>
          <p:nvPr/>
        </p:nvSpPr>
        <p:spPr>
          <a:xfrm>
            <a:off x="811389" y="7820716"/>
            <a:ext cx="5961944" cy="1210395"/>
          </a:xfrm>
          <a:prstGeom prst="rect">
            <a:avLst/>
          </a:prstGeom>
        </p:spPr>
        <p:txBody>
          <a:bodyPr wrap="square">
            <a:spAutoFit/>
          </a:bodyPr>
          <a:lstStyle/>
          <a:p>
            <a:pPr marL="285750" indent="-285750">
              <a:buFont typeface="Wingdings" panose="05000000000000000000" pitchFamily="2" charset="2"/>
              <a:buChar char="Ø"/>
            </a:pPr>
            <a:r>
              <a:rPr lang="en-GB" dirty="0" smtClean="0"/>
              <a:t>In </a:t>
            </a:r>
            <a:r>
              <a:rPr lang="en-GB" dirty="0"/>
              <a:t>this article, we will cover a hands-on guide on Market Basket Analysis, its components comprehensively and then deep dive into Market Basket Analysis including how to perform it in Python on a real-world dataset</a:t>
            </a:r>
            <a:endParaRPr lang="en-IN" dirty="0"/>
          </a:p>
        </p:txBody>
      </p:sp>
    </p:spTree>
    <p:extLst>
      <p:ext uri="{BB962C8B-B14F-4D97-AF65-F5344CB8AC3E}">
        <p14:creationId xmlns:p14="http://schemas.microsoft.com/office/powerpoint/2010/main" val="20174255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311" y="259645"/>
            <a:ext cx="6688666" cy="9818072"/>
          </a:xfrm>
          <a:prstGeom prst="rect">
            <a:avLst/>
          </a:prstGeom>
        </p:spPr>
        <p:txBody>
          <a:bodyPr wrap="square">
            <a:spAutoFit/>
          </a:bodyPr>
          <a:lstStyle/>
          <a:p>
            <a:r>
              <a:rPr lang="en-GB" sz="3200" b="1" dirty="0" smtClean="0"/>
              <a:t>Market </a:t>
            </a:r>
            <a:r>
              <a:rPr lang="en-GB" sz="3200" b="1" dirty="0"/>
              <a:t>Basket </a:t>
            </a:r>
            <a:r>
              <a:rPr lang="en-GB" sz="3200" b="1" dirty="0" smtClean="0"/>
              <a:t>Analysis</a:t>
            </a:r>
          </a:p>
          <a:p>
            <a:endParaRPr lang="en-GB" sz="2000" b="1" dirty="0" smtClean="0"/>
          </a:p>
          <a:p>
            <a:pPr marL="285750" indent="-285750">
              <a:buFont typeface="Wingdings" panose="05000000000000000000" pitchFamily="2" charset="2"/>
              <a:buChar char="q"/>
            </a:pPr>
            <a:r>
              <a:rPr lang="en-GB" sz="2000" dirty="0" smtClean="0"/>
              <a:t>Frequent </a:t>
            </a:r>
            <a:r>
              <a:rPr lang="en-GB" sz="2000" dirty="0"/>
              <a:t>itemset mining leads to the discovery of associations and correlations between items in huge transactional or relational datasets</a:t>
            </a:r>
            <a:r>
              <a:rPr lang="en-GB" sz="2000" dirty="0" smtClean="0"/>
              <a:t>.</a:t>
            </a:r>
          </a:p>
          <a:p>
            <a:endParaRPr lang="en-GB" sz="2000" dirty="0" smtClean="0"/>
          </a:p>
          <a:p>
            <a:endParaRPr lang="en-GB" sz="2000" dirty="0" smtClean="0"/>
          </a:p>
          <a:p>
            <a:pPr marL="285750" indent="-285750">
              <a:buFont typeface="Wingdings" panose="05000000000000000000" pitchFamily="2" charset="2"/>
              <a:buChar char="q"/>
            </a:pPr>
            <a:r>
              <a:rPr lang="en-GB" sz="2000" dirty="0" smtClean="0"/>
              <a:t> </a:t>
            </a:r>
            <a:r>
              <a:rPr lang="en-GB" sz="2000" dirty="0"/>
              <a:t>With vast amounts of data continuously being collected and stored, many industries are becoming interested in mining such kinds of patterns from their databases. </a:t>
            </a:r>
            <a:endParaRPr lang="en-GB" sz="2000" dirty="0" smtClean="0"/>
          </a:p>
          <a:p>
            <a:endParaRPr lang="en-GB" sz="2000" dirty="0" smtClean="0"/>
          </a:p>
          <a:p>
            <a:endParaRPr lang="en-GB" sz="2000" dirty="0" smtClean="0"/>
          </a:p>
          <a:p>
            <a:pPr marL="285750" indent="-285750">
              <a:buFont typeface="Wingdings" panose="05000000000000000000" pitchFamily="2" charset="2"/>
              <a:buChar char="q"/>
            </a:pPr>
            <a:r>
              <a:rPr lang="en-GB" sz="2000" dirty="0" smtClean="0"/>
              <a:t>The </a:t>
            </a:r>
            <a:r>
              <a:rPr lang="en-GB" sz="2000" dirty="0"/>
              <a:t>disclosure of “Correlation Relationships” among huge amounts of transaction records can help in many decision-making processes such as the design of catalogs, cross-marketing, and behavior customer shopping Analysis. </a:t>
            </a:r>
            <a:endParaRPr lang="en-GB" sz="2000" dirty="0" smtClean="0"/>
          </a:p>
          <a:p>
            <a:endParaRPr lang="en-GB" sz="2000" dirty="0" smtClean="0"/>
          </a:p>
          <a:p>
            <a:endParaRPr lang="en-GB" sz="2000" dirty="0" smtClean="0"/>
          </a:p>
          <a:p>
            <a:pPr marL="285750" indent="-285750">
              <a:buFont typeface="Wingdings" panose="05000000000000000000" pitchFamily="2" charset="2"/>
              <a:buChar char="q"/>
            </a:pPr>
            <a:r>
              <a:rPr lang="en-GB" sz="2000" dirty="0" smtClean="0"/>
              <a:t>A </a:t>
            </a:r>
            <a:r>
              <a:rPr lang="en-GB" sz="2000" dirty="0"/>
              <a:t>popular example of frequent itemset mining is Market Basket Analysis</a:t>
            </a:r>
            <a:r>
              <a:rPr lang="en-GB" sz="2000" dirty="0" smtClean="0"/>
              <a:t>.</a:t>
            </a:r>
          </a:p>
          <a:p>
            <a:endParaRPr lang="en-GB" sz="2000" dirty="0" smtClean="0"/>
          </a:p>
          <a:p>
            <a:endParaRPr lang="en-GB" sz="2000" dirty="0" smtClean="0"/>
          </a:p>
          <a:p>
            <a:pPr marL="285750" indent="-285750">
              <a:buFont typeface="Wingdings" panose="05000000000000000000" pitchFamily="2" charset="2"/>
              <a:buChar char="q"/>
            </a:pPr>
            <a:r>
              <a:rPr lang="en-GB" sz="2000" dirty="0" smtClean="0"/>
              <a:t> </a:t>
            </a:r>
            <a:r>
              <a:rPr lang="en-GB" sz="2000" dirty="0"/>
              <a:t>This process identifies customer buying habits by finding associations between the different items that customers place in their “shopping baskets</a:t>
            </a:r>
            <a:r>
              <a:rPr lang="en-GB" sz="2000" dirty="0" smtClean="0"/>
              <a:t>”.</a:t>
            </a:r>
          </a:p>
          <a:p>
            <a:pPr marL="285750" indent="-285750">
              <a:buFont typeface="Wingdings" panose="05000000000000000000" pitchFamily="2" charset="2"/>
              <a:buChar char="q"/>
            </a:pPr>
            <a:endParaRPr lang="en-GB" sz="2000" dirty="0" smtClean="0"/>
          </a:p>
          <a:p>
            <a:pPr marL="285750" indent="-285750">
              <a:buFont typeface="Wingdings" panose="05000000000000000000" pitchFamily="2" charset="2"/>
              <a:buChar char="q"/>
            </a:pPr>
            <a:r>
              <a:rPr lang="en-GB" sz="2000" dirty="0" smtClean="0"/>
              <a:t>The </a:t>
            </a:r>
            <a:r>
              <a:rPr lang="en-GB" sz="2000" dirty="0"/>
              <a:t>discovery of this kind of association will be helpful for retailers or marketers to develop marketing strategies by gaining insight into which items are frequently bought together by customers</a:t>
            </a:r>
            <a:r>
              <a:rPr lang="en-GB" sz="2000" dirty="0" smtClean="0"/>
              <a:t>.</a:t>
            </a:r>
          </a:p>
        </p:txBody>
      </p:sp>
    </p:spTree>
    <p:extLst>
      <p:ext uri="{BB962C8B-B14F-4D97-AF65-F5344CB8AC3E}">
        <p14:creationId xmlns:p14="http://schemas.microsoft.com/office/powerpoint/2010/main" val="3634169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9955" y="255475"/>
            <a:ext cx="5971823" cy="5125156"/>
          </a:xfrm>
          <a:prstGeom prst="rect">
            <a:avLst/>
          </a:prstGeom>
        </p:spPr>
      </p:pic>
      <p:sp>
        <p:nvSpPr>
          <p:cNvPr id="3" name="Rectangle 2"/>
          <p:cNvSpPr/>
          <p:nvPr/>
        </p:nvSpPr>
        <p:spPr>
          <a:xfrm>
            <a:off x="428978" y="5380632"/>
            <a:ext cx="6186311" cy="3693319"/>
          </a:xfrm>
          <a:prstGeom prst="rect">
            <a:avLst/>
          </a:prstGeom>
        </p:spPr>
        <p:txBody>
          <a:bodyPr wrap="square">
            <a:spAutoFit/>
          </a:bodyPr>
          <a:lstStyle/>
          <a:p>
            <a:pPr marL="285750" indent="-285750">
              <a:buFont typeface="Arial" panose="020B0604020202020204" pitchFamily="34" charset="0"/>
              <a:buChar char="•"/>
            </a:pPr>
            <a:r>
              <a:rPr lang="en-GB" dirty="0"/>
              <a:t>Suppose just think of the universe as the set of items available at the store, then each item has a Boolean variable that represents the presence or absence of that item</a:t>
            </a:r>
            <a:r>
              <a:rPr lang="en-GB" dirty="0" smtClean="0"/>
              <a:t>.</a:t>
            </a:r>
          </a:p>
          <a:p>
            <a:endParaRPr lang="en-GB" dirty="0" smtClean="0"/>
          </a:p>
          <a:p>
            <a:pPr marL="285750" indent="-285750">
              <a:buFont typeface="Arial" panose="020B0604020202020204" pitchFamily="34" charset="0"/>
              <a:buChar char="•"/>
            </a:pPr>
            <a:r>
              <a:rPr lang="en-GB" dirty="0" smtClean="0"/>
              <a:t> </a:t>
            </a:r>
            <a:r>
              <a:rPr lang="en-GB" dirty="0"/>
              <a:t>Now each basket can then be represented by a Boolean vector of values that are assigned to these variables</a:t>
            </a:r>
            <a:r>
              <a:rPr lang="en-GB" dirty="0" smtClean="0"/>
              <a:t>.</a:t>
            </a:r>
          </a:p>
          <a:p>
            <a:endParaRPr lang="en-GB" dirty="0" smtClean="0"/>
          </a:p>
          <a:p>
            <a:pPr marL="285750" indent="-285750">
              <a:buFont typeface="Arial" panose="020B0604020202020204" pitchFamily="34" charset="0"/>
              <a:buChar char="•"/>
            </a:pPr>
            <a:r>
              <a:rPr lang="en-GB" dirty="0" smtClean="0"/>
              <a:t> </a:t>
            </a:r>
            <a:r>
              <a:rPr lang="en-GB" dirty="0"/>
              <a:t>The Boolean vectors can be </a:t>
            </a:r>
            <a:r>
              <a:rPr lang="en-GB" dirty="0" err="1"/>
              <a:t>analyzed</a:t>
            </a:r>
            <a:r>
              <a:rPr lang="en-GB" dirty="0"/>
              <a:t> of buying patterns that reflect items that are frequently associated or bought together</a:t>
            </a:r>
            <a:r>
              <a:rPr lang="en-GB" dirty="0" smtClean="0"/>
              <a:t>.</a:t>
            </a:r>
          </a:p>
          <a:p>
            <a:endParaRPr lang="en-GB" dirty="0" smtClean="0"/>
          </a:p>
          <a:p>
            <a:pPr marL="285750" indent="-285750">
              <a:buFont typeface="Arial" panose="020B0604020202020204" pitchFamily="34" charset="0"/>
              <a:buChar char="•"/>
            </a:pPr>
            <a:r>
              <a:rPr lang="en-GB" dirty="0" smtClean="0"/>
              <a:t> </a:t>
            </a:r>
            <a:r>
              <a:rPr lang="en-GB" dirty="0"/>
              <a:t>Such patterns will be represented in the form of association rules.</a:t>
            </a:r>
            <a:endParaRPr lang="en-IN" dirty="0"/>
          </a:p>
        </p:txBody>
      </p:sp>
    </p:spTree>
    <p:extLst>
      <p:ext uri="{BB962C8B-B14F-4D97-AF65-F5344CB8AC3E}">
        <p14:creationId xmlns:p14="http://schemas.microsoft.com/office/powerpoint/2010/main" val="21547374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9334" y="475357"/>
            <a:ext cx="6491111" cy="9264075"/>
          </a:xfrm>
          <a:prstGeom prst="rect">
            <a:avLst/>
          </a:prstGeom>
        </p:spPr>
        <p:txBody>
          <a:bodyPr wrap="square">
            <a:spAutoFit/>
          </a:bodyPr>
          <a:lstStyle/>
          <a:p>
            <a:r>
              <a:rPr lang="en-GB" sz="2800" b="1" i="1" dirty="0" smtClean="0"/>
              <a:t>Association </a:t>
            </a:r>
            <a:r>
              <a:rPr lang="en-GB" sz="2800" b="1" i="1" dirty="0"/>
              <a:t>Rule for Market basket </a:t>
            </a:r>
            <a:r>
              <a:rPr lang="en-GB" sz="2800" b="1" i="1" dirty="0" smtClean="0"/>
              <a:t>Analysis</a:t>
            </a:r>
          </a:p>
          <a:p>
            <a:endParaRPr lang="en-GB" dirty="0" smtClean="0"/>
          </a:p>
          <a:p>
            <a:pPr marL="285750" indent="-285750">
              <a:buFont typeface="Arial" panose="020B0604020202020204" pitchFamily="34" charset="0"/>
              <a:buChar char="•"/>
            </a:pPr>
            <a:r>
              <a:rPr lang="en-GB" dirty="0" smtClean="0"/>
              <a:t> </a:t>
            </a:r>
            <a:r>
              <a:rPr lang="en-GB" dirty="0"/>
              <a:t>Let I = {I1, I2,…, </a:t>
            </a:r>
            <a:r>
              <a:rPr lang="en-GB" dirty="0" smtClean="0"/>
              <a:t>I m</a:t>
            </a:r>
            <a:r>
              <a:rPr lang="en-GB" dirty="0"/>
              <a:t>} be an </a:t>
            </a:r>
            <a:r>
              <a:rPr lang="en-GB" dirty="0" smtClean="0"/>
              <a:t>item set</a:t>
            </a:r>
            <a:r>
              <a:rPr lang="en-GB" dirty="0"/>
              <a:t>. Let D, the data, be a set of database transactions where each transaction T is a nonempty </a:t>
            </a:r>
            <a:r>
              <a:rPr lang="en-GB" dirty="0" smtClean="0"/>
              <a:t>item set </a:t>
            </a:r>
            <a:r>
              <a:rPr lang="en-GB" dirty="0"/>
              <a:t>such that T ⊆ I</a:t>
            </a:r>
            <a:r>
              <a:rPr lang="en-GB" dirty="0" smtClean="0"/>
              <a:t>.</a:t>
            </a:r>
          </a:p>
          <a:p>
            <a:endParaRPr lang="en-GB" dirty="0" smtClean="0"/>
          </a:p>
          <a:p>
            <a:pPr marL="285750" indent="-285750">
              <a:buFont typeface="Arial" panose="020B0604020202020204" pitchFamily="34" charset="0"/>
              <a:buChar char="•"/>
            </a:pPr>
            <a:r>
              <a:rPr lang="en-GB" dirty="0" smtClean="0"/>
              <a:t> </a:t>
            </a:r>
            <a:r>
              <a:rPr lang="en-GB" dirty="0"/>
              <a:t>Each transaction is associated with an identifier, called a </a:t>
            </a:r>
            <a:r>
              <a:rPr lang="en-GB" dirty="0" smtClean="0"/>
              <a:t>TID. </a:t>
            </a:r>
            <a:r>
              <a:rPr lang="en-GB" dirty="0"/>
              <a:t>Let A be a set of </a:t>
            </a:r>
            <a:r>
              <a:rPr lang="en-GB" dirty="0" smtClean="0"/>
              <a:t>items(item set</a:t>
            </a:r>
            <a:r>
              <a:rPr lang="en-GB" dirty="0"/>
              <a:t>). T is the Transaction which is said to contain A if A ⊆ T. An Association Rule is an implication of the form A ⇒ B, where A ⊂ I, B ⊂ I, and A ∩B = φ</a:t>
            </a:r>
            <a:r>
              <a:rPr lang="en-GB" dirty="0" smtClean="0"/>
              <a:t>.</a:t>
            </a:r>
          </a:p>
          <a:p>
            <a:endParaRPr lang="en-GB" dirty="0" smtClean="0"/>
          </a:p>
          <a:p>
            <a:pPr marL="285750" indent="-285750">
              <a:buFont typeface="Arial" panose="020B0604020202020204" pitchFamily="34" charset="0"/>
              <a:buChar char="•"/>
            </a:pPr>
            <a:r>
              <a:rPr lang="en-GB" dirty="0" smtClean="0"/>
              <a:t> </a:t>
            </a:r>
            <a:r>
              <a:rPr lang="en-GB" dirty="0"/>
              <a:t>The rule A ⇒ B holds in the data set(transactions) D with supports, where ‘s’ is the percentage of transactions in D that contain A ∪ B (that is the union of set A and set B, or, both A and B). This is taken as the probability, P(A ∪ B). </a:t>
            </a:r>
            <a:endParaRPr lang="en-GB" dirty="0" smtClean="0"/>
          </a:p>
          <a:p>
            <a:endParaRPr lang="en-GB" dirty="0" smtClean="0"/>
          </a:p>
          <a:p>
            <a:pPr marL="285750" indent="-285750">
              <a:buFont typeface="Arial" panose="020B0604020202020204" pitchFamily="34" charset="0"/>
              <a:buChar char="•"/>
            </a:pPr>
            <a:r>
              <a:rPr lang="en-GB" dirty="0" smtClean="0"/>
              <a:t>Rule </a:t>
            </a:r>
            <a:r>
              <a:rPr lang="en-GB" dirty="0"/>
              <a:t>A ⇒ B has confidence c in the transaction set D, where c is the percentage of transactions in D containing A that also contains B. </a:t>
            </a:r>
            <a:r>
              <a:rPr lang="en-GB" dirty="0" smtClean="0"/>
              <a:t>This </a:t>
            </a:r>
            <a:r>
              <a:rPr lang="en-GB" dirty="0"/>
              <a:t>is taken to be the conditional probability, like P(B|A). That is, </a:t>
            </a:r>
            <a:endParaRPr lang="en-GB" dirty="0" smtClean="0"/>
          </a:p>
          <a:p>
            <a:r>
              <a:rPr lang="en-GB" b="1" dirty="0" smtClean="0"/>
              <a:t>                 support(A</a:t>
            </a:r>
            <a:r>
              <a:rPr lang="en-GB" b="1" dirty="0"/>
              <a:t>⇒ B) =P(A ∪ B) </a:t>
            </a:r>
            <a:endParaRPr lang="en-GB" b="1" dirty="0" smtClean="0"/>
          </a:p>
          <a:p>
            <a:endParaRPr lang="en-GB" b="1" dirty="0" smtClean="0"/>
          </a:p>
          <a:p>
            <a:r>
              <a:rPr lang="en-GB" b="1" dirty="0" smtClean="0"/>
              <a:t>                confidence(A</a:t>
            </a:r>
            <a:r>
              <a:rPr lang="en-GB" b="1" dirty="0"/>
              <a:t>⇒ B) =P(B|A) </a:t>
            </a:r>
            <a:endParaRPr lang="en-GB" b="1" dirty="0" smtClean="0"/>
          </a:p>
          <a:p>
            <a:pPr marL="285750" indent="-285750">
              <a:buFont typeface="Arial" panose="020B0604020202020204" pitchFamily="34" charset="0"/>
              <a:buChar char="•"/>
            </a:pPr>
            <a:r>
              <a:rPr lang="en-GB" dirty="0" smtClean="0"/>
              <a:t>Rules </a:t>
            </a:r>
            <a:r>
              <a:rPr lang="en-GB" dirty="0"/>
              <a:t>that satisfy both a minimum support threshold (called min sup) and a minimum confidence threshold (called min </a:t>
            </a:r>
            <a:r>
              <a:rPr lang="en-GB" dirty="0" err="1"/>
              <a:t>conf</a:t>
            </a:r>
            <a:r>
              <a:rPr lang="en-GB" dirty="0"/>
              <a:t> ) are called “</a:t>
            </a:r>
            <a:r>
              <a:rPr lang="en-GB" b="1" dirty="0"/>
              <a:t>Strong</a:t>
            </a:r>
            <a:r>
              <a:rPr lang="en-GB" dirty="0" smtClean="0"/>
              <a:t>”.</a:t>
            </a:r>
          </a:p>
          <a:p>
            <a:endParaRPr lang="en-GB" dirty="0" smtClean="0"/>
          </a:p>
          <a:p>
            <a:r>
              <a:rPr lang="en-GB" dirty="0" smtClean="0"/>
              <a:t>		</a:t>
            </a:r>
            <a:r>
              <a:rPr lang="en-GB" b="1" dirty="0" smtClean="0"/>
              <a:t>Confidence(A</a:t>
            </a:r>
            <a:r>
              <a:rPr lang="en-GB" b="1" dirty="0"/>
              <a:t>⇒ B) = P(B|A) =</a:t>
            </a:r>
          </a:p>
          <a:p>
            <a:r>
              <a:rPr lang="en-GB" b="1" dirty="0" smtClean="0"/>
              <a:t>		support(A </a:t>
            </a:r>
            <a:r>
              <a:rPr lang="en-GB" b="1" dirty="0"/>
              <a:t>∪ B) /support(A) =</a:t>
            </a:r>
          </a:p>
          <a:p>
            <a:r>
              <a:rPr lang="en-GB" b="1" dirty="0" smtClean="0"/>
              <a:t>		support </a:t>
            </a:r>
            <a:r>
              <a:rPr lang="en-GB" b="1" dirty="0"/>
              <a:t>count(A ∪ B) / support count(A)</a:t>
            </a:r>
          </a:p>
          <a:p>
            <a:pPr marL="285750" indent="-285750">
              <a:buFont typeface="Arial" panose="020B0604020202020204" pitchFamily="34" charset="0"/>
              <a:buChar char="•"/>
            </a:pPr>
            <a:endParaRPr lang="en-GB" dirty="0" smtClean="0"/>
          </a:p>
        </p:txBody>
      </p:sp>
      <p:sp>
        <p:nvSpPr>
          <p:cNvPr id="4" name="Rectangle 3"/>
          <p:cNvSpPr/>
          <p:nvPr/>
        </p:nvSpPr>
        <p:spPr>
          <a:xfrm>
            <a:off x="90310" y="6820553"/>
            <a:ext cx="6333067" cy="369332"/>
          </a:xfrm>
          <a:prstGeom prst="rect">
            <a:avLst/>
          </a:prstGeom>
        </p:spPr>
        <p:txBody>
          <a:bodyPr wrap="square">
            <a:spAutoFit/>
          </a:bodyPr>
          <a:lstStyle/>
          <a:p>
            <a:r>
              <a:rPr lang="en-GB" dirty="0" smtClean="0"/>
              <a:t>.</a:t>
            </a:r>
            <a:endParaRPr lang="en-IN" dirty="0"/>
          </a:p>
        </p:txBody>
      </p:sp>
    </p:spTree>
    <p:extLst>
      <p:ext uri="{BB962C8B-B14F-4D97-AF65-F5344CB8AC3E}">
        <p14:creationId xmlns:p14="http://schemas.microsoft.com/office/powerpoint/2010/main" val="3432896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201" y="225779"/>
            <a:ext cx="6378222" cy="9202519"/>
          </a:xfrm>
          <a:prstGeom prst="rect">
            <a:avLst/>
          </a:prstGeom>
        </p:spPr>
        <p:txBody>
          <a:bodyPr wrap="square">
            <a:spAutoFit/>
          </a:bodyPr>
          <a:lstStyle/>
          <a:p>
            <a:r>
              <a:rPr lang="en-GB" b="1" i="1" dirty="0">
                <a:solidFill>
                  <a:schemeClr val="accent2">
                    <a:lumMod val="50000"/>
                  </a:schemeClr>
                </a:solidFill>
              </a:rPr>
              <a:t>The </a:t>
            </a:r>
            <a:r>
              <a:rPr lang="en-GB" b="1" i="1" dirty="0" err="1" smtClean="0">
                <a:solidFill>
                  <a:schemeClr val="accent2">
                    <a:lumMod val="50000"/>
                  </a:schemeClr>
                </a:solidFill>
              </a:rPr>
              <a:t>Apriori</a:t>
            </a:r>
            <a:r>
              <a:rPr lang="en-GB" b="1" i="1" dirty="0" smtClean="0">
                <a:solidFill>
                  <a:schemeClr val="accent2">
                    <a:lumMod val="50000"/>
                  </a:schemeClr>
                </a:solidFill>
              </a:rPr>
              <a:t> </a:t>
            </a:r>
            <a:r>
              <a:rPr lang="en-GB" b="1" i="1" dirty="0">
                <a:solidFill>
                  <a:schemeClr val="accent2">
                    <a:lumMod val="50000"/>
                  </a:schemeClr>
                </a:solidFill>
              </a:rPr>
              <a:t>algorithm is created and used for market basket analysis, which is a technique in data mining and business intelligence. </a:t>
            </a:r>
            <a:endParaRPr lang="en-GB" b="1" i="1" dirty="0" smtClean="0">
              <a:solidFill>
                <a:schemeClr val="accent2">
                  <a:lumMod val="50000"/>
                </a:schemeClr>
              </a:solidFill>
            </a:endParaRPr>
          </a:p>
          <a:p>
            <a:endParaRPr lang="en-GB" b="1" i="1" dirty="0" smtClean="0"/>
          </a:p>
          <a:p>
            <a:r>
              <a:rPr lang="en-GB" sz="2000" b="1" i="1" dirty="0" smtClean="0">
                <a:solidFill>
                  <a:schemeClr val="accent5">
                    <a:lumMod val="75000"/>
                  </a:schemeClr>
                </a:solidFill>
              </a:rPr>
              <a:t>Discovering </a:t>
            </a:r>
            <a:r>
              <a:rPr lang="en-GB" sz="2000" b="1" i="1" dirty="0">
                <a:solidFill>
                  <a:schemeClr val="accent5">
                    <a:lumMod val="75000"/>
                  </a:schemeClr>
                </a:solidFill>
              </a:rPr>
              <a:t>Association Rules: </a:t>
            </a:r>
            <a:endParaRPr lang="en-GB" sz="2000" b="1" i="1" dirty="0" smtClean="0">
              <a:solidFill>
                <a:schemeClr val="accent5">
                  <a:lumMod val="75000"/>
                </a:schemeClr>
              </a:solidFill>
            </a:endParaRPr>
          </a:p>
          <a:p>
            <a:r>
              <a:rPr lang="en-GB" sz="2000" dirty="0" smtClean="0"/>
              <a:t>The </a:t>
            </a:r>
            <a:r>
              <a:rPr lang="en-GB" sz="2000" dirty="0"/>
              <a:t>primary purpose of the </a:t>
            </a:r>
            <a:r>
              <a:rPr lang="en-GB" sz="2000" dirty="0" err="1" smtClean="0"/>
              <a:t>Apriori</a:t>
            </a:r>
            <a:r>
              <a:rPr lang="en-GB" sz="2000" dirty="0" smtClean="0"/>
              <a:t> </a:t>
            </a:r>
            <a:r>
              <a:rPr lang="en-GB" sz="2000" dirty="0"/>
              <a:t>algorithm is to discover association rules between items in transactional data. These rules help us understand patterns and relationships between items that frequently co-occur in customer purchases </a:t>
            </a:r>
            <a:endParaRPr lang="en-GB" sz="2000" dirty="0" smtClean="0"/>
          </a:p>
          <a:p>
            <a:r>
              <a:rPr lang="en-GB" sz="2000" b="1" i="1" dirty="0" smtClean="0">
                <a:solidFill>
                  <a:schemeClr val="accent5">
                    <a:lumMod val="75000"/>
                  </a:schemeClr>
                </a:solidFill>
              </a:rPr>
              <a:t>Market </a:t>
            </a:r>
            <a:r>
              <a:rPr lang="en-GB" sz="2000" b="1" i="1" dirty="0">
                <a:solidFill>
                  <a:schemeClr val="accent5">
                    <a:lumMod val="75000"/>
                  </a:schemeClr>
                </a:solidFill>
              </a:rPr>
              <a:t>Basket Insights</a:t>
            </a:r>
            <a:r>
              <a:rPr lang="en-GB" sz="2000" b="1" i="1" dirty="0" smtClean="0">
                <a:solidFill>
                  <a:schemeClr val="accent5">
                    <a:lumMod val="75000"/>
                  </a:schemeClr>
                </a:solidFill>
              </a:rPr>
              <a:t>:</a:t>
            </a:r>
          </a:p>
          <a:p>
            <a:r>
              <a:rPr lang="en-GB" sz="2000" b="1" i="1" dirty="0" smtClean="0"/>
              <a:t> </a:t>
            </a:r>
            <a:r>
              <a:rPr lang="en-GB" sz="2000" dirty="0"/>
              <a:t>By </a:t>
            </a:r>
            <a:r>
              <a:rPr lang="en-GB" sz="2000" dirty="0" err="1"/>
              <a:t>analyzing</a:t>
            </a:r>
            <a:r>
              <a:rPr lang="en-GB" sz="2000" dirty="0"/>
              <a:t> association rules, businesses can gain valuable market basket insights. These insights provide an understanding of customer buying behavior, product associations, and cross-selling opportunities. They can be used to optimize merchandising strategies, improve product recommendations, and enhance customer </a:t>
            </a:r>
            <a:r>
              <a:rPr lang="en-GB" sz="2000" dirty="0" smtClean="0"/>
              <a:t>experience</a:t>
            </a:r>
          </a:p>
          <a:p>
            <a:r>
              <a:rPr lang="en-GB" sz="2000" dirty="0" smtClean="0"/>
              <a:t> </a:t>
            </a:r>
            <a:r>
              <a:rPr lang="en-GB" sz="2000" b="1" i="1" dirty="0">
                <a:solidFill>
                  <a:schemeClr val="accent5">
                    <a:lumMod val="75000"/>
                  </a:schemeClr>
                </a:solidFill>
              </a:rPr>
              <a:t>Business Decision-Making: </a:t>
            </a:r>
            <a:endParaRPr lang="en-GB" sz="2000" b="1" i="1" dirty="0" smtClean="0">
              <a:solidFill>
                <a:schemeClr val="accent5">
                  <a:lumMod val="75000"/>
                </a:schemeClr>
              </a:solidFill>
            </a:endParaRPr>
          </a:p>
          <a:p>
            <a:r>
              <a:rPr lang="en-GB" sz="2000" dirty="0" err="1"/>
              <a:t>A</a:t>
            </a:r>
            <a:r>
              <a:rPr lang="en-GB" sz="2000" dirty="0" err="1" smtClean="0"/>
              <a:t>priori</a:t>
            </a:r>
            <a:r>
              <a:rPr lang="en-GB" sz="2000" dirty="0" smtClean="0"/>
              <a:t> </a:t>
            </a:r>
            <a:r>
              <a:rPr lang="en-GB" sz="2000" dirty="0"/>
              <a:t>algorithm enables businesses to make informed decisions by </a:t>
            </a:r>
            <a:r>
              <a:rPr lang="en-GB" sz="2000" dirty="0" err="1"/>
              <a:t>i</a:t>
            </a:r>
            <a:r>
              <a:rPr lang="en-GB" sz="2000" dirty="0"/>
              <a:t> identifying strong relationships between items. For example, if customers who purchase item A also tend to buy item B, this information can be used to plan promotional campaigns, design product bundles, or optimize inventory </a:t>
            </a:r>
            <a:r>
              <a:rPr lang="en-GB" sz="2000" dirty="0" smtClean="0"/>
              <a:t>management</a:t>
            </a:r>
          </a:p>
          <a:p>
            <a:r>
              <a:rPr lang="en-GB" sz="2000" dirty="0" smtClean="0"/>
              <a:t> </a:t>
            </a:r>
            <a:r>
              <a:rPr lang="en-GB" sz="2000" b="1" i="1" dirty="0">
                <a:solidFill>
                  <a:schemeClr val="accent5">
                    <a:lumMod val="75000"/>
                  </a:schemeClr>
                </a:solidFill>
              </a:rPr>
              <a:t>Retail Optimization: </a:t>
            </a:r>
            <a:endParaRPr lang="en-GB" sz="2000" b="1" i="1" dirty="0" smtClean="0">
              <a:solidFill>
                <a:schemeClr val="accent5">
                  <a:lumMod val="75000"/>
                </a:schemeClr>
              </a:solidFill>
            </a:endParaRPr>
          </a:p>
          <a:p>
            <a:r>
              <a:rPr lang="en-GB" sz="2000" dirty="0" smtClean="0"/>
              <a:t>The </a:t>
            </a:r>
            <a:r>
              <a:rPr lang="en-GB" sz="2000" dirty="0"/>
              <a:t>algorithm helps retailers optimize store layout, product placement, and stock management. By understanding which items are frequently purchased together, retailers can strategically position related products to encourage upselling and increase sales.</a:t>
            </a:r>
            <a:endParaRPr lang="en-IN" sz="2000" dirty="0"/>
          </a:p>
        </p:txBody>
      </p:sp>
    </p:spTree>
    <p:extLst>
      <p:ext uri="{BB962C8B-B14F-4D97-AF65-F5344CB8AC3E}">
        <p14:creationId xmlns:p14="http://schemas.microsoft.com/office/powerpoint/2010/main" val="543173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92718"/>
            <a:ext cx="6858000" cy="3416320"/>
          </a:xfrm>
          <a:prstGeom prst="rect">
            <a:avLst/>
          </a:prstGeom>
        </p:spPr>
        <p:txBody>
          <a:bodyPr wrap="square">
            <a:spAutoFit/>
          </a:bodyPr>
          <a:lstStyle/>
          <a:p>
            <a:r>
              <a:rPr lang="en-IN" dirty="0"/>
              <a:t> </a:t>
            </a:r>
            <a:r>
              <a:rPr lang="en-IN" b="1" i="1" dirty="0">
                <a:solidFill>
                  <a:schemeClr val="accent1">
                    <a:lumMod val="75000"/>
                  </a:schemeClr>
                </a:solidFill>
              </a:rPr>
              <a:t>the step-by-step implementation of the </a:t>
            </a:r>
            <a:r>
              <a:rPr lang="en-IN" b="1" i="1" dirty="0" err="1">
                <a:solidFill>
                  <a:schemeClr val="accent1">
                    <a:lumMod val="75000"/>
                  </a:schemeClr>
                </a:solidFill>
              </a:rPr>
              <a:t>Apriori</a:t>
            </a:r>
            <a:r>
              <a:rPr lang="en-IN" b="1" i="1" dirty="0">
                <a:solidFill>
                  <a:schemeClr val="accent1">
                    <a:lumMod val="75000"/>
                  </a:schemeClr>
                </a:solidFill>
              </a:rPr>
              <a:t> algorithm. Below is an example in Python</a:t>
            </a:r>
            <a:r>
              <a:rPr lang="en-IN" b="1" i="1" dirty="0" smtClean="0">
                <a:solidFill>
                  <a:schemeClr val="accent1">
                    <a:lumMod val="75000"/>
                  </a:schemeClr>
                </a:solidFill>
              </a:rPr>
              <a:t>:</a:t>
            </a:r>
          </a:p>
          <a:p>
            <a:r>
              <a:rPr lang="en-IN" b="1" i="1" dirty="0" smtClean="0"/>
              <a:t>Step </a:t>
            </a:r>
            <a:r>
              <a:rPr lang="en-IN" b="1" i="1" dirty="0"/>
              <a:t>1: </a:t>
            </a:r>
            <a:r>
              <a:rPr lang="en-IN" dirty="0"/>
              <a:t>Initialize the dataset and minimum </a:t>
            </a:r>
            <a:r>
              <a:rPr lang="en-IN" dirty="0" smtClean="0"/>
              <a:t>support</a:t>
            </a:r>
          </a:p>
          <a:p>
            <a:r>
              <a:rPr lang="en-IN" dirty="0" smtClean="0"/>
              <a:t> threshold python</a:t>
            </a:r>
          </a:p>
          <a:p>
            <a:r>
              <a:rPr lang="en-IN" dirty="0"/>
              <a:t> </a:t>
            </a:r>
            <a:r>
              <a:rPr lang="en-IN" dirty="0" smtClean="0"/>
              <a:t>            dataset </a:t>
            </a:r>
            <a:r>
              <a:rPr lang="en-IN" dirty="0"/>
              <a:t>= [['Milk', 'Bread', 'Butter'],          </a:t>
            </a:r>
            <a:endParaRPr lang="en-IN" dirty="0" smtClean="0"/>
          </a:p>
          <a:p>
            <a:r>
              <a:rPr lang="en-IN" dirty="0"/>
              <a:t>	</a:t>
            </a:r>
            <a:r>
              <a:rPr lang="en-IN" dirty="0" smtClean="0"/>
              <a:t>		     </a:t>
            </a:r>
            <a:r>
              <a:rPr lang="en-IN" dirty="0"/>
              <a:t>['Milk', 'Bread', 'Cheese'],          </a:t>
            </a:r>
            <a:endParaRPr lang="en-IN" dirty="0" smtClean="0"/>
          </a:p>
          <a:p>
            <a:r>
              <a:rPr lang="en-IN" dirty="0"/>
              <a:t>	</a:t>
            </a:r>
            <a:r>
              <a:rPr lang="en-IN" dirty="0" smtClean="0"/>
              <a:t>		     </a:t>
            </a:r>
            <a:r>
              <a:rPr lang="en-IN" dirty="0"/>
              <a:t>['Milk', 'Eggs'],      </a:t>
            </a:r>
            <a:endParaRPr lang="en-IN" dirty="0" smtClean="0"/>
          </a:p>
          <a:p>
            <a:r>
              <a:rPr lang="en-IN" dirty="0"/>
              <a:t>	</a:t>
            </a:r>
            <a:r>
              <a:rPr lang="en-IN" dirty="0" smtClean="0"/>
              <a:t>		     </a:t>
            </a:r>
            <a:r>
              <a:rPr lang="en-IN" dirty="0"/>
              <a:t>['Bread', 'Butter', 'Cheese'],        </a:t>
            </a:r>
            <a:endParaRPr lang="en-IN" dirty="0" smtClean="0"/>
          </a:p>
          <a:p>
            <a:r>
              <a:rPr lang="en-IN" dirty="0"/>
              <a:t>	</a:t>
            </a:r>
            <a:r>
              <a:rPr lang="en-IN" dirty="0" smtClean="0"/>
              <a:t>		     </a:t>
            </a:r>
            <a:r>
              <a:rPr lang="en-IN" dirty="0"/>
              <a:t>['Bread', 'Eggs'],          </a:t>
            </a:r>
            <a:endParaRPr lang="en-IN" dirty="0" smtClean="0"/>
          </a:p>
          <a:p>
            <a:r>
              <a:rPr lang="en-IN" dirty="0"/>
              <a:t>	</a:t>
            </a:r>
            <a:r>
              <a:rPr lang="en-IN" dirty="0" smtClean="0"/>
              <a:t>		     </a:t>
            </a:r>
            <a:r>
              <a:rPr lang="en-IN" dirty="0"/>
              <a:t>['Cookies', 'Butter', 'Cheese'],     </a:t>
            </a:r>
            <a:endParaRPr lang="en-IN" dirty="0" smtClean="0"/>
          </a:p>
          <a:p>
            <a:r>
              <a:rPr lang="en-IN" dirty="0"/>
              <a:t>	</a:t>
            </a:r>
            <a:r>
              <a:rPr lang="en-IN" dirty="0" smtClean="0"/>
              <a:t>	              </a:t>
            </a:r>
            <a:r>
              <a:rPr lang="en-IN" dirty="0"/>
              <a:t>['Cookies', 'Eggs</a:t>
            </a:r>
            <a:r>
              <a:rPr lang="en-IN" dirty="0" smtClean="0"/>
              <a:t>']]</a:t>
            </a:r>
          </a:p>
          <a:p>
            <a:r>
              <a:rPr lang="en-IN" dirty="0" err="1" smtClean="0"/>
              <a:t>Min_support</a:t>
            </a:r>
            <a:r>
              <a:rPr lang="en-IN" dirty="0" smtClean="0"/>
              <a:t> </a:t>
            </a:r>
            <a:r>
              <a:rPr lang="en-IN" dirty="0"/>
              <a:t>= 0.3  # Minimum support threshold (adjust as needed)</a:t>
            </a:r>
          </a:p>
        </p:txBody>
      </p:sp>
      <p:sp>
        <p:nvSpPr>
          <p:cNvPr id="5" name="Rectangle 4"/>
          <p:cNvSpPr/>
          <p:nvPr/>
        </p:nvSpPr>
        <p:spPr>
          <a:xfrm>
            <a:off x="0" y="3656463"/>
            <a:ext cx="6683022" cy="4247317"/>
          </a:xfrm>
          <a:prstGeom prst="rect">
            <a:avLst/>
          </a:prstGeom>
        </p:spPr>
        <p:txBody>
          <a:bodyPr wrap="square">
            <a:spAutoFit/>
          </a:bodyPr>
          <a:lstStyle/>
          <a:p>
            <a:r>
              <a:rPr lang="en-IN" b="1" i="1" dirty="0"/>
              <a:t>Step 2: </a:t>
            </a:r>
            <a:r>
              <a:rPr lang="en-IN" dirty="0"/>
              <a:t>Calculate the support for each item (1-itemset</a:t>
            </a:r>
            <a:r>
              <a:rPr lang="en-IN" dirty="0" smtClean="0"/>
              <a:t>) </a:t>
            </a:r>
          </a:p>
          <a:p>
            <a:r>
              <a:rPr lang="en-IN" dirty="0" smtClean="0"/>
              <a:t>python</a:t>
            </a:r>
          </a:p>
          <a:p>
            <a:r>
              <a:rPr lang="en-IN" dirty="0" smtClean="0"/>
              <a:t>   from collections import </a:t>
            </a:r>
            <a:r>
              <a:rPr lang="en-IN" dirty="0" err="1" smtClean="0"/>
              <a:t>defaultdict</a:t>
            </a:r>
            <a:endParaRPr lang="en-IN" dirty="0"/>
          </a:p>
          <a:p>
            <a:r>
              <a:rPr lang="en-IN" dirty="0" err="1" smtClean="0"/>
              <a:t>def</a:t>
            </a:r>
            <a:r>
              <a:rPr lang="en-IN" dirty="0" smtClean="0"/>
              <a:t> </a:t>
            </a:r>
            <a:r>
              <a:rPr lang="en-IN" dirty="0" err="1"/>
              <a:t>calculate_support</a:t>
            </a:r>
            <a:r>
              <a:rPr lang="en-IN" dirty="0"/>
              <a:t>(data):  </a:t>
            </a:r>
            <a:endParaRPr lang="en-IN" dirty="0" smtClean="0"/>
          </a:p>
          <a:p>
            <a:r>
              <a:rPr lang="en-IN" dirty="0" smtClean="0"/>
              <a:t>  	</a:t>
            </a:r>
            <a:r>
              <a:rPr lang="en-IN" dirty="0" err="1" smtClean="0"/>
              <a:t>support_count</a:t>
            </a:r>
            <a:r>
              <a:rPr lang="en-IN" dirty="0" smtClean="0"/>
              <a:t> </a:t>
            </a:r>
            <a:r>
              <a:rPr lang="en-IN" dirty="0"/>
              <a:t>= </a:t>
            </a:r>
            <a:r>
              <a:rPr lang="en-IN" dirty="0" err="1"/>
              <a:t>defaultdict</a:t>
            </a:r>
            <a:r>
              <a:rPr lang="en-IN" dirty="0"/>
              <a:t>(</a:t>
            </a:r>
            <a:r>
              <a:rPr lang="en-IN" dirty="0" err="1"/>
              <a:t>int</a:t>
            </a:r>
            <a:r>
              <a:rPr lang="en-IN" dirty="0"/>
              <a:t>)  </a:t>
            </a:r>
            <a:endParaRPr lang="en-IN" dirty="0" smtClean="0"/>
          </a:p>
          <a:p>
            <a:r>
              <a:rPr lang="en-IN" dirty="0" smtClean="0"/>
              <a:t>         for </a:t>
            </a:r>
            <a:r>
              <a:rPr lang="en-IN" dirty="0"/>
              <a:t>transaction in data:    </a:t>
            </a:r>
            <a:endParaRPr lang="en-IN" dirty="0" smtClean="0"/>
          </a:p>
          <a:p>
            <a:r>
              <a:rPr lang="en-IN" dirty="0" smtClean="0"/>
              <a:t>   		 </a:t>
            </a:r>
            <a:r>
              <a:rPr lang="en-IN" dirty="0"/>
              <a:t>for item in transaction:         </a:t>
            </a:r>
            <a:endParaRPr lang="en-IN" dirty="0" smtClean="0"/>
          </a:p>
          <a:p>
            <a:r>
              <a:rPr lang="en-IN" dirty="0" smtClean="0"/>
              <a:t>   			</a:t>
            </a:r>
            <a:r>
              <a:rPr lang="en-IN" dirty="0" err="1" smtClean="0"/>
              <a:t>support_count</a:t>
            </a:r>
            <a:r>
              <a:rPr lang="en-IN" dirty="0" smtClean="0"/>
              <a:t>[item</a:t>
            </a:r>
            <a:r>
              <a:rPr lang="en-IN" dirty="0"/>
              <a:t>] += 1      </a:t>
            </a:r>
            <a:endParaRPr lang="en-IN" dirty="0" smtClean="0"/>
          </a:p>
          <a:p>
            <a:r>
              <a:rPr lang="en-IN" dirty="0" smtClean="0"/>
              <a:t> 	 </a:t>
            </a:r>
            <a:r>
              <a:rPr lang="en-IN" dirty="0" err="1"/>
              <a:t>num_records</a:t>
            </a:r>
            <a:r>
              <a:rPr lang="en-IN" dirty="0"/>
              <a:t> = </a:t>
            </a:r>
            <a:r>
              <a:rPr lang="en-IN" dirty="0" err="1"/>
              <a:t>len</a:t>
            </a:r>
            <a:r>
              <a:rPr lang="en-IN" dirty="0"/>
              <a:t>(data)   </a:t>
            </a:r>
            <a:endParaRPr lang="en-IN" dirty="0" smtClean="0"/>
          </a:p>
          <a:p>
            <a:r>
              <a:rPr lang="en-IN" dirty="0" smtClean="0"/>
              <a:t> 	 support </a:t>
            </a:r>
            <a:r>
              <a:rPr lang="en-IN" dirty="0"/>
              <a:t>= {item: count / </a:t>
            </a:r>
            <a:r>
              <a:rPr lang="en-IN" dirty="0" err="1"/>
              <a:t>num_records</a:t>
            </a:r>
            <a:r>
              <a:rPr lang="en-IN" dirty="0"/>
              <a:t> </a:t>
            </a:r>
            <a:endParaRPr lang="en-IN" dirty="0" smtClean="0"/>
          </a:p>
          <a:p>
            <a:r>
              <a:rPr lang="en-IN" dirty="0" smtClean="0"/>
              <a:t>for </a:t>
            </a:r>
            <a:r>
              <a:rPr lang="en-IN" dirty="0"/>
              <a:t>item, count </a:t>
            </a:r>
            <a:r>
              <a:rPr lang="en-IN" dirty="0" smtClean="0"/>
              <a:t>in</a:t>
            </a:r>
          </a:p>
          <a:p>
            <a:r>
              <a:rPr lang="en-IN" dirty="0" smtClean="0"/>
              <a:t>support_count.items</a:t>
            </a:r>
            <a:r>
              <a:rPr lang="en-IN" dirty="0"/>
              <a:t>()} </a:t>
            </a:r>
            <a:endParaRPr lang="en-IN" dirty="0" smtClean="0"/>
          </a:p>
          <a:p>
            <a:r>
              <a:rPr lang="en-IN" dirty="0" smtClean="0"/>
              <a:t>      </a:t>
            </a:r>
            <a:r>
              <a:rPr lang="en-IN" dirty="0"/>
              <a:t>return </a:t>
            </a:r>
            <a:r>
              <a:rPr lang="en-IN" dirty="0" smtClean="0"/>
              <a:t>support</a:t>
            </a:r>
          </a:p>
          <a:p>
            <a:endParaRPr lang="en-IN" dirty="0" smtClean="0"/>
          </a:p>
          <a:p>
            <a:r>
              <a:rPr lang="en-IN" dirty="0" smtClean="0"/>
              <a:t>support </a:t>
            </a:r>
            <a:r>
              <a:rPr lang="en-IN" dirty="0"/>
              <a:t>= </a:t>
            </a:r>
            <a:r>
              <a:rPr lang="en-IN" dirty="0" err="1"/>
              <a:t>calculate_support</a:t>
            </a:r>
            <a:r>
              <a:rPr lang="en-IN" dirty="0"/>
              <a:t>(dataset)</a:t>
            </a:r>
          </a:p>
        </p:txBody>
      </p:sp>
    </p:spTree>
    <p:extLst>
      <p:ext uri="{BB962C8B-B14F-4D97-AF65-F5344CB8AC3E}">
        <p14:creationId xmlns:p14="http://schemas.microsoft.com/office/powerpoint/2010/main" val="4108046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50471"/>
            <a:ext cx="6509924" cy="1508105"/>
          </a:xfrm>
          <a:prstGeom prst="rect">
            <a:avLst/>
          </a:prstGeom>
          <a:noFill/>
        </p:spPr>
        <p:txBody>
          <a:bodyPr wrap="none" rtlCol="0">
            <a:spAutoFit/>
          </a:bodyPr>
          <a:lstStyle/>
          <a:p>
            <a:r>
              <a:rPr lang="en-GB" sz="2400" dirty="0"/>
              <a:t>Step 3: Generate frequent </a:t>
            </a:r>
            <a:r>
              <a:rPr lang="en-GB" sz="2400" dirty="0" smtClean="0"/>
              <a:t>1-itemsets</a:t>
            </a:r>
          </a:p>
          <a:p>
            <a:r>
              <a:rPr lang="en-GB" sz="3200" dirty="0" smtClean="0"/>
              <a:t> </a:t>
            </a:r>
          </a:p>
          <a:p>
            <a:r>
              <a:rPr lang="en-GB" dirty="0" smtClean="0"/>
              <a:t>frequent_1_itemsets </a:t>
            </a:r>
            <a:r>
              <a:rPr lang="en-GB" dirty="0"/>
              <a:t>= {item for item, frequency in </a:t>
            </a:r>
            <a:r>
              <a:rPr lang="en-GB" dirty="0" err="1"/>
              <a:t>support.items</a:t>
            </a:r>
            <a:r>
              <a:rPr lang="en-GB" dirty="0"/>
              <a:t>() </a:t>
            </a:r>
            <a:endParaRPr lang="en-GB" dirty="0" smtClean="0"/>
          </a:p>
          <a:p>
            <a:r>
              <a:rPr lang="en-GB" dirty="0" smtClean="0"/>
              <a:t>					if </a:t>
            </a:r>
            <a:r>
              <a:rPr lang="en-GB" dirty="0"/>
              <a:t>frequency &gt;= </a:t>
            </a:r>
            <a:r>
              <a:rPr lang="en-GB" dirty="0" err="1"/>
              <a:t>min_support</a:t>
            </a:r>
            <a:r>
              <a:rPr lang="en-GB" dirty="0"/>
              <a:t>}</a:t>
            </a:r>
            <a:endParaRPr lang="en-IN" dirty="0"/>
          </a:p>
        </p:txBody>
      </p:sp>
      <p:sp>
        <p:nvSpPr>
          <p:cNvPr id="3" name="Rectangle 2"/>
          <p:cNvSpPr/>
          <p:nvPr/>
        </p:nvSpPr>
        <p:spPr>
          <a:xfrm>
            <a:off x="0" y="1863485"/>
            <a:ext cx="7106856" cy="461665"/>
          </a:xfrm>
          <a:prstGeom prst="rect">
            <a:avLst/>
          </a:prstGeom>
        </p:spPr>
        <p:txBody>
          <a:bodyPr wrap="square">
            <a:spAutoFit/>
          </a:bodyPr>
          <a:lstStyle/>
          <a:p>
            <a:r>
              <a:rPr lang="en-IN" sz="2400" dirty="0"/>
              <a:t>Step </a:t>
            </a:r>
            <a:r>
              <a:rPr lang="en-IN" sz="2400" dirty="0" smtClean="0"/>
              <a:t>4:Generate candidate </a:t>
            </a:r>
            <a:r>
              <a:rPr lang="en-IN" sz="2400" dirty="0" err="1" smtClean="0"/>
              <a:t>itemsets</a:t>
            </a:r>
            <a:r>
              <a:rPr lang="en-IN" sz="2400" dirty="0" smtClean="0"/>
              <a:t> </a:t>
            </a:r>
            <a:r>
              <a:rPr lang="en-IN" sz="2400" dirty="0"/>
              <a:t>iteratively</a:t>
            </a:r>
          </a:p>
        </p:txBody>
      </p:sp>
      <p:sp>
        <p:nvSpPr>
          <p:cNvPr id="4" name="Rectangle 3"/>
          <p:cNvSpPr/>
          <p:nvPr/>
        </p:nvSpPr>
        <p:spPr>
          <a:xfrm>
            <a:off x="54562" y="2530059"/>
            <a:ext cx="6400800" cy="7294305"/>
          </a:xfrm>
          <a:prstGeom prst="rect">
            <a:avLst/>
          </a:prstGeom>
        </p:spPr>
        <p:txBody>
          <a:bodyPr wrap="square">
            <a:spAutoFit/>
          </a:bodyPr>
          <a:lstStyle/>
          <a:p>
            <a:r>
              <a:rPr lang="en-IN" dirty="0" err="1"/>
              <a:t>def</a:t>
            </a:r>
            <a:r>
              <a:rPr lang="en-IN" dirty="0"/>
              <a:t> </a:t>
            </a:r>
            <a:r>
              <a:rPr lang="en-IN" dirty="0" err="1"/>
              <a:t>get_candidate_k_itemsets</a:t>
            </a:r>
            <a:r>
              <a:rPr lang="en-IN" dirty="0"/>
              <a:t>(</a:t>
            </a:r>
            <a:r>
              <a:rPr lang="en-IN" dirty="0" err="1"/>
              <a:t>frequent_itemsets</a:t>
            </a:r>
            <a:r>
              <a:rPr lang="en-IN" dirty="0"/>
              <a:t>, k):</a:t>
            </a:r>
          </a:p>
          <a:p>
            <a:r>
              <a:rPr lang="en-IN" dirty="0"/>
              <a:t>    candidates = set()</a:t>
            </a:r>
          </a:p>
          <a:p>
            <a:r>
              <a:rPr lang="en-IN" dirty="0"/>
              <a:t>    for itemset1 in </a:t>
            </a:r>
            <a:r>
              <a:rPr lang="en-IN" dirty="0" err="1"/>
              <a:t>frequent_itemsets</a:t>
            </a:r>
            <a:r>
              <a:rPr lang="en-IN" dirty="0"/>
              <a:t>:</a:t>
            </a:r>
          </a:p>
          <a:p>
            <a:r>
              <a:rPr lang="en-IN" dirty="0"/>
              <a:t>        for itemset2 in </a:t>
            </a:r>
            <a:r>
              <a:rPr lang="en-IN" dirty="0" err="1"/>
              <a:t>frequent_itemsets</a:t>
            </a:r>
            <a:r>
              <a:rPr lang="en-IN" dirty="0"/>
              <a:t>:</a:t>
            </a:r>
          </a:p>
          <a:p>
            <a:r>
              <a:rPr lang="en-IN" dirty="0"/>
              <a:t>            if itemset1 != itemset2 and </a:t>
            </a:r>
            <a:r>
              <a:rPr lang="en-IN" dirty="0" err="1"/>
              <a:t>len</a:t>
            </a:r>
            <a:r>
              <a:rPr lang="en-IN" dirty="0"/>
              <a:t>(itemset1.union(itemset2)) == k:</a:t>
            </a:r>
          </a:p>
          <a:p>
            <a:r>
              <a:rPr lang="en-IN" dirty="0"/>
              <a:t>                </a:t>
            </a:r>
            <a:r>
              <a:rPr lang="en-IN" dirty="0" err="1"/>
              <a:t>candidates.add</a:t>
            </a:r>
            <a:r>
              <a:rPr lang="en-IN" dirty="0"/>
              <a:t>(itemset1.union(itemset2))</a:t>
            </a:r>
          </a:p>
          <a:p>
            <a:r>
              <a:rPr lang="en-IN" dirty="0"/>
              <a:t>    return candidates</a:t>
            </a:r>
          </a:p>
          <a:p>
            <a:endParaRPr lang="en-IN" dirty="0"/>
          </a:p>
          <a:p>
            <a:r>
              <a:rPr lang="en-IN" dirty="0"/>
              <a:t>k = 2</a:t>
            </a:r>
          </a:p>
          <a:p>
            <a:r>
              <a:rPr lang="en-IN" dirty="0" err="1"/>
              <a:t>frequent_k_itemsets</a:t>
            </a:r>
            <a:r>
              <a:rPr lang="en-IN" dirty="0"/>
              <a:t> = set()</a:t>
            </a:r>
          </a:p>
          <a:p>
            <a:r>
              <a:rPr lang="en-IN" dirty="0"/>
              <a:t>while True:</a:t>
            </a:r>
          </a:p>
          <a:p>
            <a:r>
              <a:rPr lang="en-IN" dirty="0"/>
              <a:t>    candidates = </a:t>
            </a:r>
            <a:r>
              <a:rPr lang="en-IN" dirty="0" err="1"/>
              <a:t>get_candidate_k_itemsets</a:t>
            </a:r>
            <a:r>
              <a:rPr lang="en-IN" dirty="0"/>
              <a:t>(frequent_1_itemsets, k)</a:t>
            </a:r>
          </a:p>
          <a:p>
            <a:r>
              <a:rPr lang="en-IN" dirty="0"/>
              <a:t>    </a:t>
            </a:r>
            <a:r>
              <a:rPr lang="en-IN" dirty="0" err="1"/>
              <a:t>frequent_k_itemsets.clear</a:t>
            </a:r>
            <a:r>
              <a:rPr lang="en-IN" dirty="0"/>
              <a:t>()</a:t>
            </a:r>
          </a:p>
          <a:p>
            <a:r>
              <a:rPr lang="en-IN" dirty="0"/>
              <a:t>    for candidate in candidates:</a:t>
            </a:r>
          </a:p>
          <a:p>
            <a:r>
              <a:rPr lang="en-IN" dirty="0"/>
              <a:t>        count = 0</a:t>
            </a:r>
          </a:p>
          <a:p>
            <a:r>
              <a:rPr lang="en-IN" dirty="0"/>
              <a:t>        for transaction in dataset:</a:t>
            </a:r>
          </a:p>
          <a:p>
            <a:r>
              <a:rPr lang="en-IN" dirty="0"/>
              <a:t>            if </a:t>
            </a:r>
            <a:r>
              <a:rPr lang="en-IN" dirty="0" err="1"/>
              <a:t>candidate.issubset</a:t>
            </a:r>
            <a:r>
              <a:rPr lang="en-IN" dirty="0"/>
              <a:t>(set(transaction)):</a:t>
            </a:r>
          </a:p>
          <a:p>
            <a:r>
              <a:rPr lang="en-IN" dirty="0"/>
              <a:t>                count += 1</a:t>
            </a:r>
          </a:p>
          <a:p>
            <a:r>
              <a:rPr lang="en-IN" dirty="0"/>
              <a:t>        support = count / </a:t>
            </a:r>
            <a:r>
              <a:rPr lang="en-IN" dirty="0" err="1"/>
              <a:t>len</a:t>
            </a:r>
            <a:r>
              <a:rPr lang="en-IN" dirty="0"/>
              <a:t>(dataset)</a:t>
            </a:r>
          </a:p>
          <a:p>
            <a:r>
              <a:rPr lang="en-IN" dirty="0"/>
              <a:t>        if support &gt;= </a:t>
            </a:r>
            <a:r>
              <a:rPr lang="en-IN" dirty="0" err="1"/>
              <a:t>min_support</a:t>
            </a:r>
            <a:r>
              <a:rPr lang="en-IN" dirty="0"/>
              <a:t>:</a:t>
            </a:r>
          </a:p>
          <a:p>
            <a:r>
              <a:rPr lang="en-IN" dirty="0"/>
              <a:t>            </a:t>
            </a:r>
            <a:r>
              <a:rPr lang="en-IN" dirty="0" err="1"/>
              <a:t>frequent_k_itemsets.add</a:t>
            </a:r>
            <a:r>
              <a:rPr lang="en-IN" dirty="0"/>
              <a:t>(candidate)</a:t>
            </a:r>
          </a:p>
          <a:p>
            <a:r>
              <a:rPr lang="en-IN" dirty="0"/>
              <a:t>    if </a:t>
            </a:r>
            <a:r>
              <a:rPr lang="en-IN" dirty="0" err="1"/>
              <a:t>len</a:t>
            </a:r>
            <a:r>
              <a:rPr lang="en-IN" dirty="0"/>
              <a:t>(</a:t>
            </a:r>
            <a:r>
              <a:rPr lang="en-IN" dirty="0" err="1"/>
              <a:t>frequent_k_itemsets</a:t>
            </a:r>
            <a:r>
              <a:rPr lang="en-IN" dirty="0"/>
              <a:t>) == 0:</a:t>
            </a:r>
          </a:p>
          <a:p>
            <a:r>
              <a:rPr lang="en-IN" dirty="0"/>
              <a:t>        break</a:t>
            </a:r>
          </a:p>
          <a:p>
            <a:r>
              <a:rPr lang="en-IN" dirty="0"/>
              <a:t>    k += 1</a:t>
            </a:r>
          </a:p>
          <a:p>
            <a:endParaRPr lang="en-IN" dirty="0"/>
          </a:p>
        </p:txBody>
      </p:sp>
    </p:spTree>
    <p:extLst>
      <p:ext uri="{BB962C8B-B14F-4D97-AF65-F5344CB8AC3E}">
        <p14:creationId xmlns:p14="http://schemas.microsoft.com/office/powerpoint/2010/main" val="3733258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044" y="162008"/>
            <a:ext cx="6677146" cy="830997"/>
          </a:xfrm>
          <a:prstGeom prst="rect">
            <a:avLst/>
          </a:prstGeom>
        </p:spPr>
        <p:txBody>
          <a:bodyPr wrap="square">
            <a:spAutoFit/>
          </a:bodyPr>
          <a:lstStyle/>
          <a:p>
            <a:r>
              <a:rPr lang="en-IN" sz="2400" dirty="0"/>
              <a:t>Step 5: Generate association rules from frequent </a:t>
            </a:r>
            <a:r>
              <a:rPr lang="en-IN" sz="2400" dirty="0" err="1"/>
              <a:t>itemsets</a:t>
            </a:r>
            <a:endParaRPr lang="en-IN" sz="2400" dirty="0"/>
          </a:p>
        </p:txBody>
      </p:sp>
      <p:sp>
        <p:nvSpPr>
          <p:cNvPr id="3" name="Rectangle 2"/>
          <p:cNvSpPr/>
          <p:nvPr/>
        </p:nvSpPr>
        <p:spPr>
          <a:xfrm>
            <a:off x="94044" y="1331089"/>
            <a:ext cx="6763956" cy="4247317"/>
          </a:xfrm>
          <a:prstGeom prst="rect">
            <a:avLst/>
          </a:prstGeom>
        </p:spPr>
        <p:txBody>
          <a:bodyPr wrap="square">
            <a:spAutoFit/>
          </a:bodyPr>
          <a:lstStyle/>
          <a:p>
            <a:r>
              <a:rPr lang="en-IN" dirty="0" err="1"/>
              <a:t>def</a:t>
            </a:r>
            <a:r>
              <a:rPr lang="en-IN" dirty="0"/>
              <a:t> </a:t>
            </a:r>
            <a:r>
              <a:rPr lang="en-IN" dirty="0" err="1"/>
              <a:t>generate_association_rules</a:t>
            </a:r>
            <a:r>
              <a:rPr lang="en-IN" dirty="0"/>
              <a:t>(</a:t>
            </a:r>
            <a:r>
              <a:rPr lang="en-IN" dirty="0" err="1"/>
              <a:t>frequent_itemsets</a:t>
            </a:r>
            <a:r>
              <a:rPr lang="en-IN" dirty="0"/>
              <a:t>):</a:t>
            </a:r>
          </a:p>
          <a:p>
            <a:r>
              <a:rPr lang="en-IN" dirty="0"/>
              <a:t>    rules = []</a:t>
            </a:r>
          </a:p>
          <a:p>
            <a:r>
              <a:rPr lang="en-IN" dirty="0"/>
              <a:t>    for </a:t>
            </a:r>
            <a:r>
              <a:rPr lang="en-IN" dirty="0" err="1"/>
              <a:t>itemset</a:t>
            </a:r>
            <a:r>
              <a:rPr lang="en-IN" dirty="0"/>
              <a:t> in </a:t>
            </a:r>
            <a:r>
              <a:rPr lang="en-IN" dirty="0" err="1"/>
              <a:t>frequent_itemsets</a:t>
            </a:r>
            <a:r>
              <a:rPr lang="en-IN" dirty="0"/>
              <a:t>:</a:t>
            </a:r>
          </a:p>
          <a:p>
            <a:r>
              <a:rPr lang="en-IN" dirty="0"/>
              <a:t>        subsets = </a:t>
            </a:r>
            <a:r>
              <a:rPr lang="en-IN" dirty="0" err="1"/>
              <a:t>powerset</a:t>
            </a:r>
            <a:r>
              <a:rPr lang="en-IN" dirty="0"/>
              <a:t>(</a:t>
            </a:r>
            <a:r>
              <a:rPr lang="en-IN" dirty="0" err="1"/>
              <a:t>itemset</a:t>
            </a:r>
            <a:r>
              <a:rPr lang="en-IN" dirty="0"/>
              <a:t>)</a:t>
            </a:r>
          </a:p>
          <a:p>
            <a:r>
              <a:rPr lang="en-IN" dirty="0"/>
              <a:t>        for antecedent in subsets:</a:t>
            </a:r>
          </a:p>
          <a:p>
            <a:r>
              <a:rPr lang="en-IN" dirty="0"/>
              <a:t>            consequent = </a:t>
            </a:r>
            <a:r>
              <a:rPr lang="en-IN" dirty="0" err="1"/>
              <a:t>itemset.difference</a:t>
            </a:r>
            <a:r>
              <a:rPr lang="en-IN" dirty="0"/>
              <a:t>(antecedent)</a:t>
            </a:r>
          </a:p>
          <a:p>
            <a:r>
              <a:rPr lang="en-IN" dirty="0"/>
              <a:t>            if antecedent and consequent:</a:t>
            </a:r>
          </a:p>
          <a:p>
            <a:r>
              <a:rPr lang="en-IN" dirty="0"/>
              <a:t>                </a:t>
            </a:r>
            <a:r>
              <a:rPr lang="en-IN" dirty="0" err="1"/>
              <a:t>support_itemset</a:t>
            </a:r>
            <a:r>
              <a:rPr lang="en-IN" dirty="0"/>
              <a:t> = </a:t>
            </a:r>
            <a:r>
              <a:rPr lang="en-IN" dirty="0" err="1"/>
              <a:t>support_count</a:t>
            </a:r>
            <a:r>
              <a:rPr lang="en-IN" dirty="0"/>
              <a:t>[</a:t>
            </a:r>
            <a:r>
              <a:rPr lang="en-IN" dirty="0" err="1"/>
              <a:t>itemset</a:t>
            </a:r>
            <a:r>
              <a:rPr lang="en-IN" dirty="0"/>
              <a:t>]</a:t>
            </a:r>
          </a:p>
          <a:p>
            <a:r>
              <a:rPr lang="en-IN" dirty="0"/>
              <a:t>                </a:t>
            </a:r>
            <a:r>
              <a:rPr lang="en-IN" dirty="0" err="1"/>
              <a:t>support_antecedent</a:t>
            </a:r>
            <a:r>
              <a:rPr lang="en-IN" dirty="0"/>
              <a:t> = </a:t>
            </a:r>
            <a:r>
              <a:rPr lang="en-IN" dirty="0" err="1"/>
              <a:t>support_count</a:t>
            </a:r>
            <a:r>
              <a:rPr lang="en-IN" dirty="0"/>
              <a:t>[</a:t>
            </a:r>
            <a:r>
              <a:rPr lang="en-IN" dirty="0" err="1"/>
              <a:t>frozenset</a:t>
            </a:r>
            <a:r>
              <a:rPr lang="en-IN" dirty="0"/>
              <a:t>(antecedent)]</a:t>
            </a:r>
          </a:p>
          <a:p>
            <a:r>
              <a:rPr lang="en-IN" dirty="0"/>
              <a:t>                confidence = </a:t>
            </a:r>
            <a:r>
              <a:rPr lang="en-IN" dirty="0" err="1"/>
              <a:t>support_itemset</a:t>
            </a:r>
            <a:r>
              <a:rPr lang="en-IN" dirty="0"/>
              <a:t> / </a:t>
            </a:r>
            <a:r>
              <a:rPr lang="en-IN" dirty="0" err="1"/>
              <a:t>support_antecedent</a:t>
            </a:r>
            <a:endParaRPr lang="en-IN" dirty="0"/>
          </a:p>
          <a:p>
            <a:r>
              <a:rPr lang="en-IN" dirty="0"/>
              <a:t>                </a:t>
            </a:r>
            <a:r>
              <a:rPr lang="en-IN" dirty="0" err="1"/>
              <a:t>rules.append</a:t>
            </a:r>
            <a:r>
              <a:rPr lang="en-IN" dirty="0"/>
              <a:t>((antecedent, consequent, </a:t>
            </a:r>
            <a:r>
              <a:rPr lang="en-IN" dirty="0" err="1"/>
              <a:t>support_itemset</a:t>
            </a:r>
            <a:r>
              <a:rPr lang="en-IN" dirty="0"/>
              <a:t>, confidence))</a:t>
            </a:r>
          </a:p>
          <a:p>
            <a:r>
              <a:rPr lang="en-IN" dirty="0"/>
              <a:t>    return rules</a:t>
            </a:r>
          </a:p>
          <a:p>
            <a:endParaRPr lang="en-IN" dirty="0"/>
          </a:p>
          <a:p>
            <a:r>
              <a:rPr lang="en-IN" dirty="0" err="1"/>
              <a:t>association_rules</a:t>
            </a:r>
            <a:r>
              <a:rPr lang="en-IN" dirty="0"/>
              <a:t> = </a:t>
            </a:r>
            <a:r>
              <a:rPr lang="en-IN" dirty="0" err="1"/>
              <a:t>generate_association_rules</a:t>
            </a:r>
            <a:r>
              <a:rPr lang="en-IN" dirty="0"/>
              <a:t>(</a:t>
            </a:r>
            <a:r>
              <a:rPr lang="en-IN" dirty="0" err="1"/>
              <a:t>frequent_k_itemsets</a:t>
            </a:r>
            <a:r>
              <a:rPr lang="en-IN" dirty="0"/>
              <a:t>)</a:t>
            </a:r>
          </a:p>
        </p:txBody>
      </p:sp>
    </p:spTree>
    <p:extLst>
      <p:ext uri="{BB962C8B-B14F-4D97-AF65-F5344CB8AC3E}">
        <p14:creationId xmlns:p14="http://schemas.microsoft.com/office/powerpoint/2010/main" val="7241591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174</TotalTime>
  <Words>1453</Words>
  <Application>Microsoft Office PowerPoint</Application>
  <PresentationFormat>A4 Paper (210x297 mm)</PresentationFormat>
  <Paragraphs>158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        MARKET BASKET INSIGHTS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Source Programs(Sample):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BASKET INSIGHTS</dc:title>
  <dc:creator>Nitheesh Kumar</dc:creator>
  <cp:lastModifiedBy>aravi</cp:lastModifiedBy>
  <cp:revision>19</cp:revision>
  <dcterms:created xsi:type="dcterms:W3CDTF">2023-10-10T18:55:54Z</dcterms:created>
  <dcterms:modified xsi:type="dcterms:W3CDTF">2023-10-11T17:22:36Z</dcterms:modified>
</cp:coreProperties>
</file>