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56" r:id="rId2"/>
    <p:sldId id="341" r:id="rId3"/>
    <p:sldId id="347" r:id="rId4"/>
    <p:sldId id="279" r:id="rId5"/>
    <p:sldId id="285" r:id="rId6"/>
    <p:sldId id="343" r:id="rId7"/>
    <p:sldId id="284" r:id="rId8"/>
    <p:sldId id="344" r:id="rId9"/>
    <p:sldId id="346" r:id="rId10"/>
    <p:sldId id="348" r:id="rId11"/>
    <p:sldId id="283" r:id="rId12"/>
    <p:sldId id="321" r:id="rId13"/>
    <p:sldId id="342" r:id="rId14"/>
    <p:sldId id="349" r:id="rId15"/>
    <p:sldId id="303" r:id="rId16"/>
    <p:sldId id="304" r:id="rId17"/>
    <p:sldId id="305" r:id="rId18"/>
    <p:sldId id="307" r:id="rId19"/>
    <p:sldId id="319" r:id="rId20"/>
    <p:sldId id="320" r:id="rId21"/>
    <p:sldId id="345" r:id="rId22"/>
    <p:sldId id="314" r:id="rId23"/>
    <p:sldId id="315" r:id="rId24"/>
    <p:sldId id="311" r:id="rId25"/>
    <p:sldId id="313" r:id="rId26"/>
    <p:sldId id="325" r:id="rId27"/>
    <p:sldId id="322" r:id="rId28"/>
    <p:sldId id="323" r:id="rId29"/>
    <p:sldId id="312" r:id="rId30"/>
    <p:sldId id="317" r:id="rId31"/>
    <p:sldId id="336" r:id="rId32"/>
    <p:sldId id="32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yush Rai" initials="PR" lastIdx="1" clrIdx="0">
    <p:extLst>
      <p:ext uri="{19B8F6BF-5375-455C-9EA6-DF929625EA0E}">
        <p15:presenceInfo xmlns:p15="http://schemas.microsoft.com/office/powerpoint/2012/main" userId="S-1-5-21-1815594393-203851566-323931515-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3287"/>
    <a:srgbClr val="629E90"/>
    <a:srgbClr val="060AB2"/>
    <a:srgbClr val="1D67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54" autoAdjust="0"/>
    <p:restoredTop sz="94660"/>
  </p:normalViewPr>
  <p:slideViewPr>
    <p:cSldViewPr snapToGrid="0">
      <p:cViewPr varScale="1">
        <p:scale>
          <a:sx n="110" d="100"/>
          <a:sy n="110" d="100"/>
        </p:scale>
        <p:origin x="17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D079FB-1158-44A5-81BA-70742E8B8B87}" type="datetimeFigureOut">
              <a:rPr lang="en-IN" smtClean="0"/>
              <a:t>05-08-2024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C2274-7721-4180-95CA-BE03DFC6FB35}" type="slidenum">
              <a:rPr lang="en-IN" smtClean="0"/>
              <a:t>‹#›</a:t>
            </a:fld>
            <a:endParaRPr lang="en-IN"/>
          </a:p>
        </p:txBody>
      </p:sp>
    </p:spTree>
    <p:extLst>
      <p:ext uri="{BB962C8B-B14F-4D97-AF65-F5344CB8AC3E}">
        <p14:creationId xmlns:p14="http://schemas.microsoft.com/office/powerpoint/2010/main" val="3338326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02E8B-E765-4F58-A257-0E1E2EC1E1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B0D9F0-86A6-48DF-B30E-B84487765E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7E9CD7-9DDA-4CF9-AA93-4DE94EF05F48}"/>
              </a:ext>
            </a:extLst>
          </p:cNvPr>
          <p:cNvSpPr>
            <a:spLocks noGrp="1"/>
          </p:cNvSpPr>
          <p:nvPr>
            <p:ph type="dt" sz="half" idx="10"/>
          </p:nvPr>
        </p:nvSpPr>
        <p:spPr/>
        <p:txBody>
          <a:bodyPr/>
          <a:lstStyle/>
          <a:p>
            <a:fld id="{66A9955A-2DC5-4511-A53D-598F496EDEEE}" type="datetime1">
              <a:rPr lang="en-IN" smtClean="0"/>
              <a:t>05-08-2024</a:t>
            </a:fld>
            <a:endParaRPr lang="en-IN"/>
          </a:p>
        </p:txBody>
      </p:sp>
      <p:sp>
        <p:nvSpPr>
          <p:cNvPr id="5" name="Footer Placeholder 4">
            <a:extLst>
              <a:ext uri="{FF2B5EF4-FFF2-40B4-BE49-F238E27FC236}">
                <a16:creationId xmlns:a16="http://schemas.microsoft.com/office/drawing/2014/main" id="{1C5422E9-1D05-4AD0-BFC0-2527F71217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BFB85C-0DA1-4C64-8F01-7A91FEF10534}"/>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721459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9521F-28F4-406E-9485-88EB85F4DD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4819DE-9E94-437E-8A68-6E165BAA96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872149-A870-4DC0-8F9C-DDB1FD5826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F4BED7-7934-4480-A6EE-DA8954235B6B}"/>
              </a:ext>
            </a:extLst>
          </p:cNvPr>
          <p:cNvSpPr>
            <a:spLocks noGrp="1"/>
          </p:cNvSpPr>
          <p:nvPr>
            <p:ph type="dt" sz="half" idx="10"/>
          </p:nvPr>
        </p:nvSpPr>
        <p:spPr/>
        <p:txBody>
          <a:bodyPr/>
          <a:lstStyle/>
          <a:p>
            <a:fld id="{9ECCF262-89E0-4714-A1CF-8A83C222FB9B}" type="datetime1">
              <a:rPr lang="en-IN" smtClean="0"/>
              <a:t>05-08-2024</a:t>
            </a:fld>
            <a:endParaRPr lang="en-IN"/>
          </a:p>
        </p:txBody>
      </p:sp>
      <p:sp>
        <p:nvSpPr>
          <p:cNvPr id="6" name="Footer Placeholder 5">
            <a:extLst>
              <a:ext uri="{FF2B5EF4-FFF2-40B4-BE49-F238E27FC236}">
                <a16:creationId xmlns:a16="http://schemas.microsoft.com/office/drawing/2014/main" id="{BC7CB16A-A6D8-4778-B7F0-21B6BFD28B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254C42-23E8-4F2C-AC3E-A5BBDF4E66E5}"/>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4123178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F842-6D8B-4C86-8F39-4F97C9A089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19E737-F70E-42FA-A4AC-876FA6F163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11A242-E710-4C98-92C7-184F6C186352}"/>
              </a:ext>
            </a:extLst>
          </p:cNvPr>
          <p:cNvSpPr>
            <a:spLocks noGrp="1"/>
          </p:cNvSpPr>
          <p:nvPr>
            <p:ph type="dt" sz="half" idx="10"/>
          </p:nvPr>
        </p:nvSpPr>
        <p:spPr/>
        <p:txBody>
          <a:bodyPr/>
          <a:lstStyle/>
          <a:p>
            <a:fld id="{C7CCAA5C-2D5F-4D58-9A50-D19B643441D4}" type="datetime1">
              <a:rPr lang="en-IN" smtClean="0"/>
              <a:t>05-08-2024</a:t>
            </a:fld>
            <a:endParaRPr lang="en-IN"/>
          </a:p>
        </p:txBody>
      </p:sp>
      <p:sp>
        <p:nvSpPr>
          <p:cNvPr id="5" name="Footer Placeholder 4">
            <a:extLst>
              <a:ext uri="{FF2B5EF4-FFF2-40B4-BE49-F238E27FC236}">
                <a16:creationId xmlns:a16="http://schemas.microsoft.com/office/drawing/2014/main" id="{84C3ABB8-F14F-4280-A105-4070853E67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F30805-AFD9-468A-8350-47B0059B70D1}"/>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11891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3CE3C8-84F1-4290-9648-5C9E9A2324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CFA146-680D-4C44-80AE-61ACEA18EF2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2229F1-7D33-4055-BCFB-C0B4E177D5C8}"/>
              </a:ext>
            </a:extLst>
          </p:cNvPr>
          <p:cNvSpPr>
            <a:spLocks noGrp="1"/>
          </p:cNvSpPr>
          <p:nvPr>
            <p:ph type="dt" sz="half" idx="10"/>
          </p:nvPr>
        </p:nvSpPr>
        <p:spPr/>
        <p:txBody>
          <a:bodyPr/>
          <a:lstStyle/>
          <a:p>
            <a:fld id="{24DF1576-788D-4E35-9930-DF0255718A2B}" type="datetime1">
              <a:rPr lang="en-IN" smtClean="0"/>
              <a:t>05-08-2024</a:t>
            </a:fld>
            <a:endParaRPr lang="en-IN"/>
          </a:p>
        </p:txBody>
      </p:sp>
      <p:sp>
        <p:nvSpPr>
          <p:cNvPr id="5" name="Footer Placeholder 4">
            <a:extLst>
              <a:ext uri="{FF2B5EF4-FFF2-40B4-BE49-F238E27FC236}">
                <a16:creationId xmlns:a16="http://schemas.microsoft.com/office/drawing/2014/main" id="{A958B88A-8C21-46C7-8EDF-2F9AEE5A2A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1208B-689D-4C89-B6D0-6D893F5C0C63}"/>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384702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DEA5-031B-494A-B467-EFFEB2766D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AD22B5-97C1-4FAC-9285-AA741BFE1F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07785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027FE-0F44-497F-BF33-83303D147F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6ABBA3-F0E8-4C36-916A-E54529F140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6A16D18-BB11-4BFD-9E7A-8DFB408A75BB}"/>
              </a:ext>
            </a:extLst>
          </p:cNvPr>
          <p:cNvSpPr>
            <a:spLocks noGrp="1"/>
          </p:cNvSpPr>
          <p:nvPr>
            <p:ph type="dt" sz="half" idx="10"/>
          </p:nvPr>
        </p:nvSpPr>
        <p:spPr/>
        <p:txBody>
          <a:bodyPr/>
          <a:lstStyle/>
          <a:p>
            <a:fld id="{4CFD7B4F-85E2-411C-AFB6-1A374A5D39B8}" type="datetime1">
              <a:rPr lang="en-IN" smtClean="0"/>
              <a:t>05-08-2024</a:t>
            </a:fld>
            <a:endParaRPr lang="en-IN"/>
          </a:p>
        </p:txBody>
      </p:sp>
      <p:sp>
        <p:nvSpPr>
          <p:cNvPr id="5" name="Footer Placeholder 4">
            <a:extLst>
              <a:ext uri="{FF2B5EF4-FFF2-40B4-BE49-F238E27FC236}">
                <a16:creationId xmlns:a16="http://schemas.microsoft.com/office/drawing/2014/main" id="{8533F1CC-7685-4FAD-B5F7-982834C412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65F9D9-79E8-4C23-9200-19A6857E3D87}"/>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1613195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A6550-E91F-4D00-83FE-9437519949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4E5A4F-9318-4630-A9C7-16E2FD6AF7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95E241-2474-417E-B544-69CF286112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734499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84DE6-F5FA-4EAA-848D-A77AAE5BE4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8C00C-37B0-705B-60EA-9AF3B6CAC9E9}"/>
              </a:ext>
            </a:extLst>
          </p:cNvPr>
          <p:cNvSpPr>
            <a:spLocks noGrp="1"/>
          </p:cNvSpPr>
          <p:nvPr>
            <p:ph type="dt" sz="half" idx="10"/>
          </p:nvPr>
        </p:nvSpPr>
        <p:spPr/>
        <p:txBody>
          <a:bodyPr/>
          <a:lstStyle/>
          <a:p>
            <a:fld id="{A4176463-DA8A-478C-9FC8-00C83590963D}" type="datetime1">
              <a:rPr lang="en-IN" smtClean="0"/>
              <a:t>05-08-2024</a:t>
            </a:fld>
            <a:endParaRPr lang="en-IN"/>
          </a:p>
        </p:txBody>
      </p:sp>
      <p:sp>
        <p:nvSpPr>
          <p:cNvPr id="4" name="Footer Placeholder 3">
            <a:extLst>
              <a:ext uri="{FF2B5EF4-FFF2-40B4-BE49-F238E27FC236}">
                <a16:creationId xmlns:a16="http://schemas.microsoft.com/office/drawing/2014/main" id="{55CC7435-2B6B-F9C3-9A4E-A7EBB5BDAD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083EE0-0FFE-7317-6147-89715EE04818}"/>
              </a:ext>
            </a:extLst>
          </p:cNvPr>
          <p:cNvSpPr>
            <a:spLocks noGrp="1"/>
          </p:cNvSpPr>
          <p:nvPr>
            <p:ph type="sldNum" sz="quarter" idx="12"/>
          </p:nvPr>
        </p:nvSpPr>
        <p:spPr/>
        <p:txBody>
          <a:bodyPr/>
          <a:lstStyle/>
          <a:p>
            <a:fld id="{80FED9D3-AF84-488D-8A6A-726D5349CDAB}" type="slidenum">
              <a:rPr lang="en-IN" smtClean="0"/>
              <a:t>‹#›</a:t>
            </a:fld>
            <a:endParaRPr lang="en-IN" dirty="0"/>
          </a:p>
        </p:txBody>
      </p:sp>
    </p:spTree>
    <p:extLst>
      <p:ext uri="{BB962C8B-B14F-4D97-AF65-F5344CB8AC3E}">
        <p14:creationId xmlns:p14="http://schemas.microsoft.com/office/powerpoint/2010/main" val="3582180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F0B88-78D9-4019-8BFF-8F7C0DCD4F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60B707-0551-48AD-BAF3-CE20FCE94C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A6066B9-A417-4624-91D6-6D6295C210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5A6971-440D-4631-80F7-B3123104A6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D684CD4-B32C-429C-8FDB-C3993DE51CF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2C11BC8-FB4C-4B9C-8A71-BB4D1F6A2DBB}"/>
              </a:ext>
            </a:extLst>
          </p:cNvPr>
          <p:cNvSpPr>
            <a:spLocks noGrp="1"/>
          </p:cNvSpPr>
          <p:nvPr>
            <p:ph type="dt" sz="half" idx="10"/>
          </p:nvPr>
        </p:nvSpPr>
        <p:spPr/>
        <p:txBody>
          <a:bodyPr/>
          <a:lstStyle/>
          <a:p>
            <a:fld id="{E1C471E0-72C8-4CC8-AE53-DCEAAFB58B8B}" type="datetime1">
              <a:rPr lang="en-IN" smtClean="0"/>
              <a:t>05-08-2024</a:t>
            </a:fld>
            <a:endParaRPr lang="en-IN"/>
          </a:p>
        </p:txBody>
      </p:sp>
      <p:sp>
        <p:nvSpPr>
          <p:cNvPr id="8" name="Footer Placeholder 7">
            <a:extLst>
              <a:ext uri="{FF2B5EF4-FFF2-40B4-BE49-F238E27FC236}">
                <a16:creationId xmlns:a16="http://schemas.microsoft.com/office/drawing/2014/main" id="{3783E117-C4A9-4FF3-9C91-FFD40695E5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B29C272-E75C-4778-96BF-8B2BC996BA08}"/>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4161606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BDEF5-DE48-45E6-AB10-8EDCE19D9B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021AE6-4821-4359-BA0A-71E21BF0BC09}"/>
              </a:ext>
            </a:extLst>
          </p:cNvPr>
          <p:cNvSpPr>
            <a:spLocks noGrp="1"/>
          </p:cNvSpPr>
          <p:nvPr>
            <p:ph type="dt" sz="half" idx="10"/>
          </p:nvPr>
        </p:nvSpPr>
        <p:spPr/>
        <p:txBody>
          <a:bodyPr/>
          <a:lstStyle/>
          <a:p>
            <a:fld id="{71899225-93B0-4D75-98A5-1AA74F5D545B}" type="datetime1">
              <a:rPr lang="en-IN" smtClean="0"/>
              <a:t>05-08-2024</a:t>
            </a:fld>
            <a:endParaRPr lang="en-IN"/>
          </a:p>
        </p:txBody>
      </p:sp>
      <p:sp>
        <p:nvSpPr>
          <p:cNvPr id="4" name="Footer Placeholder 3">
            <a:extLst>
              <a:ext uri="{FF2B5EF4-FFF2-40B4-BE49-F238E27FC236}">
                <a16:creationId xmlns:a16="http://schemas.microsoft.com/office/drawing/2014/main" id="{7C427195-022D-4F59-91AC-F6EF60F074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BCDE4F-8C95-4584-8FBF-AF73E2F5BF95}"/>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387832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937068-89ED-42F9-9A72-92111C5A53CC}"/>
              </a:ext>
            </a:extLst>
          </p:cNvPr>
          <p:cNvSpPr>
            <a:spLocks noGrp="1"/>
          </p:cNvSpPr>
          <p:nvPr>
            <p:ph type="dt" sz="half" idx="10"/>
          </p:nvPr>
        </p:nvSpPr>
        <p:spPr/>
        <p:txBody>
          <a:bodyPr/>
          <a:lstStyle/>
          <a:p>
            <a:fld id="{EA2F8A65-8968-44A1-8A19-3117F08B5A38}" type="datetime1">
              <a:rPr lang="en-IN" smtClean="0"/>
              <a:t>05-08-2024</a:t>
            </a:fld>
            <a:endParaRPr lang="en-IN"/>
          </a:p>
        </p:txBody>
      </p:sp>
      <p:sp>
        <p:nvSpPr>
          <p:cNvPr id="3" name="Footer Placeholder 2">
            <a:extLst>
              <a:ext uri="{FF2B5EF4-FFF2-40B4-BE49-F238E27FC236}">
                <a16:creationId xmlns:a16="http://schemas.microsoft.com/office/drawing/2014/main" id="{CFD62B2C-1FE1-496D-9296-45C99FB44B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BFDE75-9B7A-49B3-9B56-475889999285}"/>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172041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639A8-6449-4746-8F81-EF24B3122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88EEFD-9C86-41A8-9E20-FB51AE3652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7D5B7E-7597-4AD6-A029-CB20B9FBF1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10E2B30-B4F2-4EC2-B501-40677FFA1103}"/>
              </a:ext>
            </a:extLst>
          </p:cNvPr>
          <p:cNvSpPr>
            <a:spLocks noGrp="1"/>
          </p:cNvSpPr>
          <p:nvPr>
            <p:ph type="dt" sz="half" idx="10"/>
          </p:nvPr>
        </p:nvSpPr>
        <p:spPr/>
        <p:txBody>
          <a:bodyPr/>
          <a:lstStyle/>
          <a:p>
            <a:fld id="{26D3029C-FE30-49AA-946C-8160924AD21C}" type="datetime1">
              <a:rPr lang="en-IN" smtClean="0"/>
              <a:t>05-08-2024</a:t>
            </a:fld>
            <a:endParaRPr lang="en-IN"/>
          </a:p>
        </p:txBody>
      </p:sp>
      <p:sp>
        <p:nvSpPr>
          <p:cNvPr id="6" name="Footer Placeholder 5">
            <a:extLst>
              <a:ext uri="{FF2B5EF4-FFF2-40B4-BE49-F238E27FC236}">
                <a16:creationId xmlns:a16="http://schemas.microsoft.com/office/drawing/2014/main" id="{EFD346B0-D5A7-4730-8667-0678E78485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353FD6-F916-41FC-BA8C-069D6DA07BA5}"/>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25853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B49AE5-850C-4D68-B1A0-D1411569DCF5}"/>
              </a:ext>
            </a:extLst>
          </p:cNvPr>
          <p:cNvPicPr>
            <a:picLocks noChangeAspect="1"/>
          </p:cNvPicPr>
          <p:nvPr userDrawn="1"/>
        </p:nvPicPr>
        <p:blipFill>
          <a:blip r:embed="rId14">
            <a:lum bright="70000" contrast="-70000"/>
            <a:extLst>
              <a:ext uri="{28A0092B-C50C-407E-A947-70E740481C1C}">
                <a14:useLocalDpi xmlns:a14="http://schemas.microsoft.com/office/drawing/2010/main" val="0"/>
              </a:ext>
            </a:extLst>
          </a:blip>
          <a:stretch>
            <a:fillRect/>
          </a:stretch>
        </p:blipFill>
        <p:spPr>
          <a:xfrm>
            <a:off x="10741313" y="5372525"/>
            <a:ext cx="1224973" cy="1166387"/>
          </a:xfrm>
          <a:prstGeom prst="rect">
            <a:avLst/>
          </a:prstGeom>
        </p:spPr>
      </p:pic>
      <p:sp>
        <p:nvSpPr>
          <p:cNvPr id="9" name="TextBox 8">
            <a:extLst>
              <a:ext uri="{FF2B5EF4-FFF2-40B4-BE49-F238E27FC236}">
                <a16:creationId xmlns:a16="http://schemas.microsoft.com/office/drawing/2014/main" id="{17F7CEE4-2B80-48B3-9B66-3F5A2C62C75F}"/>
              </a:ext>
            </a:extLst>
          </p:cNvPr>
          <p:cNvSpPr txBox="1"/>
          <p:nvPr userDrawn="1"/>
        </p:nvSpPr>
        <p:spPr>
          <a:xfrm>
            <a:off x="10456460" y="6492875"/>
            <a:ext cx="1735540" cy="338554"/>
          </a:xfrm>
          <a:prstGeom prst="rect">
            <a:avLst/>
          </a:prstGeom>
          <a:solidFill>
            <a:schemeClr val="bg1"/>
          </a:solidFill>
        </p:spPr>
        <p:txBody>
          <a:bodyPr wrap="none" rtlCol="0">
            <a:spAutoFit/>
          </a:bodyPr>
          <a:lstStyle/>
          <a:p>
            <a:r>
              <a:rPr lang="en-IN" sz="1600" dirty="0">
                <a:solidFill>
                  <a:schemeClr val="tx1"/>
                </a:solidFill>
              </a:rPr>
              <a:t>CS771: Intro to ML</a:t>
            </a:r>
          </a:p>
        </p:txBody>
      </p:sp>
      <p:sp>
        <p:nvSpPr>
          <p:cNvPr id="2" name="Title Placeholder 1">
            <a:extLst>
              <a:ext uri="{FF2B5EF4-FFF2-40B4-BE49-F238E27FC236}">
                <a16:creationId xmlns:a16="http://schemas.microsoft.com/office/drawing/2014/main" id="{D83DB4A9-B55E-4623-A2D9-A87B7B558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CCFFDC-2115-4CD1-967C-545001D0D0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339EF888-538C-4F90-BE4E-FDD77BCBC8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176463-DA8A-478C-9FC8-00C83590963D}" type="datetime1">
              <a:rPr lang="en-IN" smtClean="0"/>
              <a:t>05-08-2024</a:t>
            </a:fld>
            <a:endParaRPr lang="en-IN"/>
          </a:p>
        </p:txBody>
      </p:sp>
      <p:sp>
        <p:nvSpPr>
          <p:cNvPr id="5" name="Footer Placeholder 4">
            <a:extLst>
              <a:ext uri="{FF2B5EF4-FFF2-40B4-BE49-F238E27FC236}">
                <a16:creationId xmlns:a16="http://schemas.microsoft.com/office/drawing/2014/main" id="{A65CDA8E-891B-4E76-B24D-670B7EB402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F6AB6D-2CD0-4185-A303-317BFF965D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ED9D3-AF84-488D-8A6A-726D5349CDAB}" type="slidenum">
              <a:rPr lang="en-IN" smtClean="0"/>
              <a:t>‹#›</a:t>
            </a:fld>
            <a:endParaRPr lang="en-IN" dirty="0"/>
          </a:p>
        </p:txBody>
      </p:sp>
    </p:spTree>
    <p:extLst>
      <p:ext uri="{BB962C8B-B14F-4D97-AF65-F5344CB8AC3E}">
        <p14:creationId xmlns:p14="http://schemas.microsoft.com/office/powerpoint/2010/main" val="1595129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jpeg"/><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8" Type="http://schemas.openxmlformats.org/officeDocument/2006/relationships/image" Target="../media/image290.png"/><Relationship Id="rId3" Type="http://schemas.openxmlformats.org/officeDocument/2006/relationships/image" Target="../media/image250.png"/><Relationship Id="rId7" Type="http://schemas.openxmlformats.org/officeDocument/2006/relationships/image" Target="../media/image280.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7.png"/><Relationship Id="rId5" Type="http://schemas.openxmlformats.org/officeDocument/2006/relationships/image" Target="../media/image270.png"/><Relationship Id="rId4" Type="http://schemas.openxmlformats.org/officeDocument/2006/relationships/image" Target="../media/image260.png"/><Relationship Id="rId9" Type="http://schemas.openxmlformats.org/officeDocument/2006/relationships/image" Target="../media/image300.png"/></Relationships>
</file>

<file path=ppt/slides/_rels/slide17.xml.rels><?xml version="1.0" encoding="UTF-8" standalone="yes"?>
<Relationships xmlns="http://schemas.openxmlformats.org/package/2006/relationships"><Relationship Id="rId8" Type="http://schemas.openxmlformats.org/officeDocument/2006/relationships/image" Target="../media/image360.png"/><Relationship Id="rId3" Type="http://schemas.openxmlformats.org/officeDocument/2006/relationships/image" Target="../media/image310.png"/><Relationship Id="rId7" Type="http://schemas.openxmlformats.org/officeDocument/2006/relationships/image" Target="../media/image350.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340.png"/><Relationship Id="rId5" Type="http://schemas.openxmlformats.org/officeDocument/2006/relationships/image" Target="../media/image330.png"/><Relationship Id="rId4" Type="http://schemas.openxmlformats.org/officeDocument/2006/relationships/image" Target="../media/image320.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7.png"/><Relationship Id="rId4" Type="http://schemas.openxmlformats.org/officeDocument/2006/relationships/image" Target="../media/image380.png"/></Relationships>
</file>

<file path=ppt/slides/_rels/slide19.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7.png"/><Relationship Id="rId5" Type="http://schemas.openxmlformats.org/officeDocument/2006/relationships/image" Target="../media/image410.png"/><Relationship Id="rId4" Type="http://schemas.openxmlformats.org/officeDocument/2006/relationships/image" Target="../media/image40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8" Type="http://schemas.openxmlformats.org/officeDocument/2006/relationships/image" Target="../media/image30.png"/><Relationship Id="rId7" Type="http://schemas.openxmlformats.org/officeDocument/2006/relationships/image" Target="../media/image291.png"/><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image" Target="../media/image281.png"/><Relationship Id="rId5" Type="http://schemas.openxmlformats.org/officeDocument/2006/relationships/image" Target="../media/image271.png"/><Relationship Id="rId9" Type="http://schemas.openxmlformats.org/officeDocument/2006/relationships/image" Target="../media/image7.png"/></Relationships>
</file>

<file path=ppt/slides/_rels/slide26.xml.rels><?xml version="1.0" encoding="UTF-8" standalone="yes"?>
<Relationships xmlns="http://schemas.openxmlformats.org/package/2006/relationships"><Relationship Id="rId8" Type="http://schemas.openxmlformats.org/officeDocument/2006/relationships/image" Target="../media/image3200.png"/><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image" Target="../media/image311.png"/><Relationship Id="rId5" Type="http://schemas.openxmlformats.org/officeDocument/2006/relationships/image" Target="../media/image301.png"/><Relationship Id="rId10" Type="http://schemas.openxmlformats.org/officeDocument/2006/relationships/image" Target="../media/image3300.png"/><Relationship Id="rId9" Type="http://schemas.openxmlformats.org/officeDocument/2006/relationships/image" Target="../media/image7.png"/></Relationships>
</file>

<file path=ppt/slides/_rels/slide27.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7.png"/><Relationship Id="rId7" Type="http://schemas.openxmlformats.org/officeDocument/2006/relationships/image" Target="../media/image3600.png"/><Relationship Id="rId12" Type="http://schemas.openxmlformats.org/officeDocument/2006/relationships/image" Target="../media/image4100.png"/><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media/image3500.png"/><Relationship Id="rId11" Type="http://schemas.openxmlformats.org/officeDocument/2006/relationships/image" Target="../media/image4000.png"/><Relationship Id="rId5" Type="http://schemas.openxmlformats.org/officeDocument/2006/relationships/image" Target="../media/image3400.png"/><Relationship Id="rId10" Type="http://schemas.openxmlformats.org/officeDocument/2006/relationships/image" Target="../media/image3900.png"/><Relationship Id="rId9" Type="http://schemas.openxmlformats.org/officeDocument/2006/relationships/image" Target="../media/image3800.png"/><Relationship Id="rId1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27.xml"/><Relationship Id="rId6" Type="http://schemas.openxmlformats.org/officeDocument/2006/relationships/image" Target="../media/image4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7.png"/><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30.xml"/><Relationship Id="rId6" Type="http://schemas.openxmlformats.org/officeDocument/2006/relationships/image" Target="../media/image31.png"/><Relationship Id="rId5" Type="http://schemas.openxmlformats.org/officeDocument/2006/relationships/image" Target="../media/image60.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90">
          <a:fgClr>
            <a:srgbClr val="9E3287"/>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AC89-BE04-43C0-8DE4-613238CF2617}"/>
              </a:ext>
            </a:extLst>
          </p:cNvPr>
          <p:cNvSpPr>
            <a:spLocks noGrp="1"/>
          </p:cNvSpPr>
          <p:nvPr>
            <p:ph type="ctrTitle"/>
          </p:nvPr>
        </p:nvSpPr>
        <p:spPr>
          <a:xfrm>
            <a:off x="657225" y="2206389"/>
            <a:ext cx="10877550" cy="2445222"/>
          </a:xfrm>
        </p:spPr>
        <p:txBody>
          <a:bodyPr>
            <a:normAutofit fontScale="90000"/>
          </a:bodyPr>
          <a:lstStyle/>
          <a:p>
            <a:br>
              <a:rPr lang="en-IN" b="1" dirty="0">
                <a:solidFill>
                  <a:schemeClr val="bg1"/>
                </a:solidFill>
                <a:latin typeface="Garamond" panose="02020404030301010803" pitchFamily="18" charset="0"/>
                <a:cs typeface="Aldhabi" panose="020B0604020202020204" pitchFamily="2" charset="-78"/>
              </a:rPr>
            </a:br>
            <a:br>
              <a:rPr lang="en-IN" b="1" dirty="0">
                <a:solidFill>
                  <a:schemeClr val="bg1"/>
                </a:solidFill>
                <a:latin typeface="Garamond" panose="02020404030301010803" pitchFamily="18" charset="0"/>
                <a:cs typeface="Aldhabi" panose="020B0604020202020204" pitchFamily="2" charset="-78"/>
              </a:rPr>
            </a:br>
            <a:br>
              <a:rPr lang="en-IN" b="1" dirty="0">
                <a:solidFill>
                  <a:schemeClr val="bg1"/>
                </a:solidFill>
                <a:latin typeface="Garamond" panose="02020404030301010803" pitchFamily="18" charset="0"/>
                <a:cs typeface="Aldhabi" panose="020B0604020202020204" pitchFamily="2" charset="-78"/>
              </a:rPr>
            </a:br>
            <a:r>
              <a:rPr lang="en-IN" b="1" dirty="0">
                <a:solidFill>
                  <a:schemeClr val="bg1"/>
                </a:solidFill>
                <a:latin typeface="Garamond" panose="02020404030301010803" pitchFamily="18" charset="0"/>
                <a:cs typeface="Aldhabi" panose="020B0604020202020204" pitchFamily="2" charset="-78"/>
              </a:rPr>
              <a:t>Data and Features, </a:t>
            </a:r>
            <a:br>
              <a:rPr lang="en-IN" b="1" dirty="0">
                <a:solidFill>
                  <a:schemeClr val="bg1"/>
                </a:solidFill>
                <a:latin typeface="Garamond" panose="02020404030301010803" pitchFamily="18" charset="0"/>
                <a:cs typeface="Aldhabi" panose="020B0604020202020204" pitchFamily="2" charset="-78"/>
              </a:rPr>
            </a:br>
            <a:r>
              <a:rPr lang="en-IN" b="1" dirty="0">
                <a:solidFill>
                  <a:schemeClr val="bg1"/>
                </a:solidFill>
                <a:latin typeface="Garamond" panose="02020404030301010803" pitchFamily="18" charset="0"/>
                <a:cs typeface="Aldhabi" panose="020B0604020202020204" pitchFamily="2" charset="-78"/>
              </a:rPr>
              <a:t>Some Simple Supervised Learners</a:t>
            </a:r>
            <a:br>
              <a:rPr lang="en-IN" b="1" dirty="0">
                <a:solidFill>
                  <a:schemeClr val="bg1"/>
                </a:solidFill>
                <a:latin typeface="Garamond" panose="02020404030301010803" pitchFamily="18" charset="0"/>
                <a:cs typeface="Aldhabi" panose="020B0604020202020204" pitchFamily="2" charset="-78"/>
              </a:rPr>
            </a:br>
            <a:r>
              <a:rPr lang="en-IN" b="1" dirty="0">
                <a:solidFill>
                  <a:schemeClr val="bg1"/>
                </a:solidFill>
                <a:latin typeface="Garamond" panose="02020404030301010803" pitchFamily="18" charset="0"/>
                <a:cs typeface="Aldhabi" panose="020B0604020202020204" pitchFamily="2" charset="-78"/>
              </a:rPr>
              <a:t>(</a:t>
            </a:r>
            <a:r>
              <a:rPr lang="en-IN" b="1" dirty="0" err="1">
                <a:solidFill>
                  <a:schemeClr val="bg1"/>
                </a:solidFill>
                <a:latin typeface="Garamond" panose="02020404030301010803" pitchFamily="18" charset="0"/>
                <a:cs typeface="Aldhabi" panose="020B0604020202020204" pitchFamily="2" charset="-78"/>
              </a:rPr>
              <a:t>LwP</a:t>
            </a:r>
            <a:r>
              <a:rPr lang="en-IN" b="1" dirty="0">
                <a:solidFill>
                  <a:schemeClr val="bg1"/>
                </a:solidFill>
                <a:latin typeface="Garamond" panose="02020404030301010803" pitchFamily="18" charset="0"/>
                <a:cs typeface="Aldhabi" panose="020B0604020202020204" pitchFamily="2" charset="-78"/>
              </a:rPr>
              <a:t>, Nearest Neighbors)</a:t>
            </a:r>
          </a:p>
        </p:txBody>
      </p:sp>
      <p:sp>
        <p:nvSpPr>
          <p:cNvPr id="3" name="Subtitle 2">
            <a:extLst>
              <a:ext uri="{FF2B5EF4-FFF2-40B4-BE49-F238E27FC236}">
                <a16:creationId xmlns:a16="http://schemas.microsoft.com/office/drawing/2014/main" id="{18A059B3-A292-45C9-BE13-9562DE36CC68}"/>
              </a:ext>
            </a:extLst>
          </p:cNvPr>
          <p:cNvSpPr>
            <a:spLocks noGrp="1"/>
          </p:cNvSpPr>
          <p:nvPr>
            <p:ph type="subTitle" idx="1"/>
          </p:nvPr>
        </p:nvSpPr>
        <p:spPr>
          <a:xfrm>
            <a:off x="2896763" y="4830266"/>
            <a:ext cx="6282137" cy="1153276"/>
          </a:xfrm>
        </p:spPr>
        <p:txBody>
          <a:bodyPr>
            <a:normAutofit fontScale="85000" lnSpcReduction="10000"/>
          </a:bodyPr>
          <a:lstStyle/>
          <a:p>
            <a:r>
              <a:rPr lang="en-IN" sz="3200" dirty="0">
                <a:solidFill>
                  <a:schemeClr val="bg1"/>
                </a:solidFill>
                <a:latin typeface="Garamond" panose="02020404030301010803" pitchFamily="18" charset="0"/>
              </a:rPr>
              <a:t>CS771: Introduction to Machine Learning</a:t>
            </a:r>
          </a:p>
        </p:txBody>
      </p:sp>
    </p:spTree>
    <p:extLst>
      <p:ext uri="{BB962C8B-B14F-4D97-AF65-F5344CB8AC3E}">
        <p14:creationId xmlns:p14="http://schemas.microsoft.com/office/powerpoint/2010/main" val="433224388"/>
      </p:ext>
    </p:extLst>
  </p:cSld>
  <p:clrMapOvr>
    <a:masterClrMapping/>
  </p:clrMapOvr>
  <mc:AlternateContent xmlns:mc="http://schemas.openxmlformats.org/markup-compatibility/2006" xmlns:p14="http://schemas.microsoft.com/office/powerpoint/2010/main">
    <mc:Choice Requires="p14">
      <p:transition spd="slow" p14:dur="2000" advTm="32319"/>
    </mc:Choice>
    <mc:Fallback xmlns="">
      <p:transition spd="slow" advTm="3231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b="1" dirty="0"/>
              <a:t>Feature Learning = Distance Function Learning?</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10</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GB" dirty="0">
                <a:latin typeface="Abadi Extra Light" panose="020B0204020104020204" pitchFamily="34" charset="0"/>
              </a:rPr>
              <a:t>It seems there are two ways to learn effectively from data</a:t>
            </a:r>
          </a:p>
          <a:p>
            <a:pPr lvl="1">
              <a:buFont typeface="Wingdings" panose="05000000000000000000" pitchFamily="2" charset="2"/>
              <a:buChar char="§"/>
            </a:pPr>
            <a:r>
              <a:rPr lang="en-GB" dirty="0">
                <a:latin typeface="Abadi Extra Light" panose="020B0204020104020204" pitchFamily="34" charset="0"/>
              </a:rPr>
              <a:t>Extract (or rather “learn”) features from the data + use standard distance function </a:t>
            </a:r>
          </a:p>
          <a:p>
            <a:pPr lvl="1">
              <a:buFont typeface="Wingdings" panose="05000000000000000000" pitchFamily="2" charset="2"/>
              <a:buChar char="§"/>
            </a:pPr>
            <a:endParaRPr lang="en-GB" dirty="0">
              <a:latin typeface="Abadi Extra Light" panose="020B0204020104020204" pitchFamily="34" charset="0"/>
            </a:endParaRPr>
          </a:p>
          <a:p>
            <a:pPr lvl="1">
              <a:buFont typeface="Wingdings" panose="05000000000000000000" pitchFamily="2" charset="2"/>
              <a:buChar char="§"/>
            </a:pPr>
            <a:endParaRPr lang="en-GB" dirty="0">
              <a:latin typeface="Abadi Extra Light" panose="020B0204020104020204" pitchFamily="34" charset="0"/>
            </a:endParaRPr>
          </a:p>
          <a:p>
            <a:pPr lvl="1">
              <a:buFont typeface="Wingdings" panose="05000000000000000000" pitchFamily="2" charset="2"/>
              <a:buChar char="§"/>
            </a:pPr>
            <a:endParaRPr lang="en-GB" dirty="0">
              <a:latin typeface="Abadi Extra Light" panose="020B0204020104020204" pitchFamily="34" charset="0"/>
            </a:endParaRPr>
          </a:p>
          <a:p>
            <a:pPr lvl="1">
              <a:buFont typeface="Wingdings" panose="05000000000000000000" pitchFamily="2" charset="2"/>
              <a:buChar char="§"/>
            </a:pPr>
            <a:endParaRPr lang="en-GB" sz="1000" dirty="0">
              <a:latin typeface="Abadi Extra Light" panose="020B0204020104020204" pitchFamily="34" charset="0"/>
            </a:endParaRPr>
          </a:p>
          <a:p>
            <a:pPr lvl="1">
              <a:buFont typeface="Wingdings" panose="05000000000000000000" pitchFamily="2" charset="2"/>
              <a:buChar char="§"/>
            </a:pPr>
            <a:r>
              <a:rPr lang="en-GB" dirty="0">
                <a:latin typeface="Abadi Extra Light" panose="020B0204020104020204" pitchFamily="34" charset="0"/>
              </a:rPr>
              <a:t>Use a good distance/similarity function of the “basic” features, e.g., </a:t>
            </a:r>
          </a:p>
          <a:p>
            <a:pPr>
              <a:buFont typeface="Wingdings" panose="05000000000000000000" pitchFamily="2" charset="2"/>
              <a:buChar char="§"/>
            </a:pPr>
            <a:endParaRPr lang="en-GB" sz="2400" dirty="0">
              <a:latin typeface="Abadi Extra Light" panose="020B0204020104020204" pitchFamily="34" charset="0"/>
            </a:endParaRPr>
          </a:p>
          <a:p>
            <a:pPr marL="0" indent="0">
              <a:buNone/>
            </a:pPr>
            <a:endParaRPr lang="en-GB" sz="2400" dirty="0">
              <a:latin typeface="Abadi Extra Light" panose="020B0204020104020204" pitchFamily="34" charset="0"/>
            </a:endParaRPr>
          </a:p>
          <a:p>
            <a:pPr>
              <a:buFont typeface="Wingdings" panose="05000000000000000000" pitchFamily="2" charset="2"/>
              <a:buChar char="§"/>
            </a:pPr>
            <a:endParaRPr lang="en-GB" sz="2400" dirty="0">
              <a:latin typeface="Abadi Extra Light" panose="020B0204020104020204" pitchFamily="34" charset="0"/>
            </a:endParaRPr>
          </a:p>
          <a:p>
            <a:pPr>
              <a:buFont typeface="Wingdings" panose="05000000000000000000" pitchFamily="2" charset="2"/>
              <a:buChar char="§"/>
            </a:pPr>
            <a:endParaRPr lang="en-GB" sz="1000" dirty="0">
              <a:latin typeface="Abadi Extra Light" panose="020B0204020104020204" pitchFamily="34" charset="0"/>
            </a:endParaRPr>
          </a:p>
          <a:p>
            <a:pPr>
              <a:buFont typeface="Wingdings" panose="05000000000000000000" pitchFamily="2" charset="2"/>
              <a:buChar char="§"/>
            </a:pPr>
            <a:r>
              <a:rPr lang="en-GB" sz="2400" dirty="0">
                <a:latin typeface="Abadi Extra Light" panose="020B0204020104020204" pitchFamily="34" charset="0"/>
              </a:rPr>
              <a:t>Both approaches, at some level, can be seen doing the same thing, just in different ways</a:t>
            </a:r>
          </a:p>
          <a:p>
            <a:pPr>
              <a:buFont typeface="Wingdings" panose="05000000000000000000" pitchFamily="2" charset="2"/>
              <a:buChar char="§"/>
            </a:pPr>
            <a:r>
              <a:rPr lang="en-GB" sz="2400" dirty="0">
                <a:latin typeface="Abadi Extra Light" panose="020B0204020104020204" pitchFamily="34" charset="0"/>
              </a:rPr>
              <a:t>Any feature learning method corresponds to learning some distance/similarity function</a:t>
            </a:r>
          </a:p>
          <a:p>
            <a:pPr lvl="1">
              <a:buFont typeface="Wingdings" panose="05000000000000000000" pitchFamily="2" charset="2"/>
              <a:buChar char="§"/>
            </a:pPr>
            <a:r>
              <a:rPr lang="en-GB" sz="2000" dirty="0">
                <a:latin typeface="Abadi Extra Light" panose="020B0204020104020204" pitchFamily="34" charset="0"/>
              </a:rPr>
              <a:t>.. and vice-versa</a:t>
            </a:r>
          </a:p>
          <a:p>
            <a:pPr>
              <a:buFont typeface="Wingdings" panose="05000000000000000000" pitchFamily="2" charset="2"/>
              <a:buChar char="§"/>
            </a:pPr>
            <a:endParaRPr lang="en-GB" sz="2400" dirty="0">
              <a:latin typeface="Abadi Extra Light" panose="020B0204020104020204" pitchFamily="34" charset="0"/>
            </a:endParaRPr>
          </a:p>
          <a:p>
            <a:pPr>
              <a:buFont typeface="Wingdings" panose="05000000000000000000" pitchFamily="2" charset="2"/>
              <a:buChar char="§"/>
            </a:pPr>
            <a:endParaRPr lang="en-GB" sz="2400"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IN" sz="2600" dirty="0">
              <a:latin typeface="Abadi Extra Light" panose="020B0204020104020204" pitchFamily="34" charset="0"/>
            </a:endParaRPr>
          </a:p>
          <a:p>
            <a:pPr>
              <a:buFont typeface="Wingdings" panose="05000000000000000000" pitchFamily="2" charset="2"/>
              <a:buChar char="§"/>
            </a:pPr>
            <a:endParaRPr lang="en-IN" sz="2600" dirty="0">
              <a:latin typeface="Abadi Extra Light" panose="020B0204020104020204" pitchFamily="34" charset="0"/>
            </a:endParaRPr>
          </a:p>
          <a:p>
            <a:pPr>
              <a:buFont typeface="Wingdings" panose="05000000000000000000" pitchFamily="2" charset="2"/>
              <a:buChar char="§"/>
            </a:pPr>
            <a:endParaRPr lang="en-IN" sz="2600" dirty="0">
              <a:latin typeface="Abadi Extra Light" panose="020B0204020104020204" pitchFamily="34" charset="0"/>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3672BCD-EAEE-BAEF-403A-A3D11E247F9A}"/>
                  </a:ext>
                </a:extLst>
              </p:cNvPr>
              <p:cNvSpPr txBox="1"/>
              <p:nvPr/>
            </p:nvSpPr>
            <p:spPr>
              <a:xfrm>
                <a:off x="2373731" y="2586678"/>
                <a:ext cx="7144738" cy="5590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3000" b="0" i="1" smtClean="0">
                          <a:latin typeface="Cambria Math" panose="02040503050406030204" pitchFamily="18" charset="0"/>
                        </a:rPr>
                        <m:t>𝑑</m:t>
                      </m:r>
                      <m:d>
                        <m:dPr>
                          <m:ctrlPr>
                            <a:rPr lang="en-IN" sz="3000" i="1">
                              <a:latin typeface="Cambria Math" panose="02040503050406030204" pitchFamily="18" charset="0"/>
                            </a:rPr>
                          </m:ctrlPr>
                        </m:dPr>
                        <m:e>
                          <m:r>
                            <a:rPr lang="en-IN" sz="3000" b="1" i="1">
                              <a:latin typeface="Cambria Math" panose="02040503050406030204" pitchFamily="18" charset="0"/>
                            </a:rPr>
                            <m:t>𝒂</m:t>
                          </m:r>
                          <m:r>
                            <a:rPr lang="en-IN" sz="3000" i="1">
                              <a:latin typeface="Cambria Math" panose="02040503050406030204" pitchFamily="18" charset="0"/>
                            </a:rPr>
                            <m:t>,</m:t>
                          </m:r>
                          <m:r>
                            <a:rPr lang="en-IN" sz="3000" b="1" i="1">
                              <a:latin typeface="Cambria Math" panose="02040503050406030204" pitchFamily="18" charset="0"/>
                            </a:rPr>
                            <m:t>𝒃</m:t>
                          </m:r>
                        </m:e>
                      </m:d>
                      <m:r>
                        <a:rPr lang="en-IN" sz="3000" i="1">
                          <a:latin typeface="Cambria Math" panose="02040503050406030204" pitchFamily="18" charset="0"/>
                        </a:rPr>
                        <m:t>=</m:t>
                      </m:r>
                      <m:rad>
                        <m:radPr>
                          <m:degHide m:val="on"/>
                          <m:ctrlPr>
                            <a:rPr lang="en-IN" sz="3000" b="0" i="1" smtClean="0">
                              <a:latin typeface="Cambria Math" panose="02040503050406030204" pitchFamily="18" charset="0"/>
                            </a:rPr>
                          </m:ctrlPr>
                        </m:radPr>
                        <m:deg/>
                        <m:e>
                          <m:sSup>
                            <m:sSupPr>
                              <m:ctrlPr>
                                <a:rPr lang="en-IN" sz="3000" b="0" i="1" smtClean="0">
                                  <a:latin typeface="Cambria Math" panose="02040503050406030204" pitchFamily="18" charset="0"/>
                                </a:rPr>
                              </m:ctrlPr>
                            </m:sSupPr>
                            <m:e>
                              <m:d>
                                <m:dPr>
                                  <m:ctrlPr>
                                    <a:rPr lang="en-IN" sz="3000" b="0" i="1" smtClean="0">
                                      <a:latin typeface="Cambria Math" panose="02040503050406030204" pitchFamily="18" charset="0"/>
                                    </a:rPr>
                                  </m:ctrlPr>
                                </m:dPr>
                                <m:e>
                                  <m:r>
                                    <a:rPr lang="en-IN" sz="3000" b="0" i="1" smtClean="0">
                                      <a:latin typeface="Cambria Math" panose="02040503050406030204" pitchFamily="18" charset="0"/>
                                    </a:rPr>
                                    <m:t>𝑓</m:t>
                                  </m:r>
                                  <m:r>
                                    <a:rPr lang="en-IN" sz="3000" b="1" i="1" smtClean="0">
                                      <a:latin typeface="Cambria Math" panose="02040503050406030204" pitchFamily="18" charset="0"/>
                                    </a:rPr>
                                    <m:t>(</m:t>
                                  </m:r>
                                  <m:r>
                                    <a:rPr lang="en-IN" sz="3000" b="1" i="1" smtClean="0">
                                      <a:latin typeface="Cambria Math" panose="02040503050406030204" pitchFamily="18" charset="0"/>
                                    </a:rPr>
                                    <m:t>𝒂</m:t>
                                  </m:r>
                                  <m:r>
                                    <a:rPr lang="en-IN" sz="3000" b="1" i="1" smtClean="0">
                                      <a:latin typeface="Cambria Math" panose="02040503050406030204" pitchFamily="18" charset="0"/>
                                    </a:rPr>
                                    <m:t>)</m:t>
                                  </m:r>
                                  <m:r>
                                    <a:rPr lang="en-IN" sz="3000" b="0" i="1" smtClean="0">
                                      <a:latin typeface="Cambria Math" panose="02040503050406030204" pitchFamily="18" charset="0"/>
                                    </a:rPr>
                                    <m:t>−</m:t>
                                  </m:r>
                                  <m:r>
                                    <a:rPr lang="en-IN" sz="3000" i="1">
                                      <a:latin typeface="Cambria Math" panose="02040503050406030204" pitchFamily="18" charset="0"/>
                                    </a:rPr>
                                    <m:t>𝑓</m:t>
                                  </m:r>
                                  <m:r>
                                    <a:rPr lang="en-IN" sz="3000" b="1" i="1" smtClean="0">
                                      <a:latin typeface="Cambria Math" panose="02040503050406030204" pitchFamily="18" charset="0"/>
                                    </a:rPr>
                                    <m:t>(</m:t>
                                  </m:r>
                                  <m:r>
                                    <a:rPr lang="en-IN" sz="3000" b="1" i="1" smtClean="0">
                                      <a:latin typeface="Cambria Math" panose="02040503050406030204" pitchFamily="18" charset="0"/>
                                    </a:rPr>
                                    <m:t>𝒃</m:t>
                                  </m:r>
                                  <m:r>
                                    <a:rPr lang="en-IN" sz="3000" b="1" i="1" smtClean="0">
                                      <a:latin typeface="Cambria Math" panose="02040503050406030204" pitchFamily="18" charset="0"/>
                                    </a:rPr>
                                    <m:t>)</m:t>
                                  </m:r>
                                </m:e>
                              </m:d>
                            </m:e>
                            <m:sup>
                              <m:r>
                                <a:rPr lang="en-IN" sz="3000" b="0" i="1" smtClean="0">
                                  <a:latin typeface="Cambria Math" panose="02040503050406030204" pitchFamily="18" charset="0"/>
                                </a:rPr>
                                <m:t>⊤</m:t>
                              </m:r>
                            </m:sup>
                          </m:sSup>
                          <m:d>
                            <m:dPr>
                              <m:ctrlPr>
                                <a:rPr lang="en-IN" sz="3000" b="0" i="1" smtClean="0">
                                  <a:latin typeface="Cambria Math" panose="02040503050406030204" pitchFamily="18" charset="0"/>
                                </a:rPr>
                              </m:ctrlPr>
                            </m:dPr>
                            <m:e>
                              <m:r>
                                <a:rPr lang="en-IN" sz="3000" i="1">
                                  <a:latin typeface="Cambria Math" panose="02040503050406030204" pitchFamily="18" charset="0"/>
                                </a:rPr>
                                <m:t>𝑓</m:t>
                              </m:r>
                              <m:r>
                                <a:rPr lang="en-IN" sz="3000" b="1" i="1">
                                  <a:latin typeface="Cambria Math" panose="02040503050406030204" pitchFamily="18" charset="0"/>
                                </a:rPr>
                                <m:t>(</m:t>
                              </m:r>
                              <m:r>
                                <a:rPr lang="en-IN" sz="3000" b="1" i="1">
                                  <a:latin typeface="Cambria Math" panose="02040503050406030204" pitchFamily="18" charset="0"/>
                                </a:rPr>
                                <m:t>𝒂</m:t>
                              </m:r>
                              <m:r>
                                <a:rPr lang="en-IN" sz="3000" b="1" i="1">
                                  <a:latin typeface="Cambria Math" panose="02040503050406030204" pitchFamily="18" charset="0"/>
                                </a:rPr>
                                <m:t>)</m:t>
                              </m:r>
                              <m:r>
                                <a:rPr lang="en-IN" sz="3000" i="1">
                                  <a:latin typeface="Cambria Math" panose="02040503050406030204" pitchFamily="18" charset="0"/>
                                </a:rPr>
                                <m:t>−</m:t>
                              </m:r>
                              <m:r>
                                <a:rPr lang="en-IN" sz="3000" i="1">
                                  <a:latin typeface="Cambria Math" panose="02040503050406030204" pitchFamily="18" charset="0"/>
                                </a:rPr>
                                <m:t>𝑓</m:t>
                              </m:r>
                              <m:r>
                                <a:rPr lang="en-IN" sz="3000" b="1" i="1">
                                  <a:latin typeface="Cambria Math" panose="02040503050406030204" pitchFamily="18" charset="0"/>
                                </a:rPr>
                                <m:t>(</m:t>
                              </m:r>
                              <m:r>
                                <a:rPr lang="en-IN" sz="3000" b="1" i="1">
                                  <a:latin typeface="Cambria Math" panose="02040503050406030204" pitchFamily="18" charset="0"/>
                                </a:rPr>
                                <m:t>𝒃</m:t>
                              </m:r>
                              <m:r>
                                <a:rPr lang="en-IN" sz="3000" b="1" i="1">
                                  <a:latin typeface="Cambria Math" panose="02040503050406030204" pitchFamily="18" charset="0"/>
                                </a:rPr>
                                <m:t>)</m:t>
                              </m:r>
                            </m:e>
                          </m:d>
                        </m:e>
                      </m:rad>
                    </m:oMath>
                  </m:oMathPara>
                </a14:m>
                <a:endParaRPr lang="en-IN" sz="3000" dirty="0"/>
              </a:p>
            </p:txBody>
          </p:sp>
        </mc:Choice>
        <mc:Fallback>
          <p:sp>
            <p:nvSpPr>
              <p:cNvPr id="5" name="TextBox 4">
                <a:extLst>
                  <a:ext uri="{FF2B5EF4-FFF2-40B4-BE49-F238E27FC236}">
                    <a16:creationId xmlns:a16="http://schemas.microsoft.com/office/drawing/2014/main" id="{F3672BCD-EAEE-BAEF-403A-A3D11E247F9A}"/>
                  </a:ext>
                </a:extLst>
              </p:cNvPr>
              <p:cNvSpPr txBox="1">
                <a:spLocks noRot="1" noChangeAspect="1" noMove="1" noResize="1" noEditPoints="1" noAdjustHandles="1" noChangeArrowheads="1" noChangeShapeType="1" noTextEdit="1"/>
              </p:cNvSpPr>
              <p:nvPr/>
            </p:nvSpPr>
            <p:spPr>
              <a:xfrm>
                <a:off x="2373731" y="2586678"/>
                <a:ext cx="7144738" cy="559064"/>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230E0496-3653-C4C8-4C81-97FCF04D78AE}"/>
                  </a:ext>
                </a:extLst>
              </p:cNvPr>
              <p:cNvSpPr txBox="1"/>
              <p:nvPr/>
            </p:nvSpPr>
            <p:spPr>
              <a:xfrm>
                <a:off x="2742531" y="3772267"/>
                <a:ext cx="6055726" cy="5590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000" b="0" i="1" smtClean="0">
                              <a:latin typeface="Cambria Math" panose="02040503050406030204" pitchFamily="18" charset="0"/>
                            </a:rPr>
                          </m:ctrlPr>
                        </m:sSubPr>
                        <m:e>
                          <m:r>
                            <a:rPr lang="en-IN" sz="3000" b="0" i="1" smtClean="0">
                              <a:latin typeface="Cambria Math" panose="02040503050406030204" pitchFamily="18" charset="0"/>
                            </a:rPr>
                            <m:t>𝑑</m:t>
                          </m:r>
                        </m:e>
                        <m:sub>
                          <m:r>
                            <a:rPr lang="en-IN" sz="3000" b="0" i="1" smtClean="0">
                              <a:latin typeface="Cambria Math" panose="02040503050406030204" pitchFamily="18" charset="0"/>
                            </a:rPr>
                            <m:t>𝑤</m:t>
                          </m:r>
                        </m:sub>
                      </m:sSub>
                      <m:d>
                        <m:dPr>
                          <m:ctrlPr>
                            <a:rPr lang="en-IN" sz="3000" b="0" i="1" smtClean="0">
                              <a:latin typeface="Cambria Math" panose="02040503050406030204" pitchFamily="18" charset="0"/>
                            </a:rPr>
                          </m:ctrlPr>
                        </m:dPr>
                        <m:e>
                          <m:r>
                            <a:rPr lang="en-IN" sz="3000" b="1" i="1" smtClean="0">
                              <a:latin typeface="Cambria Math" panose="02040503050406030204" pitchFamily="18" charset="0"/>
                            </a:rPr>
                            <m:t>𝒂</m:t>
                          </m:r>
                          <m:r>
                            <a:rPr lang="en-IN" sz="3000" b="0" i="1" smtClean="0">
                              <a:latin typeface="Cambria Math" panose="02040503050406030204" pitchFamily="18" charset="0"/>
                            </a:rPr>
                            <m:t>,</m:t>
                          </m:r>
                          <m:r>
                            <a:rPr lang="en-IN" sz="3000" b="1" i="1" smtClean="0">
                              <a:latin typeface="Cambria Math" panose="02040503050406030204" pitchFamily="18" charset="0"/>
                            </a:rPr>
                            <m:t>𝒃</m:t>
                          </m:r>
                        </m:e>
                      </m:d>
                      <m:r>
                        <a:rPr lang="en-IN" sz="3000" b="0" i="1" smtClean="0">
                          <a:latin typeface="Cambria Math" panose="02040503050406030204" pitchFamily="18" charset="0"/>
                        </a:rPr>
                        <m:t>=</m:t>
                      </m:r>
                      <m:rad>
                        <m:radPr>
                          <m:degHide m:val="on"/>
                          <m:ctrlPr>
                            <a:rPr lang="en-IN" sz="3000" b="0" i="1" smtClean="0">
                              <a:latin typeface="Cambria Math" panose="02040503050406030204" pitchFamily="18" charset="0"/>
                            </a:rPr>
                          </m:ctrlPr>
                        </m:radPr>
                        <m:deg/>
                        <m:e>
                          <m:sSup>
                            <m:sSupPr>
                              <m:ctrlPr>
                                <a:rPr lang="en-IN" sz="3000" b="0" i="1" smtClean="0">
                                  <a:latin typeface="Cambria Math" panose="02040503050406030204" pitchFamily="18" charset="0"/>
                                </a:rPr>
                              </m:ctrlPr>
                            </m:sSupPr>
                            <m:e>
                              <m:d>
                                <m:dPr>
                                  <m:ctrlPr>
                                    <a:rPr lang="en-IN" sz="3000" b="0" i="1" smtClean="0">
                                      <a:latin typeface="Cambria Math" panose="02040503050406030204" pitchFamily="18" charset="0"/>
                                    </a:rPr>
                                  </m:ctrlPr>
                                </m:dPr>
                                <m:e>
                                  <m:r>
                                    <a:rPr lang="en-IN" sz="3000" b="1" i="1" smtClean="0">
                                      <a:latin typeface="Cambria Math" panose="02040503050406030204" pitchFamily="18" charset="0"/>
                                    </a:rPr>
                                    <m:t>𝒂</m:t>
                                  </m:r>
                                  <m:r>
                                    <a:rPr lang="en-IN" sz="3000" b="0" i="1" smtClean="0">
                                      <a:latin typeface="Cambria Math" panose="02040503050406030204" pitchFamily="18" charset="0"/>
                                    </a:rPr>
                                    <m:t>−</m:t>
                                  </m:r>
                                  <m:r>
                                    <a:rPr lang="en-IN" sz="3000" b="1" i="1" smtClean="0">
                                      <a:latin typeface="Cambria Math" panose="02040503050406030204" pitchFamily="18" charset="0"/>
                                    </a:rPr>
                                    <m:t>𝒃</m:t>
                                  </m:r>
                                </m:e>
                              </m:d>
                            </m:e>
                            <m:sup>
                              <m:r>
                                <a:rPr lang="en-IN" sz="3000" b="0" i="1" smtClean="0">
                                  <a:latin typeface="Cambria Math" panose="02040503050406030204" pitchFamily="18" charset="0"/>
                                </a:rPr>
                                <m:t>⊤</m:t>
                              </m:r>
                            </m:sup>
                          </m:sSup>
                          <m:r>
                            <a:rPr lang="en-IN" sz="3000" b="1" i="0" smtClean="0">
                              <a:latin typeface="Cambria Math" panose="02040503050406030204" pitchFamily="18" charset="0"/>
                            </a:rPr>
                            <m:t>𝐖</m:t>
                          </m:r>
                          <m:d>
                            <m:dPr>
                              <m:ctrlPr>
                                <a:rPr lang="en-IN" sz="3000" b="0" i="1" smtClean="0">
                                  <a:latin typeface="Cambria Math" panose="02040503050406030204" pitchFamily="18" charset="0"/>
                                </a:rPr>
                              </m:ctrlPr>
                            </m:dPr>
                            <m:e>
                              <m:r>
                                <a:rPr lang="en-IN" sz="3000" b="1" i="1" smtClean="0">
                                  <a:latin typeface="Cambria Math" panose="02040503050406030204" pitchFamily="18" charset="0"/>
                                </a:rPr>
                                <m:t>𝒂</m:t>
                              </m:r>
                              <m:r>
                                <a:rPr lang="en-IN" sz="3000" b="0" i="1" smtClean="0">
                                  <a:latin typeface="Cambria Math" panose="02040503050406030204" pitchFamily="18" charset="0"/>
                                </a:rPr>
                                <m:t>−</m:t>
                              </m:r>
                              <m:r>
                                <a:rPr lang="en-IN" sz="3000" b="1" i="1" smtClean="0">
                                  <a:latin typeface="Cambria Math" panose="02040503050406030204" pitchFamily="18" charset="0"/>
                                </a:rPr>
                                <m:t>𝒃</m:t>
                              </m:r>
                            </m:e>
                          </m:d>
                        </m:e>
                      </m:rad>
                    </m:oMath>
                  </m:oMathPara>
                </a14:m>
                <a:endParaRPr lang="en-IN" sz="3000" dirty="0"/>
              </a:p>
            </p:txBody>
          </p:sp>
        </mc:Choice>
        <mc:Fallback>
          <p:sp>
            <p:nvSpPr>
              <p:cNvPr id="6" name="TextBox 5">
                <a:extLst>
                  <a:ext uri="{FF2B5EF4-FFF2-40B4-BE49-F238E27FC236}">
                    <a16:creationId xmlns:a16="http://schemas.microsoft.com/office/drawing/2014/main" id="{230E0496-3653-C4C8-4C81-97FCF04D78AE}"/>
                  </a:ext>
                </a:extLst>
              </p:cNvPr>
              <p:cNvSpPr txBox="1">
                <a:spLocks noRot="1" noChangeAspect="1" noMove="1" noResize="1" noEditPoints="1" noAdjustHandles="1" noChangeArrowheads="1" noChangeShapeType="1" noTextEdit="1"/>
              </p:cNvSpPr>
              <p:nvPr/>
            </p:nvSpPr>
            <p:spPr>
              <a:xfrm>
                <a:off x="2742531" y="3772267"/>
                <a:ext cx="6055726" cy="559064"/>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7" name="Speech Bubble: Rectangle 6">
                <a:extLst>
                  <a:ext uri="{FF2B5EF4-FFF2-40B4-BE49-F238E27FC236}">
                    <a16:creationId xmlns:a16="http://schemas.microsoft.com/office/drawing/2014/main" id="{243C86F1-2293-5601-6FCE-E2348CD6BBBB}"/>
                  </a:ext>
                </a:extLst>
              </p:cNvPr>
              <p:cNvSpPr/>
              <p:nvPr/>
            </p:nvSpPr>
            <p:spPr>
              <a:xfrm>
                <a:off x="2096241" y="2000979"/>
                <a:ext cx="2675828" cy="559064"/>
              </a:xfrm>
              <a:prstGeom prst="wedgeRectCallout">
                <a:avLst>
                  <a:gd name="adj1" fmla="val 62815"/>
                  <a:gd name="adj2" fmla="val 5706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Abadi Extra Light" panose="020B0204020104020204" pitchFamily="34" charset="0"/>
                  </a:rPr>
                  <a:t>Assume </a:t>
                </a:r>
                <a14:m>
                  <m:oMath xmlns:m="http://schemas.openxmlformats.org/officeDocument/2006/math">
                    <m:r>
                      <a:rPr lang="en-IN" sz="1600" b="0" i="1" smtClean="0">
                        <a:solidFill>
                          <a:schemeClr val="tx1"/>
                        </a:solidFill>
                        <a:latin typeface="Cambria Math" panose="02040503050406030204" pitchFamily="18" charset="0"/>
                      </a:rPr>
                      <m:t>𝑓</m:t>
                    </m:r>
                  </m:oMath>
                </a14:m>
                <a:r>
                  <a:rPr lang="en-IN" sz="1600" dirty="0">
                    <a:solidFill>
                      <a:schemeClr val="tx1"/>
                    </a:solidFill>
                    <a:latin typeface="Abadi Extra Light" panose="020B0204020104020204" pitchFamily="34" charset="0"/>
                  </a:rPr>
                  <a:t> represents is our feature extraction function</a:t>
                </a:r>
              </a:p>
            </p:txBody>
          </p:sp>
        </mc:Choice>
        <mc:Fallback>
          <p:sp>
            <p:nvSpPr>
              <p:cNvPr id="7" name="Speech Bubble: Rectangle 6">
                <a:extLst>
                  <a:ext uri="{FF2B5EF4-FFF2-40B4-BE49-F238E27FC236}">
                    <a16:creationId xmlns:a16="http://schemas.microsoft.com/office/drawing/2014/main" id="{243C86F1-2293-5601-6FCE-E2348CD6BBBB}"/>
                  </a:ext>
                </a:extLst>
              </p:cNvPr>
              <p:cNvSpPr>
                <a:spLocks noRot="1" noChangeAspect="1" noMove="1" noResize="1" noEditPoints="1" noAdjustHandles="1" noChangeArrowheads="1" noChangeShapeType="1" noTextEdit="1"/>
              </p:cNvSpPr>
              <p:nvPr/>
            </p:nvSpPr>
            <p:spPr>
              <a:xfrm>
                <a:off x="2096241" y="2000979"/>
                <a:ext cx="2675828" cy="559064"/>
              </a:xfrm>
              <a:prstGeom prst="wedgeRectCallout">
                <a:avLst>
                  <a:gd name="adj1" fmla="val 62815"/>
                  <a:gd name="adj2" fmla="val 57066"/>
                </a:avLst>
              </a:prstGeom>
              <a:blipFill>
                <a:blip r:embed="rId5"/>
                <a:stretch>
                  <a:fillRect l="-988" t="-2857" b="-2857"/>
                </a:stretch>
              </a:blipFill>
              <a:ln w="19050">
                <a:solidFill>
                  <a:schemeClr val="accent2"/>
                </a:solid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5459B93E-5B02-F22F-4A99-B940E2D7D80F}"/>
                  </a:ext>
                </a:extLst>
              </p:cNvPr>
              <p:cNvSpPr txBox="1"/>
              <p:nvPr/>
            </p:nvSpPr>
            <p:spPr>
              <a:xfrm>
                <a:off x="3044055" y="4601634"/>
                <a:ext cx="5804089"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3600" b="0" i="1" smtClean="0">
                          <a:latin typeface="Cambria Math" panose="02040503050406030204" pitchFamily="18" charset="0"/>
                        </a:rPr>
                        <m:t>𝑘</m:t>
                      </m:r>
                      <m:d>
                        <m:dPr>
                          <m:ctrlPr>
                            <a:rPr lang="en-IN" sz="3600" b="0" i="1" smtClean="0">
                              <a:latin typeface="Cambria Math" panose="02040503050406030204" pitchFamily="18" charset="0"/>
                            </a:rPr>
                          </m:ctrlPr>
                        </m:dPr>
                        <m:e>
                          <m:r>
                            <a:rPr lang="en-IN" sz="3600" b="1" i="1" smtClean="0">
                              <a:latin typeface="Cambria Math" panose="02040503050406030204" pitchFamily="18" charset="0"/>
                            </a:rPr>
                            <m:t>𝒂</m:t>
                          </m:r>
                          <m:r>
                            <a:rPr lang="en-IN" sz="3600" b="0" i="1" smtClean="0">
                              <a:latin typeface="Cambria Math" panose="02040503050406030204" pitchFamily="18" charset="0"/>
                            </a:rPr>
                            <m:t>,</m:t>
                          </m:r>
                          <m:r>
                            <a:rPr lang="en-IN" sz="3600" b="1" i="1" smtClean="0">
                              <a:latin typeface="Cambria Math" panose="02040503050406030204" pitchFamily="18" charset="0"/>
                            </a:rPr>
                            <m:t>𝒃</m:t>
                          </m:r>
                        </m:e>
                      </m:d>
                      <m:r>
                        <a:rPr lang="en-IN" sz="3600" b="0" i="1" smtClean="0">
                          <a:latin typeface="Cambria Math" panose="02040503050406030204" pitchFamily="18" charset="0"/>
                        </a:rPr>
                        <m:t>= </m:t>
                      </m:r>
                      <m:r>
                        <m:rPr>
                          <m:sty m:val="p"/>
                        </m:rPr>
                        <a:rPr lang="en-IN" sz="3600" b="0" i="1" smtClean="0">
                          <a:latin typeface="Cambria Math" panose="02040503050406030204" pitchFamily="18" charset="0"/>
                        </a:rPr>
                        <m:t>exp</m:t>
                      </m:r>
                      <m:d>
                        <m:dPr>
                          <m:ctrlPr>
                            <a:rPr lang="en-IN" sz="3600" b="0" i="1" smtClean="0">
                              <a:latin typeface="Cambria Math" panose="02040503050406030204" pitchFamily="18" charset="0"/>
                            </a:rPr>
                          </m:ctrlPr>
                        </m:dPr>
                        <m:e>
                          <m:r>
                            <a:rPr lang="en-IN" sz="3600" b="0" i="1" smtClean="0">
                              <a:latin typeface="Cambria Math" panose="02040503050406030204" pitchFamily="18" charset="0"/>
                            </a:rPr>
                            <m:t>−</m:t>
                          </m:r>
                          <m:r>
                            <a:rPr lang="en-IN" sz="3600" b="0" i="1" smtClean="0">
                              <a:latin typeface="Cambria Math" panose="02040503050406030204" pitchFamily="18" charset="0"/>
                            </a:rPr>
                            <m:t>𝛾</m:t>
                          </m:r>
                          <m:sSup>
                            <m:sSupPr>
                              <m:ctrlPr>
                                <a:rPr lang="en-IN" sz="3600" b="0" i="1" smtClean="0">
                                  <a:latin typeface="Cambria Math" panose="02040503050406030204" pitchFamily="18" charset="0"/>
                                </a:rPr>
                              </m:ctrlPr>
                            </m:sSupPr>
                            <m:e>
                              <m:d>
                                <m:dPr>
                                  <m:begChr m:val="‖"/>
                                  <m:endChr m:val="‖"/>
                                  <m:ctrlPr>
                                    <a:rPr lang="en-IN" sz="3600" b="0" i="1" smtClean="0">
                                      <a:latin typeface="Cambria Math" panose="02040503050406030204" pitchFamily="18" charset="0"/>
                                    </a:rPr>
                                  </m:ctrlPr>
                                </m:dPr>
                                <m:e>
                                  <m:r>
                                    <a:rPr lang="en-IN" sz="3600" b="1" i="1" smtClean="0">
                                      <a:latin typeface="Cambria Math" panose="02040503050406030204" pitchFamily="18" charset="0"/>
                                    </a:rPr>
                                    <m:t>𝒂</m:t>
                                  </m:r>
                                  <m:r>
                                    <a:rPr lang="en-IN" sz="3600" b="0" i="1" smtClean="0">
                                      <a:latin typeface="Cambria Math" panose="02040503050406030204" pitchFamily="18" charset="0"/>
                                    </a:rPr>
                                    <m:t>−</m:t>
                                  </m:r>
                                  <m:r>
                                    <a:rPr lang="en-IN" sz="3600" b="1" i="1" smtClean="0">
                                      <a:latin typeface="Cambria Math" panose="02040503050406030204" pitchFamily="18" charset="0"/>
                                    </a:rPr>
                                    <m:t>𝒃</m:t>
                                  </m:r>
                                </m:e>
                              </m:d>
                            </m:e>
                            <m:sup>
                              <m:r>
                                <a:rPr lang="en-IN" sz="3600" b="0" i="1" smtClean="0">
                                  <a:latin typeface="Cambria Math" panose="02040503050406030204" pitchFamily="18" charset="0"/>
                                </a:rPr>
                                <m:t>2</m:t>
                              </m:r>
                            </m:sup>
                          </m:sSup>
                        </m:e>
                      </m:d>
                      <m:r>
                        <a:rPr lang="en-IN" sz="3600" b="0" i="1" smtClean="0">
                          <a:latin typeface="Cambria Math" panose="02040503050406030204" pitchFamily="18" charset="0"/>
                        </a:rPr>
                        <m:t> </m:t>
                      </m:r>
                    </m:oMath>
                  </m:oMathPara>
                </a14:m>
                <a:endParaRPr lang="en-IN" sz="3600" dirty="0"/>
              </a:p>
            </p:txBody>
          </p:sp>
        </mc:Choice>
        <mc:Fallback>
          <p:sp>
            <p:nvSpPr>
              <p:cNvPr id="11" name="TextBox 10">
                <a:extLst>
                  <a:ext uri="{FF2B5EF4-FFF2-40B4-BE49-F238E27FC236}">
                    <a16:creationId xmlns:a16="http://schemas.microsoft.com/office/drawing/2014/main" id="{5459B93E-5B02-F22F-4A99-B940E2D7D80F}"/>
                  </a:ext>
                </a:extLst>
              </p:cNvPr>
              <p:cNvSpPr txBox="1">
                <a:spLocks noRot="1" noChangeAspect="1" noMove="1" noResize="1" noEditPoints="1" noAdjustHandles="1" noChangeArrowheads="1" noChangeShapeType="1" noTextEdit="1"/>
              </p:cNvSpPr>
              <p:nvPr/>
            </p:nvSpPr>
            <p:spPr>
              <a:xfrm>
                <a:off x="3044055" y="4601634"/>
                <a:ext cx="5804089" cy="553998"/>
              </a:xfrm>
              <a:prstGeom prst="rect">
                <a:avLst/>
              </a:prstGeom>
              <a:blipFill>
                <a:blip r:embed="rId6"/>
                <a:stretch>
                  <a:fillRect/>
                </a:stretch>
              </a:blipFill>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3128878241"/>
      </p:ext>
    </p:extLst>
  </p:cSld>
  <p:clrMapOvr>
    <a:masterClrMapping/>
  </p:clrMapOvr>
  <mc:AlternateContent xmlns:mc="http://schemas.openxmlformats.org/markup-compatibility/2006">
    <mc:Choice xmlns:p14="http://schemas.microsoft.com/office/powerpoint/2010/main" Requires="p14">
      <p:transition spd="slow" p14:dur="2000" advTm="135355"/>
    </mc:Choice>
    <mc:Fallback>
      <p:transition spd="slow" advTm="1353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wipe(down)">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wipe(down)">
                                      <p:cBhvr>
                                        <p:cTn id="40" dur="500"/>
                                        <p:tgtEl>
                                          <p:spTgt spid="4">
                                            <p:txEl>
                                              <p:pRg st="11" end="1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
                                            <p:txEl>
                                              <p:pRg st="12" end="12"/>
                                            </p:txEl>
                                          </p:spTgt>
                                        </p:tgtEl>
                                        <p:attrNameLst>
                                          <p:attrName>style.visibility</p:attrName>
                                        </p:attrNameLst>
                                      </p:cBhvr>
                                      <p:to>
                                        <p:strVal val="visible"/>
                                      </p:to>
                                    </p:set>
                                    <p:animEffect transition="in" filter="wipe(down)">
                                      <p:cBhvr>
                                        <p:cTn id="45" dur="500"/>
                                        <p:tgtEl>
                                          <p:spTgt spid="4">
                                            <p:txEl>
                                              <p:pRg st="12" end="1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4">
                                            <p:txEl>
                                              <p:pRg st="13" end="13"/>
                                            </p:txEl>
                                          </p:spTgt>
                                        </p:tgtEl>
                                        <p:attrNameLst>
                                          <p:attrName>style.visibility</p:attrName>
                                        </p:attrNameLst>
                                      </p:cBhvr>
                                      <p:to>
                                        <p:strVal val="visible"/>
                                      </p:to>
                                    </p:set>
                                    <p:animEffect transition="in" filter="wipe(down)">
                                      <p:cBhvr>
                                        <p:cTn id="50"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6" grpId="0"/>
      <p:bldP spid="7" grpId="0" animBg="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b="1" dirty="0"/>
              <a:t>Feature Selection</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11</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rmAutofit lnSpcReduction="10000"/>
          </a:bodyPr>
          <a:lstStyle/>
          <a:p>
            <a:pPr>
              <a:buFont typeface="Wingdings" panose="05000000000000000000" pitchFamily="2" charset="2"/>
              <a:buChar char="§"/>
            </a:pPr>
            <a:r>
              <a:rPr lang="en-GB" dirty="0">
                <a:latin typeface="Abadi Extra Light" panose="020B0204020104020204" pitchFamily="34" charset="0"/>
              </a:rPr>
              <a:t>Not all the extracted features may be relevant for learning the model (some may even confuse the learner)</a:t>
            </a:r>
          </a:p>
          <a:p>
            <a:pPr marL="0" indent="0">
              <a:buNone/>
            </a:pPr>
            <a:endParaRPr lang="en-GB" sz="1000" dirty="0">
              <a:latin typeface="Abadi Extra Light" panose="020B0204020104020204" pitchFamily="34" charset="0"/>
            </a:endParaRPr>
          </a:p>
          <a:p>
            <a:pPr>
              <a:buFont typeface="Wingdings" panose="05000000000000000000" pitchFamily="2" charset="2"/>
              <a:buChar char="§"/>
            </a:pPr>
            <a:r>
              <a:rPr lang="en-GB" dirty="0">
                <a:solidFill>
                  <a:srgbClr val="FF0000"/>
                </a:solidFill>
                <a:latin typeface="Abadi Extra Light" panose="020B0204020104020204" pitchFamily="34" charset="0"/>
              </a:rPr>
              <a:t>Feature selection </a:t>
            </a:r>
            <a:r>
              <a:rPr lang="en-GB" dirty="0">
                <a:latin typeface="Abadi Extra Light" panose="020B0204020104020204" pitchFamily="34" charset="0"/>
              </a:rPr>
              <a:t>(a step after feature extraction) can be used to identify the features that matter, and discard the others, for more effective learning</a:t>
            </a: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Many techniques exist – some based on intuition, some based on algorithmic principles (will visit feature selection later)</a:t>
            </a:r>
          </a:p>
          <a:p>
            <a:pPr marL="0" indent="0">
              <a:buNone/>
            </a:pPr>
            <a:endParaRPr lang="en-GB" sz="10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More common in supervised learning but can also be done for </a:t>
            </a:r>
            <a:r>
              <a:rPr lang="en-GB" dirty="0" err="1">
                <a:latin typeface="Abadi Extra Light" panose="020B0204020104020204" pitchFamily="34" charset="0"/>
              </a:rPr>
              <a:t>unsup</a:t>
            </a:r>
            <a:r>
              <a:rPr lang="en-GB" dirty="0">
                <a:latin typeface="Abadi Extra Light" panose="020B0204020104020204" pitchFamily="34" charset="0"/>
              </a:rPr>
              <a:t>. Learning</a:t>
            </a:r>
          </a:p>
          <a:p>
            <a:pPr>
              <a:buFont typeface="Wingdings" panose="05000000000000000000" pitchFamily="2" charset="2"/>
              <a:buChar char="§"/>
            </a:pPr>
            <a:r>
              <a:rPr lang="en-GB" dirty="0">
                <a:latin typeface="Abadi Extra Light" panose="020B0204020104020204" pitchFamily="34" charset="0"/>
              </a:rPr>
              <a:t>Many ML algorithms can automatically take care of feature extraction/selection</a:t>
            </a:r>
          </a:p>
          <a:p>
            <a:pPr lvl="1">
              <a:buFont typeface="Wingdings" panose="05000000000000000000" pitchFamily="2" charset="2"/>
              <a:buChar char="§"/>
            </a:pPr>
            <a:r>
              <a:rPr lang="en-GB" dirty="0">
                <a:latin typeface="Abadi Extra Light" panose="020B0204020104020204" pitchFamily="34" charset="0"/>
              </a:rPr>
              <a:t>More on this later</a:t>
            </a:r>
          </a:p>
          <a:p>
            <a:pPr marL="0" indent="0">
              <a:buNone/>
            </a:pPr>
            <a:endParaRPr lang="en-GB" dirty="0"/>
          </a:p>
          <a:p>
            <a:pPr marL="0" indent="0">
              <a:buNone/>
            </a:pPr>
            <a:endParaRPr lang="en-GB" sz="2400" dirty="0"/>
          </a:p>
          <a:p>
            <a:pPr marL="0" indent="0">
              <a:buNone/>
            </a:pPr>
            <a:endParaRPr lang="en-GB" sz="2400" dirty="0"/>
          </a:p>
          <a:p>
            <a:pPr>
              <a:buFont typeface="Wingdings" panose="05000000000000000000" pitchFamily="2" charset="2"/>
              <a:buChar char="§"/>
            </a:pPr>
            <a:endParaRPr lang="en-IN" sz="2600" dirty="0"/>
          </a:p>
        </p:txBody>
      </p:sp>
      <p:sp>
        <p:nvSpPr>
          <p:cNvPr id="3" name="TextBox 2">
            <a:extLst>
              <a:ext uri="{FF2B5EF4-FFF2-40B4-BE49-F238E27FC236}">
                <a16:creationId xmlns:a16="http://schemas.microsoft.com/office/drawing/2014/main" id="{FDEC35DF-7AFB-431C-8CB8-2D3CE6BA775C}"/>
              </a:ext>
            </a:extLst>
          </p:cNvPr>
          <p:cNvSpPr txBox="1"/>
          <p:nvPr/>
        </p:nvSpPr>
        <p:spPr>
          <a:xfrm>
            <a:off x="2886781" y="3008550"/>
            <a:ext cx="941861" cy="1323439"/>
          </a:xfrm>
          <a:prstGeom prst="rect">
            <a:avLst/>
          </a:prstGeom>
          <a:noFill/>
        </p:spPr>
        <p:txBody>
          <a:bodyPr wrap="none" rtlCol="0">
            <a:spAutoFit/>
          </a:bodyPr>
          <a:lstStyle/>
          <a:p>
            <a:r>
              <a:rPr lang="en-IN" sz="1600" dirty="0"/>
              <a:t>Age</a:t>
            </a:r>
          </a:p>
          <a:p>
            <a:r>
              <a:rPr lang="en-IN" sz="1600" dirty="0"/>
              <a:t>Gender</a:t>
            </a:r>
          </a:p>
          <a:p>
            <a:r>
              <a:rPr lang="en-IN" sz="1600" dirty="0"/>
              <a:t>Height</a:t>
            </a:r>
          </a:p>
          <a:p>
            <a:r>
              <a:rPr lang="en-IN" sz="1600" dirty="0"/>
              <a:t>Weight</a:t>
            </a:r>
          </a:p>
          <a:p>
            <a:r>
              <a:rPr lang="en-IN" sz="1600" dirty="0"/>
              <a:t>Eye </a:t>
            </a:r>
            <a:r>
              <a:rPr lang="en-IN" sz="1600" dirty="0" err="1"/>
              <a:t>color</a:t>
            </a:r>
            <a:endParaRPr lang="en-IN" sz="1600" dirty="0"/>
          </a:p>
        </p:txBody>
      </p:sp>
      <p:sp>
        <p:nvSpPr>
          <p:cNvPr id="5" name="Rectangle 4">
            <a:extLst>
              <a:ext uri="{FF2B5EF4-FFF2-40B4-BE49-F238E27FC236}">
                <a16:creationId xmlns:a16="http://schemas.microsoft.com/office/drawing/2014/main" id="{3F67FAAA-02FC-4A33-B74D-47DB43B0DFFF}"/>
              </a:ext>
            </a:extLst>
          </p:cNvPr>
          <p:cNvSpPr/>
          <p:nvPr/>
        </p:nvSpPr>
        <p:spPr>
          <a:xfrm>
            <a:off x="2835690" y="3015765"/>
            <a:ext cx="936170" cy="1249141"/>
          </a:xfrm>
          <a:prstGeom prst="rect">
            <a:avLst/>
          </a:prstGeom>
          <a:solidFill>
            <a:schemeClr val="bg1">
              <a:alpha val="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39ED5D2C-60B1-490D-AD72-F7393A6AB61A}"/>
              </a:ext>
            </a:extLst>
          </p:cNvPr>
          <p:cNvSpPr txBox="1"/>
          <p:nvPr/>
        </p:nvSpPr>
        <p:spPr>
          <a:xfrm>
            <a:off x="4674557" y="3436791"/>
            <a:ext cx="2337243" cy="369332"/>
          </a:xfrm>
          <a:prstGeom prst="rect">
            <a:avLst/>
          </a:prstGeom>
          <a:noFill/>
        </p:spPr>
        <p:txBody>
          <a:bodyPr wrap="none" rtlCol="0">
            <a:spAutoFit/>
          </a:bodyPr>
          <a:lstStyle/>
          <a:p>
            <a:r>
              <a:rPr lang="en-IN" dirty="0"/>
              <a:t>Body-mass index (BMI)</a:t>
            </a:r>
          </a:p>
        </p:txBody>
      </p:sp>
      <p:sp>
        <p:nvSpPr>
          <p:cNvPr id="7" name="Arrow: Right 6">
            <a:extLst>
              <a:ext uri="{FF2B5EF4-FFF2-40B4-BE49-F238E27FC236}">
                <a16:creationId xmlns:a16="http://schemas.microsoft.com/office/drawing/2014/main" id="{A068AFE4-370E-47CB-832C-F51F4EF336DE}"/>
              </a:ext>
            </a:extLst>
          </p:cNvPr>
          <p:cNvSpPr/>
          <p:nvPr/>
        </p:nvSpPr>
        <p:spPr>
          <a:xfrm>
            <a:off x="3828642" y="3436791"/>
            <a:ext cx="767960" cy="3036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a:extLst>
              <a:ext uri="{FF2B5EF4-FFF2-40B4-BE49-F238E27FC236}">
                <a16:creationId xmlns:a16="http://schemas.microsoft.com/office/drawing/2014/main" id="{B253E177-73E1-4B07-B6D9-AEDB46705758}"/>
              </a:ext>
            </a:extLst>
          </p:cNvPr>
          <p:cNvCxnSpPr/>
          <p:nvPr/>
        </p:nvCxnSpPr>
        <p:spPr>
          <a:xfrm>
            <a:off x="3070702" y="3345986"/>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A109323-AE49-429B-8E7C-C63A8CBC346B}"/>
              </a:ext>
            </a:extLst>
          </p:cNvPr>
          <p:cNvCxnSpPr>
            <a:cxnSpLocks/>
          </p:cNvCxnSpPr>
          <p:nvPr/>
        </p:nvCxnSpPr>
        <p:spPr>
          <a:xfrm flipH="1">
            <a:off x="3070702" y="3345986"/>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B980C0C-140E-4A11-8077-CCA72A5116F7}"/>
              </a:ext>
            </a:extLst>
          </p:cNvPr>
          <p:cNvCxnSpPr/>
          <p:nvPr/>
        </p:nvCxnSpPr>
        <p:spPr>
          <a:xfrm>
            <a:off x="3048053" y="3082846"/>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E9F51F-0D5A-42C7-8B7A-F2A74471A253}"/>
              </a:ext>
            </a:extLst>
          </p:cNvPr>
          <p:cNvCxnSpPr>
            <a:cxnSpLocks/>
          </p:cNvCxnSpPr>
          <p:nvPr/>
        </p:nvCxnSpPr>
        <p:spPr>
          <a:xfrm flipH="1">
            <a:off x="3048053" y="3082846"/>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1A04AEA-ECFA-4266-925A-9E6E0DC7779D}"/>
              </a:ext>
            </a:extLst>
          </p:cNvPr>
          <p:cNvCxnSpPr/>
          <p:nvPr/>
        </p:nvCxnSpPr>
        <p:spPr>
          <a:xfrm>
            <a:off x="3091339" y="4017833"/>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DC1649-72C4-4CFA-8035-34C651527A93}"/>
              </a:ext>
            </a:extLst>
          </p:cNvPr>
          <p:cNvCxnSpPr>
            <a:cxnSpLocks/>
          </p:cNvCxnSpPr>
          <p:nvPr/>
        </p:nvCxnSpPr>
        <p:spPr>
          <a:xfrm flipH="1">
            <a:off x="3091339" y="4017833"/>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DB2307C1-11F5-4331-8F09-7EB1EE6B6E4C}"/>
              </a:ext>
            </a:extLst>
          </p:cNvPr>
          <p:cNvPicPr>
            <a:picLocks noChangeAspect="1"/>
          </p:cNvPicPr>
          <p:nvPr/>
        </p:nvPicPr>
        <p:blipFill>
          <a:blip r:embed="rId3"/>
          <a:stretch>
            <a:fillRect/>
          </a:stretch>
        </p:blipFill>
        <p:spPr>
          <a:xfrm>
            <a:off x="9739986" y="3082846"/>
            <a:ext cx="1010687" cy="965223"/>
          </a:xfrm>
          <a:prstGeom prst="rect">
            <a:avLst/>
          </a:prstGeom>
        </p:spPr>
      </p:pic>
      <p:sp>
        <p:nvSpPr>
          <p:cNvPr id="21" name="Speech Bubble: Rectangle 20">
            <a:extLst>
              <a:ext uri="{FF2B5EF4-FFF2-40B4-BE49-F238E27FC236}">
                <a16:creationId xmlns:a16="http://schemas.microsoft.com/office/drawing/2014/main" id="{59B968BC-17E5-4600-89D9-5AB411A9E7ED}"/>
              </a:ext>
            </a:extLst>
          </p:cNvPr>
          <p:cNvSpPr/>
          <p:nvPr/>
        </p:nvSpPr>
        <p:spPr>
          <a:xfrm>
            <a:off x="7321909" y="2964029"/>
            <a:ext cx="2107967" cy="1249141"/>
          </a:xfrm>
          <a:prstGeom prst="wedgeRectCallout">
            <a:avLst>
              <a:gd name="adj1" fmla="val 73852"/>
              <a:gd name="adj2" fmla="val -676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badi Extra Light" panose="020B0204020104020204" pitchFamily="34" charset="0"/>
              </a:rPr>
              <a:t>Calculating BMI from this data doesn’t require ML but this simple example is just to illustrate the idea of feature selection </a:t>
            </a:r>
            <a:r>
              <a:rPr lang="en-GB" sz="1400" dirty="0">
                <a:solidFill>
                  <a:schemeClr val="tx1"/>
                </a:solidFill>
                <a:latin typeface="Abadi Extra Light" panose="020B0204020104020204" pitchFamily="34" charset="0"/>
                <a:sym typeface="Wingdings" panose="05000000000000000000" pitchFamily="2" charset="2"/>
              </a:rPr>
              <a:t></a:t>
            </a:r>
            <a:endParaRPr lang="en-IN" sz="1400" dirty="0">
              <a:solidFill>
                <a:schemeClr val="tx1"/>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3277653860"/>
      </p:ext>
    </p:extLst>
  </p:cSld>
  <p:clrMapOvr>
    <a:masterClrMapping/>
  </p:clrMapOvr>
  <mc:AlternateContent xmlns:mc="http://schemas.openxmlformats.org/markup-compatibility/2006" xmlns:p14="http://schemas.microsoft.com/office/powerpoint/2010/main">
    <mc:Choice Requires="p14">
      <p:transition spd="slow" p14:dur="2000" advTm="158928"/>
    </mc:Choice>
    <mc:Fallback xmlns="">
      <p:transition spd="slow" advTm="15892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par>
                                <p:cTn id="35" presetID="22" presetClass="entr" presetSubtype="4"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par>
                                <p:cTn id="38" presetID="22" presetClass="entr" presetSubtype="4"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par>
                                <p:cTn id="41" presetID="22" presetClass="entr" presetSubtype="4"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down)">
                                      <p:cBhvr>
                                        <p:cTn id="43" dur="500"/>
                                        <p:tgtEl>
                                          <p:spTgt spid="19"/>
                                        </p:tgtEl>
                                      </p:cBhvr>
                                    </p:animEffect>
                                  </p:childTnLst>
                                </p:cTn>
                              </p:par>
                              <p:par>
                                <p:cTn id="44" presetID="22" presetClass="entr" presetSubtype="4"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down)">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down)">
                                      <p:cBhvr>
                                        <p:cTn id="51" dur="500"/>
                                        <p:tgtEl>
                                          <p:spTgt spid="20"/>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down)">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4">
                                            <p:txEl>
                                              <p:pRg st="6" end="6"/>
                                            </p:txEl>
                                          </p:spTgt>
                                        </p:tgtEl>
                                        <p:attrNameLst>
                                          <p:attrName>style.visibility</p:attrName>
                                        </p:attrNameLst>
                                      </p:cBhvr>
                                      <p:to>
                                        <p:strVal val="visible"/>
                                      </p:to>
                                    </p:set>
                                    <p:animEffect transition="in" filter="wipe(down)">
                                      <p:cBhvr>
                                        <p:cTn id="59" dur="500"/>
                                        <p:tgtEl>
                                          <p:spTgt spid="4">
                                            <p:txEl>
                                              <p:pRg st="6" end="6"/>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4">
                                            <p:txEl>
                                              <p:pRg st="8" end="8"/>
                                            </p:txEl>
                                          </p:spTgt>
                                        </p:tgtEl>
                                        <p:attrNameLst>
                                          <p:attrName>style.visibility</p:attrName>
                                        </p:attrNameLst>
                                      </p:cBhvr>
                                      <p:to>
                                        <p:strVal val="visible"/>
                                      </p:to>
                                    </p:set>
                                    <p:animEffect transition="in" filter="wipe(down)">
                                      <p:cBhvr>
                                        <p:cTn id="64" dur="500"/>
                                        <p:tgtEl>
                                          <p:spTgt spid="4">
                                            <p:txEl>
                                              <p:pRg st="8" end="8"/>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4">
                                            <p:txEl>
                                              <p:pRg st="9" end="9"/>
                                            </p:txEl>
                                          </p:spTgt>
                                        </p:tgtEl>
                                        <p:attrNameLst>
                                          <p:attrName>style.visibility</p:attrName>
                                        </p:attrNameLst>
                                      </p:cBhvr>
                                      <p:to>
                                        <p:strVal val="visible"/>
                                      </p:to>
                                    </p:set>
                                    <p:animEffect transition="in" filter="wipe(down)">
                                      <p:cBhvr>
                                        <p:cTn id="69" dur="500"/>
                                        <p:tgtEl>
                                          <p:spTgt spid="4">
                                            <p:txEl>
                                              <p:pRg st="9" end="9"/>
                                            </p:txEl>
                                          </p:spTgt>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4">
                                            <p:txEl>
                                              <p:pRg st="10" end="10"/>
                                            </p:txEl>
                                          </p:spTgt>
                                        </p:tgtEl>
                                        <p:attrNameLst>
                                          <p:attrName>style.visibility</p:attrName>
                                        </p:attrNameLst>
                                      </p:cBhvr>
                                      <p:to>
                                        <p:strVal val="visible"/>
                                      </p:to>
                                    </p:set>
                                    <p:animEffect transition="in" filter="wipe(down)">
                                      <p:cBhvr>
                                        <p:cTn id="7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3" grpId="0"/>
      <p:bldP spid="5" grpId="0" animBg="1"/>
      <p:bldP spid="6" grpId="0"/>
      <p:bldP spid="7" grpId="0" animBg="1"/>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961292" y="2567800"/>
            <a:ext cx="10362638" cy="1722399"/>
          </a:xfrm>
        </p:spPr>
        <p:txBody>
          <a:bodyPr>
            <a:noAutofit/>
          </a:bodyPr>
          <a:lstStyle/>
          <a:p>
            <a:r>
              <a:rPr lang="en-IN" sz="7200" b="1" dirty="0"/>
              <a:t>Simple Supervised Learners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12</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2326896293"/>
      </p:ext>
    </p:extLst>
  </p:cSld>
  <p:clrMapOvr>
    <a:masterClrMapping/>
  </p:clrMapOvr>
  <mc:AlternateContent xmlns:mc="http://schemas.openxmlformats.org/markup-compatibility/2006" xmlns:p14="http://schemas.microsoft.com/office/powerpoint/2010/main">
    <mc:Choice Requires="p14">
      <p:transition spd="slow" p14:dur="2000" advTm="12971"/>
    </mc:Choice>
    <mc:Fallback xmlns="">
      <p:transition spd="slow" advTm="1297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b="1" dirty="0"/>
              <a:t>Supervised Learning: Regression and Classification</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13</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GB" dirty="0">
                <a:latin typeface="Abadi Extra Light" panose="020B0204020104020204" pitchFamily="34" charset="0"/>
              </a:rPr>
              <a:t>Regression is when the output is </a:t>
            </a:r>
            <a:r>
              <a:rPr lang="en-GB" dirty="0">
                <a:solidFill>
                  <a:srgbClr val="FF0000"/>
                </a:solidFill>
                <a:latin typeface="Abadi Extra Light" panose="020B0204020104020204" pitchFamily="34" charset="0"/>
              </a:rPr>
              <a:t>real-valued</a:t>
            </a:r>
            <a:r>
              <a:rPr lang="en-GB" dirty="0">
                <a:latin typeface="Abadi Extra Light" panose="020B0204020104020204" pitchFamily="34" charset="0"/>
              </a:rPr>
              <a:t>, e.g., </a:t>
            </a: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sz="5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Classification is when the output is </a:t>
            </a:r>
            <a:r>
              <a:rPr lang="en-GB" dirty="0">
                <a:solidFill>
                  <a:srgbClr val="FF0000"/>
                </a:solidFill>
                <a:latin typeface="Abadi Extra Light" panose="020B0204020104020204" pitchFamily="34" charset="0"/>
              </a:rPr>
              <a:t>discrete</a:t>
            </a:r>
            <a:r>
              <a:rPr lang="en-GB" dirty="0">
                <a:latin typeface="Abadi Extra Light" panose="020B0204020104020204" pitchFamily="34" charset="0"/>
              </a:rPr>
              <a:t>, e.g., </a:t>
            </a:r>
          </a:p>
          <a:p>
            <a:pPr lvl="1">
              <a:buFont typeface="Wingdings" panose="05000000000000000000" pitchFamily="2" charset="2"/>
              <a:buChar char="§"/>
            </a:pPr>
            <a:endParaRPr lang="en-GB" dirty="0">
              <a:latin typeface="Abadi Extra Light" panose="020B0204020104020204" pitchFamily="34" charset="0"/>
            </a:endParaRPr>
          </a:p>
          <a:p>
            <a:pPr lvl="1">
              <a:buFont typeface="Wingdings" panose="05000000000000000000" pitchFamily="2" charset="2"/>
              <a:buChar char="§"/>
            </a:pPr>
            <a:endParaRPr lang="en-GB" dirty="0">
              <a:latin typeface="Abadi Extra Light" panose="020B0204020104020204" pitchFamily="34" charset="0"/>
            </a:endParaRPr>
          </a:p>
          <a:p>
            <a:pPr lvl="1">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IN" sz="2600" dirty="0"/>
          </a:p>
        </p:txBody>
      </p:sp>
      <p:pic>
        <p:nvPicPr>
          <p:cNvPr id="5" name="Picture 4" descr="A small dog with its tongue out&#10;&#10;Description automatically generated">
            <a:extLst>
              <a:ext uri="{FF2B5EF4-FFF2-40B4-BE49-F238E27FC236}">
                <a16:creationId xmlns:a16="http://schemas.microsoft.com/office/drawing/2014/main" id="{BD3B542B-793D-6C94-B012-E0E85EE389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438" y="1655205"/>
            <a:ext cx="1082348" cy="1082348"/>
          </a:xfrm>
          <a:prstGeom prst="rect">
            <a:avLst/>
          </a:prstGeom>
        </p:spPr>
      </p:pic>
      <p:sp>
        <p:nvSpPr>
          <p:cNvPr id="6" name="TextBox 5">
            <a:extLst>
              <a:ext uri="{FF2B5EF4-FFF2-40B4-BE49-F238E27FC236}">
                <a16:creationId xmlns:a16="http://schemas.microsoft.com/office/drawing/2014/main" id="{4FA64876-1074-68E4-F99D-940C51B7B428}"/>
              </a:ext>
            </a:extLst>
          </p:cNvPr>
          <p:cNvSpPr txBox="1"/>
          <p:nvPr/>
        </p:nvSpPr>
        <p:spPr>
          <a:xfrm>
            <a:off x="2654570" y="1972873"/>
            <a:ext cx="1082348" cy="461665"/>
          </a:xfrm>
          <a:prstGeom prst="rect">
            <a:avLst/>
          </a:prstGeom>
          <a:noFill/>
        </p:spPr>
        <p:txBody>
          <a:bodyPr wrap="none" rtlCol="0">
            <a:spAutoFit/>
          </a:bodyPr>
          <a:lstStyle/>
          <a:p>
            <a:r>
              <a:rPr lang="en-IN" sz="2400" dirty="0">
                <a:latin typeface="Abadi Extra Light" panose="020B0204020104020204" pitchFamily="34" charset="0"/>
              </a:rPr>
              <a:t>Input =</a:t>
            </a:r>
          </a:p>
        </p:txBody>
      </p:sp>
      <p:sp>
        <p:nvSpPr>
          <p:cNvPr id="7" name="TextBox 6">
            <a:extLst>
              <a:ext uri="{FF2B5EF4-FFF2-40B4-BE49-F238E27FC236}">
                <a16:creationId xmlns:a16="http://schemas.microsoft.com/office/drawing/2014/main" id="{2D5CA7BE-BBD6-0161-C981-3D1A4FB4A862}"/>
              </a:ext>
            </a:extLst>
          </p:cNvPr>
          <p:cNvSpPr txBox="1"/>
          <p:nvPr/>
        </p:nvSpPr>
        <p:spPr>
          <a:xfrm>
            <a:off x="5127536" y="1965546"/>
            <a:ext cx="3550780" cy="461665"/>
          </a:xfrm>
          <a:prstGeom prst="rect">
            <a:avLst/>
          </a:prstGeom>
          <a:noFill/>
        </p:spPr>
        <p:txBody>
          <a:bodyPr wrap="none" rtlCol="0">
            <a:spAutoFit/>
          </a:bodyPr>
          <a:lstStyle/>
          <a:p>
            <a:r>
              <a:rPr lang="en-IN" sz="2400" dirty="0">
                <a:latin typeface="Abadi Extra Light" panose="020B0204020104020204" pitchFamily="34" charset="0"/>
              </a:rPr>
              <a:t>Output = Weight of the dog</a:t>
            </a:r>
          </a:p>
        </p:txBody>
      </p:sp>
      <p:sp>
        <p:nvSpPr>
          <p:cNvPr id="9" name="TextBox 8">
            <a:extLst>
              <a:ext uri="{FF2B5EF4-FFF2-40B4-BE49-F238E27FC236}">
                <a16:creationId xmlns:a16="http://schemas.microsoft.com/office/drawing/2014/main" id="{AD9FB81E-0264-62AA-F1DD-8D7089FE9259}"/>
              </a:ext>
            </a:extLst>
          </p:cNvPr>
          <p:cNvSpPr txBox="1"/>
          <p:nvPr/>
        </p:nvSpPr>
        <p:spPr>
          <a:xfrm>
            <a:off x="1317452" y="3550474"/>
            <a:ext cx="1082348" cy="461665"/>
          </a:xfrm>
          <a:prstGeom prst="rect">
            <a:avLst/>
          </a:prstGeom>
          <a:noFill/>
        </p:spPr>
        <p:txBody>
          <a:bodyPr wrap="none" rtlCol="0">
            <a:spAutoFit/>
          </a:bodyPr>
          <a:lstStyle/>
          <a:p>
            <a:r>
              <a:rPr lang="en-IN" sz="2400" dirty="0">
                <a:latin typeface="Abadi Extra Light" panose="020B0204020104020204" pitchFamily="34" charset="0"/>
              </a:rPr>
              <a:t>Input =</a:t>
            </a:r>
          </a:p>
        </p:txBody>
      </p:sp>
      <p:sp>
        <p:nvSpPr>
          <p:cNvPr id="10" name="TextBox 9">
            <a:extLst>
              <a:ext uri="{FF2B5EF4-FFF2-40B4-BE49-F238E27FC236}">
                <a16:creationId xmlns:a16="http://schemas.microsoft.com/office/drawing/2014/main" id="{E167FD34-D0E5-A32E-80DA-3B3C7FD9F198}"/>
              </a:ext>
            </a:extLst>
          </p:cNvPr>
          <p:cNvSpPr txBox="1"/>
          <p:nvPr/>
        </p:nvSpPr>
        <p:spPr>
          <a:xfrm>
            <a:off x="3981629" y="3550473"/>
            <a:ext cx="4628190" cy="461665"/>
          </a:xfrm>
          <a:prstGeom prst="rect">
            <a:avLst/>
          </a:prstGeom>
          <a:noFill/>
        </p:spPr>
        <p:txBody>
          <a:bodyPr wrap="none" rtlCol="0">
            <a:spAutoFit/>
          </a:bodyPr>
          <a:lstStyle/>
          <a:p>
            <a:r>
              <a:rPr lang="en-IN" sz="2400" dirty="0">
                <a:latin typeface="Abadi Extra Light" panose="020B0204020104020204" pitchFamily="34" charset="0"/>
              </a:rPr>
              <a:t>Output = Is it a dog (1) or cat (0) ?</a:t>
            </a:r>
          </a:p>
        </p:txBody>
      </p:sp>
      <p:pic>
        <p:nvPicPr>
          <p:cNvPr id="11" name="Picture 10" descr="A small dog with its tongue out&#10;&#10;Description automatically generated">
            <a:extLst>
              <a:ext uri="{FF2B5EF4-FFF2-40B4-BE49-F238E27FC236}">
                <a16:creationId xmlns:a16="http://schemas.microsoft.com/office/drawing/2014/main" id="{DF2036CA-BC02-5A01-F2A6-B6AEC9957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2632" y="3280749"/>
            <a:ext cx="1082348" cy="1082348"/>
          </a:xfrm>
          <a:prstGeom prst="rect">
            <a:avLst/>
          </a:prstGeom>
        </p:spPr>
      </p:pic>
      <p:sp>
        <p:nvSpPr>
          <p:cNvPr id="13" name="TextBox 12">
            <a:extLst>
              <a:ext uri="{FF2B5EF4-FFF2-40B4-BE49-F238E27FC236}">
                <a16:creationId xmlns:a16="http://schemas.microsoft.com/office/drawing/2014/main" id="{9462241C-0CA1-307A-9404-2C4EB0698853}"/>
              </a:ext>
            </a:extLst>
          </p:cNvPr>
          <p:cNvSpPr txBox="1"/>
          <p:nvPr/>
        </p:nvSpPr>
        <p:spPr>
          <a:xfrm>
            <a:off x="1317452" y="4753700"/>
            <a:ext cx="1082348" cy="461665"/>
          </a:xfrm>
          <a:prstGeom prst="rect">
            <a:avLst/>
          </a:prstGeom>
          <a:noFill/>
        </p:spPr>
        <p:txBody>
          <a:bodyPr wrap="none" rtlCol="0">
            <a:spAutoFit/>
          </a:bodyPr>
          <a:lstStyle/>
          <a:p>
            <a:r>
              <a:rPr lang="en-IN" sz="2400" dirty="0">
                <a:latin typeface="Abadi Extra Light" panose="020B0204020104020204" pitchFamily="34" charset="0"/>
              </a:rPr>
              <a:t>Input =</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E75EC267-C438-C0DF-0770-8A2918665613}"/>
                  </a:ext>
                </a:extLst>
              </p:cNvPr>
              <p:cNvSpPr txBox="1"/>
              <p:nvPr/>
            </p:nvSpPr>
            <p:spPr>
              <a:xfrm>
                <a:off x="3981629" y="4725299"/>
                <a:ext cx="5555688" cy="461665"/>
              </a:xfrm>
              <a:prstGeom prst="rect">
                <a:avLst/>
              </a:prstGeom>
              <a:noFill/>
            </p:spPr>
            <p:txBody>
              <a:bodyPr wrap="none" rtlCol="0">
                <a:spAutoFit/>
              </a:bodyPr>
              <a:lstStyle/>
              <a:p>
                <a:r>
                  <a:rPr lang="en-IN" sz="2400" dirty="0">
                    <a:latin typeface="Abadi Extra Light" panose="020B0204020104020204" pitchFamily="34" charset="0"/>
                  </a:rPr>
                  <a:t>Output = Breed (one of </a:t>
                </a:r>
                <a14:m>
                  <m:oMath xmlns:m="http://schemas.openxmlformats.org/officeDocument/2006/math">
                    <m:r>
                      <a:rPr lang="en-IN" sz="2400" b="0" i="1" smtClean="0">
                        <a:latin typeface="Cambria Math" panose="02040503050406030204" pitchFamily="18" charset="0"/>
                      </a:rPr>
                      <m:t>𝐾</m:t>
                    </m:r>
                    <m:r>
                      <a:rPr lang="en-IN" sz="2400" b="0" i="1" smtClean="0">
                        <a:latin typeface="Cambria Math" panose="02040503050406030204" pitchFamily="18" charset="0"/>
                      </a:rPr>
                      <m:t>&gt;2</m:t>
                    </m:r>
                  </m:oMath>
                </a14:m>
                <a:r>
                  <a:rPr lang="en-IN" sz="2400" dirty="0">
                    <a:latin typeface="Abadi Extra Light" panose="020B0204020104020204" pitchFamily="34" charset="0"/>
                  </a:rPr>
                  <a:t> possibilities)</a:t>
                </a:r>
              </a:p>
            </p:txBody>
          </p:sp>
        </mc:Choice>
        <mc:Fallback>
          <p:sp>
            <p:nvSpPr>
              <p:cNvPr id="14" name="TextBox 13">
                <a:extLst>
                  <a:ext uri="{FF2B5EF4-FFF2-40B4-BE49-F238E27FC236}">
                    <a16:creationId xmlns:a16="http://schemas.microsoft.com/office/drawing/2014/main" id="{E75EC267-C438-C0DF-0770-8A2918665613}"/>
                  </a:ext>
                </a:extLst>
              </p:cNvPr>
              <p:cNvSpPr txBox="1">
                <a:spLocks noRot="1" noChangeAspect="1" noMove="1" noResize="1" noEditPoints="1" noAdjustHandles="1" noChangeArrowheads="1" noChangeShapeType="1" noTextEdit="1"/>
              </p:cNvSpPr>
              <p:nvPr/>
            </p:nvSpPr>
            <p:spPr>
              <a:xfrm>
                <a:off x="3981629" y="4725299"/>
                <a:ext cx="5555688" cy="461665"/>
              </a:xfrm>
              <a:prstGeom prst="rect">
                <a:avLst/>
              </a:prstGeom>
              <a:blipFill>
                <a:blip r:embed="rId4"/>
                <a:stretch>
                  <a:fillRect l="-1645" t="-11842" r="-548" b="-27632"/>
                </a:stretch>
              </a:blipFill>
            </p:spPr>
            <p:txBody>
              <a:bodyPr/>
              <a:lstStyle/>
              <a:p>
                <a:r>
                  <a:rPr lang="en-IN">
                    <a:noFill/>
                  </a:rPr>
                  <a:t> </a:t>
                </a:r>
              </a:p>
            </p:txBody>
          </p:sp>
        </mc:Fallback>
      </mc:AlternateContent>
      <p:pic>
        <p:nvPicPr>
          <p:cNvPr id="15" name="Picture 14" descr="A small dog with its tongue out&#10;&#10;Description automatically generated">
            <a:extLst>
              <a:ext uri="{FF2B5EF4-FFF2-40B4-BE49-F238E27FC236}">
                <a16:creationId xmlns:a16="http://schemas.microsoft.com/office/drawing/2014/main" id="{6061BA64-A803-748B-E1F6-04316B6C49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2632" y="4443359"/>
            <a:ext cx="1082348" cy="1082348"/>
          </a:xfrm>
          <a:prstGeom prst="rect">
            <a:avLst/>
          </a:prstGeom>
        </p:spPr>
      </p:pic>
      <p:sp>
        <p:nvSpPr>
          <p:cNvPr id="16" name="TextBox 15">
            <a:extLst>
              <a:ext uri="{FF2B5EF4-FFF2-40B4-BE49-F238E27FC236}">
                <a16:creationId xmlns:a16="http://schemas.microsoft.com/office/drawing/2014/main" id="{A8E1EA17-4BFD-82D5-9DC9-F6BC7C6D46D6}"/>
              </a:ext>
            </a:extLst>
          </p:cNvPr>
          <p:cNvSpPr txBox="1"/>
          <p:nvPr/>
        </p:nvSpPr>
        <p:spPr>
          <a:xfrm>
            <a:off x="1317452" y="5916310"/>
            <a:ext cx="1082348" cy="461665"/>
          </a:xfrm>
          <a:prstGeom prst="rect">
            <a:avLst/>
          </a:prstGeom>
          <a:noFill/>
        </p:spPr>
        <p:txBody>
          <a:bodyPr wrap="none" rtlCol="0">
            <a:spAutoFit/>
          </a:bodyPr>
          <a:lstStyle/>
          <a:p>
            <a:r>
              <a:rPr lang="en-IN" sz="2400" dirty="0">
                <a:latin typeface="Abadi Extra Light" panose="020B0204020104020204" pitchFamily="34" charset="0"/>
              </a:rPr>
              <a:t>Input =</a:t>
            </a:r>
          </a:p>
        </p:txBody>
      </p:sp>
      <p:sp>
        <p:nvSpPr>
          <p:cNvPr id="17" name="TextBox 16">
            <a:extLst>
              <a:ext uri="{FF2B5EF4-FFF2-40B4-BE49-F238E27FC236}">
                <a16:creationId xmlns:a16="http://schemas.microsoft.com/office/drawing/2014/main" id="{4B6CE564-6623-6F60-082C-DA62AD52A894}"/>
              </a:ext>
            </a:extLst>
          </p:cNvPr>
          <p:cNvSpPr txBox="1"/>
          <p:nvPr/>
        </p:nvSpPr>
        <p:spPr>
          <a:xfrm>
            <a:off x="3857373" y="5875014"/>
            <a:ext cx="7561622" cy="400110"/>
          </a:xfrm>
          <a:prstGeom prst="rect">
            <a:avLst/>
          </a:prstGeom>
          <a:noFill/>
        </p:spPr>
        <p:txBody>
          <a:bodyPr wrap="none" rtlCol="0">
            <a:spAutoFit/>
          </a:bodyPr>
          <a:lstStyle/>
          <a:p>
            <a:r>
              <a:rPr lang="en-IN" sz="2000" dirty="0">
                <a:latin typeface="Abadi Extra Light" panose="020B0204020104020204" pitchFamily="34" charset="0"/>
              </a:rPr>
              <a:t>Output = Dog (1/0)? Fluffy (1/0)? Sitting (1/0)? Wearing collar (1/0)?</a:t>
            </a:r>
          </a:p>
        </p:txBody>
      </p:sp>
      <p:pic>
        <p:nvPicPr>
          <p:cNvPr id="18" name="Picture 17" descr="A small dog with its tongue out&#10;&#10;Description automatically generated">
            <a:extLst>
              <a:ext uri="{FF2B5EF4-FFF2-40B4-BE49-F238E27FC236}">
                <a16:creationId xmlns:a16="http://schemas.microsoft.com/office/drawing/2014/main" id="{6DD03EFA-BF22-330C-6E80-AA3C452C7D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2632" y="5605969"/>
            <a:ext cx="1082348" cy="1082348"/>
          </a:xfrm>
          <a:prstGeom prst="rect">
            <a:avLst/>
          </a:prstGeom>
        </p:spPr>
      </p:pic>
      <p:sp>
        <p:nvSpPr>
          <p:cNvPr id="19" name="TextBox 18">
            <a:extLst>
              <a:ext uri="{FF2B5EF4-FFF2-40B4-BE49-F238E27FC236}">
                <a16:creationId xmlns:a16="http://schemas.microsoft.com/office/drawing/2014/main" id="{E4FA4AE2-143E-7238-6578-D52A9886CB99}"/>
              </a:ext>
            </a:extLst>
          </p:cNvPr>
          <p:cNvSpPr txBox="1"/>
          <p:nvPr/>
        </p:nvSpPr>
        <p:spPr>
          <a:xfrm>
            <a:off x="0" y="6596390"/>
            <a:ext cx="2403222" cy="261610"/>
          </a:xfrm>
          <a:prstGeom prst="rect">
            <a:avLst/>
          </a:prstGeom>
          <a:noFill/>
        </p:spPr>
        <p:txBody>
          <a:bodyPr wrap="none" rtlCol="0">
            <a:spAutoFit/>
          </a:bodyPr>
          <a:lstStyle/>
          <a:p>
            <a:r>
              <a:rPr lang="en-GB" sz="1100" b="0" i="0" dirty="0">
                <a:solidFill>
                  <a:srgbClr val="222222"/>
                </a:solidFill>
                <a:effectLst/>
                <a:highlight>
                  <a:srgbClr val="FFFFFF"/>
                </a:highlight>
                <a:latin typeface="Arial" panose="020B0604020202020204" pitchFamily="34" charset="0"/>
              </a:rPr>
              <a:t>Image by </a:t>
            </a:r>
            <a:r>
              <a:rPr lang="en-GB" sz="1100" b="0" i="0" dirty="0" err="1">
                <a:solidFill>
                  <a:srgbClr val="222222"/>
                </a:solidFill>
                <a:effectLst/>
                <a:highlight>
                  <a:srgbClr val="FFFFFF"/>
                </a:highlight>
                <a:latin typeface="Arial" panose="020B0604020202020204" pitchFamily="34" charset="0"/>
              </a:rPr>
              <a:t>Racool_studio</a:t>
            </a:r>
            <a:r>
              <a:rPr lang="en-GB" sz="1100" b="0" i="0" dirty="0">
                <a:solidFill>
                  <a:srgbClr val="222222"/>
                </a:solidFill>
                <a:effectLst/>
                <a:highlight>
                  <a:srgbClr val="FFFFFF"/>
                </a:highlight>
                <a:latin typeface="Arial" panose="020B0604020202020204" pitchFamily="34" charset="0"/>
              </a:rPr>
              <a:t> on </a:t>
            </a:r>
            <a:r>
              <a:rPr lang="en-GB" sz="1100" b="0" i="0" dirty="0" err="1">
                <a:solidFill>
                  <a:srgbClr val="222222"/>
                </a:solidFill>
                <a:effectLst/>
                <a:highlight>
                  <a:srgbClr val="FFFFFF"/>
                </a:highlight>
                <a:latin typeface="Arial" panose="020B0604020202020204" pitchFamily="34" charset="0"/>
              </a:rPr>
              <a:t>Freepik</a:t>
            </a:r>
            <a:endParaRPr lang="en-IN" sz="1100" dirty="0"/>
          </a:p>
        </p:txBody>
      </p:sp>
      <p:sp>
        <p:nvSpPr>
          <p:cNvPr id="20" name="Speech Bubble: Rectangle 19">
            <a:extLst>
              <a:ext uri="{FF2B5EF4-FFF2-40B4-BE49-F238E27FC236}">
                <a16:creationId xmlns:a16="http://schemas.microsoft.com/office/drawing/2014/main" id="{40F8F510-850A-BCBC-27CF-218DF1348B23}"/>
              </a:ext>
            </a:extLst>
          </p:cNvPr>
          <p:cNvSpPr/>
          <p:nvPr/>
        </p:nvSpPr>
        <p:spPr>
          <a:xfrm>
            <a:off x="8182986" y="3084448"/>
            <a:ext cx="1764319" cy="400110"/>
          </a:xfrm>
          <a:prstGeom prst="wedgeRectCallout">
            <a:avLst>
              <a:gd name="adj1" fmla="val -47110"/>
              <a:gd name="adj2" fmla="val 7135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Abadi Extra Light" panose="020B0204020104020204" pitchFamily="34" charset="0"/>
              </a:rPr>
              <a:t>Binary classification</a:t>
            </a:r>
            <a:endParaRPr lang="en-IN" sz="1600" dirty="0">
              <a:solidFill>
                <a:schemeClr val="tx1"/>
              </a:solidFill>
              <a:latin typeface="Abadi Extra Light" panose="020B0204020104020204" pitchFamily="34" charset="0"/>
            </a:endParaRPr>
          </a:p>
        </p:txBody>
      </p:sp>
      <p:sp>
        <p:nvSpPr>
          <p:cNvPr id="21" name="Speech Bubble: Rectangle 20">
            <a:extLst>
              <a:ext uri="{FF2B5EF4-FFF2-40B4-BE49-F238E27FC236}">
                <a16:creationId xmlns:a16="http://schemas.microsoft.com/office/drawing/2014/main" id="{4F584FBE-2671-C9FD-2B89-9C7096D8BF3C}"/>
              </a:ext>
            </a:extLst>
          </p:cNvPr>
          <p:cNvSpPr/>
          <p:nvPr/>
        </p:nvSpPr>
        <p:spPr>
          <a:xfrm>
            <a:off x="8734093" y="4427119"/>
            <a:ext cx="2193032" cy="316689"/>
          </a:xfrm>
          <a:prstGeom prst="wedgeRectCallout">
            <a:avLst>
              <a:gd name="adj1" fmla="val -47110"/>
              <a:gd name="adj2" fmla="val 7135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Abadi Extra Light" panose="020B0204020104020204" pitchFamily="34" charset="0"/>
              </a:rPr>
              <a:t>Multi-class classification</a:t>
            </a:r>
            <a:endParaRPr lang="en-IN" sz="1600" dirty="0">
              <a:solidFill>
                <a:schemeClr val="tx1"/>
              </a:solidFill>
              <a:latin typeface="Abadi Extra Light" panose="020B0204020104020204" pitchFamily="34" charset="0"/>
            </a:endParaRPr>
          </a:p>
        </p:txBody>
      </p:sp>
      <p:sp>
        <p:nvSpPr>
          <p:cNvPr id="22" name="Speech Bubble: Rectangle 21">
            <a:extLst>
              <a:ext uri="{FF2B5EF4-FFF2-40B4-BE49-F238E27FC236}">
                <a16:creationId xmlns:a16="http://schemas.microsoft.com/office/drawing/2014/main" id="{0996B422-823F-092D-6449-4FDD5D6B6FE6}"/>
              </a:ext>
            </a:extLst>
          </p:cNvPr>
          <p:cNvSpPr/>
          <p:nvPr/>
        </p:nvSpPr>
        <p:spPr>
          <a:xfrm>
            <a:off x="8033883" y="5501176"/>
            <a:ext cx="2062524" cy="316689"/>
          </a:xfrm>
          <a:prstGeom prst="wedgeRectCallout">
            <a:avLst>
              <a:gd name="adj1" fmla="val -47110"/>
              <a:gd name="adj2" fmla="val 7135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Abadi Extra Light" panose="020B0204020104020204" pitchFamily="34" charset="0"/>
              </a:rPr>
              <a:t>Multi-label classification</a:t>
            </a:r>
            <a:endParaRPr lang="en-IN" sz="1600" dirty="0">
              <a:solidFill>
                <a:schemeClr val="tx1"/>
              </a:solidFill>
              <a:latin typeface="Abadi Extra Light" panose="020B0204020104020204" pitchFamily="34" charset="0"/>
            </a:endParaRPr>
          </a:p>
        </p:txBody>
      </p:sp>
      <mc:AlternateContent xmlns:mc="http://schemas.openxmlformats.org/markup-compatibility/2006">
        <mc:Choice xmlns:a14="http://schemas.microsoft.com/office/drawing/2010/main" Requires="a14">
          <p:sp>
            <p:nvSpPr>
              <p:cNvPr id="23" name="Speech Bubble: Rectangle 22">
                <a:extLst>
                  <a:ext uri="{FF2B5EF4-FFF2-40B4-BE49-F238E27FC236}">
                    <a16:creationId xmlns:a16="http://schemas.microsoft.com/office/drawing/2014/main" id="{A3D5194B-EF90-B226-3576-A9D461F595B4}"/>
                  </a:ext>
                </a:extLst>
              </p:cNvPr>
              <p:cNvSpPr/>
              <p:nvPr/>
            </p:nvSpPr>
            <p:spPr>
              <a:xfrm>
                <a:off x="9981155" y="5262129"/>
                <a:ext cx="2193032" cy="316689"/>
              </a:xfrm>
              <a:prstGeom prst="wedgeRectCallout">
                <a:avLst>
                  <a:gd name="adj1" fmla="val -45867"/>
                  <a:gd name="adj2" fmla="val 8215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lang="en-IN" sz="1600" b="0" i="1" smtClean="0">
                        <a:solidFill>
                          <a:schemeClr val="tx1"/>
                        </a:solidFill>
                        <a:latin typeface="Cambria Math" panose="02040503050406030204" pitchFamily="18" charset="0"/>
                      </a:rPr>
                      <m:t>𝐿</m:t>
                    </m:r>
                    <m:r>
                      <a:rPr lang="en-IN" sz="1600" b="0" i="1" smtClean="0">
                        <a:solidFill>
                          <a:schemeClr val="tx1"/>
                        </a:solidFill>
                        <a:latin typeface="Cambria Math" panose="02040503050406030204" pitchFamily="18" charset="0"/>
                      </a:rPr>
                      <m:t>&gt;1</m:t>
                    </m:r>
                  </m:oMath>
                </a14:m>
                <a:r>
                  <a:rPr lang="en-IN" sz="1600" dirty="0">
                    <a:solidFill>
                      <a:schemeClr val="tx1"/>
                    </a:solidFill>
                    <a:latin typeface="Abadi Extra Light" panose="020B0204020104020204" pitchFamily="34" charset="0"/>
                  </a:rPr>
                  <a:t> labels, each binary</a:t>
                </a:r>
              </a:p>
            </p:txBody>
          </p:sp>
        </mc:Choice>
        <mc:Fallback>
          <p:sp>
            <p:nvSpPr>
              <p:cNvPr id="23" name="Speech Bubble: Rectangle 22">
                <a:extLst>
                  <a:ext uri="{FF2B5EF4-FFF2-40B4-BE49-F238E27FC236}">
                    <a16:creationId xmlns:a16="http://schemas.microsoft.com/office/drawing/2014/main" id="{A3D5194B-EF90-B226-3576-A9D461F595B4}"/>
                  </a:ext>
                </a:extLst>
              </p:cNvPr>
              <p:cNvSpPr>
                <a:spLocks noRot="1" noChangeAspect="1" noMove="1" noResize="1" noEditPoints="1" noAdjustHandles="1" noChangeArrowheads="1" noChangeShapeType="1" noTextEdit="1"/>
              </p:cNvSpPr>
              <p:nvPr/>
            </p:nvSpPr>
            <p:spPr>
              <a:xfrm>
                <a:off x="9981155" y="5262129"/>
                <a:ext cx="2193032" cy="316689"/>
              </a:xfrm>
              <a:prstGeom prst="wedgeRectCallout">
                <a:avLst>
                  <a:gd name="adj1" fmla="val -45867"/>
                  <a:gd name="adj2" fmla="val 82152"/>
                </a:avLst>
              </a:prstGeom>
              <a:blipFill>
                <a:blip r:embed="rId5"/>
                <a:stretch>
                  <a:fillRect t="-4054" r="-826"/>
                </a:stretch>
              </a:blipFill>
              <a:ln w="19050">
                <a:solidFill>
                  <a:schemeClr val="accent2"/>
                </a:solid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4" name="Speech Bubble: Rectangle 23">
                <a:extLst>
                  <a:ext uri="{FF2B5EF4-FFF2-40B4-BE49-F238E27FC236}">
                    <a16:creationId xmlns:a16="http://schemas.microsoft.com/office/drawing/2014/main" id="{CFA2BEF0-9A7F-803F-807A-303490C56AE5}"/>
                  </a:ext>
                </a:extLst>
              </p:cNvPr>
              <p:cNvSpPr/>
              <p:nvPr/>
            </p:nvSpPr>
            <p:spPr>
              <a:xfrm>
                <a:off x="10576284" y="5648620"/>
                <a:ext cx="1664281" cy="316689"/>
              </a:xfrm>
              <a:prstGeom prst="wedgeRectCallout">
                <a:avLst>
                  <a:gd name="adj1" fmla="val 39371"/>
                  <a:gd name="adj2" fmla="val -9055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lang="en-IN" sz="1600" b="0" i="1" smtClean="0">
                        <a:solidFill>
                          <a:schemeClr val="tx1"/>
                        </a:solidFill>
                        <a:latin typeface="Cambria Math" panose="02040503050406030204" pitchFamily="18" charset="0"/>
                      </a:rPr>
                      <m:t>𝐿</m:t>
                    </m:r>
                    <m:r>
                      <a:rPr lang="en-IN" sz="1600" b="0" i="1" smtClean="0">
                        <a:solidFill>
                          <a:schemeClr val="tx1"/>
                        </a:solidFill>
                        <a:latin typeface="Cambria Math" panose="02040503050406030204" pitchFamily="18" charset="0"/>
                      </a:rPr>
                      <m:t>=4</m:t>
                    </m:r>
                  </m:oMath>
                </a14:m>
                <a:r>
                  <a:rPr lang="en-IN" sz="1600" dirty="0">
                    <a:solidFill>
                      <a:schemeClr val="tx1"/>
                    </a:solidFill>
                    <a:latin typeface="Abadi Extra Light" panose="020B0204020104020204" pitchFamily="34" charset="0"/>
                  </a:rPr>
                  <a:t> in this case</a:t>
                </a:r>
              </a:p>
            </p:txBody>
          </p:sp>
        </mc:Choice>
        <mc:Fallback>
          <p:sp>
            <p:nvSpPr>
              <p:cNvPr id="24" name="Speech Bubble: Rectangle 23">
                <a:extLst>
                  <a:ext uri="{FF2B5EF4-FFF2-40B4-BE49-F238E27FC236}">
                    <a16:creationId xmlns:a16="http://schemas.microsoft.com/office/drawing/2014/main" id="{CFA2BEF0-9A7F-803F-807A-303490C56AE5}"/>
                  </a:ext>
                </a:extLst>
              </p:cNvPr>
              <p:cNvSpPr>
                <a:spLocks noRot="1" noChangeAspect="1" noMove="1" noResize="1" noEditPoints="1" noAdjustHandles="1" noChangeArrowheads="1" noChangeShapeType="1" noTextEdit="1"/>
              </p:cNvSpPr>
              <p:nvPr/>
            </p:nvSpPr>
            <p:spPr>
              <a:xfrm>
                <a:off x="10576284" y="5648620"/>
                <a:ext cx="1664281" cy="316689"/>
              </a:xfrm>
              <a:prstGeom prst="wedgeRectCallout">
                <a:avLst>
                  <a:gd name="adj1" fmla="val 39371"/>
                  <a:gd name="adj2" fmla="val -90551"/>
                </a:avLst>
              </a:prstGeom>
              <a:blipFill>
                <a:blip r:embed="rId6"/>
                <a:stretch>
                  <a:fillRect b="-15385"/>
                </a:stretch>
              </a:blipFill>
              <a:ln w="19050">
                <a:solidFill>
                  <a:schemeClr val="accent2"/>
                </a:solidFill>
              </a:ln>
            </p:spPr>
            <p:txBody>
              <a:bodyPr/>
              <a:lstStyle/>
              <a:p>
                <a:r>
                  <a:rPr lang="en-IN">
                    <a:noFill/>
                  </a:rPr>
                  <a:t> </a:t>
                </a:r>
              </a:p>
            </p:txBody>
          </p:sp>
        </mc:Fallback>
      </mc:AlternateContent>
      <p:sp>
        <p:nvSpPr>
          <p:cNvPr id="25" name="Speech Bubble: Rectangle 24">
            <a:extLst>
              <a:ext uri="{FF2B5EF4-FFF2-40B4-BE49-F238E27FC236}">
                <a16:creationId xmlns:a16="http://schemas.microsoft.com/office/drawing/2014/main" id="{2259CEEB-0E0E-F27A-142F-D1AF7120A92B}"/>
              </a:ext>
            </a:extLst>
          </p:cNvPr>
          <p:cNvSpPr/>
          <p:nvPr/>
        </p:nvSpPr>
        <p:spPr>
          <a:xfrm>
            <a:off x="6096001" y="5431032"/>
            <a:ext cx="1815296" cy="316689"/>
          </a:xfrm>
          <a:prstGeom prst="wedgeRectCallout">
            <a:avLst>
              <a:gd name="adj1" fmla="val 60424"/>
              <a:gd name="adj2" fmla="val 1738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Also called “tagging”</a:t>
            </a:r>
          </a:p>
        </p:txBody>
      </p:sp>
      <p:pic>
        <p:nvPicPr>
          <p:cNvPr id="26" name="Picture 25">
            <a:extLst>
              <a:ext uri="{FF2B5EF4-FFF2-40B4-BE49-F238E27FC236}">
                <a16:creationId xmlns:a16="http://schemas.microsoft.com/office/drawing/2014/main" id="{128FB6CE-A5B5-4F60-EDCF-C8E2BADA03DF}"/>
              </a:ext>
            </a:extLst>
          </p:cNvPr>
          <p:cNvPicPr>
            <a:picLocks noChangeAspect="1"/>
          </p:cNvPicPr>
          <p:nvPr/>
        </p:nvPicPr>
        <p:blipFill>
          <a:blip r:embed="rId7"/>
          <a:stretch>
            <a:fillRect/>
          </a:stretch>
        </p:blipFill>
        <p:spPr>
          <a:xfrm>
            <a:off x="11056311" y="1289158"/>
            <a:ext cx="1010687" cy="965223"/>
          </a:xfrm>
          <a:prstGeom prst="rect">
            <a:avLst/>
          </a:prstGeom>
        </p:spPr>
      </p:pic>
      <p:sp>
        <p:nvSpPr>
          <p:cNvPr id="27" name="Speech Bubble: Rectangle 26">
            <a:extLst>
              <a:ext uri="{FF2B5EF4-FFF2-40B4-BE49-F238E27FC236}">
                <a16:creationId xmlns:a16="http://schemas.microsoft.com/office/drawing/2014/main" id="{E9F9058B-7AB1-7F7F-BF6D-96161AD02D42}"/>
              </a:ext>
            </a:extLst>
          </p:cNvPr>
          <p:cNvSpPr/>
          <p:nvPr/>
        </p:nvSpPr>
        <p:spPr>
          <a:xfrm>
            <a:off x="7760688" y="1093620"/>
            <a:ext cx="3209794" cy="740402"/>
          </a:xfrm>
          <a:prstGeom prst="wedgeRectCallout">
            <a:avLst>
              <a:gd name="adj1" fmla="val 57495"/>
              <a:gd name="adj2" fmla="val 3186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Abadi Extra Light" panose="020B0204020104020204" pitchFamily="34" charset="0"/>
              </a:rPr>
              <a:t>Other types of supervised learning problems also exist, such as </a:t>
            </a:r>
            <a:r>
              <a:rPr lang="en-GB" sz="1600" dirty="0">
                <a:solidFill>
                  <a:srgbClr val="FF0000"/>
                </a:solidFill>
                <a:latin typeface="Abadi Extra Light" panose="020B0204020104020204" pitchFamily="34" charset="0"/>
              </a:rPr>
              <a:t>ranking</a:t>
            </a:r>
            <a:r>
              <a:rPr lang="en-GB" sz="1600" dirty="0">
                <a:solidFill>
                  <a:schemeClr val="tx1"/>
                </a:solidFill>
                <a:latin typeface="Abadi Extra Light" panose="020B0204020104020204" pitchFamily="34" charset="0"/>
              </a:rPr>
              <a:t>, which we will study later</a:t>
            </a:r>
            <a:endParaRPr lang="en-IN" sz="1600" dirty="0">
              <a:solidFill>
                <a:schemeClr val="tx1"/>
              </a:solidFill>
              <a:latin typeface="Abadi Extra Light" panose="020B0204020104020204" pitchFamily="34" charset="0"/>
            </a:endParaRPr>
          </a:p>
        </p:txBody>
      </p:sp>
      <mc:AlternateContent xmlns:mc="http://schemas.openxmlformats.org/markup-compatibility/2006">
        <mc:Choice xmlns:a14="http://schemas.microsoft.com/office/drawing/2010/main" Requires="a14">
          <p:sp>
            <p:nvSpPr>
              <p:cNvPr id="3" name="Speech Bubble: Rectangle 2">
                <a:extLst>
                  <a:ext uri="{FF2B5EF4-FFF2-40B4-BE49-F238E27FC236}">
                    <a16:creationId xmlns:a16="http://schemas.microsoft.com/office/drawing/2014/main" id="{721B202C-4C5C-504E-648F-4DB1AC8A6CFE}"/>
                  </a:ext>
                </a:extLst>
              </p:cNvPr>
              <p:cNvSpPr/>
              <p:nvPr/>
            </p:nvSpPr>
            <p:spPr>
              <a:xfrm>
                <a:off x="8734093" y="4061937"/>
                <a:ext cx="3271769" cy="316689"/>
              </a:xfrm>
              <a:prstGeom prst="wedgeRectCallout">
                <a:avLst>
                  <a:gd name="adj1" fmla="val -40929"/>
                  <a:gd name="adj2" fmla="val 7691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Abadi Extra Light" panose="020B0204020104020204" pitchFamily="34" charset="0"/>
                  </a:rPr>
                  <a:t>Label is a “one-hot” vector of length </a:t>
                </a:r>
                <a14:m>
                  <m:oMath xmlns:m="http://schemas.openxmlformats.org/officeDocument/2006/math">
                    <m:r>
                      <a:rPr lang="en-GB" sz="1600" i="1" dirty="0" smtClean="0">
                        <a:solidFill>
                          <a:schemeClr val="tx1"/>
                        </a:solidFill>
                        <a:latin typeface="Cambria Math" panose="02040503050406030204" pitchFamily="18" charset="0"/>
                      </a:rPr>
                      <m:t>𝐾</m:t>
                    </m:r>
                  </m:oMath>
                </a14:m>
                <a:endParaRPr lang="en-IN" sz="1600" dirty="0">
                  <a:solidFill>
                    <a:schemeClr val="tx1"/>
                  </a:solidFill>
                  <a:latin typeface="Abadi Extra Light" panose="020B0204020104020204" pitchFamily="34" charset="0"/>
                </a:endParaRPr>
              </a:p>
            </p:txBody>
          </p:sp>
        </mc:Choice>
        <mc:Fallback>
          <p:sp>
            <p:nvSpPr>
              <p:cNvPr id="3" name="Speech Bubble: Rectangle 2">
                <a:extLst>
                  <a:ext uri="{FF2B5EF4-FFF2-40B4-BE49-F238E27FC236}">
                    <a16:creationId xmlns:a16="http://schemas.microsoft.com/office/drawing/2014/main" id="{721B202C-4C5C-504E-648F-4DB1AC8A6CFE}"/>
                  </a:ext>
                </a:extLst>
              </p:cNvPr>
              <p:cNvSpPr>
                <a:spLocks noRot="1" noChangeAspect="1" noMove="1" noResize="1" noEditPoints="1" noAdjustHandles="1" noChangeArrowheads="1" noChangeShapeType="1" noTextEdit="1"/>
              </p:cNvSpPr>
              <p:nvPr/>
            </p:nvSpPr>
            <p:spPr>
              <a:xfrm>
                <a:off x="8734093" y="4061937"/>
                <a:ext cx="3271769" cy="316689"/>
              </a:xfrm>
              <a:prstGeom prst="wedgeRectCallout">
                <a:avLst>
                  <a:gd name="adj1" fmla="val -40929"/>
                  <a:gd name="adj2" fmla="val 76911"/>
                </a:avLst>
              </a:prstGeom>
              <a:blipFill>
                <a:blip r:embed="rId8"/>
                <a:stretch>
                  <a:fillRect l="-928" t="-4286"/>
                </a:stretch>
              </a:blipFill>
              <a:ln w="19050">
                <a:solidFill>
                  <a:schemeClr val="accent2"/>
                </a:solid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8" name="Speech Bubble: Rectangle 7">
                <a:extLst>
                  <a:ext uri="{FF2B5EF4-FFF2-40B4-BE49-F238E27FC236}">
                    <a16:creationId xmlns:a16="http://schemas.microsoft.com/office/drawing/2014/main" id="{C61D8330-48CF-03EB-2C94-BC30943C970B}"/>
                  </a:ext>
                </a:extLst>
              </p:cNvPr>
              <p:cNvSpPr/>
              <p:nvPr/>
            </p:nvSpPr>
            <p:spPr>
              <a:xfrm>
                <a:off x="10326336" y="4736934"/>
                <a:ext cx="1710094" cy="461665"/>
              </a:xfrm>
              <a:prstGeom prst="wedgeRectCallout">
                <a:avLst>
                  <a:gd name="adj1" fmla="val -45867"/>
                  <a:gd name="adj2" fmla="val 8215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Label is a binary vector of length </a:t>
                </a:r>
                <a14:m>
                  <m:oMath xmlns:m="http://schemas.openxmlformats.org/officeDocument/2006/math">
                    <m:r>
                      <a:rPr lang="en-IN" sz="1600" i="1" dirty="0" smtClean="0">
                        <a:solidFill>
                          <a:schemeClr val="tx1"/>
                        </a:solidFill>
                        <a:latin typeface="Cambria Math" panose="02040503050406030204" pitchFamily="18" charset="0"/>
                      </a:rPr>
                      <m:t>𝐿</m:t>
                    </m:r>
                  </m:oMath>
                </a14:m>
                <a:endParaRPr lang="en-IN" sz="1600" dirty="0">
                  <a:solidFill>
                    <a:schemeClr val="tx1"/>
                  </a:solidFill>
                  <a:latin typeface="Abadi Extra Light" panose="020B0204020104020204" pitchFamily="34" charset="0"/>
                </a:endParaRPr>
              </a:p>
            </p:txBody>
          </p:sp>
        </mc:Choice>
        <mc:Fallback>
          <p:sp>
            <p:nvSpPr>
              <p:cNvPr id="8" name="Speech Bubble: Rectangle 7">
                <a:extLst>
                  <a:ext uri="{FF2B5EF4-FFF2-40B4-BE49-F238E27FC236}">
                    <a16:creationId xmlns:a16="http://schemas.microsoft.com/office/drawing/2014/main" id="{C61D8330-48CF-03EB-2C94-BC30943C970B}"/>
                  </a:ext>
                </a:extLst>
              </p:cNvPr>
              <p:cNvSpPr>
                <a:spLocks noRot="1" noChangeAspect="1" noMove="1" noResize="1" noEditPoints="1" noAdjustHandles="1" noChangeArrowheads="1" noChangeShapeType="1" noTextEdit="1"/>
              </p:cNvSpPr>
              <p:nvPr/>
            </p:nvSpPr>
            <p:spPr>
              <a:xfrm>
                <a:off x="10326336" y="4736934"/>
                <a:ext cx="1710094" cy="461665"/>
              </a:xfrm>
              <a:prstGeom prst="wedgeRectCallout">
                <a:avLst>
                  <a:gd name="adj1" fmla="val -45867"/>
                  <a:gd name="adj2" fmla="val 82152"/>
                </a:avLst>
              </a:prstGeom>
              <a:blipFill>
                <a:blip r:embed="rId9"/>
                <a:stretch>
                  <a:fillRect l="-1767" t="-11321"/>
                </a:stretch>
              </a:blipFill>
              <a:ln w="19050">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4195530671"/>
      </p:ext>
    </p:extLst>
  </p:cSld>
  <p:clrMapOvr>
    <a:masterClrMapping/>
  </p:clrMapOvr>
  <mc:AlternateContent xmlns:mc="http://schemas.openxmlformats.org/markup-compatibility/2006">
    <mc:Choice xmlns:p14="http://schemas.microsoft.com/office/powerpoint/2010/main" Requires="p14">
      <p:transition spd="slow" p14:dur="2000" advTm="123805"/>
    </mc:Choice>
    <mc:Fallback>
      <p:transition spd="slow" advTm="1238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down)">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down)">
                                      <p:cBhvr>
                                        <p:cTn id="26" dur="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par>
                                <p:cTn id="32" presetID="22" presetClass="entr" presetSubtype="4"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down)">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down)">
                                      <p:cBhvr>
                                        <p:cTn id="50" dur="500"/>
                                        <p:tgtEl>
                                          <p:spTgt spid="14"/>
                                        </p:tgtEl>
                                      </p:cBhvr>
                                    </p:animEffect>
                                  </p:childTnLst>
                                </p:cTn>
                              </p:par>
                              <p:par>
                                <p:cTn id="51" presetID="22" presetClass="entr" presetSubtype="4"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down)">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down)">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down)">
                                      <p:cBhvr>
                                        <p:cTn id="63" dur="500"/>
                                        <p:tgtEl>
                                          <p:spTgt spid="16"/>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wipe(down)">
                                      <p:cBhvr>
                                        <p:cTn id="66" dur="500"/>
                                        <p:tgtEl>
                                          <p:spTgt spid="17"/>
                                        </p:tgtEl>
                                      </p:cBhvr>
                                    </p:animEffect>
                                  </p:childTnLst>
                                </p:cTn>
                              </p:par>
                              <p:par>
                                <p:cTn id="67" presetID="22" presetClass="entr" presetSubtype="4" fill="hold"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down)">
                                      <p:cBhvr>
                                        <p:cTn id="69" dur="500"/>
                                        <p:tgtEl>
                                          <p:spTgt spid="18"/>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wipe(down)">
                                      <p:cBhvr>
                                        <p:cTn id="74" dur="500"/>
                                        <p:tgtEl>
                                          <p:spTgt spid="2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wipe(down)">
                                      <p:cBhvr>
                                        <p:cTn id="79" dur="500"/>
                                        <p:tgtEl>
                                          <p:spTgt spid="2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8"/>
                                        </p:tgtEl>
                                        <p:attrNameLst>
                                          <p:attrName>style.visibility</p:attrName>
                                        </p:attrNameLst>
                                      </p:cBhvr>
                                      <p:to>
                                        <p:strVal val="visible"/>
                                      </p:to>
                                    </p:set>
                                    <p:animEffect transition="in" filter="wipe(down)">
                                      <p:cBhvr>
                                        <p:cTn id="84" dur="500"/>
                                        <p:tgtEl>
                                          <p:spTgt spid="8"/>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24"/>
                                        </p:tgtEl>
                                        <p:attrNameLst>
                                          <p:attrName>style.visibility</p:attrName>
                                        </p:attrNameLst>
                                      </p:cBhvr>
                                      <p:to>
                                        <p:strVal val="visible"/>
                                      </p:to>
                                    </p:set>
                                    <p:animEffect transition="in" filter="wipe(down)">
                                      <p:cBhvr>
                                        <p:cTn id="89" dur="500"/>
                                        <p:tgtEl>
                                          <p:spTgt spid="24"/>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wipe(down)">
                                      <p:cBhvr>
                                        <p:cTn id="94" dur="500"/>
                                        <p:tgtEl>
                                          <p:spTgt spid="25"/>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26"/>
                                        </p:tgtEl>
                                        <p:attrNameLst>
                                          <p:attrName>style.visibility</p:attrName>
                                        </p:attrNameLst>
                                      </p:cBhvr>
                                      <p:to>
                                        <p:strVal val="visible"/>
                                      </p:to>
                                    </p:set>
                                    <p:animEffect transition="in" filter="wipe(down)">
                                      <p:cBhvr>
                                        <p:cTn id="99" dur="500"/>
                                        <p:tgtEl>
                                          <p:spTgt spid="26"/>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27"/>
                                        </p:tgtEl>
                                        <p:attrNameLst>
                                          <p:attrName>style.visibility</p:attrName>
                                        </p:attrNameLst>
                                      </p:cBhvr>
                                      <p:to>
                                        <p:strVal val="visible"/>
                                      </p:to>
                                    </p:set>
                                    <p:animEffect transition="in" filter="wipe(down)">
                                      <p:cBhvr>
                                        <p:cTn id="102" dur="500"/>
                                        <p:tgtEl>
                                          <p:spTgt spid="27"/>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3"/>
                                        </p:tgtEl>
                                        <p:attrNameLst>
                                          <p:attrName>style.visibility</p:attrName>
                                        </p:attrNameLst>
                                      </p:cBhvr>
                                      <p:to>
                                        <p:strVal val="visible"/>
                                      </p:to>
                                    </p:set>
                                    <p:animEffect transition="in" filter="wipe(down)">
                                      <p:cBhvr>
                                        <p:cTn id="10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3" grpId="0"/>
      <p:bldP spid="14" grpId="0"/>
      <p:bldP spid="16" grpId="0"/>
      <p:bldP spid="17" grpId="0"/>
      <p:bldP spid="19" grpId="0"/>
      <p:bldP spid="20" grpId="0" animBg="1"/>
      <p:bldP spid="21" grpId="0" animBg="1"/>
      <p:bldP spid="22" grpId="0" animBg="1"/>
      <p:bldP spid="23" grpId="0" animBg="1"/>
      <p:bldP spid="24" grpId="0" animBg="1"/>
      <p:bldP spid="25" grpId="0" animBg="1"/>
      <p:bldP spid="27" grpId="0" animBg="1"/>
      <p:bldP spid="3"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186138" y="2567800"/>
            <a:ext cx="10655942" cy="1722399"/>
          </a:xfrm>
        </p:spPr>
        <p:txBody>
          <a:bodyPr>
            <a:noAutofit/>
          </a:bodyPr>
          <a:lstStyle/>
          <a:p>
            <a:r>
              <a:rPr lang="en-IN" sz="7200" b="1" dirty="0"/>
              <a:t>       Learning with Prototypes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14</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2498353625"/>
      </p:ext>
    </p:extLst>
  </p:cSld>
  <p:clrMapOvr>
    <a:masterClrMapping/>
  </p:clrMapOvr>
  <mc:AlternateContent xmlns:mc="http://schemas.openxmlformats.org/markup-compatibility/2006" xmlns:p14="http://schemas.microsoft.com/office/powerpoint/2010/main">
    <mc:Choice Requires="p14">
      <p:transition spd="slow" p14:dur="2000" advTm="12971"/>
    </mc:Choice>
    <mc:Fallback xmlns="">
      <p:transition spd="slow" advTm="1297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b="1" dirty="0"/>
              <a:t>Classification via Learning with Prototypes (</a:t>
            </a:r>
            <a:r>
              <a:rPr lang="en-IN" b="1" dirty="0" err="1"/>
              <a:t>LwP</a:t>
            </a:r>
            <a:r>
              <a:rPr lang="en-IN" b="1" dirty="0"/>
              <a:t>)</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15</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Basic idea: Represent each class by a “prototype” vector</a:t>
            </a: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Class Prototype: The “mean” or “average” of inputs from that class</a:t>
            </a: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Predict label of each test input based on its distances from the class prototypes</a:t>
            </a:r>
          </a:p>
          <a:p>
            <a:pPr lvl="1">
              <a:buFont typeface="Wingdings" panose="05000000000000000000" pitchFamily="2" charset="2"/>
              <a:buChar char="§"/>
            </a:pPr>
            <a:r>
              <a:rPr lang="en-GB" dirty="0">
                <a:latin typeface="Abadi Extra Light" panose="020B0204020104020204" pitchFamily="34" charset="0"/>
              </a:rPr>
              <a:t>Predicted label will be the class that is the closest to the test input</a:t>
            </a:r>
          </a:p>
          <a:p>
            <a:pPr marL="457200" lvl="1"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 How we compute distances can have an effect on the accuracy of this model (may need to try Euclidean, weight Euclidean, or something else)</a:t>
            </a:r>
          </a:p>
          <a:p>
            <a:pPr marL="0" indent="0">
              <a:buNone/>
            </a:pPr>
            <a:endParaRPr lang="en-GB" sz="1100" dirty="0">
              <a:latin typeface="Abadi Extra Light" panose="020B0204020104020204" pitchFamily="34" charset="0"/>
            </a:endParaRPr>
          </a:p>
        </p:txBody>
      </p:sp>
      <p:pic>
        <p:nvPicPr>
          <p:cNvPr id="1026" name="Picture 2">
            <a:extLst>
              <a:ext uri="{FF2B5EF4-FFF2-40B4-BE49-F238E27FC236}">
                <a16:creationId xmlns:a16="http://schemas.microsoft.com/office/drawing/2014/main" id="{CB8CF9A4-04D7-4DCC-8F78-38D2D2CC5E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325" y="2882818"/>
            <a:ext cx="2552700" cy="8196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BCE3C09-1F67-44F9-BE79-DEF1923FEC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8284" y="2898505"/>
            <a:ext cx="2621696" cy="83238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2F9CF9D-5DCF-4C35-82CD-D747D8D4E3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2880" y="2915033"/>
            <a:ext cx="2552701" cy="7993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F002A32-F8C2-4A9C-BD4E-C77E4E7233C8}"/>
              </a:ext>
            </a:extLst>
          </p:cNvPr>
          <p:cNvSpPr txBox="1"/>
          <p:nvPr/>
        </p:nvSpPr>
        <p:spPr>
          <a:xfrm>
            <a:off x="2955747" y="3685832"/>
            <a:ext cx="5730158" cy="369332"/>
          </a:xfrm>
          <a:prstGeom prst="rect">
            <a:avLst/>
          </a:prstGeom>
          <a:noFill/>
        </p:spPr>
        <p:txBody>
          <a:bodyPr wrap="none" rtlCol="0">
            <a:spAutoFit/>
          </a:bodyPr>
          <a:lstStyle/>
          <a:p>
            <a:r>
              <a:rPr lang="en-IN" dirty="0">
                <a:latin typeface="Abadi Extra Light" panose="020B0204020104020204" pitchFamily="34" charset="0"/>
              </a:rPr>
              <a:t>Averages (prototypes) of each of the handwritten digits 1-9</a:t>
            </a:r>
          </a:p>
        </p:txBody>
      </p:sp>
      <p:sp>
        <p:nvSpPr>
          <p:cNvPr id="6" name="TextBox 5">
            <a:extLst>
              <a:ext uri="{FF2B5EF4-FFF2-40B4-BE49-F238E27FC236}">
                <a16:creationId xmlns:a16="http://schemas.microsoft.com/office/drawing/2014/main" id="{827FF435-B493-4768-9A92-F2EDF48B6084}"/>
              </a:ext>
            </a:extLst>
          </p:cNvPr>
          <p:cNvSpPr txBox="1"/>
          <p:nvPr/>
        </p:nvSpPr>
        <p:spPr>
          <a:xfrm>
            <a:off x="67520" y="6549818"/>
            <a:ext cx="6694525" cy="276999"/>
          </a:xfrm>
          <a:prstGeom prst="rect">
            <a:avLst/>
          </a:prstGeom>
          <a:noFill/>
        </p:spPr>
        <p:txBody>
          <a:bodyPr wrap="none" rtlCol="0">
            <a:spAutoFit/>
          </a:bodyPr>
          <a:lstStyle/>
          <a:p>
            <a:r>
              <a:rPr lang="en-IN" sz="1200" dirty="0"/>
              <a:t>Pic from: https://www.reddit.com/r/dataisbeautiful/comments/3wgbv9/average_handwritten_digit_oc/</a:t>
            </a:r>
          </a:p>
        </p:txBody>
      </p:sp>
    </p:spTree>
    <p:custDataLst>
      <p:tags r:id="rId1"/>
    </p:custDataLst>
    <p:extLst>
      <p:ext uri="{BB962C8B-B14F-4D97-AF65-F5344CB8AC3E}">
        <p14:creationId xmlns:p14="http://schemas.microsoft.com/office/powerpoint/2010/main" val="3976387473"/>
      </p:ext>
    </p:extLst>
  </p:cSld>
  <p:clrMapOvr>
    <a:masterClrMapping/>
  </p:clrMapOvr>
  <mc:AlternateContent xmlns:mc="http://schemas.openxmlformats.org/markup-compatibility/2006" xmlns:p14="http://schemas.microsoft.com/office/powerpoint/2010/main">
    <mc:Choice Requires="p14">
      <p:transition spd="slow" p14:dur="2000" advTm="112624"/>
    </mc:Choice>
    <mc:Fallback xmlns="">
      <p:transition spd="slow" advTm="1126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wipe(down)">
                                      <p:cBhvr>
                                        <p:cTn id="17" dur="500"/>
                                        <p:tgtEl>
                                          <p:spTgt spid="1026"/>
                                        </p:tgtEl>
                                      </p:cBhvr>
                                    </p:animEffect>
                                  </p:childTnLst>
                                </p:cTn>
                              </p:par>
                              <p:par>
                                <p:cTn id="18" presetID="22" presetClass="entr" presetSubtype="4" fill="hold" nodeType="withEffect">
                                  <p:stCondLst>
                                    <p:cond delay="0"/>
                                  </p:stCondLst>
                                  <p:childTnLst>
                                    <p:set>
                                      <p:cBhvr>
                                        <p:cTn id="19" dur="1" fill="hold">
                                          <p:stCondLst>
                                            <p:cond delay="0"/>
                                          </p:stCondLst>
                                        </p:cTn>
                                        <p:tgtEl>
                                          <p:spTgt spid="1028"/>
                                        </p:tgtEl>
                                        <p:attrNameLst>
                                          <p:attrName>style.visibility</p:attrName>
                                        </p:attrNameLst>
                                      </p:cBhvr>
                                      <p:to>
                                        <p:strVal val="visible"/>
                                      </p:to>
                                    </p:set>
                                    <p:animEffect transition="in" filter="wipe(down)">
                                      <p:cBhvr>
                                        <p:cTn id="20" dur="500"/>
                                        <p:tgtEl>
                                          <p:spTgt spid="1028"/>
                                        </p:tgtEl>
                                      </p:cBhvr>
                                    </p:animEffect>
                                  </p:childTnLst>
                                </p:cTn>
                              </p:par>
                              <p:par>
                                <p:cTn id="21" presetID="22" presetClass="entr" presetSubtype="4" fill="hold" nodeType="withEffect">
                                  <p:stCondLst>
                                    <p:cond delay="0"/>
                                  </p:stCondLst>
                                  <p:childTnLst>
                                    <p:set>
                                      <p:cBhvr>
                                        <p:cTn id="22" dur="1" fill="hold">
                                          <p:stCondLst>
                                            <p:cond delay="0"/>
                                          </p:stCondLst>
                                        </p:cTn>
                                        <p:tgtEl>
                                          <p:spTgt spid="1030"/>
                                        </p:tgtEl>
                                        <p:attrNameLst>
                                          <p:attrName>style.visibility</p:attrName>
                                        </p:attrNameLst>
                                      </p:cBhvr>
                                      <p:to>
                                        <p:strVal val="visible"/>
                                      </p:to>
                                    </p:set>
                                    <p:animEffect transition="in" filter="wipe(down)">
                                      <p:cBhvr>
                                        <p:cTn id="23" dur="500"/>
                                        <p:tgtEl>
                                          <p:spTgt spid="1030"/>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wipe(down)">
                                      <p:cBhvr>
                                        <p:cTn id="31" dur="500"/>
                                        <p:tgtEl>
                                          <p:spTgt spid="4">
                                            <p:txEl>
                                              <p:pRg st="6" end="6"/>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wipe(down)">
                                      <p:cBhvr>
                                        <p:cTn id="34" dur="500"/>
                                        <p:tgtEl>
                                          <p:spTgt spid="4">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Effect transition="in" filter="wipe(down)">
                                      <p:cBhvr>
                                        <p:cTn id="39" dur="500"/>
                                        <p:tgtEl>
                                          <p:spTgt spid="4">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down)">
                                      <p:cBhvr>
                                        <p:cTn id="4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b="1" dirty="0"/>
              <a:t>Learning with Prototypes (</a:t>
            </a:r>
            <a:r>
              <a:rPr lang="en-IN" b="1" dirty="0" err="1"/>
              <a:t>LwP</a:t>
            </a:r>
            <a:r>
              <a:rPr lang="en-IN" b="1" dirty="0"/>
              <a:t>): An Illustration</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16</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Suppose the task is binary classification (two classes assumed </a:t>
                </a:r>
                <a:r>
                  <a:rPr lang="en-GB" dirty="0" err="1">
                    <a:latin typeface="Abadi Extra Light" panose="020B0204020104020204" pitchFamily="34" charset="0"/>
                  </a:rPr>
                  <a:t>pos</a:t>
                </a:r>
                <a:r>
                  <a:rPr lang="en-GB" dirty="0">
                    <a:latin typeface="Abadi Extra Light" panose="020B0204020104020204" pitchFamily="34" charset="0"/>
                  </a:rPr>
                  <a:t> and neg)</a:t>
                </a:r>
              </a:p>
              <a:p>
                <a:pPr>
                  <a:buFont typeface="Wingdings" panose="05000000000000000000" pitchFamily="2" charset="2"/>
                  <a:buChar char="§"/>
                </a:pPr>
                <a:endParaRPr lang="en-GB" sz="11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Training data: </a:t>
                </a:r>
                <a14:m>
                  <m:oMath xmlns:m="http://schemas.openxmlformats.org/officeDocument/2006/math">
                    <m:r>
                      <a:rPr lang="en-IN" b="0" i="1" smtClean="0">
                        <a:latin typeface="Cambria Math" panose="02040503050406030204" pitchFamily="18" charset="0"/>
                      </a:rPr>
                      <m:t>𝑁</m:t>
                    </m:r>
                  </m:oMath>
                </a14:m>
                <a:r>
                  <a:rPr lang="en-GB" dirty="0">
                    <a:latin typeface="Abadi Extra Light" panose="020B0204020104020204" pitchFamily="34" charset="0"/>
                  </a:rPr>
                  <a:t> labelled examples </a:t>
                </a:r>
                <a14:m>
                  <m:oMath xmlns:m="http://schemas.openxmlformats.org/officeDocument/2006/math">
                    <m:sSubSup>
                      <m:sSubSupPr>
                        <m:ctrlPr>
                          <a:rPr lang="pt-BR" i="1">
                            <a:latin typeface="Cambria Math" panose="02040503050406030204" pitchFamily="18" charset="0"/>
                          </a:rPr>
                        </m:ctrlPr>
                      </m:sSubSupPr>
                      <m:e>
                        <m:r>
                          <a:rPr lang="en-IN" i="1">
                            <a:latin typeface="Cambria Math" panose="02040503050406030204" pitchFamily="18" charset="0"/>
                          </a:rPr>
                          <m:t>{</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𝐱</m:t>
                                </m:r>
                              </m:e>
                              <m:sub>
                                <m:r>
                                  <a:rPr lang="pt-BR" i="1">
                                    <a:latin typeface="Cambria Math" panose="02040503050406030204" pitchFamily="18" charset="0"/>
                                  </a:rPr>
                                  <m:t>𝑛</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𝑛</m:t>
                                </m:r>
                              </m:sub>
                            </m:sSub>
                          </m:e>
                        </m:d>
                        <m:r>
                          <a:rPr lang="en-IN" i="1">
                            <a:latin typeface="Cambria Math" panose="02040503050406030204" pitchFamily="18" charset="0"/>
                          </a:rPr>
                          <m:t>}</m:t>
                        </m:r>
                      </m:e>
                      <m:sub>
                        <m:r>
                          <a:rPr lang="pt-BR" i="1">
                            <a:latin typeface="Cambria Math" panose="02040503050406030204" pitchFamily="18" charset="0"/>
                          </a:rPr>
                          <m:t>𝑛</m:t>
                        </m:r>
                        <m:r>
                          <a:rPr lang="pt-BR" i="1">
                            <a:latin typeface="Cambria Math" panose="02040503050406030204" pitchFamily="18" charset="0"/>
                          </a:rPr>
                          <m:t>=1</m:t>
                        </m:r>
                      </m:sub>
                      <m:sup>
                        <m:r>
                          <a:rPr lang="en-IN" i="1">
                            <a:latin typeface="Cambria Math" panose="02040503050406030204" pitchFamily="18" charset="0"/>
                          </a:rPr>
                          <m:t>𝑁</m:t>
                        </m:r>
                      </m:sup>
                    </m:sSubSup>
                  </m:oMath>
                </a14:m>
                <a:r>
                  <a:rPr lang="en-GB" dirty="0">
                    <a:latin typeface="Abadi Extra Light" panose="020B0204020104020204" pitchFamily="34" charset="0"/>
                  </a:rPr>
                  <a:t>,</a:t>
                </a:r>
                <a14:m>
                  <m:oMath xmlns:m="http://schemas.openxmlformats.org/officeDocument/2006/math">
                    <m:r>
                      <a:rPr lang="en-IN" b="0" i="0" smtClean="0">
                        <a:latin typeface="Cambria Math" panose="02040503050406030204" pitchFamily="18" charset="0"/>
                      </a:rPr>
                      <m:t>  </m:t>
                    </m:r>
                    <m:sSub>
                      <m:sSubPr>
                        <m:ctrlPr>
                          <a:rPr lang="pt-BR" i="1">
                            <a:latin typeface="Cambria Math" panose="02040503050406030204" pitchFamily="18" charset="0"/>
                          </a:rPr>
                        </m:ctrlPr>
                      </m:sSubPr>
                      <m:e>
                        <m:r>
                          <a:rPr lang="en-IN" b="0" i="1" smtClean="0">
                            <a:latin typeface="Cambria Math" panose="02040503050406030204" pitchFamily="18" charset="0"/>
                          </a:rPr>
                          <m:t> </m:t>
                        </m:r>
                        <m:r>
                          <a:rPr lang="pt-BR" i="1">
                            <a:latin typeface="Cambria Math" panose="02040503050406030204" pitchFamily="18" charset="0"/>
                          </a:rPr>
                          <m:t>𝐱</m:t>
                        </m:r>
                      </m:e>
                      <m:sub>
                        <m:r>
                          <a:rPr lang="pt-BR" b="0" i="1">
                            <a:latin typeface="Cambria Math" panose="02040503050406030204" pitchFamily="18" charset="0"/>
                          </a:rPr>
                          <m:t>𝑛</m:t>
                        </m:r>
                      </m:sub>
                    </m:sSub>
                    <m:r>
                      <a:rPr lang="en-GB" i="1" dirty="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𝐷</m:t>
                        </m:r>
                      </m:sup>
                    </m:sSup>
                  </m:oMath>
                </a14:m>
                <a:r>
                  <a:rPr lang="en-GB" dirty="0">
                    <a:latin typeface="Abadi Extra Light" panose="020B0204020104020204" pitchFamily="34" charset="0"/>
                  </a:rPr>
                  <a:t>, </a:t>
                </a:r>
                <a14:m>
                  <m:oMath xmlns:m="http://schemas.openxmlformats.org/officeDocument/2006/math">
                    <m:sSub>
                      <m:sSubPr>
                        <m:ctrlPr>
                          <a:rPr lang="pt-BR" i="1">
                            <a:latin typeface="Cambria Math" panose="02040503050406030204" pitchFamily="18" charset="0"/>
                          </a:rPr>
                        </m:ctrlPr>
                      </m:sSubPr>
                      <m:e>
                        <m:r>
                          <a:rPr lang="en-IN" i="1">
                            <a:latin typeface="Cambria Math" panose="02040503050406030204" pitchFamily="18" charset="0"/>
                          </a:rPr>
                          <m:t> </m:t>
                        </m:r>
                        <m:r>
                          <a:rPr lang="en-IN" b="0" i="1" smtClean="0">
                            <a:latin typeface="Cambria Math" panose="02040503050406030204" pitchFamily="18" charset="0"/>
                          </a:rPr>
                          <m:t>𝑦</m:t>
                        </m:r>
                      </m:e>
                      <m:sub>
                        <m:r>
                          <a:rPr lang="pt-BR" b="0" i="1">
                            <a:latin typeface="Cambria Math" panose="02040503050406030204" pitchFamily="18" charset="0"/>
                          </a:rPr>
                          <m:t>𝑛</m:t>
                        </m:r>
                      </m:sub>
                    </m:sSub>
                    <m:r>
                      <a:rPr lang="en-IN" b="0" i="1" smtClean="0">
                        <a:latin typeface="Cambria Math" panose="02040503050406030204" pitchFamily="18" charset="0"/>
                      </a:rPr>
                      <m:t> </m:t>
                    </m:r>
                    <m:r>
                      <a:rPr lang="en-GB" i="1" dirty="0">
                        <a:latin typeface="Cambria Math" panose="02040503050406030204" pitchFamily="18" charset="0"/>
                        <a:ea typeface="Cambria Math" panose="02040503050406030204" pitchFamily="18" charset="0"/>
                      </a:rPr>
                      <m:t>∈</m:t>
                    </m:r>
                    <m:r>
                      <a:rPr lang="en-IN" b="0" i="1" dirty="0" smtClean="0">
                        <a:latin typeface="Cambria Math" panose="02040503050406030204" pitchFamily="18" charset="0"/>
                        <a:ea typeface="Cambria Math" panose="02040503050406030204" pitchFamily="18" charset="0"/>
                      </a:rPr>
                      <m:t>{−1,+1}</m:t>
                    </m:r>
                  </m:oMath>
                </a14:m>
                <a:r>
                  <a:rPr lang="en-GB" dirty="0">
                    <a:latin typeface="Abadi Extra Light" panose="020B0204020104020204" pitchFamily="34" charset="0"/>
                  </a:rPr>
                  <a:t> </a:t>
                </a:r>
              </a:p>
              <a:p>
                <a:pPr lvl="1">
                  <a:buFont typeface="Wingdings" panose="05000000000000000000" pitchFamily="2" charset="2"/>
                  <a:buChar char="§"/>
                </a:pPr>
                <a:r>
                  <a:rPr lang="en-IN" b="0" dirty="0">
                    <a:latin typeface="Abadi Extra Light" panose="020B0204020104020204" pitchFamily="34" charset="0"/>
                  </a:rPr>
                  <a:t>Assume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m:t>
                        </m:r>
                      </m:sub>
                    </m:sSub>
                  </m:oMath>
                </a14:m>
                <a:r>
                  <a:rPr lang="en-GB" dirty="0">
                    <a:latin typeface="Abadi Extra Light" panose="020B0204020104020204" pitchFamily="34" charset="0"/>
                  </a:rPr>
                  <a:t> example from positive class,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𝑁</m:t>
                        </m:r>
                      </m:e>
                      <m:sub>
                        <m:r>
                          <a:rPr lang="en-IN" b="0" i="1" smtClean="0">
                            <a:latin typeface="Cambria Math" panose="02040503050406030204" pitchFamily="18" charset="0"/>
                          </a:rPr>
                          <m:t>−</m:t>
                        </m:r>
                      </m:sub>
                    </m:sSub>
                  </m:oMath>
                </a14:m>
                <a:r>
                  <a:rPr lang="en-GB" dirty="0">
                    <a:latin typeface="Abadi Extra Light" panose="020B0204020104020204" pitchFamily="34" charset="0"/>
                  </a:rPr>
                  <a:t> examples from negative class</a:t>
                </a:r>
              </a:p>
              <a:p>
                <a:pPr lvl="1">
                  <a:buFont typeface="Wingdings" panose="05000000000000000000" pitchFamily="2" charset="2"/>
                  <a:buChar char="§"/>
                </a:pPr>
                <a:r>
                  <a:rPr lang="en-GB" dirty="0">
                    <a:latin typeface="Abadi Extra Light" panose="020B0204020104020204" pitchFamily="34" charset="0"/>
                  </a:rPr>
                  <a:t>Assume green is positive and red is negative</a:t>
                </a:r>
              </a:p>
              <a:p>
                <a:pPr marL="0" indent="0">
                  <a:buNone/>
                </a:pPr>
                <a:endParaRPr lang="en-GB" sz="11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864"/>
                </a:stretch>
              </a:blipFill>
            </p:spPr>
            <p:txBody>
              <a:bodyPr/>
              <a:lstStyle/>
              <a:p>
                <a:r>
                  <a:rPr lang="en-IN">
                    <a:noFill/>
                  </a:rPr>
                  <a:t> </a:t>
                </a:r>
              </a:p>
            </p:txBody>
          </p:sp>
        </mc:Fallback>
      </mc:AlternateContent>
      <p:sp>
        <p:nvSpPr>
          <p:cNvPr id="3" name="Star: 5 Points 2">
            <a:extLst>
              <a:ext uri="{FF2B5EF4-FFF2-40B4-BE49-F238E27FC236}">
                <a16:creationId xmlns:a16="http://schemas.microsoft.com/office/drawing/2014/main" id="{16661A94-83CC-4D43-B547-A721293DD2C8}"/>
              </a:ext>
            </a:extLst>
          </p:cNvPr>
          <p:cNvSpPr/>
          <p:nvPr/>
        </p:nvSpPr>
        <p:spPr>
          <a:xfrm>
            <a:off x="3560896" y="3329949"/>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Star: 5 Points 17">
            <a:extLst>
              <a:ext uri="{FF2B5EF4-FFF2-40B4-BE49-F238E27FC236}">
                <a16:creationId xmlns:a16="http://schemas.microsoft.com/office/drawing/2014/main" id="{E6F4BAA2-7249-48A4-8D48-861AC6A63B51}"/>
              </a:ext>
            </a:extLst>
          </p:cNvPr>
          <p:cNvSpPr/>
          <p:nvPr/>
        </p:nvSpPr>
        <p:spPr>
          <a:xfrm>
            <a:off x="4236062" y="3259859"/>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Star: 5 Points 19">
            <a:extLst>
              <a:ext uri="{FF2B5EF4-FFF2-40B4-BE49-F238E27FC236}">
                <a16:creationId xmlns:a16="http://schemas.microsoft.com/office/drawing/2014/main" id="{0157D6F5-3A67-4984-AF4F-F1350C02AB3F}"/>
              </a:ext>
            </a:extLst>
          </p:cNvPr>
          <p:cNvSpPr/>
          <p:nvPr/>
        </p:nvSpPr>
        <p:spPr>
          <a:xfrm>
            <a:off x="2905125" y="4234824"/>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Star: 5 Points 20">
            <a:extLst>
              <a:ext uri="{FF2B5EF4-FFF2-40B4-BE49-F238E27FC236}">
                <a16:creationId xmlns:a16="http://schemas.microsoft.com/office/drawing/2014/main" id="{A3625DEA-EAE0-4FA9-958F-53406C6FA076}"/>
              </a:ext>
            </a:extLst>
          </p:cNvPr>
          <p:cNvSpPr/>
          <p:nvPr/>
        </p:nvSpPr>
        <p:spPr>
          <a:xfrm>
            <a:off x="4586651" y="4577724"/>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Star: 5 Points 21">
            <a:extLst>
              <a:ext uri="{FF2B5EF4-FFF2-40B4-BE49-F238E27FC236}">
                <a16:creationId xmlns:a16="http://schemas.microsoft.com/office/drawing/2014/main" id="{5D3EC759-FE01-4440-AAA7-AD68D1346791}"/>
              </a:ext>
            </a:extLst>
          </p:cNvPr>
          <p:cNvSpPr/>
          <p:nvPr/>
        </p:nvSpPr>
        <p:spPr>
          <a:xfrm>
            <a:off x="4977176" y="3482349"/>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Star: 5 Points 22">
            <a:extLst>
              <a:ext uri="{FF2B5EF4-FFF2-40B4-BE49-F238E27FC236}">
                <a16:creationId xmlns:a16="http://schemas.microsoft.com/office/drawing/2014/main" id="{E154AD0A-03F4-4AEE-A7A7-C016CF3817E2}"/>
              </a:ext>
            </a:extLst>
          </p:cNvPr>
          <p:cNvSpPr/>
          <p:nvPr/>
        </p:nvSpPr>
        <p:spPr>
          <a:xfrm>
            <a:off x="3215051" y="4812434"/>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Star: 5 Points 29">
            <a:extLst>
              <a:ext uri="{FF2B5EF4-FFF2-40B4-BE49-F238E27FC236}">
                <a16:creationId xmlns:a16="http://schemas.microsoft.com/office/drawing/2014/main" id="{A8355CEC-9911-41AE-9690-DB353C3F151D}"/>
              </a:ext>
            </a:extLst>
          </p:cNvPr>
          <p:cNvSpPr/>
          <p:nvPr/>
        </p:nvSpPr>
        <p:spPr>
          <a:xfrm>
            <a:off x="4843826" y="401262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Star: 5 Points 35">
            <a:extLst>
              <a:ext uri="{FF2B5EF4-FFF2-40B4-BE49-F238E27FC236}">
                <a16:creationId xmlns:a16="http://schemas.microsoft.com/office/drawing/2014/main" id="{6C6EDA2E-1981-43C8-9A6F-ECD636031C1A}"/>
              </a:ext>
            </a:extLst>
          </p:cNvPr>
          <p:cNvSpPr/>
          <p:nvPr/>
        </p:nvSpPr>
        <p:spPr>
          <a:xfrm>
            <a:off x="4500926" y="379013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Star: 5 Points 23">
            <a:extLst>
              <a:ext uri="{FF2B5EF4-FFF2-40B4-BE49-F238E27FC236}">
                <a16:creationId xmlns:a16="http://schemas.microsoft.com/office/drawing/2014/main" id="{017E1B27-973E-498A-9B45-07D7E20E9873}"/>
              </a:ext>
            </a:extLst>
          </p:cNvPr>
          <p:cNvSpPr/>
          <p:nvPr/>
        </p:nvSpPr>
        <p:spPr>
          <a:xfrm>
            <a:off x="3053126" y="3745634"/>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Star: 5 Points 24">
            <a:extLst>
              <a:ext uri="{FF2B5EF4-FFF2-40B4-BE49-F238E27FC236}">
                <a16:creationId xmlns:a16="http://schemas.microsoft.com/office/drawing/2014/main" id="{EB17A92E-FC62-4A28-A64E-28A1DCC04709}"/>
              </a:ext>
            </a:extLst>
          </p:cNvPr>
          <p:cNvSpPr/>
          <p:nvPr/>
        </p:nvSpPr>
        <p:spPr>
          <a:xfrm>
            <a:off x="3912212" y="4936259"/>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tar: 5 Points 25">
            <a:extLst>
              <a:ext uri="{FF2B5EF4-FFF2-40B4-BE49-F238E27FC236}">
                <a16:creationId xmlns:a16="http://schemas.microsoft.com/office/drawing/2014/main" id="{A9C626A0-8356-41EE-AB8F-BD4001A92703}"/>
              </a:ext>
            </a:extLst>
          </p:cNvPr>
          <p:cNvSpPr/>
          <p:nvPr/>
        </p:nvSpPr>
        <p:spPr>
          <a:xfrm>
            <a:off x="3424588" y="3876324"/>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Star: 5 Points 26">
            <a:extLst>
              <a:ext uri="{FF2B5EF4-FFF2-40B4-BE49-F238E27FC236}">
                <a16:creationId xmlns:a16="http://schemas.microsoft.com/office/drawing/2014/main" id="{596EE2DF-7FB9-4380-AB54-A2CFB6C4A710}"/>
              </a:ext>
            </a:extLst>
          </p:cNvPr>
          <p:cNvSpPr/>
          <p:nvPr/>
        </p:nvSpPr>
        <p:spPr>
          <a:xfrm>
            <a:off x="4198326" y="4644255"/>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Star: 5 Points 27">
            <a:extLst>
              <a:ext uri="{FF2B5EF4-FFF2-40B4-BE49-F238E27FC236}">
                <a16:creationId xmlns:a16="http://schemas.microsoft.com/office/drawing/2014/main" id="{CA0E490A-48CC-4A15-A04D-32ED365E74E0}"/>
              </a:ext>
            </a:extLst>
          </p:cNvPr>
          <p:cNvSpPr/>
          <p:nvPr/>
        </p:nvSpPr>
        <p:spPr>
          <a:xfrm>
            <a:off x="7315911" y="3434292"/>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Star: 5 Points 28">
            <a:extLst>
              <a:ext uri="{FF2B5EF4-FFF2-40B4-BE49-F238E27FC236}">
                <a16:creationId xmlns:a16="http://schemas.microsoft.com/office/drawing/2014/main" id="{57C45B1C-097E-4EA7-9B57-BDC42C7EF3B6}"/>
              </a:ext>
            </a:extLst>
          </p:cNvPr>
          <p:cNvSpPr/>
          <p:nvPr/>
        </p:nvSpPr>
        <p:spPr>
          <a:xfrm>
            <a:off x="7844951" y="3586692"/>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Star: 5 Points 30">
            <a:extLst>
              <a:ext uri="{FF2B5EF4-FFF2-40B4-BE49-F238E27FC236}">
                <a16:creationId xmlns:a16="http://schemas.microsoft.com/office/drawing/2014/main" id="{9CAA1BD6-7513-49D8-B8F8-56EC52DC6B1B}"/>
              </a:ext>
            </a:extLst>
          </p:cNvPr>
          <p:cNvSpPr/>
          <p:nvPr/>
        </p:nvSpPr>
        <p:spPr>
          <a:xfrm>
            <a:off x="6699005" y="3815292"/>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Star: 5 Points 31">
            <a:extLst>
              <a:ext uri="{FF2B5EF4-FFF2-40B4-BE49-F238E27FC236}">
                <a16:creationId xmlns:a16="http://schemas.microsoft.com/office/drawing/2014/main" id="{12B4249F-5A68-4631-A7C9-61D2148C060F}"/>
              </a:ext>
            </a:extLst>
          </p:cNvPr>
          <p:cNvSpPr/>
          <p:nvPr/>
        </p:nvSpPr>
        <p:spPr>
          <a:xfrm>
            <a:off x="8439098" y="4672974"/>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Star: 5 Points 32">
            <a:extLst>
              <a:ext uri="{FF2B5EF4-FFF2-40B4-BE49-F238E27FC236}">
                <a16:creationId xmlns:a16="http://schemas.microsoft.com/office/drawing/2014/main" id="{B4A9D564-5ABF-4C54-8C0B-6705C509ABF0}"/>
              </a:ext>
            </a:extLst>
          </p:cNvPr>
          <p:cNvSpPr/>
          <p:nvPr/>
        </p:nvSpPr>
        <p:spPr>
          <a:xfrm>
            <a:off x="8436916" y="3612140"/>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Star: 5 Points 33">
            <a:extLst>
              <a:ext uri="{FF2B5EF4-FFF2-40B4-BE49-F238E27FC236}">
                <a16:creationId xmlns:a16="http://schemas.microsoft.com/office/drawing/2014/main" id="{710BF30F-8031-40C1-B555-A06450149FE6}"/>
              </a:ext>
            </a:extLst>
          </p:cNvPr>
          <p:cNvSpPr/>
          <p:nvPr/>
        </p:nvSpPr>
        <p:spPr>
          <a:xfrm>
            <a:off x="7123939" y="4498253"/>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Star: 5 Points 34">
            <a:extLst>
              <a:ext uri="{FF2B5EF4-FFF2-40B4-BE49-F238E27FC236}">
                <a16:creationId xmlns:a16="http://schemas.microsoft.com/office/drawing/2014/main" id="{AFFADE1B-0ED7-428A-8427-033FC6801335}"/>
              </a:ext>
            </a:extLst>
          </p:cNvPr>
          <p:cNvSpPr/>
          <p:nvPr/>
        </p:nvSpPr>
        <p:spPr>
          <a:xfrm>
            <a:off x="8732172" y="4147103"/>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Star: 5 Points 44">
            <a:extLst>
              <a:ext uri="{FF2B5EF4-FFF2-40B4-BE49-F238E27FC236}">
                <a16:creationId xmlns:a16="http://schemas.microsoft.com/office/drawing/2014/main" id="{72EDAA31-D6A1-4C4D-82BF-89C8D4BF213E}"/>
              </a:ext>
            </a:extLst>
          </p:cNvPr>
          <p:cNvSpPr/>
          <p:nvPr/>
        </p:nvSpPr>
        <p:spPr>
          <a:xfrm>
            <a:off x="8109776" y="4234824"/>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Star: 5 Points 45">
            <a:extLst>
              <a:ext uri="{FF2B5EF4-FFF2-40B4-BE49-F238E27FC236}">
                <a16:creationId xmlns:a16="http://schemas.microsoft.com/office/drawing/2014/main" id="{C4D3B56B-6D04-4E46-A9E2-1503CED9FFDE}"/>
              </a:ext>
            </a:extLst>
          </p:cNvPr>
          <p:cNvSpPr/>
          <p:nvPr/>
        </p:nvSpPr>
        <p:spPr>
          <a:xfrm>
            <a:off x="7131991" y="3828376"/>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Star: 5 Points 46">
            <a:extLst>
              <a:ext uri="{FF2B5EF4-FFF2-40B4-BE49-F238E27FC236}">
                <a16:creationId xmlns:a16="http://schemas.microsoft.com/office/drawing/2014/main" id="{76C111E2-7750-4B30-B19D-4812690F9CD8}"/>
              </a:ext>
            </a:extLst>
          </p:cNvPr>
          <p:cNvSpPr/>
          <p:nvPr/>
        </p:nvSpPr>
        <p:spPr>
          <a:xfrm>
            <a:off x="7219552" y="5060464"/>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Star: 5 Points 47">
            <a:extLst>
              <a:ext uri="{FF2B5EF4-FFF2-40B4-BE49-F238E27FC236}">
                <a16:creationId xmlns:a16="http://schemas.microsoft.com/office/drawing/2014/main" id="{E76E4485-E37B-447F-AD04-733B4774B237}"/>
              </a:ext>
            </a:extLst>
          </p:cNvPr>
          <p:cNvSpPr/>
          <p:nvPr/>
        </p:nvSpPr>
        <p:spPr>
          <a:xfrm>
            <a:off x="6675900" y="4507634"/>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Star: 5 Points 48">
            <a:extLst>
              <a:ext uri="{FF2B5EF4-FFF2-40B4-BE49-F238E27FC236}">
                <a16:creationId xmlns:a16="http://schemas.microsoft.com/office/drawing/2014/main" id="{4FD7CC3F-C813-4D49-8CEE-F5CA71FA93E0}"/>
              </a:ext>
            </a:extLst>
          </p:cNvPr>
          <p:cNvSpPr/>
          <p:nvPr/>
        </p:nvSpPr>
        <p:spPr>
          <a:xfrm>
            <a:off x="7893991" y="4923607"/>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Star: 5 Points 49">
            <a:extLst>
              <a:ext uri="{FF2B5EF4-FFF2-40B4-BE49-F238E27FC236}">
                <a16:creationId xmlns:a16="http://schemas.microsoft.com/office/drawing/2014/main" id="{6727821D-AE03-45E9-8614-52A7B62A18B0}"/>
              </a:ext>
            </a:extLst>
          </p:cNvPr>
          <p:cNvSpPr/>
          <p:nvPr/>
        </p:nvSpPr>
        <p:spPr>
          <a:xfrm>
            <a:off x="8055916" y="3215361"/>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72DE113-30CC-460D-8047-5A0E04F069D2}"/>
                  </a:ext>
                </a:extLst>
              </p:cNvPr>
              <p:cNvSpPr txBox="1"/>
              <p:nvPr/>
            </p:nvSpPr>
            <p:spPr>
              <a:xfrm>
                <a:off x="3813702" y="3665363"/>
                <a:ext cx="55245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𝜇</m:t>
                          </m:r>
                        </m:e>
                        <m:sub>
                          <m:r>
                            <a:rPr lang="en-IN" sz="3200" b="0" i="1" smtClean="0">
                              <a:latin typeface="Cambria Math" panose="02040503050406030204" pitchFamily="18" charset="0"/>
                            </a:rPr>
                            <m:t>−</m:t>
                          </m:r>
                        </m:sub>
                      </m:sSub>
                    </m:oMath>
                  </m:oMathPara>
                </a14:m>
                <a:endParaRPr lang="en-IN" sz="3200" dirty="0"/>
              </a:p>
            </p:txBody>
          </p:sp>
        </mc:Choice>
        <mc:Fallback xmlns="">
          <p:sp>
            <p:nvSpPr>
              <p:cNvPr id="5" name="TextBox 4">
                <a:extLst>
                  <a:ext uri="{FF2B5EF4-FFF2-40B4-BE49-F238E27FC236}">
                    <a16:creationId xmlns:a16="http://schemas.microsoft.com/office/drawing/2014/main" id="{272DE113-30CC-460D-8047-5A0E04F069D2}"/>
                  </a:ext>
                </a:extLst>
              </p:cNvPr>
              <p:cNvSpPr txBox="1">
                <a:spLocks noRot="1" noChangeAspect="1" noMove="1" noResize="1" noEditPoints="1" noAdjustHandles="1" noChangeArrowheads="1" noChangeShapeType="1" noTextEdit="1"/>
              </p:cNvSpPr>
              <p:nvPr/>
            </p:nvSpPr>
            <p:spPr>
              <a:xfrm>
                <a:off x="3813702" y="3665363"/>
                <a:ext cx="552459" cy="492443"/>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22D43AE5-9EBC-4319-AE50-968A84D3576A}"/>
                  </a:ext>
                </a:extLst>
              </p:cNvPr>
              <p:cNvSpPr txBox="1"/>
              <p:nvPr/>
            </p:nvSpPr>
            <p:spPr>
              <a:xfrm>
                <a:off x="7503457" y="3777572"/>
                <a:ext cx="55245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𝜇</m:t>
                          </m:r>
                        </m:e>
                        <m:sub>
                          <m:r>
                            <a:rPr lang="en-IN" sz="3200" b="0" i="1" smtClean="0">
                              <a:latin typeface="Cambria Math" panose="02040503050406030204" pitchFamily="18" charset="0"/>
                            </a:rPr>
                            <m:t>+</m:t>
                          </m:r>
                        </m:sub>
                      </m:sSub>
                    </m:oMath>
                  </m:oMathPara>
                </a14:m>
                <a:endParaRPr lang="en-IN" sz="3200" dirty="0"/>
              </a:p>
            </p:txBody>
          </p:sp>
        </mc:Choice>
        <mc:Fallback xmlns="">
          <p:sp>
            <p:nvSpPr>
              <p:cNvPr id="51" name="TextBox 50">
                <a:extLst>
                  <a:ext uri="{FF2B5EF4-FFF2-40B4-BE49-F238E27FC236}">
                    <a16:creationId xmlns:a16="http://schemas.microsoft.com/office/drawing/2014/main" id="{22D43AE5-9EBC-4319-AE50-968A84D3576A}"/>
                  </a:ext>
                </a:extLst>
              </p:cNvPr>
              <p:cNvSpPr txBox="1">
                <a:spLocks noRot="1" noChangeAspect="1" noMove="1" noResize="1" noEditPoints="1" noAdjustHandles="1" noChangeArrowheads="1" noChangeShapeType="1" noTextEdit="1"/>
              </p:cNvSpPr>
              <p:nvPr/>
            </p:nvSpPr>
            <p:spPr>
              <a:xfrm>
                <a:off x="7503457" y="3777572"/>
                <a:ext cx="552459" cy="492443"/>
              </a:xfrm>
              <a:prstGeom prst="rect">
                <a:avLst/>
              </a:prstGeom>
              <a:blipFill>
                <a:blip r:embed="rId5"/>
                <a:stretch>
                  <a:fillRect/>
                </a:stretch>
              </a:blipFill>
            </p:spPr>
            <p:txBody>
              <a:bodyPr/>
              <a:lstStyle/>
              <a:p>
                <a:r>
                  <a:rPr lang="en-IN">
                    <a:noFill/>
                  </a:rPr>
                  <a:t> </a:t>
                </a:r>
              </a:p>
            </p:txBody>
          </p:sp>
        </mc:Fallback>
      </mc:AlternateContent>
      <p:sp>
        <p:nvSpPr>
          <p:cNvPr id="52" name="Star: 5 Points 51">
            <a:extLst>
              <a:ext uri="{FF2B5EF4-FFF2-40B4-BE49-F238E27FC236}">
                <a16:creationId xmlns:a16="http://schemas.microsoft.com/office/drawing/2014/main" id="{A805B741-C327-40C7-B867-AF8A82B88E5D}"/>
              </a:ext>
            </a:extLst>
          </p:cNvPr>
          <p:cNvSpPr/>
          <p:nvPr/>
        </p:nvSpPr>
        <p:spPr>
          <a:xfrm>
            <a:off x="7676006" y="4272924"/>
            <a:ext cx="323850" cy="304800"/>
          </a:xfrm>
          <a:prstGeom prst="star5">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Star: 5 Points 52">
            <a:extLst>
              <a:ext uri="{FF2B5EF4-FFF2-40B4-BE49-F238E27FC236}">
                <a16:creationId xmlns:a16="http://schemas.microsoft.com/office/drawing/2014/main" id="{EA4C04C6-0051-4E64-9B86-49B50BCC02F4}"/>
              </a:ext>
            </a:extLst>
          </p:cNvPr>
          <p:cNvSpPr/>
          <p:nvPr/>
        </p:nvSpPr>
        <p:spPr>
          <a:xfrm>
            <a:off x="3935346" y="4147103"/>
            <a:ext cx="323850" cy="304800"/>
          </a:xfrm>
          <a:prstGeom prst="star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Star: 5 Points 53">
            <a:extLst>
              <a:ext uri="{FF2B5EF4-FFF2-40B4-BE49-F238E27FC236}">
                <a16:creationId xmlns:a16="http://schemas.microsoft.com/office/drawing/2014/main" id="{D32EC0D9-34ED-464A-86D8-B6E79417A108}"/>
              </a:ext>
            </a:extLst>
          </p:cNvPr>
          <p:cNvSpPr/>
          <p:nvPr/>
        </p:nvSpPr>
        <p:spPr>
          <a:xfrm>
            <a:off x="5023444" y="5566823"/>
            <a:ext cx="323850" cy="304800"/>
          </a:xfrm>
          <a:prstGeom prst="star5">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7" name="Straight Connector 6">
            <a:extLst>
              <a:ext uri="{FF2B5EF4-FFF2-40B4-BE49-F238E27FC236}">
                <a16:creationId xmlns:a16="http://schemas.microsoft.com/office/drawing/2014/main" id="{AF44EF25-F5B8-42B4-B4AE-F4BD7DEF7DE5}"/>
              </a:ext>
            </a:extLst>
          </p:cNvPr>
          <p:cNvCxnSpPr>
            <a:cxnSpLocks/>
          </p:cNvCxnSpPr>
          <p:nvPr/>
        </p:nvCxnSpPr>
        <p:spPr>
          <a:xfrm flipH="1" flipV="1">
            <a:off x="4097272" y="4355234"/>
            <a:ext cx="1088097" cy="1352689"/>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7D3022E-381C-4CB8-AE95-D26A0AE1E185}"/>
              </a:ext>
            </a:extLst>
          </p:cNvPr>
          <p:cNvCxnSpPr>
            <a:cxnSpLocks/>
          </p:cNvCxnSpPr>
          <p:nvPr/>
        </p:nvCxnSpPr>
        <p:spPr>
          <a:xfrm flipV="1">
            <a:off x="5162235" y="4425324"/>
            <a:ext cx="2682716" cy="1282599"/>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Star: 5 Points 55">
            <a:extLst>
              <a:ext uri="{FF2B5EF4-FFF2-40B4-BE49-F238E27FC236}">
                <a16:creationId xmlns:a16="http://schemas.microsoft.com/office/drawing/2014/main" id="{BB24AB21-9A0A-471F-BE72-BF4B68C8D2AE}"/>
              </a:ext>
            </a:extLst>
          </p:cNvPr>
          <p:cNvSpPr/>
          <p:nvPr/>
        </p:nvSpPr>
        <p:spPr>
          <a:xfrm>
            <a:off x="5018028" y="5566823"/>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Star: 5 Points 56">
            <a:extLst>
              <a:ext uri="{FF2B5EF4-FFF2-40B4-BE49-F238E27FC236}">
                <a16:creationId xmlns:a16="http://schemas.microsoft.com/office/drawing/2014/main" id="{09D9603D-C51B-439A-89E9-F947525BB1DD}"/>
              </a:ext>
            </a:extLst>
          </p:cNvPr>
          <p:cNvSpPr/>
          <p:nvPr/>
        </p:nvSpPr>
        <p:spPr>
          <a:xfrm>
            <a:off x="6575143" y="5496594"/>
            <a:ext cx="323850" cy="304800"/>
          </a:xfrm>
          <a:prstGeom prst="star5">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8" name="Star: 5 Points 57">
            <a:extLst>
              <a:ext uri="{FF2B5EF4-FFF2-40B4-BE49-F238E27FC236}">
                <a16:creationId xmlns:a16="http://schemas.microsoft.com/office/drawing/2014/main" id="{6360B1EA-447A-4A2B-851B-99587FC7A911}"/>
              </a:ext>
            </a:extLst>
          </p:cNvPr>
          <p:cNvSpPr/>
          <p:nvPr/>
        </p:nvSpPr>
        <p:spPr>
          <a:xfrm>
            <a:off x="6575143" y="5493053"/>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9" name="Straight Connector 58">
            <a:extLst>
              <a:ext uri="{FF2B5EF4-FFF2-40B4-BE49-F238E27FC236}">
                <a16:creationId xmlns:a16="http://schemas.microsoft.com/office/drawing/2014/main" id="{DC757AC3-9EED-417E-BD9C-34CAE596BC64}"/>
              </a:ext>
            </a:extLst>
          </p:cNvPr>
          <p:cNvCxnSpPr>
            <a:cxnSpLocks/>
          </p:cNvCxnSpPr>
          <p:nvPr/>
        </p:nvCxnSpPr>
        <p:spPr>
          <a:xfrm flipV="1">
            <a:off x="6743700" y="4447390"/>
            <a:ext cx="1106667" cy="119515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5EA867-0DB6-4A75-805C-B86AC9C0544B}"/>
              </a:ext>
            </a:extLst>
          </p:cNvPr>
          <p:cNvCxnSpPr>
            <a:cxnSpLocks/>
          </p:cNvCxnSpPr>
          <p:nvPr/>
        </p:nvCxnSpPr>
        <p:spPr>
          <a:xfrm flipH="1" flipV="1">
            <a:off x="4098479" y="4366534"/>
            <a:ext cx="2627115" cy="127601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11FE0DA3-FEE6-4FF2-8746-0DDA9A785E84}"/>
              </a:ext>
            </a:extLst>
          </p:cNvPr>
          <p:cNvSpPr txBox="1"/>
          <p:nvPr/>
        </p:nvSpPr>
        <p:spPr>
          <a:xfrm>
            <a:off x="4522176" y="5816782"/>
            <a:ext cx="1401089" cy="369332"/>
          </a:xfrm>
          <a:prstGeom prst="rect">
            <a:avLst/>
          </a:prstGeom>
          <a:noFill/>
        </p:spPr>
        <p:txBody>
          <a:bodyPr wrap="none" rtlCol="0">
            <a:spAutoFit/>
          </a:bodyPr>
          <a:lstStyle/>
          <a:p>
            <a:r>
              <a:rPr lang="en-IN" dirty="0">
                <a:latin typeface="Abadi Extra Light" panose="020B0204020104020204" pitchFamily="34" charset="0"/>
              </a:rPr>
              <a:t>Test example</a:t>
            </a:r>
          </a:p>
        </p:txBody>
      </p:sp>
      <p:sp>
        <p:nvSpPr>
          <p:cNvPr id="65" name="TextBox 64">
            <a:extLst>
              <a:ext uri="{FF2B5EF4-FFF2-40B4-BE49-F238E27FC236}">
                <a16:creationId xmlns:a16="http://schemas.microsoft.com/office/drawing/2014/main" id="{F9BA5917-537B-4717-9480-39CB3C4A14E8}"/>
              </a:ext>
            </a:extLst>
          </p:cNvPr>
          <p:cNvSpPr txBox="1"/>
          <p:nvPr/>
        </p:nvSpPr>
        <p:spPr>
          <a:xfrm>
            <a:off x="6102368" y="5766713"/>
            <a:ext cx="1401089" cy="369332"/>
          </a:xfrm>
          <a:prstGeom prst="rect">
            <a:avLst/>
          </a:prstGeom>
          <a:noFill/>
        </p:spPr>
        <p:txBody>
          <a:bodyPr wrap="none" rtlCol="0">
            <a:spAutoFit/>
          </a:bodyPr>
          <a:lstStyle/>
          <a:p>
            <a:r>
              <a:rPr lang="en-IN" dirty="0">
                <a:latin typeface="Abadi Extra Light" panose="020B0204020104020204" pitchFamily="34" charset="0"/>
              </a:rPr>
              <a:t>Test example</a:t>
            </a:r>
          </a:p>
        </p:txBody>
      </p:sp>
      <p:pic>
        <p:nvPicPr>
          <p:cNvPr id="66" name="Picture 65">
            <a:extLst>
              <a:ext uri="{FF2B5EF4-FFF2-40B4-BE49-F238E27FC236}">
                <a16:creationId xmlns:a16="http://schemas.microsoft.com/office/drawing/2014/main" id="{492C21C7-4153-4A4C-BB1E-8152C4D8DFD3}"/>
              </a:ext>
            </a:extLst>
          </p:cNvPr>
          <p:cNvPicPr>
            <a:picLocks noChangeAspect="1"/>
          </p:cNvPicPr>
          <p:nvPr/>
        </p:nvPicPr>
        <p:blipFill>
          <a:blip r:embed="rId6"/>
          <a:stretch>
            <a:fillRect/>
          </a:stretch>
        </p:blipFill>
        <p:spPr>
          <a:xfrm>
            <a:off x="117207" y="5722946"/>
            <a:ext cx="1010687" cy="965223"/>
          </a:xfrm>
          <a:prstGeom prst="rect">
            <a:avLst/>
          </a:prstGeom>
        </p:spPr>
      </p:pic>
      <p:sp>
        <p:nvSpPr>
          <p:cNvPr id="67" name="Speech Bubble: Rectangle 66">
            <a:extLst>
              <a:ext uri="{FF2B5EF4-FFF2-40B4-BE49-F238E27FC236}">
                <a16:creationId xmlns:a16="http://schemas.microsoft.com/office/drawing/2014/main" id="{7B5D74AD-488E-4A83-B19D-DF0B0EDC98AB}"/>
              </a:ext>
            </a:extLst>
          </p:cNvPr>
          <p:cNvSpPr/>
          <p:nvPr/>
        </p:nvSpPr>
        <p:spPr>
          <a:xfrm>
            <a:off x="1130602" y="5369641"/>
            <a:ext cx="3105824" cy="1123823"/>
          </a:xfrm>
          <a:prstGeom prst="wedgeRectCallout">
            <a:avLst>
              <a:gd name="adj1" fmla="val -62464"/>
              <a:gd name="adj2" fmla="val 1292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err="1">
                <a:solidFill>
                  <a:schemeClr val="tx1"/>
                </a:solidFill>
                <a:latin typeface="Abadi Extra Light" panose="020B0204020104020204" pitchFamily="34" charset="0"/>
              </a:rPr>
              <a:t>LwP</a:t>
            </a:r>
            <a:r>
              <a:rPr lang="en-IN" sz="1600" dirty="0">
                <a:solidFill>
                  <a:schemeClr val="tx1"/>
                </a:solidFill>
                <a:latin typeface="Abadi Extra Light" panose="020B0204020104020204" pitchFamily="34" charset="0"/>
              </a:rPr>
              <a:t> straightforwardly generalizes to more than 2 classes as well (multi-class classification) – K prototypes for K classes</a:t>
            </a:r>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EDD9FEEE-C473-41FA-8191-A7221CCB982E}"/>
                  </a:ext>
                </a:extLst>
              </p:cNvPr>
              <p:cNvSpPr txBox="1"/>
              <p:nvPr/>
            </p:nvSpPr>
            <p:spPr>
              <a:xfrm>
                <a:off x="283281" y="3449801"/>
                <a:ext cx="2077620" cy="7850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𝜇</m:t>
                          </m:r>
                        </m:e>
                        <m:sub>
                          <m:r>
                            <a:rPr lang="en-IN" sz="2000" b="0" i="1" smtClean="0">
                              <a:latin typeface="Cambria Math" panose="02040503050406030204" pitchFamily="18" charset="0"/>
                            </a:rPr>
                            <m:t>−</m:t>
                          </m:r>
                        </m:sub>
                      </m:sSub>
                      <m:r>
                        <a:rPr lang="en-IN" sz="2000" b="0" i="1" smtClean="0">
                          <a:latin typeface="Cambria Math" panose="02040503050406030204" pitchFamily="18" charset="0"/>
                        </a:rPr>
                        <m:t>= </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1</m:t>
                          </m:r>
                        </m:num>
                        <m:den>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𝑁</m:t>
                              </m:r>
                            </m:e>
                            <m:sub>
                              <m:r>
                                <a:rPr lang="en-IN" sz="2000" b="0" i="1" smtClean="0">
                                  <a:latin typeface="Cambria Math" panose="02040503050406030204" pitchFamily="18" charset="0"/>
                                </a:rPr>
                                <m:t>−</m:t>
                              </m:r>
                            </m:sub>
                          </m:sSub>
                        </m:den>
                      </m:f>
                      <m:nary>
                        <m:naryPr>
                          <m:chr m:val="∑"/>
                          <m:supHide m:val="on"/>
                          <m:ctrlPr>
                            <a:rPr lang="en-IN" sz="2000" b="0" i="1" smtClean="0">
                              <a:latin typeface="Cambria Math" panose="02040503050406030204" pitchFamily="18" charset="0"/>
                            </a:rPr>
                          </m:ctrlPr>
                        </m:naryPr>
                        <m:sub>
                          <m:sSub>
                            <m:sSubPr>
                              <m:ctrlPr>
                                <a:rPr lang="en-IN" sz="2000" b="0" i="1" smtClean="0">
                                  <a:latin typeface="Cambria Math" panose="02040503050406030204" pitchFamily="18" charset="0"/>
                                </a:rPr>
                              </m:ctrlPr>
                            </m:sSubPr>
                            <m:e>
                              <m:r>
                                <m:rPr>
                                  <m:brk m:alnAt="7"/>
                                </m:rPr>
                                <a:rPr lang="en-IN" sz="2000" b="0" i="1" smtClean="0">
                                  <a:latin typeface="Cambria Math" panose="02040503050406030204" pitchFamily="18" charset="0"/>
                                </a:rPr>
                                <m:t>𝑦</m:t>
                              </m:r>
                            </m:e>
                            <m:sub>
                              <m:r>
                                <m:rPr>
                                  <m:brk m:alnAt="7"/>
                                </m:rPr>
                                <a:rPr lang="en-IN" sz="2000" b="0" i="1" smtClean="0">
                                  <a:latin typeface="Cambria Math" panose="02040503050406030204" pitchFamily="18" charset="0"/>
                                </a:rPr>
                                <m:t>𝑛</m:t>
                              </m:r>
                            </m:sub>
                          </m:sSub>
                          <m:r>
                            <m:rPr>
                              <m:brk m:alnAt="7"/>
                            </m:rPr>
                            <a:rPr lang="en-IN" sz="2000" b="0" i="1" smtClean="0">
                              <a:latin typeface="Cambria Math" panose="02040503050406030204" pitchFamily="18" charset="0"/>
                            </a:rPr>
                            <m:t>=</m:t>
                          </m:r>
                          <m:r>
                            <a:rPr lang="en-IN" sz="2000" b="0" i="1" smtClean="0">
                              <a:latin typeface="Cambria Math" panose="02040503050406030204" pitchFamily="18" charset="0"/>
                            </a:rPr>
                            <m:t>−1</m:t>
                          </m:r>
                        </m:sub>
                        <m:sup/>
                        <m:e>
                          <m:sSub>
                            <m:sSubPr>
                              <m:ctrlPr>
                                <a:rPr lang="pt-BR" sz="2000" i="1">
                                  <a:latin typeface="Cambria Math" panose="02040503050406030204" pitchFamily="18" charset="0"/>
                                </a:rPr>
                              </m:ctrlPr>
                            </m:sSubPr>
                            <m:e>
                              <m:r>
                                <a:rPr lang="pt-BR" sz="2000" i="1">
                                  <a:latin typeface="Cambria Math" panose="02040503050406030204" pitchFamily="18" charset="0"/>
                                </a:rPr>
                                <m:t>𝐱</m:t>
                              </m:r>
                            </m:e>
                            <m:sub>
                              <m:r>
                                <a:rPr lang="pt-BR" sz="2000" i="1">
                                  <a:latin typeface="Cambria Math" panose="02040503050406030204" pitchFamily="18" charset="0"/>
                                </a:rPr>
                                <m:t>𝑛</m:t>
                              </m:r>
                            </m:sub>
                          </m:sSub>
                        </m:e>
                      </m:nary>
                      <m:r>
                        <a:rPr lang="en-IN" sz="2000" b="0" i="1" smtClean="0">
                          <a:latin typeface="Cambria Math" panose="02040503050406030204" pitchFamily="18" charset="0"/>
                        </a:rPr>
                        <m:t> </m:t>
                      </m:r>
                    </m:oMath>
                  </m:oMathPara>
                </a14:m>
                <a:endParaRPr lang="en-IN" sz="2000" dirty="0"/>
              </a:p>
            </p:txBody>
          </p:sp>
        </mc:Choice>
        <mc:Fallback xmlns="">
          <p:sp>
            <p:nvSpPr>
              <p:cNvPr id="63" name="TextBox 62">
                <a:extLst>
                  <a:ext uri="{FF2B5EF4-FFF2-40B4-BE49-F238E27FC236}">
                    <a16:creationId xmlns:a16="http://schemas.microsoft.com/office/drawing/2014/main" id="{EDD9FEEE-C473-41FA-8191-A7221CCB982E}"/>
                  </a:ext>
                </a:extLst>
              </p:cNvPr>
              <p:cNvSpPr txBox="1">
                <a:spLocks noRot="1" noChangeAspect="1" noMove="1" noResize="1" noEditPoints="1" noAdjustHandles="1" noChangeArrowheads="1" noChangeShapeType="1" noTextEdit="1"/>
              </p:cNvSpPr>
              <p:nvPr/>
            </p:nvSpPr>
            <p:spPr>
              <a:xfrm>
                <a:off x="283281" y="3449801"/>
                <a:ext cx="2077620" cy="785023"/>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F8132704-EC52-434D-B72E-46CDDE2742FF}"/>
                  </a:ext>
                </a:extLst>
              </p:cNvPr>
              <p:cNvSpPr txBox="1"/>
              <p:nvPr/>
            </p:nvSpPr>
            <p:spPr>
              <a:xfrm>
                <a:off x="9533157" y="3372028"/>
                <a:ext cx="2077620" cy="7850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𝜇</m:t>
                          </m:r>
                        </m:e>
                        <m:sub>
                          <m:r>
                            <a:rPr lang="en-IN" sz="2000" b="0" i="1" smtClean="0">
                              <a:latin typeface="Cambria Math" panose="02040503050406030204" pitchFamily="18" charset="0"/>
                            </a:rPr>
                            <m:t>+</m:t>
                          </m:r>
                        </m:sub>
                      </m:sSub>
                      <m:r>
                        <a:rPr lang="en-IN" sz="2000" b="0" i="1" smtClean="0">
                          <a:latin typeface="Cambria Math" panose="02040503050406030204" pitchFamily="18" charset="0"/>
                        </a:rPr>
                        <m:t>= </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1</m:t>
                          </m:r>
                        </m:num>
                        <m:den>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𝑁</m:t>
                              </m:r>
                            </m:e>
                            <m:sub>
                              <m:r>
                                <a:rPr lang="en-IN" sz="2000" b="0" i="1" smtClean="0">
                                  <a:latin typeface="Cambria Math" panose="02040503050406030204" pitchFamily="18" charset="0"/>
                                </a:rPr>
                                <m:t>+</m:t>
                              </m:r>
                            </m:sub>
                          </m:sSub>
                        </m:den>
                      </m:f>
                      <m:nary>
                        <m:naryPr>
                          <m:chr m:val="∑"/>
                          <m:supHide m:val="on"/>
                          <m:ctrlPr>
                            <a:rPr lang="en-IN" sz="2000" b="0" i="1" smtClean="0">
                              <a:latin typeface="Cambria Math" panose="02040503050406030204" pitchFamily="18" charset="0"/>
                            </a:rPr>
                          </m:ctrlPr>
                        </m:naryPr>
                        <m:sub>
                          <m:sSub>
                            <m:sSubPr>
                              <m:ctrlPr>
                                <a:rPr lang="en-IN" sz="2000" b="0" i="1" smtClean="0">
                                  <a:latin typeface="Cambria Math" panose="02040503050406030204" pitchFamily="18" charset="0"/>
                                </a:rPr>
                              </m:ctrlPr>
                            </m:sSubPr>
                            <m:e>
                              <m:r>
                                <m:rPr>
                                  <m:brk m:alnAt="7"/>
                                </m:rPr>
                                <a:rPr lang="en-IN" sz="2000" b="0" i="1" smtClean="0">
                                  <a:latin typeface="Cambria Math" panose="02040503050406030204" pitchFamily="18" charset="0"/>
                                </a:rPr>
                                <m:t>𝑦</m:t>
                              </m:r>
                            </m:e>
                            <m:sub>
                              <m:r>
                                <m:rPr>
                                  <m:brk m:alnAt="7"/>
                                </m:rPr>
                                <a:rPr lang="en-IN" sz="2000" b="0" i="1" smtClean="0">
                                  <a:latin typeface="Cambria Math" panose="02040503050406030204" pitchFamily="18" charset="0"/>
                                </a:rPr>
                                <m:t>𝑛</m:t>
                              </m:r>
                            </m:sub>
                          </m:sSub>
                          <m:r>
                            <m:rPr>
                              <m:brk m:alnAt="7"/>
                            </m:rPr>
                            <a:rPr lang="en-IN" sz="2000" b="0" i="1" smtClean="0">
                              <a:latin typeface="Cambria Math" panose="02040503050406030204" pitchFamily="18" charset="0"/>
                            </a:rPr>
                            <m:t>=</m:t>
                          </m:r>
                          <m:r>
                            <a:rPr lang="en-IN" sz="2000" b="0" i="1" smtClean="0">
                              <a:latin typeface="Cambria Math" panose="02040503050406030204" pitchFamily="18" charset="0"/>
                            </a:rPr>
                            <m:t>+1</m:t>
                          </m:r>
                        </m:sub>
                        <m:sup/>
                        <m:e>
                          <m:sSub>
                            <m:sSubPr>
                              <m:ctrlPr>
                                <a:rPr lang="pt-BR" sz="2000" i="1">
                                  <a:latin typeface="Cambria Math" panose="02040503050406030204" pitchFamily="18" charset="0"/>
                                </a:rPr>
                              </m:ctrlPr>
                            </m:sSubPr>
                            <m:e>
                              <m:r>
                                <a:rPr lang="pt-BR" sz="2000" i="1">
                                  <a:latin typeface="Cambria Math" panose="02040503050406030204" pitchFamily="18" charset="0"/>
                                </a:rPr>
                                <m:t>𝐱</m:t>
                              </m:r>
                            </m:e>
                            <m:sub>
                              <m:r>
                                <a:rPr lang="pt-BR" sz="2000" i="1">
                                  <a:latin typeface="Cambria Math" panose="02040503050406030204" pitchFamily="18" charset="0"/>
                                </a:rPr>
                                <m:t>𝑛</m:t>
                              </m:r>
                            </m:sub>
                          </m:sSub>
                        </m:e>
                      </m:nary>
                      <m:r>
                        <a:rPr lang="en-IN" sz="2000" b="0" i="1" smtClean="0">
                          <a:latin typeface="Cambria Math" panose="02040503050406030204" pitchFamily="18" charset="0"/>
                        </a:rPr>
                        <m:t> </m:t>
                      </m:r>
                    </m:oMath>
                  </m:oMathPara>
                </a14:m>
                <a:endParaRPr lang="en-IN" sz="2000" dirty="0"/>
              </a:p>
            </p:txBody>
          </p:sp>
        </mc:Choice>
        <mc:Fallback xmlns="">
          <p:sp>
            <p:nvSpPr>
              <p:cNvPr id="70" name="TextBox 69">
                <a:extLst>
                  <a:ext uri="{FF2B5EF4-FFF2-40B4-BE49-F238E27FC236}">
                    <a16:creationId xmlns:a16="http://schemas.microsoft.com/office/drawing/2014/main" id="{F8132704-EC52-434D-B72E-46CDDE2742FF}"/>
                  </a:ext>
                </a:extLst>
              </p:cNvPr>
              <p:cNvSpPr txBox="1">
                <a:spLocks noRot="1" noChangeAspect="1" noMove="1" noResize="1" noEditPoints="1" noAdjustHandles="1" noChangeArrowheads="1" noChangeShapeType="1" noTextEdit="1"/>
              </p:cNvSpPr>
              <p:nvPr/>
            </p:nvSpPr>
            <p:spPr>
              <a:xfrm>
                <a:off x="9533157" y="3372028"/>
                <a:ext cx="2077620" cy="785023"/>
              </a:xfrm>
              <a:prstGeom prst="rect">
                <a:avLst/>
              </a:prstGeom>
              <a:blipFill>
                <a:blip r:embed="rId8"/>
                <a:stretch>
                  <a:fillRect/>
                </a:stretch>
              </a:blipFill>
            </p:spPr>
            <p:txBody>
              <a:bodyPr/>
              <a:lstStyle/>
              <a:p>
                <a:r>
                  <a:rPr lang="en-IN">
                    <a:noFill/>
                  </a:rPr>
                  <a:t> </a:t>
                </a:r>
              </a:p>
            </p:txBody>
          </p:sp>
        </mc:Fallback>
      </mc:AlternateContent>
      <p:pic>
        <p:nvPicPr>
          <p:cNvPr id="71" name="Picture 70">
            <a:extLst>
              <a:ext uri="{FF2B5EF4-FFF2-40B4-BE49-F238E27FC236}">
                <a16:creationId xmlns:a16="http://schemas.microsoft.com/office/drawing/2014/main" id="{124366FF-7C1E-4BD0-B8BC-4C33EE78D413}"/>
              </a:ext>
            </a:extLst>
          </p:cNvPr>
          <p:cNvPicPr>
            <a:picLocks noChangeAspect="1"/>
          </p:cNvPicPr>
          <p:nvPr/>
        </p:nvPicPr>
        <p:blipFill>
          <a:blip r:embed="rId6"/>
          <a:stretch>
            <a:fillRect/>
          </a:stretch>
        </p:blipFill>
        <p:spPr>
          <a:xfrm>
            <a:off x="10952538" y="5241059"/>
            <a:ext cx="1010687" cy="965223"/>
          </a:xfrm>
          <a:prstGeom prst="rect">
            <a:avLst/>
          </a:prstGeom>
        </p:spPr>
      </p:pic>
      <mc:AlternateContent xmlns:mc="http://schemas.openxmlformats.org/markup-compatibility/2006" xmlns:a14="http://schemas.microsoft.com/office/drawing/2010/main">
        <mc:Choice Requires="a14">
          <p:sp>
            <p:nvSpPr>
              <p:cNvPr id="72" name="Speech Bubble: Rectangle 71">
                <a:extLst>
                  <a:ext uri="{FF2B5EF4-FFF2-40B4-BE49-F238E27FC236}">
                    <a16:creationId xmlns:a16="http://schemas.microsoft.com/office/drawing/2014/main" id="{99C26967-831E-4946-9901-F6B1B37F855F}"/>
                  </a:ext>
                </a:extLst>
              </p:cNvPr>
              <p:cNvSpPr/>
              <p:nvPr/>
            </p:nvSpPr>
            <p:spPr>
              <a:xfrm>
                <a:off x="8485010" y="5330206"/>
                <a:ext cx="2426949" cy="738929"/>
              </a:xfrm>
              <a:prstGeom prst="wedgeRectCallout">
                <a:avLst>
                  <a:gd name="adj1" fmla="val 65253"/>
                  <a:gd name="adj2" fmla="val -395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For </a:t>
                </a:r>
                <a:r>
                  <a:rPr lang="en-IN" sz="1600" dirty="0" err="1">
                    <a:solidFill>
                      <a:schemeClr val="tx1"/>
                    </a:solidFill>
                    <a:latin typeface="Abadi Extra Light" panose="020B0204020104020204" pitchFamily="34" charset="0"/>
                  </a:rPr>
                  <a:t>LwP</a:t>
                </a:r>
                <a:r>
                  <a:rPr lang="en-IN" sz="1600" dirty="0">
                    <a:solidFill>
                      <a:schemeClr val="tx1"/>
                    </a:solidFill>
                    <a:latin typeface="Abadi Extra Light" panose="020B0204020104020204" pitchFamily="34" charset="0"/>
                  </a:rPr>
                  <a:t>, the prototype vectors (</a:t>
                </a:r>
                <a14:m>
                  <m:oMath xmlns:m="http://schemas.openxmlformats.org/officeDocument/2006/math">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𝜇</m:t>
                        </m:r>
                      </m:e>
                      <m:sub>
                        <m:r>
                          <a:rPr lang="en-IN" sz="1600" b="0" i="1" smtClean="0">
                            <a:solidFill>
                              <a:schemeClr val="tx1"/>
                            </a:solidFill>
                            <a:latin typeface="Cambria Math" panose="02040503050406030204" pitchFamily="18" charset="0"/>
                          </a:rPr>
                          <m:t>+</m:t>
                        </m:r>
                      </m:sub>
                    </m:sSub>
                    <m:r>
                      <a:rPr lang="en-IN" sz="1600" b="0" i="0" smtClean="0">
                        <a:solidFill>
                          <a:schemeClr val="tx1"/>
                        </a:solidFill>
                        <a:latin typeface="Cambria Math" panose="02040503050406030204" pitchFamily="18" charset="0"/>
                      </a:rPr>
                      <m:t> </m:t>
                    </m:r>
                  </m:oMath>
                </a14:m>
                <a:r>
                  <a:rPr lang="en-IN" sz="1600" dirty="0">
                    <a:solidFill>
                      <a:schemeClr val="tx1"/>
                    </a:solidFill>
                    <a:latin typeface="Abadi Extra Light" panose="020B0204020104020204" pitchFamily="34" charset="0"/>
                  </a:rPr>
                  <a:t>and </a:t>
                </a:r>
                <a14:m>
                  <m:oMath xmlns:m="http://schemas.openxmlformats.org/officeDocument/2006/math">
                    <m:sSub>
                      <m:sSubPr>
                        <m:ctrlPr>
                          <a:rPr lang="en-IN" sz="1600" i="1">
                            <a:solidFill>
                              <a:schemeClr val="tx1"/>
                            </a:solidFill>
                            <a:latin typeface="Cambria Math" panose="02040503050406030204" pitchFamily="18" charset="0"/>
                          </a:rPr>
                        </m:ctrlPr>
                      </m:sSubPr>
                      <m:e>
                        <m:r>
                          <a:rPr lang="en-IN" sz="1600" i="1">
                            <a:solidFill>
                              <a:schemeClr val="tx1"/>
                            </a:solidFill>
                            <a:latin typeface="Cambria Math" panose="02040503050406030204" pitchFamily="18" charset="0"/>
                          </a:rPr>
                          <m:t>𝜇</m:t>
                        </m:r>
                      </m:e>
                      <m:sub>
                        <m:r>
                          <a:rPr lang="en-IN" sz="1600" b="0" i="1" smtClean="0">
                            <a:solidFill>
                              <a:schemeClr val="tx1"/>
                            </a:solidFill>
                            <a:latin typeface="Cambria Math" panose="02040503050406030204" pitchFamily="18" charset="0"/>
                          </a:rPr>
                          <m:t>−</m:t>
                        </m:r>
                      </m:sub>
                    </m:sSub>
                    <m:r>
                      <a:rPr lang="en-IN" sz="1600" b="0" i="1" smtClean="0">
                        <a:solidFill>
                          <a:schemeClr val="tx1"/>
                        </a:solidFill>
                        <a:latin typeface="Cambria Math" panose="02040503050406030204" pitchFamily="18" charset="0"/>
                      </a:rPr>
                      <m:t> </m:t>
                    </m:r>
                  </m:oMath>
                </a14:m>
                <a:r>
                  <a:rPr lang="en-IN" sz="1600" dirty="0">
                    <a:solidFill>
                      <a:schemeClr val="tx1"/>
                    </a:solidFill>
                    <a:latin typeface="Abadi Extra Light" panose="020B0204020104020204" pitchFamily="34" charset="0"/>
                  </a:rPr>
                  <a:t>here) define the “model”</a:t>
                </a:r>
              </a:p>
            </p:txBody>
          </p:sp>
        </mc:Choice>
        <mc:Fallback xmlns="">
          <p:sp>
            <p:nvSpPr>
              <p:cNvPr id="72" name="Speech Bubble: Rectangle 71">
                <a:extLst>
                  <a:ext uri="{FF2B5EF4-FFF2-40B4-BE49-F238E27FC236}">
                    <a16:creationId xmlns:a16="http://schemas.microsoft.com/office/drawing/2014/main" id="{99C26967-831E-4946-9901-F6B1B37F855F}"/>
                  </a:ext>
                </a:extLst>
              </p:cNvPr>
              <p:cNvSpPr>
                <a:spLocks noRot="1" noChangeAspect="1" noMove="1" noResize="1" noEditPoints="1" noAdjustHandles="1" noChangeArrowheads="1" noChangeShapeType="1" noTextEdit="1"/>
              </p:cNvSpPr>
              <p:nvPr/>
            </p:nvSpPr>
            <p:spPr>
              <a:xfrm>
                <a:off x="8485010" y="5330206"/>
                <a:ext cx="2426949" cy="738929"/>
              </a:xfrm>
              <a:prstGeom prst="wedgeRectCallout">
                <a:avLst>
                  <a:gd name="adj1" fmla="val 65253"/>
                  <a:gd name="adj2" fmla="val -3958"/>
                </a:avLst>
              </a:prstGeom>
              <a:blipFill>
                <a:blip r:embed="rId9"/>
                <a:stretch>
                  <a:fillRect l="-1071" t="-7200" b="-13600"/>
                </a:stretch>
              </a:blipFill>
              <a:ln w="19050">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3638194750"/>
      </p:ext>
    </p:extLst>
  </p:cSld>
  <p:clrMapOvr>
    <a:masterClrMapping/>
  </p:clrMapOvr>
  <mc:AlternateContent xmlns:mc="http://schemas.openxmlformats.org/markup-compatibility/2006" xmlns:p14="http://schemas.microsoft.com/office/powerpoint/2010/main">
    <mc:Choice Requires="p14">
      <p:transition spd="slow" p14:dur="2000" advTm="200169"/>
    </mc:Choice>
    <mc:Fallback xmlns="">
      <p:transition spd="slow" advTm="2001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down)">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down)">
                                      <p:cBhvr>
                                        <p:cTn id="30" dur="500"/>
                                        <p:tgtEl>
                                          <p:spTgt spid="18"/>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down)">
                                      <p:cBhvr>
                                        <p:cTn id="33" dur="500"/>
                                        <p:tgtEl>
                                          <p:spTgt spid="20"/>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down)">
                                      <p:cBhvr>
                                        <p:cTn id="36" dur="500"/>
                                        <p:tgtEl>
                                          <p:spTgt spid="21"/>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down)">
                                      <p:cBhvr>
                                        <p:cTn id="39" dur="500"/>
                                        <p:tgtEl>
                                          <p:spTgt spid="22"/>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down)">
                                      <p:cBhvr>
                                        <p:cTn id="42" dur="500"/>
                                        <p:tgtEl>
                                          <p:spTgt spid="23"/>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wipe(down)">
                                      <p:cBhvr>
                                        <p:cTn id="48" dur="500"/>
                                        <p:tgtEl>
                                          <p:spTgt spid="36"/>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down)">
                                      <p:cBhvr>
                                        <p:cTn id="51" dur="500"/>
                                        <p:tgtEl>
                                          <p:spTgt spid="24"/>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down)">
                                      <p:cBhvr>
                                        <p:cTn id="54" dur="500"/>
                                        <p:tgtEl>
                                          <p:spTgt spid="25"/>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down)">
                                      <p:cBhvr>
                                        <p:cTn id="57" dur="500"/>
                                        <p:tgtEl>
                                          <p:spTgt spid="26"/>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wipe(down)">
                                      <p:cBhvr>
                                        <p:cTn id="60" dur="500"/>
                                        <p:tgtEl>
                                          <p:spTgt spid="2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down)">
                                      <p:cBhvr>
                                        <p:cTn id="65" dur="500"/>
                                        <p:tgtEl>
                                          <p:spTgt spid="28"/>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wipe(down)">
                                      <p:cBhvr>
                                        <p:cTn id="68" dur="500"/>
                                        <p:tgtEl>
                                          <p:spTgt spid="29"/>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wipe(down)">
                                      <p:cBhvr>
                                        <p:cTn id="71" dur="500"/>
                                        <p:tgtEl>
                                          <p:spTgt spid="31"/>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down)">
                                      <p:cBhvr>
                                        <p:cTn id="74" dur="500"/>
                                        <p:tgtEl>
                                          <p:spTgt spid="32"/>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wipe(down)">
                                      <p:cBhvr>
                                        <p:cTn id="77" dur="500"/>
                                        <p:tgtEl>
                                          <p:spTgt spid="3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wipe(down)">
                                      <p:cBhvr>
                                        <p:cTn id="80" dur="500"/>
                                        <p:tgtEl>
                                          <p:spTgt spid="34"/>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wipe(down)">
                                      <p:cBhvr>
                                        <p:cTn id="83" dur="500"/>
                                        <p:tgtEl>
                                          <p:spTgt spid="35"/>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wipe(down)">
                                      <p:cBhvr>
                                        <p:cTn id="86" dur="500"/>
                                        <p:tgtEl>
                                          <p:spTgt spid="45"/>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animEffect transition="in" filter="wipe(down)">
                                      <p:cBhvr>
                                        <p:cTn id="89" dur="500"/>
                                        <p:tgtEl>
                                          <p:spTgt spid="46"/>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wipe(down)">
                                      <p:cBhvr>
                                        <p:cTn id="92" dur="500"/>
                                        <p:tgtEl>
                                          <p:spTgt spid="47"/>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wipe(down)">
                                      <p:cBhvr>
                                        <p:cTn id="95" dur="500"/>
                                        <p:tgtEl>
                                          <p:spTgt spid="48"/>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49"/>
                                        </p:tgtEl>
                                        <p:attrNameLst>
                                          <p:attrName>style.visibility</p:attrName>
                                        </p:attrNameLst>
                                      </p:cBhvr>
                                      <p:to>
                                        <p:strVal val="visible"/>
                                      </p:to>
                                    </p:set>
                                    <p:animEffect transition="in" filter="wipe(down)">
                                      <p:cBhvr>
                                        <p:cTn id="98" dur="500"/>
                                        <p:tgtEl>
                                          <p:spTgt spid="49"/>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50"/>
                                        </p:tgtEl>
                                        <p:attrNameLst>
                                          <p:attrName>style.visibility</p:attrName>
                                        </p:attrNameLst>
                                      </p:cBhvr>
                                      <p:to>
                                        <p:strVal val="visible"/>
                                      </p:to>
                                    </p:set>
                                    <p:animEffect transition="in" filter="wipe(down)">
                                      <p:cBhvr>
                                        <p:cTn id="101" dur="500"/>
                                        <p:tgtEl>
                                          <p:spTgt spid="50"/>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53"/>
                                        </p:tgtEl>
                                        <p:attrNameLst>
                                          <p:attrName>style.visibility</p:attrName>
                                        </p:attrNameLst>
                                      </p:cBhvr>
                                      <p:to>
                                        <p:strVal val="visible"/>
                                      </p:to>
                                    </p:set>
                                    <p:animEffect transition="in" filter="wipe(down)">
                                      <p:cBhvr>
                                        <p:cTn id="106" dur="500"/>
                                        <p:tgtEl>
                                          <p:spTgt spid="53"/>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5"/>
                                        </p:tgtEl>
                                        <p:attrNameLst>
                                          <p:attrName>style.visibility</p:attrName>
                                        </p:attrNameLst>
                                      </p:cBhvr>
                                      <p:to>
                                        <p:strVal val="visible"/>
                                      </p:to>
                                    </p:set>
                                    <p:animEffect transition="in" filter="wipe(down)">
                                      <p:cBhvr>
                                        <p:cTn id="111" dur="500"/>
                                        <p:tgtEl>
                                          <p:spTgt spid="5"/>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63"/>
                                        </p:tgtEl>
                                        <p:attrNameLst>
                                          <p:attrName>style.visibility</p:attrName>
                                        </p:attrNameLst>
                                      </p:cBhvr>
                                      <p:to>
                                        <p:strVal val="visible"/>
                                      </p:to>
                                    </p:set>
                                    <p:animEffect transition="in" filter="wipe(down)">
                                      <p:cBhvr>
                                        <p:cTn id="116" dur="500"/>
                                        <p:tgtEl>
                                          <p:spTgt spid="63"/>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52"/>
                                        </p:tgtEl>
                                        <p:attrNameLst>
                                          <p:attrName>style.visibility</p:attrName>
                                        </p:attrNameLst>
                                      </p:cBhvr>
                                      <p:to>
                                        <p:strVal val="visible"/>
                                      </p:to>
                                    </p:set>
                                    <p:animEffect transition="in" filter="wipe(down)">
                                      <p:cBhvr>
                                        <p:cTn id="121" dur="500"/>
                                        <p:tgtEl>
                                          <p:spTgt spid="52"/>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grpId="0" nodeType="clickEffect">
                                  <p:stCondLst>
                                    <p:cond delay="0"/>
                                  </p:stCondLst>
                                  <p:childTnLst>
                                    <p:set>
                                      <p:cBhvr>
                                        <p:cTn id="125" dur="1" fill="hold">
                                          <p:stCondLst>
                                            <p:cond delay="0"/>
                                          </p:stCondLst>
                                        </p:cTn>
                                        <p:tgtEl>
                                          <p:spTgt spid="51"/>
                                        </p:tgtEl>
                                        <p:attrNameLst>
                                          <p:attrName>style.visibility</p:attrName>
                                        </p:attrNameLst>
                                      </p:cBhvr>
                                      <p:to>
                                        <p:strVal val="visible"/>
                                      </p:to>
                                    </p:set>
                                    <p:animEffect transition="in" filter="wipe(down)">
                                      <p:cBhvr>
                                        <p:cTn id="126" dur="500"/>
                                        <p:tgtEl>
                                          <p:spTgt spid="51"/>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grpId="0" nodeType="clickEffect">
                                  <p:stCondLst>
                                    <p:cond delay="0"/>
                                  </p:stCondLst>
                                  <p:childTnLst>
                                    <p:set>
                                      <p:cBhvr>
                                        <p:cTn id="130" dur="1" fill="hold">
                                          <p:stCondLst>
                                            <p:cond delay="0"/>
                                          </p:stCondLst>
                                        </p:cTn>
                                        <p:tgtEl>
                                          <p:spTgt spid="70"/>
                                        </p:tgtEl>
                                        <p:attrNameLst>
                                          <p:attrName>style.visibility</p:attrName>
                                        </p:attrNameLst>
                                      </p:cBhvr>
                                      <p:to>
                                        <p:strVal val="visible"/>
                                      </p:to>
                                    </p:set>
                                    <p:animEffect transition="in" filter="wipe(down)">
                                      <p:cBhvr>
                                        <p:cTn id="131" dur="500"/>
                                        <p:tgtEl>
                                          <p:spTgt spid="70"/>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nodeType="clickEffect">
                                  <p:stCondLst>
                                    <p:cond delay="0"/>
                                  </p:stCondLst>
                                  <p:childTnLst>
                                    <p:set>
                                      <p:cBhvr>
                                        <p:cTn id="135" dur="1" fill="hold">
                                          <p:stCondLst>
                                            <p:cond delay="0"/>
                                          </p:stCondLst>
                                        </p:cTn>
                                        <p:tgtEl>
                                          <p:spTgt spid="71"/>
                                        </p:tgtEl>
                                        <p:attrNameLst>
                                          <p:attrName>style.visibility</p:attrName>
                                        </p:attrNameLst>
                                      </p:cBhvr>
                                      <p:to>
                                        <p:strVal val="visible"/>
                                      </p:to>
                                    </p:set>
                                    <p:animEffect transition="in" filter="wipe(down)">
                                      <p:cBhvr>
                                        <p:cTn id="136" dur="500"/>
                                        <p:tgtEl>
                                          <p:spTgt spid="71"/>
                                        </p:tgtEl>
                                      </p:cBhvr>
                                    </p:animEffect>
                                  </p:childTnLst>
                                </p:cTn>
                              </p:par>
                              <p:par>
                                <p:cTn id="137" presetID="22" presetClass="entr" presetSubtype="4" fill="hold" grpId="0" nodeType="withEffect">
                                  <p:stCondLst>
                                    <p:cond delay="0"/>
                                  </p:stCondLst>
                                  <p:childTnLst>
                                    <p:set>
                                      <p:cBhvr>
                                        <p:cTn id="138" dur="1" fill="hold">
                                          <p:stCondLst>
                                            <p:cond delay="0"/>
                                          </p:stCondLst>
                                        </p:cTn>
                                        <p:tgtEl>
                                          <p:spTgt spid="72"/>
                                        </p:tgtEl>
                                        <p:attrNameLst>
                                          <p:attrName>style.visibility</p:attrName>
                                        </p:attrNameLst>
                                      </p:cBhvr>
                                      <p:to>
                                        <p:strVal val="visible"/>
                                      </p:to>
                                    </p:set>
                                    <p:animEffect transition="in" filter="wipe(down)">
                                      <p:cBhvr>
                                        <p:cTn id="139" dur="500"/>
                                        <p:tgtEl>
                                          <p:spTgt spid="72"/>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4" fill="hold" grpId="0" nodeType="clickEffect">
                                  <p:stCondLst>
                                    <p:cond delay="0"/>
                                  </p:stCondLst>
                                  <p:childTnLst>
                                    <p:set>
                                      <p:cBhvr>
                                        <p:cTn id="143" dur="1" fill="hold">
                                          <p:stCondLst>
                                            <p:cond delay="0"/>
                                          </p:stCondLst>
                                        </p:cTn>
                                        <p:tgtEl>
                                          <p:spTgt spid="54"/>
                                        </p:tgtEl>
                                        <p:attrNameLst>
                                          <p:attrName>style.visibility</p:attrName>
                                        </p:attrNameLst>
                                      </p:cBhvr>
                                      <p:to>
                                        <p:strVal val="visible"/>
                                      </p:to>
                                    </p:set>
                                    <p:animEffect transition="in" filter="wipe(down)">
                                      <p:cBhvr>
                                        <p:cTn id="144" dur="500"/>
                                        <p:tgtEl>
                                          <p:spTgt spid="54"/>
                                        </p:tgtEl>
                                      </p:cBhvr>
                                    </p:animEffect>
                                  </p:childTnLst>
                                </p:cTn>
                              </p:par>
                              <p:par>
                                <p:cTn id="145" presetID="22" presetClass="entr" presetSubtype="4" fill="hold" grpId="0" nodeType="withEffect">
                                  <p:stCondLst>
                                    <p:cond delay="0"/>
                                  </p:stCondLst>
                                  <p:childTnLst>
                                    <p:set>
                                      <p:cBhvr>
                                        <p:cTn id="146" dur="1" fill="hold">
                                          <p:stCondLst>
                                            <p:cond delay="0"/>
                                          </p:stCondLst>
                                        </p:cTn>
                                        <p:tgtEl>
                                          <p:spTgt spid="61"/>
                                        </p:tgtEl>
                                        <p:attrNameLst>
                                          <p:attrName>style.visibility</p:attrName>
                                        </p:attrNameLst>
                                      </p:cBhvr>
                                      <p:to>
                                        <p:strVal val="visible"/>
                                      </p:to>
                                    </p:set>
                                    <p:animEffect transition="in" filter="wipe(down)">
                                      <p:cBhvr>
                                        <p:cTn id="147" dur="500"/>
                                        <p:tgtEl>
                                          <p:spTgt spid="61"/>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4" fill="hold" nodeType="clickEffect">
                                  <p:stCondLst>
                                    <p:cond delay="0"/>
                                  </p:stCondLst>
                                  <p:childTnLst>
                                    <p:set>
                                      <p:cBhvr>
                                        <p:cTn id="151" dur="1" fill="hold">
                                          <p:stCondLst>
                                            <p:cond delay="0"/>
                                          </p:stCondLst>
                                        </p:cTn>
                                        <p:tgtEl>
                                          <p:spTgt spid="7"/>
                                        </p:tgtEl>
                                        <p:attrNameLst>
                                          <p:attrName>style.visibility</p:attrName>
                                        </p:attrNameLst>
                                      </p:cBhvr>
                                      <p:to>
                                        <p:strVal val="visible"/>
                                      </p:to>
                                    </p:set>
                                    <p:animEffect transition="in" filter="wipe(down)">
                                      <p:cBhvr>
                                        <p:cTn id="152" dur="500"/>
                                        <p:tgtEl>
                                          <p:spTgt spid="7"/>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4" fill="hold" nodeType="clickEffect">
                                  <p:stCondLst>
                                    <p:cond delay="0"/>
                                  </p:stCondLst>
                                  <p:childTnLst>
                                    <p:set>
                                      <p:cBhvr>
                                        <p:cTn id="156" dur="1" fill="hold">
                                          <p:stCondLst>
                                            <p:cond delay="0"/>
                                          </p:stCondLst>
                                        </p:cTn>
                                        <p:tgtEl>
                                          <p:spTgt spid="55"/>
                                        </p:tgtEl>
                                        <p:attrNameLst>
                                          <p:attrName>style.visibility</p:attrName>
                                        </p:attrNameLst>
                                      </p:cBhvr>
                                      <p:to>
                                        <p:strVal val="visible"/>
                                      </p:to>
                                    </p:set>
                                    <p:animEffect transition="in" filter="wipe(down)">
                                      <p:cBhvr>
                                        <p:cTn id="157" dur="500"/>
                                        <p:tgtEl>
                                          <p:spTgt spid="55"/>
                                        </p:tgtEl>
                                      </p:cBhvr>
                                    </p:animEffect>
                                  </p:childTnLst>
                                </p:cTn>
                              </p:par>
                            </p:childTnLst>
                          </p:cTn>
                        </p:par>
                      </p:childTnLst>
                    </p:cTn>
                  </p:par>
                  <p:par>
                    <p:cTn id="158" fill="hold">
                      <p:stCondLst>
                        <p:cond delay="indefinite"/>
                      </p:stCondLst>
                      <p:childTnLst>
                        <p:par>
                          <p:cTn id="159" fill="hold">
                            <p:stCondLst>
                              <p:cond delay="0"/>
                            </p:stCondLst>
                            <p:childTnLst>
                              <p:par>
                                <p:cTn id="160" presetID="1" presetClass="exit" presetSubtype="0" fill="hold" grpId="1" nodeType="clickEffect">
                                  <p:stCondLst>
                                    <p:cond delay="0"/>
                                  </p:stCondLst>
                                  <p:childTnLst>
                                    <p:set>
                                      <p:cBhvr>
                                        <p:cTn id="161" dur="1" fill="hold">
                                          <p:stCondLst>
                                            <p:cond delay="0"/>
                                          </p:stCondLst>
                                        </p:cTn>
                                        <p:tgtEl>
                                          <p:spTgt spid="54"/>
                                        </p:tgtEl>
                                        <p:attrNameLst>
                                          <p:attrName>style.visibility</p:attrName>
                                        </p:attrNameLst>
                                      </p:cBhvr>
                                      <p:to>
                                        <p:strVal val="hidden"/>
                                      </p:to>
                                    </p:set>
                                  </p:childTnLst>
                                </p:cTn>
                              </p:par>
                              <p:par>
                                <p:cTn id="162" presetID="1" presetClass="exit" presetSubtype="0" fill="hold" nodeType="withEffect">
                                  <p:stCondLst>
                                    <p:cond delay="0"/>
                                  </p:stCondLst>
                                  <p:childTnLst>
                                    <p:set>
                                      <p:cBhvr>
                                        <p:cTn id="163" dur="1" fill="hold">
                                          <p:stCondLst>
                                            <p:cond delay="0"/>
                                          </p:stCondLst>
                                        </p:cTn>
                                        <p:tgtEl>
                                          <p:spTgt spid="7"/>
                                        </p:tgtEl>
                                        <p:attrNameLst>
                                          <p:attrName>style.visibility</p:attrName>
                                        </p:attrNameLst>
                                      </p:cBhvr>
                                      <p:to>
                                        <p:strVal val="hidden"/>
                                      </p:to>
                                    </p:set>
                                  </p:childTnLst>
                                </p:cTn>
                              </p:par>
                              <p:par>
                                <p:cTn id="164" presetID="1" presetClass="exit" presetSubtype="0" fill="hold" nodeType="withEffect">
                                  <p:stCondLst>
                                    <p:cond delay="0"/>
                                  </p:stCondLst>
                                  <p:childTnLst>
                                    <p:set>
                                      <p:cBhvr>
                                        <p:cTn id="165" dur="1" fill="hold">
                                          <p:stCondLst>
                                            <p:cond delay="0"/>
                                          </p:stCondLst>
                                        </p:cTn>
                                        <p:tgtEl>
                                          <p:spTgt spid="55"/>
                                        </p:tgtEl>
                                        <p:attrNameLst>
                                          <p:attrName>style.visibility</p:attrName>
                                        </p:attrNameLst>
                                      </p:cBhvr>
                                      <p:to>
                                        <p:strVal val="hidden"/>
                                      </p:to>
                                    </p:set>
                                  </p:childTnLst>
                                </p:cTn>
                              </p:par>
                              <p:par>
                                <p:cTn id="166" presetID="22" presetClass="entr" presetSubtype="4" fill="hold" grpId="0" nodeType="withEffect">
                                  <p:stCondLst>
                                    <p:cond delay="0"/>
                                  </p:stCondLst>
                                  <p:childTnLst>
                                    <p:set>
                                      <p:cBhvr>
                                        <p:cTn id="167" dur="1" fill="hold">
                                          <p:stCondLst>
                                            <p:cond delay="0"/>
                                          </p:stCondLst>
                                        </p:cTn>
                                        <p:tgtEl>
                                          <p:spTgt spid="56"/>
                                        </p:tgtEl>
                                        <p:attrNameLst>
                                          <p:attrName>style.visibility</p:attrName>
                                        </p:attrNameLst>
                                      </p:cBhvr>
                                      <p:to>
                                        <p:strVal val="visible"/>
                                      </p:to>
                                    </p:set>
                                    <p:animEffect transition="in" filter="wipe(down)">
                                      <p:cBhvr>
                                        <p:cTn id="168" dur="500"/>
                                        <p:tgtEl>
                                          <p:spTgt spid="56"/>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4" fill="hold" grpId="0" nodeType="clickEffect">
                                  <p:stCondLst>
                                    <p:cond delay="0"/>
                                  </p:stCondLst>
                                  <p:childTnLst>
                                    <p:set>
                                      <p:cBhvr>
                                        <p:cTn id="172" dur="1" fill="hold">
                                          <p:stCondLst>
                                            <p:cond delay="0"/>
                                          </p:stCondLst>
                                        </p:cTn>
                                        <p:tgtEl>
                                          <p:spTgt spid="57"/>
                                        </p:tgtEl>
                                        <p:attrNameLst>
                                          <p:attrName>style.visibility</p:attrName>
                                        </p:attrNameLst>
                                      </p:cBhvr>
                                      <p:to>
                                        <p:strVal val="visible"/>
                                      </p:to>
                                    </p:set>
                                    <p:animEffect transition="in" filter="wipe(down)">
                                      <p:cBhvr>
                                        <p:cTn id="173" dur="500"/>
                                        <p:tgtEl>
                                          <p:spTgt spid="57"/>
                                        </p:tgtEl>
                                      </p:cBhvr>
                                    </p:animEffect>
                                  </p:childTnLst>
                                </p:cTn>
                              </p:par>
                              <p:par>
                                <p:cTn id="174" presetID="22" presetClass="entr" presetSubtype="4" fill="hold" grpId="0" nodeType="withEffect">
                                  <p:stCondLst>
                                    <p:cond delay="0"/>
                                  </p:stCondLst>
                                  <p:childTnLst>
                                    <p:set>
                                      <p:cBhvr>
                                        <p:cTn id="175" dur="1" fill="hold">
                                          <p:stCondLst>
                                            <p:cond delay="0"/>
                                          </p:stCondLst>
                                        </p:cTn>
                                        <p:tgtEl>
                                          <p:spTgt spid="65"/>
                                        </p:tgtEl>
                                        <p:attrNameLst>
                                          <p:attrName>style.visibility</p:attrName>
                                        </p:attrNameLst>
                                      </p:cBhvr>
                                      <p:to>
                                        <p:strVal val="visible"/>
                                      </p:to>
                                    </p:set>
                                    <p:animEffect transition="in" filter="wipe(down)">
                                      <p:cBhvr>
                                        <p:cTn id="176" dur="500"/>
                                        <p:tgtEl>
                                          <p:spTgt spid="65"/>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4" fill="hold" nodeType="clickEffect">
                                  <p:stCondLst>
                                    <p:cond delay="0"/>
                                  </p:stCondLst>
                                  <p:childTnLst>
                                    <p:set>
                                      <p:cBhvr>
                                        <p:cTn id="180" dur="1" fill="hold">
                                          <p:stCondLst>
                                            <p:cond delay="0"/>
                                          </p:stCondLst>
                                        </p:cTn>
                                        <p:tgtEl>
                                          <p:spTgt spid="60"/>
                                        </p:tgtEl>
                                        <p:attrNameLst>
                                          <p:attrName>style.visibility</p:attrName>
                                        </p:attrNameLst>
                                      </p:cBhvr>
                                      <p:to>
                                        <p:strVal val="visible"/>
                                      </p:to>
                                    </p:set>
                                    <p:animEffect transition="in" filter="wipe(down)">
                                      <p:cBhvr>
                                        <p:cTn id="181" dur="500"/>
                                        <p:tgtEl>
                                          <p:spTgt spid="60"/>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ntr" presetSubtype="4" fill="hold" nodeType="clickEffect">
                                  <p:stCondLst>
                                    <p:cond delay="0"/>
                                  </p:stCondLst>
                                  <p:childTnLst>
                                    <p:set>
                                      <p:cBhvr>
                                        <p:cTn id="185" dur="1" fill="hold">
                                          <p:stCondLst>
                                            <p:cond delay="0"/>
                                          </p:stCondLst>
                                        </p:cTn>
                                        <p:tgtEl>
                                          <p:spTgt spid="59"/>
                                        </p:tgtEl>
                                        <p:attrNameLst>
                                          <p:attrName>style.visibility</p:attrName>
                                        </p:attrNameLst>
                                      </p:cBhvr>
                                      <p:to>
                                        <p:strVal val="visible"/>
                                      </p:to>
                                    </p:set>
                                    <p:animEffect transition="in" filter="wipe(down)">
                                      <p:cBhvr>
                                        <p:cTn id="186" dur="500"/>
                                        <p:tgtEl>
                                          <p:spTgt spid="59"/>
                                        </p:tgtEl>
                                      </p:cBhvr>
                                    </p:animEffect>
                                  </p:childTnLst>
                                </p:cTn>
                              </p:par>
                            </p:childTnLst>
                          </p:cTn>
                        </p:par>
                      </p:childTnLst>
                    </p:cTn>
                  </p:par>
                  <p:par>
                    <p:cTn id="187" fill="hold">
                      <p:stCondLst>
                        <p:cond delay="indefinite"/>
                      </p:stCondLst>
                      <p:childTnLst>
                        <p:par>
                          <p:cTn id="188" fill="hold">
                            <p:stCondLst>
                              <p:cond delay="0"/>
                            </p:stCondLst>
                            <p:childTnLst>
                              <p:par>
                                <p:cTn id="189" presetID="1" presetClass="exit" presetSubtype="0" fill="hold" grpId="1" nodeType="clickEffect">
                                  <p:stCondLst>
                                    <p:cond delay="0"/>
                                  </p:stCondLst>
                                  <p:childTnLst>
                                    <p:set>
                                      <p:cBhvr>
                                        <p:cTn id="190" dur="1" fill="hold">
                                          <p:stCondLst>
                                            <p:cond delay="0"/>
                                          </p:stCondLst>
                                        </p:cTn>
                                        <p:tgtEl>
                                          <p:spTgt spid="57"/>
                                        </p:tgtEl>
                                        <p:attrNameLst>
                                          <p:attrName>style.visibility</p:attrName>
                                        </p:attrNameLst>
                                      </p:cBhvr>
                                      <p:to>
                                        <p:strVal val="hidden"/>
                                      </p:to>
                                    </p:set>
                                  </p:childTnLst>
                                </p:cTn>
                              </p:par>
                              <p:par>
                                <p:cTn id="191" presetID="1" presetClass="exit" presetSubtype="0" fill="hold" nodeType="withEffect">
                                  <p:stCondLst>
                                    <p:cond delay="0"/>
                                  </p:stCondLst>
                                  <p:childTnLst>
                                    <p:set>
                                      <p:cBhvr>
                                        <p:cTn id="192" dur="1" fill="hold">
                                          <p:stCondLst>
                                            <p:cond delay="0"/>
                                          </p:stCondLst>
                                        </p:cTn>
                                        <p:tgtEl>
                                          <p:spTgt spid="55"/>
                                        </p:tgtEl>
                                        <p:attrNameLst>
                                          <p:attrName>style.visibility</p:attrName>
                                        </p:attrNameLst>
                                      </p:cBhvr>
                                      <p:to>
                                        <p:strVal val="hidden"/>
                                      </p:to>
                                    </p:set>
                                  </p:childTnLst>
                                </p:cTn>
                              </p:par>
                              <p:par>
                                <p:cTn id="193" presetID="1" presetClass="exit" presetSubtype="0" fill="hold" nodeType="withEffect">
                                  <p:stCondLst>
                                    <p:cond delay="0"/>
                                  </p:stCondLst>
                                  <p:childTnLst>
                                    <p:set>
                                      <p:cBhvr>
                                        <p:cTn id="194" dur="1" fill="hold">
                                          <p:stCondLst>
                                            <p:cond delay="0"/>
                                          </p:stCondLst>
                                        </p:cTn>
                                        <p:tgtEl>
                                          <p:spTgt spid="59"/>
                                        </p:tgtEl>
                                        <p:attrNameLst>
                                          <p:attrName>style.visibility</p:attrName>
                                        </p:attrNameLst>
                                      </p:cBhvr>
                                      <p:to>
                                        <p:strVal val="hidden"/>
                                      </p:to>
                                    </p:set>
                                  </p:childTnLst>
                                </p:cTn>
                              </p:par>
                              <p:par>
                                <p:cTn id="195" presetID="1" presetClass="exit" presetSubtype="0" fill="hold" nodeType="withEffect">
                                  <p:stCondLst>
                                    <p:cond delay="0"/>
                                  </p:stCondLst>
                                  <p:childTnLst>
                                    <p:set>
                                      <p:cBhvr>
                                        <p:cTn id="196" dur="1" fill="hold">
                                          <p:stCondLst>
                                            <p:cond delay="0"/>
                                          </p:stCondLst>
                                        </p:cTn>
                                        <p:tgtEl>
                                          <p:spTgt spid="60"/>
                                        </p:tgtEl>
                                        <p:attrNameLst>
                                          <p:attrName>style.visibility</p:attrName>
                                        </p:attrNameLst>
                                      </p:cBhvr>
                                      <p:to>
                                        <p:strVal val="hidden"/>
                                      </p:to>
                                    </p:set>
                                  </p:childTnLst>
                                </p:cTn>
                              </p:par>
                              <p:par>
                                <p:cTn id="197" presetID="22" presetClass="entr" presetSubtype="4" fill="hold" grpId="0" nodeType="withEffect">
                                  <p:stCondLst>
                                    <p:cond delay="0"/>
                                  </p:stCondLst>
                                  <p:childTnLst>
                                    <p:set>
                                      <p:cBhvr>
                                        <p:cTn id="198" dur="1" fill="hold">
                                          <p:stCondLst>
                                            <p:cond delay="0"/>
                                          </p:stCondLst>
                                        </p:cTn>
                                        <p:tgtEl>
                                          <p:spTgt spid="58"/>
                                        </p:tgtEl>
                                        <p:attrNameLst>
                                          <p:attrName>style.visibility</p:attrName>
                                        </p:attrNameLst>
                                      </p:cBhvr>
                                      <p:to>
                                        <p:strVal val="visible"/>
                                      </p:to>
                                    </p:set>
                                    <p:animEffect transition="in" filter="wipe(down)">
                                      <p:cBhvr>
                                        <p:cTn id="199" dur="500"/>
                                        <p:tgtEl>
                                          <p:spTgt spid="58"/>
                                        </p:tgtEl>
                                      </p:cBhvr>
                                    </p:animEffect>
                                  </p:childTnLst>
                                </p:cTn>
                              </p:par>
                            </p:childTnLst>
                          </p:cTn>
                        </p:par>
                      </p:childTnLst>
                    </p:cTn>
                  </p:par>
                  <p:par>
                    <p:cTn id="200" fill="hold">
                      <p:stCondLst>
                        <p:cond delay="indefinite"/>
                      </p:stCondLst>
                      <p:childTnLst>
                        <p:par>
                          <p:cTn id="201" fill="hold">
                            <p:stCondLst>
                              <p:cond delay="0"/>
                            </p:stCondLst>
                            <p:childTnLst>
                              <p:par>
                                <p:cTn id="202" presetID="22" presetClass="entr" presetSubtype="4" fill="hold" nodeType="clickEffect">
                                  <p:stCondLst>
                                    <p:cond delay="0"/>
                                  </p:stCondLst>
                                  <p:childTnLst>
                                    <p:set>
                                      <p:cBhvr>
                                        <p:cTn id="203" dur="1" fill="hold">
                                          <p:stCondLst>
                                            <p:cond delay="0"/>
                                          </p:stCondLst>
                                        </p:cTn>
                                        <p:tgtEl>
                                          <p:spTgt spid="66"/>
                                        </p:tgtEl>
                                        <p:attrNameLst>
                                          <p:attrName>style.visibility</p:attrName>
                                        </p:attrNameLst>
                                      </p:cBhvr>
                                      <p:to>
                                        <p:strVal val="visible"/>
                                      </p:to>
                                    </p:set>
                                    <p:animEffect transition="in" filter="wipe(down)">
                                      <p:cBhvr>
                                        <p:cTn id="204" dur="500"/>
                                        <p:tgtEl>
                                          <p:spTgt spid="66"/>
                                        </p:tgtEl>
                                      </p:cBhvr>
                                    </p:animEffect>
                                  </p:childTnLst>
                                </p:cTn>
                              </p:par>
                              <p:par>
                                <p:cTn id="205" presetID="22" presetClass="entr" presetSubtype="4" fill="hold" grpId="0" nodeType="withEffect">
                                  <p:stCondLst>
                                    <p:cond delay="0"/>
                                  </p:stCondLst>
                                  <p:childTnLst>
                                    <p:set>
                                      <p:cBhvr>
                                        <p:cTn id="206" dur="1" fill="hold">
                                          <p:stCondLst>
                                            <p:cond delay="0"/>
                                          </p:stCondLst>
                                        </p:cTn>
                                        <p:tgtEl>
                                          <p:spTgt spid="67"/>
                                        </p:tgtEl>
                                        <p:attrNameLst>
                                          <p:attrName>style.visibility</p:attrName>
                                        </p:attrNameLst>
                                      </p:cBhvr>
                                      <p:to>
                                        <p:strVal val="visible"/>
                                      </p:to>
                                    </p:set>
                                    <p:animEffect transition="in" filter="wipe(down)">
                                      <p:cBhvr>
                                        <p:cTn id="20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3" grpId="0" animBg="1"/>
      <p:bldP spid="18" grpId="0" animBg="1"/>
      <p:bldP spid="20" grpId="0" animBg="1"/>
      <p:bldP spid="21" grpId="0" animBg="1"/>
      <p:bldP spid="22" grpId="0" animBg="1"/>
      <p:bldP spid="23" grpId="0" animBg="1"/>
      <p:bldP spid="30" grpId="0" animBg="1"/>
      <p:bldP spid="36" grpId="0" animBg="1"/>
      <p:bldP spid="24" grpId="0" animBg="1"/>
      <p:bldP spid="25" grpId="0" animBg="1"/>
      <p:bldP spid="26" grpId="0" animBg="1"/>
      <p:bldP spid="27" grpId="0" animBg="1"/>
      <p:bldP spid="28" grpId="0" animBg="1"/>
      <p:bldP spid="29" grpId="0" animBg="1"/>
      <p:bldP spid="31" grpId="0" animBg="1"/>
      <p:bldP spid="32" grpId="0" animBg="1"/>
      <p:bldP spid="33" grpId="0" animBg="1"/>
      <p:bldP spid="34" grpId="0" animBg="1"/>
      <p:bldP spid="35" grpId="0" animBg="1"/>
      <p:bldP spid="45" grpId="0" animBg="1"/>
      <p:bldP spid="46" grpId="0" animBg="1"/>
      <p:bldP spid="47" grpId="0" animBg="1"/>
      <p:bldP spid="48" grpId="0" animBg="1"/>
      <p:bldP spid="49" grpId="0" animBg="1"/>
      <p:bldP spid="50" grpId="0" animBg="1"/>
      <p:bldP spid="5" grpId="0"/>
      <p:bldP spid="51" grpId="0"/>
      <p:bldP spid="52" grpId="0" animBg="1"/>
      <p:bldP spid="53" grpId="0" animBg="1"/>
      <p:bldP spid="54" grpId="0" animBg="1"/>
      <p:bldP spid="54" grpId="1" animBg="1"/>
      <p:bldP spid="56" grpId="0" animBg="1"/>
      <p:bldP spid="57" grpId="0" animBg="1"/>
      <p:bldP spid="57" grpId="1" animBg="1"/>
      <p:bldP spid="58" grpId="0" animBg="1"/>
      <p:bldP spid="61" grpId="0"/>
      <p:bldP spid="65" grpId="0"/>
      <p:bldP spid="67" grpId="0" animBg="1"/>
      <p:bldP spid="63" grpId="0"/>
      <p:bldP spid="70" grpId="0"/>
      <p:bldP spid="7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b="1" dirty="0" err="1"/>
              <a:t>LwP</a:t>
            </a:r>
            <a:r>
              <a:rPr lang="en-IN" b="1" dirty="0"/>
              <a:t>: The Prediction Rule, Mathematically</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17</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What does the prediction rule for </a:t>
            </a:r>
            <a:r>
              <a:rPr lang="en-GB" dirty="0" err="1">
                <a:latin typeface="Abadi Extra Light" panose="020B0204020104020204" pitchFamily="34" charset="0"/>
              </a:rPr>
              <a:t>LwP</a:t>
            </a:r>
            <a:r>
              <a:rPr lang="en-GB" dirty="0">
                <a:latin typeface="Abadi Extra Light" panose="020B0204020104020204" pitchFamily="34" charset="0"/>
              </a:rPr>
              <a:t> look like mathematically?</a:t>
            </a: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Assume we are using Euclidean distances here</a:t>
            </a: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62" name="Star: 5 Points 61">
            <a:extLst>
              <a:ext uri="{FF2B5EF4-FFF2-40B4-BE49-F238E27FC236}">
                <a16:creationId xmlns:a16="http://schemas.microsoft.com/office/drawing/2014/main" id="{2C168A34-FDE5-49A5-9CF6-312EB7BD3C5D}"/>
              </a:ext>
            </a:extLst>
          </p:cNvPr>
          <p:cNvSpPr/>
          <p:nvPr/>
        </p:nvSpPr>
        <p:spPr>
          <a:xfrm>
            <a:off x="6200675" y="2664017"/>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Star: 5 Points 63">
            <a:extLst>
              <a:ext uri="{FF2B5EF4-FFF2-40B4-BE49-F238E27FC236}">
                <a16:creationId xmlns:a16="http://schemas.microsoft.com/office/drawing/2014/main" id="{0C284521-EF2B-4D2B-A3F4-93FEE106C275}"/>
              </a:ext>
            </a:extLst>
          </p:cNvPr>
          <p:cNvSpPr/>
          <p:nvPr/>
        </p:nvSpPr>
        <p:spPr>
          <a:xfrm>
            <a:off x="6875841" y="2593927"/>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8" name="Star: 5 Points 67">
            <a:extLst>
              <a:ext uri="{FF2B5EF4-FFF2-40B4-BE49-F238E27FC236}">
                <a16:creationId xmlns:a16="http://schemas.microsoft.com/office/drawing/2014/main" id="{7A12B44A-2AA5-4EDC-ABC2-62CCC86D76C2}"/>
              </a:ext>
            </a:extLst>
          </p:cNvPr>
          <p:cNvSpPr/>
          <p:nvPr/>
        </p:nvSpPr>
        <p:spPr>
          <a:xfrm>
            <a:off x="5544904" y="356889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Star: 5 Points 68">
            <a:extLst>
              <a:ext uri="{FF2B5EF4-FFF2-40B4-BE49-F238E27FC236}">
                <a16:creationId xmlns:a16="http://schemas.microsoft.com/office/drawing/2014/main" id="{9EF2BA7E-2F81-44E9-AFF1-84AC0BF080B3}"/>
              </a:ext>
            </a:extLst>
          </p:cNvPr>
          <p:cNvSpPr/>
          <p:nvPr/>
        </p:nvSpPr>
        <p:spPr>
          <a:xfrm>
            <a:off x="7226430" y="391179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Star: 5 Points 70">
            <a:extLst>
              <a:ext uri="{FF2B5EF4-FFF2-40B4-BE49-F238E27FC236}">
                <a16:creationId xmlns:a16="http://schemas.microsoft.com/office/drawing/2014/main" id="{E7DB8CDE-3386-43D1-B81E-78586B28176D}"/>
              </a:ext>
            </a:extLst>
          </p:cNvPr>
          <p:cNvSpPr/>
          <p:nvPr/>
        </p:nvSpPr>
        <p:spPr>
          <a:xfrm>
            <a:off x="7616955" y="2816417"/>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Star: 5 Points 71">
            <a:extLst>
              <a:ext uri="{FF2B5EF4-FFF2-40B4-BE49-F238E27FC236}">
                <a16:creationId xmlns:a16="http://schemas.microsoft.com/office/drawing/2014/main" id="{E9647A91-6136-4601-8C6D-49A2BDAB9FC3}"/>
              </a:ext>
            </a:extLst>
          </p:cNvPr>
          <p:cNvSpPr/>
          <p:nvPr/>
        </p:nvSpPr>
        <p:spPr>
          <a:xfrm>
            <a:off x="5854830" y="414650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Star: 5 Points 72">
            <a:extLst>
              <a:ext uri="{FF2B5EF4-FFF2-40B4-BE49-F238E27FC236}">
                <a16:creationId xmlns:a16="http://schemas.microsoft.com/office/drawing/2014/main" id="{25E9025E-2FF9-4A89-ADDD-1220A836AB1F}"/>
              </a:ext>
            </a:extLst>
          </p:cNvPr>
          <p:cNvSpPr/>
          <p:nvPr/>
        </p:nvSpPr>
        <p:spPr>
          <a:xfrm>
            <a:off x="7483605" y="3346690"/>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Star: 5 Points 73">
            <a:extLst>
              <a:ext uri="{FF2B5EF4-FFF2-40B4-BE49-F238E27FC236}">
                <a16:creationId xmlns:a16="http://schemas.microsoft.com/office/drawing/2014/main" id="{96B20791-E427-411B-B157-4370389C6393}"/>
              </a:ext>
            </a:extLst>
          </p:cNvPr>
          <p:cNvSpPr/>
          <p:nvPr/>
        </p:nvSpPr>
        <p:spPr>
          <a:xfrm>
            <a:off x="7140705" y="3124200"/>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Star: 5 Points 74">
            <a:extLst>
              <a:ext uri="{FF2B5EF4-FFF2-40B4-BE49-F238E27FC236}">
                <a16:creationId xmlns:a16="http://schemas.microsoft.com/office/drawing/2014/main" id="{F16067EE-665A-4F9E-9102-8D1E6E379D93}"/>
              </a:ext>
            </a:extLst>
          </p:cNvPr>
          <p:cNvSpPr/>
          <p:nvPr/>
        </p:nvSpPr>
        <p:spPr>
          <a:xfrm>
            <a:off x="5692905" y="307970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Star: 5 Points 75">
            <a:extLst>
              <a:ext uri="{FF2B5EF4-FFF2-40B4-BE49-F238E27FC236}">
                <a16:creationId xmlns:a16="http://schemas.microsoft.com/office/drawing/2014/main" id="{EDA1B2A8-C770-45D4-B323-5C6EFBEEBA00}"/>
              </a:ext>
            </a:extLst>
          </p:cNvPr>
          <p:cNvSpPr/>
          <p:nvPr/>
        </p:nvSpPr>
        <p:spPr>
          <a:xfrm>
            <a:off x="6551991" y="4270327"/>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Star: 5 Points 76">
            <a:extLst>
              <a:ext uri="{FF2B5EF4-FFF2-40B4-BE49-F238E27FC236}">
                <a16:creationId xmlns:a16="http://schemas.microsoft.com/office/drawing/2014/main" id="{BDD49921-43F7-416C-8E82-3BF55FD8A6A2}"/>
              </a:ext>
            </a:extLst>
          </p:cNvPr>
          <p:cNvSpPr/>
          <p:nvPr/>
        </p:nvSpPr>
        <p:spPr>
          <a:xfrm>
            <a:off x="6064367" y="321039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Star: 5 Points 77">
            <a:extLst>
              <a:ext uri="{FF2B5EF4-FFF2-40B4-BE49-F238E27FC236}">
                <a16:creationId xmlns:a16="http://schemas.microsoft.com/office/drawing/2014/main" id="{1A43A891-0337-4EF5-9A8E-45E834698EF1}"/>
              </a:ext>
            </a:extLst>
          </p:cNvPr>
          <p:cNvSpPr/>
          <p:nvPr/>
        </p:nvSpPr>
        <p:spPr>
          <a:xfrm>
            <a:off x="6838105" y="3978323"/>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Star: 5 Points 78">
            <a:extLst>
              <a:ext uri="{FF2B5EF4-FFF2-40B4-BE49-F238E27FC236}">
                <a16:creationId xmlns:a16="http://schemas.microsoft.com/office/drawing/2014/main" id="{1A2A3058-CC25-434F-B3C8-1698F7D9F29B}"/>
              </a:ext>
            </a:extLst>
          </p:cNvPr>
          <p:cNvSpPr/>
          <p:nvPr/>
        </p:nvSpPr>
        <p:spPr>
          <a:xfrm>
            <a:off x="9955690" y="2768360"/>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Star: 5 Points 79">
            <a:extLst>
              <a:ext uri="{FF2B5EF4-FFF2-40B4-BE49-F238E27FC236}">
                <a16:creationId xmlns:a16="http://schemas.microsoft.com/office/drawing/2014/main" id="{4F5D4E7F-9288-438A-80F1-593304D24690}"/>
              </a:ext>
            </a:extLst>
          </p:cNvPr>
          <p:cNvSpPr/>
          <p:nvPr/>
        </p:nvSpPr>
        <p:spPr>
          <a:xfrm>
            <a:off x="10484730" y="2920760"/>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1" name="Star: 5 Points 80">
            <a:extLst>
              <a:ext uri="{FF2B5EF4-FFF2-40B4-BE49-F238E27FC236}">
                <a16:creationId xmlns:a16="http://schemas.microsoft.com/office/drawing/2014/main" id="{47F9DA02-AA46-486E-8284-6DB725841125}"/>
              </a:ext>
            </a:extLst>
          </p:cNvPr>
          <p:cNvSpPr/>
          <p:nvPr/>
        </p:nvSpPr>
        <p:spPr>
          <a:xfrm>
            <a:off x="9338784" y="3149360"/>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Star: 5 Points 81">
            <a:extLst>
              <a:ext uri="{FF2B5EF4-FFF2-40B4-BE49-F238E27FC236}">
                <a16:creationId xmlns:a16="http://schemas.microsoft.com/office/drawing/2014/main" id="{90327C48-82CD-4DFE-B748-9B902F20D7B2}"/>
              </a:ext>
            </a:extLst>
          </p:cNvPr>
          <p:cNvSpPr/>
          <p:nvPr/>
        </p:nvSpPr>
        <p:spPr>
          <a:xfrm>
            <a:off x="11078877" y="4007042"/>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Star: 5 Points 82">
            <a:extLst>
              <a:ext uri="{FF2B5EF4-FFF2-40B4-BE49-F238E27FC236}">
                <a16:creationId xmlns:a16="http://schemas.microsoft.com/office/drawing/2014/main" id="{F5A7F363-026F-4488-B890-1B0EE7B7257C}"/>
              </a:ext>
            </a:extLst>
          </p:cNvPr>
          <p:cNvSpPr/>
          <p:nvPr/>
        </p:nvSpPr>
        <p:spPr>
          <a:xfrm>
            <a:off x="11076695" y="2946208"/>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Star: 5 Points 83">
            <a:extLst>
              <a:ext uri="{FF2B5EF4-FFF2-40B4-BE49-F238E27FC236}">
                <a16:creationId xmlns:a16="http://schemas.microsoft.com/office/drawing/2014/main" id="{DD976337-19E0-4C94-AF20-5C89E1590CB8}"/>
              </a:ext>
            </a:extLst>
          </p:cNvPr>
          <p:cNvSpPr/>
          <p:nvPr/>
        </p:nvSpPr>
        <p:spPr>
          <a:xfrm>
            <a:off x="9763718" y="3832321"/>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Star: 5 Points 84">
            <a:extLst>
              <a:ext uri="{FF2B5EF4-FFF2-40B4-BE49-F238E27FC236}">
                <a16:creationId xmlns:a16="http://schemas.microsoft.com/office/drawing/2014/main" id="{406EFEF3-9C6A-496C-A202-B512ADAD93BE}"/>
              </a:ext>
            </a:extLst>
          </p:cNvPr>
          <p:cNvSpPr/>
          <p:nvPr/>
        </p:nvSpPr>
        <p:spPr>
          <a:xfrm>
            <a:off x="11371951" y="3481171"/>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Star: 5 Points 85">
            <a:extLst>
              <a:ext uri="{FF2B5EF4-FFF2-40B4-BE49-F238E27FC236}">
                <a16:creationId xmlns:a16="http://schemas.microsoft.com/office/drawing/2014/main" id="{3E815095-3178-4095-86FC-AFFBDEFB9380}"/>
              </a:ext>
            </a:extLst>
          </p:cNvPr>
          <p:cNvSpPr/>
          <p:nvPr/>
        </p:nvSpPr>
        <p:spPr>
          <a:xfrm>
            <a:off x="10749555" y="3568892"/>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Star: 5 Points 86">
            <a:extLst>
              <a:ext uri="{FF2B5EF4-FFF2-40B4-BE49-F238E27FC236}">
                <a16:creationId xmlns:a16="http://schemas.microsoft.com/office/drawing/2014/main" id="{D8908C7B-C532-46B9-9283-DEDEC49F9AD8}"/>
              </a:ext>
            </a:extLst>
          </p:cNvPr>
          <p:cNvSpPr/>
          <p:nvPr/>
        </p:nvSpPr>
        <p:spPr>
          <a:xfrm>
            <a:off x="9771770" y="3162444"/>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Star: 5 Points 87">
            <a:extLst>
              <a:ext uri="{FF2B5EF4-FFF2-40B4-BE49-F238E27FC236}">
                <a16:creationId xmlns:a16="http://schemas.microsoft.com/office/drawing/2014/main" id="{E583079C-2F44-446A-B19B-BA99F9165BF5}"/>
              </a:ext>
            </a:extLst>
          </p:cNvPr>
          <p:cNvSpPr/>
          <p:nvPr/>
        </p:nvSpPr>
        <p:spPr>
          <a:xfrm>
            <a:off x="9859331" y="4394532"/>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Star: 5 Points 88">
            <a:extLst>
              <a:ext uri="{FF2B5EF4-FFF2-40B4-BE49-F238E27FC236}">
                <a16:creationId xmlns:a16="http://schemas.microsoft.com/office/drawing/2014/main" id="{6C952031-4821-49E1-8549-8D7C38CEB8FF}"/>
              </a:ext>
            </a:extLst>
          </p:cNvPr>
          <p:cNvSpPr/>
          <p:nvPr/>
        </p:nvSpPr>
        <p:spPr>
          <a:xfrm>
            <a:off x="9315679" y="3841702"/>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Star: 5 Points 89">
            <a:extLst>
              <a:ext uri="{FF2B5EF4-FFF2-40B4-BE49-F238E27FC236}">
                <a16:creationId xmlns:a16="http://schemas.microsoft.com/office/drawing/2014/main" id="{B0D758B9-AD31-4C54-8B44-6A496B9EECE8}"/>
              </a:ext>
            </a:extLst>
          </p:cNvPr>
          <p:cNvSpPr/>
          <p:nvPr/>
        </p:nvSpPr>
        <p:spPr>
          <a:xfrm>
            <a:off x="10533770" y="4257675"/>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Star: 5 Points 90">
            <a:extLst>
              <a:ext uri="{FF2B5EF4-FFF2-40B4-BE49-F238E27FC236}">
                <a16:creationId xmlns:a16="http://schemas.microsoft.com/office/drawing/2014/main" id="{36016635-3FE6-43AF-BB5C-4B7D4795F8B3}"/>
              </a:ext>
            </a:extLst>
          </p:cNvPr>
          <p:cNvSpPr/>
          <p:nvPr/>
        </p:nvSpPr>
        <p:spPr>
          <a:xfrm>
            <a:off x="10695695" y="2549429"/>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98C0E394-4674-4B72-88A4-0DC697A617F6}"/>
                  </a:ext>
                </a:extLst>
              </p:cNvPr>
              <p:cNvSpPr txBox="1"/>
              <p:nvPr/>
            </p:nvSpPr>
            <p:spPr>
              <a:xfrm>
                <a:off x="6453481" y="2999431"/>
                <a:ext cx="55245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𝜇</m:t>
                          </m:r>
                        </m:e>
                        <m:sub>
                          <m:r>
                            <a:rPr lang="en-IN" sz="3200" b="0" i="1" smtClean="0">
                              <a:latin typeface="Cambria Math" panose="02040503050406030204" pitchFamily="18" charset="0"/>
                            </a:rPr>
                            <m:t>−</m:t>
                          </m:r>
                        </m:sub>
                      </m:sSub>
                    </m:oMath>
                  </m:oMathPara>
                </a14:m>
                <a:endParaRPr lang="en-IN" sz="3200" dirty="0"/>
              </a:p>
            </p:txBody>
          </p:sp>
        </mc:Choice>
        <mc:Fallback xmlns="">
          <p:sp>
            <p:nvSpPr>
              <p:cNvPr id="92" name="TextBox 91">
                <a:extLst>
                  <a:ext uri="{FF2B5EF4-FFF2-40B4-BE49-F238E27FC236}">
                    <a16:creationId xmlns:a16="http://schemas.microsoft.com/office/drawing/2014/main" id="{98C0E394-4674-4B72-88A4-0DC697A617F6}"/>
                  </a:ext>
                </a:extLst>
              </p:cNvPr>
              <p:cNvSpPr txBox="1">
                <a:spLocks noRot="1" noChangeAspect="1" noMove="1" noResize="1" noEditPoints="1" noAdjustHandles="1" noChangeArrowheads="1" noChangeShapeType="1" noTextEdit="1"/>
              </p:cNvSpPr>
              <p:nvPr/>
            </p:nvSpPr>
            <p:spPr>
              <a:xfrm>
                <a:off x="6453481" y="2999431"/>
                <a:ext cx="552459" cy="492443"/>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C060B867-4D24-4CEE-AA44-0DF32A39583F}"/>
                  </a:ext>
                </a:extLst>
              </p:cNvPr>
              <p:cNvSpPr txBox="1"/>
              <p:nvPr/>
            </p:nvSpPr>
            <p:spPr>
              <a:xfrm>
                <a:off x="10143236" y="3111640"/>
                <a:ext cx="55245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𝜇</m:t>
                          </m:r>
                        </m:e>
                        <m:sub>
                          <m:r>
                            <a:rPr lang="en-IN" sz="3200" b="0" i="1" smtClean="0">
                              <a:latin typeface="Cambria Math" panose="02040503050406030204" pitchFamily="18" charset="0"/>
                            </a:rPr>
                            <m:t>+</m:t>
                          </m:r>
                        </m:sub>
                      </m:sSub>
                    </m:oMath>
                  </m:oMathPara>
                </a14:m>
                <a:endParaRPr lang="en-IN" sz="3200" dirty="0"/>
              </a:p>
            </p:txBody>
          </p:sp>
        </mc:Choice>
        <mc:Fallback xmlns="">
          <p:sp>
            <p:nvSpPr>
              <p:cNvPr id="93" name="TextBox 92">
                <a:extLst>
                  <a:ext uri="{FF2B5EF4-FFF2-40B4-BE49-F238E27FC236}">
                    <a16:creationId xmlns:a16="http://schemas.microsoft.com/office/drawing/2014/main" id="{C060B867-4D24-4CEE-AA44-0DF32A39583F}"/>
                  </a:ext>
                </a:extLst>
              </p:cNvPr>
              <p:cNvSpPr txBox="1">
                <a:spLocks noRot="1" noChangeAspect="1" noMove="1" noResize="1" noEditPoints="1" noAdjustHandles="1" noChangeArrowheads="1" noChangeShapeType="1" noTextEdit="1"/>
              </p:cNvSpPr>
              <p:nvPr/>
            </p:nvSpPr>
            <p:spPr>
              <a:xfrm>
                <a:off x="10143236" y="3111640"/>
                <a:ext cx="552459" cy="492443"/>
              </a:xfrm>
              <a:prstGeom prst="rect">
                <a:avLst/>
              </a:prstGeom>
              <a:blipFill>
                <a:blip r:embed="rId4"/>
                <a:stretch>
                  <a:fillRect/>
                </a:stretch>
              </a:blipFill>
            </p:spPr>
            <p:txBody>
              <a:bodyPr/>
              <a:lstStyle/>
              <a:p>
                <a:r>
                  <a:rPr lang="en-IN">
                    <a:noFill/>
                  </a:rPr>
                  <a:t> </a:t>
                </a:r>
              </a:p>
            </p:txBody>
          </p:sp>
        </mc:Fallback>
      </mc:AlternateContent>
      <p:sp>
        <p:nvSpPr>
          <p:cNvPr id="94" name="Star: 5 Points 93">
            <a:extLst>
              <a:ext uri="{FF2B5EF4-FFF2-40B4-BE49-F238E27FC236}">
                <a16:creationId xmlns:a16="http://schemas.microsoft.com/office/drawing/2014/main" id="{32047657-8375-4862-9D4A-037133370714}"/>
              </a:ext>
            </a:extLst>
          </p:cNvPr>
          <p:cNvSpPr/>
          <p:nvPr/>
        </p:nvSpPr>
        <p:spPr>
          <a:xfrm>
            <a:off x="10315785" y="3606992"/>
            <a:ext cx="323850" cy="304800"/>
          </a:xfrm>
          <a:prstGeom prst="star5">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Star: 5 Points 94">
            <a:extLst>
              <a:ext uri="{FF2B5EF4-FFF2-40B4-BE49-F238E27FC236}">
                <a16:creationId xmlns:a16="http://schemas.microsoft.com/office/drawing/2014/main" id="{087682F8-0644-4BB9-B5A2-036198522734}"/>
              </a:ext>
            </a:extLst>
          </p:cNvPr>
          <p:cNvSpPr/>
          <p:nvPr/>
        </p:nvSpPr>
        <p:spPr>
          <a:xfrm>
            <a:off x="6575125" y="3481171"/>
            <a:ext cx="323850" cy="304800"/>
          </a:xfrm>
          <a:prstGeom prst="star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Star: 5 Points 95">
            <a:extLst>
              <a:ext uri="{FF2B5EF4-FFF2-40B4-BE49-F238E27FC236}">
                <a16:creationId xmlns:a16="http://schemas.microsoft.com/office/drawing/2014/main" id="{C541D032-C4BC-428E-BC58-5EAEC2ED80E4}"/>
              </a:ext>
            </a:extLst>
          </p:cNvPr>
          <p:cNvSpPr/>
          <p:nvPr/>
        </p:nvSpPr>
        <p:spPr>
          <a:xfrm>
            <a:off x="7544592" y="4555578"/>
            <a:ext cx="323850" cy="304800"/>
          </a:xfrm>
          <a:prstGeom prst="star5">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750BAC74-B081-460C-B94E-AC474BB07982}"/>
                  </a:ext>
                </a:extLst>
              </p:cNvPr>
              <p:cNvSpPr txBox="1"/>
              <p:nvPr/>
            </p:nvSpPr>
            <p:spPr>
              <a:xfrm>
                <a:off x="6925470" y="4846715"/>
                <a:ext cx="1562094" cy="369332"/>
              </a:xfrm>
              <a:prstGeom prst="rect">
                <a:avLst/>
              </a:prstGeom>
              <a:noFill/>
            </p:spPr>
            <p:txBody>
              <a:bodyPr wrap="none" rtlCol="0">
                <a:spAutoFit/>
              </a:bodyPr>
              <a:lstStyle/>
              <a:p>
                <a:r>
                  <a:rPr lang="en-IN" dirty="0">
                    <a:latin typeface="Abadi Extra Light" panose="020B0204020104020204" pitchFamily="34" charset="0"/>
                  </a:rPr>
                  <a:t>Test example </a:t>
                </a:r>
                <a14:m>
                  <m:oMath xmlns:m="http://schemas.openxmlformats.org/officeDocument/2006/math">
                    <m:r>
                      <a:rPr lang="en-IN" b="1" i="0" smtClean="0">
                        <a:latin typeface="Cambria Math" panose="02040503050406030204" pitchFamily="18" charset="0"/>
                      </a:rPr>
                      <m:t>𝐱</m:t>
                    </m:r>
                  </m:oMath>
                </a14:m>
                <a:endParaRPr lang="en-IN" b="1" dirty="0">
                  <a:latin typeface="Abadi Extra Light" panose="020B0204020104020204" pitchFamily="34" charset="0"/>
                </a:endParaRPr>
              </a:p>
            </p:txBody>
          </p:sp>
        </mc:Choice>
        <mc:Fallback xmlns="">
          <p:sp>
            <p:nvSpPr>
              <p:cNvPr id="104" name="TextBox 103">
                <a:extLst>
                  <a:ext uri="{FF2B5EF4-FFF2-40B4-BE49-F238E27FC236}">
                    <a16:creationId xmlns:a16="http://schemas.microsoft.com/office/drawing/2014/main" id="{750BAC74-B081-460C-B94E-AC474BB07982}"/>
                  </a:ext>
                </a:extLst>
              </p:cNvPr>
              <p:cNvSpPr txBox="1">
                <a:spLocks noRot="1" noChangeAspect="1" noMove="1" noResize="1" noEditPoints="1" noAdjustHandles="1" noChangeArrowheads="1" noChangeShapeType="1" noTextEdit="1"/>
              </p:cNvSpPr>
              <p:nvPr/>
            </p:nvSpPr>
            <p:spPr>
              <a:xfrm>
                <a:off x="6925470" y="4846715"/>
                <a:ext cx="1562094" cy="369332"/>
              </a:xfrm>
              <a:prstGeom prst="rect">
                <a:avLst/>
              </a:prstGeom>
              <a:blipFill>
                <a:blip r:embed="rId5"/>
                <a:stretch>
                  <a:fillRect l="-3125" t="-8197" b="-245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BC6080F-8C06-4A02-BB60-7F2E50B40063}"/>
                  </a:ext>
                </a:extLst>
              </p:cNvPr>
              <p:cNvSpPr txBox="1"/>
              <p:nvPr/>
            </p:nvSpPr>
            <p:spPr>
              <a:xfrm>
                <a:off x="635414" y="3085595"/>
                <a:ext cx="4402615" cy="4081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sz="2000" b="0" i="1" smtClean="0">
                              <a:latin typeface="Cambria Math" panose="02040503050406030204" pitchFamily="18" charset="0"/>
                            </a:rPr>
                          </m:ctrlPr>
                        </m:sSupPr>
                        <m:e>
                          <m:d>
                            <m:dPr>
                              <m:begChr m:val="|"/>
                              <m:endChr m:val="|"/>
                              <m:ctrlPr>
                                <a:rPr lang="en-IN" sz="2000" b="0" i="1" smtClean="0">
                                  <a:latin typeface="Cambria Math" panose="02040503050406030204" pitchFamily="18" charset="0"/>
                                </a:rPr>
                              </m:ctrlPr>
                            </m:dPr>
                            <m:e>
                              <m:d>
                                <m:dPr>
                                  <m:begChr m:val="|"/>
                                  <m:endChr m:val="|"/>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1" i="1" smtClean="0">
                                          <a:latin typeface="Cambria Math" panose="02040503050406030204" pitchFamily="18" charset="0"/>
                                        </a:rPr>
                                        <m:t>𝝁</m:t>
                                      </m:r>
                                    </m:e>
                                    <m:sub>
                                      <m:r>
                                        <a:rPr lang="en-IN" sz="2000" b="0" i="1" smtClean="0">
                                          <a:latin typeface="Cambria Math" panose="02040503050406030204" pitchFamily="18" charset="0"/>
                                        </a:rPr>
                                        <m:t>−</m:t>
                                      </m:r>
                                    </m:sub>
                                  </m:sSub>
                                  <m:r>
                                    <a:rPr lang="en-IN" sz="2000" b="0" i="1" smtClean="0">
                                      <a:latin typeface="Cambria Math" panose="02040503050406030204" pitchFamily="18" charset="0"/>
                                    </a:rPr>
                                    <m:t>−</m:t>
                                  </m:r>
                                  <m:r>
                                    <a:rPr lang="en-IN" sz="2000" b="1" i="0" smtClean="0">
                                      <a:latin typeface="Cambria Math" panose="02040503050406030204" pitchFamily="18" charset="0"/>
                                    </a:rPr>
                                    <m:t>𝐱</m:t>
                                  </m:r>
                                </m:e>
                              </m:d>
                            </m:e>
                          </m:d>
                        </m:e>
                        <m:sup>
                          <m:r>
                            <a:rPr lang="en-IN" sz="2000" b="0" i="1" smtClean="0">
                              <a:latin typeface="Cambria Math" panose="02040503050406030204" pitchFamily="18" charset="0"/>
                            </a:rPr>
                            <m:t>2</m:t>
                          </m:r>
                        </m:sup>
                      </m:sSup>
                      <m:r>
                        <a:rPr lang="en-IN" sz="2000" b="0" i="1" smtClean="0">
                          <a:latin typeface="Cambria Math" panose="02040503050406030204" pitchFamily="18" charset="0"/>
                        </a:rPr>
                        <m:t>=</m:t>
                      </m:r>
                      <m:sSup>
                        <m:sSupPr>
                          <m:ctrlPr>
                            <a:rPr lang="en-IN" sz="2000" b="0" i="1" smtClean="0">
                              <a:latin typeface="Cambria Math" panose="02040503050406030204" pitchFamily="18" charset="0"/>
                            </a:rPr>
                          </m:ctrlPr>
                        </m:sSupPr>
                        <m:e>
                          <m:d>
                            <m:dPr>
                              <m:begChr m:val="|"/>
                              <m:endChr m:val="|"/>
                              <m:ctrlPr>
                                <a:rPr lang="en-IN" sz="2000" b="0" i="1" smtClean="0">
                                  <a:latin typeface="Cambria Math" panose="02040503050406030204" pitchFamily="18" charset="0"/>
                                </a:rPr>
                              </m:ctrlPr>
                            </m:dPr>
                            <m:e>
                              <m:d>
                                <m:dPr>
                                  <m:begChr m:val="|"/>
                                  <m:endChr m:val="|"/>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1" i="1" smtClean="0">
                                          <a:latin typeface="Cambria Math" panose="02040503050406030204" pitchFamily="18" charset="0"/>
                                        </a:rPr>
                                        <m:t>𝝁</m:t>
                                      </m:r>
                                    </m:e>
                                    <m:sub>
                                      <m:r>
                                        <a:rPr lang="en-IN" sz="2000" b="0" i="1" smtClean="0">
                                          <a:latin typeface="Cambria Math" panose="02040503050406030204" pitchFamily="18" charset="0"/>
                                        </a:rPr>
                                        <m:t>−</m:t>
                                      </m:r>
                                    </m:sub>
                                  </m:sSub>
                                </m:e>
                              </m:d>
                            </m:e>
                          </m:d>
                        </m:e>
                        <m:sup>
                          <m:r>
                            <a:rPr lang="en-IN" sz="2000" b="0" i="1" smtClean="0">
                              <a:latin typeface="Cambria Math" panose="02040503050406030204" pitchFamily="18" charset="0"/>
                            </a:rPr>
                            <m:t>2</m:t>
                          </m:r>
                        </m:sup>
                      </m:sSup>
                      <m:r>
                        <a:rPr lang="en-IN" sz="2000" b="0" i="1" smtClean="0">
                          <a:latin typeface="Cambria Math" panose="02040503050406030204" pitchFamily="18" charset="0"/>
                        </a:rPr>
                        <m:t>+</m:t>
                      </m:r>
                      <m:sSup>
                        <m:sSupPr>
                          <m:ctrlPr>
                            <a:rPr lang="en-IN" sz="2000" b="0" i="1" smtClean="0">
                              <a:latin typeface="Cambria Math" panose="02040503050406030204" pitchFamily="18" charset="0"/>
                            </a:rPr>
                          </m:ctrlPr>
                        </m:sSupPr>
                        <m:e>
                          <m:d>
                            <m:dPr>
                              <m:begChr m:val="|"/>
                              <m:endChr m:val="|"/>
                              <m:ctrlPr>
                                <a:rPr lang="en-IN" sz="2000" b="0" i="1" smtClean="0">
                                  <a:latin typeface="Cambria Math" panose="02040503050406030204" pitchFamily="18" charset="0"/>
                                </a:rPr>
                              </m:ctrlPr>
                            </m:dPr>
                            <m:e>
                              <m:d>
                                <m:dPr>
                                  <m:begChr m:val="|"/>
                                  <m:endChr m:val="|"/>
                                  <m:ctrlPr>
                                    <a:rPr lang="en-IN" sz="2000" b="0" i="1" smtClean="0">
                                      <a:latin typeface="Cambria Math" panose="02040503050406030204" pitchFamily="18" charset="0"/>
                                    </a:rPr>
                                  </m:ctrlPr>
                                </m:dPr>
                                <m:e>
                                  <m:r>
                                    <a:rPr lang="en-IN" sz="2000" b="1" i="0" smtClean="0">
                                      <a:latin typeface="Cambria Math" panose="02040503050406030204" pitchFamily="18" charset="0"/>
                                    </a:rPr>
                                    <m:t>𝐱</m:t>
                                  </m:r>
                                </m:e>
                              </m:d>
                            </m:e>
                          </m:d>
                        </m:e>
                        <m:sup>
                          <m:r>
                            <a:rPr lang="en-IN" sz="2000" b="0" i="1" smtClean="0">
                              <a:latin typeface="Cambria Math" panose="02040503050406030204" pitchFamily="18" charset="0"/>
                            </a:rPr>
                            <m:t>2</m:t>
                          </m:r>
                        </m:sup>
                      </m:sSup>
                      <m:r>
                        <a:rPr lang="en-IN" sz="2000" b="0" i="1" smtClean="0">
                          <a:latin typeface="Cambria Math" panose="02040503050406030204" pitchFamily="18" charset="0"/>
                        </a:rPr>
                        <m:t>−2</m:t>
                      </m:r>
                      <m:d>
                        <m:dPr>
                          <m:begChr m:val="⟨"/>
                          <m:endChr m:val="⟩"/>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1" i="1" smtClean="0">
                                  <a:latin typeface="Cambria Math" panose="02040503050406030204" pitchFamily="18" charset="0"/>
                                </a:rPr>
                                <m:t>𝝁</m:t>
                              </m:r>
                            </m:e>
                            <m:sub>
                              <m:r>
                                <a:rPr lang="en-IN" sz="2000" b="0" i="1" smtClean="0">
                                  <a:latin typeface="Cambria Math" panose="02040503050406030204" pitchFamily="18" charset="0"/>
                                </a:rPr>
                                <m:t>−</m:t>
                              </m:r>
                            </m:sub>
                          </m:sSub>
                          <m:r>
                            <a:rPr lang="en-IN" sz="2000" b="0" i="1" smtClean="0">
                              <a:latin typeface="Cambria Math" panose="02040503050406030204" pitchFamily="18" charset="0"/>
                            </a:rPr>
                            <m:t>,</m:t>
                          </m:r>
                          <m:r>
                            <a:rPr lang="en-IN" sz="2000" b="1" i="0" smtClean="0">
                              <a:latin typeface="Cambria Math" panose="02040503050406030204" pitchFamily="18" charset="0"/>
                            </a:rPr>
                            <m:t>𝐱</m:t>
                          </m:r>
                        </m:e>
                      </m:d>
                    </m:oMath>
                  </m:oMathPara>
                </a14:m>
                <a:endParaRPr lang="en-IN" sz="2000" dirty="0"/>
              </a:p>
            </p:txBody>
          </p:sp>
        </mc:Choice>
        <mc:Fallback xmlns="">
          <p:sp>
            <p:nvSpPr>
              <p:cNvPr id="8" name="TextBox 7">
                <a:extLst>
                  <a:ext uri="{FF2B5EF4-FFF2-40B4-BE49-F238E27FC236}">
                    <a16:creationId xmlns:a16="http://schemas.microsoft.com/office/drawing/2014/main" id="{FBC6080F-8C06-4A02-BB60-7F2E50B40063}"/>
                  </a:ext>
                </a:extLst>
              </p:cNvPr>
              <p:cNvSpPr txBox="1">
                <a:spLocks noRot="1" noChangeAspect="1" noMove="1" noResize="1" noEditPoints="1" noAdjustHandles="1" noChangeArrowheads="1" noChangeShapeType="1" noTextEdit="1"/>
              </p:cNvSpPr>
              <p:nvPr/>
            </p:nvSpPr>
            <p:spPr>
              <a:xfrm>
                <a:off x="635414" y="3085595"/>
                <a:ext cx="4402615" cy="408189"/>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DC293D5C-DDDE-4F3A-9382-44A82FF7A39A}"/>
                  </a:ext>
                </a:extLst>
              </p:cNvPr>
              <p:cNvSpPr txBox="1"/>
              <p:nvPr/>
            </p:nvSpPr>
            <p:spPr>
              <a:xfrm>
                <a:off x="624541" y="3643518"/>
                <a:ext cx="4402615" cy="4081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sz="2000" b="0" i="1" smtClean="0">
                              <a:latin typeface="Cambria Math" panose="02040503050406030204" pitchFamily="18" charset="0"/>
                            </a:rPr>
                          </m:ctrlPr>
                        </m:sSupPr>
                        <m:e>
                          <m:d>
                            <m:dPr>
                              <m:begChr m:val="|"/>
                              <m:endChr m:val="|"/>
                              <m:ctrlPr>
                                <a:rPr lang="en-IN" sz="2000" b="0" i="1" smtClean="0">
                                  <a:latin typeface="Cambria Math" panose="02040503050406030204" pitchFamily="18" charset="0"/>
                                </a:rPr>
                              </m:ctrlPr>
                            </m:dPr>
                            <m:e>
                              <m:d>
                                <m:dPr>
                                  <m:begChr m:val="|"/>
                                  <m:endChr m:val="|"/>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1" i="1" smtClean="0">
                                          <a:latin typeface="Cambria Math" panose="02040503050406030204" pitchFamily="18" charset="0"/>
                                        </a:rPr>
                                        <m:t>𝝁</m:t>
                                      </m:r>
                                    </m:e>
                                    <m:sub>
                                      <m:r>
                                        <a:rPr lang="en-IN" sz="2000" b="0" i="1" smtClean="0">
                                          <a:latin typeface="Cambria Math" panose="02040503050406030204" pitchFamily="18" charset="0"/>
                                        </a:rPr>
                                        <m:t>+</m:t>
                                      </m:r>
                                    </m:sub>
                                  </m:sSub>
                                  <m:r>
                                    <a:rPr lang="en-IN" sz="2000" b="0" i="1" smtClean="0">
                                      <a:latin typeface="Cambria Math" panose="02040503050406030204" pitchFamily="18" charset="0"/>
                                    </a:rPr>
                                    <m:t>−</m:t>
                                  </m:r>
                                  <m:r>
                                    <a:rPr lang="en-IN" sz="2000" b="1" i="0" smtClean="0">
                                      <a:latin typeface="Cambria Math" panose="02040503050406030204" pitchFamily="18" charset="0"/>
                                    </a:rPr>
                                    <m:t>𝐱</m:t>
                                  </m:r>
                                </m:e>
                              </m:d>
                            </m:e>
                          </m:d>
                        </m:e>
                        <m:sup>
                          <m:r>
                            <a:rPr lang="en-IN" sz="2000" b="0" i="1" smtClean="0">
                              <a:latin typeface="Cambria Math" panose="02040503050406030204" pitchFamily="18" charset="0"/>
                            </a:rPr>
                            <m:t>2</m:t>
                          </m:r>
                        </m:sup>
                      </m:sSup>
                      <m:r>
                        <a:rPr lang="en-IN" sz="2000" b="0" i="1" smtClean="0">
                          <a:latin typeface="Cambria Math" panose="02040503050406030204" pitchFamily="18" charset="0"/>
                        </a:rPr>
                        <m:t>=</m:t>
                      </m:r>
                      <m:sSup>
                        <m:sSupPr>
                          <m:ctrlPr>
                            <a:rPr lang="en-IN" sz="2000" b="0" i="1" smtClean="0">
                              <a:latin typeface="Cambria Math" panose="02040503050406030204" pitchFamily="18" charset="0"/>
                            </a:rPr>
                          </m:ctrlPr>
                        </m:sSupPr>
                        <m:e>
                          <m:d>
                            <m:dPr>
                              <m:begChr m:val="|"/>
                              <m:endChr m:val="|"/>
                              <m:ctrlPr>
                                <a:rPr lang="en-IN" sz="2000" b="0" i="1" smtClean="0">
                                  <a:latin typeface="Cambria Math" panose="02040503050406030204" pitchFamily="18" charset="0"/>
                                </a:rPr>
                              </m:ctrlPr>
                            </m:dPr>
                            <m:e>
                              <m:d>
                                <m:dPr>
                                  <m:begChr m:val="|"/>
                                  <m:endChr m:val="|"/>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1" i="1" smtClean="0">
                                          <a:latin typeface="Cambria Math" panose="02040503050406030204" pitchFamily="18" charset="0"/>
                                        </a:rPr>
                                        <m:t>𝝁</m:t>
                                      </m:r>
                                    </m:e>
                                    <m:sub>
                                      <m:r>
                                        <a:rPr lang="en-IN" sz="2000" b="0" i="1" smtClean="0">
                                          <a:latin typeface="Cambria Math" panose="02040503050406030204" pitchFamily="18" charset="0"/>
                                        </a:rPr>
                                        <m:t>+</m:t>
                                      </m:r>
                                    </m:sub>
                                  </m:sSub>
                                </m:e>
                              </m:d>
                            </m:e>
                          </m:d>
                        </m:e>
                        <m:sup>
                          <m:r>
                            <a:rPr lang="en-IN" sz="2000" b="0" i="1" smtClean="0">
                              <a:latin typeface="Cambria Math" panose="02040503050406030204" pitchFamily="18" charset="0"/>
                            </a:rPr>
                            <m:t>2</m:t>
                          </m:r>
                        </m:sup>
                      </m:sSup>
                      <m:r>
                        <a:rPr lang="en-IN" sz="2000" b="0" i="1" smtClean="0">
                          <a:latin typeface="Cambria Math" panose="02040503050406030204" pitchFamily="18" charset="0"/>
                        </a:rPr>
                        <m:t>+</m:t>
                      </m:r>
                      <m:sSup>
                        <m:sSupPr>
                          <m:ctrlPr>
                            <a:rPr lang="en-IN" sz="2000" b="0" i="1" smtClean="0">
                              <a:latin typeface="Cambria Math" panose="02040503050406030204" pitchFamily="18" charset="0"/>
                            </a:rPr>
                          </m:ctrlPr>
                        </m:sSupPr>
                        <m:e>
                          <m:d>
                            <m:dPr>
                              <m:begChr m:val="|"/>
                              <m:endChr m:val="|"/>
                              <m:ctrlPr>
                                <a:rPr lang="en-IN" sz="2000" b="0" i="1" smtClean="0">
                                  <a:latin typeface="Cambria Math" panose="02040503050406030204" pitchFamily="18" charset="0"/>
                                </a:rPr>
                              </m:ctrlPr>
                            </m:dPr>
                            <m:e>
                              <m:d>
                                <m:dPr>
                                  <m:begChr m:val="|"/>
                                  <m:endChr m:val="|"/>
                                  <m:ctrlPr>
                                    <a:rPr lang="en-IN" sz="2000" b="0" i="1" smtClean="0">
                                      <a:latin typeface="Cambria Math" panose="02040503050406030204" pitchFamily="18" charset="0"/>
                                    </a:rPr>
                                  </m:ctrlPr>
                                </m:dPr>
                                <m:e>
                                  <m:r>
                                    <a:rPr lang="en-IN" sz="2000" b="1" i="0" smtClean="0">
                                      <a:latin typeface="Cambria Math" panose="02040503050406030204" pitchFamily="18" charset="0"/>
                                    </a:rPr>
                                    <m:t>𝐱</m:t>
                                  </m:r>
                                </m:e>
                              </m:d>
                            </m:e>
                          </m:d>
                        </m:e>
                        <m:sup>
                          <m:r>
                            <a:rPr lang="en-IN" sz="2000" b="0" i="1" smtClean="0">
                              <a:latin typeface="Cambria Math" panose="02040503050406030204" pitchFamily="18" charset="0"/>
                            </a:rPr>
                            <m:t>2</m:t>
                          </m:r>
                        </m:sup>
                      </m:sSup>
                      <m:r>
                        <a:rPr lang="en-IN" sz="2000" b="0" i="1" smtClean="0">
                          <a:latin typeface="Cambria Math" panose="02040503050406030204" pitchFamily="18" charset="0"/>
                        </a:rPr>
                        <m:t>−2</m:t>
                      </m:r>
                      <m:d>
                        <m:dPr>
                          <m:begChr m:val="⟨"/>
                          <m:endChr m:val="⟩"/>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1" i="1" smtClean="0">
                                  <a:latin typeface="Cambria Math" panose="02040503050406030204" pitchFamily="18" charset="0"/>
                                </a:rPr>
                                <m:t>𝝁</m:t>
                              </m:r>
                            </m:e>
                            <m:sub>
                              <m:r>
                                <a:rPr lang="en-IN" sz="2000" b="0" i="1" smtClean="0">
                                  <a:latin typeface="Cambria Math" panose="02040503050406030204" pitchFamily="18" charset="0"/>
                                </a:rPr>
                                <m:t>+</m:t>
                              </m:r>
                            </m:sub>
                          </m:sSub>
                          <m:r>
                            <a:rPr lang="en-IN" sz="2000" b="0" i="1" smtClean="0">
                              <a:latin typeface="Cambria Math" panose="02040503050406030204" pitchFamily="18" charset="0"/>
                            </a:rPr>
                            <m:t>,</m:t>
                          </m:r>
                          <m:r>
                            <a:rPr lang="en-IN" sz="2000" b="1" i="0" smtClean="0">
                              <a:latin typeface="Cambria Math" panose="02040503050406030204" pitchFamily="18" charset="0"/>
                            </a:rPr>
                            <m:t>𝐱</m:t>
                          </m:r>
                        </m:e>
                      </m:d>
                    </m:oMath>
                  </m:oMathPara>
                </a14:m>
                <a:endParaRPr lang="en-IN" sz="2000" dirty="0"/>
              </a:p>
            </p:txBody>
          </p:sp>
        </mc:Choice>
        <mc:Fallback xmlns="">
          <p:sp>
            <p:nvSpPr>
              <p:cNvPr id="106" name="TextBox 105">
                <a:extLst>
                  <a:ext uri="{FF2B5EF4-FFF2-40B4-BE49-F238E27FC236}">
                    <a16:creationId xmlns:a16="http://schemas.microsoft.com/office/drawing/2014/main" id="{DC293D5C-DDDE-4F3A-9382-44A82FF7A39A}"/>
                  </a:ext>
                </a:extLst>
              </p:cNvPr>
              <p:cNvSpPr txBox="1">
                <a:spLocks noRot="1" noChangeAspect="1" noMove="1" noResize="1" noEditPoints="1" noAdjustHandles="1" noChangeArrowheads="1" noChangeShapeType="1" noTextEdit="1"/>
              </p:cNvSpPr>
              <p:nvPr/>
            </p:nvSpPr>
            <p:spPr>
              <a:xfrm>
                <a:off x="624541" y="3643518"/>
                <a:ext cx="4402615" cy="408189"/>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1D59649-A496-4B60-93A1-2B88C7F18373}"/>
                  </a:ext>
                </a:extLst>
              </p:cNvPr>
              <p:cNvSpPr txBox="1"/>
              <p:nvPr/>
            </p:nvSpPr>
            <p:spPr>
              <a:xfrm>
                <a:off x="454335" y="5342140"/>
                <a:ext cx="11154079" cy="582147"/>
              </a:xfrm>
              <a:prstGeom prst="rect">
                <a:avLst/>
              </a:prstGeom>
              <a:noFill/>
            </p:spPr>
            <p:txBody>
              <a:bodyPr wrap="none" rtlCol="0">
                <a:spAutoFit/>
              </a:bodyPr>
              <a:lstStyle/>
              <a:p>
                <a:r>
                  <a:rPr lang="en-IN" sz="2400" b="1" dirty="0">
                    <a:latin typeface="Abadi Extra Light" panose="020B0204020104020204" pitchFamily="34" charset="0"/>
                  </a:rPr>
                  <a:t>Prediction Rule: </a:t>
                </a:r>
                <a:r>
                  <a:rPr lang="en-IN" sz="2400" dirty="0">
                    <a:latin typeface="Abadi Extra Light" panose="020B0204020104020204" pitchFamily="34" charset="0"/>
                  </a:rPr>
                  <a:t>Predict label as +1 if </a:t>
                </a:r>
                <a14:m>
                  <m:oMath xmlns:m="http://schemas.openxmlformats.org/officeDocument/2006/math">
                    <m:r>
                      <a:rPr lang="en-IN" sz="2400" b="0" i="1" smtClean="0">
                        <a:latin typeface="Cambria Math" panose="02040503050406030204" pitchFamily="18" charset="0"/>
                      </a:rPr>
                      <m:t>𝑓</m:t>
                    </m:r>
                    <m:d>
                      <m:dPr>
                        <m:ctrlPr>
                          <a:rPr lang="en-IN" sz="2400" b="0" i="1" smtClean="0">
                            <a:latin typeface="Cambria Math" panose="02040503050406030204" pitchFamily="18" charset="0"/>
                          </a:rPr>
                        </m:ctrlPr>
                      </m:dPr>
                      <m:e>
                        <m:r>
                          <a:rPr lang="en-IN" sz="2400" b="1" i="0" smtClean="0">
                            <a:latin typeface="Cambria Math" panose="02040503050406030204" pitchFamily="18" charset="0"/>
                          </a:rPr>
                          <m:t>𝐱</m:t>
                        </m:r>
                      </m:e>
                    </m:d>
                    <m:r>
                      <a:rPr lang="en-IN" sz="2400" b="0" i="1" smtClean="0">
                        <a:latin typeface="Cambria Math" panose="02040503050406030204" pitchFamily="18" charset="0"/>
                      </a:rPr>
                      <m:t>=</m:t>
                    </m:r>
                    <m:sSup>
                      <m:sSupPr>
                        <m:ctrlPr>
                          <a:rPr lang="en-IN" sz="2400" b="0" i="1" smtClean="0">
                            <a:latin typeface="Cambria Math" panose="02040503050406030204" pitchFamily="18" charset="0"/>
                          </a:rPr>
                        </m:ctrlPr>
                      </m:sSupPr>
                      <m:e>
                        <m:d>
                          <m:dPr>
                            <m:begChr m:val="|"/>
                            <m:endChr m:val="|"/>
                            <m:ctrlPr>
                              <a:rPr lang="en-IN" sz="2400" i="1">
                                <a:latin typeface="Cambria Math" panose="02040503050406030204" pitchFamily="18" charset="0"/>
                              </a:rPr>
                            </m:ctrlPr>
                          </m:dPr>
                          <m:e>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b="1" i="1">
                                        <a:latin typeface="Cambria Math" panose="02040503050406030204" pitchFamily="18" charset="0"/>
                                      </a:rPr>
                                      <m:t>𝝁</m:t>
                                    </m:r>
                                  </m:e>
                                  <m:sub>
                                    <m:r>
                                      <a:rPr lang="en-IN" sz="2400" i="1">
                                        <a:latin typeface="Cambria Math" panose="02040503050406030204" pitchFamily="18" charset="0"/>
                                      </a:rPr>
                                      <m:t>−</m:t>
                                    </m:r>
                                  </m:sub>
                                </m:sSub>
                                <m:r>
                                  <a:rPr lang="en-IN" sz="2400" i="1">
                                    <a:latin typeface="Cambria Math" panose="02040503050406030204" pitchFamily="18" charset="0"/>
                                  </a:rPr>
                                  <m:t>−</m:t>
                                </m:r>
                                <m:r>
                                  <a:rPr lang="en-IN" sz="2400" b="1">
                                    <a:latin typeface="Cambria Math" panose="02040503050406030204" pitchFamily="18" charset="0"/>
                                  </a:rPr>
                                  <m:t>𝐱</m:t>
                                </m:r>
                              </m:e>
                            </m:d>
                          </m:e>
                        </m:d>
                      </m:e>
                      <m:sup>
                        <m:r>
                          <a:rPr lang="en-IN" sz="2400" b="0" i="1" smtClean="0">
                            <a:latin typeface="Cambria Math" panose="02040503050406030204" pitchFamily="18" charset="0"/>
                          </a:rPr>
                          <m:t>2</m:t>
                        </m:r>
                      </m:sup>
                    </m:sSup>
                  </m:oMath>
                </a14:m>
                <a:r>
                  <a:rPr lang="en-IN" sz="2400" dirty="0">
                    <a:latin typeface="Abadi Extra Light" panose="020B0204020104020204" pitchFamily="34" charset="0"/>
                  </a:rPr>
                  <a:t> </a:t>
                </a:r>
                <a14:m>
                  <m:oMath xmlns:m="http://schemas.openxmlformats.org/officeDocument/2006/math">
                    <m:r>
                      <a:rPr lang="en-IN" sz="2400" i="1" dirty="0" smtClean="0">
                        <a:latin typeface="Cambria Math" panose="02040503050406030204" pitchFamily="18" charset="0"/>
                      </a:rPr>
                      <m:t>−</m:t>
                    </m:r>
                  </m:oMath>
                </a14:m>
                <a:r>
                  <a:rPr lang="en-IN" sz="2400" dirty="0">
                    <a:latin typeface="Abadi Extra Light" panose="020B0204020104020204" pitchFamily="34" charset="0"/>
                  </a:rPr>
                  <a:t> </a:t>
                </a:r>
                <a14:m>
                  <m:oMath xmlns:m="http://schemas.openxmlformats.org/officeDocument/2006/math">
                    <m:sSup>
                      <m:sSupPr>
                        <m:ctrlPr>
                          <a:rPr lang="en-IN" sz="2400" b="0" i="1" smtClean="0">
                            <a:latin typeface="Cambria Math" panose="02040503050406030204" pitchFamily="18" charset="0"/>
                          </a:rPr>
                        </m:ctrlPr>
                      </m:sSupPr>
                      <m:e>
                        <m:d>
                          <m:dPr>
                            <m:begChr m:val="|"/>
                            <m:endChr m:val="|"/>
                            <m:ctrlPr>
                              <a:rPr lang="en-IN" sz="2400" i="1">
                                <a:latin typeface="Cambria Math" panose="02040503050406030204" pitchFamily="18" charset="0"/>
                              </a:rPr>
                            </m:ctrlPr>
                          </m:dPr>
                          <m:e>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b="1" i="1">
                                        <a:latin typeface="Cambria Math" panose="02040503050406030204" pitchFamily="18" charset="0"/>
                                      </a:rPr>
                                      <m:t>𝝁</m:t>
                                    </m:r>
                                  </m:e>
                                  <m:sub>
                                    <m:r>
                                      <a:rPr lang="en-IN" sz="2400" b="0" i="1" smtClean="0">
                                        <a:latin typeface="Cambria Math" panose="02040503050406030204" pitchFamily="18" charset="0"/>
                                      </a:rPr>
                                      <m:t>+</m:t>
                                    </m:r>
                                  </m:sub>
                                </m:sSub>
                                <m:r>
                                  <a:rPr lang="en-IN" sz="2400" i="1">
                                    <a:latin typeface="Cambria Math" panose="02040503050406030204" pitchFamily="18" charset="0"/>
                                  </a:rPr>
                                  <m:t>−</m:t>
                                </m:r>
                                <m:r>
                                  <a:rPr lang="en-IN" sz="2400" b="1">
                                    <a:latin typeface="Cambria Math" panose="02040503050406030204" pitchFamily="18" charset="0"/>
                                  </a:rPr>
                                  <m:t>𝐱</m:t>
                                </m:r>
                              </m:e>
                            </m:d>
                          </m:e>
                        </m:d>
                      </m:e>
                      <m:sup>
                        <m:r>
                          <a:rPr lang="en-IN" sz="2400" b="0" i="1" smtClean="0">
                            <a:latin typeface="Cambria Math" panose="02040503050406030204" pitchFamily="18" charset="0"/>
                          </a:rPr>
                          <m:t>2</m:t>
                        </m:r>
                      </m:sup>
                    </m:sSup>
                    <m:r>
                      <a:rPr lang="en-IN" sz="2400" b="0" i="1" smtClean="0">
                        <a:latin typeface="Cambria Math" panose="02040503050406030204" pitchFamily="18" charset="0"/>
                      </a:rPr>
                      <m:t>&gt;0</m:t>
                    </m:r>
                  </m:oMath>
                </a14:m>
                <a:r>
                  <a:rPr lang="en-IN" sz="2400" dirty="0">
                    <a:latin typeface="Abadi Extra Light" panose="020B0204020104020204" pitchFamily="34" charset="0"/>
                  </a:rPr>
                  <a:t> otherwise -1</a:t>
                </a:r>
              </a:p>
            </p:txBody>
          </p:sp>
        </mc:Choice>
        <mc:Fallback xmlns="">
          <p:sp>
            <p:nvSpPr>
              <p:cNvPr id="10" name="TextBox 9">
                <a:extLst>
                  <a:ext uri="{FF2B5EF4-FFF2-40B4-BE49-F238E27FC236}">
                    <a16:creationId xmlns:a16="http://schemas.microsoft.com/office/drawing/2014/main" id="{E1D59649-A496-4B60-93A1-2B88C7F18373}"/>
                  </a:ext>
                </a:extLst>
              </p:cNvPr>
              <p:cNvSpPr txBox="1">
                <a:spLocks noRot="1" noChangeAspect="1" noMove="1" noResize="1" noEditPoints="1" noAdjustHandles="1" noChangeArrowheads="1" noChangeShapeType="1" noTextEdit="1"/>
              </p:cNvSpPr>
              <p:nvPr/>
            </p:nvSpPr>
            <p:spPr>
              <a:xfrm>
                <a:off x="454335" y="5342140"/>
                <a:ext cx="11154079" cy="582147"/>
              </a:xfrm>
              <a:prstGeom prst="rect">
                <a:avLst/>
              </a:prstGeom>
              <a:blipFill>
                <a:blip r:embed="rId8"/>
                <a:stretch>
                  <a:fillRect l="-875" b="-18750"/>
                </a:stretch>
              </a:blipFill>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2399367125"/>
      </p:ext>
    </p:extLst>
  </p:cSld>
  <p:clrMapOvr>
    <a:masterClrMapping/>
  </p:clrMapOvr>
  <mc:AlternateContent xmlns:mc="http://schemas.openxmlformats.org/markup-compatibility/2006" xmlns:p14="http://schemas.microsoft.com/office/powerpoint/2010/main">
    <mc:Choice Requires="p14">
      <p:transition spd="slow" p14:dur="2000" advTm="105273"/>
    </mc:Choice>
    <mc:Fallback xmlns="">
      <p:transition spd="slow" advTm="1052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wipe(down)">
                                      <p:cBhvr>
                                        <p:cTn id="17" dur="500"/>
                                        <p:tgtEl>
                                          <p:spTgt spid="62"/>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64"/>
                                        </p:tgtEl>
                                        <p:attrNameLst>
                                          <p:attrName>style.visibility</p:attrName>
                                        </p:attrNameLst>
                                      </p:cBhvr>
                                      <p:to>
                                        <p:strVal val="visible"/>
                                      </p:to>
                                    </p:set>
                                    <p:animEffect transition="in" filter="wipe(down)">
                                      <p:cBhvr>
                                        <p:cTn id="20" dur="500"/>
                                        <p:tgtEl>
                                          <p:spTgt spid="64"/>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wipe(down)">
                                      <p:cBhvr>
                                        <p:cTn id="23" dur="500"/>
                                        <p:tgtEl>
                                          <p:spTgt spid="68"/>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wipe(down)">
                                      <p:cBhvr>
                                        <p:cTn id="26" dur="500"/>
                                        <p:tgtEl>
                                          <p:spTgt spid="69"/>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71"/>
                                        </p:tgtEl>
                                        <p:attrNameLst>
                                          <p:attrName>style.visibility</p:attrName>
                                        </p:attrNameLst>
                                      </p:cBhvr>
                                      <p:to>
                                        <p:strVal val="visible"/>
                                      </p:to>
                                    </p:set>
                                    <p:animEffect transition="in" filter="wipe(down)">
                                      <p:cBhvr>
                                        <p:cTn id="29" dur="500"/>
                                        <p:tgtEl>
                                          <p:spTgt spid="71"/>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wipe(down)">
                                      <p:cBhvr>
                                        <p:cTn id="32" dur="500"/>
                                        <p:tgtEl>
                                          <p:spTgt spid="72"/>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wipe(down)">
                                      <p:cBhvr>
                                        <p:cTn id="35" dur="500"/>
                                        <p:tgtEl>
                                          <p:spTgt spid="73"/>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74"/>
                                        </p:tgtEl>
                                        <p:attrNameLst>
                                          <p:attrName>style.visibility</p:attrName>
                                        </p:attrNameLst>
                                      </p:cBhvr>
                                      <p:to>
                                        <p:strVal val="visible"/>
                                      </p:to>
                                    </p:set>
                                    <p:animEffect transition="in" filter="wipe(down)">
                                      <p:cBhvr>
                                        <p:cTn id="38" dur="500"/>
                                        <p:tgtEl>
                                          <p:spTgt spid="7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75"/>
                                        </p:tgtEl>
                                        <p:attrNameLst>
                                          <p:attrName>style.visibility</p:attrName>
                                        </p:attrNameLst>
                                      </p:cBhvr>
                                      <p:to>
                                        <p:strVal val="visible"/>
                                      </p:to>
                                    </p:set>
                                    <p:animEffect transition="in" filter="wipe(down)">
                                      <p:cBhvr>
                                        <p:cTn id="41" dur="500"/>
                                        <p:tgtEl>
                                          <p:spTgt spid="75"/>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wipe(down)">
                                      <p:cBhvr>
                                        <p:cTn id="44" dur="500"/>
                                        <p:tgtEl>
                                          <p:spTgt spid="76"/>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77"/>
                                        </p:tgtEl>
                                        <p:attrNameLst>
                                          <p:attrName>style.visibility</p:attrName>
                                        </p:attrNameLst>
                                      </p:cBhvr>
                                      <p:to>
                                        <p:strVal val="visible"/>
                                      </p:to>
                                    </p:set>
                                    <p:animEffect transition="in" filter="wipe(down)">
                                      <p:cBhvr>
                                        <p:cTn id="47" dur="500"/>
                                        <p:tgtEl>
                                          <p:spTgt spid="77"/>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78"/>
                                        </p:tgtEl>
                                        <p:attrNameLst>
                                          <p:attrName>style.visibility</p:attrName>
                                        </p:attrNameLst>
                                      </p:cBhvr>
                                      <p:to>
                                        <p:strVal val="visible"/>
                                      </p:to>
                                    </p:set>
                                    <p:animEffect transition="in" filter="wipe(down)">
                                      <p:cBhvr>
                                        <p:cTn id="50" dur="500"/>
                                        <p:tgtEl>
                                          <p:spTgt spid="78"/>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79"/>
                                        </p:tgtEl>
                                        <p:attrNameLst>
                                          <p:attrName>style.visibility</p:attrName>
                                        </p:attrNameLst>
                                      </p:cBhvr>
                                      <p:to>
                                        <p:strVal val="visible"/>
                                      </p:to>
                                    </p:set>
                                    <p:animEffect transition="in" filter="wipe(down)">
                                      <p:cBhvr>
                                        <p:cTn id="53" dur="500"/>
                                        <p:tgtEl>
                                          <p:spTgt spid="79"/>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80"/>
                                        </p:tgtEl>
                                        <p:attrNameLst>
                                          <p:attrName>style.visibility</p:attrName>
                                        </p:attrNameLst>
                                      </p:cBhvr>
                                      <p:to>
                                        <p:strVal val="visible"/>
                                      </p:to>
                                    </p:set>
                                    <p:animEffect transition="in" filter="wipe(down)">
                                      <p:cBhvr>
                                        <p:cTn id="56" dur="500"/>
                                        <p:tgtEl>
                                          <p:spTgt spid="80"/>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81"/>
                                        </p:tgtEl>
                                        <p:attrNameLst>
                                          <p:attrName>style.visibility</p:attrName>
                                        </p:attrNameLst>
                                      </p:cBhvr>
                                      <p:to>
                                        <p:strVal val="visible"/>
                                      </p:to>
                                    </p:set>
                                    <p:animEffect transition="in" filter="wipe(down)">
                                      <p:cBhvr>
                                        <p:cTn id="59" dur="500"/>
                                        <p:tgtEl>
                                          <p:spTgt spid="81"/>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wipe(down)">
                                      <p:cBhvr>
                                        <p:cTn id="62" dur="500"/>
                                        <p:tgtEl>
                                          <p:spTgt spid="82"/>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83"/>
                                        </p:tgtEl>
                                        <p:attrNameLst>
                                          <p:attrName>style.visibility</p:attrName>
                                        </p:attrNameLst>
                                      </p:cBhvr>
                                      <p:to>
                                        <p:strVal val="visible"/>
                                      </p:to>
                                    </p:set>
                                    <p:animEffect transition="in" filter="wipe(down)">
                                      <p:cBhvr>
                                        <p:cTn id="65" dur="500"/>
                                        <p:tgtEl>
                                          <p:spTgt spid="83"/>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84"/>
                                        </p:tgtEl>
                                        <p:attrNameLst>
                                          <p:attrName>style.visibility</p:attrName>
                                        </p:attrNameLst>
                                      </p:cBhvr>
                                      <p:to>
                                        <p:strVal val="visible"/>
                                      </p:to>
                                    </p:set>
                                    <p:animEffect transition="in" filter="wipe(down)">
                                      <p:cBhvr>
                                        <p:cTn id="68" dur="500"/>
                                        <p:tgtEl>
                                          <p:spTgt spid="84"/>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wipe(down)">
                                      <p:cBhvr>
                                        <p:cTn id="71" dur="500"/>
                                        <p:tgtEl>
                                          <p:spTgt spid="85"/>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86"/>
                                        </p:tgtEl>
                                        <p:attrNameLst>
                                          <p:attrName>style.visibility</p:attrName>
                                        </p:attrNameLst>
                                      </p:cBhvr>
                                      <p:to>
                                        <p:strVal val="visible"/>
                                      </p:to>
                                    </p:set>
                                    <p:animEffect transition="in" filter="wipe(down)">
                                      <p:cBhvr>
                                        <p:cTn id="74" dur="500"/>
                                        <p:tgtEl>
                                          <p:spTgt spid="86"/>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87"/>
                                        </p:tgtEl>
                                        <p:attrNameLst>
                                          <p:attrName>style.visibility</p:attrName>
                                        </p:attrNameLst>
                                      </p:cBhvr>
                                      <p:to>
                                        <p:strVal val="visible"/>
                                      </p:to>
                                    </p:set>
                                    <p:animEffect transition="in" filter="wipe(down)">
                                      <p:cBhvr>
                                        <p:cTn id="77" dur="500"/>
                                        <p:tgtEl>
                                          <p:spTgt spid="87"/>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88"/>
                                        </p:tgtEl>
                                        <p:attrNameLst>
                                          <p:attrName>style.visibility</p:attrName>
                                        </p:attrNameLst>
                                      </p:cBhvr>
                                      <p:to>
                                        <p:strVal val="visible"/>
                                      </p:to>
                                    </p:set>
                                    <p:animEffect transition="in" filter="wipe(down)">
                                      <p:cBhvr>
                                        <p:cTn id="80" dur="500"/>
                                        <p:tgtEl>
                                          <p:spTgt spid="88"/>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89"/>
                                        </p:tgtEl>
                                        <p:attrNameLst>
                                          <p:attrName>style.visibility</p:attrName>
                                        </p:attrNameLst>
                                      </p:cBhvr>
                                      <p:to>
                                        <p:strVal val="visible"/>
                                      </p:to>
                                    </p:set>
                                    <p:animEffect transition="in" filter="wipe(down)">
                                      <p:cBhvr>
                                        <p:cTn id="83" dur="500"/>
                                        <p:tgtEl>
                                          <p:spTgt spid="89"/>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90"/>
                                        </p:tgtEl>
                                        <p:attrNameLst>
                                          <p:attrName>style.visibility</p:attrName>
                                        </p:attrNameLst>
                                      </p:cBhvr>
                                      <p:to>
                                        <p:strVal val="visible"/>
                                      </p:to>
                                    </p:set>
                                    <p:animEffect transition="in" filter="wipe(down)">
                                      <p:cBhvr>
                                        <p:cTn id="86" dur="500"/>
                                        <p:tgtEl>
                                          <p:spTgt spid="90"/>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91"/>
                                        </p:tgtEl>
                                        <p:attrNameLst>
                                          <p:attrName>style.visibility</p:attrName>
                                        </p:attrNameLst>
                                      </p:cBhvr>
                                      <p:to>
                                        <p:strVal val="visible"/>
                                      </p:to>
                                    </p:set>
                                    <p:animEffect transition="in" filter="wipe(down)">
                                      <p:cBhvr>
                                        <p:cTn id="89" dur="500"/>
                                        <p:tgtEl>
                                          <p:spTgt spid="91"/>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92"/>
                                        </p:tgtEl>
                                        <p:attrNameLst>
                                          <p:attrName>style.visibility</p:attrName>
                                        </p:attrNameLst>
                                      </p:cBhvr>
                                      <p:to>
                                        <p:strVal val="visible"/>
                                      </p:to>
                                    </p:set>
                                    <p:animEffect transition="in" filter="wipe(down)">
                                      <p:cBhvr>
                                        <p:cTn id="92" dur="500"/>
                                        <p:tgtEl>
                                          <p:spTgt spid="92"/>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93"/>
                                        </p:tgtEl>
                                        <p:attrNameLst>
                                          <p:attrName>style.visibility</p:attrName>
                                        </p:attrNameLst>
                                      </p:cBhvr>
                                      <p:to>
                                        <p:strVal val="visible"/>
                                      </p:to>
                                    </p:set>
                                    <p:animEffect transition="in" filter="wipe(down)">
                                      <p:cBhvr>
                                        <p:cTn id="95" dur="500"/>
                                        <p:tgtEl>
                                          <p:spTgt spid="93"/>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94"/>
                                        </p:tgtEl>
                                        <p:attrNameLst>
                                          <p:attrName>style.visibility</p:attrName>
                                        </p:attrNameLst>
                                      </p:cBhvr>
                                      <p:to>
                                        <p:strVal val="visible"/>
                                      </p:to>
                                    </p:set>
                                    <p:animEffect transition="in" filter="wipe(down)">
                                      <p:cBhvr>
                                        <p:cTn id="98" dur="500"/>
                                        <p:tgtEl>
                                          <p:spTgt spid="94"/>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95"/>
                                        </p:tgtEl>
                                        <p:attrNameLst>
                                          <p:attrName>style.visibility</p:attrName>
                                        </p:attrNameLst>
                                      </p:cBhvr>
                                      <p:to>
                                        <p:strVal val="visible"/>
                                      </p:to>
                                    </p:set>
                                    <p:animEffect transition="in" filter="wipe(down)">
                                      <p:cBhvr>
                                        <p:cTn id="101" dur="500"/>
                                        <p:tgtEl>
                                          <p:spTgt spid="95"/>
                                        </p:tgtEl>
                                      </p:cBhvr>
                                    </p:animEffect>
                                  </p:childTnLst>
                                </p:cTn>
                              </p:par>
                              <p:par>
                                <p:cTn id="102" presetID="22" presetClass="entr" presetSubtype="4" fill="hold" grpId="0" nodeType="withEffect">
                                  <p:stCondLst>
                                    <p:cond delay="0"/>
                                  </p:stCondLst>
                                  <p:childTnLst>
                                    <p:set>
                                      <p:cBhvr>
                                        <p:cTn id="103" dur="1" fill="hold">
                                          <p:stCondLst>
                                            <p:cond delay="0"/>
                                          </p:stCondLst>
                                        </p:cTn>
                                        <p:tgtEl>
                                          <p:spTgt spid="96"/>
                                        </p:tgtEl>
                                        <p:attrNameLst>
                                          <p:attrName>style.visibility</p:attrName>
                                        </p:attrNameLst>
                                      </p:cBhvr>
                                      <p:to>
                                        <p:strVal val="visible"/>
                                      </p:to>
                                    </p:set>
                                    <p:animEffect transition="in" filter="wipe(down)">
                                      <p:cBhvr>
                                        <p:cTn id="104" dur="500"/>
                                        <p:tgtEl>
                                          <p:spTgt spid="96"/>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104"/>
                                        </p:tgtEl>
                                        <p:attrNameLst>
                                          <p:attrName>style.visibility</p:attrName>
                                        </p:attrNameLst>
                                      </p:cBhvr>
                                      <p:to>
                                        <p:strVal val="visible"/>
                                      </p:to>
                                    </p:set>
                                    <p:animEffect transition="in" filter="wipe(down)">
                                      <p:cBhvr>
                                        <p:cTn id="107" dur="500"/>
                                        <p:tgtEl>
                                          <p:spTgt spid="104"/>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8"/>
                                        </p:tgtEl>
                                        <p:attrNameLst>
                                          <p:attrName>style.visibility</p:attrName>
                                        </p:attrNameLst>
                                      </p:cBhvr>
                                      <p:to>
                                        <p:strVal val="visible"/>
                                      </p:to>
                                    </p:set>
                                    <p:animEffect transition="in" filter="wipe(down)">
                                      <p:cBhvr>
                                        <p:cTn id="112" dur="500"/>
                                        <p:tgtEl>
                                          <p:spTgt spid="8"/>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106"/>
                                        </p:tgtEl>
                                        <p:attrNameLst>
                                          <p:attrName>style.visibility</p:attrName>
                                        </p:attrNameLst>
                                      </p:cBhvr>
                                      <p:to>
                                        <p:strVal val="visible"/>
                                      </p:to>
                                    </p:set>
                                    <p:animEffect transition="in" filter="wipe(down)">
                                      <p:cBhvr>
                                        <p:cTn id="117" dur="500"/>
                                        <p:tgtEl>
                                          <p:spTgt spid="106"/>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10"/>
                                        </p:tgtEl>
                                        <p:attrNameLst>
                                          <p:attrName>style.visibility</p:attrName>
                                        </p:attrNameLst>
                                      </p:cBhvr>
                                      <p:to>
                                        <p:strVal val="visible"/>
                                      </p:to>
                                    </p:set>
                                    <p:animEffect transition="in" filter="wipe(down)">
                                      <p:cBhvr>
                                        <p:cTn id="1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2" grpId="0" animBg="1"/>
      <p:bldP spid="64" grpId="0" animBg="1"/>
      <p:bldP spid="68" grpId="0" animBg="1"/>
      <p:bldP spid="69"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p:bldP spid="93" grpId="0"/>
      <p:bldP spid="94" grpId="0" animBg="1"/>
      <p:bldP spid="95" grpId="0" animBg="1"/>
      <p:bldP spid="96" grpId="0" animBg="1"/>
      <p:bldP spid="104" grpId="0"/>
      <p:bldP spid="8" grpId="0"/>
      <p:bldP spid="106"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b="1" dirty="0" err="1"/>
              <a:t>LwP</a:t>
            </a:r>
            <a:r>
              <a:rPr lang="en-IN" b="1" dirty="0"/>
              <a:t>: The Prediction Rule, Mathematically</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18</a:t>
            </a:fld>
            <a:endParaRPr lang="en-IN" sz="2800" dirty="0">
              <a:solidFill>
                <a:schemeClr val="accent2">
                  <a:lumMod val="40000"/>
                  <a:lumOff val="60000"/>
                </a:schemeClr>
              </a:solidFill>
            </a:endParaRP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Let’s expand the prediction rule expression a bit more</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Thus </a:t>
                </a:r>
                <a:r>
                  <a:rPr lang="en-GB" dirty="0" err="1">
                    <a:latin typeface="Abadi Extra Light" panose="020B0204020104020204" pitchFamily="34" charset="0"/>
                  </a:rPr>
                  <a:t>LwP</a:t>
                </a:r>
                <a:r>
                  <a:rPr lang="en-GB" dirty="0">
                    <a:latin typeface="Abadi Extra Light" panose="020B0204020104020204" pitchFamily="34" charset="0"/>
                  </a:rPr>
                  <a:t> with Euclidean distance is equivalent to a </a:t>
                </a:r>
                <a:r>
                  <a:rPr lang="en-GB" b="1" dirty="0">
                    <a:solidFill>
                      <a:srgbClr val="FF0000"/>
                    </a:solidFill>
                    <a:latin typeface="Abadi Extra Light" panose="020B0204020104020204" pitchFamily="34" charset="0"/>
                  </a:rPr>
                  <a:t>linear model</a:t>
                </a:r>
                <a:r>
                  <a:rPr lang="en-GB" dirty="0">
                    <a:latin typeface="Abadi Extra Light" panose="020B0204020104020204" pitchFamily="34" charset="0"/>
                  </a:rPr>
                  <a:t> with </a:t>
                </a:r>
              </a:p>
              <a:p>
                <a:pPr lvl="1">
                  <a:buFont typeface="Wingdings" panose="05000000000000000000" pitchFamily="2" charset="2"/>
                  <a:buChar char="§"/>
                </a:pPr>
                <a:r>
                  <a:rPr lang="en-GB" dirty="0">
                    <a:latin typeface="Abadi Extra Light" panose="020B0204020104020204" pitchFamily="34" charset="0"/>
                  </a:rPr>
                  <a:t>Weight vector </a:t>
                </a:r>
                <a14:m>
                  <m:oMath xmlns:m="http://schemas.openxmlformats.org/officeDocument/2006/math">
                    <m:r>
                      <a:rPr lang="en-IN" b="1" i="0">
                        <a:latin typeface="Cambria Math" panose="02040503050406030204" pitchFamily="18" charset="0"/>
                      </a:rPr>
                      <m:t>𝐰</m:t>
                    </m:r>
                    <m:r>
                      <a:rPr lang="en-IN" i="1">
                        <a:latin typeface="Cambria Math" panose="02040503050406030204" pitchFamily="18" charset="0"/>
                      </a:rPr>
                      <m:t>= </m:t>
                    </m:r>
                  </m:oMath>
                </a14:m>
                <a:r>
                  <a:rPr lang="en-IN" dirty="0"/>
                  <a:t>2(</a:t>
                </a:r>
                <a14:m>
                  <m:oMath xmlns:m="http://schemas.openxmlformats.org/officeDocument/2006/math">
                    <m:sSub>
                      <m:sSubPr>
                        <m:ctrlPr>
                          <a:rPr lang="en-IN" i="1">
                            <a:latin typeface="Cambria Math" panose="02040503050406030204" pitchFamily="18" charset="0"/>
                          </a:rPr>
                        </m:ctrlPr>
                      </m:sSubPr>
                      <m:e>
                        <m:r>
                          <a:rPr lang="en-IN" b="1" i="1">
                            <a:latin typeface="Cambria Math" panose="02040503050406030204" pitchFamily="18" charset="0"/>
                          </a:rPr>
                          <m:t>𝝁</m:t>
                        </m:r>
                      </m:e>
                      <m:sub>
                        <m:r>
                          <a:rPr lang="en-IN" i="1">
                            <a:latin typeface="Cambria Math" panose="02040503050406030204" pitchFamily="18" charset="0"/>
                          </a:rPr>
                          <m:t>+</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b="1" i="1">
                            <a:latin typeface="Cambria Math" panose="02040503050406030204" pitchFamily="18" charset="0"/>
                          </a:rPr>
                          <m:t>𝝁</m:t>
                        </m:r>
                      </m:e>
                      <m:sub>
                        <m:r>
                          <a:rPr lang="en-IN" i="1">
                            <a:latin typeface="Cambria Math" panose="02040503050406030204" pitchFamily="18" charset="0"/>
                          </a:rPr>
                          <m:t>−</m:t>
                        </m:r>
                      </m:sub>
                    </m:sSub>
                    <m:r>
                      <a:rPr lang="en-IN">
                        <a:latin typeface="Cambria Math" panose="02040503050406030204" pitchFamily="18" charset="0"/>
                      </a:rPr>
                      <m:t>)</m:t>
                    </m:r>
                  </m:oMath>
                </a14:m>
                <a:r>
                  <a:rPr lang="en-IN" dirty="0"/>
                  <a:t> </a:t>
                </a:r>
              </a:p>
              <a:p>
                <a:pPr lvl="1">
                  <a:buFont typeface="Wingdings" panose="05000000000000000000" pitchFamily="2" charset="2"/>
                  <a:buChar char="§"/>
                </a:pPr>
                <a:r>
                  <a:rPr lang="en-IN" dirty="0">
                    <a:latin typeface="Abadi Extra Light" panose="020B0204020104020204" pitchFamily="34" charset="0"/>
                  </a:rPr>
                  <a:t>Bias term </a:t>
                </a:r>
                <a14:m>
                  <m:oMath xmlns:m="http://schemas.openxmlformats.org/officeDocument/2006/math">
                    <m:r>
                      <a:rPr lang="en-IN" i="1">
                        <a:latin typeface="Cambria Math" panose="02040503050406030204" pitchFamily="18" charset="0"/>
                      </a:rPr>
                      <m:t>𝑏</m:t>
                    </m:r>
                    <m:r>
                      <a:rPr lang="en-IN" i="1">
                        <a:latin typeface="Cambria Math" panose="02040503050406030204" pitchFamily="18" charset="0"/>
                      </a:rPr>
                      <m:t>=</m:t>
                    </m:r>
                    <m:sSup>
                      <m:sSupPr>
                        <m:ctrlPr>
                          <a:rPr lang="en-IN" i="1">
                            <a:latin typeface="Cambria Math" panose="02040503050406030204" pitchFamily="18" charset="0"/>
                          </a:rPr>
                        </m:ctrlPr>
                      </m:sSupPr>
                      <m:e>
                        <m:d>
                          <m:dPr>
                            <m:begChr m:val="|"/>
                            <m:endChr m:val="|"/>
                            <m:ctrlPr>
                              <a:rPr lang="en-IN" i="1">
                                <a:latin typeface="Cambria Math" panose="02040503050406030204" pitchFamily="18" charset="0"/>
                              </a:rPr>
                            </m:ctrlPr>
                          </m:dPr>
                          <m:e>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b="1" i="1">
                                        <a:latin typeface="Cambria Math" panose="02040503050406030204" pitchFamily="18" charset="0"/>
                                      </a:rPr>
                                      <m:t>𝝁</m:t>
                                    </m:r>
                                  </m:e>
                                  <m:sub>
                                    <m:r>
                                      <a:rPr lang="en-IN" i="1">
                                        <a:latin typeface="Cambria Math" panose="02040503050406030204" pitchFamily="18" charset="0"/>
                                      </a:rPr>
                                      <m:t>−</m:t>
                                    </m:r>
                                  </m:sub>
                                </m:sSub>
                              </m:e>
                            </m:d>
                          </m:e>
                        </m:d>
                      </m:e>
                      <m:sup>
                        <m:r>
                          <a:rPr lang="en-IN" i="1">
                            <a:latin typeface="Cambria Math" panose="02040503050406030204" pitchFamily="18" charset="0"/>
                          </a:rPr>
                          <m:t>2</m:t>
                        </m:r>
                      </m:sup>
                    </m:sSup>
                    <m:r>
                      <a:rPr lang="en-IN">
                        <a:latin typeface="Cambria Math" panose="02040503050406030204" pitchFamily="18" charset="0"/>
                      </a:rPr>
                      <m:t> −</m:t>
                    </m:r>
                    <m:sSup>
                      <m:sSupPr>
                        <m:ctrlPr>
                          <a:rPr lang="en-IN" i="1">
                            <a:latin typeface="Cambria Math" panose="02040503050406030204" pitchFamily="18" charset="0"/>
                          </a:rPr>
                        </m:ctrlPr>
                      </m:sSupPr>
                      <m:e>
                        <m:d>
                          <m:dPr>
                            <m:begChr m:val="|"/>
                            <m:endChr m:val="|"/>
                            <m:ctrlPr>
                              <a:rPr lang="en-IN" i="1">
                                <a:latin typeface="Cambria Math" panose="02040503050406030204" pitchFamily="18" charset="0"/>
                              </a:rPr>
                            </m:ctrlPr>
                          </m:dPr>
                          <m:e>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b="1" i="1">
                                        <a:latin typeface="Cambria Math" panose="02040503050406030204" pitchFamily="18" charset="0"/>
                                      </a:rPr>
                                      <m:t>𝝁</m:t>
                                    </m:r>
                                  </m:e>
                                  <m:sub>
                                    <m:r>
                                      <a:rPr lang="en-IN" i="1">
                                        <a:latin typeface="Cambria Math" panose="02040503050406030204" pitchFamily="18" charset="0"/>
                                      </a:rPr>
                                      <m:t>+</m:t>
                                    </m:r>
                                  </m:sub>
                                </m:sSub>
                              </m:e>
                            </m:d>
                          </m:e>
                        </m:d>
                      </m:e>
                      <m:sup>
                        <m:r>
                          <a:rPr lang="en-IN" i="1">
                            <a:latin typeface="Cambria Math" panose="02040503050406030204" pitchFamily="18" charset="0"/>
                          </a:rPr>
                          <m:t>2</m:t>
                        </m:r>
                      </m:sup>
                    </m:sSup>
                  </m:oMath>
                </a14:m>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Prediction rule therefore is: Predict +1 if </a:t>
                </a:r>
                <a14:m>
                  <m:oMath xmlns:m="http://schemas.openxmlformats.org/officeDocument/2006/math">
                    <m:d>
                      <m:dPr>
                        <m:begChr m:val="⟨"/>
                        <m:endChr m:val="⟩"/>
                        <m:ctrlPr>
                          <a:rPr lang="en-IN" i="1">
                            <a:latin typeface="Cambria Math" panose="02040503050406030204" pitchFamily="18" charset="0"/>
                          </a:rPr>
                        </m:ctrlPr>
                      </m:dPr>
                      <m:e>
                        <m:r>
                          <a:rPr lang="en-IN" b="1">
                            <a:latin typeface="Cambria Math" panose="02040503050406030204" pitchFamily="18" charset="0"/>
                          </a:rPr>
                          <m:t>𝐰</m:t>
                        </m:r>
                        <m:r>
                          <a:rPr lang="en-IN" i="1">
                            <a:latin typeface="Cambria Math" panose="02040503050406030204" pitchFamily="18" charset="0"/>
                          </a:rPr>
                          <m:t>,</m:t>
                        </m:r>
                        <m:r>
                          <a:rPr lang="en-IN" b="1">
                            <a:latin typeface="Cambria Math" panose="02040503050406030204" pitchFamily="18" charset="0"/>
                          </a:rPr>
                          <m:t>𝐱</m:t>
                        </m:r>
                      </m:e>
                    </m:d>
                    <m:r>
                      <a:rPr lang="en-IN">
                        <a:latin typeface="Cambria Math" panose="02040503050406030204" pitchFamily="18" charset="0"/>
                      </a:rPr>
                      <m:t>+</m:t>
                    </m:r>
                    <m:r>
                      <a:rPr lang="en-IN" i="1">
                        <a:latin typeface="Cambria Math" panose="02040503050406030204" pitchFamily="18" charset="0"/>
                      </a:rPr>
                      <m:t>𝑏</m:t>
                    </m:r>
                  </m:oMath>
                </a14:m>
                <a:r>
                  <a:rPr lang="en-IN" dirty="0"/>
                  <a:t> &gt; 0</a:t>
                </a:r>
                <a:r>
                  <a:rPr lang="en-IN" dirty="0">
                    <a:latin typeface="Abadi Extra Light" panose="020B0204020104020204" pitchFamily="34" charset="0"/>
                  </a:rPr>
                  <a:t>, else predict -1</a:t>
                </a: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mc:Choice>
        <mc:Fallback>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864" b="-131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179274E-33C8-4E00-B94C-3E9467FBFF87}"/>
                  </a:ext>
                </a:extLst>
              </p:cNvPr>
              <p:cNvSpPr txBox="1"/>
              <p:nvPr/>
            </p:nvSpPr>
            <p:spPr>
              <a:xfrm>
                <a:off x="1447800" y="1743075"/>
                <a:ext cx="8427243" cy="1931106"/>
              </a:xfrm>
              <a:prstGeom prst="rect">
                <a:avLst/>
              </a:prstGeom>
              <a:noFill/>
            </p:spPr>
            <p:txBody>
              <a:bodyPr wrap="none" rtlCol="0">
                <a:spAutoFit/>
              </a:bodyPr>
              <a:lstStyle/>
              <a:p>
                <a14:m>
                  <m:oMath xmlns:m="http://schemas.openxmlformats.org/officeDocument/2006/math">
                    <m:r>
                      <a:rPr lang="en-IN" sz="2400" i="1" smtClean="0">
                        <a:latin typeface="Cambria Math" panose="02040503050406030204" pitchFamily="18" charset="0"/>
                      </a:rPr>
                      <m:t>𝑓</m:t>
                    </m:r>
                    <m:d>
                      <m:dPr>
                        <m:ctrlPr>
                          <a:rPr lang="en-IN" sz="2400" i="1">
                            <a:latin typeface="Cambria Math" panose="02040503050406030204" pitchFamily="18" charset="0"/>
                          </a:rPr>
                        </m:ctrlPr>
                      </m:dPr>
                      <m:e>
                        <m:r>
                          <a:rPr lang="en-IN" sz="2400" b="1">
                            <a:latin typeface="Cambria Math" panose="02040503050406030204" pitchFamily="18" charset="0"/>
                          </a:rPr>
                          <m:t>𝐱</m:t>
                        </m:r>
                      </m:e>
                    </m:d>
                    <m:r>
                      <a:rPr lang="en-IN" sz="2400" i="1">
                        <a:latin typeface="Cambria Math" panose="02040503050406030204" pitchFamily="18" charset="0"/>
                      </a:rPr>
                      <m:t>=</m:t>
                    </m:r>
                    <m:sSup>
                      <m:sSupPr>
                        <m:ctrlPr>
                          <a:rPr lang="en-IN" sz="2400" i="1">
                            <a:latin typeface="Cambria Math" panose="02040503050406030204" pitchFamily="18" charset="0"/>
                          </a:rPr>
                        </m:ctrlPr>
                      </m:sSupPr>
                      <m:e>
                        <m:d>
                          <m:dPr>
                            <m:begChr m:val="|"/>
                            <m:endChr m:val="|"/>
                            <m:ctrlPr>
                              <a:rPr lang="en-IN" sz="2400" i="1">
                                <a:latin typeface="Cambria Math" panose="02040503050406030204" pitchFamily="18" charset="0"/>
                              </a:rPr>
                            </m:ctrlPr>
                          </m:dPr>
                          <m:e>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b="1" i="1">
                                        <a:latin typeface="Cambria Math" panose="02040503050406030204" pitchFamily="18" charset="0"/>
                                      </a:rPr>
                                      <m:t>𝝁</m:t>
                                    </m:r>
                                  </m:e>
                                  <m:sub>
                                    <m:r>
                                      <a:rPr lang="en-IN" sz="2400" i="1">
                                        <a:latin typeface="Cambria Math" panose="02040503050406030204" pitchFamily="18" charset="0"/>
                                      </a:rPr>
                                      <m:t>−</m:t>
                                    </m:r>
                                  </m:sub>
                                </m:sSub>
                                <m:r>
                                  <a:rPr lang="en-IN" sz="2400" i="1">
                                    <a:latin typeface="Cambria Math" panose="02040503050406030204" pitchFamily="18" charset="0"/>
                                  </a:rPr>
                                  <m:t>−</m:t>
                                </m:r>
                                <m:r>
                                  <a:rPr lang="en-IN" sz="2400" b="1">
                                    <a:latin typeface="Cambria Math" panose="02040503050406030204" pitchFamily="18" charset="0"/>
                                  </a:rPr>
                                  <m:t>𝐱</m:t>
                                </m:r>
                              </m:e>
                            </m:d>
                          </m:e>
                        </m:d>
                      </m:e>
                      <m:sup>
                        <m:r>
                          <a:rPr lang="en-IN" sz="2400" i="1">
                            <a:latin typeface="Cambria Math" panose="02040503050406030204" pitchFamily="18" charset="0"/>
                          </a:rPr>
                          <m:t>2</m:t>
                        </m:r>
                      </m:sup>
                    </m:sSup>
                  </m:oMath>
                </a14:m>
                <a:r>
                  <a:rPr lang="en-IN" sz="2400" dirty="0">
                    <a:latin typeface="Abadi Extra Light" panose="020B0204020104020204" pitchFamily="34" charset="0"/>
                  </a:rPr>
                  <a:t> </a:t>
                </a:r>
                <a14:m>
                  <m:oMath xmlns:m="http://schemas.openxmlformats.org/officeDocument/2006/math">
                    <m:r>
                      <a:rPr lang="en-IN" sz="2400" i="1" dirty="0">
                        <a:latin typeface="Cambria Math" panose="02040503050406030204" pitchFamily="18" charset="0"/>
                      </a:rPr>
                      <m:t>−</m:t>
                    </m:r>
                  </m:oMath>
                </a14:m>
                <a:r>
                  <a:rPr lang="en-IN" sz="2400" dirty="0">
                    <a:latin typeface="Abadi Extra Light" panose="020B0204020104020204" pitchFamily="34" charset="0"/>
                  </a:rPr>
                  <a:t> </a:t>
                </a:r>
                <a14:m>
                  <m:oMath xmlns:m="http://schemas.openxmlformats.org/officeDocument/2006/math">
                    <m:sSup>
                      <m:sSupPr>
                        <m:ctrlPr>
                          <a:rPr lang="en-IN" sz="2400" i="1">
                            <a:latin typeface="Cambria Math" panose="02040503050406030204" pitchFamily="18" charset="0"/>
                          </a:rPr>
                        </m:ctrlPr>
                      </m:sSupPr>
                      <m:e>
                        <m:d>
                          <m:dPr>
                            <m:begChr m:val="|"/>
                            <m:endChr m:val="|"/>
                            <m:ctrlPr>
                              <a:rPr lang="en-IN" sz="2400" i="1">
                                <a:latin typeface="Cambria Math" panose="02040503050406030204" pitchFamily="18" charset="0"/>
                              </a:rPr>
                            </m:ctrlPr>
                          </m:dPr>
                          <m:e>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b="1" i="1">
                                        <a:latin typeface="Cambria Math" panose="02040503050406030204" pitchFamily="18" charset="0"/>
                                      </a:rPr>
                                      <m:t>𝝁</m:t>
                                    </m:r>
                                  </m:e>
                                  <m:sub>
                                    <m:r>
                                      <a:rPr lang="en-IN" sz="2400" i="1">
                                        <a:latin typeface="Cambria Math" panose="02040503050406030204" pitchFamily="18" charset="0"/>
                                      </a:rPr>
                                      <m:t>+</m:t>
                                    </m:r>
                                  </m:sub>
                                </m:sSub>
                                <m:r>
                                  <a:rPr lang="en-IN" sz="2400" i="1">
                                    <a:latin typeface="Cambria Math" panose="02040503050406030204" pitchFamily="18" charset="0"/>
                                  </a:rPr>
                                  <m:t>−</m:t>
                                </m:r>
                                <m:r>
                                  <a:rPr lang="en-IN" sz="2400" b="1">
                                    <a:latin typeface="Cambria Math" panose="02040503050406030204" pitchFamily="18" charset="0"/>
                                  </a:rPr>
                                  <m:t>𝐱</m:t>
                                </m:r>
                              </m:e>
                            </m:d>
                          </m:e>
                        </m:d>
                      </m:e>
                      <m:sup>
                        <m:r>
                          <a:rPr lang="en-IN" sz="2400" i="1">
                            <a:latin typeface="Cambria Math" panose="02040503050406030204" pitchFamily="18" charset="0"/>
                          </a:rPr>
                          <m:t>2</m:t>
                        </m:r>
                      </m:sup>
                    </m:sSup>
                  </m:oMath>
                </a14:m>
                <a:endParaRPr lang="en-IN" sz="2400" dirty="0"/>
              </a:p>
              <a:p>
                <a:r>
                  <a:rPr lang="en-IN" sz="2400" dirty="0"/>
                  <a:t>          </a:t>
                </a:r>
                <a14:m>
                  <m:oMath xmlns:m="http://schemas.openxmlformats.org/officeDocument/2006/math">
                    <m:r>
                      <a:rPr lang="en-IN" sz="2400" b="0" i="1" smtClean="0">
                        <a:latin typeface="Cambria Math" panose="02040503050406030204" pitchFamily="18" charset="0"/>
                      </a:rPr>
                      <m:t>= </m:t>
                    </m:r>
                    <m:sSup>
                      <m:sSupPr>
                        <m:ctrlPr>
                          <a:rPr lang="en-IN" sz="2400" i="1">
                            <a:latin typeface="Cambria Math" panose="02040503050406030204" pitchFamily="18" charset="0"/>
                          </a:rPr>
                        </m:ctrlPr>
                      </m:sSupPr>
                      <m:e>
                        <m:d>
                          <m:dPr>
                            <m:begChr m:val="|"/>
                            <m:endChr m:val="|"/>
                            <m:ctrlPr>
                              <a:rPr lang="en-IN" sz="2400" i="1">
                                <a:latin typeface="Cambria Math" panose="02040503050406030204" pitchFamily="18" charset="0"/>
                              </a:rPr>
                            </m:ctrlPr>
                          </m:dPr>
                          <m:e>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b="1" i="1">
                                        <a:latin typeface="Cambria Math" panose="02040503050406030204" pitchFamily="18" charset="0"/>
                                      </a:rPr>
                                      <m:t>𝝁</m:t>
                                    </m:r>
                                  </m:e>
                                  <m:sub>
                                    <m:r>
                                      <a:rPr lang="en-IN" sz="2400" i="1">
                                        <a:latin typeface="Cambria Math" panose="02040503050406030204" pitchFamily="18" charset="0"/>
                                      </a:rPr>
                                      <m:t>−</m:t>
                                    </m:r>
                                  </m:sub>
                                </m:sSub>
                              </m:e>
                            </m:d>
                          </m:e>
                        </m:d>
                      </m:e>
                      <m:sup>
                        <m:r>
                          <a:rPr lang="en-IN" sz="2400" i="1">
                            <a:latin typeface="Cambria Math" panose="02040503050406030204" pitchFamily="18" charset="0"/>
                          </a:rPr>
                          <m:t>2</m:t>
                        </m:r>
                      </m:sup>
                    </m:sSup>
                    <m:r>
                      <a:rPr lang="en-IN" sz="2400" i="1">
                        <a:latin typeface="Cambria Math" panose="02040503050406030204" pitchFamily="18" charset="0"/>
                      </a:rPr>
                      <m:t>+</m:t>
                    </m:r>
                    <m:sSup>
                      <m:sSupPr>
                        <m:ctrlPr>
                          <a:rPr lang="en-IN" sz="2400" i="1">
                            <a:latin typeface="Cambria Math" panose="02040503050406030204" pitchFamily="18" charset="0"/>
                          </a:rPr>
                        </m:ctrlPr>
                      </m:sSupPr>
                      <m:e>
                        <m:d>
                          <m:dPr>
                            <m:begChr m:val="|"/>
                            <m:endChr m:val="|"/>
                            <m:ctrlPr>
                              <a:rPr lang="en-IN" sz="2400" i="1">
                                <a:latin typeface="Cambria Math" panose="02040503050406030204" pitchFamily="18" charset="0"/>
                              </a:rPr>
                            </m:ctrlPr>
                          </m:dPr>
                          <m:e>
                            <m:d>
                              <m:dPr>
                                <m:begChr m:val="|"/>
                                <m:endChr m:val="|"/>
                                <m:ctrlPr>
                                  <a:rPr lang="en-IN" sz="2400" i="1">
                                    <a:latin typeface="Cambria Math" panose="02040503050406030204" pitchFamily="18" charset="0"/>
                                  </a:rPr>
                                </m:ctrlPr>
                              </m:dPr>
                              <m:e>
                                <m:r>
                                  <a:rPr lang="en-IN" sz="2400" b="1">
                                    <a:latin typeface="Cambria Math" panose="02040503050406030204" pitchFamily="18" charset="0"/>
                                  </a:rPr>
                                  <m:t>𝐱</m:t>
                                </m:r>
                              </m:e>
                            </m:d>
                          </m:e>
                        </m:d>
                      </m:e>
                      <m:sup>
                        <m:r>
                          <a:rPr lang="en-IN" sz="2400" i="1">
                            <a:latin typeface="Cambria Math" panose="02040503050406030204" pitchFamily="18" charset="0"/>
                          </a:rPr>
                          <m:t>2</m:t>
                        </m:r>
                      </m:sup>
                    </m:sSup>
                    <m:r>
                      <a:rPr lang="en-IN" sz="2400" i="1">
                        <a:latin typeface="Cambria Math" panose="02040503050406030204" pitchFamily="18" charset="0"/>
                      </a:rPr>
                      <m:t>−2</m:t>
                    </m:r>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b="1" i="1">
                                <a:latin typeface="Cambria Math" panose="02040503050406030204" pitchFamily="18" charset="0"/>
                              </a:rPr>
                              <m:t>𝝁</m:t>
                            </m:r>
                          </m:e>
                          <m:sub>
                            <m:r>
                              <a:rPr lang="en-IN" sz="2400" i="1">
                                <a:latin typeface="Cambria Math" panose="02040503050406030204" pitchFamily="18" charset="0"/>
                              </a:rPr>
                              <m:t>−</m:t>
                            </m:r>
                          </m:sub>
                        </m:sSub>
                        <m:r>
                          <a:rPr lang="en-IN" sz="2400" i="1">
                            <a:latin typeface="Cambria Math" panose="02040503050406030204" pitchFamily="18" charset="0"/>
                          </a:rPr>
                          <m:t>,</m:t>
                        </m:r>
                        <m:r>
                          <a:rPr lang="en-IN" sz="2400" b="1">
                            <a:latin typeface="Cambria Math" panose="02040503050406030204" pitchFamily="18" charset="0"/>
                          </a:rPr>
                          <m:t>𝐱</m:t>
                        </m:r>
                      </m:e>
                    </m:d>
                    <m:r>
                      <a:rPr lang="en-IN" sz="2400" b="0" i="0" smtClean="0">
                        <a:latin typeface="Cambria Math" panose="02040503050406030204" pitchFamily="18" charset="0"/>
                      </a:rPr>
                      <m:t> −</m:t>
                    </m:r>
                    <m:sSup>
                      <m:sSupPr>
                        <m:ctrlPr>
                          <a:rPr lang="en-IN" sz="2400" i="1">
                            <a:latin typeface="Cambria Math" panose="02040503050406030204" pitchFamily="18" charset="0"/>
                          </a:rPr>
                        </m:ctrlPr>
                      </m:sSupPr>
                      <m:e>
                        <m:d>
                          <m:dPr>
                            <m:begChr m:val="|"/>
                            <m:endChr m:val="|"/>
                            <m:ctrlPr>
                              <a:rPr lang="en-IN" sz="2400" i="1">
                                <a:latin typeface="Cambria Math" panose="02040503050406030204" pitchFamily="18" charset="0"/>
                              </a:rPr>
                            </m:ctrlPr>
                          </m:dPr>
                          <m:e>
                            <m:d>
                              <m:dPr>
                                <m:begChr m:val="|"/>
                                <m:endChr m:val="|"/>
                                <m:ctrlPr>
                                  <a:rPr lang="en-IN" sz="2400" i="1">
                                    <a:latin typeface="Cambria Math" panose="02040503050406030204" pitchFamily="18" charset="0"/>
                                  </a:rPr>
                                </m:ctrlPr>
                              </m:dPr>
                              <m:e>
                                <m:sSub>
                                  <m:sSubPr>
                                    <m:ctrlPr>
                                      <a:rPr lang="en-IN" sz="2400" i="1" smtClean="0">
                                        <a:latin typeface="Cambria Math" panose="02040503050406030204" pitchFamily="18" charset="0"/>
                                      </a:rPr>
                                    </m:ctrlPr>
                                  </m:sSubPr>
                                  <m:e>
                                    <m:r>
                                      <a:rPr lang="en-IN" sz="2400" b="1" i="1">
                                        <a:latin typeface="Cambria Math" panose="02040503050406030204" pitchFamily="18" charset="0"/>
                                      </a:rPr>
                                      <m:t>𝝁</m:t>
                                    </m:r>
                                  </m:e>
                                  <m:sub>
                                    <m:r>
                                      <a:rPr lang="en-IN" sz="2400" b="0" i="1" smtClean="0">
                                        <a:latin typeface="Cambria Math" panose="02040503050406030204" pitchFamily="18" charset="0"/>
                                      </a:rPr>
                                      <m:t>+</m:t>
                                    </m:r>
                                  </m:sub>
                                </m:sSub>
                              </m:e>
                            </m:d>
                          </m:e>
                        </m:d>
                      </m:e>
                      <m:sup>
                        <m:r>
                          <a:rPr lang="en-IN" sz="2400" i="1">
                            <a:latin typeface="Cambria Math" panose="02040503050406030204" pitchFamily="18" charset="0"/>
                          </a:rPr>
                          <m:t>2</m:t>
                        </m:r>
                      </m:sup>
                    </m:sSup>
                    <m:r>
                      <a:rPr lang="en-IN" sz="2400" b="0" i="1" smtClean="0">
                        <a:latin typeface="Cambria Math" panose="02040503050406030204" pitchFamily="18" charset="0"/>
                      </a:rPr>
                      <m:t>−</m:t>
                    </m:r>
                    <m:sSup>
                      <m:sSupPr>
                        <m:ctrlPr>
                          <a:rPr lang="en-IN" sz="2400" i="1">
                            <a:latin typeface="Cambria Math" panose="02040503050406030204" pitchFamily="18" charset="0"/>
                          </a:rPr>
                        </m:ctrlPr>
                      </m:sSupPr>
                      <m:e>
                        <m:d>
                          <m:dPr>
                            <m:begChr m:val="|"/>
                            <m:endChr m:val="|"/>
                            <m:ctrlPr>
                              <a:rPr lang="en-IN" sz="2400" i="1">
                                <a:latin typeface="Cambria Math" panose="02040503050406030204" pitchFamily="18" charset="0"/>
                              </a:rPr>
                            </m:ctrlPr>
                          </m:dPr>
                          <m:e>
                            <m:d>
                              <m:dPr>
                                <m:begChr m:val="|"/>
                                <m:endChr m:val="|"/>
                                <m:ctrlPr>
                                  <a:rPr lang="en-IN" sz="2400" i="1">
                                    <a:latin typeface="Cambria Math" panose="02040503050406030204" pitchFamily="18" charset="0"/>
                                  </a:rPr>
                                </m:ctrlPr>
                              </m:dPr>
                              <m:e>
                                <m:r>
                                  <a:rPr lang="en-IN" sz="2400" b="1">
                                    <a:latin typeface="Cambria Math" panose="02040503050406030204" pitchFamily="18" charset="0"/>
                                  </a:rPr>
                                  <m:t>𝐱</m:t>
                                </m:r>
                              </m:e>
                            </m:d>
                          </m:e>
                        </m:d>
                      </m:e>
                      <m:sup>
                        <m:r>
                          <a:rPr lang="en-IN" sz="2400" i="1">
                            <a:latin typeface="Cambria Math" panose="02040503050406030204" pitchFamily="18" charset="0"/>
                          </a:rPr>
                          <m:t>2</m:t>
                        </m:r>
                      </m:sup>
                    </m:sSup>
                    <m:r>
                      <a:rPr lang="en-IN" sz="2400" b="0" i="1" smtClean="0">
                        <a:latin typeface="Cambria Math" panose="02040503050406030204" pitchFamily="18" charset="0"/>
                      </a:rPr>
                      <m:t>+</m:t>
                    </m:r>
                    <m:r>
                      <a:rPr lang="en-IN" sz="2400" i="1">
                        <a:latin typeface="Cambria Math" panose="02040503050406030204" pitchFamily="18" charset="0"/>
                      </a:rPr>
                      <m:t>2</m:t>
                    </m:r>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b="1" i="1">
                                <a:latin typeface="Cambria Math" panose="02040503050406030204" pitchFamily="18" charset="0"/>
                              </a:rPr>
                              <m:t>𝝁</m:t>
                            </m:r>
                          </m:e>
                          <m:sub>
                            <m:r>
                              <a:rPr lang="en-IN" sz="2400" b="0" i="1" smtClean="0">
                                <a:latin typeface="Cambria Math" panose="02040503050406030204" pitchFamily="18" charset="0"/>
                              </a:rPr>
                              <m:t>+</m:t>
                            </m:r>
                          </m:sub>
                        </m:sSub>
                        <m:r>
                          <a:rPr lang="en-IN" sz="2400" i="1">
                            <a:latin typeface="Cambria Math" panose="02040503050406030204" pitchFamily="18" charset="0"/>
                          </a:rPr>
                          <m:t>,</m:t>
                        </m:r>
                        <m:r>
                          <a:rPr lang="en-IN" sz="2400" b="1">
                            <a:latin typeface="Cambria Math" panose="02040503050406030204" pitchFamily="18" charset="0"/>
                          </a:rPr>
                          <m:t>𝐱</m:t>
                        </m:r>
                      </m:e>
                    </m:d>
                  </m:oMath>
                </a14:m>
                <a:endParaRPr lang="en-IN" sz="2400" dirty="0"/>
              </a:p>
              <a:p>
                <a:r>
                  <a:rPr lang="en-IN" sz="2400" dirty="0"/>
                  <a:t>          </a:t>
                </a:r>
                <a14:m>
                  <m:oMath xmlns:m="http://schemas.openxmlformats.org/officeDocument/2006/math">
                    <m:r>
                      <a:rPr lang="en-IN" sz="2400" b="0" i="1" smtClean="0">
                        <a:latin typeface="Cambria Math" panose="02040503050406030204" pitchFamily="18" charset="0"/>
                      </a:rPr>
                      <m:t>= </m:t>
                    </m:r>
                    <m:r>
                      <a:rPr lang="en-IN" sz="2400" i="1">
                        <a:latin typeface="Cambria Math" panose="02040503050406030204" pitchFamily="18" charset="0"/>
                      </a:rPr>
                      <m:t>2</m:t>
                    </m:r>
                    <m:d>
                      <m:dPr>
                        <m:begChr m:val="⟨"/>
                        <m:endChr m:val="⟩"/>
                        <m:ctrlPr>
                          <a:rPr lang="en-IN" sz="2400" i="1">
                            <a:latin typeface="Cambria Math" panose="02040503050406030204" pitchFamily="18" charset="0"/>
                          </a:rPr>
                        </m:ctrlPr>
                      </m:dPr>
                      <m:e>
                        <m:sSub>
                          <m:sSubPr>
                            <m:ctrlPr>
                              <a:rPr lang="en-IN" sz="2400" i="1" smtClean="0">
                                <a:solidFill>
                                  <a:srgbClr val="FF0000"/>
                                </a:solidFill>
                                <a:latin typeface="Cambria Math" panose="02040503050406030204" pitchFamily="18" charset="0"/>
                              </a:rPr>
                            </m:ctrlPr>
                          </m:sSubPr>
                          <m:e>
                            <m:r>
                              <a:rPr lang="en-IN" sz="2400" b="1" i="1">
                                <a:solidFill>
                                  <a:srgbClr val="FF0000"/>
                                </a:solidFill>
                                <a:latin typeface="Cambria Math" panose="02040503050406030204" pitchFamily="18" charset="0"/>
                              </a:rPr>
                              <m:t>𝝁</m:t>
                            </m:r>
                          </m:e>
                          <m:sub>
                            <m:r>
                              <a:rPr lang="en-IN" sz="2400" i="1">
                                <a:solidFill>
                                  <a:srgbClr val="FF0000"/>
                                </a:solidFill>
                                <a:latin typeface="Cambria Math" panose="02040503050406030204" pitchFamily="18" charset="0"/>
                              </a:rPr>
                              <m:t>+</m:t>
                            </m:r>
                          </m:sub>
                        </m:sSub>
                        <m:r>
                          <a:rPr lang="en-IN" sz="2400" b="0" i="1" smtClean="0">
                            <a:solidFill>
                              <a:srgbClr val="FF0000"/>
                            </a:solidFill>
                            <a:latin typeface="Cambria Math" panose="02040503050406030204" pitchFamily="18" charset="0"/>
                          </a:rPr>
                          <m:t>−</m:t>
                        </m:r>
                        <m:sSub>
                          <m:sSubPr>
                            <m:ctrlPr>
                              <a:rPr lang="en-IN" sz="2400" b="0" i="1" smtClean="0">
                                <a:solidFill>
                                  <a:srgbClr val="FF0000"/>
                                </a:solidFill>
                                <a:latin typeface="Cambria Math" panose="02040503050406030204" pitchFamily="18" charset="0"/>
                              </a:rPr>
                            </m:ctrlPr>
                          </m:sSubPr>
                          <m:e>
                            <m:r>
                              <a:rPr lang="en-IN" sz="2400" b="1" i="1" smtClean="0">
                                <a:solidFill>
                                  <a:srgbClr val="FF0000"/>
                                </a:solidFill>
                                <a:latin typeface="Cambria Math" panose="02040503050406030204" pitchFamily="18" charset="0"/>
                              </a:rPr>
                              <m:t>𝝁</m:t>
                            </m:r>
                          </m:e>
                          <m:sub>
                            <m:r>
                              <a:rPr lang="en-IN" sz="2400" b="0" i="1" smtClean="0">
                                <a:solidFill>
                                  <a:srgbClr val="FF0000"/>
                                </a:solidFill>
                                <a:latin typeface="Cambria Math" panose="02040503050406030204" pitchFamily="18" charset="0"/>
                              </a:rPr>
                              <m:t>−</m:t>
                            </m:r>
                          </m:sub>
                        </m:sSub>
                        <m:r>
                          <a:rPr lang="en-IN" sz="2400" i="1">
                            <a:latin typeface="Cambria Math" panose="02040503050406030204" pitchFamily="18" charset="0"/>
                          </a:rPr>
                          <m:t>,</m:t>
                        </m:r>
                        <m:r>
                          <a:rPr lang="en-IN" sz="2400" b="1">
                            <a:latin typeface="Cambria Math" panose="02040503050406030204" pitchFamily="18" charset="0"/>
                          </a:rPr>
                          <m:t>𝐱</m:t>
                        </m:r>
                      </m:e>
                    </m:d>
                  </m:oMath>
                </a14:m>
                <a:r>
                  <a:rPr lang="en-IN" sz="2400" dirty="0"/>
                  <a:t> + </a:t>
                </a:r>
                <a14:m>
                  <m:oMath xmlns:m="http://schemas.openxmlformats.org/officeDocument/2006/math">
                    <m:sSup>
                      <m:sSupPr>
                        <m:ctrlPr>
                          <a:rPr lang="en-IN" sz="2400" i="1" smtClean="0">
                            <a:solidFill>
                              <a:srgbClr val="0000FF"/>
                            </a:solidFill>
                            <a:latin typeface="Cambria Math" panose="02040503050406030204" pitchFamily="18" charset="0"/>
                          </a:rPr>
                        </m:ctrlPr>
                      </m:sSupPr>
                      <m:e>
                        <m:d>
                          <m:dPr>
                            <m:begChr m:val="|"/>
                            <m:endChr m:val="|"/>
                            <m:ctrlPr>
                              <a:rPr lang="en-IN" sz="2400" i="1">
                                <a:solidFill>
                                  <a:srgbClr val="0000FF"/>
                                </a:solidFill>
                                <a:latin typeface="Cambria Math" panose="02040503050406030204" pitchFamily="18" charset="0"/>
                              </a:rPr>
                            </m:ctrlPr>
                          </m:dPr>
                          <m:e>
                            <m:d>
                              <m:dPr>
                                <m:begChr m:val="|"/>
                                <m:endChr m:val="|"/>
                                <m:ctrlPr>
                                  <a:rPr lang="en-IN" sz="2400" i="1">
                                    <a:solidFill>
                                      <a:srgbClr val="0000FF"/>
                                    </a:solidFill>
                                    <a:latin typeface="Cambria Math" panose="02040503050406030204" pitchFamily="18" charset="0"/>
                                  </a:rPr>
                                </m:ctrlPr>
                              </m:dPr>
                              <m:e>
                                <m:sSub>
                                  <m:sSubPr>
                                    <m:ctrlPr>
                                      <a:rPr lang="en-IN" sz="2400" i="1">
                                        <a:solidFill>
                                          <a:srgbClr val="0000FF"/>
                                        </a:solidFill>
                                        <a:latin typeface="Cambria Math" panose="02040503050406030204" pitchFamily="18" charset="0"/>
                                      </a:rPr>
                                    </m:ctrlPr>
                                  </m:sSubPr>
                                  <m:e>
                                    <m:r>
                                      <a:rPr lang="en-IN" sz="2400" b="1" i="1">
                                        <a:solidFill>
                                          <a:srgbClr val="0000FF"/>
                                        </a:solidFill>
                                        <a:latin typeface="Cambria Math" panose="02040503050406030204" pitchFamily="18" charset="0"/>
                                      </a:rPr>
                                      <m:t>𝝁</m:t>
                                    </m:r>
                                  </m:e>
                                  <m:sub>
                                    <m:r>
                                      <a:rPr lang="en-IN" sz="2400" i="1">
                                        <a:solidFill>
                                          <a:srgbClr val="0000FF"/>
                                        </a:solidFill>
                                        <a:latin typeface="Cambria Math" panose="02040503050406030204" pitchFamily="18" charset="0"/>
                                      </a:rPr>
                                      <m:t>−</m:t>
                                    </m:r>
                                  </m:sub>
                                </m:sSub>
                              </m:e>
                            </m:d>
                          </m:e>
                        </m:d>
                      </m:e>
                      <m:sup>
                        <m:r>
                          <a:rPr lang="en-IN" sz="2400" i="1">
                            <a:solidFill>
                              <a:srgbClr val="0000FF"/>
                            </a:solidFill>
                            <a:latin typeface="Cambria Math" panose="02040503050406030204" pitchFamily="18" charset="0"/>
                          </a:rPr>
                          <m:t>2</m:t>
                        </m:r>
                      </m:sup>
                    </m:sSup>
                    <m:r>
                      <a:rPr lang="en-IN" sz="2400" b="0" i="0" smtClean="0">
                        <a:solidFill>
                          <a:srgbClr val="0000FF"/>
                        </a:solidFill>
                        <a:latin typeface="Cambria Math" panose="02040503050406030204" pitchFamily="18" charset="0"/>
                      </a:rPr>
                      <m:t> −</m:t>
                    </m:r>
                    <m:sSup>
                      <m:sSupPr>
                        <m:ctrlPr>
                          <a:rPr lang="en-IN" sz="2400" i="1">
                            <a:solidFill>
                              <a:srgbClr val="0000FF"/>
                            </a:solidFill>
                            <a:latin typeface="Cambria Math" panose="02040503050406030204" pitchFamily="18" charset="0"/>
                          </a:rPr>
                        </m:ctrlPr>
                      </m:sSupPr>
                      <m:e>
                        <m:d>
                          <m:dPr>
                            <m:begChr m:val="|"/>
                            <m:endChr m:val="|"/>
                            <m:ctrlPr>
                              <a:rPr lang="en-IN" sz="2400" i="1">
                                <a:solidFill>
                                  <a:srgbClr val="0000FF"/>
                                </a:solidFill>
                                <a:latin typeface="Cambria Math" panose="02040503050406030204" pitchFamily="18" charset="0"/>
                              </a:rPr>
                            </m:ctrlPr>
                          </m:dPr>
                          <m:e>
                            <m:d>
                              <m:dPr>
                                <m:begChr m:val="|"/>
                                <m:endChr m:val="|"/>
                                <m:ctrlPr>
                                  <a:rPr lang="en-IN" sz="2400" i="1">
                                    <a:solidFill>
                                      <a:srgbClr val="0000FF"/>
                                    </a:solidFill>
                                    <a:latin typeface="Cambria Math" panose="02040503050406030204" pitchFamily="18" charset="0"/>
                                  </a:rPr>
                                </m:ctrlPr>
                              </m:dPr>
                              <m:e>
                                <m:sSub>
                                  <m:sSubPr>
                                    <m:ctrlPr>
                                      <a:rPr lang="en-IN" sz="2400" i="1">
                                        <a:solidFill>
                                          <a:srgbClr val="0000FF"/>
                                        </a:solidFill>
                                        <a:latin typeface="Cambria Math" panose="02040503050406030204" pitchFamily="18" charset="0"/>
                                      </a:rPr>
                                    </m:ctrlPr>
                                  </m:sSubPr>
                                  <m:e>
                                    <m:r>
                                      <a:rPr lang="en-IN" sz="2400" b="1" i="1">
                                        <a:solidFill>
                                          <a:srgbClr val="0000FF"/>
                                        </a:solidFill>
                                        <a:latin typeface="Cambria Math" panose="02040503050406030204" pitchFamily="18" charset="0"/>
                                      </a:rPr>
                                      <m:t>𝝁</m:t>
                                    </m:r>
                                  </m:e>
                                  <m:sub>
                                    <m:r>
                                      <a:rPr lang="en-IN" sz="2400" i="1">
                                        <a:solidFill>
                                          <a:srgbClr val="0000FF"/>
                                        </a:solidFill>
                                        <a:latin typeface="Cambria Math" panose="02040503050406030204" pitchFamily="18" charset="0"/>
                                      </a:rPr>
                                      <m:t>+</m:t>
                                    </m:r>
                                  </m:sub>
                                </m:sSub>
                              </m:e>
                            </m:d>
                          </m:e>
                        </m:d>
                      </m:e>
                      <m:sup>
                        <m:r>
                          <a:rPr lang="en-IN" sz="2400" i="1">
                            <a:solidFill>
                              <a:srgbClr val="0000FF"/>
                            </a:solidFill>
                            <a:latin typeface="Cambria Math" panose="02040503050406030204" pitchFamily="18" charset="0"/>
                          </a:rPr>
                          <m:t>2</m:t>
                        </m:r>
                      </m:sup>
                    </m:sSup>
                  </m:oMath>
                </a14:m>
                <a:endParaRPr lang="en-IN" sz="2400" dirty="0"/>
              </a:p>
              <a:p>
                <a:r>
                  <a:rPr lang="en-IN" sz="2400" dirty="0"/>
                  <a:t>          </a:t>
                </a:r>
                <a14:m>
                  <m:oMath xmlns:m="http://schemas.openxmlformats.org/officeDocument/2006/math">
                    <m:r>
                      <a:rPr lang="en-IN" sz="2400" b="0" i="1" smtClean="0">
                        <a:latin typeface="Cambria Math" panose="02040503050406030204" pitchFamily="18" charset="0"/>
                      </a:rPr>
                      <m:t>= </m:t>
                    </m:r>
                    <m:d>
                      <m:dPr>
                        <m:begChr m:val="⟨"/>
                        <m:endChr m:val="⟩"/>
                        <m:ctrlPr>
                          <a:rPr lang="en-IN" sz="2400" i="1">
                            <a:latin typeface="Cambria Math" panose="02040503050406030204" pitchFamily="18" charset="0"/>
                          </a:rPr>
                        </m:ctrlPr>
                      </m:dPr>
                      <m:e>
                        <m:r>
                          <a:rPr lang="en-IN" sz="2400" b="1" i="0" smtClean="0">
                            <a:solidFill>
                              <a:srgbClr val="FF0000"/>
                            </a:solidFill>
                            <a:latin typeface="Cambria Math" panose="02040503050406030204" pitchFamily="18" charset="0"/>
                          </a:rPr>
                          <m:t>𝐰</m:t>
                        </m:r>
                        <m:r>
                          <a:rPr lang="en-IN" sz="2400" i="1">
                            <a:latin typeface="Cambria Math" panose="02040503050406030204" pitchFamily="18" charset="0"/>
                          </a:rPr>
                          <m:t>,</m:t>
                        </m:r>
                        <m:r>
                          <a:rPr lang="en-IN" sz="2400" b="1">
                            <a:latin typeface="Cambria Math" panose="02040503050406030204" pitchFamily="18" charset="0"/>
                          </a:rPr>
                          <m:t>𝐱</m:t>
                        </m:r>
                      </m:e>
                    </m:d>
                    <m:r>
                      <a:rPr lang="en-IN" sz="2400" b="0" i="0" smtClean="0">
                        <a:latin typeface="Cambria Math" panose="02040503050406030204" pitchFamily="18" charset="0"/>
                      </a:rPr>
                      <m:t>+</m:t>
                    </m:r>
                    <m:r>
                      <a:rPr lang="en-IN" sz="2400" b="0" i="1" smtClean="0">
                        <a:solidFill>
                          <a:srgbClr val="0000FF"/>
                        </a:solidFill>
                        <a:latin typeface="Cambria Math" panose="02040503050406030204" pitchFamily="18" charset="0"/>
                      </a:rPr>
                      <m:t>𝑏</m:t>
                    </m:r>
                  </m:oMath>
                </a14:m>
                <a:r>
                  <a:rPr lang="en-IN" sz="2400" dirty="0"/>
                  <a:t>                    </a:t>
                </a:r>
              </a:p>
            </p:txBody>
          </p:sp>
        </mc:Choice>
        <mc:Fallback xmlns="">
          <p:sp>
            <p:nvSpPr>
              <p:cNvPr id="3" name="TextBox 2">
                <a:extLst>
                  <a:ext uri="{FF2B5EF4-FFF2-40B4-BE49-F238E27FC236}">
                    <a16:creationId xmlns:a16="http://schemas.microsoft.com/office/drawing/2014/main" id="{6179274E-33C8-4E00-B94C-3E9467FBFF87}"/>
                  </a:ext>
                </a:extLst>
              </p:cNvPr>
              <p:cNvSpPr txBox="1">
                <a:spLocks noRot="1" noChangeAspect="1" noMove="1" noResize="1" noEditPoints="1" noAdjustHandles="1" noChangeArrowheads="1" noChangeShapeType="1" noTextEdit="1"/>
              </p:cNvSpPr>
              <p:nvPr/>
            </p:nvSpPr>
            <p:spPr>
              <a:xfrm>
                <a:off x="1447800" y="1743075"/>
                <a:ext cx="8427243" cy="1931106"/>
              </a:xfrm>
              <a:prstGeom prst="rect">
                <a:avLst/>
              </a:prstGeom>
              <a:blipFill>
                <a:blip r:embed="rId4"/>
                <a:stretch>
                  <a:fillRect/>
                </a:stretch>
              </a:blipFill>
            </p:spPr>
            <p:txBody>
              <a:bodyPr/>
              <a:lstStyle/>
              <a:p>
                <a:r>
                  <a:rPr lang="en-IN">
                    <a:noFill/>
                  </a:rPr>
                  <a:t> </a:t>
                </a:r>
              </a:p>
            </p:txBody>
          </p:sp>
        </mc:Fallback>
      </mc:AlternateContent>
      <p:pic>
        <p:nvPicPr>
          <p:cNvPr id="41" name="Picture 40">
            <a:extLst>
              <a:ext uri="{FF2B5EF4-FFF2-40B4-BE49-F238E27FC236}">
                <a16:creationId xmlns:a16="http://schemas.microsoft.com/office/drawing/2014/main" id="{E99BFFB2-ED24-4984-BDD3-FBD94C082586}"/>
              </a:ext>
            </a:extLst>
          </p:cNvPr>
          <p:cNvPicPr>
            <a:picLocks noChangeAspect="1"/>
          </p:cNvPicPr>
          <p:nvPr/>
        </p:nvPicPr>
        <p:blipFill>
          <a:blip r:embed="rId5"/>
          <a:stretch>
            <a:fillRect/>
          </a:stretch>
        </p:blipFill>
        <p:spPr>
          <a:xfrm>
            <a:off x="10685838" y="4698638"/>
            <a:ext cx="1010687" cy="965223"/>
          </a:xfrm>
          <a:prstGeom prst="rect">
            <a:avLst/>
          </a:prstGeom>
        </p:spPr>
      </p:pic>
      <p:sp>
        <p:nvSpPr>
          <p:cNvPr id="42" name="Speech Bubble: Rectangle 41">
            <a:extLst>
              <a:ext uri="{FF2B5EF4-FFF2-40B4-BE49-F238E27FC236}">
                <a16:creationId xmlns:a16="http://schemas.microsoft.com/office/drawing/2014/main" id="{846C839C-60E5-4123-BBE7-698B8EE8B97B}"/>
              </a:ext>
            </a:extLst>
          </p:cNvPr>
          <p:cNvSpPr/>
          <p:nvPr/>
        </p:nvSpPr>
        <p:spPr>
          <a:xfrm>
            <a:off x="8218310" y="4787785"/>
            <a:ext cx="2426949" cy="738929"/>
          </a:xfrm>
          <a:prstGeom prst="wedgeRectCallout">
            <a:avLst>
              <a:gd name="adj1" fmla="val 65253"/>
              <a:gd name="adj2" fmla="val -395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Will look at linear models more formally and in more detail later</a:t>
            </a:r>
          </a:p>
        </p:txBody>
      </p:sp>
    </p:spTree>
    <p:custDataLst>
      <p:tags r:id="rId1"/>
    </p:custDataLst>
    <p:extLst>
      <p:ext uri="{BB962C8B-B14F-4D97-AF65-F5344CB8AC3E}">
        <p14:creationId xmlns:p14="http://schemas.microsoft.com/office/powerpoint/2010/main" val="2133142788"/>
      </p:ext>
    </p:extLst>
  </p:cSld>
  <p:clrMapOvr>
    <a:masterClrMapping/>
  </p:clrMapOvr>
  <mc:AlternateContent xmlns:mc="http://schemas.openxmlformats.org/markup-compatibility/2006" xmlns:p14="http://schemas.microsoft.com/office/powerpoint/2010/main">
    <mc:Choice Requires="p14">
      <p:transition spd="slow" p14:dur="2000" advTm="163009"/>
    </mc:Choice>
    <mc:Fallback xmlns="">
      <p:transition spd="slow" advTm="1630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wipe(down)">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wipe(down)">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wipe(down)">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wipe(down)">
                                      <p:cBhvr>
                                        <p:cTn id="47" dur="500"/>
                                        <p:tgtEl>
                                          <p:spTgt spid="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down)">
                                      <p:cBhvr>
                                        <p:cTn id="52" dur="500"/>
                                        <p:tgtEl>
                                          <p:spTgt spid="41"/>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wipe(down)">
                                      <p:cBhvr>
                                        <p:cTn id="5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b="1" dirty="0" err="1"/>
              <a:t>LwP</a:t>
            </a:r>
            <a:r>
              <a:rPr lang="en-IN" b="1" dirty="0"/>
              <a:t>: Some Failure Cases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19</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63529"/>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Here is a case where </a:t>
            </a:r>
            <a:r>
              <a:rPr lang="en-GB" dirty="0" err="1">
                <a:latin typeface="Abadi Extra Light" panose="020B0204020104020204" pitchFamily="34" charset="0"/>
              </a:rPr>
              <a:t>LwP</a:t>
            </a:r>
            <a:r>
              <a:rPr lang="en-GB" dirty="0">
                <a:latin typeface="Abadi Extra Light" panose="020B0204020104020204" pitchFamily="34" charset="0"/>
              </a:rPr>
              <a:t> with Euclidean distance may not work well</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In general, if classes are not equisized and spherical, </a:t>
            </a:r>
            <a:r>
              <a:rPr lang="en-GB" dirty="0" err="1">
                <a:latin typeface="Abadi Extra Light" panose="020B0204020104020204" pitchFamily="34" charset="0"/>
              </a:rPr>
              <a:t>LwP</a:t>
            </a:r>
            <a:r>
              <a:rPr lang="en-GB" dirty="0">
                <a:latin typeface="Abadi Extra Light" panose="020B0204020104020204" pitchFamily="34" charset="0"/>
              </a:rPr>
              <a:t> with Euclidean distance will usually not work well. Can you think of how to fix this issue?</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8" name="Star: 5 Points 7">
            <a:extLst>
              <a:ext uri="{FF2B5EF4-FFF2-40B4-BE49-F238E27FC236}">
                <a16:creationId xmlns:a16="http://schemas.microsoft.com/office/drawing/2014/main" id="{9F2C15FE-ADED-4459-99BE-E6383BEDD8A3}"/>
              </a:ext>
            </a:extLst>
          </p:cNvPr>
          <p:cNvSpPr/>
          <p:nvPr/>
        </p:nvSpPr>
        <p:spPr>
          <a:xfrm>
            <a:off x="3246732" y="2119434"/>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tar: 5 Points 8">
            <a:extLst>
              <a:ext uri="{FF2B5EF4-FFF2-40B4-BE49-F238E27FC236}">
                <a16:creationId xmlns:a16="http://schemas.microsoft.com/office/drawing/2014/main" id="{92ABA5ED-E367-4DAC-83CE-BFA66BFCF763}"/>
              </a:ext>
            </a:extLst>
          </p:cNvPr>
          <p:cNvSpPr/>
          <p:nvPr/>
        </p:nvSpPr>
        <p:spPr>
          <a:xfrm>
            <a:off x="3864906" y="2572870"/>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Star: 5 Points 9">
            <a:extLst>
              <a:ext uri="{FF2B5EF4-FFF2-40B4-BE49-F238E27FC236}">
                <a16:creationId xmlns:a16="http://schemas.microsoft.com/office/drawing/2014/main" id="{72F732FC-1BB3-417E-AC41-C15CE62BD737}"/>
              </a:ext>
            </a:extLst>
          </p:cNvPr>
          <p:cNvSpPr/>
          <p:nvPr/>
        </p:nvSpPr>
        <p:spPr>
          <a:xfrm>
            <a:off x="2468329" y="1730567"/>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tar: 5 Points 10">
            <a:extLst>
              <a:ext uri="{FF2B5EF4-FFF2-40B4-BE49-F238E27FC236}">
                <a16:creationId xmlns:a16="http://schemas.microsoft.com/office/drawing/2014/main" id="{4B5DDA83-7369-4736-B6D6-A5FE751BD8C2}"/>
              </a:ext>
            </a:extLst>
          </p:cNvPr>
          <p:cNvSpPr/>
          <p:nvPr/>
        </p:nvSpPr>
        <p:spPr>
          <a:xfrm>
            <a:off x="5417026" y="4239005"/>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Star: 5 Points 12">
            <a:extLst>
              <a:ext uri="{FF2B5EF4-FFF2-40B4-BE49-F238E27FC236}">
                <a16:creationId xmlns:a16="http://schemas.microsoft.com/office/drawing/2014/main" id="{80134D01-EB05-4278-86E8-F05789F37D1D}"/>
              </a:ext>
            </a:extLst>
          </p:cNvPr>
          <p:cNvSpPr/>
          <p:nvPr/>
        </p:nvSpPr>
        <p:spPr>
          <a:xfrm>
            <a:off x="3606848" y="3393593"/>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Star: 5 Points 13">
            <a:extLst>
              <a:ext uri="{FF2B5EF4-FFF2-40B4-BE49-F238E27FC236}">
                <a16:creationId xmlns:a16="http://schemas.microsoft.com/office/drawing/2014/main" id="{72B6BE53-6F7E-45BF-9495-CD3006DCF822}"/>
              </a:ext>
            </a:extLst>
          </p:cNvPr>
          <p:cNvSpPr/>
          <p:nvPr/>
        </p:nvSpPr>
        <p:spPr>
          <a:xfrm>
            <a:off x="4913733" y="4391405"/>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Star: 5 Points 14">
            <a:extLst>
              <a:ext uri="{FF2B5EF4-FFF2-40B4-BE49-F238E27FC236}">
                <a16:creationId xmlns:a16="http://schemas.microsoft.com/office/drawing/2014/main" id="{806EBBF1-1392-47E8-8304-95AF630587C5}"/>
              </a:ext>
            </a:extLst>
          </p:cNvPr>
          <p:cNvSpPr/>
          <p:nvPr/>
        </p:nvSpPr>
        <p:spPr>
          <a:xfrm>
            <a:off x="4589883" y="3045396"/>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Star: 5 Points 15">
            <a:extLst>
              <a:ext uri="{FF2B5EF4-FFF2-40B4-BE49-F238E27FC236}">
                <a16:creationId xmlns:a16="http://schemas.microsoft.com/office/drawing/2014/main" id="{238CE2E1-E935-461A-A301-1BBC2C3136AF}"/>
              </a:ext>
            </a:extLst>
          </p:cNvPr>
          <p:cNvSpPr/>
          <p:nvPr/>
        </p:nvSpPr>
        <p:spPr>
          <a:xfrm>
            <a:off x="5099288" y="3596059"/>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Star: 5 Points 16">
            <a:extLst>
              <a:ext uri="{FF2B5EF4-FFF2-40B4-BE49-F238E27FC236}">
                <a16:creationId xmlns:a16="http://schemas.microsoft.com/office/drawing/2014/main" id="{A530AE3A-6860-4807-91C0-A9A0F7E669D8}"/>
              </a:ext>
            </a:extLst>
          </p:cNvPr>
          <p:cNvSpPr/>
          <p:nvPr/>
        </p:nvSpPr>
        <p:spPr>
          <a:xfrm>
            <a:off x="2822659" y="2439774"/>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Star: 5 Points 17">
            <a:extLst>
              <a:ext uri="{FF2B5EF4-FFF2-40B4-BE49-F238E27FC236}">
                <a16:creationId xmlns:a16="http://schemas.microsoft.com/office/drawing/2014/main" id="{0FA762FD-7B6F-439C-8B18-FC2557C25034}"/>
              </a:ext>
            </a:extLst>
          </p:cNvPr>
          <p:cNvSpPr/>
          <p:nvPr/>
        </p:nvSpPr>
        <p:spPr>
          <a:xfrm>
            <a:off x="4242593" y="3903154"/>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Star: 5 Points 18">
            <a:extLst>
              <a:ext uri="{FF2B5EF4-FFF2-40B4-BE49-F238E27FC236}">
                <a16:creationId xmlns:a16="http://schemas.microsoft.com/office/drawing/2014/main" id="{2A5038E9-3085-496A-9834-83E9A2091EBE}"/>
              </a:ext>
            </a:extLst>
          </p:cNvPr>
          <p:cNvSpPr/>
          <p:nvPr/>
        </p:nvSpPr>
        <p:spPr>
          <a:xfrm>
            <a:off x="3245701" y="2943554"/>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Star: 5 Points 19">
            <a:extLst>
              <a:ext uri="{FF2B5EF4-FFF2-40B4-BE49-F238E27FC236}">
                <a16:creationId xmlns:a16="http://schemas.microsoft.com/office/drawing/2014/main" id="{D004F295-B85E-4183-8C93-5A01518693F8}"/>
              </a:ext>
            </a:extLst>
          </p:cNvPr>
          <p:cNvSpPr/>
          <p:nvPr/>
        </p:nvSpPr>
        <p:spPr>
          <a:xfrm>
            <a:off x="4777364" y="3812473"/>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Star: 5 Points 21">
            <a:extLst>
              <a:ext uri="{FF2B5EF4-FFF2-40B4-BE49-F238E27FC236}">
                <a16:creationId xmlns:a16="http://schemas.microsoft.com/office/drawing/2014/main" id="{78C0A920-A56C-453B-BC1D-D69EFC84AA51}"/>
              </a:ext>
            </a:extLst>
          </p:cNvPr>
          <p:cNvSpPr/>
          <p:nvPr/>
        </p:nvSpPr>
        <p:spPr>
          <a:xfrm>
            <a:off x="6627073" y="2816211"/>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Star: 5 Points 22">
            <a:extLst>
              <a:ext uri="{FF2B5EF4-FFF2-40B4-BE49-F238E27FC236}">
                <a16:creationId xmlns:a16="http://schemas.microsoft.com/office/drawing/2014/main" id="{FE4BD1E6-75CD-43B9-B756-699107A87DCA}"/>
              </a:ext>
            </a:extLst>
          </p:cNvPr>
          <p:cNvSpPr/>
          <p:nvPr/>
        </p:nvSpPr>
        <p:spPr>
          <a:xfrm>
            <a:off x="5966744" y="3265137"/>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Star: 5 Points 23">
            <a:extLst>
              <a:ext uri="{FF2B5EF4-FFF2-40B4-BE49-F238E27FC236}">
                <a16:creationId xmlns:a16="http://schemas.microsoft.com/office/drawing/2014/main" id="{B0AE66F6-DE3D-4A8F-842B-9D2D029F84DD}"/>
              </a:ext>
            </a:extLst>
          </p:cNvPr>
          <p:cNvSpPr/>
          <p:nvPr/>
        </p:nvSpPr>
        <p:spPr>
          <a:xfrm>
            <a:off x="7219744" y="3656711"/>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Star: 5 Points 24">
            <a:extLst>
              <a:ext uri="{FF2B5EF4-FFF2-40B4-BE49-F238E27FC236}">
                <a16:creationId xmlns:a16="http://schemas.microsoft.com/office/drawing/2014/main" id="{C8C6661E-AA90-441A-823D-317DDE6AB306}"/>
              </a:ext>
            </a:extLst>
          </p:cNvPr>
          <p:cNvSpPr/>
          <p:nvPr/>
        </p:nvSpPr>
        <p:spPr>
          <a:xfrm>
            <a:off x="7107819" y="2884644"/>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tar: 5 Points 25">
            <a:extLst>
              <a:ext uri="{FF2B5EF4-FFF2-40B4-BE49-F238E27FC236}">
                <a16:creationId xmlns:a16="http://schemas.microsoft.com/office/drawing/2014/main" id="{5D805239-1AC9-4D09-81AD-ADEA98368745}"/>
              </a:ext>
            </a:extLst>
          </p:cNvPr>
          <p:cNvSpPr/>
          <p:nvPr/>
        </p:nvSpPr>
        <p:spPr>
          <a:xfrm>
            <a:off x="6219656" y="3665948"/>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Star: 5 Points 26">
            <a:extLst>
              <a:ext uri="{FF2B5EF4-FFF2-40B4-BE49-F238E27FC236}">
                <a16:creationId xmlns:a16="http://schemas.microsoft.com/office/drawing/2014/main" id="{127CD0AF-9447-4045-969A-4E0FDD715CB7}"/>
              </a:ext>
            </a:extLst>
          </p:cNvPr>
          <p:cNvSpPr/>
          <p:nvPr/>
        </p:nvSpPr>
        <p:spPr>
          <a:xfrm>
            <a:off x="6998654" y="3905831"/>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Star: 5 Points 27">
            <a:extLst>
              <a:ext uri="{FF2B5EF4-FFF2-40B4-BE49-F238E27FC236}">
                <a16:creationId xmlns:a16="http://schemas.microsoft.com/office/drawing/2014/main" id="{818C7F78-BA18-4744-B3C7-7824D191EF8C}"/>
              </a:ext>
            </a:extLst>
          </p:cNvPr>
          <p:cNvSpPr/>
          <p:nvPr/>
        </p:nvSpPr>
        <p:spPr>
          <a:xfrm>
            <a:off x="7161865" y="3178897"/>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Star: 5 Points 28">
            <a:extLst>
              <a:ext uri="{FF2B5EF4-FFF2-40B4-BE49-F238E27FC236}">
                <a16:creationId xmlns:a16="http://schemas.microsoft.com/office/drawing/2014/main" id="{B20224EC-FEF8-4AA0-AD4E-8194FD60B20C}"/>
              </a:ext>
            </a:extLst>
          </p:cNvPr>
          <p:cNvSpPr/>
          <p:nvPr/>
        </p:nvSpPr>
        <p:spPr>
          <a:xfrm>
            <a:off x="6227708" y="2996071"/>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Star: 5 Points 31">
            <a:extLst>
              <a:ext uri="{FF2B5EF4-FFF2-40B4-BE49-F238E27FC236}">
                <a16:creationId xmlns:a16="http://schemas.microsoft.com/office/drawing/2014/main" id="{1C4DF4DC-82A7-4E7F-8070-87170B17F025}"/>
              </a:ext>
            </a:extLst>
          </p:cNvPr>
          <p:cNvSpPr/>
          <p:nvPr/>
        </p:nvSpPr>
        <p:spPr>
          <a:xfrm>
            <a:off x="6543506" y="4030896"/>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98194DC-EF77-4A2B-A441-2A5749D1D0BE}"/>
                  </a:ext>
                </a:extLst>
              </p:cNvPr>
              <p:cNvSpPr txBox="1"/>
              <p:nvPr/>
            </p:nvSpPr>
            <p:spPr>
              <a:xfrm>
                <a:off x="3583209" y="2715415"/>
                <a:ext cx="55245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𝜇</m:t>
                          </m:r>
                        </m:e>
                        <m:sub>
                          <m:r>
                            <a:rPr lang="en-IN" sz="3200" b="0" i="1" smtClean="0">
                              <a:latin typeface="Cambria Math" panose="02040503050406030204" pitchFamily="18" charset="0"/>
                            </a:rPr>
                            <m:t>−</m:t>
                          </m:r>
                        </m:sub>
                      </m:sSub>
                    </m:oMath>
                  </m:oMathPara>
                </a14:m>
                <a:endParaRPr lang="en-IN" sz="3200" dirty="0"/>
              </a:p>
            </p:txBody>
          </p:sp>
        </mc:Choice>
        <mc:Fallback xmlns="">
          <p:sp>
            <p:nvSpPr>
              <p:cNvPr id="34" name="TextBox 33">
                <a:extLst>
                  <a:ext uri="{FF2B5EF4-FFF2-40B4-BE49-F238E27FC236}">
                    <a16:creationId xmlns:a16="http://schemas.microsoft.com/office/drawing/2014/main" id="{898194DC-EF77-4A2B-A441-2A5749D1D0BE}"/>
                  </a:ext>
                </a:extLst>
              </p:cNvPr>
              <p:cNvSpPr txBox="1">
                <a:spLocks noRot="1" noChangeAspect="1" noMove="1" noResize="1" noEditPoints="1" noAdjustHandles="1" noChangeArrowheads="1" noChangeShapeType="1" noTextEdit="1"/>
              </p:cNvSpPr>
              <p:nvPr/>
            </p:nvSpPr>
            <p:spPr>
              <a:xfrm>
                <a:off x="3583209" y="2715415"/>
                <a:ext cx="552459" cy="492443"/>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9CE2576-BDF3-4460-9026-EC23E2B8FACA}"/>
                  </a:ext>
                </a:extLst>
              </p:cNvPr>
              <p:cNvSpPr txBox="1"/>
              <p:nvPr/>
            </p:nvSpPr>
            <p:spPr>
              <a:xfrm>
                <a:off x="6580482" y="3038497"/>
                <a:ext cx="55245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𝜇</m:t>
                          </m:r>
                        </m:e>
                        <m:sub>
                          <m:r>
                            <a:rPr lang="en-IN" sz="3200" b="0" i="1" smtClean="0">
                              <a:latin typeface="Cambria Math" panose="02040503050406030204" pitchFamily="18" charset="0"/>
                            </a:rPr>
                            <m:t>+</m:t>
                          </m:r>
                        </m:sub>
                      </m:sSub>
                    </m:oMath>
                  </m:oMathPara>
                </a14:m>
                <a:endParaRPr lang="en-IN" sz="3200" dirty="0"/>
              </a:p>
            </p:txBody>
          </p:sp>
        </mc:Choice>
        <mc:Fallback xmlns="">
          <p:sp>
            <p:nvSpPr>
              <p:cNvPr id="35" name="TextBox 34">
                <a:extLst>
                  <a:ext uri="{FF2B5EF4-FFF2-40B4-BE49-F238E27FC236}">
                    <a16:creationId xmlns:a16="http://schemas.microsoft.com/office/drawing/2014/main" id="{09CE2576-BDF3-4460-9026-EC23E2B8FACA}"/>
                  </a:ext>
                </a:extLst>
              </p:cNvPr>
              <p:cNvSpPr txBox="1">
                <a:spLocks noRot="1" noChangeAspect="1" noMove="1" noResize="1" noEditPoints="1" noAdjustHandles="1" noChangeArrowheads="1" noChangeShapeType="1" noTextEdit="1"/>
              </p:cNvSpPr>
              <p:nvPr/>
            </p:nvSpPr>
            <p:spPr>
              <a:xfrm>
                <a:off x="6580482" y="3038497"/>
                <a:ext cx="552459" cy="492443"/>
              </a:xfrm>
              <a:prstGeom prst="rect">
                <a:avLst/>
              </a:prstGeom>
              <a:blipFill>
                <a:blip r:embed="rId4"/>
                <a:stretch>
                  <a:fillRect/>
                </a:stretch>
              </a:blipFill>
            </p:spPr>
            <p:txBody>
              <a:bodyPr/>
              <a:lstStyle/>
              <a:p>
                <a:r>
                  <a:rPr lang="en-IN">
                    <a:noFill/>
                  </a:rPr>
                  <a:t> </a:t>
                </a:r>
              </a:p>
            </p:txBody>
          </p:sp>
        </mc:Fallback>
      </mc:AlternateContent>
      <p:sp>
        <p:nvSpPr>
          <p:cNvPr id="36" name="Star: 5 Points 35">
            <a:extLst>
              <a:ext uri="{FF2B5EF4-FFF2-40B4-BE49-F238E27FC236}">
                <a16:creationId xmlns:a16="http://schemas.microsoft.com/office/drawing/2014/main" id="{40067887-8619-4439-9E80-5A25D3083F91}"/>
              </a:ext>
            </a:extLst>
          </p:cNvPr>
          <p:cNvSpPr/>
          <p:nvPr/>
        </p:nvSpPr>
        <p:spPr>
          <a:xfrm>
            <a:off x="6639639" y="3537039"/>
            <a:ext cx="323850" cy="304800"/>
          </a:xfrm>
          <a:prstGeom prst="star5">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Star: 5 Points 36">
            <a:extLst>
              <a:ext uri="{FF2B5EF4-FFF2-40B4-BE49-F238E27FC236}">
                <a16:creationId xmlns:a16="http://schemas.microsoft.com/office/drawing/2014/main" id="{A56ACDFE-67AD-484A-AEC4-D8CB67C612BB}"/>
              </a:ext>
            </a:extLst>
          </p:cNvPr>
          <p:cNvSpPr/>
          <p:nvPr/>
        </p:nvSpPr>
        <p:spPr>
          <a:xfrm>
            <a:off x="4063799" y="3173242"/>
            <a:ext cx="323850" cy="304800"/>
          </a:xfrm>
          <a:prstGeom prst="star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Star: 5 Points 37">
            <a:extLst>
              <a:ext uri="{FF2B5EF4-FFF2-40B4-BE49-F238E27FC236}">
                <a16:creationId xmlns:a16="http://schemas.microsoft.com/office/drawing/2014/main" id="{CD2A2D0A-44B2-45C2-A203-D8546F6924FA}"/>
              </a:ext>
            </a:extLst>
          </p:cNvPr>
          <p:cNvSpPr/>
          <p:nvPr/>
        </p:nvSpPr>
        <p:spPr>
          <a:xfrm>
            <a:off x="5717660" y="4506165"/>
            <a:ext cx="323850" cy="304800"/>
          </a:xfrm>
          <a:prstGeom prst="star5">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50EB6023-8E18-47E4-9884-4EA49F2E2E56}"/>
                  </a:ext>
                </a:extLst>
              </p:cNvPr>
              <p:cNvSpPr txBox="1"/>
              <p:nvPr/>
            </p:nvSpPr>
            <p:spPr>
              <a:xfrm>
                <a:off x="5059759" y="4807347"/>
                <a:ext cx="1562094" cy="369332"/>
              </a:xfrm>
              <a:prstGeom prst="rect">
                <a:avLst/>
              </a:prstGeom>
              <a:noFill/>
            </p:spPr>
            <p:txBody>
              <a:bodyPr wrap="none" rtlCol="0">
                <a:spAutoFit/>
              </a:bodyPr>
              <a:lstStyle/>
              <a:p>
                <a:r>
                  <a:rPr lang="en-IN" dirty="0">
                    <a:latin typeface="Abadi Extra Light" panose="020B0204020104020204" pitchFamily="34" charset="0"/>
                  </a:rPr>
                  <a:t>Test example </a:t>
                </a:r>
                <a14:m>
                  <m:oMath xmlns:m="http://schemas.openxmlformats.org/officeDocument/2006/math">
                    <m:r>
                      <a:rPr lang="en-IN" b="1" i="0" smtClean="0">
                        <a:latin typeface="Cambria Math" panose="02040503050406030204" pitchFamily="18" charset="0"/>
                      </a:rPr>
                      <m:t>𝐱</m:t>
                    </m:r>
                  </m:oMath>
                </a14:m>
                <a:endParaRPr lang="en-IN" b="1" dirty="0">
                  <a:latin typeface="Abadi Extra Light" panose="020B0204020104020204" pitchFamily="34" charset="0"/>
                </a:endParaRPr>
              </a:p>
            </p:txBody>
          </p:sp>
        </mc:Choice>
        <mc:Fallback xmlns="">
          <p:sp>
            <p:nvSpPr>
              <p:cNvPr id="39" name="TextBox 38">
                <a:extLst>
                  <a:ext uri="{FF2B5EF4-FFF2-40B4-BE49-F238E27FC236}">
                    <a16:creationId xmlns:a16="http://schemas.microsoft.com/office/drawing/2014/main" id="{50EB6023-8E18-47E4-9884-4EA49F2E2E56}"/>
                  </a:ext>
                </a:extLst>
              </p:cNvPr>
              <p:cNvSpPr txBox="1">
                <a:spLocks noRot="1" noChangeAspect="1" noMove="1" noResize="1" noEditPoints="1" noAdjustHandles="1" noChangeArrowheads="1" noChangeShapeType="1" noTextEdit="1"/>
              </p:cNvSpPr>
              <p:nvPr/>
            </p:nvSpPr>
            <p:spPr>
              <a:xfrm>
                <a:off x="5059759" y="4807347"/>
                <a:ext cx="1562094" cy="369332"/>
              </a:xfrm>
              <a:prstGeom prst="rect">
                <a:avLst/>
              </a:prstGeom>
              <a:blipFill>
                <a:blip r:embed="rId5"/>
                <a:stretch>
                  <a:fillRect l="-3125" t="-10000" b="-26667"/>
                </a:stretch>
              </a:blipFill>
            </p:spPr>
            <p:txBody>
              <a:bodyPr/>
              <a:lstStyle/>
              <a:p>
                <a:r>
                  <a:rPr lang="en-IN">
                    <a:noFill/>
                  </a:rPr>
                  <a:t> </a:t>
                </a:r>
              </a:p>
            </p:txBody>
          </p:sp>
        </mc:Fallback>
      </mc:AlternateContent>
      <p:cxnSp>
        <p:nvCxnSpPr>
          <p:cNvPr id="40" name="Straight Connector 39">
            <a:extLst>
              <a:ext uri="{FF2B5EF4-FFF2-40B4-BE49-F238E27FC236}">
                <a16:creationId xmlns:a16="http://schemas.microsoft.com/office/drawing/2014/main" id="{FB64C094-3093-4474-9C0D-059BE8F875A5}"/>
              </a:ext>
            </a:extLst>
          </p:cNvPr>
          <p:cNvCxnSpPr>
            <a:cxnSpLocks/>
          </p:cNvCxnSpPr>
          <p:nvPr/>
        </p:nvCxnSpPr>
        <p:spPr>
          <a:xfrm flipH="1" flipV="1">
            <a:off x="4242593" y="3350196"/>
            <a:ext cx="1634332" cy="1346009"/>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8C144B4-9FD2-4B05-8872-6441113E3129}"/>
              </a:ext>
            </a:extLst>
          </p:cNvPr>
          <p:cNvCxnSpPr>
            <a:cxnSpLocks/>
          </p:cNvCxnSpPr>
          <p:nvPr/>
        </p:nvCxnSpPr>
        <p:spPr>
          <a:xfrm flipV="1">
            <a:off x="5870854" y="3707894"/>
            <a:ext cx="898010" cy="1008355"/>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Star: 5 Points 47">
            <a:extLst>
              <a:ext uri="{FF2B5EF4-FFF2-40B4-BE49-F238E27FC236}">
                <a16:creationId xmlns:a16="http://schemas.microsoft.com/office/drawing/2014/main" id="{FAEB4118-3017-4CA3-AB14-8E554CD21BF5}"/>
              </a:ext>
            </a:extLst>
          </p:cNvPr>
          <p:cNvSpPr/>
          <p:nvPr/>
        </p:nvSpPr>
        <p:spPr>
          <a:xfrm>
            <a:off x="5715000" y="4502547"/>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9" name="Picture 48">
            <a:extLst>
              <a:ext uri="{FF2B5EF4-FFF2-40B4-BE49-F238E27FC236}">
                <a16:creationId xmlns:a16="http://schemas.microsoft.com/office/drawing/2014/main" id="{D5BC4B2D-65E7-4303-8793-6035D0A62119}"/>
              </a:ext>
            </a:extLst>
          </p:cNvPr>
          <p:cNvPicPr>
            <a:picLocks noChangeAspect="1"/>
          </p:cNvPicPr>
          <p:nvPr/>
        </p:nvPicPr>
        <p:blipFill>
          <a:blip r:embed="rId6"/>
          <a:stretch>
            <a:fillRect/>
          </a:stretch>
        </p:blipFill>
        <p:spPr>
          <a:xfrm>
            <a:off x="10936607" y="2179476"/>
            <a:ext cx="1010687" cy="965223"/>
          </a:xfrm>
          <a:prstGeom prst="rect">
            <a:avLst/>
          </a:prstGeom>
        </p:spPr>
      </p:pic>
      <p:sp>
        <p:nvSpPr>
          <p:cNvPr id="50" name="Speech Bubble: Rectangle 49">
            <a:extLst>
              <a:ext uri="{FF2B5EF4-FFF2-40B4-BE49-F238E27FC236}">
                <a16:creationId xmlns:a16="http://schemas.microsoft.com/office/drawing/2014/main" id="{1D42E504-7CAA-4890-9BFF-B7C062C6C911}"/>
              </a:ext>
            </a:extLst>
          </p:cNvPr>
          <p:cNvSpPr/>
          <p:nvPr/>
        </p:nvSpPr>
        <p:spPr>
          <a:xfrm>
            <a:off x="8067585" y="2138507"/>
            <a:ext cx="2781229" cy="965223"/>
          </a:xfrm>
          <a:prstGeom prst="wedgeRectCallout">
            <a:avLst>
              <a:gd name="adj1" fmla="val 65253"/>
              <a:gd name="adj2" fmla="val -395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Can use feature scaling or use </a:t>
            </a:r>
            <a:r>
              <a:rPr lang="en-IN" sz="1600" dirty="0" err="1">
                <a:solidFill>
                  <a:schemeClr val="tx1"/>
                </a:solidFill>
                <a:latin typeface="Abadi Extra Light" panose="020B0204020104020204" pitchFamily="34" charset="0"/>
              </a:rPr>
              <a:t>Mahalanobis</a:t>
            </a:r>
            <a:r>
              <a:rPr lang="en-IN" sz="1600" dirty="0">
                <a:solidFill>
                  <a:schemeClr val="tx1"/>
                </a:solidFill>
                <a:latin typeface="Abadi Extra Light" panose="020B0204020104020204" pitchFamily="34" charset="0"/>
              </a:rPr>
              <a:t> distance to handle such cases (will discuss this in the next lecture)</a:t>
            </a:r>
          </a:p>
        </p:txBody>
      </p:sp>
    </p:spTree>
    <p:custDataLst>
      <p:tags r:id="rId1"/>
    </p:custDataLst>
    <p:extLst>
      <p:ext uri="{BB962C8B-B14F-4D97-AF65-F5344CB8AC3E}">
        <p14:creationId xmlns:p14="http://schemas.microsoft.com/office/powerpoint/2010/main" val="2446156411"/>
      </p:ext>
    </p:extLst>
  </p:cSld>
  <p:clrMapOvr>
    <a:masterClrMapping/>
  </p:clrMapOvr>
  <mc:AlternateContent xmlns:mc="http://schemas.openxmlformats.org/markup-compatibility/2006" xmlns:p14="http://schemas.microsoft.com/office/powerpoint/2010/main">
    <mc:Choice Requires="p14">
      <p:transition spd="slow" p14:dur="2000" advTm="178394"/>
    </mc:Choice>
    <mc:Fallback xmlns="">
      <p:transition spd="slow" advTm="17839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down)">
                                      <p:cBhvr>
                                        <p:cTn id="24" dur="500"/>
                                        <p:tgtEl>
                                          <p:spTgt spid="13"/>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down)">
                                      <p:cBhvr>
                                        <p:cTn id="30" dur="500"/>
                                        <p:tgtEl>
                                          <p:spTgt spid="15"/>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down)">
                                      <p:cBhvr>
                                        <p:cTn id="33" dur="500"/>
                                        <p:tgtEl>
                                          <p:spTgt spid="16"/>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down)">
                                      <p:cBhvr>
                                        <p:cTn id="36" dur="500"/>
                                        <p:tgtEl>
                                          <p:spTgt spid="17"/>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down)">
                                      <p:cBhvr>
                                        <p:cTn id="39" dur="500"/>
                                        <p:tgtEl>
                                          <p:spTgt spid="18"/>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down)">
                                      <p:cBhvr>
                                        <p:cTn id="42" dur="500"/>
                                        <p:tgtEl>
                                          <p:spTgt spid="19"/>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down)">
                                      <p:cBhvr>
                                        <p:cTn id="45" dur="500"/>
                                        <p:tgtEl>
                                          <p:spTgt spid="20"/>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down)">
                                      <p:cBhvr>
                                        <p:cTn id="48" dur="500"/>
                                        <p:tgtEl>
                                          <p:spTgt spid="22"/>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down)">
                                      <p:cBhvr>
                                        <p:cTn id="51" dur="500"/>
                                        <p:tgtEl>
                                          <p:spTgt spid="23"/>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down)">
                                      <p:cBhvr>
                                        <p:cTn id="54" dur="500"/>
                                        <p:tgtEl>
                                          <p:spTgt spid="24"/>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down)">
                                      <p:cBhvr>
                                        <p:cTn id="57" dur="500"/>
                                        <p:tgtEl>
                                          <p:spTgt spid="25"/>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down)">
                                      <p:cBhvr>
                                        <p:cTn id="60" dur="500"/>
                                        <p:tgtEl>
                                          <p:spTgt spid="26"/>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wipe(down)">
                                      <p:cBhvr>
                                        <p:cTn id="63" dur="500"/>
                                        <p:tgtEl>
                                          <p:spTgt spid="27"/>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wipe(down)">
                                      <p:cBhvr>
                                        <p:cTn id="66" dur="500"/>
                                        <p:tgtEl>
                                          <p:spTgt spid="28"/>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wipe(down)">
                                      <p:cBhvr>
                                        <p:cTn id="69" dur="500"/>
                                        <p:tgtEl>
                                          <p:spTgt spid="29"/>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wipe(down)">
                                      <p:cBhvr>
                                        <p:cTn id="72" dur="500"/>
                                        <p:tgtEl>
                                          <p:spTgt spid="32"/>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wipe(down)">
                                      <p:cBhvr>
                                        <p:cTn id="75" dur="500"/>
                                        <p:tgtEl>
                                          <p:spTgt spid="34"/>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wipe(down)">
                                      <p:cBhvr>
                                        <p:cTn id="78" dur="500"/>
                                        <p:tgtEl>
                                          <p:spTgt spid="35"/>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wipe(down)">
                                      <p:cBhvr>
                                        <p:cTn id="81" dur="500"/>
                                        <p:tgtEl>
                                          <p:spTgt spid="36"/>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37"/>
                                        </p:tgtEl>
                                        <p:attrNameLst>
                                          <p:attrName>style.visibility</p:attrName>
                                        </p:attrNameLst>
                                      </p:cBhvr>
                                      <p:to>
                                        <p:strVal val="visible"/>
                                      </p:to>
                                    </p:set>
                                    <p:animEffect transition="in" filter="wipe(down)">
                                      <p:cBhvr>
                                        <p:cTn id="84" dur="500"/>
                                        <p:tgtEl>
                                          <p:spTgt spid="37"/>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38"/>
                                        </p:tgtEl>
                                        <p:attrNameLst>
                                          <p:attrName>style.visibility</p:attrName>
                                        </p:attrNameLst>
                                      </p:cBhvr>
                                      <p:to>
                                        <p:strVal val="visible"/>
                                      </p:to>
                                    </p:set>
                                    <p:animEffect transition="in" filter="wipe(down)">
                                      <p:cBhvr>
                                        <p:cTn id="89" dur="500"/>
                                        <p:tgtEl>
                                          <p:spTgt spid="38"/>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wipe(down)">
                                      <p:cBhvr>
                                        <p:cTn id="92" dur="500"/>
                                        <p:tgtEl>
                                          <p:spTgt spid="3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nodeType="click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wipe(down)">
                                      <p:cBhvr>
                                        <p:cTn id="97" dur="500"/>
                                        <p:tgtEl>
                                          <p:spTgt spid="40"/>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wipe(down)">
                                      <p:cBhvr>
                                        <p:cTn id="102" dur="500"/>
                                        <p:tgtEl>
                                          <p:spTgt spid="43"/>
                                        </p:tgtEl>
                                      </p:cBhvr>
                                    </p:animEffec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nodeType="clickEffect">
                                  <p:stCondLst>
                                    <p:cond delay="0"/>
                                  </p:stCondLst>
                                  <p:childTnLst>
                                    <p:set>
                                      <p:cBhvr>
                                        <p:cTn id="106" dur="1" fill="hold">
                                          <p:stCondLst>
                                            <p:cond delay="0"/>
                                          </p:stCondLst>
                                        </p:cTn>
                                        <p:tgtEl>
                                          <p:spTgt spid="43"/>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40"/>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38"/>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48"/>
                                        </p:tgtEl>
                                        <p:attrNameLst>
                                          <p:attrName>style.visibility</p:attrName>
                                        </p:attrNameLst>
                                      </p:cBhvr>
                                      <p:to>
                                        <p:strVal val="visible"/>
                                      </p:to>
                                    </p:set>
                                    <p:animEffect transition="in" filter="wipe(down)">
                                      <p:cBhvr>
                                        <p:cTn id="115" dur="500"/>
                                        <p:tgtEl>
                                          <p:spTgt spid="48"/>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grpId="0" nodeType="clickEffect">
                                  <p:stCondLst>
                                    <p:cond delay="0"/>
                                  </p:stCondLst>
                                  <p:childTnLst>
                                    <p:set>
                                      <p:cBhvr>
                                        <p:cTn id="119" dur="1" fill="hold">
                                          <p:stCondLst>
                                            <p:cond delay="0"/>
                                          </p:stCondLst>
                                        </p:cTn>
                                        <p:tgtEl>
                                          <p:spTgt spid="4">
                                            <p:txEl>
                                              <p:pRg st="8" end="8"/>
                                            </p:txEl>
                                          </p:spTgt>
                                        </p:tgtEl>
                                        <p:attrNameLst>
                                          <p:attrName>style.visibility</p:attrName>
                                        </p:attrNameLst>
                                      </p:cBhvr>
                                      <p:to>
                                        <p:strVal val="visible"/>
                                      </p:to>
                                    </p:set>
                                    <p:animEffect transition="in" filter="wipe(down)">
                                      <p:cBhvr>
                                        <p:cTn id="120" dur="500"/>
                                        <p:tgtEl>
                                          <p:spTgt spid="4">
                                            <p:txEl>
                                              <p:pRg st="8" end="8"/>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nodeType="clickEffect">
                                  <p:stCondLst>
                                    <p:cond delay="0"/>
                                  </p:stCondLst>
                                  <p:childTnLst>
                                    <p:set>
                                      <p:cBhvr>
                                        <p:cTn id="124" dur="1" fill="hold">
                                          <p:stCondLst>
                                            <p:cond delay="0"/>
                                          </p:stCondLst>
                                        </p:cTn>
                                        <p:tgtEl>
                                          <p:spTgt spid="49"/>
                                        </p:tgtEl>
                                        <p:attrNameLst>
                                          <p:attrName>style.visibility</p:attrName>
                                        </p:attrNameLst>
                                      </p:cBhvr>
                                      <p:to>
                                        <p:strVal val="visible"/>
                                      </p:to>
                                    </p:set>
                                    <p:animEffect transition="in" filter="wipe(down)">
                                      <p:cBhvr>
                                        <p:cTn id="125" dur="500"/>
                                        <p:tgtEl>
                                          <p:spTgt spid="49"/>
                                        </p:tgtEl>
                                      </p:cBhvr>
                                    </p:animEffect>
                                  </p:childTnLst>
                                </p:cTn>
                              </p:par>
                              <p:par>
                                <p:cTn id="126" presetID="22" presetClass="entr" presetSubtype="4" fill="hold" grpId="0" nodeType="withEffect">
                                  <p:stCondLst>
                                    <p:cond delay="0"/>
                                  </p:stCondLst>
                                  <p:childTnLst>
                                    <p:set>
                                      <p:cBhvr>
                                        <p:cTn id="127" dur="1" fill="hold">
                                          <p:stCondLst>
                                            <p:cond delay="0"/>
                                          </p:stCondLst>
                                        </p:cTn>
                                        <p:tgtEl>
                                          <p:spTgt spid="50"/>
                                        </p:tgtEl>
                                        <p:attrNameLst>
                                          <p:attrName>style.visibility</p:attrName>
                                        </p:attrNameLst>
                                      </p:cBhvr>
                                      <p:to>
                                        <p:strVal val="visible"/>
                                      </p:to>
                                    </p:set>
                                    <p:animEffect transition="in" filter="wipe(down)">
                                      <p:cBhvr>
                                        <p:cTn id="12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2" grpId="0" animBg="1"/>
      <p:bldP spid="23" grpId="0" animBg="1"/>
      <p:bldP spid="24" grpId="0" animBg="1"/>
      <p:bldP spid="25" grpId="0" animBg="1"/>
      <p:bldP spid="26" grpId="0" animBg="1"/>
      <p:bldP spid="27" grpId="0" animBg="1"/>
      <p:bldP spid="28" grpId="0" animBg="1"/>
      <p:bldP spid="29" grpId="0" animBg="1"/>
      <p:bldP spid="32" grpId="0" animBg="1"/>
      <p:bldP spid="34" grpId="0"/>
      <p:bldP spid="35" grpId="0"/>
      <p:bldP spid="36" grpId="0" animBg="1"/>
      <p:bldP spid="37" grpId="0" animBg="1"/>
      <p:bldP spid="38" grpId="0" animBg="1"/>
      <p:bldP spid="38" grpId="1" animBg="1"/>
      <p:bldP spid="39" grpId="0"/>
      <p:bldP spid="48" grpId="0" animBg="1"/>
      <p:bldP spid="5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b="1" dirty="0"/>
              <a:t>Announcements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GB" dirty="0">
                <a:latin typeface="Abadi Extra Light" panose="020B0204020104020204" pitchFamily="34" charset="0"/>
              </a:rPr>
              <a:t>Please join on Piazza</a:t>
            </a:r>
          </a:p>
          <a:p>
            <a:pPr lvl="1">
              <a:buFont typeface="Wingdings" panose="05000000000000000000" pitchFamily="2" charset="2"/>
              <a:buChar char="§"/>
            </a:pPr>
            <a:r>
              <a:rPr lang="en-GB" dirty="0">
                <a:latin typeface="Abadi Extra Light" panose="020B0204020104020204" pitchFamily="34" charset="0"/>
              </a:rPr>
              <a:t>Joining link already shared in lecture 1 slides</a:t>
            </a:r>
          </a:p>
          <a:p>
            <a:pPr lvl="1">
              <a:buFont typeface="Wingdings" panose="05000000000000000000" pitchFamily="2" charset="2"/>
              <a:buChar char="§"/>
            </a:pPr>
            <a:r>
              <a:rPr lang="en-GB" dirty="0">
                <a:latin typeface="Abadi Extra Light" panose="020B0204020104020204" pitchFamily="34" charset="0"/>
              </a:rPr>
              <a:t>If you don’t join by Aug 10, there will be some penalty</a:t>
            </a:r>
          </a:p>
          <a:p>
            <a:pPr lvl="1">
              <a:buFont typeface="Wingdings" panose="05000000000000000000" pitchFamily="2" charset="2"/>
              <a:buChar char="§"/>
            </a:pPr>
            <a:r>
              <a:rPr lang="en-GB" dirty="0">
                <a:latin typeface="Abadi Extra Light" panose="020B0204020104020204" pitchFamily="34" charset="0"/>
              </a:rPr>
              <a:t>If you have some issue joining Piazza, let us know and we can add you</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Some bonus marks will be reserved for (constructive) Piazza participation</a:t>
            </a:r>
          </a:p>
          <a:p>
            <a:pPr lvl="1">
              <a:buFont typeface="Wingdings" panose="05000000000000000000" pitchFamily="2" charset="2"/>
              <a:buChar char="§"/>
            </a:pPr>
            <a:r>
              <a:rPr lang="en-GB" dirty="0">
                <a:latin typeface="Abadi Extra Light" panose="020B0204020104020204" pitchFamily="34" charset="0"/>
              </a:rPr>
              <a:t>Insightful questions and helpful answers/discussions from students</a:t>
            </a:r>
          </a:p>
          <a:p>
            <a:pPr lvl="1">
              <a:buFont typeface="Wingdings" panose="05000000000000000000" pitchFamily="2" charset="2"/>
              <a:buChar char="§"/>
            </a:pPr>
            <a:r>
              <a:rPr lang="en-GB" dirty="0">
                <a:latin typeface="Abadi Extra Light" panose="020B0204020104020204" pitchFamily="34" charset="0"/>
              </a:rPr>
              <a:t>Amount of bonus at instructor’s discretion (e.g., if you are falling below the threshold of a grade, you may get a “bump up”)</a:t>
            </a:r>
          </a:p>
          <a:p>
            <a:pPr lvl="1">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Project groups should be declared by Aug 11</a:t>
            </a:r>
          </a:p>
          <a:p>
            <a:pPr lvl="1">
              <a:buFont typeface="Wingdings" panose="05000000000000000000" pitchFamily="2" charset="2"/>
              <a:buChar char="§"/>
            </a:pPr>
            <a:r>
              <a:rPr lang="en-GB" dirty="0">
                <a:latin typeface="Abadi Extra Light" panose="020B0204020104020204" pitchFamily="34" charset="0"/>
              </a:rPr>
              <a:t>Will share a Google form to enter details</a:t>
            </a:r>
          </a:p>
          <a:p>
            <a:pPr lvl="1">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IN" sz="2600" dirty="0"/>
          </a:p>
        </p:txBody>
      </p:sp>
    </p:spTree>
    <p:custDataLst>
      <p:tags r:id="rId1"/>
    </p:custDataLst>
    <p:extLst>
      <p:ext uri="{BB962C8B-B14F-4D97-AF65-F5344CB8AC3E}">
        <p14:creationId xmlns:p14="http://schemas.microsoft.com/office/powerpoint/2010/main" val="571621424"/>
      </p:ext>
    </p:extLst>
  </p:cSld>
  <p:clrMapOvr>
    <a:masterClrMapping/>
  </p:clrMapOvr>
  <mc:AlternateContent xmlns:mc="http://schemas.openxmlformats.org/markup-compatibility/2006">
    <mc:Choice xmlns:p14="http://schemas.microsoft.com/office/powerpoint/2010/main" Requires="p14">
      <p:transition spd="slow" p14:dur="2000" advTm="123805"/>
    </mc:Choice>
    <mc:Fallback>
      <p:transition spd="slow" advTm="1238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down)">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wipe(down)">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wipe(down)">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wipe(down)">
                                      <p:cBhvr>
                                        <p:cTn id="42" dur="500"/>
                                        <p:tgtEl>
                                          <p:spTgt spid="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wipe(down)">
                                      <p:cBhvr>
                                        <p:cTn id="4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b="1" dirty="0" err="1"/>
              <a:t>LwP</a:t>
            </a:r>
            <a:r>
              <a:rPr lang="en-IN" b="1" dirty="0"/>
              <a:t>: Some Key Aspects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20</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Very simple, interpretable, and lightweight model</a:t>
            </a:r>
          </a:p>
          <a:p>
            <a:pPr lvl="1">
              <a:buFont typeface="Wingdings" panose="05000000000000000000" pitchFamily="2" charset="2"/>
              <a:buChar char="§"/>
            </a:pPr>
            <a:r>
              <a:rPr lang="en-GB" dirty="0">
                <a:latin typeface="Abadi Extra Light" panose="020B0204020104020204" pitchFamily="34" charset="0"/>
              </a:rPr>
              <a:t>Just requires computing and storing the class prototype vectors</a:t>
            </a:r>
          </a:p>
          <a:p>
            <a:pPr marL="457200" lvl="1"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Works with any number of classes (thus for multi-class classification as well)</a:t>
            </a: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Can be generalized in various ways to improve it further, e.g., </a:t>
            </a:r>
          </a:p>
          <a:p>
            <a:pPr lvl="1">
              <a:buFont typeface="Wingdings" panose="05000000000000000000" pitchFamily="2" charset="2"/>
              <a:buChar char="§"/>
            </a:pPr>
            <a:r>
              <a:rPr lang="en-GB" dirty="0">
                <a:latin typeface="Abadi Extra Light" panose="020B0204020104020204" pitchFamily="34" charset="0"/>
              </a:rPr>
              <a:t>Modeling each class by a </a:t>
            </a:r>
            <a:r>
              <a:rPr lang="en-GB" dirty="0">
                <a:solidFill>
                  <a:srgbClr val="0000FF"/>
                </a:solidFill>
                <a:latin typeface="Abadi Extra Light" panose="020B0204020104020204" pitchFamily="34" charset="0"/>
              </a:rPr>
              <a:t>probability distribution </a:t>
            </a:r>
            <a:r>
              <a:rPr lang="en-GB" dirty="0">
                <a:latin typeface="Abadi Extra Light" panose="020B0204020104020204" pitchFamily="34" charset="0"/>
              </a:rPr>
              <a:t>rather than just a prototype vector</a:t>
            </a:r>
          </a:p>
          <a:p>
            <a:pPr lvl="1">
              <a:buFont typeface="Wingdings" panose="05000000000000000000" pitchFamily="2" charset="2"/>
              <a:buChar char="§"/>
            </a:pPr>
            <a:r>
              <a:rPr lang="en-GB" dirty="0">
                <a:latin typeface="Abadi Extra Light" panose="020B0204020104020204" pitchFamily="34" charset="0"/>
              </a:rPr>
              <a:t>Using distances other than the standard Euclidean distance (e.g., </a:t>
            </a:r>
            <a:r>
              <a:rPr lang="en-GB" dirty="0" err="1">
                <a:latin typeface="Abadi Extra Light" panose="020B0204020104020204" pitchFamily="34" charset="0"/>
              </a:rPr>
              <a:t>Mahalanobis</a:t>
            </a:r>
            <a:r>
              <a:rPr lang="en-GB" dirty="0">
                <a:latin typeface="Abadi Extra Light" panose="020B0204020104020204" pitchFamily="34" charset="0"/>
              </a:rPr>
              <a:t>)</a:t>
            </a:r>
          </a:p>
          <a:p>
            <a:pPr marL="457200" lvl="1"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With a learned distance function, can work very well even with very few examples from each class (used in some “few-shot learning” models nowadays – if interested, please refer to “Prototypical Networks for Few-shot Learning”)</a:t>
            </a: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How well </a:t>
            </a:r>
            <a:r>
              <a:rPr lang="en-GB" dirty="0" err="1">
                <a:latin typeface="Abadi Extra Light" panose="020B0204020104020204" pitchFamily="34" charset="0"/>
              </a:rPr>
              <a:t>LwP</a:t>
            </a:r>
            <a:r>
              <a:rPr lang="en-GB" dirty="0">
                <a:latin typeface="Abadi Extra Light" panose="020B0204020104020204" pitchFamily="34" charset="0"/>
              </a:rPr>
              <a:t> works depends crucially on the way we compute distances</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1224858440"/>
      </p:ext>
    </p:extLst>
  </p:cSld>
  <p:clrMapOvr>
    <a:masterClrMapping/>
  </p:clrMapOvr>
  <mc:AlternateContent xmlns:mc="http://schemas.openxmlformats.org/markup-compatibility/2006" xmlns:p14="http://schemas.microsoft.com/office/powerpoint/2010/main">
    <mc:Choice Requires="p14">
      <p:transition spd="slow" p14:dur="2000" advTm="250959"/>
    </mc:Choice>
    <mc:Fallback xmlns="">
      <p:transition spd="slow" advTm="2509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down)">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wipe(down)">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wipe(down)">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wipe(down)">
                                      <p:cBhvr>
                                        <p:cTn id="37" dur="500"/>
                                        <p:tgtEl>
                                          <p:spTgt spid="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txEl>
                                              <p:pRg st="15" end="15"/>
                                            </p:txEl>
                                          </p:spTgt>
                                        </p:tgtEl>
                                        <p:attrNameLst>
                                          <p:attrName>style.visibility</p:attrName>
                                        </p:attrNameLst>
                                      </p:cBhvr>
                                      <p:to>
                                        <p:strVal val="visible"/>
                                      </p:to>
                                    </p:set>
                                    <p:animEffect transition="in" filter="wipe(down)">
                                      <p:cBhvr>
                                        <p:cTn id="42"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961292" y="2567800"/>
            <a:ext cx="9859107" cy="1722399"/>
          </a:xfrm>
        </p:spPr>
        <p:txBody>
          <a:bodyPr>
            <a:noAutofit/>
          </a:bodyPr>
          <a:lstStyle/>
          <a:p>
            <a:r>
              <a:rPr lang="en-IN" sz="7200" dirty="0">
                <a:solidFill>
                  <a:schemeClr val="accent2">
                    <a:lumMod val="75000"/>
                  </a:schemeClr>
                </a:solidFill>
              </a:rPr>
              <a:t>       </a:t>
            </a:r>
            <a:r>
              <a:rPr lang="en-IN" sz="7200" b="1" dirty="0"/>
              <a:t>Nearest Neighbors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21</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344676200"/>
      </p:ext>
    </p:extLst>
  </p:cSld>
  <p:clrMapOvr>
    <a:masterClrMapping/>
  </p:clrMapOvr>
  <mc:AlternateContent xmlns:mc="http://schemas.openxmlformats.org/markup-compatibility/2006" xmlns:p14="http://schemas.microsoft.com/office/powerpoint/2010/main">
    <mc:Choice Requires="p14">
      <p:transition spd="slow" p14:dur="2000" advTm="12971"/>
    </mc:Choice>
    <mc:Fallback xmlns="">
      <p:transition spd="slow" advTm="1297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Nearest </a:t>
            </a:r>
            <a:r>
              <a:rPr lang="en-IN" dirty="0" err="1">
                <a:solidFill>
                  <a:schemeClr val="accent2">
                    <a:lumMod val="75000"/>
                  </a:schemeClr>
                </a:solidFill>
              </a:rPr>
              <a:t>Neighbors</a:t>
            </a:r>
            <a:endParaRPr lang="en-IN" dirty="0">
              <a:solidFill>
                <a:schemeClr val="accent2">
                  <a:lumMod val="75000"/>
                </a:schemeClr>
              </a:solidFill>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22</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Very simple idea. Simply do the following at test time</a:t>
            </a:r>
          </a:p>
          <a:p>
            <a:pPr lvl="1">
              <a:buFont typeface="Wingdings" panose="05000000000000000000" pitchFamily="2" charset="2"/>
              <a:buChar char="§"/>
            </a:pPr>
            <a:endParaRPr lang="en-GB" sz="100" dirty="0">
              <a:latin typeface="Abadi Extra Light" panose="020B0204020104020204" pitchFamily="34" charset="0"/>
            </a:endParaRPr>
          </a:p>
          <a:p>
            <a:pPr lvl="1">
              <a:buFont typeface="Wingdings" panose="05000000000000000000" pitchFamily="2" charset="2"/>
              <a:buChar char="§"/>
            </a:pPr>
            <a:r>
              <a:rPr lang="en-GB" dirty="0">
                <a:latin typeface="Abadi Extra Light" panose="020B0204020104020204" pitchFamily="34" charset="0"/>
              </a:rPr>
              <a:t>Compute </a:t>
            </a:r>
            <a:r>
              <a:rPr lang="en-GB" dirty="0">
                <a:solidFill>
                  <a:srgbClr val="0000FF"/>
                </a:solidFill>
                <a:latin typeface="Abadi Extra Light" panose="020B0204020104020204" pitchFamily="34" charset="0"/>
              </a:rPr>
              <a:t>distances</a:t>
            </a:r>
            <a:r>
              <a:rPr lang="en-GB" dirty="0">
                <a:latin typeface="Abadi Extra Light" panose="020B0204020104020204" pitchFamily="34" charset="0"/>
              </a:rPr>
              <a:t> of the test point from all the training inputs</a:t>
            </a:r>
          </a:p>
          <a:p>
            <a:pPr lvl="1">
              <a:buFont typeface="Wingdings" panose="05000000000000000000" pitchFamily="2" charset="2"/>
              <a:buChar char="§"/>
            </a:pPr>
            <a:endParaRPr lang="en-GB" sz="1000" dirty="0">
              <a:latin typeface="Abadi Extra Light" panose="020B0204020104020204" pitchFamily="34" charset="0"/>
            </a:endParaRPr>
          </a:p>
          <a:p>
            <a:pPr lvl="1">
              <a:buFont typeface="Wingdings" panose="05000000000000000000" pitchFamily="2" charset="2"/>
              <a:buChar char="§"/>
            </a:pPr>
            <a:r>
              <a:rPr lang="en-GB" dirty="0">
                <a:latin typeface="Abadi Extra Light" panose="020B0204020104020204" pitchFamily="34" charset="0"/>
              </a:rPr>
              <a:t>Sort the distances to find the “nearest” input(s) in training data</a:t>
            </a:r>
          </a:p>
          <a:p>
            <a:pPr lvl="1">
              <a:buFont typeface="Wingdings" panose="05000000000000000000" pitchFamily="2" charset="2"/>
              <a:buChar char="§"/>
            </a:pPr>
            <a:endParaRPr lang="en-GB" sz="1000" dirty="0">
              <a:latin typeface="Abadi Extra Light" panose="020B0204020104020204" pitchFamily="34" charset="0"/>
            </a:endParaRPr>
          </a:p>
          <a:p>
            <a:pPr lvl="1">
              <a:buFont typeface="Wingdings" panose="05000000000000000000" pitchFamily="2" charset="2"/>
              <a:buChar char="§"/>
            </a:pPr>
            <a:r>
              <a:rPr lang="en-GB" dirty="0">
                <a:latin typeface="Abadi Extra Light" panose="020B0204020104020204" pitchFamily="34" charset="0"/>
              </a:rPr>
              <a:t>Predict the label using </a:t>
            </a:r>
            <a:r>
              <a:rPr lang="en-GB" dirty="0">
                <a:solidFill>
                  <a:srgbClr val="FF0000"/>
                </a:solidFill>
                <a:latin typeface="Abadi Extra Light" panose="020B0204020104020204" pitchFamily="34" charset="0"/>
              </a:rPr>
              <a:t>majority</a:t>
            </a:r>
            <a:r>
              <a:rPr lang="en-GB" dirty="0">
                <a:latin typeface="Abadi Extra Light" panose="020B0204020104020204" pitchFamily="34" charset="0"/>
              </a:rPr>
              <a:t> or </a:t>
            </a:r>
            <a:r>
              <a:rPr lang="en-GB" dirty="0" err="1">
                <a:solidFill>
                  <a:srgbClr val="FF0000"/>
                </a:solidFill>
                <a:latin typeface="Abadi Extra Light" panose="020B0204020104020204" pitchFamily="34" charset="0"/>
              </a:rPr>
              <a:t>avg</a:t>
            </a:r>
            <a:r>
              <a:rPr lang="en-GB" dirty="0">
                <a:latin typeface="Abadi Extra Light" panose="020B0204020104020204" pitchFamily="34" charset="0"/>
              </a:rPr>
              <a:t> label of these inputs</a:t>
            </a:r>
          </a:p>
          <a:p>
            <a:pPr lvl="1">
              <a:buFont typeface="Wingdings" panose="05000000000000000000" pitchFamily="2" charset="2"/>
              <a:buChar char="§"/>
            </a:pPr>
            <a:endParaRPr lang="en-GB" sz="1000" dirty="0">
              <a:latin typeface="Abadi Extra Light" panose="020B0204020104020204" pitchFamily="34" charset="0"/>
            </a:endParaRPr>
          </a:p>
          <a:p>
            <a:pPr lvl="1">
              <a:buFont typeface="Wingdings" panose="05000000000000000000" pitchFamily="2" charset="2"/>
              <a:buChar char="§"/>
            </a:pPr>
            <a:r>
              <a:rPr lang="en-GB" dirty="0">
                <a:latin typeface="Abadi Extra Light" panose="020B0204020104020204" pitchFamily="34" charset="0"/>
              </a:rPr>
              <a:t>Note: Can work with </a:t>
            </a:r>
            <a:r>
              <a:rPr lang="en-GB" dirty="0">
                <a:solidFill>
                  <a:srgbClr val="0000FF"/>
                </a:solidFill>
                <a:latin typeface="Abadi Extra Light" panose="020B0204020104020204" pitchFamily="34" charset="0"/>
              </a:rPr>
              <a:t>similarities</a:t>
            </a:r>
            <a:r>
              <a:rPr lang="en-GB" dirty="0">
                <a:latin typeface="Abadi Extra Light" panose="020B0204020104020204" pitchFamily="34" charset="0"/>
              </a:rPr>
              <a:t> as well instead of distances</a:t>
            </a:r>
          </a:p>
          <a:p>
            <a:pPr marL="457200" lvl="1" indent="0">
              <a:buNone/>
            </a:pPr>
            <a:endParaRPr lang="en-GB" sz="1100" dirty="0">
              <a:latin typeface="Abadi Extra Light" panose="020B0204020104020204" pitchFamily="34" charset="0"/>
            </a:endParaRPr>
          </a:p>
          <a:p>
            <a:pPr>
              <a:buFont typeface="Wingdings" panose="05000000000000000000" pitchFamily="2" charset="2"/>
              <a:buChar char="§"/>
            </a:pPr>
            <a:endParaRPr lang="en-GB" sz="1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Can use Euclidean or other </a:t>
            </a:r>
            <a:r>
              <a:rPr lang="en-GB" dirty="0" err="1">
                <a:latin typeface="Abadi Extra Light" panose="020B0204020104020204" pitchFamily="34" charset="0"/>
              </a:rPr>
              <a:t>dist</a:t>
            </a:r>
            <a:r>
              <a:rPr lang="en-GB" dirty="0">
                <a:latin typeface="Abadi Extra Light" panose="020B0204020104020204" pitchFamily="34" charset="0"/>
              </a:rPr>
              <a:t> (e.g., </a:t>
            </a:r>
            <a:r>
              <a:rPr lang="en-GB" dirty="0" err="1">
                <a:latin typeface="Abadi Extra Light" panose="020B0204020104020204" pitchFamily="34" charset="0"/>
              </a:rPr>
              <a:t>Mahalanobis</a:t>
            </a:r>
            <a:r>
              <a:rPr lang="en-GB" dirty="0">
                <a:latin typeface="Abadi Extra Light" panose="020B0204020104020204" pitchFamily="34" charset="0"/>
              </a:rPr>
              <a:t>). Choice imp just like </a:t>
            </a:r>
            <a:r>
              <a:rPr lang="en-GB" dirty="0" err="1">
                <a:latin typeface="Abadi Extra Light" panose="020B0204020104020204" pitchFamily="34" charset="0"/>
              </a:rPr>
              <a:t>LwP</a:t>
            </a:r>
            <a:endParaRPr lang="en-GB" dirty="0">
              <a:latin typeface="Abadi Extra Light" panose="020B0204020104020204" pitchFamily="34" charset="0"/>
            </a:endParaRPr>
          </a:p>
          <a:p>
            <a:pPr>
              <a:buFont typeface="Wingdings" panose="05000000000000000000" pitchFamily="2" charset="2"/>
              <a:buChar char="§"/>
            </a:pPr>
            <a:endParaRPr lang="en-GB" sz="1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Unlike </a:t>
            </a:r>
            <a:r>
              <a:rPr lang="en-GB" dirty="0" err="1">
                <a:latin typeface="Abadi Extra Light" panose="020B0204020104020204" pitchFamily="34" charset="0"/>
              </a:rPr>
              <a:t>LwP</a:t>
            </a:r>
            <a:r>
              <a:rPr lang="en-GB" dirty="0">
                <a:latin typeface="Abadi Extra Light" panose="020B0204020104020204" pitchFamily="34" charset="0"/>
              </a:rPr>
              <a:t> which does prototype based comparison, nearest </a:t>
            </a:r>
            <a:r>
              <a:rPr lang="en-GB" dirty="0" err="1">
                <a:latin typeface="Abadi Extra Light" panose="020B0204020104020204" pitchFamily="34" charset="0"/>
              </a:rPr>
              <a:t>neighbors</a:t>
            </a:r>
            <a:r>
              <a:rPr lang="en-GB" dirty="0">
                <a:latin typeface="Abadi Extra Light" panose="020B0204020104020204" pitchFamily="34" charset="0"/>
              </a:rPr>
              <a:t> method looks at the labels of individual training inputs to make prediction</a:t>
            </a:r>
          </a:p>
          <a:p>
            <a:pPr marL="0" indent="0">
              <a:buNone/>
            </a:pPr>
            <a:endParaRPr lang="en-GB" sz="1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Applicable to both </a:t>
            </a:r>
            <a:r>
              <a:rPr lang="en-GB" dirty="0" err="1">
                <a:latin typeface="Abadi Extra Light" panose="020B0204020104020204" pitchFamily="34" charset="0"/>
              </a:rPr>
              <a:t>classifn</a:t>
            </a:r>
            <a:r>
              <a:rPr lang="en-GB" dirty="0">
                <a:latin typeface="Abadi Extra Light" panose="020B0204020104020204" pitchFamily="34" charset="0"/>
              </a:rPr>
              <a:t> as well as regression (</a:t>
            </a:r>
            <a:r>
              <a:rPr lang="en-GB" dirty="0" err="1">
                <a:latin typeface="Abadi Extra Light" panose="020B0204020104020204" pitchFamily="34" charset="0"/>
              </a:rPr>
              <a:t>LwP</a:t>
            </a:r>
            <a:r>
              <a:rPr lang="en-GB" dirty="0">
                <a:latin typeface="Abadi Extra Light" panose="020B0204020104020204" pitchFamily="34" charset="0"/>
              </a:rPr>
              <a:t> only works for </a:t>
            </a:r>
            <a:r>
              <a:rPr lang="en-GB" dirty="0" err="1">
                <a:latin typeface="Abadi Extra Light" panose="020B0204020104020204" pitchFamily="34" charset="0"/>
              </a:rPr>
              <a:t>classifn</a:t>
            </a:r>
            <a:r>
              <a:rPr lang="en-GB" dirty="0">
                <a:latin typeface="Abadi Extra Light" panose="020B0204020104020204" pitchFamily="34" charset="0"/>
              </a:rPr>
              <a:t>)</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pic>
        <p:nvPicPr>
          <p:cNvPr id="5" name="Picture 2">
            <a:extLst>
              <a:ext uri="{FF2B5EF4-FFF2-40B4-BE49-F238E27FC236}">
                <a16:creationId xmlns:a16="http://schemas.microsoft.com/office/drawing/2014/main" id="{403DC35B-E272-4DD9-BB5B-4337FD88AB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6503" y="641668"/>
            <a:ext cx="1181100" cy="1238250"/>
          </a:xfrm>
          <a:prstGeom prst="rect">
            <a:avLst/>
          </a:prstGeom>
          <a:noFill/>
          <a:extLst>
            <a:ext uri="{909E8E84-426E-40DD-AFC4-6F175D3DCCD1}">
              <a14:hiddenFill xmlns:a14="http://schemas.microsoft.com/office/drawing/2010/main">
                <a:solidFill>
                  <a:srgbClr val="FFFFFF"/>
                </a:solidFill>
              </a14:hiddenFill>
            </a:ext>
          </a:extLst>
        </p:spPr>
      </p:pic>
      <p:sp>
        <p:nvSpPr>
          <p:cNvPr id="6" name="Speech Bubble: Rectangle 5">
            <a:extLst>
              <a:ext uri="{FF2B5EF4-FFF2-40B4-BE49-F238E27FC236}">
                <a16:creationId xmlns:a16="http://schemas.microsoft.com/office/drawing/2014/main" id="{0254F9F0-AF3F-415C-BA76-4A8619F55C79}"/>
              </a:ext>
            </a:extLst>
          </p:cNvPr>
          <p:cNvSpPr/>
          <p:nvPr/>
        </p:nvSpPr>
        <p:spPr>
          <a:xfrm>
            <a:off x="7907772" y="261991"/>
            <a:ext cx="2916990" cy="761934"/>
          </a:xfrm>
          <a:prstGeom prst="wedgeRectCallout">
            <a:avLst>
              <a:gd name="adj1" fmla="val 63239"/>
              <a:gd name="adj2" fmla="val 9673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00" dirty="0">
              <a:solidFill>
                <a:schemeClr val="tx1"/>
              </a:solidFill>
              <a:latin typeface="Abadi Extra Light" panose="020B0204020104020204" pitchFamily="34" charset="0"/>
            </a:endParaRPr>
          </a:p>
          <a:p>
            <a:r>
              <a:rPr lang="en-IN" sz="1600" dirty="0">
                <a:solidFill>
                  <a:schemeClr val="tx1"/>
                </a:solidFill>
                <a:latin typeface="Abadi Extra Light" panose="020B0204020104020204" pitchFamily="34" charset="0"/>
              </a:rPr>
              <a:t>Wait. Did you say distances from ALL the training points? That’s </a:t>
            </a:r>
            <a:r>
              <a:rPr lang="en-IN" sz="1600" dirty="0" err="1">
                <a:solidFill>
                  <a:schemeClr val="tx1"/>
                </a:solidFill>
                <a:latin typeface="Abadi Extra Light" panose="020B0204020104020204" pitchFamily="34" charset="0"/>
              </a:rPr>
              <a:t>gonna</a:t>
            </a:r>
            <a:r>
              <a:rPr lang="en-IN" sz="1600" dirty="0">
                <a:solidFill>
                  <a:schemeClr val="tx1"/>
                </a:solidFill>
                <a:latin typeface="Abadi Extra Light" panose="020B0204020104020204" pitchFamily="34" charset="0"/>
              </a:rPr>
              <a:t> be </a:t>
            </a:r>
            <a:r>
              <a:rPr lang="en-IN" sz="1600" dirty="0" err="1">
                <a:solidFill>
                  <a:schemeClr val="tx1"/>
                </a:solidFill>
                <a:latin typeface="Abadi Extra Light" panose="020B0204020104020204" pitchFamily="34" charset="0"/>
              </a:rPr>
              <a:t>sooooo</a:t>
            </a:r>
            <a:r>
              <a:rPr lang="en-IN" sz="1600" dirty="0">
                <a:solidFill>
                  <a:schemeClr val="tx1"/>
                </a:solidFill>
                <a:latin typeface="Abadi Extra Light" panose="020B0204020104020204" pitchFamily="34" charset="0"/>
              </a:rPr>
              <a:t> expensive! </a:t>
            </a:r>
            <a:r>
              <a:rPr lang="en-IN" sz="1600" dirty="0">
                <a:solidFill>
                  <a:schemeClr val="tx1"/>
                </a:solidFill>
                <a:latin typeface="Abadi Extra Light" panose="020B0204020104020204" pitchFamily="34" charset="0"/>
                <a:sym typeface="Wingdings" panose="05000000000000000000" pitchFamily="2" charset="2"/>
              </a:rPr>
              <a:t></a:t>
            </a:r>
            <a:endParaRPr lang="en-IN" sz="1600" dirty="0">
              <a:solidFill>
                <a:schemeClr val="tx1"/>
              </a:solidFill>
              <a:latin typeface="Abadi Extra Light" panose="020B0204020104020204" pitchFamily="34" charset="0"/>
            </a:endParaRPr>
          </a:p>
          <a:p>
            <a:endParaRPr lang="en-IN" sz="1600" dirty="0">
              <a:solidFill>
                <a:schemeClr val="tx1"/>
              </a:solidFill>
            </a:endParaRPr>
          </a:p>
        </p:txBody>
      </p:sp>
      <p:pic>
        <p:nvPicPr>
          <p:cNvPr id="7" name="Picture 6">
            <a:extLst>
              <a:ext uri="{FF2B5EF4-FFF2-40B4-BE49-F238E27FC236}">
                <a16:creationId xmlns:a16="http://schemas.microsoft.com/office/drawing/2014/main" id="{8F12A4F4-3D8B-4FCE-916F-9395CC21B62A}"/>
              </a:ext>
            </a:extLst>
          </p:cNvPr>
          <p:cNvPicPr>
            <a:picLocks noChangeAspect="1"/>
          </p:cNvPicPr>
          <p:nvPr/>
        </p:nvPicPr>
        <p:blipFill>
          <a:blip r:embed="rId4"/>
          <a:stretch>
            <a:fillRect/>
          </a:stretch>
        </p:blipFill>
        <p:spPr>
          <a:xfrm>
            <a:off x="10995175" y="2187672"/>
            <a:ext cx="1010687" cy="965223"/>
          </a:xfrm>
          <a:prstGeom prst="rect">
            <a:avLst/>
          </a:prstGeom>
        </p:spPr>
      </p:pic>
      <p:sp>
        <p:nvSpPr>
          <p:cNvPr id="8" name="Speech Bubble: Rectangle 7">
            <a:extLst>
              <a:ext uri="{FF2B5EF4-FFF2-40B4-BE49-F238E27FC236}">
                <a16:creationId xmlns:a16="http://schemas.microsoft.com/office/drawing/2014/main" id="{948655CD-D13F-41B3-A291-F17D42370B8F}"/>
              </a:ext>
            </a:extLst>
          </p:cNvPr>
          <p:cNvSpPr/>
          <p:nvPr/>
        </p:nvSpPr>
        <p:spPr>
          <a:xfrm>
            <a:off x="8693592" y="2205457"/>
            <a:ext cx="2297368" cy="1106873"/>
          </a:xfrm>
          <a:prstGeom prst="wedgeRectCallout">
            <a:avLst>
              <a:gd name="adj1" fmla="val 65404"/>
              <a:gd name="adj2" fmla="val -737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Yes, but let’s not worry about that at the moment. There are ways to speed up this step</a:t>
            </a:r>
          </a:p>
        </p:txBody>
      </p:sp>
    </p:spTree>
    <p:custDataLst>
      <p:tags r:id="rId1"/>
    </p:custDataLst>
    <p:extLst>
      <p:ext uri="{BB962C8B-B14F-4D97-AF65-F5344CB8AC3E}">
        <p14:creationId xmlns:p14="http://schemas.microsoft.com/office/powerpoint/2010/main" val="1332553489"/>
      </p:ext>
    </p:extLst>
  </p:cSld>
  <p:clrMapOvr>
    <a:masterClrMapping/>
  </p:clrMapOvr>
  <mc:AlternateContent xmlns:mc="http://schemas.openxmlformats.org/markup-compatibility/2006" xmlns:p14="http://schemas.microsoft.com/office/powerpoint/2010/main">
    <mc:Choice Requires="p14">
      <p:transition spd="slow" p14:dur="2000" advTm="171350"/>
    </mc:Choice>
    <mc:Fallback xmlns="">
      <p:transition spd="slow" advTm="1713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wipe(down)">
                                      <p:cBhvr>
                                        <p:cTn id="33" dur="500"/>
                                        <p:tgtEl>
                                          <p:spTgt spid="4">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4">
                                            <p:txEl>
                                              <p:pRg st="6" end="6"/>
                                            </p:txEl>
                                          </p:spTgt>
                                        </p:tgtEl>
                                        <p:attrNameLst>
                                          <p:attrName>style.visibility</p:attrName>
                                        </p:attrNameLst>
                                      </p:cBhvr>
                                      <p:to>
                                        <p:strVal val="visible"/>
                                      </p:to>
                                    </p:set>
                                    <p:animEffect transition="in" filter="wipe(down)">
                                      <p:cBhvr>
                                        <p:cTn id="38" dur="500"/>
                                        <p:tgtEl>
                                          <p:spTgt spid="4">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Effect transition="in" filter="wipe(down)">
                                      <p:cBhvr>
                                        <p:cTn id="43" dur="500"/>
                                        <p:tgtEl>
                                          <p:spTgt spid="4">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4">
                                            <p:txEl>
                                              <p:pRg st="11" end="11"/>
                                            </p:txEl>
                                          </p:spTgt>
                                        </p:tgtEl>
                                        <p:attrNameLst>
                                          <p:attrName>style.visibility</p:attrName>
                                        </p:attrNameLst>
                                      </p:cBhvr>
                                      <p:to>
                                        <p:strVal val="visible"/>
                                      </p:to>
                                    </p:set>
                                    <p:animEffect transition="in" filter="wipe(down)">
                                      <p:cBhvr>
                                        <p:cTn id="48" dur="500"/>
                                        <p:tgtEl>
                                          <p:spTgt spid="4">
                                            <p:txEl>
                                              <p:pRg st="11" end="1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4">
                                            <p:txEl>
                                              <p:pRg st="13" end="13"/>
                                            </p:txEl>
                                          </p:spTgt>
                                        </p:tgtEl>
                                        <p:attrNameLst>
                                          <p:attrName>style.visibility</p:attrName>
                                        </p:attrNameLst>
                                      </p:cBhvr>
                                      <p:to>
                                        <p:strVal val="visible"/>
                                      </p:to>
                                    </p:set>
                                    <p:animEffect transition="in" filter="wipe(down)">
                                      <p:cBhvr>
                                        <p:cTn id="53" dur="500"/>
                                        <p:tgtEl>
                                          <p:spTgt spid="4">
                                            <p:txEl>
                                              <p:pRg st="13" end="1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4">
                                            <p:txEl>
                                              <p:pRg st="15" end="15"/>
                                            </p:txEl>
                                          </p:spTgt>
                                        </p:tgtEl>
                                        <p:attrNameLst>
                                          <p:attrName>style.visibility</p:attrName>
                                        </p:attrNameLst>
                                      </p:cBhvr>
                                      <p:to>
                                        <p:strVal val="visible"/>
                                      </p:to>
                                    </p:set>
                                    <p:animEffect transition="in" filter="wipe(down)">
                                      <p:cBhvr>
                                        <p:cTn id="58"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1133857" y="2289658"/>
            <a:ext cx="10351007" cy="1760333"/>
          </a:xfrm>
        </p:spPr>
        <p:txBody>
          <a:bodyPr>
            <a:noAutofit/>
          </a:bodyPr>
          <a:lstStyle/>
          <a:p>
            <a:r>
              <a:rPr lang="en-IN" sz="5400" dirty="0">
                <a:solidFill>
                  <a:schemeClr val="accent2">
                    <a:lumMod val="75000"/>
                  </a:schemeClr>
                </a:solidFill>
              </a:rPr>
              <a:t>Nearest </a:t>
            </a:r>
            <a:r>
              <a:rPr lang="en-IN" sz="5400" dirty="0" err="1">
                <a:solidFill>
                  <a:schemeClr val="accent2">
                    <a:lumMod val="75000"/>
                  </a:schemeClr>
                </a:solidFill>
              </a:rPr>
              <a:t>Neighbors</a:t>
            </a:r>
            <a:r>
              <a:rPr lang="en-IN" sz="5400" dirty="0">
                <a:solidFill>
                  <a:schemeClr val="accent2">
                    <a:lumMod val="75000"/>
                  </a:schemeClr>
                </a:solidFill>
              </a:rPr>
              <a:t> for Classification</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23</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2826154"/>
            <a:ext cx="11740617" cy="1628803"/>
          </a:xfrm>
        </p:spPr>
        <p:txBody>
          <a:bodyPr>
            <a:noAutofit/>
          </a:bodyPr>
          <a:lstStyle/>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763955125"/>
      </p:ext>
    </p:extLst>
  </p:cSld>
  <p:clrMapOvr>
    <a:masterClrMapping/>
  </p:clrMapOvr>
  <mc:AlternateContent xmlns:mc="http://schemas.openxmlformats.org/markup-compatibility/2006" xmlns:p14="http://schemas.microsoft.com/office/powerpoint/2010/main">
    <mc:Choice Requires="p14">
      <p:transition spd="slow" p14:dur="2000" advTm="11152"/>
    </mc:Choice>
    <mc:Fallback xmlns="">
      <p:transition spd="slow" advTm="11152"/>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a:extLst>
              <a:ext uri="{FF2B5EF4-FFF2-40B4-BE49-F238E27FC236}">
                <a16:creationId xmlns:a16="http://schemas.microsoft.com/office/drawing/2014/main" id="{6EF37FB8-D86A-4437-996D-E63A70AB33CD}"/>
              </a:ext>
            </a:extLst>
          </p:cNvPr>
          <p:cNvSpPr/>
          <p:nvPr/>
        </p:nvSpPr>
        <p:spPr>
          <a:xfrm>
            <a:off x="201082" y="1603507"/>
            <a:ext cx="7999327" cy="4128940"/>
          </a:xfrm>
          <a:prstGeom prst="rect">
            <a:avLst/>
          </a:prstGeom>
          <a:solidFill>
            <a:schemeClr val="accent1">
              <a:alpha val="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Nearest </a:t>
            </a:r>
            <a:r>
              <a:rPr lang="en-IN" dirty="0" err="1">
                <a:solidFill>
                  <a:schemeClr val="accent2">
                    <a:lumMod val="75000"/>
                  </a:schemeClr>
                </a:solidFill>
              </a:rPr>
              <a:t>Neighbor</a:t>
            </a:r>
            <a:r>
              <a:rPr lang="en-IN" dirty="0">
                <a:solidFill>
                  <a:schemeClr val="accent2">
                    <a:lumMod val="75000"/>
                  </a:schemeClr>
                </a:solidFill>
              </a:rPr>
              <a:t> (or “One” Nearest </a:t>
            </a:r>
            <a:r>
              <a:rPr lang="en-IN" dirty="0" err="1">
                <a:solidFill>
                  <a:schemeClr val="accent2">
                    <a:lumMod val="75000"/>
                  </a:schemeClr>
                </a:solidFill>
              </a:rPr>
              <a:t>Neighbor</a:t>
            </a:r>
            <a:r>
              <a:rPr lang="en-IN" dirty="0">
                <a:solidFill>
                  <a:schemeClr val="accent2">
                    <a:lumMod val="75000"/>
                  </a:schemeClr>
                </a:solidFill>
              </a:rPr>
              <a:t>)</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24</a:t>
            </a:fld>
            <a:endParaRPr lang="en-IN" sz="2800" dirty="0">
              <a:solidFill>
                <a:schemeClr val="accent2">
                  <a:lumMod val="40000"/>
                  <a:lumOff val="60000"/>
                </a:schemeClr>
              </a:solidFill>
            </a:endParaRPr>
          </a:p>
        </p:txBody>
      </p:sp>
      <p:sp>
        <p:nvSpPr>
          <p:cNvPr id="3" name="Star: 5 Points 2">
            <a:extLst>
              <a:ext uri="{FF2B5EF4-FFF2-40B4-BE49-F238E27FC236}">
                <a16:creationId xmlns:a16="http://schemas.microsoft.com/office/drawing/2014/main" id="{0A90B923-F3FA-4A3D-A938-C42FC85B48FF}"/>
              </a:ext>
            </a:extLst>
          </p:cNvPr>
          <p:cNvSpPr/>
          <p:nvPr/>
        </p:nvSpPr>
        <p:spPr>
          <a:xfrm>
            <a:off x="521817" y="3657078"/>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5 Points 5">
            <a:extLst>
              <a:ext uri="{FF2B5EF4-FFF2-40B4-BE49-F238E27FC236}">
                <a16:creationId xmlns:a16="http://schemas.microsoft.com/office/drawing/2014/main" id="{7D3F9201-3E99-444D-8694-6F25143BB735}"/>
              </a:ext>
            </a:extLst>
          </p:cNvPr>
          <p:cNvSpPr/>
          <p:nvPr/>
        </p:nvSpPr>
        <p:spPr>
          <a:xfrm>
            <a:off x="762203" y="2667489"/>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tar: 5 Points 6">
            <a:extLst>
              <a:ext uri="{FF2B5EF4-FFF2-40B4-BE49-F238E27FC236}">
                <a16:creationId xmlns:a16="http://schemas.microsoft.com/office/drawing/2014/main" id="{34776F7E-617F-46AA-8B6D-16194BA0C7AB}"/>
              </a:ext>
            </a:extLst>
          </p:cNvPr>
          <p:cNvSpPr/>
          <p:nvPr/>
        </p:nvSpPr>
        <p:spPr>
          <a:xfrm>
            <a:off x="1283819" y="4625831"/>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tar: 5 Points 7">
            <a:extLst>
              <a:ext uri="{FF2B5EF4-FFF2-40B4-BE49-F238E27FC236}">
                <a16:creationId xmlns:a16="http://schemas.microsoft.com/office/drawing/2014/main" id="{8A884C2D-8D79-4424-8E20-3E56C488657D}"/>
              </a:ext>
            </a:extLst>
          </p:cNvPr>
          <p:cNvSpPr/>
          <p:nvPr/>
        </p:nvSpPr>
        <p:spPr>
          <a:xfrm>
            <a:off x="1475496" y="3499550"/>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tar: 5 Points 8">
            <a:extLst>
              <a:ext uri="{FF2B5EF4-FFF2-40B4-BE49-F238E27FC236}">
                <a16:creationId xmlns:a16="http://schemas.microsoft.com/office/drawing/2014/main" id="{4AD3E196-B639-4341-924F-BBB8A9C9F8AC}"/>
              </a:ext>
            </a:extLst>
          </p:cNvPr>
          <p:cNvSpPr/>
          <p:nvPr/>
        </p:nvSpPr>
        <p:spPr>
          <a:xfrm>
            <a:off x="2037962" y="2692046"/>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tar: 5 Points 9">
            <a:extLst>
              <a:ext uri="{FF2B5EF4-FFF2-40B4-BE49-F238E27FC236}">
                <a16:creationId xmlns:a16="http://schemas.microsoft.com/office/drawing/2014/main" id="{7241AAFD-FA68-49C3-BAF8-06FD16633A30}"/>
              </a:ext>
            </a:extLst>
          </p:cNvPr>
          <p:cNvSpPr/>
          <p:nvPr/>
        </p:nvSpPr>
        <p:spPr>
          <a:xfrm>
            <a:off x="1929553" y="1743632"/>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tar: 5 Points 10">
            <a:extLst>
              <a:ext uri="{FF2B5EF4-FFF2-40B4-BE49-F238E27FC236}">
                <a16:creationId xmlns:a16="http://schemas.microsoft.com/office/drawing/2014/main" id="{6C6B1FBC-CF57-4C81-BCF6-1F5CBC887C89}"/>
              </a:ext>
            </a:extLst>
          </p:cNvPr>
          <p:cNvSpPr/>
          <p:nvPr/>
        </p:nvSpPr>
        <p:spPr>
          <a:xfrm>
            <a:off x="3031704" y="2887072"/>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Star: 5 Points 12">
            <a:extLst>
              <a:ext uri="{FF2B5EF4-FFF2-40B4-BE49-F238E27FC236}">
                <a16:creationId xmlns:a16="http://schemas.microsoft.com/office/drawing/2014/main" id="{2DFBAE4A-5332-4BA8-BA64-AC4855C1FE9A}"/>
              </a:ext>
            </a:extLst>
          </p:cNvPr>
          <p:cNvSpPr/>
          <p:nvPr/>
        </p:nvSpPr>
        <p:spPr>
          <a:xfrm>
            <a:off x="2466883" y="4218178"/>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Star: 5 Points 13">
            <a:extLst>
              <a:ext uri="{FF2B5EF4-FFF2-40B4-BE49-F238E27FC236}">
                <a16:creationId xmlns:a16="http://schemas.microsoft.com/office/drawing/2014/main" id="{9DB6DC10-3BCF-4DB9-896C-75DFB887C68D}"/>
              </a:ext>
            </a:extLst>
          </p:cNvPr>
          <p:cNvSpPr/>
          <p:nvPr/>
        </p:nvSpPr>
        <p:spPr>
          <a:xfrm>
            <a:off x="4805739" y="3573250"/>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Star: 5 Points 14">
            <a:extLst>
              <a:ext uri="{FF2B5EF4-FFF2-40B4-BE49-F238E27FC236}">
                <a16:creationId xmlns:a16="http://schemas.microsoft.com/office/drawing/2014/main" id="{09D09611-583A-433C-832E-DE9C2B39EFC6}"/>
              </a:ext>
            </a:extLst>
          </p:cNvPr>
          <p:cNvSpPr/>
          <p:nvPr/>
        </p:nvSpPr>
        <p:spPr>
          <a:xfrm>
            <a:off x="5200097" y="2547447"/>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Star: 5 Points 15">
            <a:extLst>
              <a:ext uri="{FF2B5EF4-FFF2-40B4-BE49-F238E27FC236}">
                <a16:creationId xmlns:a16="http://schemas.microsoft.com/office/drawing/2014/main" id="{266EBC04-0779-4349-A15A-A7C22E34CD57}"/>
              </a:ext>
            </a:extLst>
          </p:cNvPr>
          <p:cNvSpPr/>
          <p:nvPr/>
        </p:nvSpPr>
        <p:spPr>
          <a:xfrm>
            <a:off x="5949527" y="3124134"/>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Star: 5 Points 16">
            <a:extLst>
              <a:ext uri="{FF2B5EF4-FFF2-40B4-BE49-F238E27FC236}">
                <a16:creationId xmlns:a16="http://schemas.microsoft.com/office/drawing/2014/main" id="{034A8152-54E7-43E3-A695-741B70E199D2}"/>
              </a:ext>
            </a:extLst>
          </p:cNvPr>
          <p:cNvSpPr/>
          <p:nvPr/>
        </p:nvSpPr>
        <p:spPr>
          <a:xfrm>
            <a:off x="5182811" y="4584997"/>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Star: 5 Points 17">
            <a:extLst>
              <a:ext uri="{FF2B5EF4-FFF2-40B4-BE49-F238E27FC236}">
                <a16:creationId xmlns:a16="http://schemas.microsoft.com/office/drawing/2014/main" id="{49EE726F-1224-469F-9FE4-AB876285364D}"/>
              </a:ext>
            </a:extLst>
          </p:cNvPr>
          <p:cNvSpPr/>
          <p:nvPr/>
        </p:nvSpPr>
        <p:spPr>
          <a:xfrm>
            <a:off x="6511995" y="2313069"/>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Star: 5 Points 18">
            <a:extLst>
              <a:ext uri="{FF2B5EF4-FFF2-40B4-BE49-F238E27FC236}">
                <a16:creationId xmlns:a16="http://schemas.microsoft.com/office/drawing/2014/main" id="{7A466541-85A5-4F73-BBDA-4E91243501B3}"/>
              </a:ext>
            </a:extLst>
          </p:cNvPr>
          <p:cNvSpPr/>
          <p:nvPr/>
        </p:nvSpPr>
        <p:spPr>
          <a:xfrm>
            <a:off x="5776701" y="1833146"/>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Star: 5 Points 19">
            <a:extLst>
              <a:ext uri="{FF2B5EF4-FFF2-40B4-BE49-F238E27FC236}">
                <a16:creationId xmlns:a16="http://schemas.microsoft.com/office/drawing/2014/main" id="{16B49B47-B37B-4FC8-AE7D-F82540A7CA38}"/>
              </a:ext>
            </a:extLst>
          </p:cNvPr>
          <p:cNvSpPr/>
          <p:nvPr/>
        </p:nvSpPr>
        <p:spPr>
          <a:xfrm>
            <a:off x="7446821" y="2017146"/>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Star: 5 Points 20">
            <a:extLst>
              <a:ext uri="{FF2B5EF4-FFF2-40B4-BE49-F238E27FC236}">
                <a16:creationId xmlns:a16="http://schemas.microsoft.com/office/drawing/2014/main" id="{4CEAFD59-C0B8-4C91-8082-108BC02C1C21}"/>
              </a:ext>
            </a:extLst>
          </p:cNvPr>
          <p:cNvSpPr/>
          <p:nvPr/>
        </p:nvSpPr>
        <p:spPr>
          <a:xfrm>
            <a:off x="6138063" y="4033912"/>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Star: 5 Points 22">
            <a:extLst>
              <a:ext uri="{FF2B5EF4-FFF2-40B4-BE49-F238E27FC236}">
                <a16:creationId xmlns:a16="http://schemas.microsoft.com/office/drawing/2014/main" id="{81AD69E1-0863-4F8C-A1AF-875CE97E6E3E}"/>
              </a:ext>
            </a:extLst>
          </p:cNvPr>
          <p:cNvSpPr/>
          <p:nvPr/>
        </p:nvSpPr>
        <p:spPr>
          <a:xfrm>
            <a:off x="7069749" y="3124134"/>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Star: 5 Points 23">
            <a:extLst>
              <a:ext uri="{FF2B5EF4-FFF2-40B4-BE49-F238E27FC236}">
                <a16:creationId xmlns:a16="http://schemas.microsoft.com/office/drawing/2014/main" id="{1BF45F2D-BF85-43B2-8B93-CEB3E561C425}"/>
              </a:ext>
            </a:extLst>
          </p:cNvPr>
          <p:cNvSpPr/>
          <p:nvPr/>
        </p:nvSpPr>
        <p:spPr>
          <a:xfrm>
            <a:off x="7335270" y="3973518"/>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Star: 5 Points 24">
            <a:extLst>
              <a:ext uri="{FF2B5EF4-FFF2-40B4-BE49-F238E27FC236}">
                <a16:creationId xmlns:a16="http://schemas.microsoft.com/office/drawing/2014/main" id="{BD90867F-A328-4E73-86E3-196CAD7C3D33}"/>
              </a:ext>
            </a:extLst>
          </p:cNvPr>
          <p:cNvSpPr/>
          <p:nvPr/>
        </p:nvSpPr>
        <p:spPr>
          <a:xfrm>
            <a:off x="3025420" y="4865208"/>
            <a:ext cx="377072" cy="358219"/>
          </a:xfrm>
          <a:prstGeom prst="star5">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tar: 5 Points 25">
            <a:extLst>
              <a:ext uri="{FF2B5EF4-FFF2-40B4-BE49-F238E27FC236}">
                <a16:creationId xmlns:a16="http://schemas.microsoft.com/office/drawing/2014/main" id="{08F58AD9-D2E7-4BD0-9E4D-8D52F98A8427}"/>
              </a:ext>
            </a:extLst>
          </p:cNvPr>
          <p:cNvSpPr/>
          <p:nvPr/>
        </p:nvSpPr>
        <p:spPr>
          <a:xfrm>
            <a:off x="4511149" y="4943216"/>
            <a:ext cx="377072" cy="358219"/>
          </a:xfrm>
          <a:prstGeom prst="star5">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Connector 28">
            <a:extLst>
              <a:ext uri="{FF2B5EF4-FFF2-40B4-BE49-F238E27FC236}">
                <a16:creationId xmlns:a16="http://schemas.microsoft.com/office/drawing/2014/main" id="{C27A5D7C-1D7E-4B5B-A051-C2C81877F594}"/>
              </a:ext>
            </a:extLst>
          </p:cNvPr>
          <p:cNvCxnSpPr>
            <a:stCxn id="13" idx="3"/>
          </p:cNvCxnSpPr>
          <p:nvPr/>
        </p:nvCxnSpPr>
        <p:spPr>
          <a:xfrm>
            <a:off x="2771940" y="4576396"/>
            <a:ext cx="442016" cy="486861"/>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82770D8-4F37-4B74-AAB2-EBA8BCDEC52F}"/>
              </a:ext>
            </a:extLst>
          </p:cNvPr>
          <p:cNvCxnSpPr>
            <a:cxnSpLocks/>
          </p:cNvCxnSpPr>
          <p:nvPr/>
        </p:nvCxnSpPr>
        <p:spPr>
          <a:xfrm flipH="1">
            <a:off x="4699685" y="4799687"/>
            <a:ext cx="656476" cy="322638"/>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44DA6A-A7D8-4DC4-874F-45AEC473E3D3}"/>
              </a:ext>
            </a:extLst>
          </p:cNvPr>
          <p:cNvCxnSpPr>
            <a:cxnSpLocks/>
          </p:cNvCxnSpPr>
          <p:nvPr/>
        </p:nvCxnSpPr>
        <p:spPr>
          <a:xfrm>
            <a:off x="782625" y="1619174"/>
            <a:ext cx="795324" cy="850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BCE9311-9AF9-4672-8DCE-D7A9C03F23F7}"/>
              </a:ext>
            </a:extLst>
          </p:cNvPr>
          <p:cNvCxnSpPr>
            <a:cxnSpLocks/>
          </p:cNvCxnSpPr>
          <p:nvPr/>
        </p:nvCxnSpPr>
        <p:spPr>
          <a:xfrm flipH="1">
            <a:off x="1569768" y="2429237"/>
            <a:ext cx="1214021" cy="227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9A0C027-D8BE-4FE8-8495-DE4BBC3F4333}"/>
              </a:ext>
            </a:extLst>
          </p:cNvPr>
          <p:cNvCxnSpPr>
            <a:cxnSpLocks/>
          </p:cNvCxnSpPr>
          <p:nvPr/>
        </p:nvCxnSpPr>
        <p:spPr>
          <a:xfrm>
            <a:off x="192769" y="3202725"/>
            <a:ext cx="985608" cy="2851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7697457-8BDB-47B4-94AD-45F68B1AC565}"/>
              </a:ext>
            </a:extLst>
          </p:cNvPr>
          <p:cNvCxnSpPr>
            <a:cxnSpLocks/>
          </p:cNvCxnSpPr>
          <p:nvPr/>
        </p:nvCxnSpPr>
        <p:spPr>
          <a:xfrm flipH="1">
            <a:off x="1179139" y="3098661"/>
            <a:ext cx="349233" cy="38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B31EC6E-7613-4B35-9BA2-31EBB45AB6A7}"/>
              </a:ext>
            </a:extLst>
          </p:cNvPr>
          <p:cNvCxnSpPr>
            <a:cxnSpLocks/>
          </p:cNvCxnSpPr>
          <p:nvPr/>
        </p:nvCxnSpPr>
        <p:spPr>
          <a:xfrm flipH="1">
            <a:off x="186138" y="4247071"/>
            <a:ext cx="1130839" cy="850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7B165AA-91A9-4573-B39D-EDD88D7B1F39}"/>
              </a:ext>
            </a:extLst>
          </p:cNvPr>
          <p:cNvCxnSpPr>
            <a:cxnSpLocks/>
          </p:cNvCxnSpPr>
          <p:nvPr/>
        </p:nvCxnSpPr>
        <p:spPr>
          <a:xfrm flipH="1" flipV="1">
            <a:off x="1319211" y="4247072"/>
            <a:ext cx="657478" cy="393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77A7C51-0773-4F1F-BF30-AC7EEB749561}"/>
              </a:ext>
            </a:extLst>
          </p:cNvPr>
          <p:cNvCxnSpPr>
            <a:cxnSpLocks/>
          </p:cNvCxnSpPr>
          <p:nvPr/>
        </p:nvCxnSpPr>
        <p:spPr>
          <a:xfrm flipH="1" flipV="1">
            <a:off x="1983320" y="4264199"/>
            <a:ext cx="374268" cy="14839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C83FFCF-1522-409F-A795-785EFBCECED4}"/>
              </a:ext>
            </a:extLst>
          </p:cNvPr>
          <p:cNvCxnSpPr>
            <a:cxnSpLocks/>
          </p:cNvCxnSpPr>
          <p:nvPr/>
        </p:nvCxnSpPr>
        <p:spPr>
          <a:xfrm flipV="1">
            <a:off x="1971517" y="3626466"/>
            <a:ext cx="524306" cy="6599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C04736C-76C0-46E1-B90F-3EC9A7D2349C}"/>
              </a:ext>
            </a:extLst>
          </p:cNvPr>
          <p:cNvCxnSpPr>
            <a:cxnSpLocks/>
          </p:cNvCxnSpPr>
          <p:nvPr/>
        </p:nvCxnSpPr>
        <p:spPr>
          <a:xfrm flipH="1" flipV="1">
            <a:off x="1528372" y="3054709"/>
            <a:ext cx="967451" cy="6023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5972B12-040A-4AC9-AA9A-D2A625BE15D9}"/>
              </a:ext>
            </a:extLst>
          </p:cNvPr>
          <p:cNvCxnSpPr>
            <a:cxnSpLocks/>
          </p:cNvCxnSpPr>
          <p:nvPr/>
        </p:nvCxnSpPr>
        <p:spPr>
          <a:xfrm flipV="1">
            <a:off x="2495823" y="2429237"/>
            <a:ext cx="287966" cy="12278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8D1796B-4BD1-468A-BCAE-6F8110994CA4}"/>
              </a:ext>
            </a:extLst>
          </p:cNvPr>
          <p:cNvCxnSpPr>
            <a:cxnSpLocks/>
          </p:cNvCxnSpPr>
          <p:nvPr/>
        </p:nvCxnSpPr>
        <p:spPr>
          <a:xfrm flipH="1" flipV="1">
            <a:off x="2481593" y="3637213"/>
            <a:ext cx="1408193" cy="538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41296CC-8969-4098-AF1C-10FD49D626B7}"/>
              </a:ext>
            </a:extLst>
          </p:cNvPr>
          <p:cNvCxnSpPr>
            <a:cxnSpLocks/>
          </p:cNvCxnSpPr>
          <p:nvPr/>
        </p:nvCxnSpPr>
        <p:spPr>
          <a:xfrm flipH="1">
            <a:off x="1518640" y="2455977"/>
            <a:ext cx="59310" cy="63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916E3C7-29C4-41F2-995A-BAC1BA970F6F}"/>
              </a:ext>
            </a:extLst>
          </p:cNvPr>
          <p:cNvCxnSpPr>
            <a:cxnSpLocks/>
          </p:cNvCxnSpPr>
          <p:nvPr/>
        </p:nvCxnSpPr>
        <p:spPr>
          <a:xfrm>
            <a:off x="1192848" y="3482353"/>
            <a:ext cx="73690" cy="8241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E50F874-D35C-4F75-A54A-B13B35736AD9}"/>
              </a:ext>
            </a:extLst>
          </p:cNvPr>
          <p:cNvCxnSpPr>
            <a:cxnSpLocks/>
          </p:cNvCxnSpPr>
          <p:nvPr/>
        </p:nvCxnSpPr>
        <p:spPr>
          <a:xfrm flipH="1">
            <a:off x="2783790" y="1568443"/>
            <a:ext cx="956191" cy="8644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D2E3AC3-E558-42DC-8662-2AF33E3FE766}"/>
              </a:ext>
            </a:extLst>
          </p:cNvPr>
          <p:cNvCxnSpPr>
            <a:cxnSpLocks/>
            <a:stCxn id="108" idx="0"/>
          </p:cNvCxnSpPr>
          <p:nvPr/>
        </p:nvCxnSpPr>
        <p:spPr>
          <a:xfrm>
            <a:off x="4200746" y="1603507"/>
            <a:ext cx="116569" cy="13146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409B4A3A-F8AC-4B70-88C7-3F2B4C96E99B}"/>
              </a:ext>
            </a:extLst>
          </p:cNvPr>
          <p:cNvCxnSpPr>
            <a:cxnSpLocks/>
          </p:cNvCxnSpPr>
          <p:nvPr/>
        </p:nvCxnSpPr>
        <p:spPr>
          <a:xfrm>
            <a:off x="4457592" y="1601886"/>
            <a:ext cx="1664501" cy="10753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7E83216B-868C-424B-A188-5DBF7D818164}"/>
              </a:ext>
            </a:extLst>
          </p:cNvPr>
          <p:cNvCxnSpPr>
            <a:cxnSpLocks/>
          </p:cNvCxnSpPr>
          <p:nvPr/>
        </p:nvCxnSpPr>
        <p:spPr>
          <a:xfrm>
            <a:off x="6774480" y="1619174"/>
            <a:ext cx="557959" cy="11058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A14387F-A85B-4D2B-9EB4-631B16CE3523}"/>
              </a:ext>
            </a:extLst>
          </p:cNvPr>
          <p:cNvCxnSpPr>
            <a:cxnSpLocks/>
          </p:cNvCxnSpPr>
          <p:nvPr/>
        </p:nvCxnSpPr>
        <p:spPr>
          <a:xfrm>
            <a:off x="5628238" y="4142103"/>
            <a:ext cx="795369" cy="15903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236ABB1E-0498-4A93-A81D-8430666C1B0C}"/>
              </a:ext>
            </a:extLst>
          </p:cNvPr>
          <p:cNvCxnSpPr>
            <a:cxnSpLocks/>
          </p:cNvCxnSpPr>
          <p:nvPr/>
        </p:nvCxnSpPr>
        <p:spPr>
          <a:xfrm flipH="1">
            <a:off x="6826114" y="3818492"/>
            <a:ext cx="62953" cy="19139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88D1052C-6025-4565-B5EC-4F06907CB357}"/>
              </a:ext>
            </a:extLst>
          </p:cNvPr>
          <p:cNvCxnSpPr>
            <a:cxnSpLocks/>
          </p:cNvCxnSpPr>
          <p:nvPr/>
        </p:nvCxnSpPr>
        <p:spPr>
          <a:xfrm flipH="1">
            <a:off x="6889067" y="3544437"/>
            <a:ext cx="1367372" cy="2917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0D450B3C-BD42-45EA-ACA3-56B19D767CF4}"/>
              </a:ext>
            </a:extLst>
          </p:cNvPr>
          <p:cNvCxnSpPr>
            <a:cxnSpLocks/>
          </p:cNvCxnSpPr>
          <p:nvPr/>
        </p:nvCxnSpPr>
        <p:spPr>
          <a:xfrm flipH="1">
            <a:off x="6700531" y="2734920"/>
            <a:ext cx="634739" cy="3680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BCFB990-8709-45AC-B2AB-DA6427E627D0}"/>
              </a:ext>
            </a:extLst>
          </p:cNvPr>
          <p:cNvCxnSpPr>
            <a:cxnSpLocks/>
          </p:cNvCxnSpPr>
          <p:nvPr/>
        </p:nvCxnSpPr>
        <p:spPr>
          <a:xfrm flipH="1" flipV="1">
            <a:off x="7331777" y="2734920"/>
            <a:ext cx="868633" cy="3082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A8CC0C5-F60C-46ED-9321-7D067B715109}"/>
              </a:ext>
            </a:extLst>
          </p:cNvPr>
          <p:cNvCxnSpPr>
            <a:cxnSpLocks/>
          </p:cNvCxnSpPr>
          <p:nvPr/>
        </p:nvCxnSpPr>
        <p:spPr>
          <a:xfrm flipH="1">
            <a:off x="5652083" y="3626466"/>
            <a:ext cx="946216" cy="2440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EB92553D-28B6-40F6-85FA-64BAAA4DDB13}"/>
              </a:ext>
            </a:extLst>
          </p:cNvPr>
          <p:cNvCxnSpPr>
            <a:cxnSpLocks/>
          </p:cNvCxnSpPr>
          <p:nvPr/>
        </p:nvCxnSpPr>
        <p:spPr>
          <a:xfrm flipH="1" flipV="1">
            <a:off x="5411535" y="3312727"/>
            <a:ext cx="248894" cy="5715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7F77B7B-4AEA-483A-98D6-1B25E33B0655}"/>
              </a:ext>
            </a:extLst>
          </p:cNvPr>
          <p:cNvCxnSpPr>
            <a:cxnSpLocks/>
          </p:cNvCxnSpPr>
          <p:nvPr/>
        </p:nvCxnSpPr>
        <p:spPr>
          <a:xfrm flipH="1">
            <a:off x="5428821" y="2678620"/>
            <a:ext cx="709242" cy="6666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ACAF9761-10D9-4446-8B1F-DE2F73C75D18}"/>
              </a:ext>
            </a:extLst>
          </p:cNvPr>
          <p:cNvCxnSpPr>
            <a:cxnSpLocks/>
          </p:cNvCxnSpPr>
          <p:nvPr/>
        </p:nvCxnSpPr>
        <p:spPr>
          <a:xfrm flipH="1">
            <a:off x="4164305" y="4142103"/>
            <a:ext cx="1464238" cy="478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252A732-9CDB-4A2C-8F73-3534F1001079}"/>
              </a:ext>
            </a:extLst>
          </p:cNvPr>
          <p:cNvCxnSpPr>
            <a:cxnSpLocks/>
          </p:cNvCxnSpPr>
          <p:nvPr/>
        </p:nvCxnSpPr>
        <p:spPr>
          <a:xfrm flipV="1">
            <a:off x="3892228" y="4601024"/>
            <a:ext cx="239417" cy="11314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18F5433C-8BB4-4229-A546-8148C389014F}"/>
              </a:ext>
            </a:extLst>
          </p:cNvPr>
          <p:cNvCxnSpPr>
            <a:cxnSpLocks/>
          </p:cNvCxnSpPr>
          <p:nvPr/>
        </p:nvCxnSpPr>
        <p:spPr>
          <a:xfrm flipH="1" flipV="1">
            <a:off x="3877847" y="4143193"/>
            <a:ext cx="271514" cy="4826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2968336F-E97D-4E5D-9BAE-72AEA4D7A7C4}"/>
              </a:ext>
            </a:extLst>
          </p:cNvPr>
          <p:cNvCxnSpPr>
            <a:cxnSpLocks/>
          </p:cNvCxnSpPr>
          <p:nvPr/>
        </p:nvCxnSpPr>
        <p:spPr>
          <a:xfrm>
            <a:off x="6139637" y="2702421"/>
            <a:ext cx="567940" cy="4301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B5817758-146C-4CC3-BB20-8A86C1D408BB}"/>
              </a:ext>
            </a:extLst>
          </p:cNvPr>
          <p:cNvCxnSpPr>
            <a:cxnSpLocks/>
          </p:cNvCxnSpPr>
          <p:nvPr/>
        </p:nvCxnSpPr>
        <p:spPr>
          <a:xfrm flipH="1">
            <a:off x="6565583" y="3090296"/>
            <a:ext cx="115627" cy="5533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B8A5D4DF-7D5E-460D-9132-05438BD10F5B}"/>
              </a:ext>
            </a:extLst>
          </p:cNvPr>
          <p:cNvCxnSpPr>
            <a:cxnSpLocks/>
          </p:cNvCxnSpPr>
          <p:nvPr/>
        </p:nvCxnSpPr>
        <p:spPr>
          <a:xfrm flipH="1" flipV="1">
            <a:off x="4322733" y="2916609"/>
            <a:ext cx="1099365" cy="4119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BF3500A-6786-4920-A0E3-49FA19F6F348}"/>
              </a:ext>
            </a:extLst>
          </p:cNvPr>
          <p:cNvCxnSpPr>
            <a:cxnSpLocks/>
          </p:cNvCxnSpPr>
          <p:nvPr/>
        </p:nvCxnSpPr>
        <p:spPr>
          <a:xfrm flipV="1">
            <a:off x="6125191" y="1619175"/>
            <a:ext cx="649288" cy="10069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C9C7A93F-EE0B-4FD5-B3A5-FA82A0061B79}"/>
              </a:ext>
            </a:extLst>
          </p:cNvPr>
          <p:cNvCxnSpPr>
            <a:cxnSpLocks/>
          </p:cNvCxnSpPr>
          <p:nvPr/>
        </p:nvCxnSpPr>
        <p:spPr>
          <a:xfrm>
            <a:off x="6574658" y="3608852"/>
            <a:ext cx="322723" cy="2273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1EEF8582-77D3-42E1-AE06-3DD75D2661EE}"/>
              </a:ext>
            </a:extLst>
          </p:cNvPr>
          <p:cNvCxnSpPr>
            <a:cxnSpLocks/>
          </p:cNvCxnSpPr>
          <p:nvPr/>
        </p:nvCxnSpPr>
        <p:spPr>
          <a:xfrm flipH="1">
            <a:off x="3875657" y="2871155"/>
            <a:ext cx="465085" cy="12656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CC54BD5-FC0A-46C7-9592-AA0BFDF55C96}"/>
              </a:ext>
            </a:extLst>
          </p:cNvPr>
          <p:cNvCxnSpPr>
            <a:cxnSpLocks/>
          </p:cNvCxnSpPr>
          <p:nvPr/>
        </p:nvCxnSpPr>
        <p:spPr>
          <a:xfrm flipV="1">
            <a:off x="5618517" y="3867682"/>
            <a:ext cx="31225" cy="3078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3" name="Star: 5 Points 262">
            <a:extLst>
              <a:ext uri="{FF2B5EF4-FFF2-40B4-BE49-F238E27FC236}">
                <a16:creationId xmlns:a16="http://schemas.microsoft.com/office/drawing/2014/main" id="{CA99B25B-3186-41B2-AA7B-801DD4E15B28}"/>
              </a:ext>
            </a:extLst>
          </p:cNvPr>
          <p:cNvSpPr/>
          <p:nvPr/>
        </p:nvSpPr>
        <p:spPr>
          <a:xfrm>
            <a:off x="3038376" y="4856378"/>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4" name="Star: 5 Points 263">
            <a:extLst>
              <a:ext uri="{FF2B5EF4-FFF2-40B4-BE49-F238E27FC236}">
                <a16:creationId xmlns:a16="http://schemas.microsoft.com/office/drawing/2014/main" id="{CFF5C99A-55E7-489B-8B5B-5E98AE4F65CF}"/>
              </a:ext>
            </a:extLst>
          </p:cNvPr>
          <p:cNvSpPr/>
          <p:nvPr/>
        </p:nvSpPr>
        <p:spPr>
          <a:xfrm>
            <a:off x="4526093" y="4959353"/>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5" name="TextBox 264">
            <a:extLst>
              <a:ext uri="{FF2B5EF4-FFF2-40B4-BE49-F238E27FC236}">
                <a16:creationId xmlns:a16="http://schemas.microsoft.com/office/drawing/2014/main" id="{0853A05E-BF22-4387-941A-824527CA9C8F}"/>
              </a:ext>
            </a:extLst>
          </p:cNvPr>
          <p:cNvSpPr txBox="1"/>
          <p:nvPr/>
        </p:nvSpPr>
        <p:spPr>
          <a:xfrm>
            <a:off x="2668348" y="5249661"/>
            <a:ext cx="1102033" cy="369332"/>
          </a:xfrm>
          <a:prstGeom prst="rect">
            <a:avLst/>
          </a:prstGeom>
          <a:noFill/>
        </p:spPr>
        <p:txBody>
          <a:bodyPr wrap="none" rtlCol="0">
            <a:spAutoFit/>
          </a:bodyPr>
          <a:lstStyle/>
          <a:p>
            <a:r>
              <a:rPr lang="en-IN" dirty="0"/>
              <a:t>Test point</a:t>
            </a:r>
          </a:p>
        </p:txBody>
      </p:sp>
      <p:sp>
        <p:nvSpPr>
          <p:cNvPr id="266" name="TextBox 265">
            <a:extLst>
              <a:ext uri="{FF2B5EF4-FFF2-40B4-BE49-F238E27FC236}">
                <a16:creationId xmlns:a16="http://schemas.microsoft.com/office/drawing/2014/main" id="{8BCFDA7F-7D1D-40A6-9056-1D21188C59BE}"/>
              </a:ext>
            </a:extLst>
          </p:cNvPr>
          <p:cNvSpPr txBox="1"/>
          <p:nvPr/>
        </p:nvSpPr>
        <p:spPr>
          <a:xfrm>
            <a:off x="4123681" y="5299986"/>
            <a:ext cx="1102033" cy="369332"/>
          </a:xfrm>
          <a:prstGeom prst="rect">
            <a:avLst/>
          </a:prstGeom>
          <a:noFill/>
        </p:spPr>
        <p:txBody>
          <a:bodyPr wrap="none" rtlCol="0">
            <a:spAutoFit/>
          </a:bodyPr>
          <a:lstStyle/>
          <a:p>
            <a:r>
              <a:rPr lang="en-IN" dirty="0"/>
              <a:t>Test point</a:t>
            </a:r>
          </a:p>
        </p:txBody>
      </p:sp>
      <p:cxnSp>
        <p:nvCxnSpPr>
          <p:cNvPr id="271" name="Straight Connector 270">
            <a:extLst>
              <a:ext uri="{FF2B5EF4-FFF2-40B4-BE49-F238E27FC236}">
                <a16:creationId xmlns:a16="http://schemas.microsoft.com/office/drawing/2014/main" id="{9757829D-2330-4D3A-9346-A922029AF255}"/>
              </a:ext>
            </a:extLst>
          </p:cNvPr>
          <p:cNvCxnSpPr>
            <a:cxnSpLocks/>
          </p:cNvCxnSpPr>
          <p:nvPr/>
        </p:nvCxnSpPr>
        <p:spPr>
          <a:xfrm>
            <a:off x="4193904" y="1614431"/>
            <a:ext cx="116569" cy="131460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C5634F2-7893-41BC-A2B5-964090D4F031}"/>
              </a:ext>
            </a:extLst>
          </p:cNvPr>
          <p:cNvCxnSpPr>
            <a:cxnSpLocks/>
          </p:cNvCxnSpPr>
          <p:nvPr/>
        </p:nvCxnSpPr>
        <p:spPr>
          <a:xfrm flipH="1">
            <a:off x="3852139" y="2920623"/>
            <a:ext cx="465085" cy="1265662"/>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395E55B5-8FCC-467E-AF7C-5C2162BC819D}"/>
              </a:ext>
            </a:extLst>
          </p:cNvPr>
          <p:cNvCxnSpPr>
            <a:cxnSpLocks/>
          </p:cNvCxnSpPr>
          <p:nvPr/>
        </p:nvCxnSpPr>
        <p:spPr>
          <a:xfrm flipH="1" flipV="1">
            <a:off x="3884570" y="4134648"/>
            <a:ext cx="271514" cy="48263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025DCECC-63F3-4F9E-A66B-B66B6001C7AE}"/>
              </a:ext>
            </a:extLst>
          </p:cNvPr>
          <p:cNvCxnSpPr>
            <a:cxnSpLocks/>
          </p:cNvCxnSpPr>
          <p:nvPr/>
        </p:nvCxnSpPr>
        <p:spPr>
          <a:xfrm flipV="1">
            <a:off x="3889021" y="4588621"/>
            <a:ext cx="239417" cy="1131423"/>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pic>
        <p:nvPicPr>
          <p:cNvPr id="70" name="Picture 69" descr="Clipart Thanksgiving Hand Clip Black And White Stock - Thinking Light Bulb Clip Art - Png Download (950x1015), Png Download">
            <a:extLst>
              <a:ext uri="{FF2B5EF4-FFF2-40B4-BE49-F238E27FC236}">
                <a16:creationId xmlns:a16="http://schemas.microsoft.com/office/drawing/2014/main" id="{E30E9CAA-1AA3-496A-979A-635685D3B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6408" y="1463453"/>
            <a:ext cx="1075043" cy="1263380"/>
          </a:xfrm>
          <a:prstGeom prst="rect">
            <a:avLst/>
          </a:prstGeom>
          <a:noFill/>
          <a:extLst>
            <a:ext uri="{909E8E84-426E-40DD-AFC4-6F175D3DCCD1}">
              <a14:hiddenFill xmlns:a14="http://schemas.microsoft.com/office/drawing/2010/main">
                <a:solidFill>
                  <a:srgbClr val="FFFFFF"/>
                </a:solidFill>
              </a14:hiddenFill>
            </a:ext>
          </a:extLst>
        </p:spPr>
      </p:pic>
      <p:sp>
        <p:nvSpPr>
          <p:cNvPr id="72" name="Speech Bubble: Rectangle 71">
            <a:extLst>
              <a:ext uri="{FF2B5EF4-FFF2-40B4-BE49-F238E27FC236}">
                <a16:creationId xmlns:a16="http://schemas.microsoft.com/office/drawing/2014/main" id="{5284FA6A-96CE-45B7-A10A-9A573BE13582}"/>
              </a:ext>
            </a:extLst>
          </p:cNvPr>
          <p:cNvSpPr/>
          <p:nvPr/>
        </p:nvSpPr>
        <p:spPr>
          <a:xfrm>
            <a:off x="8490087" y="983476"/>
            <a:ext cx="2833842" cy="754625"/>
          </a:xfrm>
          <a:prstGeom prst="wedgeRectCallout">
            <a:avLst>
              <a:gd name="adj1" fmla="val 40324"/>
              <a:gd name="adj2" fmla="val 95393"/>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0" dirty="0">
                <a:solidFill>
                  <a:schemeClr val="tx1"/>
                </a:solidFill>
                <a:latin typeface="Abadi Extra Light" panose="020B0204020104020204" pitchFamily="34" charset="0"/>
              </a:rPr>
              <a:t>Interesting. Even with Euclidean distances, it can learn nonlinear decision boundaries?</a:t>
            </a:r>
          </a:p>
        </p:txBody>
      </p:sp>
      <p:pic>
        <p:nvPicPr>
          <p:cNvPr id="73" name="Picture 72">
            <a:extLst>
              <a:ext uri="{FF2B5EF4-FFF2-40B4-BE49-F238E27FC236}">
                <a16:creationId xmlns:a16="http://schemas.microsoft.com/office/drawing/2014/main" id="{8AC6555E-5A5E-4427-B955-26929A4C81D8}"/>
              </a:ext>
            </a:extLst>
          </p:cNvPr>
          <p:cNvPicPr>
            <a:picLocks noChangeAspect="1"/>
          </p:cNvPicPr>
          <p:nvPr/>
        </p:nvPicPr>
        <p:blipFill>
          <a:blip r:embed="rId4"/>
          <a:stretch>
            <a:fillRect/>
          </a:stretch>
        </p:blipFill>
        <p:spPr>
          <a:xfrm>
            <a:off x="11121503" y="2874654"/>
            <a:ext cx="1010687" cy="965223"/>
          </a:xfrm>
          <a:prstGeom prst="rect">
            <a:avLst/>
          </a:prstGeom>
        </p:spPr>
      </p:pic>
      <p:sp>
        <p:nvSpPr>
          <p:cNvPr id="74" name="Speech Bubble: Rectangle 73">
            <a:extLst>
              <a:ext uri="{FF2B5EF4-FFF2-40B4-BE49-F238E27FC236}">
                <a16:creationId xmlns:a16="http://schemas.microsoft.com/office/drawing/2014/main" id="{1F2D55FF-A5E0-4DD9-85A7-537C352FBF74}"/>
              </a:ext>
            </a:extLst>
          </p:cNvPr>
          <p:cNvSpPr/>
          <p:nvPr/>
        </p:nvSpPr>
        <p:spPr>
          <a:xfrm>
            <a:off x="8669377" y="2777704"/>
            <a:ext cx="2580394" cy="1323956"/>
          </a:xfrm>
          <a:prstGeom prst="wedgeRectCallout">
            <a:avLst>
              <a:gd name="adj1" fmla="val 59138"/>
              <a:gd name="adj2" fmla="val -1102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Indeed. And that’s possible since it is a “local” method (looks at a local </a:t>
            </a:r>
            <a:r>
              <a:rPr lang="en-IN" dirty="0" err="1">
                <a:solidFill>
                  <a:schemeClr val="tx1"/>
                </a:solidFill>
                <a:latin typeface="Abadi Extra Light" panose="020B0204020104020204" pitchFamily="34" charset="0"/>
              </a:rPr>
              <a:t>neighborhood</a:t>
            </a:r>
            <a:r>
              <a:rPr lang="en-IN" dirty="0">
                <a:solidFill>
                  <a:schemeClr val="tx1"/>
                </a:solidFill>
                <a:latin typeface="Abadi Extra Light" panose="020B0204020104020204" pitchFamily="34" charset="0"/>
              </a:rPr>
              <a:t> of the test point to make prediction)</a:t>
            </a:r>
          </a:p>
        </p:txBody>
      </p:sp>
      <p:cxnSp>
        <p:nvCxnSpPr>
          <p:cNvPr id="5" name="Straight Arrow Connector 4">
            <a:extLst>
              <a:ext uri="{FF2B5EF4-FFF2-40B4-BE49-F238E27FC236}">
                <a16:creationId xmlns:a16="http://schemas.microsoft.com/office/drawing/2014/main" id="{8A44E0D3-BADC-451B-AE1D-DDF41774069A}"/>
              </a:ext>
            </a:extLst>
          </p:cNvPr>
          <p:cNvCxnSpPr>
            <a:cxnSpLocks/>
          </p:cNvCxnSpPr>
          <p:nvPr/>
        </p:nvCxnSpPr>
        <p:spPr>
          <a:xfrm flipH="1">
            <a:off x="4292591" y="1217486"/>
            <a:ext cx="928262" cy="6156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CD4F86F-B697-4865-B809-FB9AC73356F1}"/>
              </a:ext>
            </a:extLst>
          </p:cNvPr>
          <p:cNvSpPr txBox="1"/>
          <p:nvPr/>
        </p:nvSpPr>
        <p:spPr>
          <a:xfrm>
            <a:off x="5207810" y="983476"/>
            <a:ext cx="1861985" cy="369332"/>
          </a:xfrm>
          <a:prstGeom prst="rect">
            <a:avLst/>
          </a:prstGeom>
          <a:noFill/>
        </p:spPr>
        <p:txBody>
          <a:bodyPr wrap="none" rtlCol="0">
            <a:spAutoFit/>
          </a:bodyPr>
          <a:lstStyle/>
          <a:p>
            <a:r>
              <a:rPr lang="en-IN" dirty="0">
                <a:latin typeface="Abadi Extra Light" panose="020B0204020104020204" pitchFamily="34" charset="0"/>
              </a:rPr>
              <a:t>Decision boundary</a:t>
            </a:r>
          </a:p>
        </p:txBody>
      </p:sp>
      <p:sp>
        <p:nvSpPr>
          <p:cNvPr id="79" name="TextBox 78">
            <a:extLst>
              <a:ext uri="{FF2B5EF4-FFF2-40B4-BE49-F238E27FC236}">
                <a16:creationId xmlns:a16="http://schemas.microsoft.com/office/drawing/2014/main" id="{1A411F8E-F96A-486C-82DD-CDF658134343}"/>
              </a:ext>
            </a:extLst>
          </p:cNvPr>
          <p:cNvSpPr txBox="1"/>
          <p:nvPr/>
        </p:nvSpPr>
        <p:spPr>
          <a:xfrm>
            <a:off x="8454115" y="4909616"/>
            <a:ext cx="3562354" cy="1477328"/>
          </a:xfrm>
          <a:prstGeom prst="rect">
            <a:avLst/>
          </a:prstGeom>
          <a:noFill/>
        </p:spPr>
        <p:txBody>
          <a:bodyPr wrap="square" rtlCol="0">
            <a:spAutoFit/>
          </a:bodyPr>
          <a:lstStyle/>
          <a:p>
            <a:r>
              <a:rPr lang="en-IN" b="1" dirty="0">
                <a:latin typeface="Abadi Extra Light" panose="020B0204020104020204" pitchFamily="34" charset="0"/>
              </a:rPr>
              <a:t>Nearest neighbour approach induces a </a:t>
            </a:r>
            <a:r>
              <a:rPr lang="en-IN" b="1" dirty="0">
                <a:solidFill>
                  <a:srgbClr val="0000FF"/>
                </a:solidFill>
                <a:latin typeface="Abadi Extra Light" panose="020B0204020104020204" pitchFamily="34" charset="0"/>
              </a:rPr>
              <a:t>Voronoi tessellation</a:t>
            </a:r>
            <a:r>
              <a:rPr lang="en-IN" b="1" dirty="0">
                <a:latin typeface="Abadi Extra Light" panose="020B0204020104020204" pitchFamily="34" charset="0"/>
              </a:rPr>
              <a:t>/partition </a:t>
            </a:r>
            <a:r>
              <a:rPr lang="en-IN" dirty="0">
                <a:latin typeface="Abadi Extra Light" panose="020B0204020104020204" pitchFamily="34" charset="0"/>
              </a:rPr>
              <a:t>of the input space (all test points falling in a cell will get the label of the training input in that cell)</a:t>
            </a:r>
          </a:p>
        </p:txBody>
      </p:sp>
      <p:cxnSp>
        <p:nvCxnSpPr>
          <p:cNvPr id="32" name="Straight Arrow Connector 31">
            <a:extLst>
              <a:ext uri="{FF2B5EF4-FFF2-40B4-BE49-F238E27FC236}">
                <a16:creationId xmlns:a16="http://schemas.microsoft.com/office/drawing/2014/main" id="{456AB4C5-5D3C-4303-B9CF-EE45C92A160C}"/>
              </a:ext>
            </a:extLst>
          </p:cNvPr>
          <p:cNvCxnSpPr>
            <a:cxnSpLocks/>
          </p:cNvCxnSpPr>
          <p:nvPr/>
        </p:nvCxnSpPr>
        <p:spPr>
          <a:xfrm flipH="1" flipV="1">
            <a:off x="8011938" y="5050971"/>
            <a:ext cx="693478" cy="2666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976254961"/>
      </p:ext>
    </p:extLst>
  </p:cSld>
  <p:clrMapOvr>
    <a:masterClrMapping/>
  </p:clrMapOvr>
  <mc:AlternateContent xmlns:mc="http://schemas.openxmlformats.org/markup-compatibility/2006" xmlns:p14="http://schemas.microsoft.com/office/powerpoint/2010/main">
    <mc:Choice Requires="p14">
      <p:transition spd="slow" p14:dur="2000" advTm="259360"/>
    </mc:Choice>
    <mc:Fallback xmlns="">
      <p:transition spd="slow" advTm="2593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wipe(down)">
                                      <p:cBhvr>
                                        <p:cTn id="7" dur="500"/>
                                        <p:tgtEl>
                                          <p:spTgt spid="10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down)">
                                      <p:cBhvr>
                                        <p:cTn id="34" dur="500"/>
                                        <p:tgtEl>
                                          <p:spTgt spid="19"/>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down)">
                                      <p:cBhvr>
                                        <p:cTn id="43" dur="500"/>
                                        <p:tgtEl>
                                          <p:spTgt spid="14"/>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down)">
                                      <p:cBhvr>
                                        <p:cTn id="46" dur="500"/>
                                        <p:tgtEl>
                                          <p:spTgt spid="17"/>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down)">
                                      <p:cBhvr>
                                        <p:cTn id="49" dur="500"/>
                                        <p:tgtEl>
                                          <p:spTgt spid="2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down)">
                                      <p:cBhvr>
                                        <p:cTn id="52" dur="500"/>
                                        <p:tgtEl>
                                          <p:spTgt spid="24"/>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down)">
                                      <p:cBhvr>
                                        <p:cTn id="55" dur="500"/>
                                        <p:tgtEl>
                                          <p:spTgt spid="23"/>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down)">
                                      <p:cBhvr>
                                        <p:cTn id="58" dur="500"/>
                                        <p:tgtEl>
                                          <p:spTgt spid="20"/>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down)">
                                      <p:cBhvr>
                                        <p:cTn id="61" dur="500"/>
                                        <p:tgtEl>
                                          <p:spTgt spid="1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down)">
                                      <p:cBhvr>
                                        <p:cTn id="66" dur="500"/>
                                        <p:tgtEl>
                                          <p:spTgt spid="25"/>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65"/>
                                        </p:tgtEl>
                                        <p:attrNameLst>
                                          <p:attrName>style.visibility</p:attrName>
                                        </p:attrNameLst>
                                      </p:cBhvr>
                                      <p:to>
                                        <p:strVal val="visible"/>
                                      </p:to>
                                    </p:set>
                                    <p:animEffect transition="in" filter="wipe(down)">
                                      <p:cBhvr>
                                        <p:cTn id="69" dur="500"/>
                                        <p:tgtEl>
                                          <p:spTgt spid="26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down)">
                                      <p:cBhvr>
                                        <p:cTn id="74" dur="500"/>
                                        <p:tgtEl>
                                          <p:spTgt spid="29"/>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25"/>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9"/>
                                        </p:tgtEl>
                                        <p:attrNameLst>
                                          <p:attrName>style.visibility</p:attrName>
                                        </p:attrNameLst>
                                      </p:cBhvr>
                                      <p:to>
                                        <p:strVal val="hidden"/>
                                      </p:to>
                                    </p:set>
                                  </p:childTnLst>
                                </p:cTn>
                              </p:par>
                              <p:par>
                                <p:cTn id="81" presetID="22" presetClass="entr" presetSubtype="4" fill="hold" grpId="0" nodeType="withEffect">
                                  <p:stCondLst>
                                    <p:cond delay="0"/>
                                  </p:stCondLst>
                                  <p:childTnLst>
                                    <p:set>
                                      <p:cBhvr>
                                        <p:cTn id="82" dur="1" fill="hold">
                                          <p:stCondLst>
                                            <p:cond delay="0"/>
                                          </p:stCondLst>
                                        </p:cTn>
                                        <p:tgtEl>
                                          <p:spTgt spid="263"/>
                                        </p:tgtEl>
                                        <p:attrNameLst>
                                          <p:attrName>style.visibility</p:attrName>
                                        </p:attrNameLst>
                                      </p:cBhvr>
                                      <p:to>
                                        <p:strVal val="visible"/>
                                      </p:to>
                                    </p:set>
                                    <p:animEffect transition="in" filter="wipe(down)">
                                      <p:cBhvr>
                                        <p:cTn id="83" dur="500"/>
                                        <p:tgtEl>
                                          <p:spTgt spid="26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wipe(down)">
                                      <p:cBhvr>
                                        <p:cTn id="88" dur="500"/>
                                        <p:tgtEl>
                                          <p:spTgt spid="26"/>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266"/>
                                        </p:tgtEl>
                                        <p:attrNameLst>
                                          <p:attrName>style.visibility</p:attrName>
                                        </p:attrNameLst>
                                      </p:cBhvr>
                                      <p:to>
                                        <p:strVal val="visible"/>
                                      </p:to>
                                    </p:set>
                                    <p:animEffect transition="in" filter="wipe(down)">
                                      <p:cBhvr>
                                        <p:cTn id="91" dur="500"/>
                                        <p:tgtEl>
                                          <p:spTgt spid="266"/>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wipe(down)">
                                      <p:cBhvr>
                                        <p:cTn id="96" dur="500"/>
                                        <p:tgtEl>
                                          <p:spTgt spid="30"/>
                                        </p:tgtEl>
                                      </p:cBhvr>
                                    </p:animEffec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26"/>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30"/>
                                        </p:tgtEl>
                                        <p:attrNameLst>
                                          <p:attrName>style.visibility</p:attrName>
                                        </p:attrNameLst>
                                      </p:cBhvr>
                                      <p:to>
                                        <p:strVal val="hidden"/>
                                      </p:to>
                                    </p:set>
                                  </p:childTnLst>
                                </p:cTn>
                              </p:par>
                              <p:par>
                                <p:cTn id="103" presetID="22" presetClass="entr" presetSubtype="4" fill="hold" grpId="0" nodeType="withEffect">
                                  <p:stCondLst>
                                    <p:cond delay="0"/>
                                  </p:stCondLst>
                                  <p:childTnLst>
                                    <p:set>
                                      <p:cBhvr>
                                        <p:cTn id="104" dur="1" fill="hold">
                                          <p:stCondLst>
                                            <p:cond delay="0"/>
                                          </p:stCondLst>
                                        </p:cTn>
                                        <p:tgtEl>
                                          <p:spTgt spid="264"/>
                                        </p:tgtEl>
                                        <p:attrNameLst>
                                          <p:attrName>style.visibility</p:attrName>
                                        </p:attrNameLst>
                                      </p:cBhvr>
                                      <p:to>
                                        <p:strVal val="visible"/>
                                      </p:to>
                                    </p:set>
                                    <p:animEffect transition="in" filter="wipe(down)">
                                      <p:cBhvr>
                                        <p:cTn id="105" dur="500"/>
                                        <p:tgtEl>
                                          <p:spTgt spid="264"/>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40"/>
                                        </p:tgtEl>
                                        <p:attrNameLst>
                                          <p:attrName>style.visibility</p:attrName>
                                        </p:attrNameLst>
                                      </p:cBhvr>
                                      <p:to>
                                        <p:strVal val="visible"/>
                                      </p:to>
                                    </p:set>
                                    <p:animEffect transition="in" filter="wipe(down)">
                                      <p:cBhvr>
                                        <p:cTn id="110" dur="500"/>
                                        <p:tgtEl>
                                          <p:spTgt spid="40"/>
                                        </p:tgtEl>
                                      </p:cBhvr>
                                    </p:animEffect>
                                  </p:childTnLst>
                                </p:cTn>
                              </p:par>
                            </p:childTnLst>
                          </p:cTn>
                        </p:par>
                        <p:par>
                          <p:cTn id="111" fill="hold">
                            <p:stCondLst>
                              <p:cond delay="500"/>
                            </p:stCondLst>
                            <p:childTnLst>
                              <p:par>
                                <p:cTn id="112" presetID="22" presetClass="entr" presetSubtype="4" fill="hold" nodeType="afterEffect">
                                  <p:stCondLst>
                                    <p:cond delay="0"/>
                                  </p:stCondLst>
                                  <p:childTnLst>
                                    <p:set>
                                      <p:cBhvr>
                                        <p:cTn id="113" dur="1" fill="hold">
                                          <p:stCondLst>
                                            <p:cond delay="0"/>
                                          </p:stCondLst>
                                        </p:cTn>
                                        <p:tgtEl>
                                          <p:spTgt spid="41"/>
                                        </p:tgtEl>
                                        <p:attrNameLst>
                                          <p:attrName>style.visibility</p:attrName>
                                        </p:attrNameLst>
                                      </p:cBhvr>
                                      <p:to>
                                        <p:strVal val="visible"/>
                                      </p:to>
                                    </p:set>
                                    <p:animEffect transition="in" filter="wipe(down)">
                                      <p:cBhvr>
                                        <p:cTn id="114" dur="500"/>
                                        <p:tgtEl>
                                          <p:spTgt spid="41"/>
                                        </p:tgtEl>
                                      </p:cBhvr>
                                    </p:animEffect>
                                  </p:childTnLst>
                                </p:cTn>
                              </p:par>
                            </p:childTnLst>
                          </p:cTn>
                        </p:par>
                        <p:par>
                          <p:cTn id="115" fill="hold">
                            <p:stCondLst>
                              <p:cond delay="1000"/>
                            </p:stCondLst>
                            <p:childTnLst>
                              <p:par>
                                <p:cTn id="116" presetID="22" presetClass="entr" presetSubtype="4" fill="hold" nodeType="afterEffect">
                                  <p:stCondLst>
                                    <p:cond delay="0"/>
                                  </p:stCondLst>
                                  <p:childTnLst>
                                    <p:set>
                                      <p:cBhvr>
                                        <p:cTn id="117" dur="1" fill="hold">
                                          <p:stCondLst>
                                            <p:cond delay="0"/>
                                          </p:stCondLst>
                                        </p:cTn>
                                        <p:tgtEl>
                                          <p:spTgt spid="93"/>
                                        </p:tgtEl>
                                        <p:attrNameLst>
                                          <p:attrName>style.visibility</p:attrName>
                                        </p:attrNameLst>
                                      </p:cBhvr>
                                      <p:to>
                                        <p:strVal val="visible"/>
                                      </p:to>
                                    </p:set>
                                    <p:animEffect transition="in" filter="wipe(down)">
                                      <p:cBhvr>
                                        <p:cTn id="118" dur="500"/>
                                        <p:tgtEl>
                                          <p:spTgt spid="93"/>
                                        </p:tgtEl>
                                      </p:cBhvr>
                                    </p:animEffect>
                                  </p:childTnLst>
                                </p:cTn>
                              </p:par>
                            </p:childTnLst>
                          </p:cTn>
                        </p:par>
                        <p:par>
                          <p:cTn id="119" fill="hold">
                            <p:stCondLst>
                              <p:cond delay="1500"/>
                            </p:stCondLst>
                            <p:childTnLst>
                              <p:par>
                                <p:cTn id="120" presetID="22" presetClass="entr" presetSubtype="4" fill="hold" nodeType="afterEffect">
                                  <p:stCondLst>
                                    <p:cond delay="0"/>
                                  </p:stCondLst>
                                  <p:childTnLst>
                                    <p:set>
                                      <p:cBhvr>
                                        <p:cTn id="121" dur="1" fill="hold">
                                          <p:stCondLst>
                                            <p:cond delay="0"/>
                                          </p:stCondLst>
                                        </p:cTn>
                                        <p:tgtEl>
                                          <p:spTgt spid="71"/>
                                        </p:tgtEl>
                                        <p:attrNameLst>
                                          <p:attrName>style.visibility</p:attrName>
                                        </p:attrNameLst>
                                      </p:cBhvr>
                                      <p:to>
                                        <p:strVal val="visible"/>
                                      </p:to>
                                    </p:set>
                                    <p:animEffect transition="in" filter="wipe(down)">
                                      <p:cBhvr>
                                        <p:cTn id="122" dur="500"/>
                                        <p:tgtEl>
                                          <p:spTgt spid="71"/>
                                        </p:tgtEl>
                                      </p:cBhvr>
                                    </p:animEffect>
                                  </p:childTnLst>
                                </p:cTn>
                              </p:par>
                            </p:childTnLst>
                          </p:cTn>
                        </p:par>
                        <p:par>
                          <p:cTn id="123" fill="hold">
                            <p:stCondLst>
                              <p:cond delay="2000"/>
                            </p:stCondLst>
                            <p:childTnLst>
                              <p:par>
                                <p:cTn id="124" presetID="22" presetClass="entr" presetSubtype="4" fill="hold" nodeType="afterEffect">
                                  <p:stCondLst>
                                    <p:cond delay="0"/>
                                  </p:stCondLst>
                                  <p:childTnLst>
                                    <p:set>
                                      <p:cBhvr>
                                        <p:cTn id="125" dur="1" fill="hold">
                                          <p:stCondLst>
                                            <p:cond delay="0"/>
                                          </p:stCondLst>
                                        </p:cTn>
                                        <p:tgtEl>
                                          <p:spTgt spid="47"/>
                                        </p:tgtEl>
                                        <p:attrNameLst>
                                          <p:attrName>style.visibility</p:attrName>
                                        </p:attrNameLst>
                                      </p:cBhvr>
                                      <p:to>
                                        <p:strVal val="visible"/>
                                      </p:to>
                                    </p:set>
                                    <p:animEffect transition="in" filter="wipe(down)">
                                      <p:cBhvr>
                                        <p:cTn id="126" dur="500"/>
                                        <p:tgtEl>
                                          <p:spTgt spid="47"/>
                                        </p:tgtEl>
                                      </p:cBhvr>
                                    </p:animEffect>
                                  </p:childTnLst>
                                </p:cTn>
                              </p:par>
                            </p:childTnLst>
                          </p:cTn>
                        </p:par>
                        <p:par>
                          <p:cTn id="127" fill="hold">
                            <p:stCondLst>
                              <p:cond delay="2500"/>
                            </p:stCondLst>
                            <p:childTnLst>
                              <p:par>
                                <p:cTn id="128" presetID="22" presetClass="entr" presetSubtype="4" fill="hold" nodeType="afterEffect">
                                  <p:stCondLst>
                                    <p:cond delay="0"/>
                                  </p:stCondLst>
                                  <p:childTnLst>
                                    <p:set>
                                      <p:cBhvr>
                                        <p:cTn id="129" dur="1" fill="hold">
                                          <p:stCondLst>
                                            <p:cond delay="0"/>
                                          </p:stCondLst>
                                        </p:cTn>
                                        <p:tgtEl>
                                          <p:spTgt spid="45"/>
                                        </p:tgtEl>
                                        <p:attrNameLst>
                                          <p:attrName>style.visibility</p:attrName>
                                        </p:attrNameLst>
                                      </p:cBhvr>
                                      <p:to>
                                        <p:strVal val="visible"/>
                                      </p:to>
                                    </p:set>
                                    <p:animEffect transition="in" filter="wipe(down)">
                                      <p:cBhvr>
                                        <p:cTn id="130" dur="500"/>
                                        <p:tgtEl>
                                          <p:spTgt spid="45"/>
                                        </p:tgtEl>
                                      </p:cBhvr>
                                    </p:animEffect>
                                  </p:childTnLst>
                                </p:cTn>
                              </p:par>
                            </p:childTnLst>
                          </p:cTn>
                        </p:par>
                        <p:par>
                          <p:cTn id="131" fill="hold">
                            <p:stCondLst>
                              <p:cond delay="3000"/>
                            </p:stCondLst>
                            <p:childTnLst>
                              <p:par>
                                <p:cTn id="132" presetID="22" presetClass="entr" presetSubtype="4" fill="hold" nodeType="afterEffect">
                                  <p:stCondLst>
                                    <p:cond delay="0"/>
                                  </p:stCondLst>
                                  <p:childTnLst>
                                    <p:set>
                                      <p:cBhvr>
                                        <p:cTn id="133" dur="1" fill="hold">
                                          <p:stCondLst>
                                            <p:cond delay="0"/>
                                          </p:stCondLst>
                                        </p:cTn>
                                        <p:tgtEl>
                                          <p:spTgt spid="84"/>
                                        </p:tgtEl>
                                        <p:attrNameLst>
                                          <p:attrName>style.visibility</p:attrName>
                                        </p:attrNameLst>
                                      </p:cBhvr>
                                      <p:to>
                                        <p:strVal val="visible"/>
                                      </p:to>
                                    </p:set>
                                    <p:animEffect transition="in" filter="wipe(down)">
                                      <p:cBhvr>
                                        <p:cTn id="134" dur="500"/>
                                        <p:tgtEl>
                                          <p:spTgt spid="84"/>
                                        </p:tgtEl>
                                      </p:cBhvr>
                                    </p:animEffect>
                                  </p:childTnLst>
                                </p:cTn>
                              </p:par>
                            </p:childTnLst>
                          </p:cTn>
                        </p:par>
                        <p:par>
                          <p:cTn id="135" fill="hold">
                            <p:stCondLst>
                              <p:cond delay="3500"/>
                            </p:stCondLst>
                            <p:childTnLst>
                              <p:par>
                                <p:cTn id="136" presetID="22" presetClass="entr" presetSubtype="4" fill="hold" nodeType="afterEffect">
                                  <p:stCondLst>
                                    <p:cond delay="0"/>
                                  </p:stCondLst>
                                  <p:childTnLst>
                                    <p:set>
                                      <p:cBhvr>
                                        <p:cTn id="137" dur="1" fill="hold">
                                          <p:stCondLst>
                                            <p:cond delay="0"/>
                                          </p:stCondLst>
                                        </p:cTn>
                                        <p:tgtEl>
                                          <p:spTgt spid="49"/>
                                        </p:tgtEl>
                                        <p:attrNameLst>
                                          <p:attrName>style.visibility</p:attrName>
                                        </p:attrNameLst>
                                      </p:cBhvr>
                                      <p:to>
                                        <p:strVal val="visible"/>
                                      </p:to>
                                    </p:set>
                                    <p:animEffect transition="in" filter="wipe(down)">
                                      <p:cBhvr>
                                        <p:cTn id="138" dur="500"/>
                                        <p:tgtEl>
                                          <p:spTgt spid="49"/>
                                        </p:tgtEl>
                                      </p:cBhvr>
                                    </p:animEffect>
                                  </p:childTnLst>
                                </p:cTn>
                              </p:par>
                            </p:childTnLst>
                          </p:cTn>
                        </p:par>
                        <p:par>
                          <p:cTn id="139" fill="hold">
                            <p:stCondLst>
                              <p:cond delay="4000"/>
                            </p:stCondLst>
                            <p:childTnLst>
                              <p:par>
                                <p:cTn id="140" presetID="22" presetClass="entr" presetSubtype="4" fill="hold" nodeType="afterEffect">
                                  <p:stCondLst>
                                    <p:cond delay="0"/>
                                  </p:stCondLst>
                                  <p:childTnLst>
                                    <p:set>
                                      <p:cBhvr>
                                        <p:cTn id="141" dur="1" fill="hold">
                                          <p:stCondLst>
                                            <p:cond delay="0"/>
                                          </p:stCondLst>
                                        </p:cTn>
                                        <p:tgtEl>
                                          <p:spTgt spid="52"/>
                                        </p:tgtEl>
                                        <p:attrNameLst>
                                          <p:attrName>style.visibility</p:attrName>
                                        </p:attrNameLst>
                                      </p:cBhvr>
                                      <p:to>
                                        <p:strVal val="visible"/>
                                      </p:to>
                                    </p:set>
                                    <p:animEffect transition="in" filter="wipe(down)">
                                      <p:cBhvr>
                                        <p:cTn id="142" dur="500"/>
                                        <p:tgtEl>
                                          <p:spTgt spid="52"/>
                                        </p:tgtEl>
                                      </p:cBhvr>
                                    </p:animEffect>
                                  </p:childTnLst>
                                </p:cTn>
                              </p:par>
                            </p:childTnLst>
                          </p:cTn>
                        </p:par>
                        <p:par>
                          <p:cTn id="143" fill="hold">
                            <p:stCondLst>
                              <p:cond delay="4500"/>
                            </p:stCondLst>
                            <p:childTnLst>
                              <p:par>
                                <p:cTn id="144" presetID="22" presetClass="entr" presetSubtype="4" fill="hold" nodeType="afterEffect">
                                  <p:stCondLst>
                                    <p:cond delay="0"/>
                                  </p:stCondLst>
                                  <p:childTnLst>
                                    <p:set>
                                      <p:cBhvr>
                                        <p:cTn id="145" dur="1" fill="hold">
                                          <p:stCondLst>
                                            <p:cond delay="0"/>
                                          </p:stCondLst>
                                        </p:cTn>
                                        <p:tgtEl>
                                          <p:spTgt spid="56"/>
                                        </p:tgtEl>
                                        <p:attrNameLst>
                                          <p:attrName>style.visibility</p:attrName>
                                        </p:attrNameLst>
                                      </p:cBhvr>
                                      <p:to>
                                        <p:strVal val="visible"/>
                                      </p:to>
                                    </p:set>
                                    <p:animEffect transition="in" filter="wipe(down)">
                                      <p:cBhvr>
                                        <p:cTn id="146" dur="500"/>
                                        <p:tgtEl>
                                          <p:spTgt spid="56"/>
                                        </p:tgtEl>
                                      </p:cBhvr>
                                    </p:animEffect>
                                  </p:childTnLst>
                                </p:cTn>
                              </p:par>
                            </p:childTnLst>
                          </p:cTn>
                        </p:par>
                        <p:par>
                          <p:cTn id="147" fill="hold">
                            <p:stCondLst>
                              <p:cond delay="5000"/>
                            </p:stCondLst>
                            <p:childTnLst>
                              <p:par>
                                <p:cTn id="148" presetID="22" presetClass="entr" presetSubtype="4" fill="hold" nodeType="afterEffect">
                                  <p:stCondLst>
                                    <p:cond delay="0"/>
                                  </p:stCondLst>
                                  <p:childTnLst>
                                    <p:set>
                                      <p:cBhvr>
                                        <p:cTn id="149" dur="1" fill="hold">
                                          <p:stCondLst>
                                            <p:cond delay="0"/>
                                          </p:stCondLst>
                                        </p:cTn>
                                        <p:tgtEl>
                                          <p:spTgt spid="64"/>
                                        </p:tgtEl>
                                        <p:attrNameLst>
                                          <p:attrName>style.visibility</p:attrName>
                                        </p:attrNameLst>
                                      </p:cBhvr>
                                      <p:to>
                                        <p:strVal val="visible"/>
                                      </p:to>
                                    </p:set>
                                    <p:animEffect transition="in" filter="wipe(down)">
                                      <p:cBhvr>
                                        <p:cTn id="150" dur="500"/>
                                        <p:tgtEl>
                                          <p:spTgt spid="64"/>
                                        </p:tgtEl>
                                      </p:cBhvr>
                                    </p:animEffect>
                                  </p:childTnLst>
                                </p:cTn>
                              </p:par>
                            </p:childTnLst>
                          </p:cTn>
                        </p:par>
                        <p:par>
                          <p:cTn id="151" fill="hold">
                            <p:stCondLst>
                              <p:cond delay="5500"/>
                            </p:stCondLst>
                            <p:childTnLst>
                              <p:par>
                                <p:cTn id="152" presetID="22" presetClass="entr" presetSubtype="4" fill="hold" nodeType="afterEffect">
                                  <p:stCondLst>
                                    <p:cond delay="0"/>
                                  </p:stCondLst>
                                  <p:childTnLst>
                                    <p:set>
                                      <p:cBhvr>
                                        <p:cTn id="153" dur="1" fill="hold">
                                          <p:stCondLst>
                                            <p:cond delay="0"/>
                                          </p:stCondLst>
                                        </p:cTn>
                                        <p:tgtEl>
                                          <p:spTgt spid="60"/>
                                        </p:tgtEl>
                                        <p:attrNameLst>
                                          <p:attrName>style.visibility</p:attrName>
                                        </p:attrNameLst>
                                      </p:cBhvr>
                                      <p:to>
                                        <p:strVal val="visible"/>
                                      </p:to>
                                    </p:set>
                                    <p:animEffect transition="in" filter="wipe(down)">
                                      <p:cBhvr>
                                        <p:cTn id="154" dur="500"/>
                                        <p:tgtEl>
                                          <p:spTgt spid="60"/>
                                        </p:tgtEl>
                                      </p:cBhvr>
                                    </p:animEffect>
                                  </p:childTnLst>
                                </p:cTn>
                              </p:par>
                            </p:childTnLst>
                          </p:cTn>
                        </p:par>
                        <p:par>
                          <p:cTn id="155" fill="hold">
                            <p:stCondLst>
                              <p:cond delay="6000"/>
                            </p:stCondLst>
                            <p:childTnLst>
                              <p:par>
                                <p:cTn id="156" presetID="22" presetClass="entr" presetSubtype="4" fill="hold" nodeType="afterEffect">
                                  <p:stCondLst>
                                    <p:cond delay="0"/>
                                  </p:stCondLst>
                                  <p:childTnLst>
                                    <p:set>
                                      <p:cBhvr>
                                        <p:cTn id="157" dur="1" fill="hold">
                                          <p:stCondLst>
                                            <p:cond delay="0"/>
                                          </p:stCondLst>
                                        </p:cTn>
                                        <p:tgtEl>
                                          <p:spTgt spid="62"/>
                                        </p:tgtEl>
                                        <p:attrNameLst>
                                          <p:attrName>style.visibility</p:attrName>
                                        </p:attrNameLst>
                                      </p:cBhvr>
                                      <p:to>
                                        <p:strVal val="visible"/>
                                      </p:to>
                                    </p:set>
                                    <p:animEffect transition="in" filter="wipe(down)">
                                      <p:cBhvr>
                                        <p:cTn id="158" dur="500"/>
                                        <p:tgtEl>
                                          <p:spTgt spid="62"/>
                                        </p:tgtEl>
                                      </p:cBhvr>
                                    </p:animEffect>
                                  </p:childTnLst>
                                </p:cTn>
                              </p:par>
                            </p:childTnLst>
                          </p:cTn>
                        </p:par>
                        <p:par>
                          <p:cTn id="159" fill="hold">
                            <p:stCondLst>
                              <p:cond delay="6500"/>
                            </p:stCondLst>
                            <p:childTnLst>
                              <p:par>
                                <p:cTn id="160" presetID="22" presetClass="entr" presetSubtype="4" fill="hold" nodeType="afterEffect">
                                  <p:stCondLst>
                                    <p:cond delay="0"/>
                                  </p:stCondLst>
                                  <p:childTnLst>
                                    <p:set>
                                      <p:cBhvr>
                                        <p:cTn id="161" dur="1" fill="hold">
                                          <p:stCondLst>
                                            <p:cond delay="0"/>
                                          </p:stCondLst>
                                        </p:cTn>
                                        <p:tgtEl>
                                          <p:spTgt spid="205"/>
                                        </p:tgtEl>
                                        <p:attrNameLst>
                                          <p:attrName>style.visibility</p:attrName>
                                        </p:attrNameLst>
                                      </p:cBhvr>
                                      <p:to>
                                        <p:strVal val="visible"/>
                                      </p:to>
                                    </p:set>
                                    <p:animEffect transition="in" filter="wipe(down)">
                                      <p:cBhvr>
                                        <p:cTn id="162" dur="500"/>
                                        <p:tgtEl>
                                          <p:spTgt spid="205"/>
                                        </p:tgtEl>
                                      </p:cBhvr>
                                    </p:animEffect>
                                  </p:childTnLst>
                                </p:cTn>
                              </p:par>
                            </p:childTnLst>
                          </p:cTn>
                        </p:par>
                        <p:par>
                          <p:cTn id="163" fill="hold">
                            <p:stCondLst>
                              <p:cond delay="7000"/>
                            </p:stCondLst>
                            <p:childTnLst>
                              <p:par>
                                <p:cTn id="164" presetID="22" presetClass="entr" presetSubtype="4" fill="hold" nodeType="afterEffect">
                                  <p:stCondLst>
                                    <p:cond delay="0"/>
                                  </p:stCondLst>
                                  <p:childTnLst>
                                    <p:set>
                                      <p:cBhvr>
                                        <p:cTn id="165" dur="1" fill="hold">
                                          <p:stCondLst>
                                            <p:cond delay="0"/>
                                          </p:stCondLst>
                                        </p:cTn>
                                        <p:tgtEl>
                                          <p:spTgt spid="145"/>
                                        </p:tgtEl>
                                        <p:attrNameLst>
                                          <p:attrName>style.visibility</p:attrName>
                                        </p:attrNameLst>
                                      </p:cBhvr>
                                      <p:to>
                                        <p:strVal val="visible"/>
                                      </p:to>
                                    </p:set>
                                    <p:animEffect transition="in" filter="wipe(down)">
                                      <p:cBhvr>
                                        <p:cTn id="166" dur="500"/>
                                        <p:tgtEl>
                                          <p:spTgt spid="145"/>
                                        </p:tgtEl>
                                      </p:cBhvr>
                                    </p:animEffect>
                                  </p:childTnLst>
                                </p:cTn>
                              </p:par>
                            </p:childTnLst>
                          </p:cTn>
                        </p:par>
                        <p:par>
                          <p:cTn id="167" fill="hold">
                            <p:stCondLst>
                              <p:cond delay="7500"/>
                            </p:stCondLst>
                            <p:childTnLst>
                              <p:par>
                                <p:cTn id="168" presetID="22" presetClass="entr" presetSubtype="4" fill="hold" nodeType="afterEffect">
                                  <p:stCondLst>
                                    <p:cond delay="0"/>
                                  </p:stCondLst>
                                  <p:childTnLst>
                                    <p:set>
                                      <p:cBhvr>
                                        <p:cTn id="169" dur="1" fill="hold">
                                          <p:stCondLst>
                                            <p:cond delay="0"/>
                                          </p:stCondLst>
                                        </p:cTn>
                                        <p:tgtEl>
                                          <p:spTgt spid="143"/>
                                        </p:tgtEl>
                                        <p:attrNameLst>
                                          <p:attrName>style.visibility</p:attrName>
                                        </p:attrNameLst>
                                      </p:cBhvr>
                                      <p:to>
                                        <p:strVal val="visible"/>
                                      </p:to>
                                    </p:set>
                                    <p:animEffect transition="in" filter="wipe(down)">
                                      <p:cBhvr>
                                        <p:cTn id="170" dur="500"/>
                                        <p:tgtEl>
                                          <p:spTgt spid="143"/>
                                        </p:tgtEl>
                                      </p:cBhvr>
                                    </p:animEffect>
                                  </p:childTnLst>
                                </p:cTn>
                              </p:par>
                            </p:childTnLst>
                          </p:cTn>
                        </p:par>
                        <p:par>
                          <p:cTn id="171" fill="hold">
                            <p:stCondLst>
                              <p:cond delay="8000"/>
                            </p:stCondLst>
                            <p:childTnLst>
                              <p:par>
                                <p:cTn id="172" presetID="22" presetClass="entr" presetSubtype="4" fill="hold" nodeType="afterEffect">
                                  <p:stCondLst>
                                    <p:cond delay="0"/>
                                  </p:stCondLst>
                                  <p:childTnLst>
                                    <p:set>
                                      <p:cBhvr>
                                        <p:cTn id="173" dur="1" fill="hold">
                                          <p:stCondLst>
                                            <p:cond delay="0"/>
                                          </p:stCondLst>
                                        </p:cTn>
                                        <p:tgtEl>
                                          <p:spTgt spid="141"/>
                                        </p:tgtEl>
                                        <p:attrNameLst>
                                          <p:attrName>style.visibility</p:attrName>
                                        </p:attrNameLst>
                                      </p:cBhvr>
                                      <p:to>
                                        <p:strVal val="visible"/>
                                      </p:to>
                                    </p:set>
                                    <p:animEffect transition="in" filter="wipe(down)">
                                      <p:cBhvr>
                                        <p:cTn id="174" dur="500"/>
                                        <p:tgtEl>
                                          <p:spTgt spid="141"/>
                                        </p:tgtEl>
                                      </p:cBhvr>
                                    </p:animEffect>
                                  </p:childTnLst>
                                </p:cTn>
                              </p:par>
                            </p:childTnLst>
                          </p:cTn>
                        </p:par>
                        <p:par>
                          <p:cTn id="175" fill="hold">
                            <p:stCondLst>
                              <p:cond delay="8500"/>
                            </p:stCondLst>
                            <p:childTnLst>
                              <p:par>
                                <p:cTn id="176" presetID="22" presetClass="entr" presetSubtype="4" fill="hold" nodeType="afterEffect">
                                  <p:stCondLst>
                                    <p:cond delay="0"/>
                                  </p:stCondLst>
                                  <p:childTnLst>
                                    <p:set>
                                      <p:cBhvr>
                                        <p:cTn id="177" dur="1" fill="hold">
                                          <p:stCondLst>
                                            <p:cond delay="0"/>
                                          </p:stCondLst>
                                        </p:cTn>
                                        <p:tgtEl>
                                          <p:spTgt spid="123"/>
                                        </p:tgtEl>
                                        <p:attrNameLst>
                                          <p:attrName>style.visibility</p:attrName>
                                        </p:attrNameLst>
                                      </p:cBhvr>
                                      <p:to>
                                        <p:strVal val="visible"/>
                                      </p:to>
                                    </p:set>
                                    <p:animEffect transition="in" filter="wipe(down)">
                                      <p:cBhvr>
                                        <p:cTn id="178" dur="500"/>
                                        <p:tgtEl>
                                          <p:spTgt spid="123"/>
                                        </p:tgtEl>
                                      </p:cBhvr>
                                    </p:animEffect>
                                  </p:childTnLst>
                                </p:cTn>
                              </p:par>
                            </p:childTnLst>
                          </p:cTn>
                        </p:par>
                        <p:par>
                          <p:cTn id="179" fill="hold">
                            <p:stCondLst>
                              <p:cond delay="9000"/>
                            </p:stCondLst>
                            <p:childTnLst>
                              <p:par>
                                <p:cTn id="180" presetID="22" presetClass="entr" presetSubtype="4" fill="hold" nodeType="afterEffect">
                                  <p:stCondLst>
                                    <p:cond delay="0"/>
                                  </p:stCondLst>
                                  <p:childTnLst>
                                    <p:set>
                                      <p:cBhvr>
                                        <p:cTn id="181" dur="1" fill="hold">
                                          <p:stCondLst>
                                            <p:cond delay="0"/>
                                          </p:stCondLst>
                                        </p:cTn>
                                        <p:tgtEl>
                                          <p:spTgt spid="134"/>
                                        </p:tgtEl>
                                        <p:attrNameLst>
                                          <p:attrName>style.visibility</p:attrName>
                                        </p:attrNameLst>
                                      </p:cBhvr>
                                      <p:to>
                                        <p:strVal val="visible"/>
                                      </p:to>
                                    </p:set>
                                    <p:animEffect transition="in" filter="wipe(down)">
                                      <p:cBhvr>
                                        <p:cTn id="182" dur="500"/>
                                        <p:tgtEl>
                                          <p:spTgt spid="134"/>
                                        </p:tgtEl>
                                      </p:cBhvr>
                                    </p:animEffect>
                                  </p:childTnLst>
                                </p:cTn>
                              </p:par>
                            </p:childTnLst>
                          </p:cTn>
                        </p:par>
                        <p:par>
                          <p:cTn id="183" fill="hold">
                            <p:stCondLst>
                              <p:cond delay="9500"/>
                            </p:stCondLst>
                            <p:childTnLst>
                              <p:par>
                                <p:cTn id="184" presetID="22" presetClass="entr" presetSubtype="4" fill="hold" nodeType="afterEffect">
                                  <p:stCondLst>
                                    <p:cond delay="0"/>
                                  </p:stCondLst>
                                  <p:childTnLst>
                                    <p:set>
                                      <p:cBhvr>
                                        <p:cTn id="185" dur="1" fill="hold">
                                          <p:stCondLst>
                                            <p:cond delay="0"/>
                                          </p:stCondLst>
                                        </p:cTn>
                                        <p:tgtEl>
                                          <p:spTgt spid="163"/>
                                        </p:tgtEl>
                                        <p:attrNameLst>
                                          <p:attrName>style.visibility</p:attrName>
                                        </p:attrNameLst>
                                      </p:cBhvr>
                                      <p:to>
                                        <p:strVal val="visible"/>
                                      </p:to>
                                    </p:set>
                                    <p:animEffect transition="in" filter="wipe(down)">
                                      <p:cBhvr>
                                        <p:cTn id="186" dur="500"/>
                                        <p:tgtEl>
                                          <p:spTgt spid="163"/>
                                        </p:tgtEl>
                                      </p:cBhvr>
                                    </p:animEffect>
                                  </p:childTnLst>
                                </p:cTn>
                              </p:par>
                            </p:childTnLst>
                          </p:cTn>
                        </p:par>
                        <p:par>
                          <p:cTn id="187" fill="hold">
                            <p:stCondLst>
                              <p:cond delay="10000"/>
                            </p:stCondLst>
                            <p:childTnLst>
                              <p:par>
                                <p:cTn id="188" presetID="22" presetClass="entr" presetSubtype="4" fill="hold" nodeType="afterEffect">
                                  <p:stCondLst>
                                    <p:cond delay="0"/>
                                  </p:stCondLst>
                                  <p:childTnLst>
                                    <p:set>
                                      <p:cBhvr>
                                        <p:cTn id="189" dur="1" fill="hold">
                                          <p:stCondLst>
                                            <p:cond delay="0"/>
                                          </p:stCondLst>
                                        </p:cTn>
                                        <p:tgtEl>
                                          <p:spTgt spid="161"/>
                                        </p:tgtEl>
                                        <p:attrNameLst>
                                          <p:attrName>style.visibility</p:attrName>
                                        </p:attrNameLst>
                                      </p:cBhvr>
                                      <p:to>
                                        <p:strVal val="visible"/>
                                      </p:to>
                                    </p:set>
                                    <p:animEffect transition="in" filter="wipe(down)">
                                      <p:cBhvr>
                                        <p:cTn id="190" dur="500"/>
                                        <p:tgtEl>
                                          <p:spTgt spid="161"/>
                                        </p:tgtEl>
                                      </p:cBhvr>
                                    </p:animEffect>
                                  </p:childTnLst>
                                </p:cTn>
                              </p:par>
                            </p:childTnLst>
                          </p:cTn>
                        </p:par>
                        <p:par>
                          <p:cTn id="191" fill="hold">
                            <p:stCondLst>
                              <p:cond delay="10500"/>
                            </p:stCondLst>
                            <p:childTnLst>
                              <p:par>
                                <p:cTn id="192" presetID="22" presetClass="entr" presetSubtype="4" fill="hold" nodeType="afterEffect">
                                  <p:stCondLst>
                                    <p:cond delay="0"/>
                                  </p:stCondLst>
                                  <p:childTnLst>
                                    <p:set>
                                      <p:cBhvr>
                                        <p:cTn id="193" dur="1" fill="hold">
                                          <p:stCondLst>
                                            <p:cond delay="0"/>
                                          </p:stCondLst>
                                        </p:cTn>
                                        <p:tgtEl>
                                          <p:spTgt spid="139"/>
                                        </p:tgtEl>
                                        <p:attrNameLst>
                                          <p:attrName>style.visibility</p:attrName>
                                        </p:attrNameLst>
                                      </p:cBhvr>
                                      <p:to>
                                        <p:strVal val="visible"/>
                                      </p:to>
                                    </p:set>
                                    <p:animEffect transition="in" filter="wipe(down)">
                                      <p:cBhvr>
                                        <p:cTn id="194" dur="500"/>
                                        <p:tgtEl>
                                          <p:spTgt spid="139"/>
                                        </p:tgtEl>
                                      </p:cBhvr>
                                    </p:animEffect>
                                  </p:childTnLst>
                                </p:cTn>
                              </p:par>
                            </p:childTnLst>
                          </p:cTn>
                        </p:par>
                        <p:par>
                          <p:cTn id="195" fill="hold">
                            <p:stCondLst>
                              <p:cond delay="11000"/>
                            </p:stCondLst>
                            <p:childTnLst>
                              <p:par>
                                <p:cTn id="196" presetID="22" presetClass="entr" presetSubtype="4" fill="hold" nodeType="afterEffect">
                                  <p:stCondLst>
                                    <p:cond delay="0"/>
                                  </p:stCondLst>
                                  <p:childTnLst>
                                    <p:set>
                                      <p:cBhvr>
                                        <p:cTn id="197" dur="1" fill="hold">
                                          <p:stCondLst>
                                            <p:cond delay="0"/>
                                          </p:stCondLst>
                                        </p:cTn>
                                        <p:tgtEl>
                                          <p:spTgt spid="119"/>
                                        </p:tgtEl>
                                        <p:attrNameLst>
                                          <p:attrName>style.visibility</p:attrName>
                                        </p:attrNameLst>
                                      </p:cBhvr>
                                      <p:to>
                                        <p:strVal val="visible"/>
                                      </p:to>
                                    </p:set>
                                    <p:animEffect transition="in" filter="wipe(down)">
                                      <p:cBhvr>
                                        <p:cTn id="198" dur="500"/>
                                        <p:tgtEl>
                                          <p:spTgt spid="119"/>
                                        </p:tgtEl>
                                      </p:cBhvr>
                                    </p:animEffect>
                                  </p:childTnLst>
                                </p:cTn>
                              </p:par>
                            </p:childTnLst>
                          </p:cTn>
                        </p:par>
                        <p:par>
                          <p:cTn id="199" fill="hold">
                            <p:stCondLst>
                              <p:cond delay="11500"/>
                            </p:stCondLst>
                            <p:childTnLst>
                              <p:par>
                                <p:cTn id="200" presetID="22" presetClass="entr" presetSubtype="4" fill="hold" nodeType="afterEffect">
                                  <p:stCondLst>
                                    <p:cond delay="0"/>
                                  </p:stCondLst>
                                  <p:childTnLst>
                                    <p:set>
                                      <p:cBhvr>
                                        <p:cTn id="201" dur="1" fill="hold">
                                          <p:stCondLst>
                                            <p:cond delay="0"/>
                                          </p:stCondLst>
                                        </p:cTn>
                                        <p:tgtEl>
                                          <p:spTgt spid="179"/>
                                        </p:tgtEl>
                                        <p:attrNameLst>
                                          <p:attrName>style.visibility</p:attrName>
                                        </p:attrNameLst>
                                      </p:cBhvr>
                                      <p:to>
                                        <p:strVal val="visible"/>
                                      </p:to>
                                    </p:set>
                                    <p:animEffect transition="in" filter="wipe(down)">
                                      <p:cBhvr>
                                        <p:cTn id="202" dur="500"/>
                                        <p:tgtEl>
                                          <p:spTgt spid="179"/>
                                        </p:tgtEl>
                                      </p:cBhvr>
                                    </p:animEffect>
                                  </p:childTnLst>
                                </p:cTn>
                              </p:par>
                            </p:childTnLst>
                          </p:cTn>
                        </p:par>
                        <p:par>
                          <p:cTn id="203" fill="hold">
                            <p:stCondLst>
                              <p:cond delay="12000"/>
                            </p:stCondLst>
                            <p:childTnLst>
                              <p:par>
                                <p:cTn id="204" presetID="22" presetClass="entr" presetSubtype="4" fill="hold" nodeType="afterEffect">
                                  <p:stCondLst>
                                    <p:cond delay="0"/>
                                  </p:stCondLst>
                                  <p:childTnLst>
                                    <p:set>
                                      <p:cBhvr>
                                        <p:cTn id="205" dur="1" fill="hold">
                                          <p:stCondLst>
                                            <p:cond delay="0"/>
                                          </p:stCondLst>
                                        </p:cTn>
                                        <p:tgtEl>
                                          <p:spTgt spid="121"/>
                                        </p:tgtEl>
                                        <p:attrNameLst>
                                          <p:attrName>style.visibility</p:attrName>
                                        </p:attrNameLst>
                                      </p:cBhvr>
                                      <p:to>
                                        <p:strVal val="visible"/>
                                      </p:to>
                                    </p:set>
                                    <p:animEffect transition="in" filter="wipe(down)">
                                      <p:cBhvr>
                                        <p:cTn id="206" dur="500"/>
                                        <p:tgtEl>
                                          <p:spTgt spid="121"/>
                                        </p:tgtEl>
                                      </p:cBhvr>
                                    </p:animEffect>
                                  </p:childTnLst>
                                </p:cTn>
                              </p:par>
                            </p:childTnLst>
                          </p:cTn>
                        </p:par>
                        <p:par>
                          <p:cTn id="207" fill="hold">
                            <p:stCondLst>
                              <p:cond delay="12500"/>
                            </p:stCondLst>
                            <p:childTnLst>
                              <p:par>
                                <p:cTn id="208" presetID="22" presetClass="entr" presetSubtype="4" fill="hold" nodeType="afterEffect">
                                  <p:stCondLst>
                                    <p:cond delay="0"/>
                                  </p:stCondLst>
                                  <p:childTnLst>
                                    <p:set>
                                      <p:cBhvr>
                                        <p:cTn id="209" dur="1" fill="hold">
                                          <p:stCondLst>
                                            <p:cond delay="0"/>
                                          </p:stCondLst>
                                        </p:cTn>
                                        <p:tgtEl>
                                          <p:spTgt spid="132"/>
                                        </p:tgtEl>
                                        <p:attrNameLst>
                                          <p:attrName>style.visibility</p:attrName>
                                        </p:attrNameLst>
                                      </p:cBhvr>
                                      <p:to>
                                        <p:strVal val="visible"/>
                                      </p:to>
                                    </p:set>
                                    <p:animEffect transition="in" filter="wipe(down)">
                                      <p:cBhvr>
                                        <p:cTn id="210" dur="500"/>
                                        <p:tgtEl>
                                          <p:spTgt spid="132"/>
                                        </p:tgtEl>
                                      </p:cBhvr>
                                    </p:animEffect>
                                  </p:childTnLst>
                                </p:cTn>
                              </p:par>
                            </p:childTnLst>
                          </p:cTn>
                        </p:par>
                        <p:par>
                          <p:cTn id="211" fill="hold">
                            <p:stCondLst>
                              <p:cond delay="13000"/>
                            </p:stCondLst>
                            <p:childTnLst>
                              <p:par>
                                <p:cTn id="212" presetID="22" presetClass="entr" presetSubtype="4" fill="hold" nodeType="afterEffect">
                                  <p:stCondLst>
                                    <p:cond delay="0"/>
                                  </p:stCondLst>
                                  <p:childTnLst>
                                    <p:set>
                                      <p:cBhvr>
                                        <p:cTn id="213" dur="1" fill="hold">
                                          <p:stCondLst>
                                            <p:cond delay="0"/>
                                          </p:stCondLst>
                                        </p:cTn>
                                        <p:tgtEl>
                                          <p:spTgt spid="127"/>
                                        </p:tgtEl>
                                        <p:attrNameLst>
                                          <p:attrName>style.visibility</p:attrName>
                                        </p:attrNameLst>
                                      </p:cBhvr>
                                      <p:to>
                                        <p:strVal val="visible"/>
                                      </p:to>
                                    </p:set>
                                    <p:animEffect transition="in" filter="wipe(down)">
                                      <p:cBhvr>
                                        <p:cTn id="214" dur="500"/>
                                        <p:tgtEl>
                                          <p:spTgt spid="127"/>
                                        </p:tgtEl>
                                      </p:cBhvr>
                                    </p:animEffect>
                                  </p:childTnLst>
                                </p:cTn>
                              </p:par>
                            </p:childTnLst>
                          </p:cTn>
                        </p:par>
                        <p:par>
                          <p:cTn id="215" fill="hold">
                            <p:stCondLst>
                              <p:cond delay="13500"/>
                            </p:stCondLst>
                            <p:childTnLst>
                              <p:par>
                                <p:cTn id="216" presetID="22" presetClass="entr" presetSubtype="4" fill="hold" nodeType="afterEffect">
                                  <p:stCondLst>
                                    <p:cond delay="0"/>
                                  </p:stCondLst>
                                  <p:childTnLst>
                                    <p:set>
                                      <p:cBhvr>
                                        <p:cTn id="217" dur="1" fill="hold">
                                          <p:stCondLst>
                                            <p:cond delay="0"/>
                                          </p:stCondLst>
                                        </p:cTn>
                                        <p:tgtEl>
                                          <p:spTgt spid="125"/>
                                        </p:tgtEl>
                                        <p:attrNameLst>
                                          <p:attrName>style.visibility</p:attrName>
                                        </p:attrNameLst>
                                      </p:cBhvr>
                                      <p:to>
                                        <p:strVal val="visible"/>
                                      </p:to>
                                    </p:set>
                                    <p:animEffect transition="in" filter="wipe(down)">
                                      <p:cBhvr>
                                        <p:cTn id="218" dur="500"/>
                                        <p:tgtEl>
                                          <p:spTgt spid="125"/>
                                        </p:tgtEl>
                                      </p:cBhvr>
                                    </p:animEffect>
                                  </p:childTnLst>
                                </p:cTn>
                              </p:par>
                            </p:childTnLst>
                          </p:cTn>
                        </p:par>
                        <p:par>
                          <p:cTn id="219" fill="hold">
                            <p:stCondLst>
                              <p:cond delay="14000"/>
                            </p:stCondLst>
                            <p:childTnLst>
                              <p:par>
                                <p:cTn id="220" presetID="22" presetClass="entr" presetSubtype="4" fill="hold" nodeType="afterEffect">
                                  <p:stCondLst>
                                    <p:cond delay="0"/>
                                  </p:stCondLst>
                                  <p:childTnLst>
                                    <p:set>
                                      <p:cBhvr>
                                        <p:cTn id="221" dur="1" fill="hold">
                                          <p:stCondLst>
                                            <p:cond delay="0"/>
                                          </p:stCondLst>
                                        </p:cTn>
                                        <p:tgtEl>
                                          <p:spTgt spid="58"/>
                                        </p:tgtEl>
                                        <p:attrNameLst>
                                          <p:attrName>style.visibility</p:attrName>
                                        </p:attrNameLst>
                                      </p:cBhvr>
                                      <p:to>
                                        <p:strVal val="visible"/>
                                      </p:to>
                                    </p:set>
                                    <p:animEffect transition="in" filter="wipe(down)">
                                      <p:cBhvr>
                                        <p:cTn id="222" dur="500"/>
                                        <p:tgtEl>
                                          <p:spTgt spid="58"/>
                                        </p:tgtEl>
                                      </p:cBhvr>
                                    </p:animEffect>
                                  </p:childTnLst>
                                </p:cTn>
                              </p:par>
                            </p:childTnLst>
                          </p:cTn>
                        </p:par>
                        <p:par>
                          <p:cTn id="223" fill="hold">
                            <p:stCondLst>
                              <p:cond delay="14500"/>
                            </p:stCondLst>
                            <p:childTnLst>
                              <p:par>
                                <p:cTn id="224" presetID="22" presetClass="entr" presetSubtype="4" fill="hold" nodeType="afterEffect">
                                  <p:stCondLst>
                                    <p:cond delay="0"/>
                                  </p:stCondLst>
                                  <p:childTnLst>
                                    <p:set>
                                      <p:cBhvr>
                                        <p:cTn id="225" dur="1" fill="hold">
                                          <p:stCondLst>
                                            <p:cond delay="0"/>
                                          </p:stCondLst>
                                        </p:cTn>
                                        <p:tgtEl>
                                          <p:spTgt spid="169"/>
                                        </p:tgtEl>
                                        <p:attrNameLst>
                                          <p:attrName>style.visibility</p:attrName>
                                        </p:attrNameLst>
                                      </p:cBhvr>
                                      <p:to>
                                        <p:strVal val="visible"/>
                                      </p:to>
                                    </p:set>
                                    <p:animEffect transition="in" filter="wipe(down)">
                                      <p:cBhvr>
                                        <p:cTn id="226" dur="500"/>
                                        <p:tgtEl>
                                          <p:spTgt spid="169"/>
                                        </p:tgtEl>
                                      </p:cBhvr>
                                    </p:animEffect>
                                  </p:childTnLst>
                                </p:cTn>
                              </p:par>
                            </p:childTnLst>
                          </p:cTn>
                        </p:par>
                        <p:par>
                          <p:cTn id="227" fill="hold">
                            <p:stCondLst>
                              <p:cond delay="15000"/>
                            </p:stCondLst>
                            <p:childTnLst>
                              <p:par>
                                <p:cTn id="228" presetID="22" presetClass="entr" presetSubtype="4" fill="hold" nodeType="afterEffect">
                                  <p:stCondLst>
                                    <p:cond delay="0"/>
                                  </p:stCondLst>
                                  <p:childTnLst>
                                    <p:set>
                                      <p:cBhvr>
                                        <p:cTn id="229" dur="1" fill="hold">
                                          <p:stCondLst>
                                            <p:cond delay="0"/>
                                          </p:stCondLst>
                                        </p:cTn>
                                        <p:tgtEl>
                                          <p:spTgt spid="137"/>
                                        </p:tgtEl>
                                        <p:attrNameLst>
                                          <p:attrName>style.visibility</p:attrName>
                                        </p:attrNameLst>
                                      </p:cBhvr>
                                      <p:to>
                                        <p:strVal val="visible"/>
                                      </p:to>
                                    </p:set>
                                    <p:animEffect transition="in" filter="wipe(down)">
                                      <p:cBhvr>
                                        <p:cTn id="230" dur="500"/>
                                        <p:tgtEl>
                                          <p:spTgt spid="137"/>
                                        </p:tgtEl>
                                      </p:cBhvr>
                                    </p:animEffect>
                                  </p:childTnLst>
                                </p:cTn>
                              </p:par>
                            </p:childTnLst>
                          </p:cTn>
                        </p:par>
                        <p:par>
                          <p:cTn id="231" fill="hold">
                            <p:stCondLst>
                              <p:cond delay="15500"/>
                            </p:stCondLst>
                            <p:childTnLst>
                              <p:par>
                                <p:cTn id="232" presetID="22" presetClass="entr" presetSubtype="4" fill="hold" nodeType="afterEffect">
                                  <p:stCondLst>
                                    <p:cond delay="0"/>
                                  </p:stCondLst>
                                  <p:childTnLst>
                                    <p:set>
                                      <p:cBhvr>
                                        <p:cTn id="233" dur="1" fill="hold">
                                          <p:stCondLst>
                                            <p:cond delay="0"/>
                                          </p:stCondLst>
                                        </p:cTn>
                                        <p:tgtEl>
                                          <p:spTgt spid="216"/>
                                        </p:tgtEl>
                                        <p:attrNameLst>
                                          <p:attrName>style.visibility</p:attrName>
                                        </p:attrNameLst>
                                      </p:cBhvr>
                                      <p:to>
                                        <p:strVal val="visible"/>
                                      </p:to>
                                    </p:set>
                                    <p:animEffect transition="in" filter="wipe(down)">
                                      <p:cBhvr>
                                        <p:cTn id="234" dur="500"/>
                                        <p:tgtEl>
                                          <p:spTgt spid="216"/>
                                        </p:tgtEl>
                                      </p:cBhvr>
                                    </p:animEffect>
                                  </p:childTnLst>
                                </p:cTn>
                              </p:par>
                            </p:childTnLst>
                          </p:cTn>
                        </p:par>
                        <p:par>
                          <p:cTn id="235" fill="hold">
                            <p:stCondLst>
                              <p:cond delay="16000"/>
                            </p:stCondLst>
                            <p:childTnLst>
                              <p:par>
                                <p:cTn id="236" presetID="22" presetClass="entr" presetSubtype="4" fill="hold" nodeType="afterEffect">
                                  <p:stCondLst>
                                    <p:cond delay="0"/>
                                  </p:stCondLst>
                                  <p:childTnLst>
                                    <p:set>
                                      <p:cBhvr>
                                        <p:cTn id="237" dur="1" fill="hold">
                                          <p:stCondLst>
                                            <p:cond delay="0"/>
                                          </p:stCondLst>
                                        </p:cTn>
                                        <p:tgtEl>
                                          <p:spTgt spid="113"/>
                                        </p:tgtEl>
                                        <p:attrNameLst>
                                          <p:attrName>style.visibility</p:attrName>
                                        </p:attrNameLst>
                                      </p:cBhvr>
                                      <p:to>
                                        <p:strVal val="visible"/>
                                      </p:to>
                                    </p:set>
                                    <p:animEffect transition="in" filter="wipe(down)">
                                      <p:cBhvr>
                                        <p:cTn id="238" dur="500"/>
                                        <p:tgtEl>
                                          <p:spTgt spid="113"/>
                                        </p:tgtEl>
                                      </p:cBhvr>
                                    </p:animEffect>
                                  </p:childTnLst>
                                </p:cTn>
                              </p:par>
                            </p:childTnLst>
                          </p:cTn>
                        </p:par>
                        <p:par>
                          <p:cTn id="239" fill="hold">
                            <p:stCondLst>
                              <p:cond delay="16500"/>
                            </p:stCondLst>
                            <p:childTnLst>
                              <p:par>
                                <p:cTn id="240" presetID="22" presetClass="entr" presetSubtype="4" fill="hold" nodeType="afterEffect">
                                  <p:stCondLst>
                                    <p:cond delay="0"/>
                                  </p:stCondLst>
                                  <p:childTnLst>
                                    <p:set>
                                      <p:cBhvr>
                                        <p:cTn id="241" dur="1" fill="hold">
                                          <p:stCondLst>
                                            <p:cond delay="0"/>
                                          </p:stCondLst>
                                        </p:cTn>
                                        <p:tgtEl>
                                          <p:spTgt spid="130"/>
                                        </p:tgtEl>
                                        <p:attrNameLst>
                                          <p:attrName>style.visibility</p:attrName>
                                        </p:attrNameLst>
                                      </p:cBhvr>
                                      <p:to>
                                        <p:strVal val="visible"/>
                                      </p:to>
                                    </p:set>
                                    <p:animEffect transition="in" filter="wipe(down)">
                                      <p:cBhvr>
                                        <p:cTn id="242" dur="500"/>
                                        <p:tgtEl>
                                          <p:spTgt spid="130"/>
                                        </p:tgtEl>
                                      </p:cBhvr>
                                    </p:animEffect>
                                  </p:childTnLst>
                                </p:cTn>
                              </p:par>
                            </p:childTnLst>
                          </p:cTn>
                        </p:par>
                        <p:par>
                          <p:cTn id="243" fill="hold">
                            <p:stCondLst>
                              <p:cond delay="17000"/>
                            </p:stCondLst>
                            <p:childTnLst>
                              <p:par>
                                <p:cTn id="244" presetID="22" presetClass="entr" presetSubtype="4" fill="hold" nodeType="afterEffect">
                                  <p:stCondLst>
                                    <p:cond delay="0"/>
                                  </p:stCondLst>
                                  <p:childTnLst>
                                    <p:set>
                                      <p:cBhvr>
                                        <p:cTn id="245" dur="1" fill="hold">
                                          <p:stCondLst>
                                            <p:cond delay="0"/>
                                          </p:stCondLst>
                                        </p:cTn>
                                        <p:tgtEl>
                                          <p:spTgt spid="191"/>
                                        </p:tgtEl>
                                        <p:attrNameLst>
                                          <p:attrName>style.visibility</p:attrName>
                                        </p:attrNameLst>
                                      </p:cBhvr>
                                      <p:to>
                                        <p:strVal val="visible"/>
                                      </p:to>
                                    </p:set>
                                    <p:animEffect transition="in" filter="wipe(down)">
                                      <p:cBhvr>
                                        <p:cTn id="246" dur="500"/>
                                        <p:tgtEl>
                                          <p:spTgt spid="191"/>
                                        </p:tgtEl>
                                      </p:cBhvr>
                                    </p:animEffect>
                                  </p:childTnLst>
                                </p:cTn>
                              </p:par>
                            </p:childTnLst>
                          </p:cTn>
                        </p:par>
                      </p:childTnLst>
                    </p:cTn>
                  </p:par>
                  <p:par>
                    <p:cTn id="247" fill="hold">
                      <p:stCondLst>
                        <p:cond delay="indefinite"/>
                      </p:stCondLst>
                      <p:childTnLst>
                        <p:par>
                          <p:cTn id="248" fill="hold">
                            <p:stCondLst>
                              <p:cond delay="0"/>
                            </p:stCondLst>
                            <p:childTnLst>
                              <p:par>
                                <p:cTn id="249" presetID="22" presetClass="entr" presetSubtype="4" fill="hold" grpId="0" nodeType="clickEffect">
                                  <p:stCondLst>
                                    <p:cond delay="0"/>
                                  </p:stCondLst>
                                  <p:childTnLst>
                                    <p:set>
                                      <p:cBhvr>
                                        <p:cTn id="250" dur="1" fill="hold">
                                          <p:stCondLst>
                                            <p:cond delay="0"/>
                                          </p:stCondLst>
                                        </p:cTn>
                                        <p:tgtEl>
                                          <p:spTgt spid="79"/>
                                        </p:tgtEl>
                                        <p:attrNameLst>
                                          <p:attrName>style.visibility</p:attrName>
                                        </p:attrNameLst>
                                      </p:cBhvr>
                                      <p:to>
                                        <p:strVal val="visible"/>
                                      </p:to>
                                    </p:set>
                                    <p:animEffect transition="in" filter="wipe(down)">
                                      <p:cBhvr>
                                        <p:cTn id="251" dur="500"/>
                                        <p:tgtEl>
                                          <p:spTgt spid="79"/>
                                        </p:tgtEl>
                                      </p:cBhvr>
                                    </p:animEffect>
                                  </p:childTnLst>
                                </p:cTn>
                              </p:par>
                              <p:par>
                                <p:cTn id="252" presetID="22" presetClass="entr" presetSubtype="4" fill="hold" nodeType="withEffect">
                                  <p:stCondLst>
                                    <p:cond delay="0"/>
                                  </p:stCondLst>
                                  <p:childTnLst>
                                    <p:set>
                                      <p:cBhvr>
                                        <p:cTn id="253" dur="1" fill="hold">
                                          <p:stCondLst>
                                            <p:cond delay="0"/>
                                          </p:stCondLst>
                                        </p:cTn>
                                        <p:tgtEl>
                                          <p:spTgt spid="32"/>
                                        </p:tgtEl>
                                        <p:attrNameLst>
                                          <p:attrName>style.visibility</p:attrName>
                                        </p:attrNameLst>
                                      </p:cBhvr>
                                      <p:to>
                                        <p:strVal val="visible"/>
                                      </p:to>
                                    </p:set>
                                    <p:animEffect transition="in" filter="wipe(down)">
                                      <p:cBhvr>
                                        <p:cTn id="254" dur="500"/>
                                        <p:tgtEl>
                                          <p:spTgt spid="32"/>
                                        </p:tgtEl>
                                      </p:cBhvr>
                                    </p:animEffect>
                                  </p:childTnLst>
                                </p:cTn>
                              </p:par>
                            </p:childTnLst>
                          </p:cTn>
                        </p:par>
                      </p:childTnLst>
                    </p:cTn>
                  </p:par>
                  <p:par>
                    <p:cTn id="255" fill="hold">
                      <p:stCondLst>
                        <p:cond delay="indefinite"/>
                      </p:stCondLst>
                      <p:childTnLst>
                        <p:par>
                          <p:cTn id="256" fill="hold">
                            <p:stCondLst>
                              <p:cond delay="0"/>
                            </p:stCondLst>
                            <p:childTnLst>
                              <p:par>
                                <p:cTn id="257" presetID="22" presetClass="entr" presetSubtype="4" fill="hold" nodeType="clickEffect">
                                  <p:stCondLst>
                                    <p:cond delay="0"/>
                                  </p:stCondLst>
                                  <p:childTnLst>
                                    <p:set>
                                      <p:cBhvr>
                                        <p:cTn id="258" dur="1" fill="hold">
                                          <p:stCondLst>
                                            <p:cond delay="0"/>
                                          </p:stCondLst>
                                        </p:cTn>
                                        <p:tgtEl>
                                          <p:spTgt spid="271"/>
                                        </p:tgtEl>
                                        <p:attrNameLst>
                                          <p:attrName>style.visibility</p:attrName>
                                        </p:attrNameLst>
                                      </p:cBhvr>
                                      <p:to>
                                        <p:strVal val="visible"/>
                                      </p:to>
                                    </p:set>
                                    <p:animEffect transition="in" filter="wipe(down)">
                                      <p:cBhvr>
                                        <p:cTn id="259" dur="500"/>
                                        <p:tgtEl>
                                          <p:spTgt spid="271"/>
                                        </p:tgtEl>
                                      </p:cBhvr>
                                    </p:animEffect>
                                  </p:childTnLst>
                                </p:cTn>
                              </p:par>
                            </p:childTnLst>
                          </p:cTn>
                        </p:par>
                        <p:par>
                          <p:cTn id="260" fill="hold">
                            <p:stCondLst>
                              <p:cond delay="500"/>
                            </p:stCondLst>
                            <p:childTnLst>
                              <p:par>
                                <p:cTn id="261" presetID="22" presetClass="entr" presetSubtype="4" fill="hold" nodeType="afterEffect">
                                  <p:stCondLst>
                                    <p:cond delay="0"/>
                                  </p:stCondLst>
                                  <p:childTnLst>
                                    <p:set>
                                      <p:cBhvr>
                                        <p:cTn id="262" dur="1" fill="hold">
                                          <p:stCondLst>
                                            <p:cond delay="0"/>
                                          </p:stCondLst>
                                        </p:cTn>
                                        <p:tgtEl>
                                          <p:spTgt spid="272"/>
                                        </p:tgtEl>
                                        <p:attrNameLst>
                                          <p:attrName>style.visibility</p:attrName>
                                        </p:attrNameLst>
                                      </p:cBhvr>
                                      <p:to>
                                        <p:strVal val="visible"/>
                                      </p:to>
                                    </p:set>
                                    <p:animEffect transition="in" filter="wipe(down)">
                                      <p:cBhvr>
                                        <p:cTn id="263" dur="500"/>
                                        <p:tgtEl>
                                          <p:spTgt spid="272"/>
                                        </p:tgtEl>
                                      </p:cBhvr>
                                    </p:animEffect>
                                  </p:childTnLst>
                                </p:cTn>
                              </p:par>
                            </p:childTnLst>
                          </p:cTn>
                        </p:par>
                        <p:par>
                          <p:cTn id="264" fill="hold">
                            <p:stCondLst>
                              <p:cond delay="1000"/>
                            </p:stCondLst>
                            <p:childTnLst>
                              <p:par>
                                <p:cTn id="265" presetID="22" presetClass="entr" presetSubtype="4" fill="hold" nodeType="afterEffect">
                                  <p:stCondLst>
                                    <p:cond delay="0"/>
                                  </p:stCondLst>
                                  <p:childTnLst>
                                    <p:set>
                                      <p:cBhvr>
                                        <p:cTn id="266" dur="1" fill="hold">
                                          <p:stCondLst>
                                            <p:cond delay="0"/>
                                          </p:stCondLst>
                                        </p:cTn>
                                        <p:tgtEl>
                                          <p:spTgt spid="273"/>
                                        </p:tgtEl>
                                        <p:attrNameLst>
                                          <p:attrName>style.visibility</p:attrName>
                                        </p:attrNameLst>
                                      </p:cBhvr>
                                      <p:to>
                                        <p:strVal val="visible"/>
                                      </p:to>
                                    </p:set>
                                    <p:animEffect transition="in" filter="wipe(down)">
                                      <p:cBhvr>
                                        <p:cTn id="267" dur="500"/>
                                        <p:tgtEl>
                                          <p:spTgt spid="273"/>
                                        </p:tgtEl>
                                      </p:cBhvr>
                                    </p:animEffect>
                                  </p:childTnLst>
                                </p:cTn>
                              </p:par>
                            </p:childTnLst>
                          </p:cTn>
                        </p:par>
                        <p:par>
                          <p:cTn id="268" fill="hold">
                            <p:stCondLst>
                              <p:cond delay="1500"/>
                            </p:stCondLst>
                            <p:childTnLst>
                              <p:par>
                                <p:cTn id="269" presetID="22" presetClass="entr" presetSubtype="4" fill="hold" nodeType="afterEffect">
                                  <p:stCondLst>
                                    <p:cond delay="0"/>
                                  </p:stCondLst>
                                  <p:childTnLst>
                                    <p:set>
                                      <p:cBhvr>
                                        <p:cTn id="270" dur="1" fill="hold">
                                          <p:stCondLst>
                                            <p:cond delay="0"/>
                                          </p:stCondLst>
                                        </p:cTn>
                                        <p:tgtEl>
                                          <p:spTgt spid="275"/>
                                        </p:tgtEl>
                                        <p:attrNameLst>
                                          <p:attrName>style.visibility</p:attrName>
                                        </p:attrNameLst>
                                      </p:cBhvr>
                                      <p:to>
                                        <p:strVal val="visible"/>
                                      </p:to>
                                    </p:set>
                                    <p:animEffect transition="in" filter="wipe(down)">
                                      <p:cBhvr>
                                        <p:cTn id="271" dur="500"/>
                                        <p:tgtEl>
                                          <p:spTgt spid="275"/>
                                        </p:tgtEl>
                                      </p:cBhvr>
                                    </p:animEffect>
                                  </p:childTnLst>
                                </p:cTn>
                              </p:par>
                            </p:childTnLst>
                          </p:cTn>
                        </p:par>
                      </p:childTnLst>
                    </p:cTn>
                  </p:par>
                  <p:par>
                    <p:cTn id="272" fill="hold">
                      <p:stCondLst>
                        <p:cond delay="indefinite"/>
                      </p:stCondLst>
                      <p:childTnLst>
                        <p:par>
                          <p:cTn id="273" fill="hold">
                            <p:stCondLst>
                              <p:cond delay="0"/>
                            </p:stCondLst>
                            <p:childTnLst>
                              <p:par>
                                <p:cTn id="274" presetID="22" presetClass="entr" presetSubtype="4" fill="hold" nodeType="clickEffect">
                                  <p:stCondLst>
                                    <p:cond delay="0"/>
                                  </p:stCondLst>
                                  <p:childTnLst>
                                    <p:set>
                                      <p:cBhvr>
                                        <p:cTn id="275" dur="1" fill="hold">
                                          <p:stCondLst>
                                            <p:cond delay="0"/>
                                          </p:stCondLst>
                                        </p:cTn>
                                        <p:tgtEl>
                                          <p:spTgt spid="5"/>
                                        </p:tgtEl>
                                        <p:attrNameLst>
                                          <p:attrName>style.visibility</p:attrName>
                                        </p:attrNameLst>
                                      </p:cBhvr>
                                      <p:to>
                                        <p:strVal val="visible"/>
                                      </p:to>
                                    </p:set>
                                    <p:animEffect transition="in" filter="wipe(down)">
                                      <p:cBhvr>
                                        <p:cTn id="276" dur="500"/>
                                        <p:tgtEl>
                                          <p:spTgt spid="5"/>
                                        </p:tgtEl>
                                      </p:cBhvr>
                                    </p:animEffect>
                                  </p:childTnLst>
                                </p:cTn>
                              </p:par>
                              <p:par>
                                <p:cTn id="277" presetID="22" presetClass="entr" presetSubtype="4" fill="hold" grpId="0" nodeType="withEffect">
                                  <p:stCondLst>
                                    <p:cond delay="0"/>
                                  </p:stCondLst>
                                  <p:childTnLst>
                                    <p:set>
                                      <p:cBhvr>
                                        <p:cTn id="278" dur="1" fill="hold">
                                          <p:stCondLst>
                                            <p:cond delay="0"/>
                                          </p:stCondLst>
                                        </p:cTn>
                                        <p:tgtEl>
                                          <p:spTgt spid="22"/>
                                        </p:tgtEl>
                                        <p:attrNameLst>
                                          <p:attrName>style.visibility</p:attrName>
                                        </p:attrNameLst>
                                      </p:cBhvr>
                                      <p:to>
                                        <p:strVal val="visible"/>
                                      </p:to>
                                    </p:set>
                                    <p:animEffect transition="in" filter="wipe(down)">
                                      <p:cBhvr>
                                        <p:cTn id="279" dur="500"/>
                                        <p:tgtEl>
                                          <p:spTgt spid="22"/>
                                        </p:tgtEl>
                                      </p:cBhvr>
                                    </p:animEffect>
                                  </p:childTnLst>
                                </p:cTn>
                              </p:par>
                            </p:childTnLst>
                          </p:cTn>
                        </p:par>
                      </p:childTnLst>
                    </p:cTn>
                  </p:par>
                  <p:par>
                    <p:cTn id="280" fill="hold">
                      <p:stCondLst>
                        <p:cond delay="indefinite"/>
                      </p:stCondLst>
                      <p:childTnLst>
                        <p:par>
                          <p:cTn id="281" fill="hold">
                            <p:stCondLst>
                              <p:cond delay="0"/>
                            </p:stCondLst>
                            <p:childTnLst>
                              <p:par>
                                <p:cTn id="282" presetID="22" presetClass="entr" presetSubtype="4" fill="hold" nodeType="clickEffect">
                                  <p:stCondLst>
                                    <p:cond delay="0"/>
                                  </p:stCondLst>
                                  <p:childTnLst>
                                    <p:set>
                                      <p:cBhvr>
                                        <p:cTn id="283" dur="1" fill="hold">
                                          <p:stCondLst>
                                            <p:cond delay="0"/>
                                          </p:stCondLst>
                                        </p:cTn>
                                        <p:tgtEl>
                                          <p:spTgt spid="70"/>
                                        </p:tgtEl>
                                        <p:attrNameLst>
                                          <p:attrName>style.visibility</p:attrName>
                                        </p:attrNameLst>
                                      </p:cBhvr>
                                      <p:to>
                                        <p:strVal val="visible"/>
                                      </p:to>
                                    </p:set>
                                    <p:animEffect transition="in" filter="wipe(down)">
                                      <p:cBhvr>
                                        <p:cTn id="284" dur="500"/>
                                        <p:tgtEl>
                                          <p:spTgt spid="70"/>
                                        </p:tgtEl>
                                      </p:cBhvr>
                                    </p:animEffect>
                                  </p:childTnLst>
                                </p:cTn>
                              </p:par>
                              <p:par>
                                <p:cTn id="285" presetID="22" presetClass="entr" presetSubtype="4" fill="hold" grpId="0" nodeType="withEffect">
                                  <p:stCondLst>
                                    <p:cond delay="0"/>
                                  </p:stCondLst>
                                  <p:childTnLst>
                                    <p:set>
                                      <p:cBhvr>
                                        <p:cTn id="286" dur="1" fill="hold">
                                          <p:stCondLst>
                                            <p:cond delay="0"/>
                                          </p:stCondLst>
                                        </p:cTn>
                                        <p:tgtEl>
                                          <p:spTgt spid="72"/>
                                        </p:tgtEl>
                                        <p:attrNameLst>
                                          <p:attrName>style.visibility</p:attrName>
                                        </p:attrNameLst>
                                      </p:cBhvr>
                                      <p:to>
                                        <p:strVal val="visible"/>
                                      </p:to>
                                    </p:set>
                                    <p:animEffect transition="in" filter="wipe(down)">
                                      <p:cBhvr>
                                        <p:cTn id="287" dur="500"/>
                                        <p:tgtEl>
                                          <p:spTgt spid="72"/>
                                        </p:tgtEl>
                                      </p:cBhvr>
                                    </p:animEffect>
                                  </p:childTnLst>
                                </p:cTn>
                              </p:par>
                            </p:childTnLst>
                          </p:cTn>
                        </p:par>
                      </p:childTnLst>
                    </p:cTn>
                  </p:par>
                  <p:par>
                    <p:cTn id="288" fill="hold">
                      <p:stCondLst>
                        <p:cond delay="indefinite"/>
                      </p:stCondLst>
                      <p:childTnLst>
                        <p:par>
                          <p:cTn id="289" fill="hold">
                            <p:stCondLst>
                              <p:cond delay="0"/>
                            </p:stCondLst>
                            <p:childTnLst>
                              <p:par>
                                <p:cTn id="290" presetID="22" presetClass="entr" presetSubtype="4" fill="hold" nodeType="clickEffect">
                                  <p:stCondLst>
                                    <p:cond delay="0"/>
                                  </p:stCondLst>
                                  <p:childTnLst>
                                    <p:set>
                                      <p:cBhvr>
                                        <p:cTn id="291" dur="1" fill="hold">
                                          <p:stCondLst>
                                            <p:cond delay="0"/>
                                          </p:stCondLst>
                                        </p:cTn>
                                        <p:tgtEl>
                                          <p:spTgt spid="73"/>
                                        </p:tgtEl>
                                        <p:attrNameLst>
                                          <p:attrName>style.visibility</p:attrName>
                                        </p:attrNameLst>
                                      </p:cBhvr>
                                      <p:to>
                                        <p:strVal val="visible"/>
                                      </p:to>
                                    </p:set>
                                    <p:animEffect transition="in" filter="wipe(down)">
                                      <p:cBhvr>
                                        <p:cTn id="292" dur="500"/>
                                        <p:tgtEl>
                                          <p:spTgt spid="73"/>
                                        </p:tgtEl>
                                      </p:cBhvr>
                                    </p:animEffect>
                                  </p:childTnLst>
                                </p:cTn>
                              </p:par>
                              <p:par>
                                <p:cTn id="293" presetID="22" presetClass="entr" presetSubtype="4" fill="hold" grpId="0" nodeType="withEffect">
                                  <p:stCondLst>
                                    <p:cond delay="0"/>
                                  </p:stCondLst>
                                  <p:childTnLst>
                                    <p:set>
                                      <p:cBhvr>
                                        <p:cTn id="294" dur="1" fill="hold">
                                          <p:stCondLst>
                                            <p:cond delay="0"/>
                                          </p:stCondLst>
                                        </p:cTn>
                                        <p:tgtEl>
                                          <p:spTgt spid="74"/>
                                        </p:tgtEl>
                                        <p:attrNameLst>
                                          <p:attrName>style.visibility</p:attrName>
                                        </p:attrNameLst>
                                      </p:cBhvr>
                                      <p:to>
                                        <p:strVal val="visible"/>
                                      </p:to>
                                    </p:set>
                                    <p:animEffect transition="in" filter="wipe(down)">
                                      <p:cBhvr>
                                        <p:cTn id="295"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3"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3" grpId="0" animBg="1"/>
      <p:bldP spid="24" grpId="0" animBg="1"/>
      <p:bldP spid="25" grpId="0" animBg="1"/>
      <p:bldP spid="25" grpId="1" animBg="1"/>
      <p:bldP spid="26" grpId="0" animBg="1"/>
      <p:bldP spid="26" grpId="1" animBg="1"/>
      <p:bldP spid="263" grpId="0" animBg="1"/>
      <p:bldP spid="264" grpId="0" animBg="1"/>
      <p:bldP spid="265" grpId="0"/>
      <p:bldP spid="266" grpId="0"/>
      <p:bldP spid="72" grpId="0" animBg="1"/>
      <p:bldP spid="74" grpId="0" animBg="1"/>
      <p:bldP spid="22" grpId="0"/>
      <p:bldP spid="7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9" name="Content Placeholder 2">
                <a:extLst>
                  <a:ext uri="{FF2B5EF4-FFF2-40B4-BE49-F238E27FC236}">
                    <a16:creationId xmlns:a16="http://schemas.microsoft.com/office/drawing/2014/main" id="{27386B12-C2E5-433F-A14C-3784B4547101}"/>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In many cases, it helps to look at not one but </a:t>
                </a:r>
                <a14:m>
                  <m:oMath xmlns:m="http://schemas.openxmlformats.org/officeDocument/2006/math">
                    <m:r>
                      <a:rPr lang="en-IN" b="0" i="1" smtClean="0">
                        <a:latin typeface="Cambria Math" panose="02040503050406030204" pitchFamily="18" charset="0"/>
                      </a:rPr>
                      <m:t>𝐾</m:t>
                    </m:r>
                  </m:oMath>
                </a14:m>
                <a:r>
                  <a:rPr lang="en-GB" dirty="0">
                    <a:latin typeface="Abadi Extra Light" panose="020B0204020104020204" pitchFamily="34" charset="0"/>
                  </a:rPr>
                  <a:t> &gt; 1 nearest </a:t>
                </a:r>
                <a:r>
                  <a:rPr lang="en-GB" dirty="0" err="1">
                    <a:latin typeface="Abadi Extra Light" panose="020B0204020104020204" pitchFamily="34" charset="0"/>
                  </a:rPr>
                  <a:t>neighbors</a:t>
                </a: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Essentially, taking more votes helps!</a:t>
                </a:r>
              </a:p>
              <a:p>
                <a:pPr lvl="1">
                  <a:buFont typeface="Wingdings" panose="05000000000000000000" pitchFamily="2" charset="2"/>
                  <a:buChar char="§"/>
                </a:pPr>
                <a:r>
                  <a:rPr lang="en-GB" dirty="0">
                    <a:latin typeface="Abadi Extra Light" panose="020B0204020104020204" pitchFamily="34" charset="0"/>
                  </a:rPr>
                  <a:t>Also leads to smoother decision boundaries (less chances of overfitting on training data)</a:t>
                </a: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mc:Choice>
        <mc:Fallback xmlns="">
          <p:sp>
            <p:nvSpPr>
              <p:cNvPr id="159" name="Content Placeholder 2">
                <a:extLst>
                  <a:ext uri="{FF2B5EF4-FFF2-40B4-BE49-F238E27FC236}">
                    <a16:creationId xmlns:a16="http://schemas.microsoft.com/office/drawing/2014/main" id="{27386B12-C2E5-433F-A14C-3784B4547101}"/>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5"/>
                <a:stretch>
                  <a:fillRect l="-935" t="-1864"/>
                </a:stretch>
              </a:blipFill>
            </p:spPr>
            <p:txBody>
              <a:bodyPr/>
              <a:lstStyle/>
              <a:p>
                <a:r>
                  <a:rPr lang="en-IN">
                    <a:noFill/>
                  </a:rPr>
                  <a:t> </a:t>
                </a:r>
              </a:p>
            </p:txBody>
          </p:sp>
        </mc:Fallback>
      </mc:AlternateContent>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i="1" dirty="0">
                <a:solidFill>
                  <a:schemeClr val="accent2">
                    <a:lumMod val="75000"/>
                  </a:schemeClr>
                </a:solidFill>
              </a:rPr>
              <a:t>K</a:t>
            </a:r>
            <a:r>
              <a:rPr lang="en-IN" dirty="0">
                <a:solidFill>
                  <a:schemeClr val="accent2">
                    <a:lumMod val="75000"/>
                  </a:schemeClr>
                </a:solidFill>
              </a:rPr>
              <a:t> Nearest </a:t>
            </a:r>
            <a:r>
              <a:rPr lang="en-IN" dirty="0" err="1">
                <a:solidFill>
                  <a:schemeClr val="accent2">
                    <a:lumMod val="75000"/>
                  </a:schemeClr>
                </a:solidFill>
              </a:rPr>
              <a:t>Neighbors</a:t>
            </a:r>
            <a:r>
              <a:rPr lang="en-IN" dirty="0">
                <a:solidFill>
                  <a:schemeClr val="accent2">
                    <a:lumMod val="75000"/>
                  </a:schemeClr>
                </a:solidFill>
              </a:rPr>
              <a:t> (</a:t>
            </a:r>
            <a:r>
              <a:rPr lang="en-IN" i="1" dirty="0">
                <a:solidFill>
                  <a:schemeClr val="accent2">
                    <a:lumMod val="75000"/>
                  </a:schemeClr>
                </a:solidFill>
              </a:rPr>
              <a:t>K</a:t>
            </a:r>
            <a:r>
              <a:rPr lang="en-IN" dirty="0">
                <a:solidFill>
                  <a:schemeClr val="accent2">
                    <a:lumMod val="75000"/>
                  </a:schemeClr>
                </a:solidFill>
              </a:rPr>
              <a:t>NN)</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25</a:t>
            </a:fld>
            <a:endParaRPr lang="en-IN" sz="2800" dirty="0">
              <a:solidFill>
                <a:schemeClr val="accent2">
                  <a:lumMod val="40000"/>
                  <a:lumOff val="60000"/>
                </a:schemeClr>
              </a:solidFill>
            </a:endParaRPr>
          </a:p>
        </p:txBody>
      </p:sp>
      <p:sp>
        <p:nvSpPr>
          <p:cNvPr id="70" name="Star: 5 Points 69">
            <a:extLst>
              <a:ext uri="{FF2B5EF4-FFF2-40B4-BE49-F238E27FC236}">
                <a16:creationId xmlns:a16="http://schemas.microsoft.com/office/drawing/2014/main" id="{882AC0A8-860C-42FD-935D-6A889A7ACFE2}"/>
              </a:ext>
            </a:extLst>
          </p:cNvPr>
          <p:cNvSpPr/>
          <p:nvPr/>
        </p:nvSpPr>
        <p:spPr>
          <a:xfrm>
            <a:off x="1347442" y="3642065"/>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Star: 5 Points 71">
            <a:extLst>
              <a:ext uri="{FF2B5EF4-FFF2-40B4-BE49-F238E27FC236}">
                <a16:creationId xmlns:a16="http://schemas.microsoft.com/office/drawing/2014/main" id="{680B4C0C-F8BA-49B1-97AB-949C72B0C84B}"/>
              </a:ext>
            </a:extLst>
          </p:cNvPr>
          <p:cNvSpPr/>
          <p:nvPr/>
        </p:nvSpPr>
        <p:spPr>
          <a:xfrm>
            <a:off x="1587828" y="2652476"/>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Star: 5 Points 72">
            <a:extLst>
              <a:ext uri="{FF2B5EF4-FFF2-40B4-BE49-F238E27FC236}">
                <a16:creationId xmlns:a16="http://schemas.microsoft.com/office/drawing/2014/main" id="{7059EF73-4AB8-4E98-848E-8972EDFB5EF3}"/>
              </a:ext>
            </a:extLst>
          </p:cNvPr>
          <p:cNvSpPr/>
          <p:nvPr/>
        </p:nvSpPr>
        <p:spPr>
          <a:xfrm>
            <a:off x="2109444" y="4610818"/>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Star: 5 Points 73">
            <a:extLst>
              <a:ext uri="{FF2B5EF4-FFF2-40B4-BE49-F238E27FC236}">
                <a16:creationId xmlns:a16="http://schemas.microsoft.com/office/drawing/2014/main" id="{BB3ED8BF-B03D-49B9-AED9-7188179005A2}"/>
              </a:ext>
            </a:extLst>
          </p:cNvPr>
          <p:cNvSpPr/>
          <p:nvPr/>
        </p:nvSpPr>
        <p:spPr>
          <a:xfrm>
            <a:off x="2301121" y="3484537"/>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Star: 5 Points 74">
            <a:extLst>
              <a:ext uri="{FF2B5EF4-FFF2-40B4-BE49-F238E27FC236}">
                <a16:creationId xmlns:a16="http://schemas.microsoft.com/office/drawing/2014/main" id="{88373309-C9B1-48DE-9001-2D896EB568B2}"/>
              </a:ext>
            </a:extLst>
          </p:cNvPr>
          <p:cNvSpPr/>
          <p:nvPr/>
        </p:nvSpPr>
        <p:spPr>
          <a:xfrm>
            <a:off x="2863587" y="2677033"/>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Star: 5 Points 75">
            <a:extLst>
              <a:ext uri="{FF2B5EF4-FFF2-40B4-BE49-F238E27FC236}">
                <a16:creationId xmlns:a16="http://schemas.microsoft.com/office/drawing/2014/main" id="{53EAC862-70D2-419D-B5F7-1A5C42C2DABE}"/>
              </a:ext>
            </a:extLst>
          </p:cNvPr>
          <p:cNvSpPr/>
          <p:nvPr/>
        </p:nvSpPr>
        <p:spPr>
          <a:xfrm>
            <a:off x="2915436" y="1880577"/>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Star: 5 Points 76">
            <a:extLst>
              <a:ext uri="{FF2B5EF4-FFF2-40B4-BE49-F238E27FC236}">
                <a16:creationId xmlns:a16="http://schemas.microsoft.com/office/drawing/2014/main" id="{F81A75D3-AA15-434D-92D7-1035FA54562B}"/>
              </a:ext>
            </a:extLst>
          </p:cNvPr>
          <p:cNvSpPr/>
          <p:nvPr/>
        </p:nvSpPr>
        <p:spPr>
          <a:xfrm>
            <a:off x="4764668" y="2856143"/>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Star: 5 Points 77">
            <a:extLst>
              <a:ext uri="{FF2B5EF4-FFF2-40B4-BE49-F238E27FC236}">
                <a16:creationId xmlns:a16="http://schemas.microsoft.com/office/drawing/2014/main" id="{337AC611-3428-4B16-AB6C-C907E4013947}"/>
              </a:ext>
            </a:extLst>
          </p:cNvPr>
          <p:cNvSpPr/>
          <p:nvPr/>
        </p:nvSpPr>
        <p:spPr>
          <a:xfrm>
            <a:off x="3292508" y="4203165"/>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Star: 5 Points 78">
            <a:extLst>
              <a:ext uri="{FF2B5EF4-FFF2-40B4-BE49-F238E27FC236}">
                <a16:creationId xmlns:a16="http://schemas.microsoft.com/office/drawing/2014/main" id="{0F82DF0A-F198-4E82-B896-A43A41C397EA}"/>
              </a:ext>
            </a:extLst>
          </p:cNvPr>
          <p:cNvSpPr/>
          <p:nvPr/>
        </p:nvSpPr>
        <p:spPr>
          <a:xfrm>
            <a:off x="5612430" y="3377320"/>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Star: 5 Points 79">
            <a:extLst>
              <a:ext uri="{FF2B5EF4-FFF2-40B4-BE49-F238E27FC236}">
                <a16:creationId xmlns:a16="http://schemas.microsoft.com/office/drawing/2014/main" id="{4C669F1F-BF5E-41B9-AA24-F5AB4456D246}"/>
              </a:ext>
            </a:extLst>
          </p:cNvPr>
          <p:cNvSpPr/>
          <p:nvPr/>
        </p:nvSpPr>
        <p:spPr>
          <a:xfrm>
            <a:off x="6368792" y="2474122"/>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Star: 5 Points 80">
            <a:extLst>
              <a:ext uri="{FF2B5EF4-FFF2-40B4-BE49-F238E27FC236}">
                <a16:creationId xmlns:a16="http://schemas.microsoft.com/office/drawing/2014/main" id="{C73E6143-CB90-4151-BD1B-00A343A53949}"/>
              </a:ext>
            </a:extLst>
          </p:cNvPr>
          <p:cNvSpPr/>
          <p:nvPr/>
        </p:nvSpPr>
        <p:spPr>
          <a:xfrm>
            <a:off x="7118222" y="3050809"/>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Star: 5 Points 82">
            <a:extLst>
              <a:ext uri="{FF2B5EF4-FFF2-40B4-BE49-F238E27FC236}">
                <a16:creationId xmlns:a16="http://schemas.microsoft.com/office/drawing/2014/main" id="{661A0F4C-67D1-4765-A9FA-4A8B1628CAB1}"/>
              </a:ext>
            </a:extLst>
          </p:cNvPr>
          <p:cNvSpPr/>
          <p:nvPr/>
        </p:nvSpPr>
        <p:spPr>
          <a:xfrm>
            <a:off x="7680690" y="2239744"/>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Star: 5 Points 84">
            <a:extLst>
              <a:ext uri="{FF2B5EF4-FFF2-40B4-BE49-F238E27FC236}">
                <a16:creationId xmlns:a16="http://schemas.microsoft.com/office/drawing/2014/main" id="{F879CF56-ABD0-45A3-8348-D1F5BED0F8C9}"/>
              </a:ext>
            </a:extLst>
          </p:cNvPr>
          <p:cNvSpPr/>
          <p:nvPr/>
        </p:nvSpPr>
        <p:spPr>
          <a:xfrm>
            <a:off x="6945396" y="1759821"/>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Star: 5 Points 85">
            <a:extLst>
              <a:ext uri="{FF2B5EF4-FFF2-40B4-BE49-F238E27FC236}">
                <a16:creationId xmlns:a16="http://schemas.microsoft.com/office/drawing/2014/main" id="{554077D3-955C-464B-AB5D-6BB6AC2D7718}"/>
              </a:ext>
            </a:extLst>
          </p:cNvPr>
          <p:cNvSpPr/>
          <p:nvPr/>
        </p:nvSpPr>
        <p:spPr>
          <a:xfrm>
            <a:off x="8615516" y="1943821"/>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Star: 5 Points 86">
            <a:extLst>
              <a:ext uri="{FF2B5EF4-FFF2-40B4-BE49-F238E27FC236}">
                <a16:creationId xmlns:a16="http://schemas.microsoft.com/office/drawing/2014/main" id="{46853420-097D-47F1-BF0A-51B36150DEB7}"/>
              </a:ext>
            </a:extLst>
          </p:cNvPr>
          <p:cNvSpPr/>
          <p:nvPr/>
        </p:nvSpPr>
        <p:spPr>
          <a:xfrm>
            <a:off x="7306758" y="3960587"/>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Star: 5 Points 87">
            <a:extLst>
              <a:ext uri="{FF2B5EF4-FFF2-40B4-BE49-F238E27FC236}">
                <a16:creationId xmlns:a16="http://schemas.microsoft.com/office/drawing/2014/main" id="{351AD3ED-5F61-48DA-B194-9C3F7F534E02}"/>
              </a:ext>
            </a:extLst>
          </p:cNvPr>
          <p:cNvSpPr/>
          <p:nvPr/>
        </p:nvSpPr>
        <p:spPr>
          <a:xfrm>
            <a:off x="8238444" y="3050809"/>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Star: 5 Points 88">
            <a:extLst>
              <a:ext uri="{FF2B5EF4-FFF2-40B4-BE49-F238E27FC236}">
                <a16:creationId xmlns:a16="http://schemas.microsoft.com/office/drawing/2014/main" id="{54DCC378-320C-40CE-92D1-33952830696D}"/>
              </a:ext>
            </a:extLst>
          </p:cNvPr>
          <p:cNvSpPr/>
          <p:nvPr/>
        </p:nvSpPr>
        <p:spPr>
          <a:xfrm>
            <a:off x="7996994" y="3700279"/>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3" name="Star: 5 Points 152">
            <a:extLst>
              <a:ext uri="{FF2B5EF4-FFF2-40B4-BE49-F238E27FC236}">
                <a16:creationId xmlns:a16="http://schemas.microsoft.com/office/drawing/2014/main" id="{129E77D4-E250-4D95-BB04-687D1C647A6A}"/>
              </a:ext>
            </a:extLst>
          </p:cNvPr>
          <p:cNvSpPr/>
          <p:nvPr/>
        </p:nvSpPr>
        <p:spPr>
          <a:xfrm>
            <a:off x="5763397" y="2873450"/>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4" name="Star: 5 Points 153">
            <a:extLst>
              <a:ext uri="{FF2B5EF4-FFF2-40B4-BE49-F238E27FC236}">
                <a16:creationId xmlns:a16="http://schemas.microsoft.com/office/drawing/2014/main" id="{64D71465-9943-4E2E-B627-BABD8EE2785E}"/>
              </a:ext>
            </a:extLst>
          </p:cNvPr>
          <p:cNvSpPr/>
          <p:nvPr/>
        </p:nvSpPr>
        <p:spPr>
          <a:xfrm>
            <a:off x="5056894" y="2424316"/>
            <a:ext cx="377072" cy="358219"/>
          </a:xfrm>
          <a:prstGeom prst="star5">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 name="Star: 5 Points 154">
            <a:extLst>
              <a:ext uri="{FF2B5EF4-FFF2-40B4-BE49-F238E27FC236}">
                <a16:creationId xmlns:a16="http://schemas.microsoft.com/office/drawing/2014/main" id="{7205A5F8-7503-4A73-AB00-574F4FA03BBA}"/>
              </a:ext>
            </a:extLst>
          </p:cNvPr>
          <p:cNvSpPr/>
          <p:nvPr/>
        </p:nvSpPr>
        <p:spPr>
          <a:xfrm>
            <a:off x="3309792" y="3565776"/>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6" name="Straight Connector 155">
            <a:extLst>
              <a:ext uri="{FF2B5EF4-FFF2-40B4-BE49-F238E27FC236}">
                <a16:creationId xmlns:a16="http://schemas.microsoft.com/office/drawing/2014/main" id="{7EB34F79-ED29-4D3D-9B52-DEACCAEA73A0}"/>
              </a:ext>
            </a:extLst>
          </p:cNvPr>
          <p:cNvCxnSpPr>
            <a:cxnSpLocks/>
          </p:cNvCxnSpPr>
          <p:nvPr/>
        </p:nvCxnSpPr>
        <p:spPr>
          <a:xfrm flipH="1">
            <a:off x="4980526" y="2597963"/>
            <a:ext cx="285293" cy="412732"/>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1148732-3189-4378-A986-966F5E160190}"/>
                  </a:ext>
                </a:extLst>
              </p:cNvPr>
              <p:cNvSpPr txBox="1"/>
              <p:nvPr/>
            </p:nvSpPr>
            <p:spPr>
              <a:xfrm>
                <a:off x="5194868" y="2111876"/>
                <a:ext cx="691792" cy="369332"/>
              </a:xfrm>
              <a:prstGeom prst="rect">
                <a:avLst/>
              </a:prstGeom>
              <a:noFill/>
            </p:spPr>
            <p:txBody>
              <a:bodyPr wrap="none" rtlCol="0">
                <a:spAutoFit/>
              </a:bodyPr>
              <a:lstStyle/>
              <a:p>
                <a14:m>
                  <m:oMath xmlns:m="http://schemas.openxmlformats.org/officeDocument/2006/math">
                    <m:r>
                      <a:rPr lang="en-IN" b="0" i="1" smtClean="0">
                        <a:latin typeface="Cambria Math" panose="02040503050406030204" pitchFamily="18" charset="0"/>
                      </a:rPr>
                      <m:t>𝐾</m:t>
                    </m:r>
                  </m:oMath>
                </a14:m>
                <a:r>
                  <a:rPr lang="en-IN" dirty="0"/>
                  <a:t> = 1</a:t>
                </a:r>
              </a:p>
            </p:txBody>
          </p:sp>
        </mc:Choice>
        <mc:Fallback xmlns="">
          <p:sp>
            <p:nvSpPr>
              <p:cNvPr id="22" name="TextBox 21">
                <a:extLst>
                  <a:ext uri="{FF2B5EF4-FFF2-40B4-BE49-F238E27FC236}">
                    <a16:creationId xmlns:a16="http://schemas.microsoft.com/office/drawing/2014/main" id="{21148732-3189-4378-A986-966F5E160190}"/>
                  </a:ext>
                </a:extLst>
              </p:cNvPr>
              <p:cNvSpPr txBox="1">
                <a:spLocks noRot="1" noChangeAspect="1" noMove="1" noResize="1" noEditPoints="1" noAdjustHandles="1" noChangeArrowheads="1" noChangeShapeType="1" noTextEdit="1"/>
              </p:cNvSpPr>
              <p:nvPr/>
            </p:nvSpPr>
            <p:spPr>
              <a:xfrm>
                <a:off x="5194868" y="2111876"/>
                <a:ext cx="691792" cy="369332"/>
              </a:xfrm>
              <a:prstGeom prst="rect">
                <a:avLst/>
              </a:prstGeom>
              <a:blipFill>
                <a:blip r:embed="rId6"/>
                <a:stretch>
                  <a:fillRect t="-8197" r="-6140" b="-24590"/>
                </a:stretch>
              </a:blipFill>
            </p:spPr>
            <p:txBody>
              <a:bodyPr/>
              <a:lstStyle/>
              <a:p>
                <a:r>
                  <a:rPr lang="en-IN">
                    <a:noFill/>
                  </a:rPr>
                  <a:t> </a:t>
                </a:r>
              </a:p>
            </p:txBody>
          </p:sp>
        </mc:Fallback>
      </mc:AlternateContent>
      <p:sp>
        <p:nvSpPr>
          <p:cNvPr id="157" name="Star: 5 Points 156">
            <a:extLst>
              <a:ext uri="{FF2B5EF4-FFF2-40B4-BE49-F238E27FC236}">
                <a16:creationId xmlns:a16="http://schemas.microsoft.com/office/drawing/2014/main" id="{6B80A7B9-F5AC-4953-BDDE-073054BDE226}"/>
              </a:ext>
            </a:extLst>
          </p:cNvPr>
          <p:cNvSpPr/>
          <p:nvPr/>
        </p:nvSpPr>
        <p:spPr>
          <a:xfrm>
            <a:off x="5048270" y="2412247"/>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FBC40E3D-16BB-4709-8814-FE42E33806F7}"/>
                  </a:ext>
                </a:extLst>
              </p:cNvPr>
              <p:cNvSpPr txBox="1"/>
              <p:nvPr/>
            </p:nvSpPr>
            <p:spPr>
              <a:xfrm>
                <a:off x="5177332" y="2117078"/>
                <a:ext cx="691792" cy="369332"/>
              </a:xfrm>
              <a:prstGeom prst="rect">
                <a:avLst/>
              </a:prstGeom>
              <a:noFill/>
            </p:spPr>
            <p:txBody>
              <a:bodyPr wrap="none" rtlCol="0">
                <a:spAutoFit/>
              </a:bodyPr>
              <a:lstStyle/>
              <a:p>
                <a14:m>
                  <m:oMath xmlns:m="http://schemas.openxmlformats.org/officeDocument/2006/math">
                    <m:r>
                      <a:rPr lang="en-IN" b="0" i="1" smtClean="0">
                        <a:latin typeface="Cambria Math" panose="02040503050406030204" pitchFamily="18" charset="0"/>
                      </a:rPr>
                      <m:t>𝐾</m:t>
                    </m:r>
                  </m:oMath>
                </a14:m>
                <a:r>
                  <a:rPr lang="en-IN" dirty="0"/>
                  <a:t> = 3</a:t>
                </a:r>
              </a:p>
            </p:txBody>
          </p:sp>
        </mc:Choice>
        <mc:Fallback xmlns="">
          <p:sp>
            <p:nvSpPr>
              <p:cNvPr id="158" name="TextBox 157">
                <a:extLst>
                  <a:ext uri="{FF2B5EF4-FFF2-40B4-BE49-F238E27FC236}">
                    <a16:creationId xmlns:a16="http://schemas.microsoft.com/office/drawing/2014/main" id="{FBC40E3D-16BB-4709-8814-FE42E33806F7}"/>
                  </a:ext>
                </a:extLst>
              </p:cNvPr>
              <p:cNvSpPr txBox="1">
                <a:spLocks noRot="1" noChangeAspect="1" noMove="1" noResize="1" noEditPoints="1" noAdjustHandles="1" noChangeArrowheads="1" noChangeShapeType="1" noTextEdit="1"/>
              </p:cNvSpPr>
              <p:nvPr/>
            </p:nvSpPr>
            <p:spPr>
              <a:xfrm>
                <a:off x="5177332" y="2117078"/>
                <a:ext cx="691792" cy="369332"/>
              </a:xfrm>
              <a:prstGeom prst="rect">
                <a:avLst/>
              </a:prstGeom>
              <a:blipFill>
                <a:blip r:embed="rId7"/>
                <a:stretch>
                  <a:fillRect t="-8197" r="-6140" b="-24590"/>
                </a:stretch>
              </a:blipFill>
            </p:spPr>
            <p:txBody>
              <a:bodyPr/>
              <a:lstStyle/>
              <a:p>
                <a:r>
                  <a:rPr lang="en-IN">
                    <a:noFill/>
                  </a:rPr>
                  <a:t> </a:t>
                </a:r>
              </a:p>
            </p:txBody>
          </p:sp>
        </mc:Fallback>
      </mc:AlternateContent>
      <p:cxnSp>
        <p:nvCxnSpPr>
          <p:cNvPr id="160" name="Straight Connector 159">
            <a:extLst>
              <a:ext uri="{FF2B5EF4-FFF2-40B4-BE49-F238E27FC236}">
                <a16:creationId xmlns:a16="http://schemas.microsoft.com/office/drawing/2014/main" id="{8B31EB76-2249-424B-9F86-5A320AF41F69}"/>
              </a:ext>
            </a:extLst>
          </p:cNvPr>
          <p:cNvCxnSpPr>
            <a:cxnSpLocks/>
          </p:cNvCxnSpPr>
          <p:nvPr/>
        </p:nvCxnSpPr>
        <p:spPr>
          <a:xfrm>
            <a:off x="5247883" y="2626384"/>
            <a:ext cx="585762" cy="98130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BEF708C0-2ED3-450E-808E-CFC6FFC903F2}"/>
              </a:ext>
            </a:extLst>
          </p:cNvPr>
          <p:cNvCxnSpPr>
            <a:cxnSpLocks/>
          </p:cNvCxnSpPr>
          <p:nvPr/>
        </p:nvCxnSpPr>
        <p:spPr>
          <a:xfrm>
            <a:off x="5283446" y="2605567"/>
            <a:ext cx="725523" cy="445242"/>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AF78BFD-8F61-4437-9FF1-50F7461347E0}"/>
              </a:ext>
            </a:extLst>
          </p:cNvPr>
          <p:cNvSpPr txBox="1"/>
          <p:nvPr/>
        </p:nvSpPr>
        <p:spPr>
          <a:xfrm>
            <a:off x="4204192" y="2151888"/>
            <a:ext cx="1104148" cy="369332"/>
          </a:xfrm>
          <a:prstGeom prst="rect">
            <a:avLst/>
          </a:prstGeom>
          <a:noFill/>
        </p:spPr>
        <p:txBody>
          <a:bodyPr wrap="none" rtlCol="0">
            <a:spAutoFit/>
          </a:bodyPr>
          <a:lstStyle/>
          <a:p>
            <a:r>
              <a:rPr lang="en-IN" dirty="0"/>
              <a:t>Test input</a:t>
            </a:r>
          </a:p>
        </p:txBody>
      </p:sp>
      <p:sp>
        <p:nvSpPr>
          <p:cNvPr id="32" name="Star: 5 Points 31">
            <a:extLst>
              <a:ext uri="{FF2B5EF4-FFF2-40B4-BE49-F238E27FC236}">
                <a16:creationId xmlns:a16="http://schemas.microsoft.com/office/drawing/2014/main" id="{A0B31387-8665-4540-897F-05C5FA74FCDE}"/>
              </a:ext>
            </a:extLst>
          </p:cNvPr>
          <p:cNvSpPr/>
          <p:nvPr/>
        </p:nvSpPr>
        <p:spPr>
          <a:xfrm>
            <a:off x="5053893" y="2418158"/>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3" name="Picture 2">
            <a:extLst>
              <a:ext uri="{FF2B5EF4-FFF2-40B4-BE49-F238E27FC236}">
                <a16:creationId xmlns:a16="http://schemas.microsoft.com/office/drawing/2014/main" id="{657BDF5B-ED21-4CCD-8222-58F10483663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42298" y="1902095"/>
            <a:ext cx="1181100" cy="1238250"/>
          </a:xfrm>
          <a:prstGeom prst="rect">
            <a:avLst/>
          </a:prstGeom>
          <a:noFill/>
          <a:extLst>
            <a:ext uri="{909E8E84-426E-40DD-AFC4-6F175D3DCCD1}">
              <a14:hiddenFill xmlns:a14="http://schemas.microsoft.com/office/drawing/2010/main">
                <a:solidFill>
                  <a:srgbClr val="FFFFFF"/>
                </a:solidFill>
              </a14:hiddenFill>
            </a:ext>
          </a:extLst>
        </p:spPr>
      </p:pic>
      <p:sp>
        <p:nvSpPr>
          <p:cNvPr id="34" name="Speech Bubble: Rectangle 33">
            <a:extLst>
              <a:ext uri="{FF2B5EF4-FFF2-40B4-BE49-F238E27FC236}">
                <a16:creationId xmlns:a16="http://schemas.microsoft.com/office/drawing/2014/main" id="{35EA733A-BBA6-403F-A0F5-DFA9CB4F2DE5}"/>
              </a:ext>
            </a:extLst>
          </p:cNvPr>
          <p:cNvSpPr/>
          <p:nvPr/>
        </p:nvSpPr>
        <p:spPr>
          <a:xfrm>
            <a:off x="9059898" y="2437033"/>
            <a:ext cx="1511055" cy="617942"/>
          </a:xfrm>
          <a:prstGeom prst="wedgeRectCallout">
            <a:avLst>
              <a:gd name="adj1" fmla="val 76750"/>
              <a:gd name="adj2" fmla="val -1837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00" dirty="0">
              <a:solidFill>
                <a:schemeClr val="tx1"/>
              </a:solidFill>
              <a:latin typeface="Abadi Extra Light" panose="020B0204020104020204" pitchFamily="34" charset="0"/>
            </a:endParaRPr>
          </a:p>
          <a:p>
            <a:r>
              <a:rPr lang="en-IN" sz="1600" dirty="0">
                <a:solidFill>
                  <a:schemeClr val="tx1"/>
                </a:solidFill>
                <a:latin typeface="Abadi Extra Light" panose="020B0204020104020204" pitchFamily="34" charset="0"/>
              </a:rPr>
              <a:t>How to pick the “right” K value?</a:t>
            </a:r>
          </a:p>
          <a:p>
            <a:endParaRPr lang="en-IN" sz="1600" dirty="0">
              <a:solidFill>
                <a:schemeClr val="tx1"/>
              </a:solidFill>
            </a:endParaRPr>
          </a:p>
        </p:txBody>
      </p:sp>
      <p:pic>
        <p:nvPicPr>
          <p:cNvPr id="35" name="Picture 34">
            <a:extLst>
              <a:ext uri="{FF2B5EF4-FFF2-40B4-BE49-F238E27FC236}">
                <a16:creationId xmlns:a16="http://schemas.microsoft.com/office/drawing/2014/main" id="{ACB8C621-D198-4AAA-94AC-6D267EDF70D2}"/>
              </a:ext>
            </a:extLst>
          </p:cNvPr>
          <p:cNvPicPr>
            <a:picLocks noChangeAspect="1"/>
          </p:cNvPicPr>
          <p:nvPr/>
        </p:nvPicPr>
        <p:blipFill>
          <a:blip r:embed="rId9"/>
          <a:stretch>
            <a:fillRect/>
          </a:stretch>
        </p:blipFill>
        <p:spPr>
          <a:xfrm>
            <a:off x="11041731" y="3565776"/>
            <a:ext cx="1010687" cy="965223"/>
          </a:xfrm>
          <a:prstGeom prst="rect">
            <a:avLst/>
          </a:prstGeom>
        </p:spPr>
      </p:pic>
      <p:sp>
        <p:nvSpPr>
          <p:cNvPr id="36" name="Speech Bubble: Rectangle 35">
            <a:extLst>
              <a:ext uri="{FF2B5EF4-FFF2-40B4-BE49-F238E27FC236}">
                <a16:creationId xmlns:a16="http://schemas.microsoft.com/office/drawing/2014/main" id="{898D2C03-0372-44FC-A052-631E827B5837}"/>
              </a:ext>
            </a:extLst>
          </p:cNvPr>
          <p:cNvSpPr/>
          <p:nvPr/>
        </p:nvSpPr>
        <p:spPr>
          <a:xfrm>
            <a:off x="8650602" y="3673174"/>
            <a:ext cx="2391129" cy="1106873"/>
          </a:xfrm>
          <a:prstGeom prst="wedgeRectCallout">
            <a:avLst>
              <a:gd name="adj1" fmla="val 59347"/>
              <a:gd name="adj2" fmla="val -2114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K is this model’s “hyperparameter”. One way to choose it is using “cross-validation” (will see shortly)</a:t>
            </a:r>
          </a:p>
        </p:txBody>
      </p:sp>
      <p:sp>
        <p:nvSpPr>
          <p:cNvPr id="37" name="Speech Bubble: Rectangle 36">
            <a:extLst>
              <a:ext uri="{FF2B5EF4-FFF2-40B4-BE49-F238E27FC236}">
                <a16:creationId xmlns:a16="http://schemas.microsoft.com/office/drawing/2014/main" id="{05AB2EA0-020D-457F-988C-12E4F888304D}"/>
              </a:ext>
            </a:extLst>
          </p:cNvPr>
          <p:cNvSpPr/>
          <p:nvPr/>
        </p:nvSpPr>
        <p:spPr>
          <a:xfrm>
            <a:off x="8264329" y="4990071"/>
            <a:ext cx="2391129" cy="634398"/>
          </a:xfrm>
          <a:prstGeom prst="wedgeRectCallout">
            <a:avLst>
              <a:gd name="adj1" fmla="val 43168"/>
              <a:gd name="adj2" fmla="val -8913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Also, K should ideally be an odd number to avoid ties</a:t>
            </a:r>
          </a:p>
        </p:txBody>
      </p:sp>
    </p:spTree>
    <p:custDataLst>
      <p:tags r:id="rId1"/>
    </p:custDataLst>
    <p:extLst>
      <p:ext uri="{BB962C8B-B14F-4D97-AF65-F5344CB8AC3E}">
        <p14:creationId xmlns:p14="http://schemas.microsoft.com/office/powerpoint/2010/main" val="2701675519"/>
      </p:ext>
    </p:extLst>
  </p:cSld>
  <p:clrMapOvr>
    <a:masterClrMapping/>
  </p:clrMapOvr>
  <mc:AlternateContent xmlns:mc="http://schemas.openxmlformats.org/markup-compatibility/2006" xmlns:p14="http://schemas.microsoft.com/office/powerpoint/2010/main">
    <mc:Choice Requires="p14">
      <p:transition spd="slow" p14:dur="2000" advTm="276692"/>
    </mc:Choice>
    <mc:Fallback xmlns="">
      <p:transition spd="slow" advTm="27669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9">
                                            <p:txEl>
                                              <p:pRg st="0" end="0"/>
                                            </p:txEl>
                                          </p:spTgt>
                                        </p:tgtEl>
                                        <p:attrNameLst>
                                          <p:attrName>style.visibility</p:attrName>
                                        </p:attrNameLst>
                                      </p:cBhvr>
                                      <p:to>
                                        <p:strVal val="visible"/>
                                      </p:to>
                                    </p:set>
                                    <p:animEffect transition="in" filter="wipe(down)">
                                      <p:cBhvr>
                                        <p:cTn id="7" dur="500"/>
                                        <p:tgtEl>
                                          <p:spTgt spid="1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wipe(down)">
                                      <p:cBhvr>
                                        <p:cTn id="12" dur="500"/>
                                        <p:tgtEl>
                                          <p:spTgt spid="70"/>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down)">
                                      <p:cBhvr>
                                        <p:cTn id="15" dur="500"/>
                                        <p:tgtEl>
                                          <p:spTgt spid="7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wipe(down)">
                                      <p:cBhvr>
                                        <p:cTn id="18" dur="500"/>
                                        <p:tgtEl>
                                          <p:spTgt spid="73"/>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wipe(down)">
                                      <p:cBhvr>
                                        <p:cTn id="21" dur="500"/>
                                        <p:tgtEl>
                                          <p:spTgt spid="74"/>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wipe(down)">
                                      <p:cBhvr>
                                        <p:cTn id="24" dur="500"/>
                                        <p:tgtEl>
                                          <p:spTgt spid="75"/>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wipe(down)">
                                      <p:cBhvr>
                                        <p:cTn id="27" dur="500"/>
                                        <p:tgtEl>
                                          <p:spTgt spid="7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7"/>
                                        </p:tgtEl>
                                        <p:attrNameLst>
                                          <p:attrName>style.visibility</p:attrName>
                                        </p:attrNameLst>
                                      </p:cBhvr>
                                      <p:to>
                                        <p:strVal val="visible"/>
                                      </p:to>
                                    </p:set>
                                    <p:animEffect transition="in" filter="wipe(down)">
                                      <p:cBhvr>
                                        <p:cTn id="30" dur="500"/>
                                        <p:tgtEl>
                                          <p:spTgt spid="77"/>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78"/>
                                        </p:tgtEl>
                                        <p:attrNameLst>
                                          <p:attrName>style.visibility</p:attrName>
                                        </p:attrNameLst>
                                      </p:cBhvr>
                                      <p:to>
                                        <p:strVal val="visible"/>
                                      </p:to>
                                    </p:set>
                                    <p:animEffect transition="in" filter="wipe(down)">
                                      <p:cBhvr>
                                        <p:cTn id="33" dur="500"/>
                                        <p:tgtEl>
                                          <p:spTgt spid="78"/>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55"/>
                                        </p:tgtEl>
                                        <p:attrNameLst>
                                          <p:attrName>style.visibility</p:attrName>
                                        </p:attrNameLst>
                                      </p:cBhvr>
                                      <p:to>
                                        <p:strVal val="visible"/>
                                      </p:to>
                                    </p:set>
                                    <p:animEffect transition="in" filter="wipe(down)">
                                      <p:cBhvr>
                                        <p:cTn id="36" dur="500"/>
                                        <p:tgtEl>
                                          <p:spTgt spid="15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wipe(down)">
                                      <p:cBhvr>
                                        <p:cTn id="39" dur="500"/>
                                        <p:tgtEl>
                                          <p:spTgt spid="7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80"/>
                                        </p:tgtEl>
                                        <p:attrNameLst>
                                          <p:attrName>style.visibility</p:attrName>
                                        </p:attrNameLst>
                                      </p:cBhvr>
                                      <p:to>
                                        <p:strVal val="visible"/>
                                      </p:to>
                                    </p:set>
                                    <p:animEffect transition="in" filter="wipe(down)">
                                      <p:cBhvr>
                                        <p:cTn id="42" dur="500"/>
                                        <p:tgtEl>
                                          <p:spTgt spid="80"/>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81"/>
                                        </p:tgtEl>
                                        <p:attrNameLst>
                                          <p:attrName>style.visibility</p:attrName>
                                        </p:attrNameLst>
                                      </p:cBhvr>
                                      <p:to>
                                        <p:strVal val="visible"/>
                                      </p:to>
                                    </p:set>
                                    <p:animEffect transition="in" filter="wipe(down)">
                                      <p:cBhvr>
                                        <p:cTn id="45" dur="500"/>
                                        <p:tgtEl>
                                          <p:spTgt spid="81"/>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83"/>
                                        </p:tgtEl>
                                        <p:attrNameLst>
                                          <p:attrName>style.visibility</p:attrName>
                                        </p:attrNameLst>
                                      </p:cBhvr>
                                      <p:to>
                                        <p:strVal val="visible"/>
                                      </p:to>
                                    </p:set>
                                    <p:animEffect transition="in" filter="wipe(down)">
                                      <p:cBhvr>
                                        <p:cTn id="48" dur="500"/>
                                        <p:tgtEl>
                                          <p:spTgt spid="83"/>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85"/>
                                        </p:tgtEl>
                                        <p:attrNameLst>
                                          <p:attrName>style.visibility</p:attrName>
                                        </p:attrNameLst>
                                      </p:cBhvr>
                                      <p:to>
                                        <p:strVal val="visible"/>
                                      </p:to>
                                    </p:set>
                                    <p:animEffect transition="in" filter="wipe(down)">
                                      <p:cBhvr>
                                        <p:cTn id="51" dur="500"/>
                                        <p:tgtEl>
                                          <p:spTgt spid="85"/>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86"/>
                                        </p:tgtEl>
                                        <p:attrNameLst>
                                          <p:attrName>style.visibility</p:attrName>
                                        </p:attrNameLst>
                                      </p:cBhvr>
                                      <p:to>
                                        <p:strVal val="visible"/>
                                      </p:to>
                                    </p:set>
                                    <p:animEffect transition="in" filter="wipe(down)">
                                      <p:cBhvr>
                                        <p:cTn id="54" dur="500"/>
                                        <p:tgtEl>
                                          <p:spTgt spid="86"/>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87"/>
                                        </p:tgtEl>
                                        <p:attrNameLst>
                                          <p:attrName>style.visibility</p:attrName>
                                        </p:attrNameLst>
                                      </p:cBhvr>
                                      <p:to>
                                        <p:strVal val="visible"/>
                                      </p:to>
                                    </p:set>
                                    <p:animEffect transition="in" filter="wipe(down)">
                                      <p:cBhvr>
                                        <p:cTn id="57" dur="500"/>
                                        <p:tgtEl>
                                          <p:spTgt spid="87"/>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88"/>
                                        </p:tgtEl>
                                        <p:attrNameLst>
                                          <p:attrName>style.visibility</p:attrName>
                                        </p:attrNameLst>
                                      </p:cBhvr>
                                      <p:to>
                                        <p:strVal val="visible"/>
                                      </p:to>
                                    </p:set>
                                    <p:animEffect transition="in" filter="wipe(down)">
                                      <p:cBhvr>
                                        <p:cTn id="60" dur="500"/>
                                        <p:tgtEl>
                                          <p:spTgt spid="88"/>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animEffect transition="in" filter="wipe(down)">
                                      <p:cBhvr>
                                        <p:cTn id="63" dur="500"/>
                                        <p:tgtEl>
                                          <p:spTgt spid="89"/>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153"/>
                                        </p:tgtEl>
                                        <p:attrNameLst>
                                          <p:attrName>style.visibility</p:attrName>
                                        </p:attrNameLst>
                                      </p:cBhvr>
                                      <p:to>
                                        <p:strVal val="visible"/>
                                      </p:to>
                                    </p:set>
                                    <p:animEffect transition="in" filter="wipe(down)">
                                      <p:cBhvr>
                                        <p:cTn id="66" dur="500"/>
                                        <p:tgtEl>
                                          <p:spTgt spid="15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54"/>
                                        </p:tgtEl>
                                        <p:attrNameLst>
                                          <p:attrName>style.visibility</p:attrName>
                                        </p:attrNameLst>
                                      </p:cBhvr>
                                      <p:to>
                                        <p:strVal val="visible"/>
                                      </p:to>
                                    </p:set>
                                    <p:animEffect transition="in" filter="wipe(down)">
                                      <p:cBhvr>
                                        <p:cTn id="71" dur="500"/>
                                        <p:tgtEl>
                                          <p:spTgt spid="154"/>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wipe(down)">
                                      <p:cBhvr>
                                        <p:cTn id="74" dur="500"/>
                                        <p:tgtEl>
                                          <p:spTgt spid="3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156"/>
                                        </p:tgtEl>
                                        <p:attrNameLst>
                                          <p:attrName>style.visibility</p:attrName>
                                        </p:attrNameLst>
                                      </p:cBhvr>
                                      <p:to>
                                        <p:strVal val="visible"/>
                                      </p:to>
                                    </p:set>
                                    <p:animEffect transition="in" filter="wipe(down)">
                                      <p:cBhvr>
                                        <p:cTn id="79" dur="500"/>
                                        <p:tgtEl>
                                          <p:spTgt spid="156"/>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wipe(down)">
                                      <p:cBhvr>
                                        <p:cTn id="82" dur="500"/>
                                        <p:tgtEl>
                                          <p:spTgt spid="22"/>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154"/>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22"/>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156"/>
                                        </p:tgtEl>
                                        <p:attrNameLst>
                                          <p:attrName>style.visibility</p:attrName>
                                        </p:attrNameLst>
                                      </p:cBhvr>
                                      <p:to>
                                        <p:strVal val="hidden"/>
                                      </p:to>
                                    </p:set>
                                  </p:childTnLst>
                                </p:cTn>
                              </p:par>
                              <p:par>
                                <p:cTn id="91" presetID="22" presetClass="entr" presetSubtype="4" fill="hold" grpId="0" nodeType="withEffect">
                                  <p:stCondLst>
                                    <p:cond delay="0"/>
                                  </p:stCondLst>
                                  <p:childTnLst>
                                    <p:set>
                                      <p:cBhvr>
                                        <p:cTn id="92" dur="1" fill="hold">
                                          <p:stCondLst>
                                            <p:cond delay="0"/>
                                          </p:stCondLst>
                                        </p:cTn>
                                        <p:tgtEl>
                                          <p:spTgt spid="157"/>
                                        </p:tgtEl>
                                        <p:attrNameLst>
                                          <p:attrName>style.visibility</p:attrName>
                                        </p:attrNameLst>
                                      </p:cBhvr>
                                      <p:to>
                                        <p:strVal val="visible"/>
                                      </p:to>
                                    </p:set>
                                    <p:animEffect transition="in" filter="wipe(down)">
                                      <p:cBhvr>
                                        <p:cTn id="93" dur="500"/>
                                        <p:tgtEl>
                                          <p:spTgt spid="157"/>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grpId="1" nodeType="clickEffect">
                                  <p:stCondLst>
                                    <p:cond delay="0"/>
                                  </p:stCondLst>
                                  <p:childTnLst>
                                    <p:set>
                                      <p:cBhvr>
                                        <p:cTn id="97" dur="1" fill="hold">
                                          <p:stCondLst>
                                            <p:cond delay="0"/>
                                          </p:stCondLst>
                                        </p:cTn>
                                        <p:tgtEl>
                                          <p:spTgt spid="157"/>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2" nodeType="clickEffect">
                                  <p:stCondLst>
                                    <p:cond delay="0"/>
                                  </p:stCondLst>
                                  <p:childTnLst>
                                    <p:set>
                                      <p:cBhvr>
                                        <p:cTn id="101" dur="1" fill="hold">
                                          <p:stCondLst>
                                            <p:cond delay="0"/>
                                          </p:stCondLst>
                                        </p:cTn>
                                        <p:tgtEl>
                                          <p:spTgt spid="154"/>
                                        </p:tgtEl>
                                        <p:attrNameLst>
                                          <p:attrName>style.visibility</p:attrName>
                                        </p:attrNameLst>
                                      </p:cBhvr>
                                      <p:to>
                                        <p:strVal val="visible"/>
                                      </p:to>
                                    </p:set>
                                    <p:animEffect transition="in" filter="wipe(down)">
                                      <p:cBhvr>
                                        <p:cTn id="102" dur="500"/>
                                        <p:tgtEl>
                                          <p:spTgt spid="154"/>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160"/>
                                        </p:tgtEl>
                                        <p:attrNameLst>
                                          <p:attrName>style.visibility</p:attrName>
                                        </p:attrNameLst>
                                      </p:cBhvr>
                                      <p:to>
                                        <p:strVal val="visible"/>
                                      </p:to>
                                    </p:set>
                                    <p:animEffect transition="in" filter="wipe(down)">
                                      <p:cBhvr>
                                        <p:cTn id="107" dur="500"/>
                                        <p:tgtEl>
                                          <p:spTgt spid="160"/>
                                        </p:tgtEl>
                                      </p:cBhvr>
                                    </p:animEffect>
                                  </p:childTnLst>
                                </p:cTn>
                              </p:par>
                              <p:par>
                                <p:cTn id="108" presetID="22" presetClass="entr" presetSubtype="4" fill="hold" nodeType="withEffect">
                                  <p:stCondLst>
                                    <p:cond delay="0"/>
                                  </p:stCondLst>
                                  <p:childTnLst>
                                    <p:set>
                                      <p:cBhvr>
                                        <p:cTn id="109" dur="1" fill="hold">
                                          <p:stCondLst>
                                            <p:cond delay="0"/>
                                          </p:stCondLst>
                                        </p:cTn>
                                        <p:tgtEl>
                                          <p:spTgt spid="156"/>
                                        </p:tgtEl>
                                        <p:attrNameLst>
                                          <p:attrName>style.visibility</p:attrName>
                                        </p:attrNameLst>
                                      </p:cBhvr>
                                      <p:to>
                                        <p:strVal val="visible"/>
                                      </p:to>
                                    </p:set>
                                    <p:animEffect transition="in" filter="wipe(down)">
                                      <p:cBhvr>
                                        <p:cTn id="110" dur="500"/>
                                        <p:tgtEl>
                                          <p:spTgt spid="156"/>
                                        </p:tgtEl>
                                      </p:cBhvr>
                                    </p:animEffect>
                                  </p:childTnLst>
                                </p:cTn>
                              </p:par>
                              <p:par>
                                <p:cTn id="111" presetID="22" presetClass="entr" presetSubtype="4" fill="hold" nodeType="withEffect">
                                  <p:stCondLst>
                                    <p:cond delay="0"/>
                                  </p:stCondLst>
                                  <p:childTnLst>
                                    <p:set>
                                      <p:cBhvr>
                                        <p:cTn id="112" dur="1" fill="hold">
                                          <p:stCondLst>
                                            <p:cond delay="0"/>
                                          </p:stCondLst>
                                        </p:cTn>
                                        <p:tgtEl>
                                          <p:spTgt spid="164"/>
                                        </p:tgtEl>
                                        <p:attrNameLst>
                                          <p:attrName>style.visibility</p:attrName>
                                        </p:attrNameLst>
                                      </p:cBhvr>
                                      <p:to>
                                        <p:strVal val="visible"/>
                                      </p:to>
                                    </p:set>
                                    <p:animEffect transition="in" filter="wipe(down)">
                                      <p:cBhvr>
                                        <p:cTn id="113" dur="500"/>
                                        <p:tgtEl>
                                          <p:spTgt spid="164"/>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158"/>
                                        </p:tgtEl>
                                        <p:attrNameLst>
                                          <p:attrName>style.visibility</p:attrName>
                                        </p:attrNameLst>
                                      </p:cBhvr>
                                      <p:to>
                                        <p:strVal val="visible"/>
                                      </p:to>
                                    </p:set>
                                    <p:animEffect transition="in" filter="wipe(down)">
                                      <p:cBhvr>
                                        <p:cTn id="116" dur="500"/>
                                        <p:tgtEl>
                                          <p:spTgt spid="158"/>
                                        </p:tgtEl>
                                      </p:cBhvr>
                                    </p:animEffect>
                                  </p:childTnLst>
                                </p:cTn>
                              </p:par>
                              <p:par>
                                <p:cTn id="117" presetID="22" presetClass="entr" presetSubtype="4" fill="hold" nodeType="withEffect">
                                  <p:stCondLst>
                                    <p:cond delay="0"/>
                                  </p:stCondLst>
                                  <p:childTnLst>
                                    <p:set>
                                      <p:cBhvr>
                                        <p:cTn id="118" dur="1" fill="hold">
                                          <p:stCondLst>
                                            <p:cond delay="0"/>
                                          </p:stCondLst>
                                        </p:cTn>
                                        <p:tgtEl>
                                          <p:spTgt spid="156"/>
                                        </p:tgtEl>
                                        <p:attrNameLst>
                                          <p:attrName>style.visibility</p:attrName>
                                        </p:attrNameLst>
                                      </p:cBhvr>
                                      <p:to>
                                        <p:strVal val="visible"/>
                                      </p:to>
                                    </p:set>
                                    <p:animEffect transition="in" filter="wipe(down)">
                                      <p:cBhvr>
                                        <p:cTn id="119" dur="500"/>
                                        <p:tgtEl>
                                          <p:spTgt spid="156"/>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grpId="0" nodeType="clickEffect">
                                  <p:stCondLst>
                                    <p:cond delay="0"/>
                                  </p:stCondLst>
                                  <p:childTnLst>
                                    <p:set>
                                      <p:cBhvr>
                                        <p:cTn id="123" dur="1" fill="hold">
                                          <p:stCondLst>
                                            <p:cond delay="0"/>
                                          </p:stCondLst>
                                        </p:cTn>
                                        <p:tgtEl>
                                          <p:spTgt spid="32"/>
                                        </p:tgtEl>
                                        <p:attrNameLst>
                                          <p:attrName>style.visibility</p:attrName>
                                        </p:attrNameLst>
                                      </p:cBhvr>
                                      <p:to>
                                        <p:strVal val="visible"/>
                                      </p:to>
                                    </p:set>
                                    <p:animEffect transition="in" filter="wipe(down)">
                                      <p:cBhvr>
                                        <p:cTn id="124" dur="500"/>
                                        <p:tgtEl>
                                          <p:spTgt spid="32"/>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159">
                                            <p:txEl>
                                              <p:pRg st="8" end="8"/>
                                            </p:txEl>
                                          </p:spTgt>
                                        </p:tgtEl>
                                        <p:attrNameLst>
                                          <p:attrName>style.visibility</p:attrName>
                                        </p:attrNameLst>
                                      </p:cBhvr>
                                      <p:to>
                                        <p:strVal val="visible"/>
                                      </p:to>
                                    </p:set>
                                    <p:animEffect transition="in" filter="wipe(down)">
                                      <p:cBhvr>
                                        <p:cTn id="129" dur="500"/>
                                        <p:tgtEl>
                                          <p:spTgt spid="159">
                                            <p:txEl>
                                              <p:pRg st="8" end="8"/>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4" fill="hold" grpId="0" nodeType="clickEffect">
                                  <p:stCondLst>
                                    <p:cond delay="0"/>
                                  </p:stCondLst>
                                  <p:childTnLst>
                                    <p:set>
                                      <p:cBhvr>
                                        <p:cTn id="133" dur="1" fill="hold">
                                          <p:stCondLst>
                                            <p:cond delay="0"/>
                                          </p:stCondLst>
                                        </p:cTn>
                                        <p:tgtEl>
                                          <p:spTgt spid="159">
                                            <p:txEl>
                                              <p:pRg st="9" end="9"/>
                                            </p:txEl>
                                          </p:spTgt>
                                        </p:tgtEl>
                                        <p:attrNameLst>
                                          <p:attrName>style.visibility</p:attrName>
                                        </p:attrNameLst>
                                      </p:cBhvr>
                                      <p:to>
                                        <p:strVal val="visible"/>
                                      </p:to>
                                    </p:set>
                                    <p:animEffect transition="in" filter="wipe(down)">
                                      <p:cBhvr>
                                        <p:cTn id="134" dur="500"/>
                                        <p:tgtEl>
                                          <p:spTgt spid="159">
                                            <p:txEl>
                                              <p:pRg st="9" end="9"/>
                                            </p:txEl>
                                          </p:spTgt>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4" fill="hold" nodeType="clickEffect">
                                  <p:stCondLst>
                                    <p:cond delay="0"/>
                                  </p:stCondLst>
                                  <p:childTnLst>
                                    <p:set>
                                      <p:cBhvr>
                                        <p:cTn id="138" dur="1" fill="hold">
                                          <p:stCondLst>
                                            <p:cond delay="0"/>
                                          </p:stCondLst>
                                        </p:cTn>
                                        <p:tgtEl>
                                          <p:spTgt spid="33"/>
                                        </p:tgtEl>
                                        <p:attrNameLst>
                                          <p:attrName>style.visibility</p:attrName>
                                        </p:attrNameLst>
                                      </p:cBhvr>
                                      <p:to>
                                        <p:strVal val="visible"/>
                                      </p:to>
                                    </p:set>
                                    <p:animEffect transition="in" filter="wipe(down)">
                                      <p:cBhvr>
                                        <p:cTn id="139" dur="500"/>
                                        <p:tgtEl>
                                          <p:spTgt spid="33"/>
                                        </p:tgtEl>
                                      </p:cBhvr>
                                    </p:animEffect>
                                  </p:childTnLst>
                                </p:cTn>
                              </p:par>
                              <p:par>
                                <p:cTn id="140" presetID="22" presetClass="entr" presetSubtype="4" fill="hold" grpId="0" nodeType="withEffect">
                                  <p:stCondLst>
                                    <p:cond delay="0"/>
                                  </p:stCondLst>
                                  <p:childTnLst>
                                    <p:set>
                                      <p:cBhvr>
                                        <p:cTn id="141" dur="1" fill="hold">
                                          <p:stCondLst>
                                            <p:cond delay="0"/>
                                          </p:stCondLst>
                                        </p:cTn>
                                        <p:tgtEl>
                                          <p:spTgt spid="34"/>
                                        </p:tgtEl>
                                        <p:attrNameLst>
                                          <p:attrName>style.visibility</p:attrName>
                                        </p:attrNameLst>
                                      </p:cBhvr>
                                      <p:to>
                                        <p:strVal val="visible"/>
                                      </p:to>
                                    </p:set>
                                    <p:animEffect transition="in" filter="wipe(down)">
                                      <p:cBhvr>
                                        <p:cTn id="142" dur="500"/>
                                        <p:tgtEl>
                                          <p:spTgt spid="34"/>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4" fill="hold" nodeType="clickEffect">
                                  <p:stCondLst>
                                    <p:cond delay="0"/>
                                  </p:stCondLst>
                                  <p:childTnLst>
                                    <p:set>
                                      <p:cBhvr>
                                        <p:cTn id="146" dur="1" fill="hold">
                                          <p:stCondLst>
                                            <p:cond delay="0"/>
                                          </p:stCondLst>
                                        </p:cTn>
                                        <p:tgtEl>
                                          <p:spTgt spid="35"/>
                                        </p:tgtEl>
                                        <p:attrNameLst>
                                          <p:attrName>style.visibility</p:attrName>
                                        </p:attrNameLst>
                                      </p:cBhvr>
                                      <p:to>
                                        <p:strVal val="visible"/>
                                      </p:to>
                                    </p:set>
                                    <p:animEffect transition="in" filter="wipe(down)">
                                      <p:cBhvr>
                                        <p:cTn id="147" dur="500"/>
                                        <p:tgtEl>
                                          <p:spTgt spid="35"/>
                                        </p:tgtEl>
                                      </p:cBhvr>
                                    </p:animEffect>
                                  </p:childTnLst>
                                </p:cTn>
                              </p:par>
                              <p:par>
                                <p:cTn id="148" presetID="22" presetClass="entr" presetSubtype="4" fill="hold" grpId="0" nodeType="withEffect">
                                  <p:stCondLst>
                                    <p:cond delay="0"/>
                                  </p:stCondLst>
                                  <p:childTnLst>
                                    <p:set>
                                      <p:cBhvr>
                                        <p:cTn id="149" dur="1" fill="hold">
                                          <p:stCondLst>
                                            <p:cond delay="0"/>
                                          </p:stCondLst>
                                        </p:cTn>
                                        <p:tgtEl>
                                          <p:spTgt spid="36"/>
                                        </p:tgtEl>
                                        <p:attrNameLst>
                                          <p:attrName>style.visibility</p:attrName>
                                        </p:attrNameLst>
                                      </p:cBhvr>
                                      <p:to>
                                        <p:strVal val="visible"/>
                                      </p:to>
                                    </p:set>
                                    <p:animEffect transition="in" filter="wipe(down)">
                                      <p:cBhvr>
                                        <p:cTn id="150" dur="500"/>
                                        <p:tgtEl>
                                          <p:spTgt spid="36"/>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grpId="0" nodeType="clickEffect">
                                  <p:stCondLst>
                                    <p:cond delay="0"/>
                                  </p:stCondLst>
                                  <p:childTnLst>
                                    <p:set>
                                      <p:cBhvr>
                                        <p:cTn id="154" dur="1" fill="hold">
                                          <p:stCondLst>
                                            <p:cond delay="0"/>
                                          </p:stCondLst>
                                        </p:cTn>
                                        <p:tgtEl>
                                          <p:spTgt spid="37"/>
                                        </p:tgtEl>
                                        <p:attrNameLst>
                                          <p:attrName>style.visibility</p:attrName>
                                        </p:attrNameLst>
                                      </p:cBhvr>
                                      <p:to>
                                        <p:strVal val="visible"/>
                                      </p:to>
                                    </p:set>
                                    <p:animEffect transition="in" filter="wipe(down)">
                                      <p:cBhvr>
                                        <p:cTn id="15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uiExpand="1" build="p"/>
      <p:bldP spid="70"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3" grpId="0" animBg="1"/>
      <p:bldP spid="85" grpId="0" animBg="1"/>
      <p:bldP spid="86" grpId="0" animBg="1"/>
      <p:bldP spid="87" grpId="0" animBg="1"/>
      <p:bldP spid="88" grpId="0" animBg="1"/>
      <p:bldP spid="89" grpId="0" animBg="1"/>
      <p:bldP spid="153" grpId="0" animBg="1"/>
      <p:bldP spid="154" grpId="0" animBg="1"/>
      <p:bldP spid="154" grpId="1" animBg="1"/>
      <p:bldP spid="154" grpId="2" animBg="1"/>
      <p:bldP spid="155" grpId="0" animBg="1"/>
      <p:bldP spid="22" grpId="0"/>
      <p:bldP spid="22" grpId="1"/>
      <p:bldP spid="157" grpId="0" animBg="1"/>
      <p:bldP spid="157" grpId="1" animBg="1"/>
      <p:bldP spid="158" grpId="0"/>
      <p:bldP spid="31" grpId="0"/>
      <p:bldP spid="32" grpId="0" animBg="1"/>
      <p:bldP spid="34" grpId="0" animBg="1"/>
      <p:bldP spid="36" grpId="0" animBg="1"/>
      <p:bldP spid="3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9" name="Content Placeholder 2">
                <a:extLst>
                  <a:ext uri="{FF2B5EF4-FFF2-40B4-BE49-F238E27FC236}">
                    <a16:creationId xmlns:a16="http://schemas.microsoft.com/office/drawing/2014/main" id="{27386B12-C2E5-433F-A14C-3784B4547101}"/>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IN" dirty="0">
                    <a:latin typeface="Abadi Extra Light" panose="020B0204020104020204" pitchFamily="34" charset="0"/>
                  </a:rPr>
                  <a:t>Rather than looking at a fixed number </a:t>
                </a:r>
                <a14:m>
                  <m:oMath xmlns:m="http://schemas.openxmlformats.org/officeDocument/2006/math">
                    <m:r>
                      <a:rPr lang="en-IN" b="0" i="1" smtClean="0">
                        <a:latin typeface="Cambria Math" panose="02040503050406030204" pitchFamily="18" charset="0"/>
                      </a:rPr>
                      <m:t>𝐾</m:t>
                    </m:r>
                  </m:oMath>
                </a14:m>
                <a:r>
                  <a:rPr lang="en-IN" dirty="0">
                    <a:latin typeface="Abadi Extra Light" panose="020B0204020104020204" pitchFamily="34" charset="0"/>
                  </a:rPr>
                  <a:t> of </a:t>
                </a:r>
                <a:r>
                  <a:rPr lang="en-IN" dirty="0" err="1">
                    <a:latin typeface="Abadi Extra Light" panose="020B0204020104020204" pitchFamily="34" charset="0"/>
                  </a:rPr>
                  <a:t>neighbors</a:t>
                </a:r>
                <a:r>
                  <a:rPr lang="en-IN" dirty="0">
                    <a:latin typeface="Abadi Extra Light" panose="020B0204020104020204" pitchFamily="34" charset="0"/>
                  </a:rPr>
                  <a:t>, can look inside a ball of a given radius </a:t>
                </a:r>
                <a14:m>
                  <m:oMath xmlns:m="http://schemas.openxmlformats.org/officeDocument/2006/math">
                    <m:r>
                      <a:rPr lang="en-IN" b="0" i="1" smtClean="0">
                        <a:latin typeface="Cambria Math" panose="02040503050406030204" pitchFamily="18" charset="0"/>
                      </a:rPr>
                      <m:t>𝜖</m:t>
                    </m:r>
                  </m:oMath>
                </a14:m>
                <a:r>
                  <a:rPr lang="en-IN" dirty="0">
                    <a:latin typeface="Abadi Extra Light" panose="020B0204020104020204" pitchFamily="34" charset="0"/>
                  </a:rPr>
                  <a:t>, around the test input</a:t>
                </a: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mc:Choice>
        <mc:Fallback xmlns="">
          <p:sp>
            <p:nvSpPr>
              <p:cNvPr id="159" name="Content Placeholder 2">
                <a:extLst>
                  <a:ext uri="{FF2B5EF4-FFF2-40B4-BE49-F238E27FC236}">
                    <a16:creationId xmlns:a16="http://schemas.microsoft.com/office/drawing/2014/main" id="{27386B12-C2E5-433F-A14C-3784B4547101}"/>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5"/>
                <a:stretch>
                  <a:fillRect l="-935" t="-1864" r="-675"/>
                </a:stretch>
              </a:blipFill>
            </p:spPr>
            <p:txBody>
              <a:bodyPr/>
              <a:lstStyle/>
              <a:p>
                <a:r>
                  <a:rPr lang="en-IN">
                    <a:noFill/>
                  </a:rPr>
                  <a:t> </a:t>
                </a:r>
              </a:p>
            </p:txBody>
          </p:sp>
        </mc:Fallback>
      </mc:AlternateContent>
      <p:sp>
        <p:nvSpPr>
          <p:cNvPr id="3" name="Oval 2">
            <a:extLst>
              <a:ext uri="{FF2B5EF4-FFF2-40B4-BE49-F238E27FC236}">
                <a16:creationId xmlns:a16="http://schemas.microsoft.com/office/drawing/2014/main" id="{76EFF0B9-3274-4824-A58A-B58C7D176B4B}"/>
              </a:ext>
            </a:extLst>
          </p:cNvPr>
          <p:cNvSpPr/>
          <p:nvPr/>
        </p:nvSpPr>
        <p:spPr>
          <a:xfrm>
            <a:off x="4916858" y="2786902"/>
            <a:ext cx="1397598" cy="1433043"/>
          </a:xfrm>
          <a:prstGeom prst="ellipse">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20ED74D6-A125-41C6-BED7-3ECC6C5CBD3E}"/>
              </a:ext>
            </a:extLst>
          </p:cNvPr>
          <p:cNvSpPr/>
          <p:nvPr/>
        </p:nvSpPr>
        <p:spPr>
          <a:xfrm>
            <a:off x="4354280" y="2258967"/>
            <a:ext cx="2557933" cy="2592265"/>
          </a:xfrm>
          <a:prstGeom prst="ellipse">
            <a:avLst/>
          </a:prstGeom>
          <a:solidFill>
            <a:schemeClr val="accent2">
              <a:alpha val="17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14:m>
                  <m:oMath xmlns:m="http://schemas.openxmlformats.org/officeDocument/2006/math">
                    <m:r>
                      <a:rPr lang="en-IN" b="0" i="1" dirty="0" smtClean="0">
                        <a:solidFill>
                          <a:schemeClr val="accent2">
                            <a:lumMod val="75000"/>
                          </a:schemeClr>
                        </a:solidFill>
                        <a:latin typeface="Cambria Math" panose="02040503050406030204" pitchFamily="18" charset="0"/>
                      </a:rPr>
                      <m:t>𝜖</m:t>
                    </m:r>
                  </m:oMath>
                </a14:m>
                <a:r>
                  <a:rPr lang="en-IN" dirty="0">
                    <a:solidFill>
                      <a:schemeClr val="accent2">
                        <a:lumMod val="75000"/>
                      </a:schemeClr>
                    </a:solidFill>
                  </a:rPr>
                  <a:t>-Ball Nearest </a:t>
                </a:r>
                <a:r>
                  <a:rPr lang="en-IN" dirty="0" err="1">
                    <a:solidFill>
                      <a:schemeClr val="accent2">
                        <a:lumMod val="75000"/>
                      </a:schemeClr>
                    </a:solidFill>
                  </a:rPr>
                  <a:t>Neighbors</a:t>
                </a:r>
                <a:r>
                  <a:rPr lang="en-IN" dirty="0">
                    <a:solidFill>
                      <a:schemeClr val="accent2">
                        <a:lumMod val="75000"/>
                      </a:schemeClr>
                    </a:solidFill>
                  </a:rPr>
                  <a:t> (</a:t>
                </a:r>
                <a14:m>
                  <m:oMath xmlns:m="http://schemas.openxmlformats.org/officeDocument/2006/math">
                    <m:r>
                      <a:rPr lang="en-IN" b="0" i="1" smtClean="0">
                        <a:solidFill>
                          <a:schemeClr val="accent2">
                            <a:lumMod val="75000"/>
                          </a:schemeClr>
                        </a:solidFill>
                        <a:latin typeface="Cambria Math" panose="02040503050406030204" pitchFamily="18" charset="0"/>
                      </a:rPr>
                      <m:t>𝜖</m:t>
                    </m:r>
                  </m:oMath>
                </a14:m>
                <a:r>
                  <a:rPr lang="en-IN" dirty="0">
                    <a:solidFill>
                      <a:schemeClr val="accent2">
                        <a:lumMod val="75000"/>
                      </a:schemeClr>
                    </a:solidFill>
                  </a:rPr>
                  <a:t>-NN)</a:t>
                </a:r>
              </a:p>
            </p:txBody>
          </p:sp>
        </mc:Choice>
        <mc:Fallback xmlns="">
          <p:sp>
            <p:nvSpPr>
              <p:cNvPr id="2" name="Title 1">
                <a:extLst>
                  <a:ext uri="{FF2B5EF4-FFF2-40B4-BE49-F238E27FC236}">
                    <a16:creationId xmlns:a16="http://schemas.microsoft.com/office/drawing/2014/main" id="{D7657946-FC7F-477C-9867-0ED704A858E1}"/>
                  </a:ext>
                </a:extLst>
              </p:cNvPr>
              <p:cNvSpPr>
                <a:spLocks noGrp="1" noRot="1" noChangeAspect="1" noMove="1" noResize="1" noEditPoints="1" noAdjustHandles="1" noChangeArrowheads="1" noChangeShapeType="1" noTextEdit="1"/>
              </p:cNvSpPr>
              <p:nvPr>
                <p:ph type="title"/>
              </p:nvPr>
            </p:nvSpPr>
            <p:spPr>
              <a:xfrm>
                <a:off x="265245" y="169682"/>
                <a:ext cx="11740617" cy="821500"/>
              </a:xfrm>
              <a:blipFill>
                <a:blip r:embed="rId6"/>
                <a:stretch>
                  <a:fillRect t="-15556" b="-27407"/>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26</a:t>
            </a:fld>
            <a:endParaRPr lang="en-IN" sz="2800" dirty="0">
              <a:solidFill>
                <a:schemeClr val="accent2">
                  <a:lumMod val="40000"/>
                  <a:lumOff val="60000"/>
                </a:schemeClr>
              </a:solidFill>
            </a:endParaRPr>
          </a:p>
        </p:txBody>
      </p:sp>
      <p:sp>
        <p:nvSpPr>
          <p:cNvPr id="70" name="Star: 5 Points 69">
            <a:extLst>
              <a:ext uri="{FF2B5EF4-FFF2-40B4-BE49-F238E27FC236}">
                <a16:creationId xmlns:a16="http://schemas.microsoft.com/office/drawing/2014/main" id="{882AC0A8-860C-42FD-935D-6A889A7ACFE2}"/>
              </a:ext>
            </a:extLst>
          </p:cNvPr>
          <p:cNvSpPr/>
          <p:nvPr/>
        </p:nvSpPr>
        <p:spPr>
          <a:xfrm>
            <a:off x="1746025" y="4493013"/>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Star: 5 Points 71">
            <a:extLst>
              <a:ext uri="{FF2B5EF4-FFF2-40B4-BE49-F238E27FC236}">
                <a16:creationId xmlns:a16="http://schemas.microsoft.com/office/drawing/2014/main" id="{680B4C0C-F8BA-49B1-97AB-949C72B0C84B}"/>
              </a:ext>
            </a:extLst>
          </p:cNvPr>
          <p:cNvSpPr/>
          <p:nvPr/>
        </p:nvSpPr>
        <p:spPr>
          <a:xfrm>
            <a:off x="1986411" y="3503424"/>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Star: 5 Points 72">
            <a:extLst>
              <a:ext uri="{FF2B5EF4-FFF2-40B4-BE49-F238E27FC236}">
                <a16:creationId xmlns:a16="http://schemas.microsoft.com/office/drawing/2014/main" id="{7059EF73-4AB8-4E98-848E-8972EDFB5EF3}"/>
              </a:ext>
            </a:extLst>
          </p:cNvPr>
          <p:cNvSpPr/>
          <p:nvPr/>
        </p:nvSpPr>
        <p:spPr>
          <a:xfrm>
            <a:off x="2508027" y="5461766"/>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Star: 5 Points 73">
            <a:extLst>
              <a:ext uri="{FF2B5EF4-FFF2-40B4-BE49-F238E27FC236}">
                <a16:creationId xmlns:a16="http://schemas.microsoft.com/office/drawing/2014/main" id="{BB3ED8BF-B03D-49B9-AED9-7188179005A2}"/>
              </a:ext>
            </a:extLst>
          </p:cNvPr>
          <p:cNvSpPr/>
          <p:nvPr/>
        </p:nvSpPr>
        <p:spPr>
          <a:xfrm>
            <a:off x="2699704" y="4335485"/>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Star: 5 Points 74">
            <a:extLst>
              <a:ext uri="{FF2B5EF4-FFF2-40B4-BE49-F238E27FC236}">
                <a16:creationId xmlns:a16="http://schemas.microsoft.com/office/drawing/2014/main" id="{88373309-C9B1-48DE-9001-2D896EB568B2}"/>
              </a:ext>
            </a:extLst>
          </p:cNvPr>
          <p:cNvSpPr/>
          <p:nvPr/>
        </p:nvSpPr>
        <p:spPr>
          <a:xfrm>
            <a:off x="3262170" y="3527981"/>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Star: 5 Points 75">
            <a:extLst>
              <a:ext uri="{FF2B5EF4-FFF2-40B4-BE49-F238E27FC236}">
                <a16:creationId xmlns:a16="http://schemas.microsoft.com/office/drawing/2014/main" id="{53EAC862-70D2-419D-B5F7-1A5C42C2DABE}"/>
              </a:ext>
            </a:extLst>
          </p:cNvPr>
          <p:cNvSpPr/>
          <p:nvPr/>
        </p:nvSpPr>
        <p:spPr>
          <a:xfrm>
            <a:off x="3314019" y="2731525"/>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Star: 5 Points 76">
            <a:extLst>
              <a:ext uri="{FF2B5EF4-FFF2-40B4-BE49-F238E27FC236}">
                <a16:creationId xmlns:a16="http://schemas.microsoft.com/office/drawing/2014/main" id="{F81A75D3-AA15-434D-92D7-1035FA54562B}"/>
              </a:ext>
            </a:extLst>
          </p:cNvPr>
          <p:cNvSpPr/>
          <p:nvPr/>
        </p:nvSpPr>
        <p:spPr>
          <a:xfrm>
            <a:off x="5163251" y="3707091"/>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Star: 5 Points 77">
            <a:extLst>
              <a:ext uri="{FF2B5EF4-FFF2-40B4-BE49-F238E27FC236}">
                <a16:creationId xmlns:a16="http://schemas.microsoft.com/office/drawing/2014/main" id="{337AC611-3428-4B16-AB6C-C907E4013947}"/>
              </a:ext>
            </a:extLst>
          </p:cNvPr>
          <p:cNvSpPr/>
          <p:nvPr/>
        </p:nvSpPr>
        <p:spPr>
          <a:xfrm>
            <a:off x="3691091" y="5054113"/>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Star: 5 Points 78">
            <a:extLst>
              <a:ext uri="{FF2B5EF4-FFF2-40B4-BE49-F238E27FC236}">
                <a16:creationId xmlns:a16="http://schemas.microsoft.com/office/drawing/2014/main" id="{0F82DF0A-F198-4E82-B896-A43A41C397EA}"/>
              </a:ext>
            </a:extLst>
          </p:cNvPr>
          <p:cNvSpPr/>
          <p:nvPr/>
        </p:nvSpPr>
        <p:spPr>
          <a:xfrm>
            <a:off x="6011013" y="4228268"/>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Star: 5 Points 79">
            <a:extLst>
              <a:ext uri="{FF2B5EF4-FFF2-40B4-BE49-F238E27FC236}">
                <a16:creationId xmlns:a16="http://schemas.microsoft.com/office/drawing/2014/main" id="{4C669F1F-BF5E-41B9-AA24-F5AB4456D246}"/>
              </a:ext>
            </a:extLst>
          </p:cNvPr>
          <p:cNvSpPr/>
          <p:nvPr/>
        </p:nvSpPr>
        <p:spPr>
          <a:xfrm>
            <a:off x="6920170" y="3274075"/>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Star: 5 Points 80">
            <a:extLst>
              <a:ext uri="{FF2B5EF4-FFF2-40B4-BE49-F238E27FC236}">
                <a16:creationId xmlns:a16="http://schemas.microsoft.com/office/drawing/2014/main" id="{C73E6143-CB90-4151-BD1B-00A343A53949}"/>
              </a:ext>
            </a:extLst>
          </p:cNvPr>
          <p:cNvSpPr/>
          <p:nvPr/>
        </p:nvSpPr>
        <p:spPr>
          <a:xfrm>
            <a:off x="7516805" y="3901757"/>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Star: 5 Points 82">
            <a:extLst>
              <a:ext uri="{FF2B5EF4-FFF2-40B4-BE49-F238E27FC236}">
                <a16:creationId xmlns:a16="http://schemas.microsoft.com/office/drawing/2014/main" id="{661A0F4C-67D1-4765-A9FA-4A8B1628CAB1}"/>
              </a:ext>
            </a:extLst>
          </p:cNvPr>
          <p:cNvSpPr/>
          <p:nvPr/>
        </p:nvSpPr>
        <p:spPr>
          <a:xfrm>
            <a:off x="8079273" y="3090692"/>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Star: 5 Points 84">
            <a:extLst>
              <a:ext uri="{FF2B5EF4-FFF2-40B4-BE49-F238E27FC236}">
                <a16:creationId xmlns:a16="http://schemas.microsoft.com/office/drawing/2014/main" id="{F879CF56-ABD0-45A3-8348-D1F5BED0F8C9}"/>
              </a:ext>
            </a:extLst>
          </p:cNvPr>
          <p:cNvSpPr/>
          <p:nvPr/>
        </p:nvSpPr>
        <p:spPr>
          <a:xfrm>
            <a:off x="7343979" y="2610769"/>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Star: 5 Points 85">
            <a:extLst>
              <a:ext uri="{FF2B5EF4-FFF2-40B4-BE49-F238E27FC236}">
                <a16:creationId xmlns:a16="http://schemas.microsoft.com/office/drawing/2014/main" id="{554077D3-955C-464B-AB5D-6BB6AC2D7718}"/>
              </a:ext>
            </a:extLst>
          </p:cNvPr>
          <p:cNvSpPr/>
          <p:nvPr/>
        </p:nvSpPr>
        <p:spPr>
          <a:xfrm>
            <a:off x="9014099" y="2794769"/>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Star: 5 Points 86">
            <a:extLst>
              <a:ext uri="{FF2B5EF4-FFF2-40B4-BE49-F238E27FC236}">
                <a16:creationId xmlns:a16="http://schemas.microsoft.com/office/drawing/2014/main" id="{46853420-097D-47F1-BF0A-51B36150DEB7}"/>
              </a:ext>
            </a:extLst>
          </p:cNvPr>
          <p:cNvSpPr/>
          <p:nvPr/>
        </p:nvSpPr>
        <p:spPr>
          <a:xfrm>
            <a:off x="7705341" y="4811535"/>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Star: 5 Points 87">
            <a:extLst>
              <a:ext uri="{FF2B5EF4-FFF2-40B4-BE49-F238E27FC236}">
                <a16:creationId xmlns:a16="http://schemas.microsoft.com/office/drawing/2014/main" id="{351AD3ED-5F61-48DA-B194-9C3F7F534E02}"/>
              </a:ext>
            </a:extLst>
          </p:cNvPr>
          <p:cNvSpPr/>
          <p:nvPr/>
        </p:nvSpPr>
        <p:spPr>
          <a:xfrm>
            <a:off x="8637027" y="3901757"/>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Star: 5 Points 88">
            <a:extLst>
              <a:ext uri="{FF2B5EF4-FFF2-40B4-BE49-F238E27FC236}">
                <a16:creationId xmlns:a16="http://schemas.microsoft.com/office/drawing/2014/main" id="{54DCC378-320C-40CE-92D1-33952830696D}"/>
              </a:ext>
            </a:extLst>
          </p:cNvPr>
          <p:cNvSpPr/>
          <p:nvPr/>
        </p:nvSpPr>
        <p:spPr>
          <a:xfrm>
            <a:off x="8395577" y="4551227"/>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3" name="Star: 5 Points 152">
            <a:extLst>
              <a:ext uri="{FF2B5EF4-FFF2-40B4-BE49-F238E27FC236}">
                <a16:creationId xmlns:a16="http://schemas.microsoft.com/office/drawing/2014/main" id="{129E77D4-E250-4D95-BB04-687D1C647A6A}"/>
              </a:ext>
            </a:extLst>
          </p:cNvPr>
          <p:cNvSpPr/>
          <p:nvPr/>
        </p:nvSpPr>
        <p:spPr>
          <a:xfrm>
            <a:off x="6263609" y="3730445"/>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4" name="Star: 5 Points 153">
            <a:extLst>
              <a:ext uri="{FF2B5EF4-FFF2-40B4-BE49-F238E27FC236}">
                <a16:creationId xmlns:a16="http://schemas.microsoft.com/office/drawing/2014/main" id="{64D71465-9943-4E2E-B627-BABD8EE2785E}"/>
              </a:ext>
            </a:extLst>
          </p:cNvPr>
          <p:cNvSpPr/>
          <p:nvPr/>
        </p:nvSpPr>
        <p:spPr>
          <a:xfrm>
            <a:off x="5455477" y="3275264"/>
            <a:ext cx="377072" cy="358219"/>
          </a:xfrm>
          <a:prstGeom prst="star5">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 name="Star: 5 Points 154">
            <a:extLst>
              <a:ext uri="{FF2B5EF4-FFF2-40B4-BE49-F238E27FC236}">
                <a16:creationId xmlns:a16="http://schemas.microsoft.com/office/drawing/2014/main" id="{7205A5F8-7503-4A73-AB00-574F4FA03BBA}"/>
              </a:ext>
            </a:extLst>
          </p:cNvPr>
          <p:cNvSpPr/>
          <p:nvPr/>
        </p:nvSpPr>
        <p:spPr>
          <a:xfrm>
            <a:off x="3708375" y="4416724"/>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3AF78BFD-8F61-4437-9FF1-50F7461347E0}"/>
              </a:ext>
            </a:extLst>
          </p:cNvPr>
          <p:cNvSpPr txBox="1"/>
          <p:nvPr/>
        </p:nvSpPr>
        <p:spPr>
          <a:xfrm>
            <a:off x="4602775" y="3002836"/>
            <a:ext cx="1104148" cy="369332"/>
          </a:xfrm>
          <a:prstGeom prst="rect">
            <a:avLst/>
          </a:prstGeom>
          <a:noFill/>
        </p:spPr>
        <p:txBody>
          <a:bodyPr wrap="none" rtlCol="0">
            <a:spAutoFit/>
          </a:bodyPr>
          <a:lstStyle/>
          <a:p>
            <a:r>
              <a:rPr lang="en-IN" dirty="0"/>
              <a:t>Test input</a:t>
            </a:r>
          </a:p>
        </p:txBody>
      </p:sp>
      <p:sp>
        <p:nvSpPr>
          <p:cNvPr id="38" name="Star: 5 Points 37">
            <a:extLst>
              <a:ext uri="{FF2B5EF4-FFF2-40B4-BE49-F238E27FC236}">
                <a16:creationId xmlns:a16="http://schemas.microsoft.com/office/drawing/2014/main" id="{E8CF45E3-EB43-49B3-9800-822724E81E93}"/>
              </a:ext>
            </a:extLst>
          </p:cNvPr>
          <p:cNvSpPr/>
          <p:nvPr/>
        </p:nvSpPr>
        <p:spPr>
          <a:xfrm>
            <a:off x="5463434" y="3270376"/>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Star: 5 Points 38">
            <a:extLst>
              <a:ext uri="{FF2B5EF4-FFF2-40B4-BE49-F238E27FC236}">
                <a16:creationId xmlns:a16="http://schemas.microsoft.com/office/drawing/2014/main" id="{44A3BAF5-3BBF-449A-ACD4-9908A9307D86}"/>
              </a:ext>
            </a:extLst>
          </p:cNvPr>
          <p:cNvSpPr/>
          <p:nvPr/>
        </p:nvSpPr>
        <p:spPr>
          <a:xfrm>
            <a:off x="5463434" y="3270376"/>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1" name="Picture 2">
            <a:extLst>
              <a:ext uri="{FF2B5EF4-FFF2-40B4-BE49-F238E27FC236}">
                <a16:creationId xmlns:a16="http://schemas.microsoft.com/office/drawing/2014/main" id="{306B4895-2589-428B-BFA0-4BA2598576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83849" y="1555706"/>
            <a:ext cx="1181100" cy="12382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2" name="Speech Bubble: Rectangle 41">
                <a:extLst>
                  <a:ext uri="{FF2B5EF4-FFF2-40B4-BE49-F238E27FC236}">
                    <a16:creationId xmlns:a16="http://schemas.microsoft.com/office/drawing/2014/main" id="{0E4165A0-C897-4196-9C7E-8583AD3E7F79}"/>
                  </a:ext>
                </a:extLst>
              </p:cNvPr>
              <p:cNvSpPr/>
              <p:nvPr/>
            </p:nvSpPr>
            <p:spPr>
              <a:xfrm>
                <a:off x="8321375" y="1739951"/>
                <a:ext cx="2391129" cy="774551"/>
              </a:xfrm>
              <a:prstGeom prst="wedgeRectCallout">
                <a:avLst>
                  <a:gd name="adj1" fmla="val 69396"/>
                  <a:gd name="adj2" fmla="val 2551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00" dirty="0">
                  <a:solidFill>
                    <a:schemeClr val="tx1"/>
                  </a:solidFill>
                  <a:latin typeface="Abadi Extra Light" panose="020B0204020104020204" pitchFamily="34" charset="0"/>
                </a:endParaRPr>
              </a:p>
              <a:p>
                <a:r>
                  <a:rPr lang="en-IN" sz="1600" dirty="0">
                    <a:solidFill>
                      <a:schemeClr val="tx1"/>
                    </a:solidFill>
                    <a:latin typeface="Abadi Extra Light" panose="020B0204020104020204" pitchFamily="34" charset="0"/>
                  </a:rPr>
                  <a:t>So changing</a:t>
                </a:r>
                <a:r>
                  <a:rPr lang="en-IN" sz="1600" dirty="0">
                    <a:solidFill>
                      <a:schemeClr val="tx1"/>
                    </a:solidFill>
                  </a:rPr>
                  <a:t> </a:t>
                </a:r>
                <a14:m>
                  <m:oMath xmlns:m="http://schemas.openxmlformats.org/officeDocument/2006/math">
                    <m:r>
                      <a:rPr lang="en-IN" sz="1600" i="1">
                        <a:solidFill>
                          <a:schemeClr val="tx1"/>
                        </a:solidFill>
                        <a:latin typeface="Cambria Math" panose="02040503050406030204" pitchFamily="18" charset="0"/>
                      </a:rPr>
                      <m:t>𝜖</m:t>
                    </m:r>
                  </m:oMath>
                </a14:m>
                <a:r>
                  <a:rPr lang="en-IN" sz="1600" dirty="0">
                    <a:solidFill>
                      <a:schemeClr val="tx1"/>
                    </a:solidFill>
                    <a:latin typeface="Abadi Extra Light" panose="020B0204020104020204" pitchFamily="34" charset="0"/>
                  </a:rPr>
                  <a:t> may change the prediction. How to pick the “right” </a:t>
                </a:r>
                <a14:m>
                  <m:oMath xmlns:m="http://schemas.openxmlformats.org/officeDocument/2006/math">
                    <m:r>
                      <a:rPr lang="en-IN" sz="1600" b="0" i="1" smtClean="0">
                        <a:solidFill>
                          <a:schemeClr val="tx1"/>
                        </a:solidFill>
                        <a:latin typeface="Cambria Math" panose="02040503050406030204" pitchFamily="18" charset="0"/>
                      </a:rPr>
                      <m:t>𝜖</m:t>
                    </m:r>
                  </m:oMath>
                </a14:m>
                <a:r>
                  <a:rPr lang="en-IN" sz="1600" dirty="0">
                    <a:solidFill>
                      <a:schemeClr val="tx1"/>
                    </a:solidFill>
                    <a:latin typeface="Abadi Extra Light" panose="020B0204020104020204" pitchFamily="34" charset="0"/>
                  </a:rPr>
                  <a:t> value?</a:t>
                </a:r>
              </a:p>
              <a:p>
                <a:endParaRPr lang="en-IN" sz="1600" dirty="0">
                  <a:solidFill>
                    <a:schemeClr val="tx1"/>
                  </a:solidFill>
                </a:endParaRPr>
              </a:p>
            </p:txBody>
          </p:sp>
        </mc:Choice>
        <mc:Fallback xmlns="">
          <p:sp>
            <p:nvSpPr>
              <p:cNvPr id="42" name="Speech Bubble: Rectangle 41">
                <a:extLst>
                  <a:ext uri="{FF2B5EF4-FFF2-40B4-BE49-F238E27FC236}">
                    <a16:creationId xmlns:a16="http://schemas.microsoft.com/office/drawing/2014/main" id="{0E4165A0-C897-4196-9C7E-8583AD3E7F79}"/>
                  </a:ext>
                </a:extLst>
              </p:cNvPr>
              <p:cNvSpPr>
                <a:spLocks noRot="1" noChangeAspect="1" noMove="1" noResize="1" noEditPoints="1" noAdjustHandles="1" noChangeArrowheads="1" noChangeShapeType="1" noTextEdit="1"/>
              </p:cNvSpPr>
              <p:nvPr/>
            </p:nvSpPr>
            <p:spPr>
              <a:xfrm>
                <a:off x="8321375" y="1739951"/>
                <a:ext cx="2391129" cy="774551"/>
              </a:xfrm>
              <a:prstGeom prst="wedgeRectCallout">
                <a:avLst>
                  <a:gd name="adj1" fmla="val 69396"/>
                  <a:gd name="adj2" fmla="val 25515"/>
                </a:avLst>
              </a:prstGeom>
              <a:blipFill>
                <a:blip r:embed="rId8"/>
                <a:stretch>
                  <a:fillRect l="-839" t="-5385" b="-11538"/>
                </a:stretch>
              </a:blipFill>
              <a:ln w="19050">
                <a:solidFill>
                  <a:schemeClr val="accent2"/>
                </a:solidFill>
              </a:ln>
            </p:spPr>
            <p:txBody>
              <a:bodyPr/>
              <a:lstStyle/>
              <a:p>
                <a:r>
                  <a:rPr lang="en-IN">
                    <a:noFill/>
                  </a:rPr>
                  <a:t> </a:t>
                </a:r>
              </a:p>
            </p:txBody>
          </p:sp>
        </mc:Fallback>
      </mc:AlternateContent>
      <p:pic>
        <p:nvPicPr>
          <p:cNvPr id="43" name="Picture 42">
            <a:extLst>
              <a:ext uri="{FF2B5EF4-FFF2-40B4-BE49-F238E27FC236}">
                <a16:creationId xmlns:a16="http://schemas.microsoft.com/office/drawing/2014/main" id="{E61F0634-C901-42A0-9935-8231D59C16D8}"/>
              </a:ext>
            </a:extLst>
          </p:cNvPr>
          <p:cNvPicPr>
            <a:picLocks noChangeAspect="1"/>
          </p:cNvPicPr>
          <p:nvPr/>
        </p:nvPicPr>
        <p:blipFill>
          <a:blip r:embed="rId9"/>
          <a:stretch>
            <a:fillRect/>
          </a:stretch>
        </p:blipFill>
        <p:spPr>
          <a:xfrm>
            <a:off x="11028156" y="5082315"/>
            <a:ext cx="1010687" cy="965223"/>
          </a:xfrm>
          <a:prstGeom prst="rect">
            <a:avLst/>
          </a:prstGeom>
        </p:spPr>
      </p:pic>
      <mc:AlternateContent xmlns:mc="http://schemas.openxmlformats.org/markup-compatibility/2006" xmlns:a14="http://schemas.microsoft.com/office/drawing/2010/main">
        <mc:Choice Requires="a14">
          <p:sp>
            <p:nvSpPr>
              <p:cNvPr id="44" name="Speech Bubble: Rectangle 43">
                <a:extLst>
                  <a:ext uri="{FF2B5EF4-FFF2-40B4-BE49-F238E27FC236}">
                    <a16:creationId xmlns:a16="http://schemas.microsoft.com/office/drawing/2014/main" id="{9DE90844-AE8C-4884-8993-FE5FEC7082B4}"/>
                  </a:ext>
                </a:extLst>
              </p:cNvPr>
              <p:cNvSpPr/>
              <p:nvPr/>
            </p:nvSpPr>
            <p:spPr>
              <a:xfrm>
                <a:off x="8637027" y="5189713"/>
                <a:ext cx="2391129" cy="1106873"/>
              </a:xfrm>
              <a:prstGeom prst="wedgeRectCallout">
                <a:avLst>
                  <a:gd name="adj1" fmla="val 59347"/>
                  <a:gd name="adj2" fmla="val -2114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Just like K, </a:t>
                </a:r>
                <a14:m>
                  <m:oMath xmlns:m="http://schemas.openxmlformats.org/officeDocument/2006/math">
                    <m:r>
                      <a:rPr lang="en-IN" sz="1600" b="0" i="1" smtClean="0">
                        <a:solidFill>
                          <a:schemeClr val="tx1"/>
                        </a:solidFill>
                        <a:latin typeface="Cambria Math" panose="02040503050406030204" pitchFamily="18" charset="0"/>
                      </a:rPr>
                      <m:t>𝜖</m:t>
                    </m:r>
                  </m:oMath>
                </a14:m>
                <a:r>
                  <a:rPr lang="en-IN" sz="1600" dirty="0">
                    <a:solidFill>
                      <a:schemeClr val="tx1"/>
                    </a:solidFill>
                    <a:latin typeface="Abadi Extra Light" panose="020B0204020104020204" pitchFamily="34" charset="0"/>
                  </a:rPr>
                  <a:t> is also a “hyperparameter”. One way to choose it is using “cross-validation” (will see shortly)</a:t>
                </a:r>
              </a:p>
            </p:txBody>
          </p:sp>
        </mc:Choice>
        <mc:Fallback xmlns="">
          <p:sp>
            <p:nvSpPr>
              <p:cNvPr id="44" name="Speech Bubble: Rectangle 43">
                <a:extLst>
                  <a:ext uri="{FF2B5EF4-FFF2-40B4-BE49-F238E27FC236}">
                    <a16:creationId xmlns:a16="http://schemas.microsoft.com/office/drawing/2014/main" id="{9DE90844-AE8C-4884-8993-FE5FEC7082B4}"/>
                  </a:ext>
                </a:extLst>
              </p:cNvPr>
              <p:cNvSpPr>
                <a:spLocks noRot="1" noChangeAspect="1" noMove="1" noResize="1" noEditPoints="1" noAdjustHandles="1" noChangeArrowheads="1" noChangeShapeType="1" noTextEdit="1"/>
              </p:cNvSpPr>
              <p:nvPr/>
            </p:nvSpPr>
            <p:spPr>
              <a:xfrm>
                <a:off x="8637027" y="5189713"/>
                <a:ext cx="2391129" cy="1106873"/>
              </a:xfrm>
              <a:prstGeom prst="wedgeRectCallout">
                <a:avLst>
                  <a:gd name="adj1" fmla="val 59347"/>
                  <a:gd name="adj2" fmla="val -21146"/>
                </a:avLst>
              </a:prstGeom>
              <a:blipFill>
                <a:blip r:embed="rId10"/>
                <a:stretch>
                  <a:fillRect l="-1155" b="-4324"/>
                </a:stretch>
              </a:blipFill>
              <a:ln w="19050">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2779381108"/>
      </p:ext>
    </p:extLst>
  </p:cSld>
  <p:clrMapOvr>
    <a:masterClrMapping/>
  </p:clrMapOvr>
  <mc:AlternateContent xmlns:mc="http://schemas.openxmlformats.org/markup-compatibility/2006" xmlns:p14="http://schemas.microsoft.com/office/powerpoint/2010/main">
    <mc:Choice Requires="p14">
      <p:transition spd="slow" p14:dur="2000" advTm="127609"/>
    </mc:Choice>
    <mc:Fallback xmlns="">
      <p:transition spd="slow" advTm="1276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9">
                                            <p:txEl>
                                              <p:pRg st="0" end="0"/>
                                            </p:txEl>
                                          </p:spTgt>
                                        </p:tgtEl>
                                        <p:attrNameLst>
                                          <p:attrName>style.visibility</p:attrName>
                                        </p:attrNameLst>
                                      </p:cBhvr>
                                      <p:to>
                                        <p:strVal val="visible"/>
                                      </p:to>
                                    </p:set>
                                    <p:animEffect transition="in" filter="wipe(down)">
                                      <p:cBhvr>
                                        <p:cTn id="7" dur="500"/>
                                        <p:tgtEl>
                                          <p:spTgt spid="1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wipe(down)">
                                      <p:cBhvr>
                                        <p:cTn id="12" dur="500"/>
                                        <p:tgtEl>
                                          <p:spTgt spid="70"/>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down)">
                                      <p:cBhvr>
                                        <p:cTn id="15" dur="500"/>
                                        <p:tgtEl>
                                          <p:spTgt spid="7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wipe(down)">
                                      <p:cBhvr>
                                        <p:cTn id="18" dur="500"/>
                                        <p:tgtEl>
                                          <p:spTgt spid="73"/>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wipe(down)">
                                      <p:cBhvr>
                                        <p:cTn id="21" dur="500"/>
                                        <p:tgtEl>
                                          <p:spTgt spid="74"/>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wipe(down)">
                                      <p:cBhvr>
                                        <p:cTn id="24" dur="500"/>
                                        <p:tgtEl>
                                          <p:spTgt spid="75"/>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wipe(down)">
                                      <p:cBhvr>
                                        <p:cTn id="27" dur="500"/>
                                        <p:tgtEl>
                                          <p:spTgt spid="7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wipe(down)">
                                      <p:cBhvr>
                                        <p:cTn id="30" dur="500"/>
                                        <p:tgtEl>
                                          <p:spTgt spid="78"/>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55"/>
                                        </p:tgtEl>
                                        <p:attrNameLst>
                                          <p:attrName>style.visibility</p:attrName>
                                        </p:attrNameLst>
                                      </p:cBhvr>
                                      <p:to>
                                        <p:strVal val="visible"/>
                                      </p:to>
                                    </p:set>
                                    <p:animEffect transition="in" filter="wipe(down)">
                                      <p:cBhvr>
                                        <p:cTn id="33" dur="500"/>
                                        <p:tgtEl>
                                          <p:spTgt spid="155"/>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wipe(down)">
                                      <p:cBhvr>
                                        <p:cTn id="36" dur="500"/>
                                        <p:tgtEl>
                                          <p:spTgt spid="77"/>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wipe(down)">
                                      <p:cBhvr>
                                        <p:cTn id="39" dur="500"/>
                                        <p:tgtEl>
                                          <p:spTgt spid="7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80"/>
                                        </p:tgtEl>
                                        <p:attrNameLst>
                                          <p:attrName>style.visibility</p:attrName>
                                        </p:attrNameLst>
                                      </p:cBhvr>
                                      <p:to>
                                        <p:strVal val="visible"/>
                                      </p:to>
                                    </p:set>
                                    <p:animEffect transition="in" filter="wipe(down)">
                                      <p:cBhvr>
                                        <p:cTn id="42" dur="500"/>
                                        <p:tgtEl>
                                          <p:spTgt spid="80"/>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81"/>
                                        </p:tgtEl>
                                        <p:attrNameLst>
                                          <p:attrName>style.visibility</p:attrName>
                                        </p:attrNameLst>
                                      </p:cBhvr>
                                      <p:to>
                                        <p:strVal val="visible"/>
                                      </p:to>
                                    </p:set>
                                    <p:animEffect transition="in" filter="wipe(down)">
                                      <p:cBhvr>
                                        <p:cTn id="45" dur="500"/>
                                        <p:tgtEl>
                                          <p:spTgt spid="81"/>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83"/>
                                        </p:tgtEl>
                                        <p:attrNameLst>
                                          <p:attrName>style.visibility</p:attrName>
                                        </p:attrNameLst>
                                      </p:cBhvr>
                                      <p:to>
                                        <p:strVal val="visible"/>
                                      </p:to>
                                    </p:set>
                                    <p:animEffect transition="in" filter="wipe(down)">
                                      <p:cBhvr>
                                        <p:cTn id="48" dur="500"/>
                                        <p:tgtEl>
                                          <p:spTgt spid="83"/>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85"/>
                                        </p:tgtEl>
                                        <p:attrNameLst>
                                          <p:attrName>style.visibility</p:attrName>
                                        </p:attrNameLst>
                                      </p:cBhvr>
                                      <p:to>
                                        <p:strVal val="visible"/>
                                      </p:to>
                                    </p:set>
                                    <p:animEffect transition="in" filter="wipe(down)">
                                      <p:cBhvr>
                                        <p:cTn id="51" dur="500"/>
                                        <p:tgtEl>
                                          <p:spTgt spid="85"/>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86"/>
                                        </p:tgtEl>
                                        <p:attrNameLst>
                                          <p:attrName>style.visibility</p:attrName>
                                        </p:attrNameLst>
                                      </p:cBhvr>
                                      <p:to>
                                        <p:strVal val="visible"/>
                                      </p:to>
                                    </p:set>
                                    <p:animEffect transition="in" filter="wipe(down)">
                                      <p:cBhvr>
                                        <p:cTn id="54" dur="500"/>
                                        <p:tgtEl>
                                          <p:spTgt spid="86"/>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87"/>
                                        </p:tgtEl>
                                        <p:attrNameLst>
                                          <p:attrName>style.visibility</p:attrName>
                                        </p:attrNameLst>
                                      </p:cBhvr>
                                      <p:to>
                                        <p:strVal val="visible"/>
                                      </p:to>
                                    </p:set>
                                    <p:animEffect transition="in" filter="wipe(down)">
                                      <p:cBhvr>
                                        <p:cTn id="57" dur="500"/>
                                        <p:tgtEl>
                                          <p:spTgt spid="87"/>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88"/>
                                        </p:tgtEl>
                                        <p:attrNameLst>
                                          <p:attrName>style.visibility</p:attrName>
                                        </p:attrNameLst>
                                      </p:cBhvr>
                                      <p:to>
                                        <p:strVal val="visible"/>
                                      </p:to>
                                    </p:set>
                                    <p:animEffect transition="in" filter="wipe(down)">
                                      <p:cBhvr>
                                        <p:cTn id="60" dur="500"/>
                                        <p:tgtEl>
                                          <p:spTgt spid="88"/>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animEffect transition="in" filter="wipe(down)">
                                      <p:cBhvr>
                                        <p:cTn id="63" dur="500"/>
                                        <p:tgtEl>
                                          <p:spTgt spid="89"/>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153"/>
                                        </p:tgtEl>
                                        <p:attrNameLst>
                                          <p:attrName>style.visibility</p:attrName>
                                        </p:attrNameLst>
                                      </p:cBhvr>
                                      <p:to>
                                        <p:strVal val="visible"/>
                                      </p:to>
                                    </p:set>
                                    <p:animEffect transition="in" filter="wipe(down)">
                                      <p:cBhvr>
                                        <p:cTn id="66" dur="500"/>
                                        <p:tgtEl>
                                          <p:spTgt spid="15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54"/>
                                        </p:tgtEl>
                                        <p:attrNameLst>
                                          <p:attrName>style.visibility</p:attrName>
                                        </p:attrNameLst>
                                      </p:cBhvr>
                                      <p:to>
                                        <p:strVal val="visible"/>
                                      </p:to>
                                    </p:set>
                                    <p:animEffect transition="in" filter="wipe(down)">
                                      <p:cBhvr>
                                        <p:cTn id="71" dur="500"/>
                                        <p:tgtEl>
                                          <p:spTgt spid="154"/>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wipe(down)">
                                      <p:cBhvr>
                                        <p:cTn id="74" dur="500"/>
                                        <p:tgtEl>
                                          <p:spTgt spid="31"/>
                                        </p:tgtEl>
                                      </p:cBhvr>
                                    </p:animEffect>
                                  </p:childTnLst>
                                </p:cTn>
                              </p:par>
                            </p:childTnLst>
                          </p:cTn>
                        </p:par>
                      </p:childTnLst>
                    </p:cTn>
                  </p:par>
                  <p:par>
                    <p:cTn id="75" fill="hold">
                      <p:stCondLst>
                        <p:cond delay="indefinite"/>
                      </p:stCondLst>
                      <p:childTnLst>
                        <p:par>
                          <p:cTn id="76" fill="hold">
                            <p:stCondLst>
                              <p:cond delay="0"/>
                            </p:stCondLst>
                            <p:childTnLst>
                              <p:par>
                                <p:cTn id="77" presetID="55" presetClass="entr" presetSubtype="0" fill="hold" grpId="0" nodeType="clickEffect">
                                  <p:stCondLst>
                                    <p:cond delay="0"/>
                                  </p:stCondLst>
                                  <p:childTnLst>
                                    <p:set>
                                      <p:cBhvr>
                                        <p:cTn id="78" dur="1" fill="hold">
                                          <p:stCondLst>
                                            <p:cond delay="0"/>
                                          </p:stCondLst>
                                        </p:cTn>
                                        <p:tgtEl>
                                          <p:spTgt spid="3"/>
                                        </p:tgtEl>
                                        <p:attrNameLst>
                                          <p:attrName>style.visibility</p:attrName>
                                        </p:attrNameLst>
                                      </p:cBhvr>
                                      <p:to>
                                        <p:strVal val="visible"/>
                                      </p:to>
                                    </p:set>
                                    <p:anim calcmode="lin" valueType="num">
                                      <p:cBhvr>
                                        <p:cTn id="79" dur="1000" fill="hold"/>
                                        <p:tgtEl>
                                          <p:spTgt spid="3"/>
                                        </p:tgtEl>
                                        <p:attrNameLst>
                                          <p:attrName>ppt_w</p:attrName>
                                        </p:attrNameLst>
                                      </p:cBhvr>
                                      <p:tavLst>
                                        <p:tav tm="0">
                                          <p:val>
                                            <p:strVal val="#ppt_w*0.70"/>
                                          </p:val>
                                        </p:tav>
                                        <p:tav tm="100000">
                                          <p:val>
                                            <p:strVal val="#ppt_w"/>
                                          </p:val>
                                        </p:tav>
                                      </p:tavLst>
                                    </p:anim>
                                    <p:anim calcmode="lin" valueType="num">
                                      <p:cBhvr>
                                        <p:cTn id="80" dur="1000" fill="hold"/>
                                        <p:tgtEl>
                                          <p:spTgt spid="3"/>
                                        </p:tgtEl>
                                        <p:attrNameLst>
                                          <p:attrName>ppt_h</p:attrName>
                                        </p:attrNameLst>
                                      </p:cBhvr>
                                      <p:tavLst>
                                        <p:tav tm="0">
                                          <p:val>
                                            <p:strVal val="#ppt_h"/>
                                          </p:val>
                                        </p:tav>
                                        <p:tav tm="100000">
                                          <p:val>
                                            <p:strVal val="#ppt_h"/>
                                          </p:val>
                                        </p:tav>
                                      </p:tavLst>
                                    </p:anim>
                                    <p:animEffect transition="in" filter="fade">
                                      <p:cBhvr>
                                        <p:cTn id="81" dur="1000"/>
                                        <p:tgtEl>
                                          <p:spTgt spid="3"/>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wipe(down)">
                                      <p:cBhvr>
                                        <p:cTn id="86" dur="500"/>
                                        <p:tgtEl>
                                          <p:spTgt spid="38"/>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38"/>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55" presetClass="entr" presetSubtype="0" fill="hold" grpId="0" nodeType="clickEffect">
                                  <p:stCondLst>
                                    <p:cond delay="0"/>
                                  </p:stCondLst>
                                  <p:childTnLst>
                                    <p:set>
                                      <p:cBhvr>
                                        <p:cTn id="96" dur="1" fill="hold">
                                          <p:stCondLst>
                                            <p:cond delay="0"/>
                                          </p:stCondLst>
                                        </p:cTn>
                                        <p:tgtEl>
                                          <p:spTgt spid="40"/>
                                        </p:tgtEl>
                                        <p:attrNameLst>
                                          <p:attrName>style.visibility</p:attrName>
                                        </p:attrNameLst>
                                      </p:cBhvr>
                                      <p:to>
                                        <p:strVal val="visible"/>
                                      </p:to>
                                    </p:set>
                                    <p:anim calcmode="lin" valueType="num">
                                      <p:cBhvr>
                                        <p:cTn id="97" dur="1000" fill="hold"/>
                                        <p:tgtEl>
                                          <p:spTgt spid="40"/>
                                        </p:tgtEl>
                                        <p:attrNameLst>
                                          <p:attrName>ppt_w</p:attrName>
                                        </p:attrNameLst>
                                      </p:cBhvr>
                                      <p:tavLst>
                                        <p:tav tm="0">
                                          <p:val>
                                            <p:strVal val="#ppt_w*0.70"/>
                                          </p:val>
                                        </p:tav>
                                        <p:tav tm="100000">
                                          <p:val>
                                            <p:strVal val="#ppt_w"/>
                                          </p:val>
                                        </p:tav>
                                      </p:tavLst>
                                    </p:anim>
                                    <p:anim calcmode="lin" valueType="num">
                                      <p:cBhvr>
                                        <p:cTn id="98" dur="1000" fill="hold"/>
                                        <p:tgtEl>
                                          <p:spTgt spid="40"/>
                                        </p:tgtEl>
                                        <p:attrNameLst>
                                          <p:attrName>ppt_h</p:attrName>
                                        </p:attrNameLst>
                                      </p:cBhvr>
                                      <p:tavLst>
                                        <p:tav tm="0">
                                          <p:val>
                                            <p:strVal val="#ppt_h"/>
                                          </p:val>
                                        </p:tav>
                                        <p:tav tm="100000">
                                          <p:val>
                                            <p:strVal val="#ppt_h"/>
                                          </p:val>
                                        </p:tav>
                                      </p:tavLst>
                                    </p:anim>
                                    <p:animEffect transition="in" filter="fade">
                                      <p:cBhvr>
                                        <p:cTn id="99" dur="1000"/>
                                        <p:tgtEl>
                                          <p:spTgt spid="40"/>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down)">
                                      <p:cBhvr>
                                        <p:cTn id="104" dur="500"/>
                                        <p:tgtEl>
                                          <p:spTgt spid="39"/>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41"/>
                                        </p:tgtEl>
                                        <p:attrNameLst>
                                          <p:attrName>style.visibility</p:attrName>
                                        </p:attrNameLst>
                                      </p:cBhvr>
                                      <p:to>
                                        <p:strVal val="visible"/>
                                      </p:to>
                                    </p:set>
                                    <p:animEffect transition="in" filter="wipe(down)">
                                      <p:cBhvr>
                                        <p:cTn id="109" dur="500"/>
                                        <p:tgtEl>
                                          <p:spTgt spid="41"/>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42"/>
                                        </p:tgtEl>
                                        <p:attrNameLst>
                                          <p:attrName>style.visibility</p:attrName>
                                        </p:attrNameLst>
                                      </p:cBhvr>
                                      <p:to>
                                        <p:strVal val="visible"/>
                                      </p:to>
                                    </p:set>
                                    <p:animEffect transition="in" filter="wipe(down)">
                                      <p:cBhvr>
                                        <p:cTn id="112" dur="500"/>
                                        <p:tgtEl>
                                          <p:spTgt spid="42"/>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nodeType="clickEffect">
                                  <p:stCondLst>
                                    <p:cond delay="0"/>
                                  </p:stCondLst>
                                  <p:childTnLst>
                                    <p:set>
                                      <p:cBhvr>
                                        <p:cTn id="116" dur="1" fill="hold">
                                          <p:stCondLst>
                                            <p:cond delay="0"/>
                                          </p:stCondLst>
                                        </p:cTn>
                                        <p:tgtEl>
                                          <p:spTgt spid="43"/>
                                        </p:tgtEl>
                                        <p:attrNameLst>
                                          <p:attrName>style.visibility</p:attrName>
                                        </p:attrNameLst>
                                      </p:cBhvr>
                                      <p:to>
                                        <p:strVal val="visible"/>
                                      </p:to>
                                    </p:set>
                                    <p:animEffect transition="in" filter="wipe(down)">
                                      <p:cBhvr>
                                        <p:cTn id="117" dur="500"/>
                                        <p:tgtEl>
                                          <p:spTgt spid="43"/>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44"/>
                                        </p:tgtEl>
                                        <p:attrNameLst>
                                          <p:attrName>style.visibility</p:attrName>
                                        </p:attrNameLst>
                                      </p:cBhvr>
                                      <p:to>
                                        <p:strVal val="visible"/>
                                      </p:to>
                                    </p:set>
                                    <p:animEffect transition="in" filter="wipe(down)">
                                      <p:cBhvr>
                                        <p:cTn id="12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0" grpId="0" animBg="1"/>
      <p:bldP spid="70"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3" grpId="0" animBg="1"/>
      <p:bldP spid="85" grpId="0" animBg="1"/>
      <p:bldP spid="86" grpId="0" animBg="1"/>
      <p:bldP spid="87" grpId="0" animBg="1"/>
      <p:bldP spid="88" grpId="0" animBg="1"/>
      <p:bldP spid="89" grpId="0" animBg="1"/>
      <p:bldP spid="153" grpId="0" animBg="1"/>
      <p:bldP spid="154" grpId="0" animBg="1"/>
      <p:bldP spid="155" grpId="0" animBg="1"/>
      <p:bldP spid="31" grpId="0"/>
      <p:bldP spid="38" grpId="0" animBg="1"/>
      <p:bldP spid="38" grpId="1" animBg="1"/>
      <p:bldP spid="39" grpId="0" animBg="1"/>
      <p:bldP spid="42" grpId="0" animBg="1"/>
      <p:bldP spid="4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ontent Placeholder 2">
            <a:extLst>
              <a:ext uri="{FF2B5EF4-FFF2-40B4-BE49-F238E27FC236}">
                <a16:creationId xmlns:a16="http://schemas.microsoft.com/office/drawing/2014/main" id="{27386B12-C2E5-433F-A14C-3784B4547101}"/>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IN" dirty="0">
                <a:latin typeface="Abadi Extra Light" panose="020B0204020104020204" pitchFamily="34" charset="0"/>
              </a:rPr>
              <a:t>The standard KNN and 𝜖-NN treat all nearest </a:t>
            </a:r>
            <a:r>
              <a:rPr lang="en-IN" dirty="0" err="1">
                <a:latin typeface="Abadi Extra Light" panose="020B0204020104020204" pitchFamily="34" charset="0"/>
              </a:rPr>
              <a:t>neighbors</a:t>
            </a:r>
            <a:r>
              <a:rPr lang="en-IN" dirty="0">
                <a:latin typeface="Abadi Extra Light" panose="020B0204020104020204" pitchFamily="34" charset="0"/>
              </a:rPr>
              <a:t> equally (all vote equally)</a:t>
            </a: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An improvement: When voting, give more importance to closer training inputs</a:t>
            </a: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b="0" dirty="0">
                    <a:solidFill>
                      <a:schemeClr val="accent2">
                        <a:lumMod val="75000"/>
                      </a:schemeClr>
                    </a:solidFill>
                  </a:rPr>
                  <a:t>Distance-weighted </a:t>
                </a:r>
                <a:r>
                  <a:rPr lang="en-IN" b="0" i="1" dirty="0">
                    <a:solidFill>
                      <a:schemeClr val="accent2">
                        <a:lumMod val="75000"/>
                      </a:schemeClr>
                    </a:solidFill>
                  </a:rPr>
                  <a:t>K</a:t>
                </a:r>
                <a:r>
                  <a:rPr lang="en-IN" b="0" dirty="0">
                    <a:solidFill>
                      <a:schemeClr val="accent2">
                        <a:lumMod val="75000"/>
                      </a:schemeClr>
                    </a:solidFill>
                  </a:rPr>
                  <a:t>NN and </a:t>
                </a:r>
                <a14:m>
                  <m:oMath xmlns:m="http://schemas.openxmlformats.org/officeDocument/2006/math">
                    <m:r>
                      <a:rPr lang="en-IN" b="0" i="1" smtClean="0">
                        <a:solidFill>
                          <a:schemeClr val="accent2">
                            <a:lumMod val="75000"/>
                          </a:schemeClr>
                        </a:solidFill>
                        <a:latin typeface="Cambria Math" panose="02040503050406030204" pitchFamily="18" charset="0"/>
                      </a:rPr>
                      <m:t>𝜖</m:t>
                    </m:r>
                  </m:oMath>
                </a14:m>
                <a:r>
                  <a:rPr lang="en-IN" dirty="0">
                    <a:solidFill>
                      <a:schemeClr val="accent2">
                        <a:lumMod val="75000"/>
                      </a:schemeClr>
                    </a:solidFill>
                  </a:rPr>
                  <a:t>-NN</a:t>
                </a:r>
              </a:p>
            </p:txBody>
          </p:sp>
        </mc:Choice>
        <mc:Fallback xmlns="">
          <p:sp>
            <p:nvSpPr>
              <p:cNvPr id="2" name="Title 1">
                <a:extLst>
                  <a:ext uri="{FF2B5EF4-FFF2-40B4-BE49-F238E27FC236}">
                    <a16:creationId xmlns:a16="http://schemas.microsoft.com/office/drawing/2014/main" id="{D7657946-FC7F-477C-9867-0ED704A858E1}"/>
                  </a:ext>
                </a:extLst>
              </p:cNvPr>
              <p:cNvSpPr>
                <a:spLocks noGrp="1" noRot="1" noChangeAspect="1" noMove="1" noResize="1" noEditPoints="1" noAdjustHandles="1" noChangeArrowheads="1" noChangeShapeType="1" noTextEdit="1"/>
              </p:cNvSpPr>
              <p:nvPr>
                <p:ph type="title"/>
              </p:nvPr>
            </p:nvSpPr>
            <p:spPr>
              <a:xfrm>
                <a:off x="265245" y="169682"/>
                <a:ext cx="11740617" cy="821500"/>
              </a:xfrm>
              <a:blipFill>
                <a:blip r:embed="rId5"/>
                <a:stretch>
                  <a:fillRect l="-2130" t="-15556" b="-27407"/>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27</a:t>
            </a:fld>
            <a:endParaRPr lang="en-IN" sz="2800" dirty="0">
              <a:solidFill>
                <a:schemeClr val="accent2">
                  <a:lumMod val="40000"/>
                  <a:lumOff val="60000"/>
                </a:schemeClr>
              </a:solidFill>
            </a:endParaRPr>
          </a:p>
        </p:txBody>
      </p:sp>
      <p:sp>
        <p:nvSpPr>
          <p:cNvPr id="34" name="Star: 5 Points 33">
            <a:extLst>
              <a:ext uri="{FF2B5EF4-FFF2-40B4-BE49-F238E27FC236}">
                <a16:creationId xmlns:a16="http://schemas.microsoft.com/office/drawing/2014/main" id="{3CA9281D-27D7-4C6C-BD94-6E052947EF4D}"/>
              </a:ext>
            </a:extLst>
          </p:cNvPr>
          <p:cNvSpPr/>
          <p:nvPr/>
        </p:nvSpPr>
        <p:spPr>
          <a:xfrm>
            <a:off x="2558840" y="3434662"/>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Star: 5 Points 34">
            <a:extLst>
              <a:ext uri="{FF2B5EF4-FFF2-40B4-BE49-F238E27FC236}">
                <a16:creationId xmlns:a16="http://schemas.microsoft.com/office/drawing/2014/main" id="{3E44CED9-F307-4836-91E2-638CB68944AB}"/>
              </a:ext>
            </a:extLst>
          </p:cNvPr>
          <p:cNvSpPr/>
          <p:nvPr/>
        </p:nvSpPr>
        <p:spPr>
          <a:xfrm>
            <a:off x="2799226" y="2445073"/>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Star: 5 Points 35">
            <a:extLst>
              <a:ext uri="{FF2B5EF4-FFF2-40B4-BE49-F238E27FC236}">
                <a16:creationId xmlns:a16="http://schemas.microsoft.com/office/drawing/2014/main" id="{2B53A953-EC76-4FB4-B6FA-14C5B8801D5E}"/>
              </a:ext>
            </a:extLst>
          </p:cNvPr>
          <p:cNvSpPr/>
          <p:nvPr/>
        </p:nvSpPr>
        <p:spPr>
          <a:xfrm>
            <a:off x="3392241" y="4209746"/>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Star: 5 Points 36">
            <a:extLst>
              <a:ext uri="{FF2B5EF4-FFF2-40B4-BE49-F238E27FC236}">
                <a16:creationId xmlns:a16="http://schemas.microsoft.com/office/drawing/2014/main" id="{B5693BAE-3CA3-4045-ABA7-B8F8FCDDC289}"/>
              </a:ext>
            </a:extLst>
          </p:cNvPr>
          <p:cNvSpPr/>
          <p:nvPr/>
        </p:nvSpPr>
        <p:spPr>
          <a:xfrm>
            <a:off x="3512519" y="3277134"/>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Star: 5 Points 44">
            <a:extLst>
              <a:ext uri="{FF2B5EF4-FFF2-40B4-BE49-F238E27FC236}">
                <a16:creationId xmlns:a16="http://schemas.microsoft.com/office/drawing/2014/main" id="{739987EF-9113-4033-9BA4-4493E8E54A9A}"/>
              </a:ext>
            </a:extLst>
          </p:cNvPr>
          <p:cNvSpPr/>
          <p:nvPr/>
        </p:nvSpPr>
        <p:spPr>
          <a:xfrm>
            <a:off x="4074985" y="2469630"/>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Star: 5 Points 45">
            <a:extLst>
              <a:ext uri="{FF2B5EF4-FFF2-40B4-BE49-F238E27FC236}">
                <a16:creationId xmlns:a16="http://schemas.microsoft.com/office/drawing/2014/main" id="{08153D83-4B47-4B3C-870E-6F64EA59E6A0}"/>
              </a:ext>
            </a:extLst>
          </p:cNvPr>
          <p:cNvSpPr/>
          <p:nvPr/>
        </p:nvSpPr>
        <p:spPr>
          <a:xfrm>
            <a:off x="4126834" y="1673174"/>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Star: 5 Points 46">
            <a:extLst>
              <a:ext uri="{FF2B5EF4-FFF2-40B4-BE49-F238E27FC236}">
                <a16:creationId xmlns:a16="http://schemas.microsoft.com/office/drawing/2014/main" id="{261CA9DA-6600-4828-AA14-67F0589283C9}"/>
              </a:ext>
            </a:extLst>
          </p:cNvPr>
          <p:cNvSpPr/>
          <p:nvPr/>
        </p:nvSpPr>
        <p:spPr>
          <a:xfrm>
            <a:off x="5718928" y="2631700"/>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Star: 5 Points 47">
            <a:extLst>
              <a:ext uri="{FF2B5EF4-FFF2-40B4-BE49-F238E27FC236}">
                <a16:creationId xmlns:a16="http://schemas.microsoft.com/office/drawing/2014/main" id="{32F687E3-02B8-42B3-BF79-0FC98D20D7BF}"/>
              </a:ext>
            </a:extLst>
          </p:cNvPr>
          <p:cNvSpPr/>
          <p:nvPr/>
        </p:nvSpPr>
        <p:spPr>
          <a:xfrm>
            <a:off x="4503906" y="3995762"/>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Star: 5 Points 48">
            <a:extLst>
              <a:ext uri="{FF2B5EF4-FFF2-40B4-BE49-F238E27FC236}">
                <a16:creationId xmlns:a16="http://schemas.microsoft.com/office/drawing/2014/main" id="{0AB46BFA-ADF2-460D-9F1D-BB7851CF4010}"/>
              </a:ext>
            </a:extLst>
          </p:cNvPr>
          <p:cNvSpPr/>
          <p:nvPr/>
        </p:nvSpPr>
        <p:spPr>
          <a:xfrm>
            <a:off x="6518979" y="3245426"/>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Star: 5 Points 49">
            <a:extLst>
              <a:ext uri="{FF2B5EF4-FFF2-40B4-BE49-F238E27FC236}">
                <a16:creationId xmlns:a16="http://schemas.microsoft.com/office/drawing/2014/main" id="{C2928CDB-3923-4923-AC9A-C49D508AB59B}"/>
              </a:ext>
            </a:extLst>
          </p:cNvPr>
          <p:cNvSpPr/>
          <p:nvPr/>
        </p:nvSpPr>
        <p:spPr>
          <a:xfrm>
            <a:off x="7275341" y="2342228"/>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Star: 5 Points 50">
            <a:extLst>
              <a:ext uri="{FF2B5EF4-FFF2-40B4-BE49-F238E27FC236}">
                <a16:creationId xmlns:a16="http://schemas.microsoft.com/office/drawing/2014/main" id="{9E3AB834-F3A5-4D98-8E87-E89F47C08044}"/>
              </a:ext>
            </a:extLst>
          </p:cNvPr>
          <p:cNvSpPr/>
          <p:nvPr/>
        </p:nvSpPr>
        <p:spPr>
          <a:xfrm>
            <a:off x="8024771" y="2918915"/>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Star: 5 Points 51">
            <a:extLst>
              <a:ext uri="{FF2B5EF4-FFF2-40B4-BE49-F238E27FC236}">
                <a16:creationId xmlns:a16="http://schemas.microsoft.com/office/drawing/2014/main" id="{1B242E0C-14F1-42EE-AFFA-F29869F225A6}"/>
              </a:ext>
            </a:extLst>
          </p:cNvPr>
          <p:cNvSpPr/>
          <p:nvPr/>
        </p:nvSpPr>
        <p:spPr>
          <a:xfrm>
            <a:off x="8587239" y="2107850"/>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Star: 5 Points 52">
            <a:extLst>
              <a:ext uri="{FF2B5EF4-FFF2-40B4-BE49-F238E27FC236}">
                <a16:creationId xmlns:a16="http://schemas.microsoft.com/office/drawing/2014/main" id="{45E91110-EAD8-4ECC-A038-78698A73BC97}"/>
              </a:ext>
            </a:extLst>
          </p:cNvPr>
          <p:cNvSpPr/>
          <p:nvPr/>
        </p:nvSpPr>
        <p:spPr>
          <a:xfrm>
            <a:off x="7851945" y="1627927"/>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Star: 5 Points 53">
            <a:extLst>
              <a:ext uri="{FF2B5EF4-FFF2-40B4-BE49-F238E27FC236}">
                <a16:creationId xmlns:a16="http://schemas.microsoft.com/office/drawing/2014/main" id="{454F5E49-6170-4456-BE2C-C12437C07FB1}"/>
              </a:ext>
            </a:extLst>
          </p:cNvPr>
          <p:cNvSpPr/>
          <p:nvPr/>
        </p:nvSpPr>
        <p:spPr>
          <a:xfrm>
            <a:off x="9522065" y="1811927"/>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Star: 5 Points 54">
            <a:extLst>
              <a:ext uri="{FF2B5EF4-FFF2-40B4-BE49-F238E27FC236}">
                <a16:creationId xmlns:a16="http://schemas.microsoft.com/office/drawing/2014/main" id="{EC1912F8-1BE9-4A79-8FD1-E0ECAB475F00}"/>
              </a:ext>
            </a:extLst>
          </p:cNvPr>
          <p:cNvSpPr/>
          <p:nvPr/>
        </p:nvSpPr>
        <p:spPr>
          <a:xfrm>
            <a:off x="8213307" y="3828693"/>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Star: 5 Points 55">
            <a:extLst>
              <a:ext uri="{FF2B5EF4-FFF2-40B4-BE49-F238E27FC236}">
                <a16:creationId xmlns:a16="http://schemas.microsoft.com/office/drawing/2014/main" id="{8DC01914-0967-4F33-BFA0-19803C41B71B}"/>
              </a:ext>
            </a:extLst>
          </p:cNvPr>
          <p:cNvSpPr/>
          <p:nvPr/>
        </p:nvSpPr>
        <p:spPr>
          <a:xfrm>
            <a:off x="9144993" y="2918915"/>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Star: 5 Points 56">
            <a:extLst>
              <a:ext uri="{FF2B5EF4-FFF2-40B4-BE49-F238E27FC236}">
                <a16:creationId xmlns:a16="http://schemas.microsoft.com/office/drawing/2014/main" id="{671FD23A-01C1-4DB7-9DBC-9684442B5A17}"/>
              </a:ext>
            </a:extLst>
          </p:cNvPr>
          <p:cNvSpPr/>
          <p:nvPr/>
        </p:nvSpPr>
        <p:spPr>
          <a:xfrm>
            <a:off x="8903543" y="3568385"/>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Star: 5 Points 57">
            <a:extLst>
              <a:ext uri="{FF2B5EF4-FFF2-40B4-BE49-F238E27FC236}">
                <a16:creationId xmlns:a16="http://schemas.microsoft.com/office/drawing/2014/main" id="{C40CA839-8656-4C8B-9554-0309124807C5}"/>
              </a:ext>
            </a:extLst>
          </p:cNvPr>
          <p:cNvSpPr/>
          <p:nvPr/>
        </p:nvSpPr>
        <p:spPr>
          <a:xfrm>
            <a:off x="6894803" y="2857152"/>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Star: 5 Points 58">
            <a:extLst>
              <a:ext uri="{FF2B5EF4-FFF2-40B4-BE49-F238E27FC236}">
                <a16:creationId xmlns:a16="http://schemas.microsoft.com/office/drawing/2014/main" id="{3EF65022-E945-41FE-91DB-326FF19A847C}"/>
              </a:ext>
            </a:extLst>
          </p:cNvPr>
          <p:cNvSpPr/>
          <p:nvPr/>
        </p:nvSpPr>
        <p:spPr>
          <a:xfrm>
            <a:off x="5963443" y="2292422"/>
            <a:ext cx="377072" cy="358219"/>
          </a:xfrm>
          <a:prstGeom prst="star5">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Star: 5 Points 59">
            <a:extLst>
              <a:ext uri="{FF2B5EF4-FFF2-40B4-BE49-F238E27FC236}">
                <a16:creationId xmlns:a16="http://schemas.microsoft.com/office/drawing/2014/main" id="{3865EC46-441C-4D37-B52E-331EE36A7D02}"/>
              </a:ext>
            </a:extLst>
          </p:cNvPr>
          <p:cNvSpPr/>
          <p:nvPr/>
        </p:nvSpPr>
        <p:spPr>
          <a:xfrm>
            <a:off x="4521190" y="3358373"/>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1" name="Straight Connector 60">
            <a:extLst>
              <a:ext uri="{FF2B5EF4-FFF2-40B4-BE49-F238E27FC236}">
                <a16:creationId xmlns:a16="http://schemas.microsoft.com/office/drawing/2014/main" id="{F7C043AC-91A0-458F-9F39-B7C3A245C811}"/>
              </a:ext>
            </a:extLst>
          </p:cNvPr>
          <p:cNvCxnSpPr>
            <a:cxnSpLocks/>
          </p:cNvCxnSpPr>
          <p:nvPr/>
        </p:nvCxnSpPr>
        <p:spPr>
          <a:xfrm flipH="1">
            <a:off x="5887075" y="2466069"/>
            <a:ext cx="285293" cy="412732"/>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8F94C096-6269-49DD-B157-D6FC95FD4C22}"/>
                  </a:ext>
                </a:extLst>
              </p:cNvPr>
              <p:cNvSpPr txBox="1"/>
              <p:nvPr/>
            </p:nvSpPr>
            <p:spPr>
              <a:xfrm>
                <a:off x="6242724" y="1867093"/>
                <a:ext cx="691792" cy="369332"/>
              </a:xfrm>
              <a:prstGeom prst="rect">
                <a:avLst/>
              </a:prstGeom>
              <a:noFill/>
            </p:spPr>
            <p:txBody>
              <a:bodyPr wrap="square" rtlCol="0">
                <a:spAutoFit/>
              </a:bodyPr>
              <a:lstStyle/>
              <a:p>
                <a14:m>
                  <m:oMath xmlns:m="http://schemas.openxmlformats.org/officeDocument/2006/math">
                    <m:r>
                      <a:rPr lang="en-IN" b="0" i="1" smtClean="0">
                        <a:latin typeface="Cambria Math" panose="02040503050406030204" pitchFamily="18" charset="0"/>
                      </a:rPr>
                      <m:t>𝐾</m:t>
                    </m:r>
                  </m:oMath>
                </a14:m>
                <a:r>
                  <a:rPr lang="en-IN" dirty="0"/>
                  <a:t> = 3</a:t>
                </a:r>
              </a:p>
            </p:txBody>
          </p:sp>
        </mc:Choice>
        <mc:Fallback xmlns="">
          <p:sp>
            <p:nvSpPr>
              <p:cNvPr id="64" name="TextBox 63">
                <a:extLst>
                  <a:ext uri="{FF2B5EF4-FFF2-40B4-BE49-F238E27FC236}">
                    <a16:creationId xmlns:a16="http://schemas.microsoft.com/office/drawing/2014/main" id="{8F94C096-6269-49DD-B157-D6FC95FD4C22}"/>
                  </a:ext>
                </a:extLst>
              </p:cNvPr>
              <p:cNvSpPr txBox="1">
                <a:spLocks noRot="1" noChangeAspect="1" noMove="1" noResize="1" noEditPoints="1" noAdjustHandles="1" noChangeArrowheads="1" noChangeShapeType="1" noTextEdit="1"/>
              </p:cNvSpPr>
              <p:nvPr/>
            </p:nvSpPr>
            <p:spPr>
              <a:xfrm>
                <a:off x="6242724" y="1867093"/>
                <a:ext cx="691792" cy="369332"/>
              </a:xfrm>
              <a:prstGeom prst="rect">
                <a:avLst/>
              </a:prstGeom>
              <a:blipFill>
                <a:blip r:embed="rId6"/>
                <a:stretch>
                  <a:fillRect t="-8197" r="-6140" b="-24590"/>
                </a:stretch>
              </a:blipFill>
            </p:spPr>
            <p:txBody>
              <a:bodyPr/>
              <a:lstStyle/>
              <a:p>
                <a:r>
                  <a:rPr lang="en-IN">
                    <a:noFill/>
                  </a:rPr>
                  <a:t> </a:t>
                </a:r>
              </a:p>
            </p:txBody>
          </p:sp>
        </mc:Fallback>
      </mc:AlternateContent>
      <p:cxnSp>
        <p:nvCxnSpPr>
          <p:cNvPr id="65" name="Straight Connector 64">
            <a:extLst>
              <a:ext uri="{FF2B5EF4-FFF2-40B4-BE49-F238E27FC236}">
                <a16:creationId xmlns:a16="http://schemas.microsoft.com/office/drawing/2014/main" id="{AD3F3AFF-68D1-465E-9ECE-24C1D7A23AB9}"/>
              </a:ext>
            </a:extLst>
          </p:cNvPr>
          <p:cNvCxnSpPr>
            <a:cxnSpLocks/>
          </p:cNvCxnSpPr>
          <p:nvPr/>
        </p:nvCxnSpPr>
        <p:spPr>
          <a:xfrm>
            <a:off x="6154432" y="2494490"/>
            <a:ext cx="585762" cy="98130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DC930B1-BDD3-4571-A3E0-F2D8B15D7477}"/>
              </a:ext>
            </a:extLst>
          </p:cNvPr>
          <p:cNvCxnSpPr>
            <a:cxnSpLocks/>
          </p:cNvCxnSpPr>
          <p:nvPr/>
        </p:nvCxnSpPr>
        <p:spPr>
          <a:xfrm>
            <a:off x="6189995" y="2473673"/>
            <a:ext cx="835075" cy="557948"/>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9722C49-54E2-421E-8E11-E0FBFE8F1FAC}"/>
              </a:ext>
            </a:extLst>
          </p:cNvPr>
          <p:cNvSpPr txBox="1"/>
          <p:nvPr/>
        </p:nvSpPr>
        <p:spPr>
          <a:xfrm>
            <a:off x="5110741" y="2019994"/>
            <a:ext cx="1104148" cy="369332"/>
          </a:xfrm>
          <a:prstGeom prst="rect">
            <a:avLst/>
          </a:prstGeom>
          <a:noFill/>
        </p:spPr>
        <p:txBody>
          <a:bodyPr wrap="square" rtlCol="0">
            <a:spAutoFit/>
          </a:bodyPr>
          <a:lstStyle/>
          <a:p>
            <a:r>
              <a:rPr lang="en-IN" dirty="0"/>
              <a:t>Test input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DB24EAA-A25C-4EF7-A322-B7BB356DDADD}"/>
                  </a:ext>
                </a:extLst>
              </p:cNvPr>
              <p:cNvSpPr txBox="1"/>
              <p:nvPr/>
            </p:nvSpPr>
            <p:spPr>
              <a:xfrm>
                <a:off x="3424876" y="5207683"/>
                <a:ext cx="365806"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3</m:t>
                          </m:r>
                        </m:den>
                      </m:f>
                    </m:oMath>
                  </m:oMathPara>
                </a14:m>
                <a:endParaRPr lang="en-IN" dirty="0"/>
              </a:p>
            </p:txBody>
          </p:sp>
        </mc:Choice>
        <mc:Fallback xmlns="">
          <p:sp>
            <p:nvSpPr>
              <p:cNvPr id="7" name="TextBox 6">
                <a:extLst>
                  <a:ext uri="{FF2B5EF4-FFF2-40B4-BE49-F238E27FC236}">
                    <a16:creationId xmlns:a16="http://schemas.microsoft.com/office/drawing/2014/main" id="{2DB24EAA-A25C-4EF7-A322-B7BB356DDADD}"/>
                  </a:ext>
                </a:extLst>
              </p:cNvPr>
              <p:cNvSpPr txBox="1">
                <a:spLocks noRot="1" noChangeAspect="1" noMove="1" noResize="1" noEditPoints="1" noAdjustHandles="1" noChangeArrowheads="1" noChangeShapeType="1" noTextEdit="1"/>
              </p:cNvSpPr>
              <p:nvPr/>
            </p:nvSpPr>
            <p:spPr>
              <a:xfrm>
                <a:off x="3424876" y="5207683"/>
                <a:ext cx="365806" cy="612732"/>
              </a:xfrm>
              <a:prstGeom prst="rect">
                <a:avLst/>
              </a:prstGeom>
              <a:blipFill>
                <a:blip r:embed="rId7"/>
                <a:stretch>
                  <a:fillRect/>
                </a:stretch>
              </a:blipFill>
            </p:spPr>
            <p:txBody>
              <a:bodyPr/>
              <a:lstStyle/>
              <a:p>
                <a:r>
                  <a:rPr lang="en-IN">
                    <a:noFill/>
                  </a:rPr>
                  <a:t> </a:t>
                </a:r>
              </a:p>
            </p:txBody>
          </p:sp>
        </mc:Fallback>
      </mc:AlternateContent>
      <p:sp>
        <p:nvSpPr>
          <p:cNvPr id="69" name="Star: 5 Points 68">
            <a:extLst>
              <a:ext uri="{FF2B5EF4-FFF2-40B4-BE49-F238E27FC236}">
                <a16:creationId xmlns:a16="http://schemas.microsoft.com/office/drawing/2014/main" id="{B026D013-CBDE-4B1B-B2E6-1EF9689B6A60}"/>
              </a:ext>
            </a:extLst>
          </p:cNvPr>
          <p:cNvSpPr/>
          <p:nvPr/>
        </p:nvSpPr>
        <p:spPr>
          <a:xfrm>
            <a:off x="3765059" y="5335535"/>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68FE3DE4-B2FC-4358-AEE0-72334A5FEA39}"/>
                  </a:ext>
                </a:extLst>
              </p:cNvPr>
              <p:cNvSpPr txBox="1"/>
              <p:nvPr/>
            </p:nvSpPr>
            <p:spPr>
              <a:xfrm>
                <a:off x="4459079" y="5207683"/>
                <a:ext cx="365806"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3</m:t>
                          </m:r>
                        </m:den>
                      </m:f>
                    </m:oMath>
                  </m:oMathPara>
                </a14:m>
                <a:endParaRPr lang="en-IN" dirty="0"/>
              </a:p>
            </p:txBody>
          </p:sp>
        </mc:Choice>
        <mc:Fallback xmlns="">
          <p:sp>
            <p:nvSpPr>
              <p:cNvPr id="71" name="TextBox 70">
                <a:extLst>
                  <a:ext uri="{FF2B5EF4-FFF2-40B4-BE49-F238E27FC236}">
                    <a16:creationId xmlns:a16="http://schemas.microsoft.com/office/drawing/2014/main" id="{68FE3DE4-B2FC-4358-AEE0-72334A5FEA39}"/>
                  </a:ext>
                </a:extLst>
              </p:cNvPr>
              <p:cNvSpPr txBox="1">
                <a:spLocks noRot="1" noChangeAspect="1" noMove="1" noResize="1" noEditPoints="1" noAdjustHandles="1" noChangeArrowheads="1" noChangeShapeType="1" noTextEdit="1"/>
              </p:cNvSpPr>
              <p:nvPr/>
            </p:nvSpPr>
            <p:spPr>
              <a:xfrm>
                <a:off x="4459079" y="5207683"/>
                <a:ext cx="365806" cy="612732"/>
              </a:xfrm>
              <a:prstGeom prst="rect">
                <a:avLst/>
              </a:prstGeom>
              <a:blipFill>
                <a:blip r:embed="rId8"/>
                <a:stretch>
                  <a:fillRect/>
                </a:stretch>
              </a:blipFill>
            </p:spPr>
            <p:txBody>
              <a:bodyPr/>
              <a:lstStyle/>
              <a:p>
                <a:r>
                  <a:rPr lang="en-IN">
                    <a:noFill/>
                  </a:rPr>
                  <a:t> </a:t>
                </a:r>
              </a:p>
            </p:txBody>
          </p:sp>
        </mc:Fallback>
      </mc:AlternateContent>
      <p:sp>
        <p:nvSpPr>
          <p:cNvPr id="82" name="Star: 5 Points 81">
            <a:extLst>
              <a:ext uri="{FF2B5EF4-FFF2-40B4-BE49-F238E27FC236}">
                <a16:creationId xmlns:a16="http://schemas.microsoft.com/office/drawing/2014/main" id="{4B42E9FA-AE5B-4A3A-8044-BB7540149683}"/>
              </a:ext>
            </a:extLst>
          </p:cNvPr>
          <p:cNvSpPr/>
          <p:nvPr/>
        </p:nvSpPr>
        <p:spPr>
          <a:xfrm>
            <a:off x="4799262" y="5335535"/>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5C872763-0C34-4AC0-9290-4CD7F4D3DAC8}"/>
                  </a:ext>
                </a:extLst>
              </p:cNvPr>
              <p:cNvSpPr txBox="1"/>
              <p:nvPr/>
            </p:nvSpPr>
            <p:spPr>
              <a:xfrm>
                <a:off x="5397045" y="5187533"/>
                <a:ext cx="365806"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3</m:t>
                          </m:r>
                        </m:den>
                      </m:f>
                    </m:oMath>
                  </m:oMathPara>
                </a14:m>
                <a:endParaRPr lang="en-IN" dirty="0"/>
              </a:p>
            </p:txBody>
          </p:sp>
        </mc:Choice>
        <mc:Fallback xmlns="">
          <p:sp>
            <p:nvSpPr>
              <p:cNvPr id="84" name="TextBox 83">
                <a:extLst>
                  <a:ext uri="{FF2B5EF4-FFF2-40B4-BE49-F238E27FC236}">
                    <a16:creationId xmlns:a16="http://schemas.microsoft.com/office/drawing/2014/main" id="{5C872763-0C34-4AC0-9290-4CD7F4D3DAC8}"/>
                  </a:ext>
                </a:extLst>
              </p:cNvPr>
              <p:cNvSpPr txBox="1">
                <a:spLocks noRot="1" noChangeAspect="1" noMove="1" noResize="1" noEditPoints="1" noAdjustHandles="1" noChangeArrowheads="1" noChangeShapeType="1" noTextEdit="1"/>
              </p:cNvSpPr>
              <p:nvPr/>
            </p:nvSpPr>
            <p:spPr>
              <a:xfrm>
                <a:off x="5397045" y="5187533"/>
                <a:ext cx="365806" cy="612732"/>
              </a:xfrm>
              <a:prstGeom prst="rect">
                <a:avLst/>
              </a:prstGeom>
              <a:blipFill>
                <a:blip r:embed="rId9"/>
                <a:stretch>
                  <a:fillRect/>
                </a:stretch>
              </a:blipFill>
            </p:spPr>
            <p:txBody>
              <a:bodyPr/>
              <a:lstStyle/>
              <a:p>
                <a:r>
                  <a:rPr lang="en-IN">
                    <a:noFill/>
                  </a:rPr>
                  <a:t> </a:t>
                </a:r>
              </a:p>
            </p:txBody>
          </p:sp>
        </mc:Fallback>
      </mc:AlternateContent>
      <p:sp>
        <p:nvSpPr>
          <p:cNvPr id="90" name="Star: 5 Points 89">
            <a:extLst>
              <a:ext uri="{FF2B5EF4-FFF2-40B4-BE49-F238E27FC236}">
                <a16:creationId xmlns:a16="http://schemas.microsoft.com/office/drawing/2014/main" id="{866553CA-D991-4127-9F89-AC1746A265FB}"/>
              </a:ext>
            </a:extLst>
          </p:cNvPr>
          <p:cNvSpPr/>
          <p:nvPr/>
        </p:nvSpPr>
        <p:spPr>
          <a:xfrm>
            <a:off x="5737228" y="5315385"/>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8E7011E2-B39B-45C7-97DE-F53C9CB409D4}"/>
              </a:ext>
            </a:extLst>
          </p:cNvPr>
          <p:cNvSpPr txBox="1"/>
          <p:nvPr/>
        </p:nvSpPr>
        <p:spPr>
          <a:xfrm>
            <a:off x="4148980" y="5207683"/>
            <a:ext cx="364202" cy="523220"/>
          </a:xfrm>
          <a:prstGeom prst="rect">
            <a:avLst/>
          </a:prstGeom>
          <a:noFill/>
        </p:spPr>
        <p:txBody>
          <a:bodyPr wrap="none" rtlCol="0">
            <a:spAutoFit/>
          </a:bodyPr>
          <a:lstStyle/>
          <a:p>
            <a:r>
              <a:rPr lang="en-IN" sz="2800" dirty="0"/>
              <a:t>+</a:t>
            </a:r>
          </a:p>
        </p:txBody>
      </p:sp>
      <p:sp>
        <p:nvSpPr>
          <p:cNvPr id="91" name="TextBox 90">
            <a:extLst>
              <a:ext uri="{FF2B5EF4-FFF2-40B4-BE49-F238E27FC236}">
                <a16:creationId xmlns:a16="http://schemas.microsoft.com/office/drawing/2014/main" id="{F9216213-5961-4A12-BE51-4EAC77FBF051}"/>
              </a:ext>
            </a:extLst>
          </p:cNvPr>
          <p:cNvSpPr txBox="1"/>
          <p:nvPr/>
        </p:nvSpPr>
        <p:spPr>
          <a:xfrm>
            <a:off x="5146747" y="5207683"/>
            <a:ext cx="364202" cy="523220"/>
          </a:xfrm>
          <a:prstGeom prst="rect">
            <a:avLst/>
          </a:prstGeom>
          <a:noFill/>
        </p:spPr>
        <p:txBody>
          <a:bodyPr wrap="none" rtlCol="0">
            <a:spAutoFit/>
          </a:bodyPr>
          <a:lstStyle/>
          <a:p>
            <a:r>
              <a:rPr lang="en-IN" sz="2800" dirty="0"/>
              <a:t>+</a:t>
            </a:r>
          </a:p>
        </p:txBody>
      </p:sp>
      <p:sp>
        <p:nvSpPr>
          <p:cNvPr id="9" name="TextBox 8">
            <a:extLst>
              <a:ext uri="{FF2B5EF4-FFF2-40B4-BE49-F238E27FC236}">
                <a16:creationId xmlns:a16="http://schemas.microsoft.com/office/drawing/2014/main" id="{05B857F2-0B7F-4A84-B973-649204D5E6CC}"/>
              </a:ext>
            </a:extLst>
          </p:cNvPr>
          <p:cNvSpPr txBox="1"/>
          <p:nvPr/>
        </p:nvSpPr>
        <p:spPr>
          <a:xfrm>
            <a:off x="6250434" y="5201511"/>
            <a:ext cx="389850" cy="584775"/>
          </a:xfrm>
          <a:prstGeom prst="rect">
            <a:avLst/>
          </a:prstGeom>
          <a:noFill/>
        </p:spPr>
        <p:txBody>
          <a:bodyPr wrap="none" rtlCol="0">
            <a:spAutoFit/>
          </a:bodyPr>
          <a:lstStyle/>
          <a:p>
            <a:r>
              <a:rPr lang="en-IN" sz="3200" dirty="0"/>
              <a:t>=</a:t>
            </a:r>
          </a:p>
        </p:txBody>
      </p:sp>
      <p:sp>
        <p:nvSpPr>
          <p:cNvPr id="92" name="Star: 5 Points 91">
            <a:extLst>
              <a:ext uri="{FF2B5EF4-FFF2-40B4-BE49-F238E27FC236}">
                <a16:creationId xmlns:a16="http://schemas.microsoft.com/office/drawing/2014/main" id="{52B84146-7F56-491D-A601-CC8965003B7E}"/>
              </a:ext>
            </a:extLst>
          </p:cNvPr>
          <p:cNvSpPr/>
          <p:nvPr/>
        </p:nvSpPr>
        <p:spPr>
          <a:xfrm>
            <a:off x="6726982" y="5315385"/>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E9B391F3-1670-4B5A-B1D0-C1D6D4156B06}"/>
              </a:ext>
            </a:extLst>
          </p:cNvPr>
          <p:cNvSpPr txBox="1"/>
          <p:nvPr/>
        </p:nvSpPr>
        <p:spPr>
          <a:xfrm>
            <a:off x="368419" y="5368427"/>
            <a:ext cx="2734595" cy="369332"/>
          </a:xfrm>
          <a:prstGeom prst="rect">
            <a:avLst/>
          </a:prstGeom>
          <a:noFill/>
        </p:spPr>
        <p:txBody>
          <a:bodyPr wrap="none" rtlCol="0">
            <a:spAutoFit/>
          </a:bodyPr>
          <a:lstStyle/>
          <a:p>
            <a:r>
              <a:rPr lang="en-IN" dirty="0">
                <a:latin typeface="Abadi Extra Light" panose="020B0204020104020204" pitchFamily="34" charset="0"/>
              </a:rPr>
              <a:t>Unweighted KNN prediction:</a:t>
            </a:r>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A7015E37-2C46-4B1C-8155-3067350AA03A}"/>
                  </a:ext>
                </a:extLst>
              </p:cNvPr>
              <p:cNvSpPr txBox="1"/>
              <p:nvPr/>
            </p:nvSpPr>
            <p:spPr>
              <a:xfrm>
                <a:off x="3424876" y="5946882"/>
                <a:ext cx="365805" cy="6127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3</m:t>
                          </m:r>
                        </m:num>
                        <m:den>
                          <m:r>
                            <a:rPr lang="en-IN" b="0" i="1" smtClean="0">
                              <a:latin typeface="Cambria Math" panose="02040503050406030204" pitchFamily="18" charset="0"/>
                            </a:rPr>
                            <m:t>5</m:t>
                          </m:r>
                        </m:den>
                      </m:f>
                    </m:oMath>
                  </m:oMathPara>
                </a14:m>
                <a:endParaRPr lang="en-IN" dirty="0"/>
              </a:p>
            </p:txBody>
          </p:sp>
        </mc:Choice>
        <mc:Fallback xmlns="">
          <p:sp>
            <p:nvSpPr>
              <p:cNvPr id="93" name="TextBox 92">
                <a:extLst>
                  <a:ext uri="{FF2B5EF4-FFF2-40B4-BE49-F238E27FC236}">
                    <a16:creationId xmlns:a16="http://schemas.microsoft.com/office/drawing/2014/main" id="{A7015E37-2C46-4B1C-8155-3067350AA03A}"/>
                  </a:ext>
                </a:extLst>
              </p:cNvPr>
              <p:cNvSpPr txBox="1">
                <a:spLocks noRot="1" noChangeAspect="1" noMove="1" noResize="1" noEditPoints="1" noAdjustHandles="1" noChangeArrowheads="1" noChangeShapeType="1" noTextEdit="1"/>
              </p:cNvSpPr>
              <p:nvPr/>
            </p:nvSpPr>
            <p:spPr>
              <a:xfrm>
                <a:off x="3424876" y="5946882"/>
                <a:ext cx="365805" cy="612796"/>
              </a:xfrm>
              <a:prstGeom prst="rect">
                <a:avLst/>
              </a:prstGeom>
              <a:blipFill>
                <a:blip r:embed="rId10"/>
                <a:stretch>
                  <a:fillRect/>
                </a:stretch>
              </a:blipFill>
            </p:spPr>
            <p:txBody>
              <a:bodyPr/>
              <a:lstStyle/>
              <a:p>
                <a:r>
                  <a:rPr lang="en-IN">
                    <a:noFill/>
                  </a:rPr>
                  <a:t> </a:t>
                </a:r>
              </a:p>
            </p:txBody>
          </p:sp>
        </mc:Fallback>
      </mc:AlternateContent>
      <p:sp>
        <p:nvSpPr>
          <p:cNvPr id="94" name="Star: 5 Points 93">
            <a:extLst>
              <a:ext uri="{FF2B5EF4-FFF2-40B4-BE49-F238E27FC236}">
                <a16:creationId xmlns:a16="http://schemas.microsoft.com/office/drawing/2014/main" id="{0EA6E94F-098D-43DD-A96B-B8FB0E73E631}"/>
              </a:ext>
            </a:extLst>
          </p:cNvPr>
          <p:cNvSpPr/>
          <p:nvPr/>
        </p:nvSpPr>
        <p:spPr>
          <a:xfrm>
            <a:off x="3765059" y="6074734"/>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9BF19EA6-770C-4F2F-9DA1-2CF0E489F589}"/>
                  </a:ext>
                </a:extLst>
              </p:cNvPr>
              <p:cNvSpPr txBox="1"/>
              <p:nvPr/>
            </p:nvSpPr>
            <p:spPr>
              <a:xfrm>
                <a:off x="4459079" y="5946882"/>
                <a:ext cx="365806" cy="6127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i="1">
                              <a:latin typeface="Cambria Math" panose="02040503050406030204" pitchFamily="18" charset="0"/>
                            </a:rPr>
                            <m:t>1</m:t>
                          </m:r>
                        </m:num>
                        <m:den>
                          <m:r>
                            <a:rPr lang="en-IN" b="0" i="1" smtClean="0">
                              <a:latin typeface="Cambria Math" panose="02040503050406030204" pitchFamily="18" charset="0"/>
                            </a:rPr>
                            <m:t>5</m:t>
                          </m:r>
                        </m:den>
                      </m:f>
                    </m:oMath>
                  </m:oMathPara>
                </a14:m>
                <a:endParaRPr lang="en-IN" dirty="0"/>
              </a:p>
            </p:txBody>
          </p:sp>
        </mc:Choice>
        <mc:Fallback xmlns="">
          <p:sp>
            <p:nvSpPr>
              <p:cNvPr id="95" name="TextBox 94">
                <a:extLst>
                  <a:ext uri="{FF2B5EF4-FFF2-40B4-BE49-F238E27FC236}">
                    <a16:creationId xmlns:a16="http://schemas.microsoft.com/office/drawing/2014/main" id="{9BF19EA6-770C-4F2F-9DA1-2CF0E489F589}"/>
                  </a:ext>
                </a:extLst>
              </p:cNvPr>
              <p:cNvSpPr txBox="1">
                <a:spLocks noRot="1" noChangeAspect="1" noMove="1" noResize="1" noEditPoints="1" noAdjustHandles="1" noChangeArrowheads="1" noChangeShapeType="1" noTextEdit="1"/>
              </p:cNvSpPr>
              <p:nvPr/>
            </p:nvSpPr>
            <p:spPr>
              <a:xfrm>
                <a:off x="4459079" y="5946882"/>
                <a:ext cx="365806" cy="612796"/>
              </a:xfrm>
              <a:prstGeom prst="rect">
                <a:avLst/>
              </a:prstGeom>
              <a:blipFill>
                <a:blip r:embed="rId11"/>
                <a:stretch>
                  <a:fillRect/>
                </a:stretch>
              </a:blipFill>
            </p:spPr>
            <p:txBody>
              <a:bodyPr/>
              <a:lstStyle/>
              <a:p>
                <a:r>
                  <a:rPr lang="en-IN">
                    <a:noFill/>
                  </a:rPr>
                  <a:t> </a:t>
                </a:r>
              </a:p>
            </p:txBody>
          </p:sp>
        </mc:Fallback>
      </mc:AlternateContent>
      <p:sp>
        <p:nvSpPr>
          <p:cNvPr id="96" name="Star: 5 Points 95">
            <a:extLst>
              <a:ext uri="{FF2B5EF4-FFF2-40B4-BE49-F238E27FC236}">
                <a16:creationId xmlns:a16="http://schemas.microsoft.com/office/drawing/2014/main" id="{D9DA6828-C9D9-476E-B222-D6627954439A}"/>
              </a:ext>
            </a:extLst>
          </p:cNvPr>
          <p:cNvSpPr/>
          <p:nvPr/>
        </p:nvSpPr>
        <p:spPr>
          <a:xfrm>
            <a:off x="4799262" y="6074734"/>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06666BB0-F568-45BD-B74D-47971AE3C4B9}"/>
                  </a:ext>
                </a:extLst>
              </p:cNvPr>
              <p:cNvSpPr txBox="1"/>
              <p:nvPr/>
            </p:nvSpPr>
            <p:spPr>
              <a:xfrm>
                <a:off x="5397045" y="5926732"/>
                <a:ext cx="365805" cy="6127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i="1">
                              <a:latin typeface="Cambria Math" panose="02040503050406030204" pitchFamily="18" charset="0"/>
                            </a:rPr>
                            <m:t>1</m:t>
                          </m:r>
                        </m:num>
                        <m:den>
                          <m:r>
                            <a:rPr lang="en-IN" b="0" i="1" smtClean="0">
                              <a:latin typeface="Cambria Math" panose="02040503050406030204" pitchFamily="18" charset="0"/>
                            </a:rPr>
                            <m:t>5</m:t>
                          </m:r>
                        </m:den>
                      </m:f>
                    </m:oMath>
                  </m:oMathPara>
                </a14:m>
                <a:endParaRPr lang="en-IN" dirty="0"/>
              </a:p>
            </p:txBody>
          </p:sp>
        </mc:Choice>
        <mc:Fallback xmlns="">
          <p:sp>
            <p:nvSpPr>
              <p:cNvPr id="97" name="TextBox 96">
                <a:extLst>
                  <a:ext uri="{FF2B5EF4-FFF2-40B4-BE49-F238E27FC236}">
                    <a16:creationId xmlns:a16="http://schemas.microsoft.com/office/drawing/2014/main" id="{06666BB0-F568-45BD-B74D-47971AE3C4B9}"/>
                  </a:ext>
                </a:extLst>
              </p:cNvPr>
              <p:cNvSpPr txBox="1">
                <a:spLocks noRot="1" noChangeAspect="1" noMove="1" noResize="1" noEditPoints="1" noAdjustHandles="1" noChangeArrowheads="1" noChangeShapeType="1" noTextEdit="1"/>
              </p:cNvSpPr>
              <p:nvPr/>
            </p:nvSpPr>
            <p:spPr>
              <a:xfrm>
                <a:off x="5397045" y="5926732"/>
                <a:ext cx="365805" cy="612796"/>
              </a:xfrm>
              <a:prstGeom prst="rect">
                <a:avLst/>
              </a:prstGeom>
              <a:blipFill>
                <a:blip r:embed="rId12"/>
                <a:stretch>
                  <a:fillRect/>
                </a:stretch>
              </a:blipFill>
            </p:spPr>
            <p:txBody>
              <a:bodyPr/>
              <a:lstStyle/>
              <a:p>
                <a:r>
                  <a:rPr lang="en-IN">
                    <a:noFill/>
                  </a:rPr>
                  <a:t> </a:t>
                </a:r>
              </a:p>
            </p:txBody>
          </p:sp>
        </mc:Fallback>
      </mc:AlternateContent>
      <p:sp>
        <p:nvSpPr>
          <p:cNvPr id="98" name="Star: 5 Points 97">
            <a:extLst>
              <a:ext uri="{FF2B5EF4-FFF2-40B4-BE49-F238E27FC236}">
                <a16:creationId xmlns:a16="http://schemas.microsoft.com/office/drawing/2014/main" id="{87385507-F75B-4C3D-94EE-3AAB1114A643}"/>
              </a:ext>
            </a:extLst>
          </p:cNvPr>
          <p:cNvSpPr/>
          <p:nvPr/>
        </p:nvSpPr>
        <p:spPr>
          <a:xfrm>
            <a:off x="5737228" y="6054584"/>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TextBox 98">
            <a:extLst>
              <a:ext uri="{FF2B5EF4-FFF2-40B4-BE49-F238E27FC236}">
                <a16:creationId xmlns:a16="http://schemas.microsoft.com/office/drawing/2014/main" id="{738EFFE8-B615-4C32-AF1B-5648608EE0C1}"/>
              </a:ext>
            </a:extLst>
          </p:cNvPr>
          <p:cNvSpPr txBox="1"/>
          <p:nvPr/>
        </p:nvSpPr>
        <p:spPr>
          <a:xfrm>
            <a:off x="4148980" y="5946882"/>
            <a:ext cx="364202" cy="523220"/>
          </a:xfrm>
          <a:prstGeom prst="rect">
            <a:avLst/>
          </a:prstGeom>
          <a:noFill/>
        </p:spPr>
        <p:txBody>
          <a:bodyPr wrap="none" rtlCol="0">
            <a:spAutoFit/>
          </a:bodyPr>
          <a:lstStyle/>
          <a:p>
            <a:r>
              <a:rPr lang="en-IN" sz="2800" dirty="0"/>
              <a:t>+</a:t>
            </a:r>
          </a:p>
        </p:txBody>
      </p:sp>
      <p:sp>
        <p:nvSpPr>
          <p:cNvPr id="100" name="TextBox 99">
            <a:extLst>
              <a:ext uri="{FF2B5EF4-FFF2-40B4-BE49-F238E27FC236}">
                <a16:creationId xmlns:a16="http://schemas.microsoft.com/office/drawing/2014/main" id="{66ABF098-F29E-48B2-95C0-2710740DC126}"/>
              </a:ext>
            </a:extLst>
          </p:cNvPr>
          <p:cNvSpPr txBox="1"/>
          <p:nvPr/>
        </p:nvSpPr>
        <p:spPr>
          <a:xfrm>
            <a:off x="5146747" y="5946882"/>
            <a:ext cx="364202" cy="523220"/>
          </a:xfrm>
          <a:prstGeom prst="rect">
            <a:avLst/>
          </a:prstGeom>
          <a:noFill/>
        </p:spPr>
        <p:txBody>
          <a:bodyPr wrap="none" rtlCol="0">
            <a:spAutoFit/>
          </a:bodyPr>
          <a:lstStyle/>
          <a:p>
            <a:r>
              <a:rPr lang="en-IN" sz="2800" dirty="0"/>
              <a:t>+</a:t>
            </a:r>
          </a:p>
        </p:txBody>
      </p:sp>
      <p:sp>
        <p:nvSpPr>
          <p:cNvPr id="101" name="TextBox 100">
            <a:extLst>
              <a:ext uri="{FF2B5EF4-FFF2-40B4-BE49-F238E27FC236}">
                <a16:creationId xmlns:a16="http://schemas.microsoft.com/office/drawing/2014/main" id="{41AD4FEC-9131-4589-9186-2905491410CE}"/>
              </a:ext>
            </a:extLst>
          </p:cNvPr>
          <p:cNvSpPr txBox="1"/>
          <p:nvPr/>
        </p:nvSpPr>
        <p:spPr>
          <a:xfrm>
            <a:off x="6250434" y="5940710"/>
            <a:ext cx="389850" cy="584775"/>
          </a:xfrm>
          <a:prstGeom prst="rect">
            <a:avLst/>
          </a:prstGeom>
          <a:noFill/>
        </p:spPr>
        <p:txBody>
          <a:bodyPr wrap="none" rtlCol="0">
            <a:spAutoFit/>
          </a:bodyPr>
          <a:lstStyle/>
          <a:p>
            <a:r>
              <a:rPr lang="en-IN" sz="3200" dirty="0"/>
              <a:t>=</a:t>
            </a:r>
          </a:p>
        </p:txBody>
      </p:sp>
      <p:sp>
        <p:nvSpPr>
          <p:cNvPr id="102" name="Star: 5 Points 101">
            <a:extLst>
              <a:ext uri="{FF2B5EF4-FFF2-40B4-BE49-F238E27FC236}">
                <a16:creationId xmlns:a16="http://schemas.microsoft.com/office/drawing/2014/main" id="{B42C0A93-0A18-4FED-907C-57E5F3CFEF41}"/>
              </a:ext>
            </a:extLst>
          </p:cNvPr>
          <p:cNvSpPr/>
          <p:nvPr/>
        </p:nvSpPr>
        <p:spPr>
          <a:xfrm>
            <a:off x="6726982" y="6054584"/>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TextBox 102">
            <a:extLst>
              <a:ext uri="{FF2B5EF4-FFF2-40B4-BE49-F238E27FC236}">
                <a16:creationId xmlns:a16="http://schemas.microsoft.com/office/drawing/2014/main" id="{66594D60-6796-4F28-A7C9-41B408AD797A}"/>
              </a:ext>
            </a:extLst>
          </p:cNvPr>
          <p:cNvSpPr txBox="1"/>
          <p:nvPr/>
        </p:nvSpPr>
        <p:spPr>
          <a:xfrm>
            <a:off x="368419" y="6107626"/>
            <a:ext cx="2492221" cy="369332"/>
          </a:xfrm>
          <a:prstGeom prst="rect">
            <a:avLst/>
          </a:prstGeom>
          <a:noFill/>
        </p:spPr>
        <p:txBody>
          <a:bodyPr wrap="none" rtlCol="0">
            <a:spAutoFit/>
          </a:bodyPr>
          <a:lstStyle/>
          <a:p>
            <a:r>
              <a:rPr lang="en-IN" dirty="0">
                <a:latin typeface="Abadi Extra Light" panose="020B0204020104020204" pitchFamily="34" charset="0"/>
              </a:rPr>
              <a:t>Weighted KNN prediction:</a:t>
            </a:r>
          </a:p>
        </p:txBody>
      </p:sp>
      <p:pic>
        <p:nvPicPr>
          <p:cNvPr id="104" name="Picture 103">
            <a:extLst>
              <a:ext uri="{FF2B5EF4-FFF2-40B4-BE49-F238E27FC236}">
                <a16:creationId xmlns:a16="http://schemas.microsoft.com/office/drawing/2014/main" id="{2AE0C3D4-5B82-4F0F-8E8F-77085C39EE57}"/>
              </a:ext>
            </a:extLst>
          </p:cNvPr>
          <p:cNvPicPr>
            <a:picLocks noChangeAspect="1"/>
          </p:cNvPicPr>
          <p:nvPr/>
        </p:nvPicPr>
        <p:blipFill>
          <a:blip r:embed="rId13"/>
          <a:stretch>
            <a:fillRect/>
          </a:stretch>
        </p:blipFill>
        <p:spPr>
          <a:xfrm>
            <a:off x="11119998" y="5117573"/>
            <a:ext cx="1010687" cy="965223"/>
          </a:xfrm>
          <a:prstGeom prst="rect">
            <a:avLst/>
          </a:prstGeom>
        </p:spPr>
      </p:pic>
      <p:sp>
        <p:nvSpPr>
          <p:cNvPr id="105" name="Speech Bubble: Rectangle 104">
            <a:extLst>
              <a:ext uri="{FF2B5EF4-FFF2-40B4-BE49-F238E27FC236}">
                <a16:creationId xmlns:a16="http://schemas.microsoft.com/office/drawing/2014/main" id="{D338652E-2D61-42B8-8DD2-812ED68F082E}"/>
              </a:ext>
            </a:extLst>
          </p:cNvPr>
          <p:cNvSpPr/>
          <p:nvPr/>
        </p:nvSpPr>
        <p:spPr>
          <a:xfrm>
            <a:off x="7246294" y="5163976"/>
            <a:ext cx="3797397" cy="1277246"/>
          </a:xfrm>
          <a:prstGeom prst="wedgeRectCallout">
            <a:avLst>
              <a:gd name="adj1" fmla="val 62284"/>
              <a:gd name="adj2" fmla="val -1747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In weighted approach, a single red training input is being given 3 times more importance than the other two green inputs since it is sort of “three times” closer to the test input than the other two green inputs</a:t>
            </a:r>
          </a:p>
        </p:txBody>
      </p:sp>
      <mc:AlternateContent xmlns:mc="http://schemas.openxmlformats.org/markup-compatibility/2006" xmlns:a14="http://schemas.microsoft.com/office/drawing/2010/main">
        <mc:Choice Requires="a14">
          <p:sp>
            <p:nvSpPr>
              <p:cNvPr id="106" name="Speech Bubble: Rectangle 105">
                <a:extLst>
                  <a:ext uri="{FF2B5EF4-FFF2-40B4-BE49-F238E27FC236}">
                    <a16:creationId xmlns:a16="http://schemas.microsoft.com/office/drawing/2014/main" id="{8D758533-2113-479D-B480-9E88EF344DA0}"/>
                  </a:ext>
                </a:extLst>
              </p:cNvPr>
              <p:cNvSpPr/>
              <p:nvPr/>
            </p:nvSpPr>
            <p:spPr>
              <a:xfrm>
                <a:off x="9880506" y="6324563"/>
                <a:ext cx="2193423" cy="436866"/>
              </a:xfrm>
              <a:prstGeom prst="wedgeRectCallout">
                <a:avLst>
                  <a:gd name="adj1" fmla="val 24397"/>
                  <a:gd name="adj2" fmla="val -19478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lang="en-IN" sz="1600" b="0" i="1" smtClean="0">
                        <a:solidFill>
                          <a:schemeClr val="tx1"/>
                        </a:solidFill>
                        <a:latin typeface="Cambria Math" panose="02040503050406030204" pitchFamily="18" charset="0"/>
                      </a:rPr>
                      <m:t>𝜖</m:t>
                    </m:r>
                  </m:oMath>
                </a14:m>
                <a:r>
                  <a:rPr lang="en-IN" sz="1600" dirty="0">
                    <a:solidFill>
                      <a:schemeClr val="tx1"/>
                    </a:solidFill>
                    <a:latin typeface="Abadi Extra Light" panose="020B0204020104020204" pitchFamily="34" charset="0"/>
                  </a:rPr>
                  <a:t>-NN can also be made weighted likewise</a:t>
                </a:r>
              </a:p>
            </p:txBody>
          </p:sp>
        </mc:Choice>
        <mc:Fallback xmlns="">
          <p:sp>
            <p:nvSpPr>
              <p:cNvPr id="106" name="Speech Bubble: Rectangle 105">
                <a:extLst>
                  <a:ext uri="{FF2B5EF4-FFF2-40B4-BE49-F238E27FC236}">
                    <a16:creationId xmlns:a16="http://schemas.microsoft.com/office/drawing/2014/main" id="{8D758533-2113-479D-B480-9E88EF344DA0}"/>
                  </a:ext>
                </a:extLst>
              </p:cNvPr>
              <p:cNvSpPr>
                <a:spLocks noRot="1" noChangeAspect="1" noMove="1" noResize="1" noEditPoints="1" noAdjustHandles="1" noChangeArrowheads="1" noChangeShapeType="1" noTextEdit="1"/>
              </p:cNvSpPr>
              <p:nvPr/>
            </p:nvSpPr>
            <p:spPr>
              <a:xfrm>
                <a:off x="9880506" y="6324563"/>
                <a:ext cx="2193423" cy="436866"/>
              </a:xfrm>
              <a:prstGeom prst="wedgeRectCallout">
                <a:avLst>
                  <a:gd name="adj1" fmla="val 24397"/>
                  <a:gd name="adj2" fmla="val -194787"/>
                </a:avLst>
              </a:prstGeom>
              <a:blipFill>
                <a:blip r:embed="rId14"/>
                <a:stretch>
                  <a:fillRect l="-1377" b="-12637"/>
                </a:stretch>
              </a:blipFill>
              <a:ln w="19050">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2351837293"/>
      </p:ext>
    </p:extLst>
  </p:cSld>
  <p:clrMapOvr>
    <a:masterClrMapping/>
  </p:clrMapOvr>
  <mc:AlternateContent xmlns:mc="http://schemas.openxmlformats.org/markup-compatibility/2006" xmlns:p14="http://schemas.microsoft.com/office/powerpoint/2010/main">
    <mc:Choice Requires="p14">
      <p:transition spd="slow" p14:dur="2000" advTm="280885"/>
    </mc:Choice>
    <mc:Fallback xmlns="">
      <p:transition spd="slow" advTm="28088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9">
                                            <p:txEl>
                                              <p:pRg st="0" end="0"/>
                                            </p:txEl>
                                          </p:spTgt>
                                        </p:tgtEl>
                                        <p:attrNameLst>
                                          <p:attrName>style.visibility</p:attrName>
                                        </p:attrNameLst>
                                      </p:cBhvr>
                                      <p:to>
                                        <p:strVal val="visible"/>
                                      </p:to>
                                    </p:set>
                                    <p:animEffect transition="in" filter="wipe(down)">
                                      <p:cBhvr>
                                        <p:cTn id="7" dur="500"/>
                                        <p:tgtEl>
                                          <p:spTgt spid="1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down)">
                                      <p:cBhvr>
                                        <p:cTn id="12" dur="500"/>
                                        <p:tgtEl>
                                          <p:spTgt spid="3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down)">
                                      <p:cBhvr>
                                        <p:cTn id="15" dur="500"/>
                                        <p:tgtEl>
                                          <p:spTgt spid="3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wipe(down)">
                                      <p:cBhvr>
                                        <p:cTn id="18" dur="500"/>
                                        <p:tgtEl>
                                          <p:spTgt spid="36"/>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down)">
                                      <p:cBhvr>
                                        <p:cTn id="21" dur="500"/>
                                        <p:tgtEl>
                                          <p:spTgt spid="37"/>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wipe(down)">
                                      <p:cBhvr>
                                        <p:cTn id="24" dur="500"/>
                                        <p:tgtEl>
                                          <p:spTgt spid="45"/>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wipe(down)">
                                      <p:cBhvr>
                                        <p:cTn id="27" dur="500"/>
                                        <p:tgtEl>
                                          <p:spTgt spid="4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wipe(down)">
                                      <p:cBhvr>
                                        <p:cTn id="30" dur="500"/>
                                        <p:tgtEl>
                                          <p:spTgt spid="47"/>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wipe(down)">
                                      <p:cBhvr>
                                        <p:cTn id="33" dur="500"/>
                                        <p:tgtEl>
                                          <p:spTgt spid="48"/>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wipe(down)">
                                      <p:cBhvr>
                                        <p:cTn id="36" dur="500"/>
                                        <p:tgtEl>
                                          <p:spTgt spid="49"/>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wipe(down)">
                                      <p:cBhvr>
                                        <p:cTn id="39" dur="500"/>
                                        <p:tgtEl>
                                          <p:spTgt spid="50"/>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wipe(down)">
                                      <p:cBhvr>
                                        <p:cTn id="42" dur="500"/>
                                        <p:tgtEl>
                                          <p:spTgt spid="51"/>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wipe(down)">
                                      <p:cBhvr>
                                        <p:cTn id="45" dur="500"/>
                                        <p:tgtEl>
                                          <p:spTgt spid="52"/>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wipe(down)">
                                      <p:cBhvr>
                                        <p:cTn id="48" dur="500"/>
                                        <p:tgtEl>
                                          <p:spTgt spid="53"/>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54"/>
                                        </p:tgtEl>
                                        <p:attrNameLst>
                                          <p:attrName>style.visibility</p:attrName>
                                        </p:attrNameLst>
                                      </p:cBhvr>
                                      <p:to>
                                        <p:strVal val="visible"/>
                                      </p:to>
                                    </p:set>
                                    <p:animEffect transition="in" filter="wipe(down)">
                                      <p:cBhvr>
                                        <p:cTn id="51" dur="500"/>
                                        <p:tgtEl>
                                          <p:spTgt spid="54"/>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wipe(down)">
                                      <p:cBhvr>
                                        <p:cTn id="54" dur="500"/>
                                        <p:tgtEl>
                                          <p:spTgt spid="55"/>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wipe(down)">
                                      <p:cBhvr>
                                        <p:cTn id="57" dur="500"/>
                                        <p:tgtEl>
                                          <p:spTgt spid="56"/>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wipe(down)">
                                      <p:cBhvr>
                                        <p:cTn id="60" dur="500"/>
                                        <p:tgtEl>
                                          <p:spTgt spid="57"/>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down)">
                                      <p:cBhvr>
                                        <p:cTn id="63" dur="500"/>
                                        <p:tgtEl>
                                          <p:spTgt spid="58"/>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59"/>
                                        </p:tgtEl>
                                        <p:attrNameLst>
                                          <p:attrName>style.visibility</p:attrName>
                                        </p:attrNameLst>
                                      </p:cBhvr>
                                      <p:to>
                                        <p:strVal val="visible"/>
                                      </p:to>
                                    </p:set>
                                    <p:animEffect transition="in" filter="wipe(down)">
                                      <p:cBhvr>
                                        <p:cTn id="66" dur="500"/>
                                        <p:tgtEl>
                                          <p:spTgt spid="59"/>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wipe(down)">
                                      <p:cBhvr>
                                        <p:cTn id="69" dur="500"/>
                                        <p:tgtEl>
                                          <p:spTgt spid="60"/>
                                        </p:tgtEl>
                                      </p:cBhvr>
                                    </p:animEffect>
                                  </p:childTnLst>
                                </p:cTn>
                              </p:par>
                              <p:par>
                                <p:cTn id="70" presetID="22" presetClass="entr" presetSubtype="4" fill="hold" nodeType="with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wipe(down)">
                                      <p:cBhvr>
                                        <p:cTn id="72" dur="500"/>
                                        <p:tgtEl>
                                          <p:spTgt spid="61"/>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64"/>
                                        </p:tgtEl>
                                        <p:attrNameLst>
                                          <p:attrName>style.visibility</p:attrName>
                                        </p:attrNameLst>
                                      </p:cBhvr>
                                      <p:to>
                                        <p:strVal val="visible"/>
                                      </p:to>
                                    </p:set>
                                    <p:animEffect transition="in" filter="wipe(down)">
                                      <p:cBhvr>
                                        <p:cTn id="75" dur="500"/>
                                        <p:tgtEl>
                                          <p:spTgt spid="64"/>
                                        </p:tgtEl>
                                      </p:cBhvr>
                                    </p:animEffect>
                                  </p:childTnLst>
                                </p:cTn>
                              </p:par>
                              <p:par>
                                <p:cTn id="76" presetID="22" presetClass="entr" presetSubtype="4" fill="hold" nodeType="withEffect">
                                  <p:stCondLst>
                                    <p:cond delay="0"/>
                                  </p:stCondLst>
                                  <p:childTnLst>
                                    <p:set>
                                      <p:cBhvr>
                                        <p:cTn id="77" dur="1" fill="hold">
                                          <p:stCondLst>
                                            <p:cond delay="0"/>
                                          </p:stCondLst>
                                        </p:cTn>
                                        <p:tgtEl>
                                          <p:spTgt spid="65"/>
                                        </p:tgtEl>
                                        <p:attrNameLst>
                                          <p:attrName>style.visibility</p:attrName>
                                        </p:attrNameLst>
                                      </p:cBhvr>
                                      <p:to>
                                        <p:strVal val="visible"/>
                                      </p:to>
                                    </p:set>
                                    <p:animEffect transition="in" filter="wipe(down)">
                                      <p:cBhvr>
                                        <p:cTn id="78" dur="500"/>
                                        <p:tgtEl>
                                          <p:spTgt spid="65"/>
                                        </p:tgtEl>
                                      </p:cBhvr>
                                    </p:animEffect>
                                  </p:childTnLst>
                                </p:cTn>
                              </p:par>
                              <p:par>
                                <p:cTn id="79" presetID="22" presetClass="entr" presetSubtype="4" fill="hold" nodeType="withEffect">
                                  <p:stCondLst>
                                    <p:cond delay="0"/>
                                  </p:stCondLst>
                                  <p:childTnLst>
                                    <p:set>
                                      <p:cBhvr>
                                        <p:cTn id="80" dur="1" fill="hold">
                                          <p:stCondLst>
                                            <p:cond delay="0"/>
                                          </p:stCondLst>
                                        </p:cTn>
                                        <p:tgtEl>
                                          <p:spTgt spid="66"/>
                                        </p:tgtEl>
                                        <p:attrNameLst>
                                          <p:attrName>style.visibility</p:attrName>
                                        </p:attrNameLst>
                                      </p:cBhvr>
                                      <p:to>
                                        <p:strVal val="visible"/>
                                      </p:to>
                                    </p:set>
                                    <p:animEffect transition="in" filter="wipe(down)">
                                      <p:cBhvr>
                                        <p:cTn id="81" dur="500"/>
                                        <p:tgtEl>
                                          <p:spTgt spid="66"/>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wipe(down)">
                                      <p:cBhvr>
                                        <p:cTn id="84" dur="500"/>
                                        <p:tgtEl>
                                          <p:spTgt spid="67"/>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159">
                                            <p:txEl>
                                              <p:pRg st="7" end="7"/>
                                            </p:txEl>
                                          </p:spTgt>
                                        </p:tgtEl>
                                        <p:attrNameLst>
                                          <p:attrName>style.visibility</p:attrName>
                                        </p:attrNameLst>
                                      </p:cBhvr>
                                      <p:to>
                                        <p:strVal val="visible"/>
                                      </p:to>
                                    </p:set>
                                    <p:animEffect transition="in" filter="wipe(down)">
                                      <p:cBhvr>
                                        <p:cTn id="89" dur="500"/>
                                        <p:tgtEl>
                                          <p:spTgt spid="159">
                                            <p:txEl>
                                              <p:pRg st="7" end="7"/>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7"/>
                                        </p:tgtEl>
                                        <p:attrNameLst>
                                          <p:attrName>style.visibility</p:attrName>
                                        </p:attrNameLst>
                                      </p:cBhvr>
                                      <p:to>
                                        <p:strVal val="visible"/>
                                      </p:to>
                                    </p:set>
                                    <p:animEffect transition="in" filter="wipe(down)">
                                      <p:cBhvr>
                                        <p:cTn id="94" dur="500"/>
                                        <p:tgtEl>
                                          <p:spTgt spid="7"/>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69"/>
                                        </p:tgtEl>
                                        <p:attrNameLst>
                                          <p:attrName>style.visibility</p:attrName>
                                        </p:attrNameLst>
                                      </p:cBhvr>
                                      <p:to>
                                        <p:strVal val="visible"/>
                                      </p:to>
                                    </p:set>
                                    <p:animEffect transition="in" filter="wipe(down)">
                                      <p:cBhvr>
                                        <p:cTn id="97" dur="500"/>
                                        <p:tgtEl>
                                          <p:spTgt spid="69"/>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71"/>
                                        </p:tgtEl>
                                        <p:attrNameLst>
                                          <p:attrName>style.visibility</p:attrName>
                                        </p:attrNameLst>
                                      </p:cBhvr>
                                      <p:to>
                                        <p:strVal val="visible"/>
                                      </p:to>
                                    </p:set>
                                    <p:animEffect transition="in" filter="wipe(down)">
                                      <p:cBhvr>
                                        <p:cTn id="100" dur="500"/>
                                        <p:tgtEl>
                                          <p:spTgt spid="71"/>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82"/>
                                        </p:tgtEl>
                                        <p:attrNameLst>
                                          <p:attrName>style.visibility</p:attrName>
                                        </p:attrNameLst>
                                      </p:cBhvr>
                                      <p:to>
                                        <p:strVal val="visible"/>
                                      </p:to>
                                    </p:set>
                                    <p:animEffect transition="in" filter="wipe(down)">
                                      <p:cBhvr>
                                        <p:cTn id="103" dur="500"/>
                                        <p:tgtEl>
                                          <p:spTgt spid="82"/>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84"/>
                                        </p:tgtEl>
                                        <p:attrNameLst>
                                          <p:attrName>style.visibility</p:attrName>
                                        </p:attrNameLst>
                                      </p:cBhvr>
                                      <p:to>
                                        <p:strVal val="visible"/>
                                      </p:to>
                                    </p:set>
                                    <p:animEffect transition="in" filter="wipe(down)">
                                      <p:cBhvr>
                                        <p:cTn id="106" dur="500"/>
                                        <p:tgtEl>
                                          <p:spTgt spid="84"/>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90"/>
                                        </p:tgtEl>
                                        <p:attrNameLst>
                                          <p:attrName>style.visibility</p:attrName>
                                        </p:attrNameLst>
                                      </p:cBhvr>
                                      <p:to>
                                        <p:strVal val="visible"/>
                                      </p:to>
                                    </p:set>
                                    <p:animEffect transition="in" filter="wipe(down)">
                                      <p:cBhvr>
                                        <p:cTn id="109" dur="500"/>
                                        <p:tgtEl>
                                          <p:spTgt spid="90"/>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8"/>
                                        </p:tgtEl>
                                        <p:attrNameLst>
                                          <p:attrName>style.visibility</p:attrName>
                                        </p:attrNameLst>
                                      </p:cBhvr>
                                      <p:to>
                                        <p:strVal val="visible"/>
                                      </p:to>
                                    </p:set>
                                    <p:animEffect transition="in" filter="wipe(down)">
                                      <p:cBhvr>
                                        <p:cTn id="112" dur="500"/>
                                        <p:tgtEl>
                                          <p:spTgt spid="8"/>
                                        </p:tgtEl>
                                      </p:cBhvr>
                                    </p:animEffect>
                                  </p:childTnLst>
                                </p:cTn>
                              </p:par>
                              <p:par>
                                <p:cTn id="113" presetID="22" presetClass="entr" presetSubtype="4" fill="hold" grpId="0" nodeType="withEffect">
                                  <p:stCondLst>
                                    <p:cond delay="0"/>
                                  </p:stCondLst>
                                  <p:childTnLst>
                                    <p:set>
                                      <p:cBhvr>
                                        <p:cTn id="114" dur="1" fill="hold">
                                          <p:stCondLst>
                                            <p:cond delay="0"/>
                                          </p:stCondLst>
                                        </p:cTn>
                                        <p:tgtEl>
                                          <p:spTgt spid="91"/>
                                        </p:tgtEl>
                                        <p:attrNameLst>
                                          <p:attrName>style.visibility</p:attrName>
                                        </p:attrNameLst>
                                      </p:cBhvr>
                                      <p:to>
                                        <p:strVal val="visible"/>
                                      </p:to>
                                    </p:set>
                                    <p:animEffect transition="in" filter="wipe(down)">
                                      <p:cBhvr>
                                        <p:cTn id="115" dur="500"/>
                                        <p:tgtEl>
                                          <p:spTgt spid="91"/>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9"/>
                                        </p:tgtEl>
                                        <p:attrNameLst>
                                          <p:attrName>style.visibility</p:attrName>
                                        </p:attrNameLst>
                                      </p:cBhvr>
                                      <p:to>
                                        <p:strVal val="visible"/>
                                      </p:to>
                                    </p:set>
                                    <p:animEffect transition="in" filter="wipe(down)">
                                      <p:cBhvr>
                                        <p:cTn id="118" dur="500"/>
                                        <p:tgtEl>
                                          <p:spTgt spid="9"/>
                                        </p:tgtEl>
                                      </p:cBhvr>
                                    </p:animEffect>
                                  </p:childTnLst>
                                </p:cTn>
                              </p:par>
                              <p:par>
                                <p:cTn id="119" presetID="22" presetClass="entr" presetSubtype="4" fill="hold" grpId="0" nodeType="withEffect">
                                  <p:stCondLst>
                                    <p:cond delay="0"/>
                                  </p:stCondLst>
                                  <p:childTnLst>
                                    <p:set>
                                      <p:cBhvr>
                                        <p:cTn id="120" dur="1" fill="hold">
                                          <p:stCondLst>
                                            <p:cond delay="0"/>
                                          </p:stCondLst>
                                        </p:cTn>
                                        <p:tgtEl>
                                          <p:spTgt spid="92"/>
                                        </p:tgtEl>
                                        <p:attrNameLst>
                                          <p:attrName>style.visibility</p:attrName>
                                        </p:attrNameLst>
                                      </p:cBhvr>
                                      <p:to>
                                        <p:strVal val="visible"/>
                                      </p:to>
                                    </p:set>
                                    <p:animEffect transition="in" filter="wipe(down)">
                                      <p:cBhvr>
                                        <p:cTn id="121" dur="500"/>
                                        <p:tgtEl>
                                          <p:spTgt spid="92"/>
                                        </p:tgtEl>
                                      </p:cBhvr>
                                    </p:animEffect>
                                  </p:childTnLst>
                                </p:cTn>
                              </p:par>
                              <p:par>
                                <p:cTn id="122" presetID="22" presetClass="entr" presetSubtype="4" fill="hold" grpId="0" nodeType="withEffect">
                                  <p:stCondLst>
                                    <p:cond delay="0"/>
                                  </p:stCondLst>
                                  <p:childTnLst>
                                    <p:set>
                                      <p:cBhvr>
                                        <p:cTn id="123" dur="1" fill="hold">
                                          <p:stCondLst>
                                            <p:cond delay="0"/>
                                          </p:stCondLst>
                                        </p:cTn>
                                        <p:tgtEl>
                                          <p:spTgt spid="10"/>
                                        </p:tgtEl>
                                        <p:attrNameLst>
                                          <p:attrName>style.visibility</p:attrName>
                                        </p:attrNameLst>
                                      </p:cBhvr>
                                      <p:to>
                                        <p:strVal val="visible"/>
                                      </p:to>
                                    </p:set>
                                    <p:animEffect transition="in" filter="wipe(down)">
                                      <p:cBhvr>
                                        <p:cTn id="124" dur="500"/>
                                        <p:tgtEl>
                                          <p:spTgt spid="10"/>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93"/>
                                        </p:tgtEl>
                                        <p:attrNameLst>
                                          <p:attrName>style.visibility</p:attrName>
                                        </p:attrNameLst>
                                      </p:cBhvr>
                                      <p:to>
                                        <p:strVal val="visible"/>
                                      </p:to>
                                    </p:set>
                                    <p:animEffect transition="in" filter="wipe(down)">
                                      <p:cBhvr>
                                        <p:cTn id="129" dur="500"/>
                                        <p:tgtEl>
                                          <p:spTgt spid="93"/>
                                        </p:tgtEl>
                                      </p:cBhvr>
                                    </p:animEffect>
                                  </p:childTnLst>
                                </p:cTn>
                              </p:par>
                              <p:par>
                                <p:cTn id="130" presetID="22" presetClass="entr" presetSubtype="4" fill="hold" grpId="0" nodeType="withEffect">
                                  <p:stCondLst>
                                    <p:cond delay="0"/>
                                  </p:stCondLst>
                                  <p:childTnLst>
                                    <p:set>
                                      <p:cBhvr>
                                        <p:cTn id="131" dur="1" fill="hold">
                                          <p:stCondLst>
                                            <p:cond delay="0"/>
                                          </p:stCondLst>
                                        </p:cTn>
                                        <p:tgtEl>
                                          <p:spTgt spid="94"/>
                                        </p:tgtEl>
                                        <p:attrNameLst>
                                          <p:attrName>style.visibility</p:attrName>
                                        </p:attrNameLst>
                                      </p:cBhvr>
                                      <p:to>
                                        <p:strVal val="visible"/>
                                      </p:to>
                                    </p:set>
                                    <p:animEffect transition="in" filter="wipe(down)">
                                      <p:cBhvr>
                                        <p:cTn id="132" dur="500"/>
                                        <p:tgtEl>
                                          <p:spTgt spid="94"/>
                                        </p:tgtEl>
                                      </p:cBhvr>
                                    </p:animEffect>
                                  </p:childTnLst>
                                </p:cTn>
                              </p:par>
                              <p:par>
                                <p:cTn id="133" presetID="22" presetClass="entr" presetSubtype="4" fill="hold" grpId="0" nodeType="withEffect">
                                  <p:stCondLst>
                                    <p:cond delay="0"/>
                                  </p:stCondLst>
                                  <p:childTnLst>
                                    <p:set>
                                      <p:cBhvr>
                                        <p:cTn id="134" dur="1" fill="hold">
                                          <p:stCondLst>
                                            <p:cond delay="0"/>
                                          </p:stCondLst>
                                        </p:cTn>
                                        <p:tgtEl>
                                          <p:spTgt spid="95"/>
                                        </p:tgtEl>
                                        <p:attrNameLst>
                                          <p:attrName>style.visibility</p:attrName>
                                        </p:attrNameLst>
                                      </p:cBhvr>
                                      <p:to>
                                        <p:strVal val="visible"/>
                                      </p:to>
                                    </p:set>
                                    <p:animEffect transition="in" filter="wipe(down)">
                                      <p:cBhvr>
                                        <p:cTn id="135" dur="500"/>
                                        <p:tgtEl>
                                          <p:spTgt spid="95"/>
                                        </p:tgtEl>
                                      </p:cBhvr>
                                    </p:animEffect>
                                  </p:childTnLst>
                                </p:cTn>
                              </p:par>
                              <p:par>
                                <p:cTn id="136" presetID="22" presetClass="entr" presetSubtype="4" fill="hold" grpId="0" nodeType="withEffect">
                                  <p:stCondLst>
                                    <p:cond delay="0"/>
                                  </p:stCondLst>
                                  <p:childTnLst>
                                    <p:set>
                                      <p:cBhvr>
                                        <p:cTn id="137" dur="1" fill="hold">
                                          <p:stCondLst>
                                            <p:cond delay="0"/>
                                          </p:stCondLst>
                                        </p:cTn>
                                        <p:tgtEl>
                                          <p:spTgt spid="96"/>
                                        </p:tgtEl>
                                        <p:attrNameLst>
                                          <p:attrName>style.visibility</p:attrName>
                                        </p:attrNameLst>
                                      </p:cBhvr>
                                      <p:to>
                                        <p:strVal val="visible"/>
                                      </p:to>
                                    </p:set>
                                    <p:animEffect transition="in" filter="wipe(down)">
                                      <p:cBhvr>
                                        <p:cTn id="138" dur="500"/>
                                        <p:tgtEl>
                                          <p:spTgt spid="96"/>
                                        </p:tgtEl>
                                      </p:cBhvr>
                                    </p:animEffect>
                                  </p:childTnLst>
                                </p:cTn>
                              </p:par>
                              <p:par>
                                <p:cTn id="139" presetID="22" presetClass="entr" presetSubtype="4" fill="hold" grpId="0" nodeType="withEffect">
                                  <p:stCondLst>
                                    <p:cond delay="0"/>
                                  </p:stCondLst>
                                  <p:childTnLst>
                                    <p:set>
                                      <p:cBhvr>
                                        <p:cTn id="140" dur="1" fill="hold">
                                          <p:stCondLst>
                                            <p:cond delay="0"/>
                                          </p:stCondLst>
                                        </p:cTn>
                                        <p:tgtEl>
                                          <p:spTgt spid="97"/>
                                        </p:tgtEl>
                                        <p:attrNameLst>
                                          <p:attrName>style.visibility</p:attrName>
                                        </p:attrNameLst>
                                      </p:cBhvr>
                                      <p:to>
                                        <p:strVal val="visible"/>
                                      </p:to>
                                    </p:set>
                                    <p:animEffect transition="in" filter="wipe(down)">
                                      <p:cBhvr>
                                        <p:cTn id="141" dur="500"/>
                                        <p:tgtEl>
                                          <p:spTgt spid="97"/>
                                        </p:tgtEl>
                                      </p:cBhvr>
                                    </p:animEffect>
                                  </p:childTnLst>
                                </p:cTn>
                              </p:par>
                              <p:par>
                                <p:cTn id="142" presetID="22" presetClass="entr" presetSubtype="4" fill="hold" grpId="0" nodeType="withEffect">
                                  <p:stCondLst>
                                    <p:cond delay="0"/>
                                  </p:stCondLst>
                                  <p:childTnLst>
                                    <p:set>
                                      <p:cBhvr>
                                        <p:cTn id="143" dur="1" fill="hold">
                                          <p:stCondLst>
                                            <p:cond delay="0"/>
                                          </p:stCondLst>
                                        </p:cTn>
                                        <p:tgtEl>
                                          <p:spTgt spid="98"/>
                                        </p:tgtEl>
                                        <p:attrNameLst>
                                          <p:attrName>style.visibility</p:attrName>
                                        </p:attrNameLst>
                                      </p:cBhvr>
                                      <p:to>
                                        <p:strVal val="visible"/>
                                      </p:to>
                                    </p:set>
                                    <p:animEffect transition="in" filter="wipe(down)">
                                      <p:cBhvr>
                                        <p:cTn id="144" dur="500"/>
                                        <p:tgtEl>
                                          <p:spTgt spid="98"/>
                                        </p:tgtEl>
                                      </p:cBhvr>
                                    </p:animEffect>
                                  </p:childTnLst>
                                </p:cTn>
                              </p:par>
                              <p:par>
                                <p:cTn id="145" presetID="22" presetClass="entr" presetSubtype="4" fill="hold" grpId="0" nodeType="withEffect">
                                  <p:stCondLst>
                                    <p:cond delay="0"/>
                                  </p:stCondLst>
                                  <p:childTnLst>
                                    <p:set>
                                      <p:cBhvr>
                                        <p:cTn id="146" dur="1" fill="hold">
                                          <p:stCondLst>
                                            <p:cond delay="0"/>
                                          </p:stCondLst>
                                        </p:cTn>
                                        <p:tgtEl>
                                          <p:spTgt spid="99"/>
                                        </p:tgtEl>
                                        <p:attrNameLst>
                                          <p:attrName>style.visibility</p:attrName>
                                        </p:attrNameLst>
                                      </p:cBhvr>
                                      <p:to>
                                        <p:strVal val="visible"/>
                                      </p:to>
                                    </p:set>
                                    <p:animEffect transition="in" filter="wipe(down)">
                                      <p:cBhvr>
                                        <p:cTn id="147" dur="500"/>
                                        <p:tgtEl>
                                          <p:spTgt spid="99"/>
                                        </p:tgtEl>
                                      </p:cBhvr>
                                    </p:animEffect>
                                  </p:childTnLst>
                                </p:cTn>
                              </p:par>
                              <p:par>
                                <p:cTn id="148" presetID="22" presetClass="entr" presetSubtype="4" fill="hold" grpId="0" nodeType="withEffect">
                                  <p:stCondLst>
                                    <p:cond delay="0"/>
                                  </p:stCondLst>
                                  <p:childTnLst>
                                    <p:set>
                                      <p:cBhvr>
                                        <p:cTn id="149" dur="1" fill="hold">
                                          <p:stCondLst>
                                            <p:cond delay="0"/>
                                          </p:stCondLst>
                                        </p:cTn>
                                        <p:tgtEl>
                                          <p:spTgt spid="100"/>
                                        </p:tgtEl>
                                        <p:attrNameLst>
                                          <p:attrName>style.visibility</p:attrName>
                                        </p:attrNameLst>
                                      </p:cBhvr>
                                      <p:to>
                                        <p:strVal val="visible"/>
                                      </p:to>
                                    </p:set>
                                    <p:animEffect transition="in" filter="wipe(down)">
                                      <p:cBhvr>
                                        <p:cTn id="150" dur="500"/>
                                        <p:tgtEl>
                                          <p:spTgt spid="100"/>
                                        </p:tgtEl>
                                      </p:cBhvr>
                                    </p:animEffect>
                                  </p:childTnLst>
                                </p:cTn>
                              </p:par>
                              <p:par>
                                <p:cTn id="151" presetID="22" presetClass="entr" presetSubtype="4" fill="hold" grpId="0" nodeType="withEffect">
                                  <p:stCondLst>
                                    <p:cond delay="0"/>
                                  </p:stCondLst>
                                  <p:childTnLst>
                                    <p:set>
                                      <p:cBhvr>
                                        <p:cTn id="152" dur="1" fill="hold">
                                          <p:stCondLst>
                                            <p:cond delay="0"/>
                                          </p:stCondLst>
                                        </p:cTn>
                                        <p:tgtEl>
                                          <p:spTgt spid="101"/>
                                        </p:tgtEl>
                                        <p:attrNameLst>
                                          <p:attrName>style.visibility</p:attrName>
                                        </p:attrNameLst>
                                      </p:cBhvr>
                                      <p:to>
                                        <p:strVal val="visible"/>
                                      </p:to>
                                    </p:set>
                                    <p:animEffect transition="in" filter="wipe(down)">
                                      <p:cBhvr>
                                        <p:cTn id="153" dur="500"/>
                                        <p:tgtEl>
                                          <p:spTgt spid="101"/>
                                        </p:tgtEl>
                                      </p:cBhvr>
                                    </p:animEffect>
                                  </p:childTnLst>
                                </p:cTn>
                              </p:par>
                              <p:par>
                                <p:cTn id="154" presetID="22" presetClass="entr" presetSubtype="4" fill="hold" grpId="0" nodeType="withEffect">
                                  <p:stCondLst>
                                    <p:cond delay="0"/>
                                  </p:stCondLst>
                                  <p:childTnLst>
                                    <p:set>
                                      <p:cBhvr>
                                        <p:cTn id="155" dur="1" fill="hold">
                                          <p:stCondLst>
                                            <p:cond delay="0"/>
                                          </p:stCondLst>
                                        </p:cTn>
                                        <p:tgtEl>
                                          <p:spTgt spid="102"/>
                                        </p:tgtEl>
                                        <p:attrNameLst>
                                          <p:attrName>style.visibility</p:attrName>
                                        </p:attrNameLst>
                                      </p:cBhvr>
                                      <p:to>
                                        <p:strVal val="visible"/>
                                      </p:to>
                                    </p:set>
                                    <p:animEffect transition="in" filter="wipe(down)">
                                      <p:cBhvr>
                                        <p:cTn id="156" dur="500"/>
                                        <p:tgtEl>
                                          <p:spTgt spid="102"/>
                                        </p:tgtEl>
                                      </p:cBhvr>
                                    </p:animEffect>
                                  </p:childTnLst>
                                </p:cTn>
                              </p:par>
                              <p:par>
                                <p:cTn id="157" presetID="22" presetClass="entr" presetSubtype="4" fill="hold" grpId="0" nodeType="withEffect">
                                  <p:stCondLst>
                                    <p:cond delay="0"/>
                                  </p:stCondLst>
                                  <p:childTnLst>
                                    <p:set>
                                      <p:cBhvr>
                                        <p:cTn id="158" dur="1" fill="hold">
                                          <p:stCondLst>
                                            <p:cond delay="0"/>
                                          </p:stCondLst>
                                        </p:cTn>
                                        <p:tgtEl>
                                          <p:spTgt spid="103"/>
                                        </p:tgtEl>
                                        <p:attrNameLst>
                                          <p:attrName>style.visibility</p:attrName>
                                        </p:attrNameLst>
                                      </p:cBhvr>
                                      <p:to>
                                        <p:strVal val="visible"/>
                                      </p:to>
                                    </p:set>
                                    <p:animEffect transition="in" filter="wipe(down)">
                                      <p:cBhvr>
                                        <p:cTn id="159" dur="500"/>
                                        <p:tgtEl>
                                          <p:spTgt spid="103"/>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4" fill="hold" nodeType="clickEffect">
                                  <p:stCondLst>
                                    <p:cond delay="0"/>
                                  </p:stCondLst>
                                  <p:childTnLst>
                                    <p:set>
                                      <p:cBhvr>
                                        <p:cTn id="163" dur="1" fill="hold">
                                          <p:stCondLst>
                                            <p:cond delay="0"/>
                                          </p:stCondLst>
                                        </p:cTn>
                                        <p:tgtEl>
                                          <p:spTgt spid="104"/>
                                        </p:tgtEl>
                                        <p:attrNameLst>
                                          <p:attrName>style.visibility</p:attrName>
                                        </p:attrNameLst>
                                      </p:cBhvr>
                                      <p:to>
                                        <p:strVal val="visible"/>
                                      </p:to>
                                    </p:set>
                                    <p:animEffect transition="in" filter="wipe(down)">
                                      <p:cBhvr>
                                        <p:cTn id="164" dur="500"/>
                                        <p:tgtEl>
                                          <p:spTgt spid="104"/>
                                        </p:tgtEl>
                                      </p:cBhvr>
                                    </p:animEffect>
                                  </p:childTnLst>
                                </p:cTn>
                              </p:par>
                              <p:par>
                                <p:cTn id="165" presetID="22" presetClass="entr" presetSubtype="4" fill="hold" grpId="0" nodeType="withEffect">
                                  <p:stCondLst>
                                    <p:cond delay="0"/>
                                  </p:stCondLst>
                                  <p:childTnLst>
                                    <p:set>
                                      <p:cBhvr>
                                        <p:cTn id="166" dur="1" fill="hold">
                                          <p:stCondLst>
                                            <p:cond delay="0"/>
                                          </p:stCondLst>
                                        </p:cTn>
                                        <p:tgtEl>
                                          <p:spTgt spid="105"/>
                                        </p:tgtEl>
                                        <p:attrNameLst>
                                          <p:attrName>style.visibility</p:attrName>
                                        </p:attrNameLst>
                                      </p:cBhvr>
                                      <p:to>
                                        <p:strVal val="visible"/>
                                      </p:to>
                                    </p:set>
                                    <p:animEffect transition="in" filter="wipe(down)">
                                      <p:cBhvr>
                                        <p:cTn id="167" dur="500"/>
                                        <p:tgtEl>
                                          <p:spTgt spid="105"/>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grpId="0" nodeType="clickEffect">
                                  <p:stCondLst>
                                    <p:cond delay="0"/>
                                  </p:stCondLst>
                                  <p:childTnLst>
                                    <p:set>
                                      <p:cBhvr>
                                        <p:cTn id="171" dur="1" fill="hold">
                                          <p:stCondLst>
                                            <p:cond delay="0"/>
                                          </p:stCondLst>
                                        </p:cTn>
                                        <p:tgtEl>
                                          <p:spTgt spid="106"/>
                                        </p:tgtEl>
                                        <p:attrNameLst>
                                          <p:attrName>style.visibility</p:attrName>
                                        </p:attrNameLst>
                                      </p:cBhvr>
                                      <p:to>
                                        <p:strVal val="visible"/>
                                      </p:to>
                                    </p:set>
                                    <p:animEffect transition="in" filter="wipe(down)">
                                      <p:cBhvr>
                                        <p:cTn id="172"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4" grpId="0"/>
      <p:bldP spid="67" grpId="0"/>
      <p:bldP spid="7" grpId="0"/>
      <p:bldP spid="69" grpId="0" animBg="1"/>
      <p:bldP spid="71" grpId="0"/>
      <p:bldP spid="82" grpId="0" animBg="1"/>
      <p:bldP spid="84" grpId="0"/>
      <p:bldP spid="90" grpId="0" animBg="1"/>
      <p:bldP spid="8" grpId="0"/>
      <p:bldP spid="91" grpId="0"/>
      <p:bldP spid="9" grpId="0"/>
      <p:bldP spid="92" grpId="0" animBg="1"/>
      <p:bldP spid="10" grpId="0"/>
      <p:bldP spid="93" grpId="0"/>
      <p:bldP spid="94" grpId="0" animBg="1"/>
      <p:bldP spid="95" grpId="0"/>
      <p:bldP spid="96" grpId="0" animBg="1"/>
      <p:bldP spid="97" grpId="0"/>
      <p:bldP spid="98" grpId="0" animBg="1"/>
      <p:bldP spid="99" grpId="0"/>
      <p:bldP spid="100" grpId="0"/>
      <p:bldP spid="101" grpId="0"/>
      <p:bldP spid="102" grpId="0" animBg="1"/>
      <p:bldP spid="103" grpId="0"/>
      <p:bldP spid="105" grpId="0" animBg="1"/>
      <p:bldP spid="10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59" name="Content Placeholder 2">
                <a:extLst>
                  <a:ext uri="{FF2B5EF4-FFF2-40B4-BE49-F238E27FC236}">
                    <a16:creationId xmlns:a16="http://schemas.microsoft.com/office/drawing/2014/main" id="{27386B12-C2E5-433F-A14C-3784B4547101}"/>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Let’s denote the set of </a:t>
                </a:r>
                <a:r>
                  <a:rPr lang="en-GB" i="1" dirty="0">
                    <a:latin typeface="Abadi Extra Light" panose="020B0204020104020204" pitchFamily="34" charset="0"/>
                  </a:rPr>
                  <a:t>K </a:t>
                </a:r>
                <a:r>
                  <a:rPr lang="en-GB" dirty="0">
                    <a:latin typeface="Abadi Extra Light" panose="020B0204020104020204" pitchFamily="34" charset="0"/>
                  </a:rPr>
                  <a:t>nearest </a:t>
                </a:r>
                <a:r>
                  <a:rPr lang="en-GB" dirty="0" err="1">
                    <a:latin typeface="Abadi Extra Light" panose="020B0204020104020204" pitchFamily="34" charset="0"/>
                  </a:rPr>
                  <a:t>neighbors</a:t>
                </a:r>
                <a:r>
                  <a:rPr lang="en-GB" dirty="0">
                    <a:latin typeface="Abadi Extra Light" panose="020B0204020104020204" pitchFamily="34" charset="0"/>
                  </a:rPr>
                  <a:t> of an input </a:t>
                </a:r>
                <a14:m>
                  <m:oMath xmlns:m="http://schemas.openxmlformats.org/officeDocument/2006/math">
                    <m:r>
                      <a:rPr lang="en-IN" b="1" i="0" smtClean="0">
                        <a:latin typeface="Cambria Math" panose="02040503050406030204" pitchFamily="18" charset="0"/>
                      </a:rPr>
                      <m:t>𝐱</m:t>
                    </m:r>
                  </m:oMath>
                </a14:m>
                <a:r>
                  <a:rPr lang="en-GB" b="1" dirty="0">
                    <a:latin typeface="Abadi Extra Light" panose="020B0204020104020204" pitchFamily="34" charset="0"/>
                  </a:rPr>
                  <a:t> </a:t>
                </a:r>
                <a:r>
                  <a:rPr lang="en-GB" dirty="0">
                    <a:latin typeface="Abadi Extra Light" panose="020B0204020104020204" pitchFamily="34" charset="0"/>
                  </a:rPr>
                  <a:t>by</a:t>
                </a:r>
                <a:r>
                  <a:rPr lang="en-GB" b="1" dirty="0">
                    <a:latin typeface="Abadi Extra Light" panose="020B0204020104020204" pitchFamily="34" charset="0"/>
                  </a:rPr>
                  <a:t> </a:t>
                </a:r>
                <a14:m>
                  <m:oMath xmlns:m="http://schemas.openxmlformats.org/officeDocument/2006/math">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𝑁</m:t>
                        </m:r>
                      </m:e>
                      <m:sub>
                        <m:r>
                          <a:rPr lang="en-IN" b="0" i="1" dirty="0" smtClean="0">
                            <a:latin typeface="Cambria Math" panose="02040503050406030204" pitchFamily="18" charset="0"/>
                          </a:rPr>
                          <m:t>𝐾</m:t>
                        </m:r>
                      </m:sub>
                    </m:sSub>
                    <m:d>
                      <m:dPr>
                        <m:ctrlPr>
                          <a:rPr lang="en-IN" b="0" i="1" dirty="0" smtClean="0">
                            <a:latin typeface="Cambria Math" panose="02040503050406030204" pitchFamily="18" charset="0"/>
                          </a:rPr>
                        </m:ctrlPr>
                      </m:dPr>
                      <m:e>
                        <m:r>
                          <a:rPr lang="en-IN" b="1" i="0" dirty="0" smtClean="0">
                            <a:latin typeface="Cambria Math" panose="02040503050406030204" pitchFamily="18" charset="0"/>
                          </a:rPr>
                          <m:t>𝐱</m:t>
                        </m:r>
                      </m:e>
                    </m:d>
                  </m:oMath>
                </a14:m>
                <a:endParaRPr lang="en-IN" b="0"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 The unweighted KNN prediction </a:t>
                </a:r>
                <a14:m>
                  <m:oMath xmlns:m="http://schemas.openxmlformats.org/officeDocument/2006/math">
                    <m:r>
                      <a:rPr lang="en-IN" b="1" i="0" smtClean="0">
                        <a:latin typeface="Cambria Math" panose="02040503050406030204" pitchFamily="18" charset="0"/>
                      </a:rPr>
                      <m:t>𝐲</m:t>
                    </m:r>
                  </m:oMath>
                </a14:m>
                <a:r>
                  <a:rPr lang="en-GB" dirty="0">
                    <a:latin typeface="Abadi Extra Light" panose="020B0204020104020204" pitchFamily="34" charset="0"/>
                  </a:rPr>
                  <a:t> for a test input </a:t>
                </a:r>
                <a14:m>
                  <m:oMath xmlns:m="http://schemas.openxmlformats.org/officeDocument/2006/math">
                    <m:r>
                      <a:rPr lang="en-IN" b="1" i="0" smtClean="0">
                        <a:latin typeface="Cambria Math" panose="02040503050406030204" pitchFamily="18" charset="0"/>
                      </a:rPr>
                      <m:t>𝐱</m:t>
                    </m:r>
                  </m:oMath>
                </a14:m>
                <a:r>
                  <a:rPr lang="en-GB" dirty="0">
                    <a:latin typeface="Abadi Extra Light" panose="020B0204020104020204" pitchFamily="34" charset="0"/>
                  </a:rPr>
                  <a:t> can be written as</a:t>
                </a: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This form makes direct sense for regression and for cases where the each output is a vector (e.g., </a:t>
                </a:r>
                <a:r>
                  <a:rPr lang="en-GB" dirty="0">
                    <a:solidFill>
                      <a:srgbClr val="0000FF"/>
                    </a:solidFill>
                    <a:latin typeface="Abadi Extra Light" panose="020B0204020104020204" pitchFamily="34" charset="0"/>
                  </a:rPr>
                  <a:t>multi-class</a:t>
                </a:r>
                <a:r>
                  <a:rPr lang="en-GB" dirty="0">
                    <a:latin typeface="Abadi Extra Light" panose="020B0204020104020204" pitchFamily="34" charset="0"/>
                  </a:rPr>
                  <a:t> </a:t>
                </a:r>
                <a:r>
                  <a:rPr lang="en-GB" dirty="0">
                    <a:solidFill>
                      <a:srgbClr val="0000FF"/>
                    </a:solidFill>
                    <a:latin typeface="Abadi Extra Light" panose="020B0204020104020204" pitchFamily="34" charset="0"/>
                  </a:rPr>
                  <a:t>classification</a:t>
                </a:r>
                <a:r>
                  <a:rPr lang="en-GB" dirty="0">
                    <a:latin typeface="Abadi Extra Light" panose="020B0204020104020204" pitchFamily="34" charset="0"/>
                  </a:rPr>
                  <a:t> where each output is a discrete value which can be represented as a </a:t>
                </a:r>
                <a:r>
                  <a:rPr lang="en-GB" dirty="0">
                    <a:solidFill>
                      <a:srgbClr val="0000FF"/>
                    </a:solidFill>
                    <a:latin typeface="Abadi Extra Light" panose="020B0204020104020204" pitchFamily="34" charset="0"/>
                  </a:rPr>
                  <a:t>one-hot vector</a:t>
                </a:r>
                <a:r>
                  <a:rPr lang="en-GB" dirty="0">
                    <a:latin typeface="Abadi Extra Light" panose="020B0204020104020204" pitchFamily="34" charset="0"/>
                  </a:rPr>
                  <a:t>, or </a:t>
                </a:r>
                <a:r>
                  <a:rPr lang="en-GB" dirty="0">
                    <a:solidFill>
                      <a:srgbClr val="0000FF"/>
                    </a:solidFill>
                    <a:latin typeface="Abadi Extra Light" panose="020B0204020104020204" pitchFamily="34" charset="0"/>
                  </a:rPr>
                  <a:t>tagging/multi-label classification </a:t>
                </a:r>
                <a:r>
                  <a:rPr lang="en-GB" dirty="0">
                    <a:latin typeface="Abadi Extra Light" panose="020B0204020104020204" pitchFamily="34" charset="0"/>
                  </a:rPr>
                  <a:t>where each output is a </a:t>
                </a:r>
                <a:r>
                  <a:rPr lang="en-GB" dirty="0">
                    <a:solidFill>
                      <a:srgbClr val="0000FF"/>
                    </a:solidFill>
                    <a:latin typeface="Abadi Extra Light" panose="020B0204020104020204" pitchFamily="34" charset="0"/>
                  </a:rPr>
                  <a:t>binary vector</a:t>
                </a:r>
                <a:r>
                  <a:rPr lang="en-GB" dirty="0">
                    <a:latin typeface="Abadi Extra Light" panose="020B0204020104020204" pitchFamily="34" charset="0"/>
                  </a:rPr>
                  <a:t>)</a:t>
                </a:r>
              </a:p>
              <a:p>
                <a:pPr lvl="1">
                  <a:buFont typeface="Wingdings" panose="05000000000000000000" pitchFamily="2" charset="2"/>
                  <a:buChar char="§"/>
                </a:pPr>
                <a:r>
                  <a:rPr lang="en-GB" dirty="0">
                    <a:latin typeface="Abadi Extra Light" panose="020B0204020104020204" pitchFamily="34" charset="0"/>
                  </a:rPr>
                  <a:t>For binary classification, assuming labels as +1/-1, we predict as </a:t>
                </a:r>
                <a14:m>
                  <m:oMath xmlns:m="http://schemas.openxmlformats.org/officeDocument/2006/math">
                    <m:r>
                      <m:rPr>
                        <m:sty m:val="p"/>
                      </m:rPr>
                      <a:rPr lang="en-IN" b="0" i="0" smtClean="0">
                        <a:latin typeface="Cambria Math" panose="02040503050406030204" pitchFamily="18" charset="0"/>
                      </a:rPr>
                      <m:t>sign</m:t>
                    </m:r>
                    <m:r>
                      <a:rPr lang="en-IN" b="0" i="1" smtClean="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𝐾</m:t>
                        </m:r>
                      </m:den>
                    </m:f>
                    <m:r>
                      <a:rPr lang="en-IN" i="1">
                        <a:latin typeface="Cambria Math" panose="02040503050406030204" pitchFamily="18" charset="0"/>
                      </a:rPr>
                      <m:t> </m:t>
                    </m:r>
                    <m:nary>
                      <m:naryPr>
                        <m:chr m:val="∑"/>
                        <m:supHide m:val="on"/>
                        <m:ctrlPr>
                          <a:rPr lang="en-IN" i="1">
                            <a:latin typeface="Cambria Math" panose="02040503050406030204" pitchFamily="18" charset="0"/>
                          </a:rPr>
                        </m:ctrlPr>
                      </m:naryPr>
                      <m:sub>
                        <m:r>
                          <m:rPr>
                            <m:brk m:alnAt="25"/>
                          </m:rPr>
                          <a:rPr lang="en-IN" i="1" dirty="0">
                            <a:latin typeface="Cambria Math" panose="02040503050406030204" pitchFamily="18" charset="0"/>
                          </a:rPr>
                          <m:t>𝑖</m:t>
                        </m:r>
                        <m:r>
                          <a:rPr lang="en-IN" i="1" dirty="0">
                            <a:latin typeface="Cambria Math" panose="02040503050406030204" pitchFamily="18" charset="0"/>
                          </a:rPr>
                          <m:t>∈</m:t>
                        </m:r>
                        <m:sSub>
                          <m:sSubPr>
                            <m:ctrlPr>
                              <a:rPr lang="en-IN" i="1" dirty="0">
                                <a:latin typeface="Cambria Math" panose="02040503050406030204" pitchFamily="18" charset="0"/>
                              </a:rPr>
                            </m:ctrlPr>
                          </m:sSubPr>
                          <m:e>
                            <m:r>
                              <m:rPr>
                                <m:brk m:alnAt="25"/>
                              </m:rPr>
                              <a:rPr lang="en-IN" i="1" dirty="0">
                                <a:latin typeface="Cambria Math" panose="02040503050406030204" pitchFamily="18" charset="0"/>
                              </a:rPr>
                              <m:t>𝑁</m:t>
                            </m:r>
                          </m:e>
                          <m:sub>
                            <m:r>
                              <m:rPr>
                                <m:brk m:alnAt="25"/>
                              </m:rPr>
                              <a:rPr lang="en-IN" i="1" dirty="0">
                                <a:latin typeface="Cambria Math" panose="02040503050406030204" pitchFamily="18" charset="0"/>
                              </a:rPr>
                              <m:t>𝐾</m:t>
                            </m:r>
                          </m:sub>
                        </m:sSub>
                        <m:r>
                          <m:rPr>
                            <m:brk m:alnAt="25"/>
                          </m:rPr>
                          <a:rPr lang="en-IN" i="1" dirty="0">
                            <a:latin typeface="Cambria Math" panose="02040503050406030204" pitchFamily="18" charset="0"/>
                          </a:rPr>
                          <m:t>(</m:t>
                        </m:r>
                        <m:r>
                          <m:rPr>
                            <m:brk m:alnAt="25"/>
                          </m:rPr>
                          <a:rPr lang="en-IN" b="1" dirty="0">
                            <a:latin typeface="Cambria Math" panose="02040503050406030204" pitchFamily="18" charset="0"/>
                          </a:rPr>
                          <m:t>𝐱</m:t>
                        </m:r>
                        <m:r>
                          <m:rPr>
                            <m:brk m:alnAt="25"/>
                          </m:rPr>
                          <a:rPr lang="en-IN" i="1" dirty="0">
                            <a:latin typeface="Cambria Math" panose="02040503050406030204" pitchFamily="18" charset="0"/>
                          </a:rPr>
                          <m:t>)</m:t>
                        </m:r>
                      </m:sub>
                      <m:sup/>
                      <m:e>
                        <m:sSub>
                          <m:sSubPr>
                            <m:ctrlPr>
                              <a:rPr lang="en-IN" i="1">
                                <a:latin typeface="Cambria Math" panose="02040503050406030204" pitchFamily="18" charset="0"/>
                              </a:rPr>
                            </m:ctrlPr>
                          </m:sSubPr>
                          <m:e>
                            <m:r>
                              <a:rPr lang="en-IN" b="1">
                                <a:latin typeface="Cambria Math" panose="02040503050406030204" pitchFamily="18" charset="0"/>
                              </a:rPr>
                              <m:t>𝐲</m:t>
                            </m:r>
                          </m:e>
                          <m:sub>
                            <m:r>
                              <a:rPr lang="en-IN" i="1">
                                <a:latin typeface="Cambria Math" panose="02040503050406030204" pitchFamily="18" charset="0"/>
                              </a:rPr>
                              <m:t>𝑖</m:t>
                            </m:r>
                          </m:sub>
                        </m:sSub>
                      </m:e>
                    </m:nary>
                  </m:oMath>
                </a14:m>
                <a:r>
                  <a:rPr lang="en-GB" dirty="0">
                    <a:latin typeface="Abadi Extra Light" panose="020B0204020104020204" pitchFamily="34" charset="0"/>
                  </a:rPr>
                  <a:t>)</a:t>
                </a: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mc:Choice>
        <mc:Fallback>
          <p:sp>
            <p:nvSpPr>
              <p:cNvPr id="159" name="Content Placeholder 2">
                <a:extLst>
                  <a:ext uri="{FF2B5EF4-FFF2-40B4-BE49-F238E27FC236}">
                    <a16:creationId xmlns:a16="http://schemas.microsoft.com/office/drawing/2014/main" id="{27386B12-C2E5-433F-A14C-3784B4547101}"/>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864" r="-1662"/>
                </a:stretch>
              </a:blipFill>
            </p:spPr>
            <p:txBody>
              <a:bodyPr/>
              <a:lstStyle/>
              <a:p>
                <a:r>
                  <a:rPr lang="en-IN">
                    <a:noFill/>
                  </a:rPr>
                  <a:t> </a:t>
                </a:r>
              </a:p>
            </p:txBody>
          </p:sp>
        </mc:Fallback>
      </mc:AlternateContent>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i="1" dirty="0">
                <a:solidFill>
                  <a:schemeClr val="accent2">
                    <a:lumMod val="75000"/>
                  </a:schemeClr>
                </a:solidFill>
              </a:rPr>
              <a:t>K</a:t>
            </a:r>
            <a:r>
              <a:rPr lang="en-IN" dirty="0">
                <a:solidFill>
                  <a:schemeClr val="accent2">
                    <a:lumMod val="75000"/>
                  </a:schemeClr>
                </a:solidFill>
              </a:rPr>
              <a:t>NN Prediction Rule: The Mathematical Form</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28</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9C828CC-4A30-4E60-817F-D6523CF83D12}"/>
                  </a:ext>
                </a:extLst>
              </p:cNvPr>
              <p:cNvSpPr txBox="1"/>
              <p:nvPr/>
            </p:nvSpPr>
            <p:spPr>
              <a:xfrm>
                <a:off x="3681045" y="2808417"/>
                <a:ext cx="2587695" cy="11011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1" i="0" smtClean="0">
                          <a:latin typeface="Cambria Math" panose="02040503050406030204" pitchFamily="18" charset="0"/>
                        </a:rPr>
                        <m:t>𝐲</m:t>
                      </m:r>
                      <m:r>
                        <a:rPr lang="en-IN" sz="2800" b="0" i="1" smtClean="0">
                          <a:latin typeface="Cambria Math" panose="02040503050406030204" pitchFamily="18" charset="0"/>
                        </a:rPr>
                        <m:t>= </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1</m:t>
                          </m:r>
                        </m:num>
                        <m:den>
                          <m:r>
                            <a:rPr lang="en-IN" sz="2800" b="0" i="1" smtClean="0">
                              <a:latin typeface="Cambria Math" panose="02040503050406030204" pitchFamily="18" charset="0"/>
                            </a:rPr>
                            <m:t>𝐾</m:t>
                          </m:r>
                        </m:den>
                      </m:f>
                      <m:r>
                        <a:rPr lang="en-IN" sz="2800" b="0" i="1" smtClean="0">
                          <a:latin typeface="Cambria Math" panose="02040503050406030204" pitchFamily="18" charset="0"/>
                        </a:rPr>
                        <m:t> </m:t>
                      </m:r>
                      <m:nary>
                        <m:naryPr>
                          <m:chr m:val="∑"/>
                          <m:supHide m:val="on"/>
                          <m:ctrlPr>
                            <a:rPr lang="en-IN" sz="2800" b="0" i="1" smtClean="0">
                              <a:latin typeface="Cambria Math" panose="02040503050406030204" pitchFamily="18" charset="0"/>
                            </a:rPr>
                          </m:ctrlPr>
                        </m:naryPr>
                        <m:sub>
                          <m:r>
                            <m:rPr>
                              <m:brk m:alnAt="25"/>
                            </m:rPr>
                            <a:rPr lang="en-IN" sz="2800" i="1" dirty="0">
                              <a:latin typeface="Cambria Math" panose="02040503050406030204" pitchFamily="18" charset="0"/>
                            </a:rPr>
                            <m:t>𝑖</m:t>
                          </m:r>
                          <m:r>
                            <a:rPr lang="en-IN" sz="2800" i="1" dirty="0">
                              <a:latin typeface="Cambria Math" panose="02040503050406030204" pitchFamily="18" charset="0"/>
                            </a:rPr>
                            <m:t>∈</m:t>
                          </m:r>
                          <m:sSub>
                            <m:sSubPr>
                              <m:ctrlPr>
                                <a:rPr lang="en-IN" sz="2800" i="1" dirty="0">
                                  <a:latin typeface="Cambria Math" panose="02040503050406030204" pitchFamily="18" charset="0"/>
                                </a:rPr>
                              </m:ctrlPr>
                            </m:sSubPr>
                            <m:e>
                              <m:r>
                                <m:rPr>
                                  <m:brk m:alnAt="25"/>
                                </m:rPr>
                                <a:rPr lang="en-IN" sz="2800" i="1" dirty="0">
                                  <a:latin typeface="Cambria Math" panose="02040503050406030204" pitchFamily="18" charset="0"/>
                                </a:rPr>
                                <m:t>𝑁</m:t>
                              </m:r>
                            </m:e>
                            <m:sub>
                              <m:r>
                                <m:rPr>
                                  <m:brk m:alnAt="25"/>
                                </m:rPr>
                                <a:rPr lang="en-IN" sz="2800" i="1" dirty="0">
                                  <a:latin typeface="Cambria Math" panose="02040503050406030204" pitchFamily="18" charset="0"/>
                                </a:rPr>
                                <m:t>𝐾</m:t>
                              </m:r>
                            </m:sub>
                          </m:sSub>
                          <m:r>
                            <m:rPr>
                              <m:brk m:alnAt="25"/>
                            </m:rPr>
                            <a:rPr lang="en-IN" sz="2800" i="1" dirty="0">
                              <a:latin typeface="Cambria Math" panose="02040503050406030204" pitchFamily="18" charset="0"/>
                            </a:rPr>
                            <m:t>(</m:t>
                          </m:r>
                          <m:r>
                            <m:rPr>
                              <m:brk m:alnAt="25"/>
                            </m:rPr>
                            <a:rPr lang="en-IN" sz="2800" b="1" dirty="0">
                              <a:latin typeface="Cambria Math" panose="02040503050406030204" pitchFamily="18" charset="0"/>
                            </a:rPr>
                            <m:t>𝐱</m:t>
                          </m:r>
                          <m:r>
                            <m:rPr>
                              <m:brk m:alnAt="25"/>
                            </m:rPr>
                            <a:rPr lang="en-IN" sz="2800" i="1" dirty="0">
                              <a:latin typeface="Cambria Math" panose="02040503050406030204" pitchFamily="18" charset="0"/>
                            </a:rPr>
                            <m:t>)</m:t>
                          </m:r>
                        </m:sub>
                        <m:sup/>
                        <m:e>
                          <m:sSub>
                            <m:sSubPr>
                              <m:ctrlPr>
                                <a:rPr lang="en-IN" sz="2800" b="0" i="1" smtClean="0">
                                  <a:latin typeface="Cambria Math" panose="02040503050406030204" pitchFamily="18" charset="0"/>
                                </a:rPr>
                              </m:ctrlPr>
                            </m:sSubPr>
                            <m:e>
                              <m:r>
                                <a:rPr lang="en-IN" sz="2800" b="1" i="0" smtClean="0">
                                  <a:latin typeface="Cambria Math" panose="02040503050406030204" pitchFamily="18" charset="0"/>
                                </a:rPr>
                                <m:t>𝐲</m:t>
                              </m:r>
                            </m:e>
                            <m:sub>
                              <m:r>
                                <a:rPr lang="en-IN" sz="2800" b="0" i="1" smtClean="0">
                                  <a:latin typeface="Cambria Math" panose="02040503050406030204" pitchFamily="18" charset="0"/>
                                </a:rPr>
                                <m:t>𝑖</m:t>
                              </m:r>
                            </m:sub>
                          </m:sSub>
                        </m:e>
                      </m:nary>
                    </m:oMath>
                  </m:oMathPara>
                </a14:m>
                <a:endParaRPr lang="en-IN" sz="2800" dirty="0"/>
              </a:p>
            </p:txBody>
          </p:sp>
        </mc:Choice>
        <mc:Fallback xmlns="">
          <p:sp>
            <p:nvSpPr>
              <p:cNvPr id="3" name="TextBox 2">
                <a:extLst>
                  <a:ext uri="{FF2B5EF4-FFF2-40B4-BE49-F238E27FC236}">
                    <a16:creationId xmlns:a16="http://schemas.microsoft.com/office/drawing/2014/main" id="{29C828CC-4A30-4E60-817F-D6523CF83D12}"/>
                  </a:ext>
                </a:extLst>
              </p:cNvPr>
              <p:cNvSpPr txBox="1">
                <a:spLocks noRot="1" noChangeAspect="1" noMove="1" noResize="1" noEditPoints="1" noAdjustHandles="1" noChangeArrowheads="1" noChangeShapeType="1" noTextEdit="1"/>
              </p:cNvSpPr>
              <p:nvPr/>
            </p:nvSpPr>
            <p:spPr>
              <a:xfrm>
                <a:off x="3681045" y="2808417"/>
                <a:ext cx="2587695" cy="1101135"/>
              </a:xfrm>
              <a:prstGeom prst="rect">
                <a:avLst/>
              </a:prstGeom>
              <a:blipFill>
                <a:blip r:embed="rId6"/>
                <a:stretch>
                  <a:fillRect/>
                </a:stretch>
              </a:blipFill>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3610650261"/>
      </p:ext>
    </p:extLst>
  </p:cSld>
  <p:clrMapOvr>
    <a:masterClrMapping/>
  </p:clrMapOvr>
  <mc:AlternateContent xmlns:mc="http://schemas.openxmlformats.org/markup-compatibility/2006" xmlns:p14="http://schemas.microsoft.com/office/powerpoint/2010/main">
    <mc:Choice Requires="p14">
      <p:transition spd="slow" p14:dur="2000" advTm="243709"/>
    </mc:Choice>
    <mc:Fallback xmlns="">
      <p:transition spd="slow" advTm="2437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9">
                                            <p:txEl>
                                              <p:pRg st="0" end="0"/>
                                            </p:txEl>
                                          </p:spTgt>
                                        </p:tgtEl>
                                        <p:attrNameLst>
                                          <p:attrName>style.visibility</p:attrName>
                                        </p:attrNameLst>
                                      </p:cBhvr>
                                      <p:to>
                                        <p:strVal val="visible"/>
                                      </p:to>
                                    </p:set>
                                    <p:animEffect transition="in" filter="wipe(down)">
                                      <p:cBhvr>
                                        <p:cTn id="7" dur="500"/>
                                        <p:tgtEl>
                                          <p:spTgt spid="1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9">
                                            <p:txEl>
                                              <p:pRg st="2" end="2"/>
                                            </p:txEl>
                                          </p:spTgt>
                                        </p:tgtEl>
                                        <p:attrNameLst>
                                          <p:attrName>style.visibility</p:attrName>
                                        </p:attrNameLst>
                                      </p:cBhvr>
                                      <p:to>
                                        <p:strVal val="visible"/>
                                      </p:to>
                                    </p:set>
                                    <p:animEffect transition="in" filter="wipe(down)">
                                      <p:cBhvr>
                                        <p:cTn id="12" dur="500"/>
                                        <p:tgtEl>
                                          <p:spTgt spid="1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9">
                                            <p:txEl>
                                              <p:pRg st="6" end="6"/>
                                            </p:txEl>
                                          </p:spTgt>
                                        </p:tgtEl>
                                        <p:attrNameLst>
                                          <p:attrName>style.visibility</p:attrName>
                                        </p:attrNameLst>
                                      </p:cBhvr>
                                      <p:to>
                                        <p:strVal val="visible"/>
                                      </p:to>
                                    </p:set>
                                    <p:animEffect transition="in" filter="wipe(down)">
                                      <p:cBhvr>
                                        <p:cTn id="22" dur="500"/>
                                        <p:tgtEl>
                                          <p:spTgt spid="15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59">
                                            <p:txEl>
                                              <p:pRg st="7" end="7"/>
                                            </p:txEl>
                                          </p:spTgt>
                                        </p:tgtEl>
                                        <p:attrNameLst>
                                          <p:attrName>style.visibility</p:attrName>
                                        </p:attrNameLst>
                                      </p:cBhvr>
                                      <p:to>
                                        <p:strVal val="visible"/>
                                      </p:to>
                                    </p:set>
                                    <p:animEffect transition="in" filter="wipe(down)">
                                      <p:cBhvr>
                                        <p:cTn id="27" dur="500"/>
                                        <p:tgtEl>
                                          <p:spTgt spid="1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uiExpand="1" build="p"/>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Nearest </a:t>
            </a:r>
            <a:r>
              <a:rPr lang="en-IN" dirty="0" err="1">
                <a:solidFill>
                  <a:schemeClr val="accent2">
                    <a:lumMod val="75000"/>
                  </a:schemeClr>
                </a:solidFill>
              </a:rPr>
              <a:t>Neighbors</a:t>
            </a:r>
            <a:r>
              <a:rPr lang="en-IN" dirty="0">
                <a:solidFill>
                  <a:schemeClr val="accent2">
                    <a:lumMod val="75000"/>
                  </a:schemeClr>
                </a:solidFill>
              </a:rPr>
              <a:t>: Some Comments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29</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An old, classic but still very widely used algorithm</a:t>
            </a:r>
          </a:p>
          <a:p>
            <a:pPr lvl="1">
              <a:buFont typeface="Wingdings" panose="05000000000000000000" pitchFamily="2" charset="2"/>
              <a:buChar char="§"/>
            </a:pPr>
            <a:r>
              <a:rPr lang="en-GB" dirty="0">
                <a:latin typeface="Abadi Extra Light" panose="020B0204020104020204" pitchFamily="34" charset="0"/>
              </a:rPr>
              <a:t>Can sometimes give deep neural networks a run for their money </a:t>
            </a:r>
            <a:r>
              <a:rPr lang="en-GB" dirty="0">
                <a:latin typeface="Abadi Extra Light" panose="020B0204020104020204" pitchFamily="34" charset="0"/>
                <a:sym typeface="Wingdings" panose="05000000000000000000" pitchFamily="2" charset="2"/>
              </a:rPr>
              <a:t></a:t>
            </a:r>
          </a:p>
          <a:p>
            <a:pPr>
              <a:buFont typeface="Wingdings" panose="05000000000000000000" pitchFamily="2" charset="2"/>
              <a:buChar char="§"/>
            </a:pPr>
            <a:r>
              <a:rPr lang="en-GB" dirty="0">
                <a:latin typeface="Abadi Extra Light" panose="020B0204020104020204" pitchFamily="34" charset="0"/>
                <a:sym typeface="Wingdings" panose="05000000000000000000" pitchFamily="2" charset="2"/>
              </a:rPr>
              <a:t>Can work very well in practical with the right distance function</a:t>
            </a: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Comes with very nice theoretical guarantees</a:t>
            </a:r>
          </a:p>
          <a:p>
            <a:pPr>
              <a:buFont typeface="Wingdings" panose="05000000000000000000" pitchFamily="2" charset="2"/>
              <a:buChar char="§"/>
            </a:pPr>
            <a:r>
              <a:rPr lang="en-GB" dirty="0">
                <a:latin typeface="Abadi Extra Light" panose="020B0204020104020204" pitchFamily="34" charset="0"/>
              </a:rPr>
              <a:t>Also called a memory-based or </a:t>
            </a:r>
            <a:r>
              <a:rPr lang="en-GB" dirty="0">
                <a:solidFill>
                  <a:srgbClr val="0000FF"/>
                </a:solidFill>
                <a:latin typeface="Abadi Extra Light" panose="020B0204020104020204" pitchFamily="34" charset="0"/>
              </a:rPr>
              <a:t>instance-based</a:t>
            </a:r>
            <a:r>
              <a:rPr lang="en-GB" dirty="0">
                <a:latin typeface="Abadi Extra Light" panose="020B0204020104020204" pitchFamily="34" charset="0"/>
              </a:rPr>
              <a:t> or </a:t>
            </a:r>
            <a:r>
              <a:rPr lang="en-GB" dirty="0">
                <a:solidFill>
                  <a:srgbClr val="0000FF"/>
                </a:solidFill>
                <a:latin typeface="Abadi Extra Light" panose="020B0204020104020204" pitchFamily="34" charset="0"/>
              </a:rPr>
              <a:t>non-parametric</a:t>
            </a:r>
            <a:r>
              <a:rPr lang="en-GB" dirty="0">
                <a:latin typeface="Abadi Extra Light" panose="020B0204020104020204" pitchFamily="34" charset="0"/>
              </a:rPr>
              <a:t> method</a:t>
            </a:r>
          </a:p>
          <a:p>
            <a:pPr lvl="1">
              <a:buFont typeface="Wingdings" panose="05000000000000000000" pitchFamily="2" charset="2"/>
              <a:buChar char="§"/>
            </a:pPr>
            <a:r>
              <a:rPr lang="en-GB" dirty="0">
                <a:latin typeface="Abadi Extra Light" panose="020B0204020104020204" pitchFamily="34" charset="0"/>
              </a:rPr>
              <a:t>No “model” is learned here (unlike </a:t>
            </a:r>
            <a:r>
              <a:rPr lang="en-GB" dirty="0" err="1">
                <a:latin typeface="Abadi Extra Light" panose="020B0204020104020204" pitchFamily="34" charset="0"/>
              </a:rPr>
              <a:t>LwP</a:t>
            </a:r>
            <a:r>
              <a:rPr lang="en-GB" dirty="0">
                <a:latin typeface="Abadi Extra Light" panose="020B0204020104020204" pitchFamily="34" charset="0"/>
              </a:rPr>
              <a:t>). Prediction step uses all the training data</a:t>
            </a:r>
          </a:p>
          <a:p>
            <a:pPr>
              <a:buFont typeface="Wingdings" panose="05000000000000000000" pitchFamily="2" charset="2"/>
              <a:buChar char="§"/>
            </a:pPr>
            <a:r>
              <a:rPr lang="en-GB" dirty="0">
                <a:latin typeface="Abadi Extra Light" panose="020B0204020104020204" pitchFamily="34" charset="0"/>
              </a:rPr>
              <a:t>Requires lots of storage (need to keep all the training data at test time)</a:t>
            </a:r>
          </a:p>
          <a:p>
            <a:pPr>
              <a:buFont typeface="Wingdings" panose="05000000000000000000" pitchFamily="2" charset="2"/>
              <a:buChar char="§"/>
            </a:pPr>
            <a:r>
              <a:rPr lang="en-GB" dirty="0">
                <a:latin typeface="Abadi Extra Light" panose="020B0204020104020204" pitchFamily="34" charset="0"/>
              </a:rPr>
              <a:t>Prediction step can be slow at test time</a:t>
            </a:r>
          </a:p>
          <a:p>
            <a:pPr lvl="1">
              <a:buFont typeface="Wingdings" panose="05000000000000000000" pitchFamily="2" charset="2"/>
              <a:buChar char="§"/>
            </a:pPr>
            <a:r>
              <a:rPr lang="en-GB" dirty="0">
                <a:latin typeface="Abadi Extra Light" panose="020B0204020104020204" pitchFamily="34" charset="0"/>
              </a:rPr>
              <a:t>For each test point, need to compute its distance from all the training points</a:t>
            </a:r>
          </a:p>
          <a:p>
            <a:pPr>
              <a:buFont typeface="Wingdings" panose="05000000000000000000" pitchFamily="2" charset="2"/>
              <a:buChar char="§"/>
            </a:pPr>
            <a:r>
              <a:rPr lang="en-GB" dirty="0">
                <a:latin typeface="Abadi Extra Light" panose="020B0204020104020204" pitchFamily="34" charset="0"/>
              </a:rPr>
              <a:t>Clever data-structures or data-summarization techniques can provide speed-ups</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2491410847"/>
      </p:ext>
    </p:extLst>
  </p:cSld>
  <p:clrMapOvr>
    <a:masterClrMapping/>
  </p:clrMapOvr>
  <mc:AlternateContent xmlns:mc="http://schemas.openxmlformats.org/markup-compatibility/2006" xmlns:p14="http://schemas.microsoft.com/office/powerpoint/2010/main">
    <mc:Choice Requires="p14">
      <p:transition spd="slow" p14:dur="2000" advTm="266789"/>
    </mc:Choice>
    <mc:Fallback xmlns="">
      <p:transition spd="slow" advTm="2667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down)">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down)">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down)">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wipe(down)">
                                      <p:cBhvr>
                                        <p:cTn id="5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b="1" dirty="0"/>
              <a:t>Plan today</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3</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GB" dirty="0">
                <a:latin typeface="Abadi Extra Light" panose="020B0204020104020204" pitchFamily="34" charset="0"/>
              </a:rPr>
              <a:t>Feature extraction from raw data</a:t>
            </a:r>
          </a:p>
          <a:p>
            <a:pPr lvl="1">
              <a:buFont typeface="Wingdings" panose="05000000000000000000" pitchFamily="2" charset="2"/>
              <a:buChar char="§"/>
            </a:pPr>
            <a:r>
              <a:rPr lang="en-GB" dirty="0">
                <a:latin typeface="Abadi Extra Light" panose="020B0204020104020204" pitchFamily="34" charset="0"/>
              </a:rPr>
              <a:t>How to convert raw inputs into “features” that our ML algos can understand/use?</a:t>
            </a:r>
          </a:p>
          <a:p>
            <a:pPr lvl="1">
              <a:buFont typeface="Wingdings" panose="05000000000000000000" pitchFamily="2" charset="2"/>
              <a:buChar char="§"/>
            </a:pPr>
            <a:endParaRPr lang="en-GB" dirty="0">
              <a:latin typeface="Abadi Extra Light" panose="020B0204020104020204" pitchFamily="34" charset="0"/>
            </a:endParaRPr>
          </a:p>
          <a:p>
            <a:pPr lvl="1">
              <a:buFont typeface="Wingdings" panose="05000000000000000000" pitchFamily="2" charset="2"/>
              <a:buChar char="§"/>
            </a:pPr>
            <a:endParaRPr lang="en-GB" dirty="0">
              <a:latin typeface="Abadi Extra Light" panose="020B0204020104020204" pitchFamily="34" charset="0"/>
            </a:endParaRPr>
          </a:p>
          <a:p>
            <a:pPr lvl="1">
              <a:buFont typeface="Wingdings" panose="05000000000000000000" pitchFamily="2" charset="2"/>
              <a:buChar char="§"/>
            </a:pPr>
            <a:endParaRPr lang="en-GB" dirty="0">
              <a:latin typeface="Abadi Extra Light" panose="020B0204020104020204" pitchFamily="34" charset="0"/>
            </a:endParaRPr>
          </a:p>
          <a:p>
            <a:pPr lvl="1">
              <a:buFont typeface="Wingdings" panose="05000000000000000000" pitchFamily="2" charset="2"/>
              <a:buChar char="§"/>
            </a:pPr>
            <a:endParaRPr lang="en-GB" dirty="0">
              <a:latin typeface="Abadi Extra Light" panose="020B0204020104020204" pitchFamily="34" charset="0"/>
            </a:endParaRPr>
          </a:p>
          <a:p>
            <a:pPr lvl="1">
              <a:buFont typeface="Wingdings" panose="05000000000000000000" pitchFamily="2" charset="2"/>
              <a:buChar char="§"/>
            </a:pPr>
            <a:endParaRPr lang="en-GB" sz="1000" dirty="0">
              <a:latin typeface="Abadi Extra Light" panose="020B0204020104020204" pitchFamily="34" charset="0"/>
            </a:endParaRPr>
          </a:p>
          <a:p>
            <a:pPr lvl="1">
              <a:buFont typeface="Wingdings" panose="05000000000000000000" pitchFamily="2" charset="2"/>
              <a:buChar char="§"/>
            </a:pPr>
            <a:r>
              <a:rPr lang="en-GB" dirty="0">
                <a:latin typeface="Abadi Extra Light" panose="020B0204020104020204" pitchFamily="34" charset="0"/>
              </a:rPr>
              <a:t>How to transform some given features to make them more useful?</a:t>
            </a:r>
          </a:p>
          <a:p>
            <a:pPr>
              <a:buFont typeface="Wingdings" panose="05000000000000000000" pitchFamily="2" charset="2"/>
              <a:buChar char="§"/>
            </a:pPr>
            <a:endParaRPr lang="en-GB" sz="1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Supervised learning methods that only require computing distances/similarities between inputs</a:t>
            </a:r>
          </a:p>
          <a:p>
            <a:pPr lvl="1">
              <a:buFont typeface="Wingdings" panose="05000000000000000000" pitchFamily="2" charset="2"/>
              <a:buChar char="§"/>
            </a:pPr>
            <a:r>
              <a:rPr lang="en-GB" dirty="0">
                <a:latin typeface="Abadi Extra Light" panose="020B0204020104020204" pitchFamily="34" charset="0"/>
              </a:rPr>
              <a:t>Learning with Prototypes (</a:t>
            </a:r>
            <a:r>
              <a:rPr lang="en-GB" dirty="0" err="1">
                <a:latin typeface="Abadi Extra Light" panose="020B0204020104020204" pitchFamily="34" charset="0"/>
              </a:rPr>
              <a:t>LwP</a:t>
            </a:r>
            <a:r>
              <a:rPr lang="en-GB" dirty="0">
                <a:latin typeface="Abadi Extra Light" panose="020B0204020104020204" pitchFamily="34" charset="0"/>
              </a:rPr>
              <a:t>)</a:t>
            </a:r>
          </a:p>
          <a:p>
            <a:pPr lvl="1">
              <a:buFont typeface="Wingdings" panose="05000000000000000000" pitchFamily="2" charset="2"/>
              <a:buChar char="§"/>
            </a:pPr>
            <a:r>
              <a:rPr lang="en-GB" dirty="0">
                <a:latin typeface="Abadi Extra Light" panose="020B0204020104020204" pitchFamily="34" charset="0"/>
              </a:rPr>
              <a:t>Nearest Neighbors</a:t>
            </a:r>
          </a:p>
          <a:p>
            <a:pPr>
              <a:buFont typeface="Wingdings" panose="05000000000000000000" pitchFamily="2" charset="2"/>
              <a:buChar char="§"/>
            </a:pPr>
            <a:r>
              <a:rPr lang="en-GB" dirty="0">
                <a:latin typeface="Abadi Extra Light" panose="020B0204020104020204" pitchFamily="34" charset="0"/>
              </a:rPr>
              <a:t>How to “tune” our ML models (selecting hyperparameters using cross-validation)</a:t>
            </a:r>
          </a:p>
          <a:p>
            <a:pPr lvl="1">
              <a:buFont typeface="Wingdings" panose="05000000000000000000" pitchFamily="2" charset="2"/>
              <a:buChar char="§"/>
            </a:pPr>
            <a:endParaRPr lang="en-GB" dirty="0">
              <a:latin typeface="Abadi Extra Light" panose="020B0204020104020204" pitchFamily="34" charset="0"/>
            </a:endParaRPr>
          </a:p>
          <a:p>
            <a:pPr lvl="1">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IN" sz="2600" dirty="0"/>
          </a:p>
        </p:txBody>
      </p:sp>
      <p:pic>
        <p:nvPicPr>
          <p:cNvPr id="1026" name="Picture 2">
            <a:extLst>
              <a:ext uri="{FF2B5EF4-FFF2-40B4-BE49-F238E27FC236}">
                <a16:creationId xmlns:a16="http://schemas.microsoft.com/office/drawing/2014/main" id="{140ED777-2CD7-981C-5FF2-40B751CDEF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575" y="2350107"/>
            <a:ext cx="1038786" cy="107889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2">
            <a:extLst>
              <a:ext uri="{FF2B5EF4-FFF2-40B4-BE49-F238E27FC236}">
                <a16:creationId xmlns:a16="http://schemas.microsoft.com/office/drawing/2014/main" id="{0FAF5816-F231-93FD-212E-F68CFD203C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6568" y="2275313"/>
            <a:ext cx="494572" cy="51671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8">
            <a:extLst>
              <a:ext uri="{FF2B5EF4-FFF2-40B4-BE49-F238E27FC236}">
                <a16:creationId xmlns:a16="http://schemas.microsoft.com/office/drawing/2014/main" id="{1B221D3A-892D-D669-B7C2-D7E6B44108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2303" y="2931634"/>
            <a:ext cx="537472" cy="55956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35FC8789-B88C-4BAA-C269-D0ECD90F02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28410" y="2413955"/>
            <a:ext cx="490717" cy="51767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2">
            <a:extLst>
              <a:ext uri="{FF2B5EF4-FFF2-40B4-BE49-F238E27FC236}">
                <a16:creationId xmlns:a16="http://schemas.microsoft.com/office/drawing/2014/main" id="{C03D8A07-3DE7-F861-C786-C72CBF330D7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1033" y="3071238"/>
            <a:ext cx="534511" cy="555069"/>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97596104-B6EA-F5D7-1537-6024605FA1DC}"/>
              </a:ext>
            </a:extLst>
          </p:cNvPr>
          <p:cNvSpPr txBox="1"/>
          <p:nvPr/>
        </p:nvSpPr>
        <p:spPr>
          <a:xfrm>
            <a:off x="3145114" y="1974821"/>
            <a:ext cx="1740861" cy="369332"/>
          </a:xfrm>
          <a:prstGeom prst="rect">
            <a:avLst/>
          </a:prstGeom>
          <a:noFill/>
        </p:spPr>
        <p:txBody>
          <a:bodyPr wrap="none" rtlCol="0">
            <a:spAutoFit/>
          </a:bodyPr>
          <a:lstStyle/>
          <a:p>
            <a:r>
              <a:rPr lang="en-IN" dirty="0"/>
              <a:t>Images as inputs</a:t>
            </a:r>
          </a:p>
        </p:txBody>
      </p:sp>
      <p:sp>
        <p:nvSpPr>
          <p:cNvPr id="33" name="TextBox 32">
            <a:extLst>
              <a:ext uri="{FF2B5EF4-FFF2-40B4-BE49-F238E27FC236}">
                <a16:creationId xmlns:a16="http://schemas.microsoft.com/office/drawing/2014/main" id="{A704B666-8684-162E-0597-BFB4AFC17CDA}"/>
              </a:ext>
            </a:extLst>
          </p:cNvPr>
          <p:cNvSpPr txBox="1"/>
          <p:nvPr/>
        </p:nvSpPr>
        <p:spPr>
          <a:xfrm>
            <a:off x="6635606" y="2025837"/>
            <a:ext cx="1940724" cy="369332"/>
          </a:xfrm>
          <a:prstGeom prst="rect">
            <a:avLst/>
          </a:prstGeom>
          <a:noFill/>
        </p:spPr>
        <p:txBody>
          <a:bodyPr wrap="none" rtlCol="0">
            <a:spAutoFit/>
          </a:bodyPr>
          <a:lstStyle/>
          <a:p>
            <a:r>
              <a:rPr lang="en-IN" dirty="0"/>
              <a:t>Text docs as inputs</a:t>
            </a:r>
          </a:p>
        </p:txBody>
      </p:sp>
    </p:spTree>
    <p:custDataLst>
      <p:tags r:id="rId1"/>
    </p:custDataLst>
    <p:extLst>
      <p:ext uri="{BB962C8B-B14F-4D97-AF65-F5344CB8AC3E}">
        <p14:creationId xmlns:p14="http://schemas.microsoft.com/office/powerpoint/2010/main" val="410384937"/>
      </p:ext>
    </p:extLst>
  </p:cSld>
  <p:clrMapOvr>
    <a:masterClrMapping/>
  </p:clrMapOvr>
  <mc:AlternateContent xmlns:mc="http://schemas.openxmlformats.org/markup-compatibility/2006">
    <mc:Choice xmlns:p14="http://schemas.microsoft.com/office/powerpoint/2010/main" Requires="p14">
      <p:transition spd="slow" p14:dur="2000" advTm="123805"/>
    </mc:Choice>
    <mc:Fallback>
      <p:transition spd="slow" advTm="1238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down)">
                                      <p:cBhvr>
                                        <p:cTn id="17" dur="500"/>
                                        <p:tgtEl>
                                          <p:spTgt spid="28"/>
                                        </p:tgtEl>
                                      </p:cBhvr>
                                    </p:animEffect>
                                  </p:childTnLst>
                                </p:cTn>
                              </p:par>
                              <p:par>
                                <p:cTn id="18" presetID="22" presetClass="entr" presetSubtype="4" fill="hold"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down)">
                                      <p:cBhvr>
                                        <p:cTn id="20" dur="500"/>
                                        <p:tgtEl>
                                          <p:spTgt spid="29"/>
                                        </p:tgtEl>
                                      </p:cBhvr>
                                    </p:animEffect>
                                  </p:childTnLst>
                                </p:cTn>
                              </p:par>
                              <p:par>
                                <p:cTn id="21" presetID="22" presetClass="entr" presetSubtype="4"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down)">
                                      <p:cBhvr>
                                        <p:cTn id="23" dur="500"/>
                                        <p:tgtEl>
                                          <p:spTgt spid="30"/>
                                        </p:tgtEl>
                                      </p:cBhvr>
                                    </p:animEffect>
                                  </p:childTnLst>
                                </p:cTn>
                              </p:par>
                              <p:par>
                                <p:cTn id="24" presetID="22" presetClass="entr" presetSubtype="4"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down)">
                                      <p:cBhvr>
                                        <p:cTn id="26" dur="500"/>
                                        <p:tgtEl>
                                          <p:spTgt spid="31"/>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down)">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026"/>
                                        </p:tgtEl>
                                        <p:attrNameLst>
                                          <p:attrName>style.visibility</p:attrName>
                                        </p:attrNameLst>
                                      </p:cBhvr>
                                      <p:to>
                                        <p:strVal val="visible"/>
                                      </p:to>
                                    </p:set>
                                    <p:animEffect transition="in" filter="wipe(down)">
                                      <p:cBhvr>
                                        <p:cTn id="34" dur="500"/>
                                        <p:tgtEl>
                                          <p:spTgt spid="102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down)">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down)">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wipe(down)">
                                      <p:cBhvr>
                                        <p:cTn id="47" dur="500"/>
                                        <p:tgtEl>
                                          <p:spTgt spid="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
                                            <p:txEl>
                                              <p:pRg st="10" end="10"/>
                                            </p:txEl>
                                          </p:spTgt>
                                        </p:tgtEl>
                                        <p:attrNameLst>
                                          <p:attrName>style.visibility</p:attrName>
                                        </p:attrNameLst>
                                      </p:cBhvr>
                                      <p:to>
                                        <p:strVal val="visible"/>
                                      </p:to>
                                    </p:set>
                                    <p:animEffect transition="in" filter="wipe(down)">
                                      <p:cBhvr>
                                        <p:cTn id="52" dur="500"/>
                                        <p:tgtEl>
                                          <p:spTgt spid="4">
                                            <p:txEl>
                                              <p:pRg st="10" end="10"/>
                                            </p:txEl>
                                          </p:spTgt>
                                        </p:tgtEl>
                                      </p:cBhvr>
                                    </p:animEffect>
                                  </p:childTnLst>
                                </p:cTn>
                              </p:par>
                              <p:par>
                                <p:cTn id="53" presetID="22" presetClass="entr" presetSubtype="4" fill="hold" nodeType="with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animEffect transition="in" filter="wipe(down)">
                                      <p:cBhvr>
                                        <p:cTn id="55" dur="500"/>
                                        <p:tgtEl>
                                          <p:spTgt spid="4">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4">
                                            <p:txEl>
                                              <p:pRg st="12" end="12"/>
                                            </p:txEl>
                                          </p:spTgt>
                                        </p:tgtEl>
                                        <p:attrNameLst>
                                          <p:attrName>style.visibility</p:attrName>
                                        </p:attrNameLst>
                                      </p:cBhvr>
                                      <p:to>
                                        <p:strVal val="visible"/>
                                      </p:to>
                                    </p:set>
                                    <p:animEffect transition="in" filter="wipe(down)">
                                      <p:cBhvr>
                                        <p:cTn id="60"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ontent Placeholder 2">
            <a:extLst>
              <a:ext uri="{FF2B5EF4-FFF2-40B4-BE49-F238E27FC236}">
                <a16:creationId xmlns:a16="http://schemas.microsoft.com/office/drawing/2014/main" id="{27386B12-C2E5-433F-A14C-3784B4547101}"/>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IN" dirty="0">
                <a:latin typeface="Abadi Extra Light" panose="020B0204020104020204" pitchFamily="34" charset="0"/>
              </a:rPr>
              <a:t>Can use techniques to reduce the training set size</a:t>
            </a:r>
          </a:p>
          <a:p>
            <a:pPr lvl="1">
              <a:buFont typeface="Wingdings" panose="05000000000000000000" pitchFamily="2" charset="2"/>
              <a:buChar char="§"/>
            </a:pPr>
            <a:r>
              <a:rPr lang="en-IN" dirty="0">
                <a:latin typeface="Abadi Extra Light" panose="020B0204020104020204" pitchFamily="34" charset="0"/>
              </a:rPr>
              <a:t>Several data summarization techniques exist that discard redundant training inputs</a:t>
            </a:r>
          </a:p>
          <a:p>
            <a:pPr lvl="1">
              <a:buFont typeface="Wingdings" panose="05000000000000000000" pitchFamily="2" charset="2"/>
              <a:buChar char="§"/>
            </a:pPr>
            <a:r>
              <a:rPr lang="en-IN" dirty="0">
                <a:latin typeface="Abadi Extra Light" panose="020B0204020104020204" pitchFamily="34" charset="0"/>
              </a:rPr>
              <a:t>Now we will require fewer number of distance computations for each test input</a:t>
            </a:r>
            <a:endParaRPr lang="en-GB" dirty="0">
              <a:latin typeface="Abadi Extra Light" panose="020B0204020104020204" pitchFamily="34" charset="0"/>
            </a:endParaRPr>
          </a:p>
          <a:p>
            <a:pPr>
              <a:buFont typeface="Wingdings" panose="05000000000000000000" pitchFamily="2" charset="2"/>
              <a:buChar char="§"/>
            </a:pPr>
            <a:endParaRPr lang="en-GB" sz="10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Can use </a:t>
            </a:r>
            <a:r>
              <a:rPr lang="en-IN" dirty="0">
                <a:latin typeface="Abadi Extra Light" panose="020B0204020104020204" pitchFamily="34" charset="0"/>
              </a:rPr>
              <a:t>techniques to reduce the data dimensionality (no. of features)</a:t>
            </a:r>
          </a:p>
          <a:p>
            <a:pPr lvl="1">
              <a:buFont typeface="Wingdings" panose="05000000000000000000" pitchFamily="2" charset="2"/>
              <a:buChar char="§"/>
            </a:pPr>
            <a:r>
              <a:rPr lang="en-IN" dirty="0">
                <a:latin typeface="Abadi Extra Light" panose="020B0204020104020204" pitchFamily="34" charset="0"/>
              </a:rPr>
              <a:t>Won’t reduce no. of distance computations but each distance computation will be faster</a:t>
            </a:r>
          </a:p>
          <a:p>
            <a:pPr>
              <a:buFont typeface="Wingdings" panose="05000000000000000000" pitchFamily="2" charset="2"/>
              <a:buChar char="§"/>
            </a:pPr>
            <a:endParaRPr lang="en-IN" sz="1000"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rPr>
              <a:t>Compressing each input into a small binary vector (a type of dim-red) </a:t>
            </a:r>
          </a:p>
          <a:p>
            <a:pPr lvl="1">
              <a:buFont typeface="Wingdings" panose="05000000000000000000" pitchFamily="2" charset="2"/>
              <a:buChar char="§"/>
            </a:pPr>
            <a:r>
              <a:rPr lang="en-GB" dirty="0">
                <a:latin typeface="Abadi Extra Light" panose="020B0204020104020204" pitchFamily="34" charset="0"/>
              </a:rPr>
              <a:t>Distance/similarity computation between bin. </a:t>
            </a:r>
            <a:r>
              <a:rPr lang="en-GB" dirty="0" err="1">
                <a:latin typeface="Abadi Extra Light" panose="020B0204020104020204" pitchFamily="34" charset="0"/>
              </a:rPr>
              <a:t>vecs</a:t>
            </a:r>
            <a:r>
              <a:rPr lang="en-GB" dirty="0">
                <a:latin typeface="Abadi Extra Light" panose="020B0204020104020204" pitchFamily="34" charset="0"/>
              </a:rPr>
              <a:t> is very fast (can even be done in H/W)</a:t>
            </a:r>
          </a:p>
          <a:p>
            <a:pPr>
              <a:buFont typeface="Wingdings" panose="05000000000000000000" pitchFamily="2" charset="2"/>
              <a:buChar char="§"/>
            </a:pPr>
            <a:endParaRPr lang="en-GB" sz="10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Various other techniques as well, e.g.,</a:t>
            </a:r>
          </a:p>
          <a:p>
            <a:pPr lvl="1">
              <a:buFont typeface="Wingdings" panose="05000000000000000000" pitchFamily="2" charset="2"/>
              <a:buChar char="§"/>
            </a:pPr>
            <a:r>
              <a:rPr lang="en-GB" dirty="0">
                <a:latin typeface="Abadi Extra Light" panose="020B0204020104020204" pitchFamily="34" charset="0"/>
              </a:rPr>
              <a:t>Locality Sensitive Hashing (group training inputs into buckets)</a:t>
            </a:r>
          </a:p>
          <a:p>
            <a:pPr lvl="1">
              <a:buFont typeface="Wingdings" panose="05000000000000000000" pitchFamily="2" charset="2"/>
              <a:buChar char="§"/>
            </a:pPr>
            <a:r>
              <a:rPr lang="en-GB" dirty="0">
                <a:latin typeface="Abadi Extra Light" panose="020B0204020104020204" pitchFamily="34" charset="0"/>
              </a:rPr>
              <a:t>Clever data structures (e.g., k-D trees) to organize training inputs</a:t>
            </a:r>
          </a:p>
          <a:p>
            <a:pPr lvl="1">
              <a:buFont typeface="Wingdings" panose="05000000000000000000" pitchFamily="2" charset="2"/>
              <a:buChar char="§"/>
            </a:pPr>
            <a:r>
              <a:rPr lang="en-GB" dirty="0">
                <a:latin typeface="Abadi Extra Light" panose="020B0204020104020204" pitchFamily="34" charset="0"/>
              </a:rPr>
              <a:t>Use a divide-and-conquer type approach to narrow down the search region</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Speeding-up Nearest </a:t>
            </a:r>
            <a:r>
              <a:rPr lang="en-IN" dirty="0" err="1">
                <a:solidFill>
                  <a:schemeClr val="accent2">
                    <a:lumMod val="75000"/>
                  </a:schemeClr>
                </a:solidFill>
              </a:rPr>
              <a:t>Neighbors</a:t>
            </a:r>
            <a:endParaRPr lang="en-IN" dirty="0">
              <a:solidFill>
                <a:schemeClr val="accent2">
                  <a:lumMod val="75000"/>
                </a:schemeClr>
              </a:solidFill>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30</a:t>
            </a:fld>
            <a:endParaRPr lang="en-IN" sz="2800" dirty="0">
              <a:solidFill>
                <a:schemeClr val="accent2">
                  <a:lumMod val="40000"/>
                  <a:lumOff val="60000"/>
                </a:schemeClr>
              </a:solidFill>
            </a:endParaRPr>
          </a:p>
        </p:txBody>
      </p:sp>
      <p:pic>
        <p:nvPicPr>
          <p:cNvPr id="5" name="Picture 4">
            <a:extLst>
              <a:ext uri="{FF2B5EF4-FFF2-40B4-BE49-F238E27FC236}">
                <a16:creationId xmlns:a16="http://schemas.microsoft.com/office/drawing/2014/main" id="{FC318113-383D-4C21-9477-A866D1D0CC57}"/>
              </a:ext>
            </a:extLst>
          </p:cNvPr>
          <p:cNvPicPr>
            <a:picLocks noChangeAspect="1"/>
          </p:cNvPicPr>
          <p:nvPr/>
        </p:nvPicPr>
        <p:blipFill>
          <a:blip r:embed="rId3"/>
          <a:stretch>
            <a:fillRect/>
          </a:stretch>
        </p:blipFill>
        <p:spPr>
          <a:xfrm>
            <a:off x="10916068" y="5497595"/>
            <a:ext cx="1010687" cy="965223"/>
          </a:xfrm>
          <a:prstGeom prst="rect">
            <a:avLst/>
          </a:prstGeom>
        </p:spPr>
      </p:pic>
      <p:sp>
        <p:nvSpPr>
          <p:cNvPr id="6" name="Speech Bubble: Rectangle 5">
            <a:extLst>
              <a:ext uri="{FF2B5EF4-FFF2-40B4-BE49-F238E27FC236}">
                <a16:creationId xmlns:a16="http://schemas.microsoft.com/office/drawing/2014/main" id="{67059B43-42E5-41DB-BD98-9E23CDBC5644}"/>
              </a:ext>
            </a:extLst>
          </p:cNvPr>
          <p:cNvSpPr/>
          <p:nvPr/>
        </p:nvSpPr>
        <p:spPr>
          <a:xfrm>
            <a:off x="7637069" y="4780897"/>
            <a:ext cx="4169664" cy="716698"/>
          </a:xfrm>
          <a:prstGeom prst="wedgeRectCallout">
            <a:avLst>
              <a:gd name="adj1" fmla="val 37240"/>
              <a:gd name="adj2" fmla="val 84304"/>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0" dirty="0">
                <a:solidFill>
                  <a:schemeClr val="tx1"/>
                </a:solidFill>
                <a:latin typeface="Abadi Extra Light" panose="020B0204020104020204" pitchFamily="34" charset="0"/>
              </a:rPr>
              <a:t>We will look at Decision Trees which is also like a divide-and-conquer approach</a:t>
            </a:r>
          </a:p>
        </p:txBody>
      </p:sp>
    </p:spTree>
    <p:custDataLst>
      <p:tags r:id="rId1"/>
    </p:custDataLst>
    <p:extLst>
      <p:ext uri="{BB962C8B-B14F-4D97-AF65-F5344CB8AC3E}">
        <p14:creationId xmlns:p14="http://schemas.microsoft.com/office/powerpoint/2010/main" val="1669304098"/>
      </p:ext>
    </p:extLst>
  </p:cSld>
  <p:clrMapOvr>
    <a:masterClrMapping/>
  </p:clrMapOvr>
  <mc:AlternateContent xmlns:mc="http://schemas.openxmlformats.org/markup-compatibility/2006" xmlns:p14="http://schemas.microsoft.com/office/powerpoint/2010/main">
    <mc:Choice Requires="p14">
      <p:transition spd="slow" p14:dur="2000" advTm="255097"/>
    </mc:Choice>
    <mc:Fallback xmlns="">
      <p:transition spd="slow" advTm="2550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9">
                                            <p:txEl>
                                              <p:pRg st="0" end="0"/>
                                            </p:txEl>
                                          </p:spTgt>
                                        </p:tgtEl>
                                        <p:attrNameLst>
                                          <p:attrName>style.visibility</p:attrName>
                                        </p:attrNameLst>
                                      </p:cBhvr>
                                      <p:to>
                                        <p:strVal val="visible"/>
                                      </p:to>
                                    </p:set>
                                    <p:animEffect transition="in" filter="wipe(down)">
                                      <p:cBhvr>
                                        <p:cTn id="7" dur="500"/>
                                        <p:tgtEl>
                                          <p:spTgt spid="1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9">
                                            <p:txEl>
                                              <p:pRg st="1" end="1"/>
                                            </p:txEl>
                                          </p:spTgt>
                                        </p:tgtEl>
                                        <p:attrNameLst>
                                          <p:attrName>style.visibility</p:attrName>
                                        </p:attrNameLst>
                                      </p:cBhvr>
                                      <p:to>
                                        <p:strVal val="visible"/>
                                      </p:to>
                                    </p:set>
                                    <p:animEffect transition="in" filter="wipe(down)">
                                      <p:cBhvr>
                                        <p:cTn id="12" dur="500"/>
                                        <p:tgtEl>
                                          <p:spTgt spid="1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9">
                                            <p:txEl>
                                              <p:pRg st="2" end="2"/>
                                            </p:txEl>
                                          </p:spTgt>
                                        </p:tgtEl>
                                        <p:attrNameLst>
                                          <p:attrName>style.visibility</p:attrName>
                                        </p:attrNameLst>
                                      </p:cBhvr>
                                      <p:to>
                                        <p:strVal val="visible"/>
                                      </p:to>
                                    </p:set>
                                    <p:animEffect transition="in" filter="wipe(down)">
                                      <p:cBhvr>
                                        <p:cTn id="17" dur="500"/>
                                        <p:tgtEl>
                                          <p:spTgt spid="1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9">
                                            <p:txEl>
                                              <p:pRg st="4" end="4"/>
                                            </p:txEl>
                                          </p:spTgt>
                                        </p:tgtEl>
                                        <p:attrNameLst>
                                          <p:attrName>style.visibility</p:attrName>
                                        </p:attrNameLst>
                                      </p:cBhvr>
                                      <p:to>
                                        <p:strVal val="visible"/>
                                      </p:to>
                                    </p:set>
                                    <p:animEffect transition="in" filter="wipe(down)">
                                      <p:cBhvr>
                                        <p:cTn id="22" dur="500"/>
                                        <p:tgtEl>
                                          <p:spTgt spid="15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59">
                                            <p:txEl>
                                              <p:pRg st="5" end="5"/>
                                            </p:txEl>
                                          </p:spTgt>
                                        </p:tgtEl>
                                        <p:attrNameLst>
                                          <p:attrName>style.visibility</p:attrName>
                                        </p:attrNameLst>
                                      </p:cBhvr>
                                      <p:to>
                                        <p:strVal val="visible"/>
                                      </p:to>
                                    </p:set>
                                    <p:animEffect transition="in" filter="wipe(down)">
                                      <p:cBhvr>
                                        <p:cTn id="27" dur="500"/>
                                        <p:tgtEl>
                                          <p:spTgt spid="15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59">
                                            <p:txEl>
                                              <p:pRg st="7" end="7"/>
                                            </p:txEl>
                                          </p:spTgt>
                                        </p:tgtEl>
                                        <p:attrNameLst>
                                          <p:attrName>style.visibility</p:attrName>
                                        </p:attrNameLst>
                                      </p:cBhvr>
                                      <p:to>
                                        <p:strVal val="visible"/>
                                      </p:to>
                                    </p:set>
                                    <p:animEffect transition="in" filter="wipe(down)">
                                      <p:cBhvr>
                                        <p:cTn id="32" dur="500"/>
                                        <p:tgtEl>
                                          <p:spTgt spid="159">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59">
                                            <p:txEl>
                                              <p:pRg st="8" end="8"/>
                                            </p:txEl>
                                          </p:spTgt>
                                        </p:tgtEl>
                                        <p:attrNameLst>
                                          <p:attrName>style.visibility</p:attrName>
                                        </p:attrNameLst>
                                      </p:cBhvr>
                                      <p:to>
                                        <p:strVal val="visible"/>
                                      </p:to>
                                    </p:set>
                                    <p:animEffect transition="in" filter="wipe(down)">
                                      <p:cBhvr>
                                        <p:cTn id="37" dur="500"/>
                                        <p:tgtEl>
                                          <p:spTgt spid="159">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9">
                                            <p:txEl>
                                              <p:pRg st="10" end="10"/>
                                            </p:txEl>
                                          </p:spTgt>
                                        </p:tgtEl>
                                        <p:attrNameLst>
                                          <p:attrName>style.visibility</p:attrName>
                                        </p:attrNameLst>
                                      </p:cBhvr>
                                      <p:to>
                                        <p:strVal val="visible"/>
                                      </p:to>
                                    </p:set>
                                    <p:animEffect transition="in" filter="wipe(down)">
                                      <p:cBhvr>
                                        <p:cTn id="42" dur="500"/>
                                        <p:tgtEl>
                                          <p:spTgt spid="159">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59">
                                            <p:txEl>
                                              <p:pRg st="11" end="11"/>
                                            </p:txEl>
                                          </p:spTgt>
                                        </p:tgtEl>
                                        <p:attrNameLst>
                                          <p:attrName>style.visibility</p:attrName>
                                        </p:attrNameLst>
                                      </p:cBhvr>
                                      <p:to>
                                        <p:strVal val="visible"/>
                                      </p:to>
                                    </p:set>
                                    <p:animEffect transition="in" filter="wipe(down)">
                                      <p:cBhvr>
                                        <p:cTn id="47" dur="500"/>
                                        <p:tgtEl>
                                          <p:spTgt spid="159">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59">
                                            <p:txEl>
                                              <p:pRg st="12" end="12"/>
                                            </p:txEl>
                                          </p:spTgt>
                                        </p:tgtEl>
                                        <p:attrNameLst>
                                          <p:attrName>style.visibility</p:attrName>
                                        </p:attrNameLst>
                                      </p:cBhvr>
                                      <p:to>
                                        <p:strVal val="visible"/>
                                      </p:to>
                                    </p:set>
                                    <p:animEffect transition="in" filter="wipe(down)">
                                      <p:cBhvr>
                                        <p:cTn id="52" dur="500"/>
                                        <p:tgtEl>
                                          <p:spTgt spid="159">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59">
                                            <p:txEl>
                                              <p:pRg st="13" end="13"/>
                                            </p:txEl>
                                          </p:spTgt>
                                        </p:tgtEl>
                                        <p:attrNameLst>
                                          <p:attrName>style.visibility</p:attrName>
                                        </p:attrNameLst>
                                      </p:cBhvr>
                                      <p:to>
                                        <p:strVal val="visible"/>
                                      </p:to>
                                    </p:set>
                                    <p:animEffect transition="in" filter="wipe(down)">
                                      <p:cBhvr>
                                        <p:cTn id="57" dur="500"/>
                                        <p:tgtEl>
                                          <p:spTgt spid="159">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wipe(down)">
                                      <p:cBhvr>
                                        <p:cTn id="62" dur="500"/>
                                        <p:tgtEl>
                                          <p:spTgt spid="5"/>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wipe(down)">
                                      <p:cBhvr>
                                        <p:cTn id="6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uiExpand="1" build="p"/>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B59382-9155-F4ED-8814-3E14F521A9E1}"/>
              </a:ext>
            </a:extLst>
          </p:cNvPr>
          <p:cNvPicPr>
            <a:picLocks noChangeAspect="1"/>
          </p:cNvPicPr>
          <p:nvPr/>
        </p:nvPicPr>
        <p:blipFill>
          <a:blip r:embed="rId3"/>
          <a:stretch>
            <a:fillRect/>
          </a:stretch>
        </p:blipFill>
        <p:spPr>
          <a:xfrm>
            <a:off x="11091971" y="4692379"/>
            <a:ext cx="1010687" cy="965223"/>
          </a:xfrm>
          <a:prstGeom prst="rect">
            <a:avLst/>
          </a:prstGeom>
        </p:spPr>
      </p:pic>
      <mc:AlternateContent xmlns:mc="http://schemas.openxmlformats.org/markup-compatibility/2006" xmlns:a14="http://schemas.microsoft.com/office/drawing/2010/main">
        <mc:Choice Requires="a14">
          <p:sp>
            <p:nvSpPr>
              <p:cNvPr id="159" name="Content Placeholder 2">
                <a:extLst>
                  <a:ext uri="{FF2B5EF4-FFF2-40B4-BE49-F238E27FC236}">
                    <a16:creationId xmlns:a16="http://schemas.microsoft.com/office/drawing/2014/main" id="{27386B12-C2E5-433F-A14C-3784B4547101}"/>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IN" dirty="0">
                    <a:latin typeface="Abadi Extra Light" panose="020B0204020104020204" pitchFamily="34" charset="0"/>
                  </a:rPr>
                  <a:t>Every ML model has some hyperparameters that need to be tuned, e.g.,</a:t>
                </a:r>
              </a:p>
              <a:p>
                <a:pPr lvl="1">
                  <a:buFont typeface="Wingdings" panose="05000000000000000000" pitchFamily="2" charset="2"/>
                  <a:buChar char="§"/>
                </a:pPr>
                <a:r>
                  <a:rPr lang="en-IN" i="1" dirty="0">
                    <a:latin typeface="Abadi Extra Light" panose="020B0204020104020204" pitchFamily="34" charset="0"/>
                  </a:rPr>
                  <a:t>K</a:t>
                </a:r>
                <a:r>
                  <a:rPr lang="en-IN" dirty="0">
                    <a:latin typeface="Abadi Extra Light" panose="020B0204020104020204" pitchFamily="34" charset="0"/>
                  </a:rPr>
                  <a:t> in KNN or </a:t>
                </a:r>
                <a14:m>
                  <m:oMath xmlns:m="http://schemas.openxmlformats.org/officeDocument/2006/math">
                    <m:r>
                      <a:rPr lang="en-IN" b="0" i="1" smtClean="0">
                        <a:latin typeface="Cambria Math" panose="02040503050406030204" pitchFamily="18" charset="0"/>
                      </a:rPr>
                      <m:t>𝜖</m:t>
                    </m:r>
                  </m:oMath>
                </a14:m>
                <a:r>
                  <a:rPr lang="en-IN" dirty="0">
                    <a:latin typeface="Abadi Extra Light" panose="020B0204020104020204" pitchFamily="34" charset="0"/>
                  </a:rPr>
                  <a:t> in </a:t>
                </a:r>
                <a14:m>
                  <m:oMath xmlns:m="http://schemas.openxmlformats.org/officeDocument/2006/math">
                    <m:r>
                      <a:rPr lang="en-IN" i="1">
                        <a:latin typeface="Cambria Math" panose="02040503050406030204" pitchFamily="18" charset="0"/>
                      </a:rPr>
                      <m:t>𝜖</m:t>
                    </m:r>
                  </m:oMath>
                </a14:m>
                <a:r>
                  <a:rPr lang="en-IN" dirty="0">
                    <a:latin typeface="Abadi Extra Light" panose="020B0204020104020204" pitchFamily="34" charset="0"/>
                  </a:rPr>
                  <a:t>-NN</a:t>
                </a:r>
              </a:p>
              <a:p>
                <a:pPr lvl="1">
                  <a:buFont typeface="Wingdings" panose="05000000000000000000" pitchFamily="2" charset="2"/>
                  <a:buChar char="§"/>
                </a:pPr>
                <a:r>
                  <a:rPr lang="en-IN" dirty="0">
                    <a:latin typeface="Abadi Extra Light" panose="020B0204020104020204" pitchFamily="34" charset="0"/>
                  </a:rPr>
                  <a:t>Choice of distance to use in </a:t>
                </a:r>
                <a:r>
                  <a:rPr lang="en-IN" dirty="0" err="1">
                    <a:latin typeface="Abadi Extra Light" panose="020B0204020104020204" pitchFamily="34" charset="0"/>
                  </a:rPr>
                  <a:t>LwP</a:t>
                </a:r>
                <a:r>
                  <a:rPr lang="en-IN" dirty="0">
                    <a:latin typeface="Abadi Extra Light" panose="020B0204020104020204" pitchFamily="34" charset="0"/>
                  </a:rPr>
                  <a:t> or nearest </a:t>
                </a:r>
                <a:r>
                  <a:rPr lang="en-IN" dirty="0" err="1">
                    <a:latin typeface="Abadi Extra Light" panose="020B0204020104020204" pitchFamily="34" charset="0"/>
                  </a:rPr>
                  <a:t>neighbors</a:t>
                </a:r>
                <a:endParaRPr lang="en-IN" dirty="0">
                  <a:latin typeface="Abadi Extra Light" panose="020B0204020104020204" pitchFamily="34" charset="0"/>
                </a:endParaRPr>
              </a:p>
              <a:p>
                <a:pPr marL="0" indent="0">
                  <a:buNone/>
                </a:pPr>
                <a:endParaRPr lang="en-IN" sz="1100"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rPr>
                  <a:t>Would like to choose </a:t>
                </a:r>
                <a:r>
                  <a:rPr lang="en-IN" dirty="0" err="1">
                    <a:latin typeface="Abadi Extra Light" panose="020B0204020104020204" pitchFamily="34" charset="0"/>
                  </a:rPr>
                  <a:t>h.p.</a:t>
                </a:r>
                <a:r>
                  <a:rPr lang="en-IN" dirty="0">
                    <a:latin typeface="Abadi Extra Light" panose="020B0204020104020204" pitchFamily="34" charset="0"/>
                  </a:rPr>
                  <a:t> values that would give best performance on test data</a:t>
                </a: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mc:Choice>
        <mc:Fallback xmlns="">
          <p:sp>
            <p:nvSpPr>
              <p:cNvPr id="159" name="Content Placeholder 2">
                <a:extLst>
                  <a:ext uri="{FF2B5EF4-FFF2-40B4-BE49-F238E27FC236}">
                    <a16:creationId xmlns:a16="http://schemas.microsoft.com/office/drawing/2014/main" id="{27386B12-C2E5-433F-A14C-3784B4547101}"/>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5"/>
                <a:stretch>
                  <a:fillRect l="-935" t="-1864"/>
                </a:stretch>
              </a:blipFill>
            </p:spPr>
            <p:txBody>
              <a:bodyPr/>
              <a:lstStyle/>
              <a:p>
                <a:r>
                  <a:rPr lang="en-IN">
                    <a:noFill/>
                  </a:rPr>
                  <a:t> </a:t>
                </a:r>
              </a:p>
            </p:txBody>
          </p:sp>
        </mc:Fallback>
      </mc:AlternateContent>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Hyperparameter Selection</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31</a:t>
            </a:fld>
            <a:endParaRPr lang="en-IN" sz="2800" dirty="0">
              <a:solidFill>
                <a:schemeClr val="accent2">
                  <a:lumMod val="40000"/>
                  <a:lumOff val="60000"/>
                </a:schemeClr>
              </a:solidFill>
            </a:endParaRPr>
          </a:p>
        </p:txBody>
      </p:sp>
      <p:pic>
        <p:nvPicPr>
          <p:cNvPr id="5" name="Picture 4" descr="Clipart Thanksgiving Hand Clip Black And White Stock - Thinking Light Bulb Clip Art - Png Download (950x1015), Png Download">
            <a:extLst>
              <a:ext uri="{FF2B5EF4-FFF2-40B4-BE49-F238E27FC236}">
                <a16:creationId xmlns:a16="http://schemas.microsoft.com/office/drawing/2014/main" id="{184B22DE-3740-4A57-8AFD-AEF81F47BB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2029" y="4060689"/>
            <a:ext cx="1075043" cy="1263380"/>
          </a:xfrm>
          <a:prstGeom prst="rect">
            <a:avLst/>
          </a:prstGeom>
          <a:noFill/>
          <a:extLst>
            <a:ext uri="{909E8E84-426E-40DD-AFC4-6F175D3DCCD1}">
              <a14:hiddenFill xmlns:a14="http://schemas.microsoft.com/office/drawing/2010/main">
                <a:solidFill>
                  <a:srgbClr val="FFFFFF"/>
                </a:solidFill>
              </a14:hiddenFill>
            </a:ext>
          </a:extLst>
        </p:spPr>
      </p:pic>
      <p:sp>
        <p:nvSpPr>
          <p:cNvPr id="6" name="Speech Bubble: Rectangle 5">
            <a:extLst>
              <a:ext uri="{FF2B5EF4-FFF2-40B4-BE49-F238E27FC236}">
                <a16:creationId xmlns:a16="http://schemas.microsoft.com/office/drawing/2014/main" id="{4DD86AA0-5BDD-4563-8606-8B858123A8A4}"/>
              </a:ext>
            </a:extLst>
          </p:cNvPr>
          <p:cNvSpPr/>
          <p:nvPr/>
        </p:nvSpPr>
        <p:spPr>
          <a:xfrm>
            <a:off x="2414683" y="3194630"/>
            <a:ext cx="3722438" cy="1263379"/>
          </a:xfrm>
          <a:prstGeom prst="wedgeRectCallout">
            <a:avLst>
              <a:gd name="adj1" fmla="val -71373"/>
              <a:gd name="adj2" fmla="val 55832"/>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0" dirty="0">
                <a:solidFill>
                  <a:schemeClr val="tx1"/>
                </a:solidFill>
                <a:latin typeface="Abadi Extra Light" panose="020B0204020104020204" pitchFamily="34" charset="0"/>
              </a:rPr>
              <a:t>Okay. So I </a:t>
            </a:r>
            <a:r>
              <a:rPr lang="en-IN" sz="2000" dirty="0">
                <a:solidFill>
                  <a:schemeClr val="tx1"/>
                </a:solidFill>
                <a:latin typeface="Abadi Extra Light" panose="020B0204020104020204" pitchFamily="34" charset="0"/>
              </a:rPr>
              <a:t>can try multiple </a:t>
            </a:r>
            <a:r>
              <a:rPr lang="en-IN" sz="2000" dirty="0" err="1">
                <a:solidFill>
                  <a:schemeClr val="tx1"/>
                </a:solidFill>
                <a:latin typeface="Abadi Extra Light" panose="020B0204020104020204" pitchFamily="34" charset="0"/>
              </a:rPr>
              <a:t>hyperparam</a:t>
            </a:r>
            <a:r>
              <a:rPr lang="en-IN" sz="2000" dirty="0">
                <a:solidFill>
                  <a:schemeClr val="tx1"/>
                </a:solidFill>
                <a:latin typeface="Abadi Extra Light" panose="020B0204020104020204" pitchFamily="34" charset="0"/>
              </a:rPr>
              <a:t> values and choose the one that gives the best accuracy on the </a:t>
            </a:r>
            <a:r>
              <a:rPr lang="en-IN" sz="2000" dirty="0">
                <a:solidFill>
                  <a:srgbClr val="FF0000"/>
                </a:solidFill>
                <a:latin typeface="Abadi Extra Light" panose="020B0204020104020204" pitchFamily="34" charset="0"/>
              </a:rPr>
              <a:t>test data</a:t>
            </a:r>
            <a:r>
              <a:rPr lang="en-IN" sz="2000" dirty="0">
                <a:solidFill>
                  <a:schemeClr val="tx1"/>
                </a:solidFill>
                <a:latin typeface="Abadi Extra Light" panose="020B0204020104020204" pitchFamily="34" charset="0"/>
              </a:rPr>
              <a:t>. Simple, isn’t it?</a:t>
            </a:r>
            <a:r>
              <a:rPr lang="en-IN" sz="2000" b="0" dirty="0">
                <a:solidFill>
                  <a:schemeClr val="tx1"/>
                </a:solidFill>
                <a:latin typeface="Abadi Extra Light" panose="020B0204020104020204" pitchFamily="34" charset="0"/>
              </a:rPr>
              <a:t> </a:t>
            </a:r>
          </a:p>
        </p:txBody>
      </p:sp>
      <p:pic>
        <p:nvPicPr>
          <p:cNvPr id="4" name="Graphic 3" descr="Police">
            <a:extLst>
              <a:ext uri="{FF2B5EF4-FFF2-40B4-BE49-F238E27FC236}">
                <a16:creationId xmlns:a16="http://schemas.microsoft.com/office/drawing/2014/main" id="{6B432CE4-7617-4057-A86D-0A3063DA0CC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239284" y="3113472"/>
            <a:ext cx="1425697" cy="1425697"/>
          </a:xfrm>
          <a:prstGeom prst="rect">
            <a:avLst/>
          </a:prstGeom>
        </p:spPr>
      </p:pic>
      <p:sp>
        <p:nvSpPr>
          <p:cNvPr id="9" name="Speech Bubble: Rectangle 8">
            <a:extLst>
              <a:ext uri="{FF2B5EF4-FFF2-40B4-BE49-F238E27FC236}">
                <a16:creationId xmlns:a16="http://schemas.microsoft.com/office/drawing/2014/main" id="{5EAEB789-5659-4C67-8298-D2EED7EEBE61}"/>
              </a:ext>
            </a:extLst>
          </p:cNvPr>
          <p:cNvSpPr/>
          <p:nvPr/>
        </p:nvSpPr>
        <p:spPr>
          <a:xfrm>
            <a:off x="6850234" y="3151541"/>
            <a:ext cx="3528111" cy="1059239"/>
          </a:xfrm>
          <a:prstGeom prst="wedgeRectCallout">
            <a:avLst>
              <a:gd name="adj1" fmla="val 59872"/>
              <a:gd name="adj2" fmla="val -4417"/>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0" dirty="0">
                <a:solidFill>
                  <a:srgbClr val="FF0000"/>
                </a:solidFill>
                <a:latin typeface="Abadi Extra Light" panose="020B0204020104020204" pitchFamily="34" charset="0"/>
              </a:rPr>
              <a:t>Beware. You are committing a crime. Never Ever touch your test data while building the model </a:t>
            </a:r>
          </a:p>
        </p:txBody>
      </p:sp>
      <p:sp>
        <p:nvSpPr>
          <p:cNvPr id="10" name="Speech Bubble: Rectangle 9">
            <a:extLst>
              <a:ext uri="{FF2B5EF4-FFF2-40B4-BE49-F238E27FC236}">
                <a16:creationId xmlns:a16="http://schemas.microsoft.com/office/drawing/2014/main" id="{B8AD5CFE-DD9A-41E8-B893-F94C16276AE9}"/>
              </a:ext>
            </a:extLst>
          </p:cNvPr>
          <p:cNvSpPr/>
          <p:nvPr/>
        </p:nvSpPr>
        <p:spPr>
          <a:xfrm>
            <a:off x="204661" y="3266682"/>
            <a:ext cx="1425697" cy="856659"/>
          </a:xfrm>
          <a:prstGeom prst="wedgeRectCallout">
            <a:avLst>
              <a:gd name="adj1" fmla="val 35743"/>
              <a:gd name="adj2" fmla="val 104807"/>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0" dirty="0">
                <a:solidFill>
                  <a:schemeClr val="tx1"/>
                </a:solidFill>
                <a:latin typeface="Abadi Extra Light" panose="020B0204020104020204" pitchFamily="34" charset="0"/>
              </a:rPr>
              <a:t>Oops, sorry! </a:t>
            </a:r>
            <a:r>
              <a:rPr lang="en-IN" sz="2000" dirty="0">
                <a:solidFill>
                  <a:schemeClr val="tx1"/>
                </a:solidFill>
                <a:latin typeface="Abadi Extra Light" panose="020B0204020104020204" pitchFamily="34" charset="0"/>
              </a:rPr>
              <a:t>What to do then?</a:t>
            </a:r>
            <a:endParaRPr lang="en-IN" sz="2000" b="0" dirty="0">
              <a:solidFill>
                <a:schemeClr val="tx1"/>
              </a:solidFill>
              <a:latin typeface="Abadi Extra Light" panose="020B0204020104020204" pitchFamily="34" charset="0"/>
            </a:endParaRPr>
          </a:p>
        </p:txBody>
      </p:sp>
      <p:sp>
        <p:nvSpPr>
          <p:cNvPr id="13" name="Speech Bubble: Rectangle 12">
            <a:extLst>
              <a:ext uri="{FF2B5EF4-FFF2-40B4-BE49-F238E27FC236}">
                <a16:creationId xmlns:a16="http://schemas.microsoft.com/office/drawing/2014/main" id="{62322BCA-9E48-4A2D-8C97-887DFAE21037}"/>
              </a:ext>
            </a:extLst>
          </p:cNvPr>
          <p:cNvSpPr/>
          <p:nvPr/>
        </p:nvSpPr>
        <p:spPr>
          <a:xfrm>
            <a:off x="6197705" y="4308501"/>
            <a:ext cx="4833682" cy="965223"/>
          </a:xfrm>
          <a:prstGeom prst="wedgeRectCallout">
            <a:avLst>
              <a:gd name="adj1" fmla="val 56135"/>
              <a:gd name="adj2" fmla="val 13350"/>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0" dirty="0">
                <a:solidFill>
                  <a:schemeClr val="tx1"/>
                </a:solidFill>
                <a:latin typeface="Abadi Extra Light" panose="020B0204020104020204" pitchFamily="34" charset="0"/>
              </a:rPr>
              <a:t>Use </a:t>
            </a:r>
            <a:r>
              <a:rPr lang="en-IN" sz="2000" b="1" dirty="0">
                <a:solidFill>
                  <a:srgbClr val="0000FF"/>
                </a:solidFill>
                <a:latin typeface="Abadi Extra Light" panose="020B0204020104020204" pitchFamily="34" charset="0"/>
              </a:rPr>
              <a:t>cross-validation</a:t>
            </a:r>
            <a:r>
              <a:rPr lang="en-IN" sz="2000" dirty="0">
                <a:solidFill>
                  <a:schemeClr val="tx1"/>
                </a:solidFill>
                <a:latin typeface="Abadi Extra Light" panose="020B0204020104020204" pitchFamily="34" charset="0"/>
              </a:rPr>
              <a:t> – use a part of your training data (we will call it “validation/held-out set”) to select best </a:t>
            </a:r>
            <a:r>
              <a:rPr lang="en-IN" sz="2000" dirty="0" err="1">
                <a:solidFill>
                  <a:schemeClr val="tx1"/>
                </a:solidFill>
                <a:latin typeface="Abadi Extra Light" panose="020B0204020104020204" pitchFamily="34" charset="0"/>
              </a:rPr>
              <a:t>hyperparam</a:t>
            </a:r>
            <a:r>
              <a:rPr lang="en-IN" sz="2000" dirty="0">
                <a:solidFill>
                  <a:schemeClr val="tx1"/>
                </a:solidFill>
                <a:latin typeface="Abadi Extra Light" panose="020B0204020104020204" pitchFamily="34" charset="0"/>
              </a:rPr>
              <a:t> values. </a:t>
            </a:r>
            <a:endParaRPr lang="en-IN" sz="2000" b="0" dirty="0">
              <a:solidFill>
                <a:schemeClr val="tx1"/>
              </a:solidFill>
              <a:latin typeface="Abadi Extra Light" panose="020B0204020104020204" pitchFamily="34" charset="0"/>
            </a:endParaRPr>
          </a:p>
        </p:txBody>
      </p:sp>
      <p:sp>
        <p:nvSpPr>
          <p:cNvPr id="14" name="Speech Bubble: Rectangle 13">
            <a:extLst>
              <a:ext uri="{FF2B5EF4-FFF2-40B4-BE49-F238E27FC236}">
                <a16:creationId xmlns:a16="http://schemas.microsoft.com/office/drawing/2014/main" id="{6923535F-F2C9-4A50-8A33-3D44A269ACF5}"/>
              </a:ext>
            </a:extLst>
          </p:cNvPr>
          <p:cNvSpPr/>
          <p:nvPr/>
        </p:nvSpPr>
        <p:spPr>
          <a:xfrm>
            <a:off x="2017072" y="5019562"/>
            <a:ext cx="2609629" cy="856660"/>
          </a:xfrm>
          <a:prstGeom prst="wedgeRectCallout">
            <a:avLst>
              <a:gd name="adj1" fmla="val -64574"/>
              <a:gd name="adj2" fmla="val -77759"/>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0" dirty="0">
                <a:solidFill>
                  <a:schemeClr val="tx1"/>
                </a:solidFill>
                <a:latin typeface="Abadi Extra Light" panose="020B0204020104020204" pitchFamily="34" charset="0"/>
              </a:rPr>
              <a:t>Is validation set a good proxy to test set? </a:t>
            </a:r>
          </a:p>
        </p:txBody>
      </p:sp>
      <p:sp>
        <p:nvSpPr>
          <p:cNvPr id="15" name="Speech Bubble: Rectangle 14">
            <a:extLst>
              <a:ext uri="{FF2B5EF4-FFF2-40B4-BE49-F238E27FC236}">
                <a16:creationId xmlns:a16="http://schemas.microsoft.com/office/drawing/2014/main" id="{210CE7F3-89CC-41A8-80D4-910C644425E2}"/>
              </a:ext>
            </a:extLst>
          </p:cNvPr>
          <p:cNvSpPr/>
          <p:nvPr/>
        </p:nvSpPr>
        <p:spPr>
          <a:xfrm>
            <a:off x="7372239" y="5417003"/>
            <a:ext cx="3719732" cy="1235855"/>
          </a:xfrm>
          <a:prstGeom prst="wedgeRectCallout">
            <a:avLst>
              <a:gd name="adj1" fmla="val 44242"/>
              <a:gd name="adj2" fmla="val -65022"/>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0" dirty="0">
                <a:solidFill>
                  <a:schemeClr val="tx1"/>
                </a:solidFill>
                <a:latin typeface="Abadi Extra Light" panose="020B0204020104020204" pitchFamily="34" charset="0"/>
              </a:rPr>
              <a:t>Usually yes since training set (from which the </a:t>
            </a:r>
            <a:r>
              <a:rPr lang="en-IN" sz="2000" b="0" dirty="0" err="1">
                <a:solidFill>
                  <a:schemeClr val="tx1"/>
                </a:solidFill>
                <a:latin typeface="Abadi Extra Light" panose="020B0204020104020204" pitchFamily="34" charset="0"/>
              </a:rPr>
              <a:t>val</a:t>
            </a:r>
            <a:r>
              <a:rPr lang="en-IN" sz="2000" b="0" dirty="0">
                <a:solidFill>
                  <a:schemeClr val="tx1"/>
                </a:solidFill>
                <a:latin typeface="Abadi Extra Light" panose="020B0204020104020204" pitchFamily="34" charset="0"/>
              </a:rPr>
              <a:t> set is taken) and test sets are assumed to have similar distribution)</a:t>
            </a:r>
          </a:p>
        </p:txBody>
      </p:sp>
    </p:spTree>
    <p:custDataLst>
      <p:tags r:id="rId1"/>
    </p:custDataLst>
    <p:extLst>
      <p:ext uri="{BB962C8B-B14F-4D97-AF65-F5344CB8AC3E}">
        <p14:creationId xmlns:p14="http://schemas.microsoft.com/office/powerpoint/2010/main" val="1823795459"/>
      </p:ext>
    </p:extLst>
  </p:cSld>
  <p:clrMapOvr>
    <a:masterClrMapping/>
  </p:clrMapOvr>
  <mc:AlternateContent xmlns:mc="http://schemas.openxmlformats.org/markup-compatibility/2006" xmlns:p14="http://schemas.microsoft.com/office/powerpoint/2010/main">
    <mc:Choice Requires="p14">
      <p:transition spd="slow" p14:dur="2000" advTm="259747"/>
    </mc:Choice>
    <mc:Fallback xmlns="">
      <p:transition spd="slow" advTm="2597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9">
                                            <p:txEl>
                                              <p:pRg st="0" end="0"/>
                                            </p:txEl>
                                          </p:spTgt>
                                        </p:tgtEl>
                                        <p:attrNameLst>
                                          <p:attrName>style.visibility</p:attrName>
                                        </p:attrNameLst>
                                      </p:cBhvr>
                                      <p:to>
                                        <p:strVal val="visible"/>
                                      </p:to>
                                    </p:set>
                                    <p:animEffect transition="in" filter="wipe(down)">
                                      <p:cBhvr>
                                        <p:cTn id="7" dur="500"/>
                                        <p:tgtEl>
                                          <p:spTgt spid="1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9">
                                            <p:txEl>
                                              <p:pRg st="1" end="1"/>
                                            </p:txEl>
                                          </p:spTgt>
                                        </p:tgtEl>
                                        <p:attrNameLst>
                                          <p:attrName>style.visibility</p:attrName>
                                        </p:attrNameLst>
                                      </p:cBhvr>
                                      <p:to>
                                        <p:strVal val="visible"/>
                                      </p:to>
                                    </p:set>
                                    <p:animEffect transition="in" filter="wipe(down)">
                                      <p:cBhvr>
                                        <p:cTn id="12" dur="500"/>
                                        <p:tgtEl>
                                          <p:spTgt spid="1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9">
                                            <p:txEl>
                                              <p:pRg st="2" end="2"/>
                                            </p:txEl>
                                          </p:spTgt>
                                        </p:tgtEl>
                                        <p:attrNameLst>
                                          <p:attrName>style.visibility</p:attrName>
                                        </p:attrNameLst>
                                      </p:cBhvr>
                                      <p:to>
                                        <p:strVal val="visible"/>
                                      </p:to>
                                    </p:set>
                                    <p:animEffect transition="in" filter="wipe(down)">
                                      <p:cBhvr>
                                        <p:cTn id="17" dur="500"/>
                                        <p:tgtEl>
                                          <p:spTgt spid="1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9">
                                            <p:txEl>
                                              <p:pRg st="4" end="4"/>
                                            </p:txEl>
                                          </p:spTgt>
                                        </p:tgtEl>
                                        <p:attrNameLst>
                                          <p:attrName>style.visibility</p:attrName>
                                        </p:attrNameLst>
                                      </p:cBhvr>
                                      <p:to>
                                        <p:strVal val="visible"/>
                                      </p:to>
                                    </p:set>
                                    <p:animEffect transition="in" filter="wipe(down)">
                                      <p:cBhvr>
                                        <p:cTn id="22" dur="500"/>
                                        <p:tgtEl>
                                          <p:spTgt spid="15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down)">
                                      <p:cBhvr>
                                        <p:cTn id="35" dur="500"/>
                                        <p:tgtEl>
                                          <p:spTgt spid="4"/>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down)">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down)">
                                      <p:cBhvr>
                                        <p:cTn id="48" dur="500"/>
                                        <p:tgtEl>
                                          <p:spTgt spid="3"/>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down)">
                                      <p:cBhvr>
                                        <p:cTn id="51" dur="5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wipe(down)">
                                      <p:cBhvr>
                                        <p:cTn id="56" dur="500"/>
                                        <p:tgtEl>
                                          <p:spTgt spid="1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down)">
                                      <p:cBhvr>
                                        <p:cTn id="6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uiExpand="1" build="p"/>
      <p:bldP spid="6" grpId="0" animBg="1"/>
      <p:bldP spid="9" grpId="0" animBg="1"/>
      <p:bldP spid="10" grpId="0" animBg="1"/>
      <p:bldP spid="13" grpId="0" animBg="1"/>
      <p:bldP spid="14" grpId="0" animBg="1"/>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Cross-Validation</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32</a:t>
            </a:fld>
            <a:endParaRPr lang="en-IN" sz="2800" dirty="0">
              <a:solidFill>
                <a:schemeClr val="accent2">
                  <a:lumMod val="40000"/>
                  <a:lumOff val="60000"/>
                </a:schemeClr>
              </a:solidFill>
            </a:endParaRPr>
          </a:p>
        </p:txBody>
      </p:sp>
      <p:sp>
        <p:nvSpPr>
          <p:cNvPr id="7" name="Rectangle 6">
            <a:extLst>
              <a:ext uri="{FF2B5EF4-FFF2-40B4-BE49-F238E27FC236}">
                <a16:creationId xmlns:a16="http://schemas.microsoft.com/office/drawing/2014/main" id="{66CB879B-554B-408B-BBAE-A3A699DC5C95}"/>
              </a:ext>
            </a:extLst>
          </p:cNvPr>
          <p:cNvSpPr/>
          <p:nvPr/>
        </p:nvSpPr>
        <p:spPr>
          <a:xfrm rot="16200000">
            <a:off x="412960" y="1877708"/>
            <a:ext cx="1631290" cy="241402"/>
          </a:xfrm>
          <a:prstGeom prst="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E720D6AF-FC0C-4352-B4C6-EC396BE981EC}"/>
              </a:ext>
            </a:extLst>
          </p:cNvPr>
          <p:cNvSpPr/>
          <p:nvPr/>
        </p:nvSpPr>
        <p:spPr>
          <a:xfrm rot="16200000">
            <a:off x="654362" y="1877706"/>
            <a:ext cx="1631290" cy="241402"/>
          </a:xfrm>
          <a:prstGeom prst="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073744FA-8FA5-4064-8C7E-D7FEA1983D08}"/>
              </a:ext>
            </a:extLst>
          </p:cNvPr>
          <p:cNvSpPr/>
          <p:nvPr/>
        </p:nvSpPr>
        <p:spPr>
          <a:xfrm rot="16200000">
            <a:off x="895764" y="1877703"/>
            <a:ext cx="1631290" cy="241402"/>
          </a:xfrm>
          <a:prstGeom prst="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446CD0EE-7A36-45FE-99F0-1895D21BA485}"/>
              </a:ext>
            </a:extLst>
          </p:cNvPr>
          <p:cNvSpPr/>
          <p:nvPr/>
        </p:nvSpPr>
        <p:spPr>
          <a:xfrm rot="16200000">
            <a:off x="1137166" y="1877700"/>
            <a:ext cx="1631290" cy="241402"/>
          </a:xfrm>
          <a:prstGeom prst="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9699B1F1-BAA3-46DB-A392-A84EE51B931D}"/>
              </a:ext>
            </a:extLst>
          </p:cNvPr>
          <p:cNvSpPr/>
          <p:nvPr/>
        </p:nvSpPr>
        <p:spPr>
          <a:xfrm rot="16200000">
            <a:off x="1378568" y="1877703"/>
            <a:ext cx="1631290" cy="241402"/>
          </a:xfrm>
          <a:prstGeom prst="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174B11CF-7B17-4977-978D-D24212468144}"/>
              </a:ext>
            </a:extLst>
          </p:cNvPr>
          <p:cNvSpPr/>
          <p:nvPr/>
        </p:nvSpPr>
        <p:spPr>
          <a:xfrm rot="16200000">
            <a:off x="1619970" y="1873840"/>
            <a:ext cx="1631290" cy="241402"/>
          </a:xfrm>
          <a:prstGeom prst="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1E818637-3996-4DE4-91B4-262258956E89}"/>
              </a:ext>
            </a:extLst>
          </p:cNvPr>
          <p:cNvSpPr/>
          <p:nvPr/>
        </p:nvSpPr>
        <p:spPr>
          <a:xfrm rot="16200000">
            <a:off x="1861372" y="1877700"/>
            <a:ext cx="1631290" cy="241402"/>
          </a:xfrm>
          <a:prstGeom prst="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2918A3EE-1AE0-4140-95F6-AED6F8849437}"/>
              </a:ext>
            </a:extLst>
          </p:cNvPr>
          <p:cNvSpPr/>
          <p:nvPr/>
        </p:nvSpPr>
        <p:spPr>
          <a:xfrm rot="16200000">
            <a:off x="2102774" y="1869976"/>
            <a:ext cx="1631290" cy="241402"/>
          </a:xfrm>
          <a:prstGeom prst="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4DF21C1E-3377-40D7-BE81-7181082C13CD}"/>
              </a:ext>
            </a:extLst>
          </p:cNvPr>
          <p:cNvSpPr/>
          <p:nvPr/>
        </p:nvSpPr>
        <p:spPr>
          <a:xfrm rot="16200000">
            <a:off x="2344176" y="1876715"/>
            <a:ext cx="1631290" cy="241402"/>
          </a:xfrm>
          <a:prstGeom prst="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298BAD26-28BF-48FD-9747-6495ECB08952}"/>
              </a:ext>
            </a:extLst>
          </p:cNvPr>
          <p:cNvSpPr/>
          <p:nvPr/>
        </p:nvSpPr>
        <p:spPr>
          <a:xfrm rot="16200000">
            <a:off x="2567294" y="1877699"/>
            <a:ext cx="1631290" cy="241402"/>
          </a:xfrm>
          <a:prstGeom prst="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C713B476-2B77-475F-8197-4A4CDD884471}"/>
              </a:ext>
            </a:extLst>
          </p:cNvPr>
          <p:cNvSpPr/>
          <p:nvPr/>
        </p:nvSpPr>
        <p:spPr>
          <a:xfrm rot="16200000">
            <a:off x="2797731" y="1866113"/>
            <a:ext cx="1631290" cy="241402"/>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098CE900-2FB6-445C-90D9-955C425AF772}"/>
              </a:ext>
            </a:extLst>
          </p:cNvPr>
          <p:cNvSpPr/>
          <p:nvPr/>
        </p:nvSpPr>
        <p:spPr>
          <a:xfrm rot="16200000">
            <a:off x="3039133" y="1866110"/>
            <a:ext cx="1631290" cy="241402"/>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id="{C4902DD1-3558-4BAB-B1AC-314FC7715F72}"/>
              </a:ext>
            </a:extLst>
          </p:cNvPr>
          <p:cNvSpPr/>
          <p:nvPr/>
        </p:nvSpPr>
        <p:spPr>
          <a:xfrm rot="16200000">
            <a:off x="3280535" y="1866110"/>
            <a:ext cx="1631290" cy="241402"/>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553466D9-24DF-426D-B4C1-EC8E2DE7B6E8}"/>
              </a:ext>
            </a:extLst>
          </p:cNvPr>
          <p:cNvSpPr/>
          <p:nvPr/>
        </p:nvSpPr>
        <p:spPr>
          <a:xfrm rot="16200000">
            <a:off x="3521937" y="1866110"/>
            <a:ext cx="1631290" cy="241402"/>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1E92DC1A-85B8-4DE4-8F66-B4F52602E931}"/>
              </a:ext>
            </a:extLst>
          </p:cNvPr>
          <p:cNvSpPr/>
          <p:nvPr/>
        </p:nvSpPr>
        <p:spPr>
          <a:xfrm rot="16200000">
            <a:off x="3763339" y="1858386"/>
            <a:ext cx="1631290" cy="241402"/>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12D46BAC-A056-4423-9F33-544E19113EA6}"/>
              </a:ext>
            </a:extLst>
          </p:cNvPr>
          <p:cNvSpPr/>
          <p:nvPr/>
        </p:nvSpPr>
        <p:spPr>
          <a:xfrm rot="16200000">
            <a:off x="3975492" y="1858386"/>
            <a:ext cx="1631290" cy="241402"/>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43">
            <a:extLst>
              <a:ext uri="{FF2B5EF4-FFF2-40B4-BE49-F238E27FC236}">
                <a16:creationId xmlns:a16="http://schemas.microsoft.com/office/drawing/2014/main" id="{CBFDBA52-BF28-49D4-860E-7B25A0B4B09F}"/>
              </a:ext>
            </a:extLst>
          </p:cNvPr>
          <p:cNvSpPr/>
          <p:nvPr/>
        </p:nvSpPr>
        <p:spPr>
          <a:xfrm rot="16200000">
            <a:off x="5216835" y="1860201"/>
            <a:ext cx="1631290" cy="241402"/>
          </a:xfrm>
          <a:prstGeom prst="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id="{993968A8-B66C-491C-A6B8-1AADC5BE1D6B}"/>
              </a:ext>
            </a:extLst>
          </p:cNvPr>
          <p:cNvSpPr/>
          <p:nvPr/>
        </p:nvSpPr>
        <p:spPr>
          <a:xfrm rot="16200000">
            <a:off x="5458237" y="1860199"/>
            <a:ext cx="1631290" cy="241402"/>
          </a:xfrm>
          <a:prstGeom prst="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9A2A901B-A1A5-422A-860A-2FCF54DDAE1E}"/>
              </a:ext>
            </a:extLst>
          </p:cNvPr>
          <p:cNvSpPr/>
          <p:nvPr/>
        </p:nvSpPr>
        <p:spPr>
          <a:xfrm rot="16200000">
            <a:off x="5699639" y="1860196"/>
            <a:ext cx="1631290" cy="241402"/>
          </a:xfrm>
          <a:prstGeom prst="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a:extLst>
              <a:ext uri="{FF2B5EF4-FFF2-40B4-BE49-F238E27FC236}">
                <a16:creationId xmlns:a16="http://schemas.microsoft.com/office/drawing/2014/main" id="{0E78173F-D0AC-4BE8-AFDF-FE288819C7DB}"/>
              </a:ext>
            </a:extLst>
          </p:cNvPr>
          <p:cNvSpPr/>
          <p:nvPr/>
        </p:nvSpPr>
        <p:spPr>
          <a:xfrm rot="16200000">
            <a:off x="5941041" y="1860193"/>
            <a:ext cx="1631290" cy="241402"/>
          </a:xfrm>
          <a:prstGeom prst="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47">
            <a:extLst>
              <a:ext uri="{FF2B5EF4-FFF2-40B4-BE49-F238E27FC236}">
                <a16:creationId xmlns:a16="http://schemas.microsoft.com/office/drawing/2014/main" id="{A4CBC68F-B236-462D-8275-ABBD86C62296}"/>
              </a:ext>
            </a:extLst>
          </p:cNvPr>
          <p:cNvSpPr/>
          <p:nvPr/>
        </p:nvSpPr>
        <p:spPr>
          <a:xfrm rot="16200000">
            <a:off x="6182443" y="1860196"/>
            <a:ext cx="1631290" cy="241402"/>
          </a:xfrm>
          <a:prstGeom prst="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56">
            <a:extLst>
              <a:ext uri="{FF2B5EF4-FFF2-40B4-BE49-F238E27FC236}">
                <a16:creationId xmlns:a16="http://schemas.microsoft.com/office/drawing/2014/main" id="{32FD5F19-2D73-4CD5-9374-AE2F97D6FC52}"/>
              </a:ext>
            </a:extLst>
          </p:cNvPr>
          <p:cNvSpPr/>
          <p:nvPr/>
        </p:nvSpPr>
        <p:spPr>
          <a:xfrm rot="16200000">
            <a:off x="6423845" y="1860193"/>
            <a:ext cx="1631290" cy="241402"/>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57">
            <a:extLst>
              <a:ext uri="{FF2B5EF4-FFF2-40B4-BE49-F238E27FC236}">
                <a16:creationId xmlns:a16="http://schemas.microsoft.com/office/drawing/2014/main" id="{BF61F436-631E-45A0-88C9-93FEFCF1DC93}"/>
              </a:ext>
            </a:extLst>
          </p:cNvPr>
          <p:cNvSpPr/>
          <p:nvPr/>
        </p:nvSpPr>
        <p:spPr>
          <a:xfrm rot="16200000">
            <a:off x="6665247" y="1852469"/>
            <a:ext cx="1631290" cy="241402"/>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Rectangle 58">
            <a:extLst>
              <a:ext uri="{FF2B5EF4-FFF2-40B4-BE49-F238E27FC236}">
                <a16:creationId xmlns:a16="http://schemas.microsoft.com/office/drawing/2014/main" id="{049F0E16-DAB1-4E05-B280-A5BF98AEACC4}"/>
              </a:ext>
            </a:extLst>
          </p:cNvPr>
          <p:cNvSpPr/>
          <p:nvPr/>
        </p:nvSpPr>
        <p:spPr>
          <a:xfrm rot="16200000">
            <a:off x="6877400" y="1852469"/>
            <a:ext cx="1631290" cy="241402"/>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880077A9-561C-4E86-8235-04745193F757}"/>
              </a:ext>
            </a:extLst>
          </p:cNvPr>
          <p:cNvSpPr txBox="1"/>
          <p:nvPr/>
        </p:nvSpPr>
        <p:spPr>
          <a:xfrm>
            <a:off x="2806730" y="2824647"/>
            <a:ext cx="1590500" cy="369332"/>
          </a:xfrm>
          <a:prstGeom prst="rect">
            <a:avLst/>
          </a:prstGeom>
          <a:noFill/>
        </p:spPr>
        <p:txBody>
          <a:bodyPr wrap="none" rtlCol="0">
            <a:spAutoFit/>
          </a:bodyPr>
          <a:lstStyle/>
          <a:p>
            <a:r>
              <a:rPr lang="en-IN" dirty="0"/>
              <a:t>Randomly Split</a:t>
            </a:r>
          </a:p>
        </p:txBody>
      </p:sp>
      <p:sp>
        <p:nvSpPr>
          <p:cNvPr id="61" name="TextBox 60">
            <a:extLst>
              <a:ext uri="{FF2B5EF4-FFF2-40B4-BE49-F238E27FC236}">
                <a16:creationId xmlns:a16="http://schemas.microsoft.com/office/drawing/2014/main" id="{1FFC0DF4-3E06-4D8E-B07E-7AF540C43F79}"/>
              </a:ext>
            </a:extLst>
          </p:cNvPr>
          <p:cNvSpPr txBox="1"/>
          <p:nvPr/>
        </p:nvSpPr>
        <p:spPr>
          <a:xfrm>
            <a:off x="6387791" y="821378"/>
            <a:ext cx="905761" cy="369332"/>
          </a:xfrm>
          <a:prstGeom prst="rect">
            <a:avLst/>
          </a:prstGeom>
          <a:noFill/>
        </p:spPr>
        <p:txBody>
          <a:bodyPr wrap="none" rtlCol="0">
            <a:spAutoFit/>
          </a:bodyPr>
          <a:lstStyle/>
          <a:p>
            <a:r>
              <a:rPr lang="en-IN" dirty="0"/>
              <a:t>Test Set</a:t>
            </a:r>
          </a:p>
        </p:txBody>
      </p:sp>
      <p:sp>
        <p:nvSpPr>
          <p:cNvPr id="62" name="Rectangle 61">
            <a:extLst>
              <a:ext uri="{FF2B5EF4-FFF2-40B4-BE49-F238E27FC236}">
                <a16:creationId xmlns:a16="http://schemas.microsoft.com/office/drawing/2014/main" id="{BF6D65AE-CC97-4CA7-A8F9-C28B4FE325D1}"/>
              </a:ext>
            </a:extLst>
          </p:cNvPr>
          <p:cNvSpPr/>
          <p:nvPr/>
        </p:nvSpPr>
        <p:spPr>
          <a:xfrm rot="16200000">
            <a:off x="4204695" y="1858386"/>
            <a:ext cx="1631290" cy="241402"/>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ectangle 62">
            <a:extLst>
              <a:ext uri="{FF2B5EF4-FFF2-40B4-BE49-F238E27FC236}">
                <a16:creationId xmlns:a16="http://schemas.microsoft.com/office/drawing/2014/main" id="{86A2B59B-A6A0-479F-9602-B10E8CD750AB}"/>
              </a:ext>
            </a:extLst>
          </p:cNvPr>
          <p:cNvSpPr/>
          <p:nvPr/>
        </p:nvSpPr>
        <p:spPr>
          <a:xfrm rot="16200000">
            <a:off x="4432635" y="1866110"/>
            <a:ext cx="1631290" cy="241402"/>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ectangle 63">
            <a:extLst>
              <a:ext uri="{FF2B5EF4-FFF2-40B4-BE49-F238E27FC236}">
                <a16:creationId xmlns:a16="http://schemas.microsoft.com/office/drawing/2014/main" id="{F659E7BA-A084-4647-AFFB-EDB5C6A3FA66}"/>
              </a:ext>
            </a:extLst>
          </p:cNvPr>
          <p:cNvSpPr/>
          <p:nvPr/>
        </p:nvSpPr>
        <p:spPr>
          <a:xfrm rot="16200000">
            <a:off x="-71096" y="1873842"/>
            <a:ext cx="1631290" cy="241402"/>
          </a:xfrm>
          <a:prstGeom prst="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Rectangle 64">
            <a:extLst>
              <a:ext uri="{FF2B5EF4-FFF2-40B4-BE49-F238E27FC236}">
                <a16:creationId xmlns:a16="http://schemas.microsoft.com/office/drawing/2014/main" id="{1D6CD3BB-72A9-42AD-9E25-A72D7F299A69}"/>
              </a:ext>
            </a:extLst>
          </p:cNvPr>
          <p:cNvSpPr/>
          <p:nvPr/>
        </p:nvSpPr>
        <p:spPr>
          <a:xfrm rot="16200000">
            <a:off x="170306" y="1873840"/>
            <a:ext cx="1631290" cy="241402"/>
          </a:xfrm>
          <a:prstGeom prst="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65">
            <a:extLst>
              <a:ext uri="{FF2B5EF4-FFF2-40B4-BE49-F238E27FC236}">
                <a16:creationId xmlns:a16="http://schemas.microsoft.com/office/drawing/2014/main" id="{99434AFA-024B-43B4-B258-50B25BD40414}"/>
              </a:ext>
            </a:extLst>
          </p:cNvPr>
          <p:cNvSpPr/>
          <p:nvPr/>
        </p:nvSpPr>
        <p:spPr>
          <a:xfrm rot="16200000">
            <a:off x="-104135" y="4243336"/>
            <a:ext cx="1631290" cy="241402"/>
          </a:xfrm>
          <a:prstGeom prst="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66">
            <a:extLst>
              <a:ext uri="{FF2B5EF4-FFF2-40B4-BE49-F238E27FC236}">
                <a16:creationId xmlns:a16="http://schemas.microsoft.com/office/drawing/2014/main" id="{23270993-0F77-4391-AC17-156BCD84E9A3}"/>
              </a:ext>
            </a:extLst>
          </p:cNvPr>
          <p:cNvSpPr/>
          <p:nvPr/>
        </p:nvSpPr>
        <p:spPr>
          <a:xfrm rot="16200000">
            <a:off x="137267" y="4243334"/>
            <a:ext cx="1631290" cy="241402"/>
          </a:xfrm>
          <a:prstGeom prst="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Rectangle 67">
            <a:extLst>
              <a:ext uri="{FF2B5EF4-FFF2-40B4-BE49-F238E27FC236}">
                <a16:creationId xmlns:a16="http://schemas.microsoft.com/office/drawing/2014/main" id="{DA5DD649-03C6-4CAD-93A4-9EC0E1D79F4E}"/>
              </a:ext>
            </a:extLst>
          </p:cNvPr>
          <p:cNvSpPr/>
          <p:nvPr/>
        </p:nvSpPr>
        <p:spPr>
          <a:xfrm rot="16200000">
            <a:off x="378669" y="4243331"/>
            <a:ext cx="1631290" cy="241402"/>
          </a:xfrm>
          <a:prstGeom prst="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Rectangle 68">
            <a:extLst>
              <a:ext uri="{FF2B5EF4-FFF2-40B4-BE49-F238E27FC236}">
                <a16:creationId xmlns:a16="http://schemas.microsoft.com/office/drawing/2014/main" id="{98AEFCEB-DFC6-4381-9B53-98111B5B8556}"/>
              </a:ext>
            </a:extLst>
          </p:cNvPr>
          <p:cNvSpPr/>
          <p:nvPr/>
        </p:nvSpPr>
        <p:spPr>
          <a:xfrm rot="16200000">
            <a:off x="620071" y="4243328"/>
            <a:ext cx="1631290" cy="241402"/>
          </a:xfrm>
          <a:prstGeom prst="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Rectangle 69">
            <a:extLst>
              <a:ext uri="{FF2B5EF4-FFF2-40B4-BE49-F238E27FC236}">
                <a16:creationId xmlns:a16="http://schemas.microsoft.com/office/drawing/2014/main" id="{4101CAA4-BC32-4986-B7D3-50C8368648F4}"/>
              </a:ext>
            </a:extLst>
          </p:cNvPr>
          <p:cNvSpPr/>
          <p:nvPr/>
        </p:nvSpPr>
        <p:spPr>
          <a:xfrm rot="16200000">
            <a:off x="861473" y="4243331"/>
            <a:ext cx="1631290" cy="241402"/>
          </a:xfrm>
          <a:prstGeom prst="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70">
            <a:extLst>
              <a:ext uri="{FF2B5EF4-FFF2-40B4-BE49-F238E27FC236}">
                <a16:creationId xmlns:a16="http://schemas.microsoft.com/office/drawing/2014/main" id="{B5621FF2-0BF2-401E-90E8-F33C94EE0729}"/>
              </a:ext>
            </a:extLst>
          </p:cNvPr>
          <p:cNvSpPr/>
          <p:nvPr/>
        </p:nvSpPr>
        <p:spPr>
          <a:xfrm rot="16200000">
            <a:off x="1102875" y="4239468"/>
            <a:ext cx="1631290" cy="241402"/>
          </a:xfrm>
          <a:prstGeom prst="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ectangle 71">
            <a:extLst>
              <a:ext uri="{FF2B5EF4-FFF2-40B4-BE49-F238E27FC236}">
                <a16:creationId xmlns:a16="http://schemas.microsoft.com/office/drawing/2014/main" id="{9FAA5C86-73D0-44DD-B069-4373CB641335}"/>
              </a:ext>
            </a:extLst>
          </p:cNvPr>
          <p:cNvSpPr/>
          <p:nvPr/>
        </p:nvSpPr>
        <p:spPr>
          <a:xfrm rot="16200000">
            <a:off x="1344277" y="4243328"/>
            <a:ext cx="1631290" cy="241402"/>
          </a:xfrm>
          <a:prstGeom prst="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Rectangle 72">
            <a:extLst>
              <a:ext uri="{FF2B5EF4-FFF2-40B4-BE49-F238E27FC236}">
                <a16:creationId xmlns:a16="http://schemas.microsoft.com/office/drawing/2014/main" id="{04A2A84F-3915-4DCE-87B2-177FB5F4DF9B}"/>
              </a:ext>
            </a:extLst>
          </p:cNvPr>
          <p:cNvSpPr/>
          <p:nvPr/>
        </p:nvSpPr>
        <p:spPr>
          <a:xfrm rot="16200000">
            <a:off x="-588191" y="4239470"/>
            <a:ext cx="1631290" cy="241402"/>
          </a:xfrm>
          <a:prstGeom prst="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Rectangle 73">
            <a:extLst>
              <a:ext uri="{FF2B5EF4-FFF2-40B4-BE49-F238E27FC236}">
                <a16:creationId xmlns:a16="http://schemas.microsoft.com/office/drawing/2014/main" id="{BA779188-277D-4508-9CB6-366313BA19E4}"/>
              </a:ext>
            </a:extLst>
          </p:cNvPr>
          <p:cNvSpPr/>
          <p:nvPr/>
        </p:nvSpPr>
        <p:spPr>
          <a:xfrm rot="16200000">
            <a:off x="-346789" y="4239468"/>
            <a:ext cx="1631290" cy="241402"/>
          </a:xfrm>
          <a:prstGeom prst="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Rectangle 74">
            <a:extLst>
              <a:ext uri="{FF2B5EF4-FFF2-40B4-BE49-F238E27FC236}">
                <a16:creationId xmlns:a16="http://schemas.microsoft.com/office/drawing/2014/main" id="{44A47BCE-6D4B-46DA-8C15-8E1403615BEA}"/>
              </a:ext>
            </a:extLst>
          </p:cNvPr>
          <p:cNvSpPr/>
          <p:nvPr/>
        </p:nvSpPr>
        <p:spPr>
          <a:xfrm rot="16200000">
            <a:off x="4489425" y="4272674"/>
            <a:ext cx="1631290" cy="241402"/>
          </a:xfrm>
          <a:prstGeom prst="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Rectangle 75">
            <a:extLst>
              <a:ext uri="{FF2B5EF4-FFF2-40B4-BE49-F238E27FC236}">
                <a16:creationId xmlns:a16="http://schemas.microsoft.com/office/drawing/2014/main" id="{45D00FC9-D79F-40F6-86E0-285A021CAE06}"/>
              </a:ext>
            </a:extLst>
          </p:cNvPr>
          <p:cNvSpPr/>
          <p:nvPr/>
        </p:nvSpPr>
        <p:spPr>
          <a:xfrm rot="16200000">
            <a:off x="4730827" y="4276534"/>
            <a:ext cx="1631290" cy="241402"/>
          </a:xfrm>
          <a:prstGeom prst="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Rectangle 76">
            <a:extLst>
              <a:ext uri="{FF2B5EF4-FFF2-40B4-BE49-F238E27FC236}">
                <a16:creationId xmlns:a16="http://schemas.microsoft.com/office/drawing/2014/main" id="{03B1E0EA-B956-4846-8BD5-5A79C83327AD}"/>
              </a:ext>
            </a:extLst>
          </p:cNvPr>
          <p:cNvSpPr/>
          <p:nvPr/>
        </p:nvSpPr>
        <p:spPr>
          <a:xfrm rot="16200000">
            <a:off x="4972229" y="4268810"/>
            <a:ext cx="1631290" cy="241402"/>
          </a:xfrm>
          <a:prstGeom prst="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Rectangle 77">
            <a:extLst>
              <a:ext uri="{FF2B5EF4-FFF2-40B4-BE49-F238E27FC236}">
                <a16:creationId xmlns:a16="http://schemas.microsoft.com/office/drawing/2014/main" id="{4F8F6CE3-0463-4546-8508-EF0998903EB5}"/>
              </a:ext>
            </a:extLst>
          </p:cNvPr>
          <p:cNvSpPr/>
          <p:nvPr/>
        </p:nvSpPr>
        <p:spPr>
          <a:xfrm rot="16200000">
            <a:off x="5213631" y="4264947"/>
            <a:ext cx="1631290" cy="241402"/>
          </a:xfrm>
          <a:prstGeom prst="rect">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Rectangle 79">
            <a:extLst>
              <a:ext uri="{FF2B5EF4-FFF2-40B4-BE49-F238E27FC236}">
                <a16:creationId xmlns:a16="http://schemas.microsoft.com/office/drawing/2014/main" id="{EB5BB63B-CF0B-4720-AEA0-2C0ED53C5B68}"/>
              </a:ext>
            </a:extLst>
          </p:cNvPr>
          <p:cNvSpPr/>
          <p:nvPr/>
        </p:nvSpPr>
        <p:spPr>
          <a:xfrm rot="16200000">
            <a:off x="5451445" y="4264950"/>
            <a:ext cx="1631290" cy="241402"/>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Rectangle 80">
            <a:extLst>
              <a:ext uri="{FF2B5EF4-FFF2-40B4-BE49-F238E27FC236}">
                <a16:creationId xmlns:a16="http://schemas.microsoft.com/office/drawing/2014/main" id="{D91BB2B2-E7CF-45CE-B86D-C4408C964C35}"/>
              </a:ext>
            </a:extLst>
          </p:cNvPr>
          <p:cNvSpPr/>
          <p:nvPr/>
        </p:nvSpPr>
        <p:spPr>
          <a:xfrm rot="16200000">
            <a:off x="5667185" y="4264941"/>
            <a:ext cx="1631290" cy="241402"/>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Rectangle 81">
            <a:extLst>
              <a:ext uri="{FF2B5EF4-FFF2-40B4-BE49-F238E27FC236}">
                <a16:creationId xmlns:a16="http://schemas.microsoft.com/office/drawing/2014/main" id="{9B4FB4EA-0855-45F8-9C90-A00CD532BD0B}"/>
              </a:ext>
            </a:extLst>
          </p:cNvPr>
          <p:cNvSpPr/>
          <p:nvPr/>
        </p:nvSpPr>
        <p:spPr>
          <a:xfrm rot="16200000">
            <a:off x="5908588" y="4272674"/>
            <a:ext cx="1631290" cy="241402"/>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Rectangle 82">
            <a:extLst>
              <a:ext uri="{FF2B5EF4-FFF2-40B4-BE49-F238E27FC236}">
                <a16:creationId xmlns:a16="http://schemas.microsoft.com/office/drawing/2014/main" id="{65AE2D7A-E5CD-4164-BCB8-B80FB61CB065}"/>
              </a:ext>
            </a:extLst>
          </p:cNvPr>
          <p:cNvSpPr/>
          <p:nvPr/>
        </p:nvSpPr>
        <p:spPr>
          <a:xfrm rot="16200000">
            <a:off x="1573441" y="4239465"/>
            <a:ext cx="1631290" cy="241402"/>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Rectangle 83">
            <a:extLst>
              <a:ext uri="{FF2B5EF4-FFF2-40B4-BE49-F238E27FC236}">
                <a16:creationId xmlns:a16="http://schemas.microsoft.com/office/drawing/2014/main" id="{A4B1523A-28AA-40FE-98CE-04441ECC850D}"/>
              </a:ext>
            </a:extLst>
          </p:cNvPr>
          <p:cNvSpPr/>
          <p:nvPr/>
        </p:nvSpPr>
        <p:spPr>
          <a:xfrm rot="16200000">
            <a:off x="1814843" y="4239462"/>
            <a:ext cx="1631290" cy="241402"/>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Rectangle 84">
            <a:extLst>
              <a:ext uri="{FF2B5EF4-FFF2-40B4-BE49-F238E27FC236}">
                <a16:creationId xmlns:a16="http://schemas.microsoft.com/office/drawing/2014/main" id="{7F371C02-DF2E-404C-83F3-3FDFE245C3A9}"/>
              </a:ext>
            </a:extLst>
          </p:cNvPr>
          <p:cNvSpPr/>
          <p:nvPr/>
        </p:nvSpPr>
        <p:spPr>
          <a:xfrm rot="16200000">
            <a:off x="2056245" y="4239462"/>
            <a:ext cx="1631290" cy="241402"/>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Rectangle 85">
            <a:extLst>
              <a:ext uri="{FF2B5EF4-FFF2-40B4-BE49-F238E27FC236}">
                <a16:creationId xmlns:a16="http://schemas.microsoft.com/office/drawing/2014/main" id="{18093EE5-DC4E-4901-84EA-69AA04FBB0A9}"/>
              </a:ext>
            </a:extLst>
          </p:cNvPr>
          <p:cNvSpPr/>
          <p:nvPr/>
        </p:nvSpPr>
        <p:spPr>
          <a:xfrm rot="16200000">
            <a:off x="2297647" y="4239462"/>
            <a:ext cx="1631290" cy="241402"/>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Rectangle 86">
            <a:extLst>
              <a:ext uri="{FF2B5EF4-FFF2-40B4-BE49-F238E27FC236}">
                <a16:creationId xmlns:a16="http://schemas.microsoft.com/office/drawing/2014/main" id="{E7F72444-B5F5-49F5-9872-A00CC41B4058}"/>
              </a:ext>
            </a:extLst>
          </p:cNvPr>
          <p:cNvSpPr/>
          <p:nvPr/>
        </p:nvSpPr>
        <p:spPr>
          <a:xfrm rot="16200000">
            <a:off x="2539048" y="4239462"/>
            <a:ext cx="1631290" cy="241402"/>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TextBox 87">
            <a:extLst>
              <a:ext uri="{FF2B5EF4-FFF2-40B4-BE49-F238E27FC236}">
                <a16:creationId xmlns:a16="http://schemas.microsoft.com/office/drawing/2014/main" id="{F1852978-EC34-41C8-8A9B-1FD55956587A}"/>
              </a:ext>
            </a:extLst>
          </p:cNvPr>
          <p:cNvSpPr txBox="1"/>
          <p:nvPr/>
        </p:nvSpPr>
        <p:spPr>
          <a:xfrm>
            <a:off x="5250881" y="2947893"/>
            <a:ext cx="1473352" cy="369332"/>
          </a:xfrm>
          <a:prstGeom prst="rect">
            <a:avLst/>
          </a:prstGeom>
          <a:noFill/>
        </p:spPr>
        <p:txBody>
          <a:bodyPr wrap="none" rtlCol="0">
            <a:spAutoFit/>
          </a:bodyPr>
          <a:lstStyle/>
          <a:p>
            <a:r>
              <a:rPr lang="en-IN" dirty="0"/>
              <a:t>Validation Set</a:t>
            </a:r>
          </a:p>
        </p:txBody>
      </p:sp>
      <p:sp>
        <p:nvSpPr>
          <p:cNvPr id="89" name="TextBox 88">
            <a:extLst>
              <a:ext uri="{FF2B5EF4-FFF2-40B4-BE49-F238E27FC236}">
                <a16:creationId xmlns:a16="http://schemas.microsoft.com/office/drawing/2014/main" id="{861B04CA-46C4-4B16-9476-C1B0A6B70906}"/>
              </a:ext>
            </a:extLst>
          </p:cNvPr>
          <p:cNvSpPr txBox="1"/>
          <p:nvPr/>
        </p:nvSpPr>
        <p:spPr>
          <a:xfrm>
            <a:off x="836368" y="2940278"/>
            <a:ext cx="1922899" cy="369332"/>
          </a:xfrm>
          <a:prstGeom prst="rect">
            <a:avLst/>
          </a:prstGeom>
          <a:noFill/>
        </p:spPr>
        <p:txBody>
          <a:bodyPr wrap="none" rtlCol="0">
            <a:spAutoFit/>
          </a:bodyPr>
          <a:lstStyle/>
          <a:p>
            <a:r>
              <a:rPr lang="en-IN" dirty="0"/>
              <a:t>Actual Training Set</a:t>
            </a:r>
          </a:p>
        </p:txBody>
      </p:sp>
      <p:sp>
        <p:nvSpPr>
          <p:cNvPr id="91" name="Arrow: Right 90">
            <a:extLst>
              <a:ext uri="{FF2B5EF4-FFF2-40B4-BE49-F238E27FC236}">
                <a16:creationId xmlns:a16="http://schemas.microsoft.com/office/drawing/2014/main" id="{5D7EAF15-45CF-4857-9504-63F20E964BAA}"/>
              </a:ext>
            </a:extLst>
          </p:cNvPr>
          <p:cNvSpPr/>
          <p:nvPr/>
        </p:nvSpPr>
        <p:spPr>
          <a:xfrm rot="431953">
            <a:off x="3590042" y="3231121"/>
            <a:ext cx="1977885" cy="1722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Arrow: Right 91">
            <a:extLst>
              <a:ext uri="{FF2B5EF4-FFF2-40B4-BE49-F238E27FC236}">
                <a16:creationId xmlns:a16="http://schemas.microsoft.com/office/drawing/2014/main" id="{B430A5F6-6F0F-4DA9-AEB6-ABE3932C3EA8}"/>
              </a:ext>
            </a:extLst>
          </p:cNvPr>
          <p:cNvSpPr/>
          <p:nvPr/>
        </p:nvSpPr>
        <p:spPr>
          <a:xfrm rot="10299943">
            <a:off x="1874368" y="3240842"/>
            <a:ext cx="1720074" cy="152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TextBox 92">
            <a:extLst>
              <a:ext uri="{FF2B5EF4-FFF2-40B4-BE49-F238E27FC236}">
                <a16:creationId xmlns:a16="http://schemas.microsoft.com/office/drawing/2014/main" id="{6EA80EA8-95D5-481B-B3C5-752DDFE7E992}"/>
              </a:ext>
            </a:extLst>
          </p:cNvPr>
          <p:cNvSpPr txBox="1"/>
          <p:nvPr/>
        </p:nvSpPr>
        <p:spPr>
          <a:xfrm>
            <a:off x="1006242" y="821378"/>
            <a:ext cx="4182620" cy="369332"/>
          </a:xfrm>
          <a:prstGeom prst="rect">
            <a:avLst/>
          </a:prstGeom>
          <a:noFill/>
        </p:spPr>
        <p:txBody>
          <a:bodyPr wrap="none" rtlCol="0">
            <a:spAutoFit/>
          </a:bodyPr>
          <a:lstStyle/>
          <a:p>
            <a:r>
              <a:rPr lang="en-IN" dirty="0"/>
              <a:t>Training Set (assuming bin. class. problem)</a:t>
            </a:r>
          </a:p>
        </p:txBody>
      </p:sp>
      <p:pic>
        <p:nvPicPr>
          <p:cNvPr id="94" name="Picture 93">
            <a:extLst>
              <a:ext uri="{FF2B5EF4-FFF2-40B4-BE49-F238E27FC236}">
                <a16:creationId xmlns:a16="http://schemas.microsoft.com/office/drawing/2014/main" id="{FDB9F465-2222-4DF1-9FE2-FBC31D00BA3D}"/>
              </a:ext>
            </a:extLst>
          </p:cNvPr>
          <p:cNvPicPr>
            <a:picLocks noChangeAspect="1"/>
          </p:cNvPicPr>
          <p:nvPr/>
        </p:nvPicPr>
        <p:blipFill>
          <a:blip r:embed="rId3"/>
          <a:stretch>
            <a:fillRect/>
          </a:stretch>
        </p:blipFill>
        <p:spPr>
          <a:xfrm>
            <a:off x="11119998" y="4951717"/>
            <a:ext cx="1010687" cy="965223"/>
          </a:xfrm>
          <a:prstGeom prst="rect">
            <a:avLst/>
          </a:prstGeom>
        </p:spPr>
      </p:pic>
      <p:sp>
        <p:nvSpPr>
          <p:cNvPr id="95" name="Speech Bubble: Rectangle 94">
            <a:extLst>
              <a:ext uri="{FF2B5EF4-FFF2-40B4-BE49-F238E27FC236}">
                <a16:creationId xmlns:a16="http://schemas.microsoft.com/office/drawing/2014/main" id="{9B43D40C-C2C7-45AB-BE24-1DF81BA4215C}"/>
              </a:ext>
            </a:extLst>
          </p:cNvPr>
          <p:cNvSpPr/>
          <p:nvPr/>
        </p:nvSpPr>
        <p:spPr>
          <a:xfrm>
            <a:off x="7392367" y="3059390"/>
            <a:ext cx="4553386" cy="1832306"/>
          </a:xfrm>
          <a:prstGeom prst="wedgeRectCallout">
            <a:avLst>
              <a:gd name="adj1" fmla="val 38783"/>
              <a:gd name="adj2" fmla="val 63304"/>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0" dirty="0">
                <a:solidFill>
                  <a:schemeClr val="tx1"/>
                </a:solidFill>
                <a:latin typeface="Abadi Extra Light" panose="020B0204020104020204" pitchFamily="34" charset="0"/>
              </a:rPr>
              <a:t>Randomly split the original training data into actual training set and validation set. Using the actual training set, t</a:t>
            </a:r>
            <a:r>
              <a:rPr lang="en-IN" sz="2000" dirty="0">
                <a:solidFill>
                  <a:schemeClr val="tx1"/>
                </a:solidFill>
                <a:latin typeface="Abadi Extra Light" panose="020B0204020104020204" pitchFamily="34" charset="0"/>
              </a:rPr>
              <a:t>rain several times, each time using a different value of the </a:t>
            </a:r>
            <a:r>
              <a:rPr lang="en-IN" sz="2000" dirty="0" err="1">
                <a:solidFill>
                  <a:schemeClr val="tx1"/>
                </a:solidFill>
                <a:latin typeface="Abadi Extra Light" panose="020B0204020104020204" pitchFamily="34" charset="0"/>
              </a:rPr>
              <a:t>hyperparam</a:t>
            </a:r>
            <a:r>
              <a:rPr lang="en-IN" sz="2000" dirty="0">
                <a:solidFill>
                  <a:schemeClr val="tx1"/>
                </a:solidFill>
                <a:latin typeface="Abadi Extra Light" panose="020B0204020104020204" pitchFamily="34" charset="0"/>
              </a:rPr>
              <a:t>. Pick the </a:t>
            </a:r>
            <a:r>
              <a:rPr lang="en-IN" sz="2000" dirty="0" err="1">
                <a:solidFill>
                  <a:schemeClr val="tx1"/>
                </a:solidFill>
                <a:latin typeface="Abadi Extra Light" panose="020B0204020104020204" pitchFamily="34" charset="0"/>
              </a:rPr>
              <a:t>hyperparam</a:t>
            </a:r>
            <a:r>
              <a:rPr lang="en-IN" sz="2000" dirty="0">
                <a:solidFill>
                  <a:schemeClr val="tx1"/>
                </a:solidFill>
                <a:latin typeface="Abadi Extra Light" panose="020B0204020104020204" pitchFamily="34" charset="0"/>
              </a:rPr>
              <a:t> value that gives best accuracy on the validation set</a:t>
            </a:r>
            <a:endParaRPr lang="en-IN" sz="2000" b="0" dirty="0">
              <a:solidFill>
                <a:schemeClr val="tx1"/>
              </a:solidFill>
              <a:latin typeface="Abadi Extra Light" panose="020B0204020104020204" pitchFamily="34" charset="0"/>
            </a:endParaRPr>
          </a:p>
        </p:txBody>
      </p:sp>
      <p:pic>
        <p:nvPicPr>
          <p:cNvPr id="96" name="Picture 2">
            <a:extLst>
              <a:ext uri="{FF2B5EF4-FFF2-40B4-BE49-F238E27FC236}">
                <a16:creationId xmlns:a16="http://schemas.microsoft.com/office/drawing/2014/main" id="{A9D97907-DB64-4F92-8064-34F53E6650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2990" y="5411576"/>
            <a:ext cx="1181100" cy="1238250"/>
          </a:xfrm>
          <a:prstGeom prst="rect">
            <a:avLst/>
          </a:prstGeom>
          <a:noFill/>
          <a:extLst>
            <a:ext uri="{909E8E84-426E-40DD-AFC4-6F175D3DCCD1}">
              <a14:hiddenFill xmlns:a14="http://schemas.microsoft.com/office/drawing/2010/main">
                <a:solidFill>
                  <a:srgbClr val="FFFFFF"/>
                </a:solidFill>
              </a14:hiddenFill>
            </a:ext>
          </a:extLst>
        </p:spPr>
      </p:pic>
      <p:sp>
        <p:nvSpPr>
          <p:cNvPr id="97" name="Speech Bubble: Rectangle 96">
            <a:extLst>
              <a:ext uri="{FF2B5EF4-FFF2-40B4-BE49-F238E27FC236}">
                <a16:creationId xmlns:a16="http://schemas.microsoft.com/office/drawing/2014/main" id="{D4322F1D-7EEE-4AB1-A44A-3AE231E47CD6}"/>
              </a:ext>
            </a:extLst>
          </p:cNvPr>
          <p:cNvSpPr/>
          <p:nvPr/>
        </p:nvSpPr>
        <p:spPr>
          <a:xfrm>
            <a:off x="382669" y="5326094"/>
            <a:ext cx="2297471" cy="1238251"/>
          </a:xfrm>
          <a:prstGeom prst="wedgeRectCallout">
            <a:avLst>
              <a:gd name="adj1" fmla="val 72019"/>
              <a:gd name="adj2" fmla="val 2134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Abadi Extra Light" panose="020B0204020104020204" pitchFamily="34" charset="0"/>
              </a:rPr>
              <a:t>What if the random split is unlucky (i.e., validation data is not like test data)?</a:t>
            </a:r>
          </a:p>
        </p:txBody>
      </p:sp>
      <p:sp>
        <p:nvSpPr>
          <p:cNvPr id="98" name="Speech Bubble: Rectangle 97">
            <a:extLst>
              <a:ext uri="{FF2B5EF4-FFF2-40B4-BE49-F238E27FC236}">
                <a16:creationId xmlns:a16="http://schemas.microsoft.com/office/drawing/2014/main" id="{8701ABC5-AE7F-45BB-B542-88204E3DF7D7}"/>
              </a:ext>
            </a:extLst>
          </p:cNvPr>
          <p:cNvSpPr/>
          <p:nvPr/>
        </p:nvSpPr>
        <p:spPr>
          <a:xfrm>
            <a:off x="5987557" y="5326094"/>
            <a:ext cx="5241882" cy="1238250"/>
          </a:xfrm>
          <a:prstGeom prst="wedgeRectCallout">
            <a:avLst>
              <a:gd name="adj1" fmla="val 51522"/>
              <a:gd name="adj2" fmla="val -63979"/>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0" dirty="0">
                <a:solidFill>
                  <a:schemeClr val="tx1"/>
                </a:solidFill>
                <a:latin typeface="Abadi Extra Light" panose="020B0204020104020204" pitchFamily="34" charset="0"/>
              </a:rPr>
              <a:t>If you fear an unlucky split, try multiple splits. Pick the </a:t>
            </a:r>
            <a:r>
              <a:rPr lang="en-IN" sz="2000" b="0" dirty="0" err="1">
                <a:solidFill>
                  <a:schemeClr val="tx1"/>
                </a:solidFill>
                <a:latin typeface="Abadi Extra Light" panose="020B0204020104020204" pitchFamily="34" charset="0"/>
              </a:rPr>
              <a:t>hyperparam</a:t>
            </a:r>
            <a:r>
              <a:rPr lang="en-IN" sz="2000" b="0" dirty="0">
                <a:solidFill>
                  <a:schemeClr val="tx1"/>
                </a:solidFill>
                <a:latin typeface="Abadi Extra Light" panose="020B0204020104020204" pitchFamily="34" charset="0"/>
              </a:rPr>
              <a:t> value that gives the </a:t>
            </a:r>
            <a:r>
              <a:rPr lang="en-IN" sz="2000" b="0" dirty="0">
                <a:solidFill>
                  <a:srgbClr val="FF0000"/>
                </a:solidFill>
                <a:latin typeface="Abadi Extra Light" panose="020B0204020104020204" pitchFamily="34" charset="0"/>
              </a:rPr>
              <a:t>best average CV accuracy across all such splits</a:t>
            </a:r>
            <a:r>
              <a:rPr lang="en-IN" sz="2000" b="0" dirty="0">
                <a:solidFill>
                  <a:schemeClr val="tx1"/>
                </a:solidFill>
                <a:latin typeface="Abadi Extra Light" panose="020B0204020104020204" pitchFamily="34" charset="0"/>
              </a:rPr>
              <a:t>. </a:t>
            </a:r>
            <a:r>
              <a:rPr lang="en-IN" sz="2000" dirty="0">
                <a:solidFill>
                  <a:schemeClr val="tx1"/>
                </a:solidFill>
                <a:latin typeface="Abadi Extra Light" panose="020B0204020104020204" pitchFamily="34" charset="0"/>
              </a:rPr>
              <a:t>If you are using N splits, this is called N–fold cross validation</a:t>
            </a:r>
            <a:endParaRPr lang="en-IN" sz="2000" b="0" dirty="0">
              <a:solidFill>
                <a:schemeClr val="tx1"/>
              </a:solidFill>
              <a:latin typeface="Abadi Extra Light" panose="020B0204020104020204" pitchFamily="34" charset="0"/>
            </a:endParaRPr>
          </a:p>
        </p:txBody>
      </p:sp>
      <p:sp>
        <p:nvSpPr>
          <p:cNvPr id="90" name="TextBox 89">
            <a:extLst>
              <a:ext uri="{FF2B5EF4-FFF2-40B4-BE49-F238E27FC236}">
                <a16:creationId xmlns:a16="http://schemas.microsoft.com/office/drawing/2014/main" id="{DE2E2F65-EBB2-4C93-B034-31A3E57B8E8F}"/>
              </a:ext>
            </a:extLst>
          </p:cNvPr>
          <p:cNvSpPr txBox="1"/>
          <p:nvPr/>
        </p:nvSpPr>
        <p:spPr>
          <a:xfrm>
            <a:off x="4875810" y="161949"/>
            <a:ext cx="3696846" cy="369332"/>
          </a:xfrm>
          <a:prstGeom prst="rect">
            <a:avLst/>
          </a:prstGeom>
          <a:noFill/>
        </p:spPr>
        <p:txBody>
          <a:bodyPr wrap="none" rtlCol="0">
            <a:spAutoFit/>
          </a:bodyPr>
          <a:lstStyle/>
          <a:p>
            <a:r>
              <a:rPr lang="en-IN" b="1" dirty="0">
                <a:solidFill>
                  <a:srgbClr val="FF0000"/>
                </a:solidFill>
              </a:rPr>
              <a:t>No peeking while building the model</a:t>
            </a:r>
          </a:p>
        </p:txBody>
      </p:sp>
      <p:cxnSp>
        <p:nvCxnSpPr>
          <p:cNvPr id="100" name="Straight Arrow Connector 99">
            <a:extLst>
              <a:ext uri="{FF2B5EF4-FFF2-40B4-BE49-F238E27FC236}">
                <a16:creationId xmlns:a16="http://schemas.microsoft.com/office/drawing/2014/main" id="{9C57D84C-32C7-4252-B3D2-44AD804F2A59}"/>
              </a:ext>
            </a:extLst>
          </p:cNvPr>
          <p:cNvCxnSpPr>
            <a:cxnSpLocks/>
          </p:cNvCxnSpPr>
          <p:nvPr/>
        </p:nvCxnSpPr>
        <p:spPr>
          <a:xfrm>
            <a:off x="6829909" y="550189"/>
            <a:ext cx="10762" cy="3082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05" name="Picture 104">
            <a:extLst>
              <a:ext uri="{FF2B5EF4-FFF2-40B4-BE49-F238E27FC236}">
                <a16:creationId xmlns:a16="http://schemas.microsoft.com/office/drawing/2014/main" id="{768450B0-1B18-4D91-A226-AF7D28692D77}"/>
              </a:ext>
            </a:extLst>
          </p:cNvPr>
          <p:cNvPicPr>
            <a:picLocks noChangeAspect="1"/>
          </p:cNvPicPr>
          <p:nvPr/>
        </p:nvPicPr>
        <p:blipFill>
          <a:blip r:embed="rId3"/>
          <a:stretch>
            <a:fillRect/>
          </a:stretch>
        </p:blipFill>
        <p:spPr>
          <a:xfrm>
            <a:off x="11082556" y="562085"/>
            <a:ext cx="1010687" cy="965223"/>
          </a:xfrm>
          <a:prstGeom prst="rect">
            <a:avLst/>
          </a:prstGeom>
        </p:spPr>
      </p:pic>
      <p:sp>
        <p:nvSpPr>
          <p:cNvPr id="107" name="Speech Bubble: Rectangle 106">
            <a:extLst>
              <a:ext uri="{FF2B5EF4-FFF2-40B4-BE49-F238E27FC236}">
                <a16:creationId xmlns:a16="http://schemas.microsoft.com/office/drawing/2014/main" id="{AD5B1CC9-2940-44F9-BB8A-B8167A7876AE}"/>
              </a:ext>
            </a:extLst>
          </p:cNvPr>
          <p:cNvSpPr/>
          <p:nvPr/>
        </p:nvSpPr>
        <p:spPr>
          <a:xfrm>
            <a:off x="8181724" y="968118"/>
            <a:ext cx="2902374" cy="1972159"/>
          </a:xfrm>
          <a:prstGeom prst="wedgeRectCallout">
            <a:avLst>
              <a:gd name="adj1" fmla="val 60441"/>
              <a:gd name="adj2" fmla="val -48082"/>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a:solidFill>
                  <a:srgbClr val="FF0000"/>
                </a:solidFill>
                <a:latin typeface="Abadi Extra Light" panose="020B0204020104020204" pitchFamily="34" charset="0"/>
              </a:rPr>
              <a:t>Note: </a:t>
            </a:r>
            <a:r>
              <a:rPr lang="en-IN" sz="1600" b="0" dirty="0">
                <a:solidFill>
                  <a:schemeClr val="tx1"/>
                </a:solidFill>
                <a:latin typeface="Abadi Extra Light" panose="020B0204020104020204" pitchFamily="34" charset="0"/>
              </a:rPr>
              <a:t>Not just </a:t>
            </a:r>
            <a:r>
              <a:rPr lang="en-IN" sz="1600" b="0" dirty="0" err="1">
                <a:solidFill>
                  <a:schemeClr val="tx1"/>
                </a:solidFill>
                <a:latin typeface="Abadi Extra Light" panose="020B0204020104020204" pitchFamily="34" charset="0"/>
              </a:rPr>
              <a:t>h.p.</a:t>
            </a:r>
            <a:r>
              <a:rPr lang="en-IN" sz="1600" b="0" dirty="0">
                <a:solidFill>
                  <a:schemeClr val="tx1"/>
                </a:solidFill>
                <a:latin typeface="Abadi Extra Light" panose="020B0204020104020204" pitchFamily="34" charset="0"/>
              </a:rPr>
              <a:t> selection; we can also use CV to pick the best ML model from a set of </a:t>
            </a:r>
            <a:r>
              <a:rPr lang="en-IN" sz="1600" dirty="0">
                <a:solidFill>
                  <a:schemeClr val="tx1"/>
                </a:solidFill>
                <a:latin typeface="Abadi Extra Light" panose="020B0204020104020204" pitchFamily="34" charset="0"/>
              </a:rPr>
              <a:t>different ML models (e.g., say we have to pick between two models we may have trained - </a:t>
            </a:r>
            <a:r>
              <a:rPr lang="en-IN" sz="1600" dirty="0" err="1">
                <a:solidFill>
                  <a:schemeClr val="tx1"/>
                </a:solidFill>
                <a:latin typeface="Abadi Extra Light" panose="020B0204020104020204" pitchFamily="34" charset="0"/>
              </a:rPr>
              <a:t>LwP</a:t>
            </a:r>
            <a:r>
              <a:rPr lang="en-IN" sz="1600" dirty="0">
                <a:solidFill>
                  <a:schemeClr val="tx1"/>
                </a:solidFill>
                <a:latin typeface="Abadi Extra Light" panose="020B0204020104020204" pitchFamily="34" charset="0"/>
              </a:rPr>
              <a:t> and nearest </a:t>
            </a:r>
            <a:r>
              <a:rPr lang="en-IN" sz="1600" dirty="0" err="1">
                <a:solidFill>
                  <a:schemeClr val="tx1"/>
                </a:solidFill>
                <a:latin typeface="Abadi Extra Light" panose="020B0204020104020204" pitchFamily="34" charset="0"/>
              </a:rPr>
              <a:t>neighbors</a:t>
            </a:r>
            <a:r>
              <a:rPr lang="en-IN" sz="1600" dirty="0">
                <a:solidFill>
                  <a:schemeClr val="tx1"/>
                </a:solidFill>
                <a:latin typeface="Abadi Extra Light" panose="020B0204020104020204" pitchFamily="34" charset="0"/>
              </a:rPr>
              <a:t>. Can use CV to choose the better one.</a:t>
            </a:r>
            <a:endParaRPr lang="en-IN" sz="1600" b="0" dirty="0">
              <a:solidFill>
                <a:schemeClr val="tx1"/>
              </a:solidFill>
              <a:latin typeface="Abadi Extra Light" panose="020B0204020104020204" pitchFamily="34" charset="0"/>
            </a:endParaRPr>
          </a:p>
        </p:txBody>
      </p:sp>
      <p:sp>
        <p:nvSpPr>
          <p:cNvPr id="104" name="TextBox 103">
            <a:extLst>
              <a:ext uri="{FF2B5EF4-FFF2-40B4-BE49-F238E27FC236}">
                <a16:creationId xmlns:a16="http://schemas.microsoft.com/office/drawing/2014/main" id="{FF4A5D2F-A3D3-49F2-868C-1189C2172173}"/>
              </a:ext>
            </a:extLst>
          </p:cNvPr>
          <p:cNvSpPr txBox="1"/>
          <p:nvPr/>
        </p:nvSpPr>
        <p:spPr>
          <a:xfrm>
            <a:off x="2077977" y="1840620"/>
            <a:ext cx="821059" cy="369332"/>
          </a:xfrm>
          <a:prstGeom prst="rect">
            <a:avLst/>
          </a:prstGeom>
          <a:noFill/>
        </p:spPr>
        <p:txBody>
          <a:bodyPr wrap="none" rtlCol="0">
            <a:spAutoFit/>
          </a:bodyPr>
          <a:lstStyle/>
          <a:p>
            <a:r>
              <a:rPr lang="en-IN" dirty="0">
                <a:solidFill>
                  <a:schemeClr val="bg1"/>
                </a:solidFill>
              </a:rPr>
              <a:t>Class 1</a:t>
            </a:r>
          </a:p>
        </p:txBody>
      </p:sp>
      <p:sp>
        <p:nvSpPr>
          <p:cNvPr id="109" name="TextBox 108">
            <a:extLst>
              <a:ext uri="{FF2B5EF4-FFF2-40B4-BE49-F238E27FC236}">
                <a16:creationId xmlns:a16="http://schemas.microsoft.com/office/drawing/2014/main" id="{A207FCB9-CD3C-40B1-9DE3-DCCA8EC4AA73}"/>
              </a:ext>
            </a:extLst>
          </p:cNvPr>
          <p:cNvSpPr txBox="1"/>
          <p:nvPr/>
        </p:nvSpPr>
        <p:spPr>
          <a:xfrm>
            <a:off x="3933991" y="1847640"/>
            <a:ext cx="821059" cy="369332"/>
          </a:xfrm>
          <a:prstGeom prst="rect">
            <a:avLst/>
          </a:prstGeom>
          <a:noFill/>
        </p:spPr>
        <p:txBody>
          <a:bodyPr wrap="none" rtlCol="0">
            <a:spAutoFit/>
          </a:bodyPr>
          <a:lstStyle/>
          <a:p>
            <a:r>
              <a:rPr lang="en-IN" dirty="0">
                <a:solidFill>
                  <a:schemeClr val="bg1"/>
                </a:solidFill>
              </a:rPr>
              <a:t>Class 2</a:t>
            </a:r>
          </a:p>
        </p:txBody>
      </p:sp>
    </p:spTree>
    <p:custDataLst>
      <p:tags r:id="rId1"/>
    </p:custDataLst>
    <p:extLst>
      <p:ext uri="{BB962C8B-B14F-4D97-AF65-F5344CB8AC3E}">
        <p14:creationId xmlns:p14="http://schemas.microsoft.com/office/powerpoint/2010/main" val="532563460"/>
      </p:ext>
    </p:extLst>
  </p:cSld>
  <p:clrMapOvr>
    <a:masterClrMapping/>
  </p:clrMapOvr>
  <mc:AlternateContent xmlns:mc="http://schemas.openxmlformats.org/markup-compatibility/2006" xmlns:p14="http://schemas.microsoft.com/office/powerpoint/2010/main">
    <mc:Choice Requires="p14">
      <p:transition spd="slow" p14:dur="2000" advTm="293214"/>
    </mc:Choice>
    <mc:Fallback xmlns="">
      <p:transition spd="slow" advTm="293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left)">
                                      <p:cBhvr>
                                        <p:cTn id="37" dur="500"/>
                                        <p:tgtEl>
                                          <p:spTgt spid="32"/>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left)">
                                      <p:cBhvr>
                                        <p:cTn id="40" dur="500"/>
                                        <p:tgtEl>
                                          <p:spTgt spid="3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left)">
                                      <p:cBhvr>
                                        <p:cTn id="43" dur="500"/>
                                        <p:tgtEl>
                                          <p:spTgt spid="34"/>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left)">
                                      <p:cBhvr>
                                        <p:cTn id="46" dur="500"/>
                                        <p:tgtEl>
                                          <p:spTgt spid="35"/>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left)">
                                      <p:cBhvr>
                                        <p:cTn id="49" dur="500"/>
                                        <p:tgtEl>
                                          <p:spTgt spid="36"/>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left)">
                                      <p:cBhvr>
                                        <p:cTn id="52" dur="500"/>
                                        <p:tgtEl>
                                          <p:spTgt spid="37"/>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wipe(left)">
                                      <p:cBhvr>
                                        <p:cTn id="55" dur="500"/>
                                        <p:tgtEl>
                                          <p:spTgt spid="44"/>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wipe(left)">
                                      <p:cBhvr>
                                        <p:cTn id="58" dur="500"/>
                                        <p:tgtEl>
                                          <p:spTgt spid="45"/>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wipe(left)">
                                      <p:cBhvr>
                                        <p:cTn id="61" dur="500"/>
                                        <p:tgtEl>
                                          <p:spTgt spid="46"/>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wipe(left)">
                                      <p:cBhvr>
                                        <p:cTn id="64" dur="500"/>
                                        <p:tgtEl>
                                          <p:spTgt spid="47"/>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wipe(left)">
                                      <p:cBhvr>
                                        <p:cTn id="67" dur="500"/>
                                        <p:tgtEl>
                                          <p:spTgt spid="48"/>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57"/>
                                        </p:tgtEl>
                                        <p:attrNameLst>
                                          <p:attrName>style.visibility</p:attrName>
                                        </p:attrNameLst>
                                      </p:cBhvr>
                                      <p:to>
                                        <p:strVal val="visible"/>
                                      </p:to>
                                    </p:set>
                                    <p:animEffect transition="in" filter="wipe(left)">
                                      <p:cBhvr>
                                        <p:cTn id="70" dur="500"/>
                                        <p:tgtEl>
                                          <p:spTgt spid="57"/>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wipe(left)">
                                      <p:cBhvr>
                                        <p:cTn id="73" dur="500"/>
                                        <p:tgtEl>
                                          <p:spTgt spid="58"/>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59"/>
                                        </p:tgtEl>
                                        <p:attrNameLst>
                                          <p:attrName>style.visibility</p:attrName>
                                        </p:attrNameLst>
                                      </p:cBhvr>
                                      <p:to>
                                        <p:strVal val="visible"/>
                                      </p:to>
                                    </p:set>
                                    <p:animEffect transition="in" filter="wipe(left)">
                                      <p:cBhvr>
                                        <p:cTn id="76" dur="500"/>
                                        <p:tgtEl>
                                          <p:spTgt spid="59"/>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wipe(left)">
                                      <p:cBhvr>
                                        <p:cTn id="79" dur="500"/>
                                        <p:tgtEl>
                                          <p:spTgt spid="62"/>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wipe(left)">
                                      <p:cBhvr>
                                        <p:cTn id="82" dur="500"/>
                                        <p:tgtEl>
                                          <p:spTgt spid="63"/>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wipe(left)">
                                      <p:cBhvr>
                                        <p:cTn id="85" dur="500"/>
                                        <p:tgtEl>
                                          <p:spTgt spid="64"/>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65"/>
                                        </p:tgtEl>
                                        <p:attrNameLst>
                                          <p:attrName>style.visibility</p:attrName>
                                        </p:attrNameLst>
                                      </p:cBhvr>
                                      <p:to>
                                        <p:strVal val="visible"/>
                                      </p:to>
                                    </p:set>
                                    <p:animEffect transition="in" filter="wipe(left)">
                                      <p:cBhvr>
                                        <p:cTn id="88" dur="500"/>
                                        <p:tgtEl>
                                          <p:spTgt spid="65"/>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93"/>
                                        </p:tgtEl>
                                        <p:attrNameLst>
                                          <p:attrName>style.visibility</p:attrName>
                                        </p:attrNameLst>
                                      </p:cBhvr>
                                      <p:to>
                                        <p:strVal val="visible"/>
                                      </p:to>
                                    </p:set>
                                    <p:animEffect transition="in" filter="wipe(left)">
                                      <p:cBhvr>
                                        <p:cTn id="91" dur="500"/>
                                        <p:tgtEl>
                                          <p:spTgt spid="93"/>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61"/>
                                        </p:tgtEl>
                                        <p:attrNameLst>
                                          <p:attrName>style.visibility</p:attrName>
                                        </p:attrNameLst>
                                      </p:cBhvr>
                                      <p:to>
                                        <p:strVal val="visible"/>
                                      </p:to>
                                    </p:set>
                                    <p:animEffect transition="in" filter="wipe(down)">
                                      <p:cBhvr>
                                        <p:cTn id="94" dur="500"/>
                                        <p:tgtEl>
                                          <p:spTgt spid="61"/>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grpId="0" nodeType="clickEffect">
                                  <p:stCondLst>
                                    <p:cond delay="0"/>
                                  </p:stCondLst>
                                  <p:childTnLst>
                                    <p:set>
                                      <p:cBhvr>
                                        <p:cTn id="98" dur="1" fill="hold">
                                          <p:stCondLst>
                                            <p:cond delay="0"/>
                                          </p:stCondLst>
                                        </p:cTn>
                                        <p:tgtEl>
                                          <p:spTgt spid="90"/>
                                        </p:tgtEl>
                                        <p:attrNameLst>
                                          <p:attrName>style.visibility</p:attrName>
                                        </p:attrNameLst>
                                      </p:cBhvr>
                                      <p:to>
                                        <p:strVal val="visible"/>
                                      </p:to>
                                    </p:set>
                                    <p:animEffect transition="in" filter="wipe(down)">
                                      <p:cBhvr>
                                        <p:cTn id="99" dur="500"/>
                                        <p:tgtEl>
                                          <p:spTgt spid="90"/>
                                        </p:tgtEl>
                                      </p:cBhvr>
                                    </p:animEffect>
                                  </p:childTnLst>
                                </p:cTn>
                              </p:par>
                              <p:par>
                                <p:cTn id="100" presetID="22" presetClass="entr" presetSubtype="4" fill="hold" nodeType="withEffect">
                                  <p:stCondLst>
                                    <p:cond delay="0"/>
                                  </p:stCondLst>
                                  <p:childTnLst>
                                    <p:set>
                                      <p:cBhvr>
                                        <p:cTn id="101" dur="1" fill="hold">
                                          <p:stCondLst>
                                            <p:cond delay="0"/>
                                          </p:stCondLst>
                                        </p:cTn>
                                        <p:tgtEl>
                                          <p:spTgt spid="100"/>
                                        </p:tgtEl>
                                        <p:attrNameLst>
                                          <p:attrName>style.visibility</p:attrName>
                                        </p:attrNameLst>
                                      </p:cBhvr>
                                      <p:to>
                                        <p:strVal val="visible"/>
                                      </p:to>
                                    </p:set>
                                    <p:animEffect transition="in" filter="wipe(down)">
                                      <p:cBhvr>
                                        <p:cTn id="102" dur="500"/>
                                        <p:tgtEl>
                                          <p:spTgt spid="100"/>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66"/>
                                        </p:tgtEl>
                                        <p:attrNameLst>
                                          <p:attrName>style.visibility</p:attrName>
                                        </p:attrNameLst>
                                      </p:cBhvr>
                                      <p:to>
                                        <p:strVal val="visible"/>
                                      </p:to>
                                    </p:set>
                                    <p:animEffect transition="in" filter="wipe(up)">
                                      <p:cBhvr>
                                        <p:cTn id="107" dur="500"/>
                                        <p:tgtEl>
                                          <p:spTgt spid="66"/>
                                        </p:tgtEl>
                                      </p:cBhvr>
                                    </p:animEffect>
                                  </p:childTnLst>
                                </p:cTn>
                              </p:par>
                              <p:par>
                                <p:cTn id="108" presetID="22" presetClass="entr" presetSubtype="1" fill="hold" grpId="0" nodeType="withEffect">
                                  <p:stCondLst>
                                    <p:cond delay="0"/>
                                  </p:stCondLst>
                                  <p:childTnLst>
                                    <p:set>
                                      <p:cBhvr>
                                        <p:cTn id="109" dur="1" fill="hold">
                                          <p:stCondLst>
                                            <p:cond delay="0"/>
                                          </p:stCondLst>
                                        </p:cTn>
                                        <p:tgtEl>
                                          <p:spTgt spid="67"/>
                                        </p:tgtEl>
                                        <p:attrNameLst>
                                          <p:attrName>style.visibility</p:attrName>
                                        </p:attrNameLst>
                                      </p:cBhvr>
                                      <p:to>
                                        <p:strVal val="visible"/>
                                      </p:to>
                                    </p:set>
                                    <p:animEffect transition="in" filter="wipe(up)">
                                      <p:cBhvr>
                                        <p:cTn id="110" dur="500"/>
                                        <p:tgtEl>
                                          <p:spTgt spid="67"/>
                                        </p:tgtEl>
                                      </p:cBhvr>
                                    </p:animEffect>
                                  </p:childTnLst>
                                </p:cTn>
                              </p:par>
                              <p:par>
                                <p:cTn id="111" presetID="22" presetClass="entr" presetSubtype="1" fill="hold" grpId="0" nodeType="withEffect">
                                  <p:stCondLst>
                                    <p:cond delay="0"/>
                                  </p:stCondLst>
                                  <p:childTnLst>
                                    <p:set>
                                      <p:cBhvr>
                                        <p:cTn id="112" dur="1" fill="hold">
                                          <p:stCondLst>
                                            <p:cond delay="0"/>
                                          </p:stCondLst>
                                        </p:cTn>
                                        <p:tgtEl>
                                          <p:spTgt spid="68"/>
                                        </p:tgtEl>
                                        <p:attrNameLst>
                                          <p:attrName>style.visibility</p:attrName>
                                        </p:attrNameLst>
                                      </p:cBhvr>
                                      <p:to>
                                        <p:strVal val="visible"/>
                                      </p:to>
                                    </p:set>
                                    <p:animEffect transition="in" filter="wipe(up)">
                                      <p:cBhvr>
                                        <p:cTn id="113" dur="500"/>
                                        <p:tgtEl>
                                          <p:spTgt spid="68"/>
                                        </p:tgtEl>
                                      </p:cBhvr>
                                    </p:animEffect>
                                  </p:childTnLst>
                                </p:cTn>
                              </p:par>
                              <p:par>
                                <p:cTn id="114" presetID="22" presetClass="entr" presetSubtype="1" fill="hold" grpId="0" nodeType="withEffect">
                                  <p:stCondLst>
                                    <p:cond delay="0"/>
                                  </p:stCondLst>
                                  <p:childTnLst>
                                    <p:set>
                                      <p:cBhvr>
                                        <p:cTn id="115" dur="1" fill="hold">
                                          <p:stCondLst>
                                            <p:cond delay="0"/>
                                          </p:stCondLst>
                                        </p:cTn>
                                        <p:tgtEl>
                                          <p:spTgt spid="69"/>
                                        </p:tgtEl>
                                        <p:attrNameLst>
                                          <p:attrName>style.visibility</p:attrName>
                                        </p:attrNameLst>
                                      </p:cBhvr>
                                      <p:to>
                                        <p:strVal val="visible"/>
                                      </p:to>
                                    </p:set>
                                    <p:animEffect transition="in" filter="wipe(up)">
                                      <p:cBhvr>
                                        <p:cTn id="116" dur="500"/>
                                        <p:tgtEl>
                                          <p:spTgt spid="69"/>
                                        </p:tgtEl>
                                      </p:cBhvr>
                                    </p:animEffect>
                                  </p:childTnLst>
                                </p:cTn>
                              </p:par>
                              <p:par>
                                <p:cTn id="117" presetID="22" presetClass="entr" presetSubtype="1" fill="hold" grpId="0" nodeType="withEffect">
                                  <p:stCondLst>
                                    <p:cond delay="0"/>
                                  </p:stCondLst>
                                  <p:childTnLst>
                                    <p:set>
                                      <p:cBhvr>
                                        <p:cTn id="118" dur="1" fill="hold">
                                          <p:stCondLst>
                                            <p:cond delay="0"/>
                                          </p:stCondLst>
                                        </p:cTn>
                                        <p:tgtEl>
                                          <p:spTgt spid="70"/>
                                        </p:tgtEl>
                                        <p:attrNameLst>
                                          <p:attrName>style.visibility</p:attrName>
                                        </p:attrNameLst>
                                      </p:cBhvr>
                                      <p:to>
                                        <p:strVal val="visible"/>
                                      </p:to>
                                    </p:set>
                                    <p:animEffect transition="in" filter="wipe(up)">
                                      <p:cBhvr>
                                        <p:cTn id="119" dur="500"/>
                                        <p:tgtEl>
                                          <p:spTgt spid="70"/>
                                        </p:tgtEl>
                                      </p:cBhvr>
                                    </p:animEffect>
                                  </p:childTnLst>
                                </p:cTn>
                              </p:par>
                              <p:par>
                                <p:cTn id="120" presetID="22" presetClass="entr" presetSubtype="1" fill="hold" grpId="0" nodeType="withEffect">
                                  <p:stCondLst>
                                    <p:cond delay="0"/>
                                  </p:stCondLst>
                                  <p:childTnLst>
                                    <p:set>
                                      <p:cBhvr>
                                        <p:cTn id="121" dur="1" fill="hold">
                                          <p:stCondLst>
                                            <p:cond delay="0"/>
                                          </p:stCondLst>
                                        </p:cTn>
                                        <p:tgtEl>
                                          <p:spTgt spid="71"/>
                                        </p:tgtEl>
                                        <p:attrNameLst>
                                          <p:attrName>style.visibility</p:attrName>
                                        </p:attrNameLst>
                                      </p:cBhvr>
                                      <p:to>
                                        <p:strVal val="visible"/>
                                      </p:to>
                                    </p:set>
                                    <p:animEffect transition="in" filter="wipe(up)">
                                      <p:cBhvr>
                                        <p:cTn id="122" dur="500"/>
                                        <p:tgtEl>
                                          <p:spTgt spid="71"/>
                                        </p:tgtEl>
                                      </p:cBhvr>
                                    </p:animEffect>
                                  </p:childTnLst>
                                </p:cTn>
                              </p:par>
                              <p:par>
                                <p:cTn id="123" presetID="22" presetClass="entr" presetSubtype="1" fill="hold" grpId="0" nodeType="withEffect">
                                  <p:stCondLst>
                                    <p:cond delay="0"/>
                                  </p:stCondLst>
                                  <p:childTnLst>
                                    <p:set>
                                      <p:cBhvr>
                                        <p:cTn id="124" dur="1" fill="hold">
                                          <p:stCondLst>
                                            <p:cond delay="0"/>
                                          </p:stCondLst>
                                        </p:cTn>
                                        <p:tgtEl>
                                          <p:spTgt spid="72"/>
                                        </p:tgtEl>
                                        <p:attrNameLst>
                                          <p:attrName>style.visibility</p:attrName>
                                        </p:attrNameLst>
                                      </p:cBhvr>
                                      <p:to>
                                        <p:strVal val="visible"/>
                                      </p:to>
                                    </p:set>
                                    <p:animEffect transition="in" filter="wipe(up)">
                                      <p:cBhvr>
                                        <p:cTn id="125" dur="500"/>
                                        <p:tgtEl>
                                          <p:spTgt spid="72"/>
                                        </p:tgtEl>
                                      </p:cBhvr>
                                    </p:animEffect>
                                  </p:childTnLst>
                                </p:cTn>
                              </p:par>
                              <p:par>
                                <p:cTn id="126" presetID="22" presetClass="entr" presetSubtype="1" fill="hold" grpId="0" nodeType="withEffect">
                                  <p:stCondLst>
                                    <p:cond delay="0"/>
                                  </p:stCondLst>
                                  <p:childTnLst>
                                    <p:set>
                                      <p:cBhvr>
                                        <p:cTn id="127" dur="1" fill="hold">
                                          <p:stCondLst>
                                            <p:cond delay="0"/>
                                          </p:stCondLst>
                                        </p:cTn>
                                        <p:tgtEl>
                                          <p:spTgt spid="73"/>
                                        </p:tgtEl>
                                        <p:attrNameLst>
                                          <p:attrName>style.visibility</p:attrName>
                                        </p:attrNameLst>
                                      </p:cBhvr>
                                      <p:to>
                                        <p:strVal val="visible"/>
                                      </p:to>
                                    </p:set>
                                    <p:animEffect transition="in" filter="wipe(up)">
                                      <p:cBhvr>
                                        <p:cTn id="128" dur="500"/>
                                        <p:tgtEl>
                                          <p:spTgt spid="73"/>
                                        </p:tgtEl>
                                      </p:cBhvr>
                                    </p:animEffect>
                                  </p:childTnLst>
                                </p:cTn>
                              </p:par>
                              <p:par>
                                <p:cTn id="129" presetID="22" presetClass="entr" presetSubtype="1" fill="hold" grpId="0" nodeType="withEffect">
                                  <p:stCondLst>
                                    <p:cond delay="0"/>
                                  </p:stCondLst>
                                  <p:childTnLst>
                                    <p:set>
                                      <p:cBhvr>
                                        <p:cTn id="130" dur="1" fill="hold">
                                          <p:stCondLst>
                                            <p:cond delay="0"/>
                                          </p:stCondLst>
                                        </p:cTn>
                                        <p:tgtEl>
                                          <p:spTgt spid="74"/>
                                        </p:tgtEl>
                                        <p:attrNameLst>
                                          <p:attrName>style.visibility</p:attrName>
                                        </p:attrNameLst>
                                      </p:cBhvr>
                                      <p:to>
                                        <p:strVal val="visible"/>
                                      </p:to>
                                    </p:set>
                                    <p:animEffect transition="in" filter="wipe(up)">
                                      <p:cBhvr>
                                        <p:cTn id="131" dur="500"/>
                                        <p:tgtEl>
                                          <p:spTgt spid="74"/>
                                        </p:tgtEl>
                                      </p:cBhvr>
                                    </p:animEffect>
                                  </p:childTnLst>
                                </p:cTn>
                              </p:par>
                              <p:par>
                                <p:cTn id="132" presetID="22" presetClass="entr" presetSubtype="1" fill="hold" grpId="0" nodeType="withEffect">
                                  <p:stCondLst>
                                    <p:cond delay="0"/>
                                  </p:stCondLst>
                                  <p:childTnLst>
                                    <p:set>
                                      <p:cBhvr>
                                        <p:cTn id="133" dur="1" fill="hold">
                                          <p:stCondLst>
                                            <p:cond delay="0"/>
                                          </p:stCondLst>
                                        </p:cTn>
                                        <p:tgtEl>
                                          <p:spTgt spid="83"/>
                                        </p:tgtEl>
                                        <p:attrNameLst>
                                          <p:attrName>style.visibility</p:attrName>
                                        </p:attrNameLst>
                                      </p:cBhvr>
                                      <p:to>
                                        <p:strVal val="visible"/>
                                      </p:to>
                                    </p:set>
                                    <p:animEffect transition="in" filter="wipe(up)">
                                      <p:cBhvr>
                                        <p:cTn id="134" dur="500"/>
                                        <p:tgtEl>
                                          <p:spTgt spid="83"/>
                                        </p:tgtEl>
                                      </p:cBhvr>
                                    </p:animEffect>
                                  </p:childTnLst>
                                </p:cTn>
                              </p:par>
                              <p:par>
                                <p:cTn id="135" presetID="22" presetClass="entr" presetSubtype="1" fill="hold" grpId="0" nodeType="withEffect">
                                  <p:stCondLst>
                                    <p:cond delay="0"/>
                                  </p:stCondLst>
                                  <p:childTnLst>
                                    <p:set>
                                      <p:cBhvr>
                                        <p:cTn id="136" dur="1" fill="hold">
                                          <p:stCondLst>
                                            <p:cond delay="0"/>
                                          </p:stCondLst>
                                        </p:cTn>
                                        <p:tgtEl>
                                          <p:spTgt spid="84"/>
                                        </p:tgtEl>
                                        <p:attrNameLst>
                                          <p:attrName>style.visibility</p:attrName>
                                        </p:attrNameLst>
                                      </p:cBhvr>
                                      <p:to>
                                        <p:strVal val="visible"/>
                                      </p:to>
                                    </p:set>
                                    <p:animEffect transition="in" filter="wipe(up)">
                                      <p:cBhvr>
                                        <p:cTn id="137" dur="500"/>
                                        <p:tgtEl>
                                          <p:spTgt spid="84"/>
                                        </p:tgtEl>
                                      </p:cBhvr>
                                    </p:animEffect>
                                  </p:childTnLst>
                                </p:cTn>
                              </p:par>
                              <p:par>
                                <p:cTn id="138" presetID="22" presetClass="entr" presetSubtype="1" fill="hold" grpId="0" nodeType="withEffect">
                                  <p:stCondLst>
                                    <p:cond delay="0"/>
                                  </p:stCondLst>
                                  <p:childTnLst>
                                    <p:set>
                                      <p:cBhvr>
                                        <p:cTn id="139" dur="1" fill="hold">
                                          <p:stCondLst>
                                            <p:cond delay="0"/>
                                          </p:stCondLst>
                                        </p:cTn>
                                        <p:tgtEl>
                                          <p:spTgt spid="85"/>
                                        </p:tgtEl>
                                        <p:attrNameLst>
                                          <p:attrName>style.visibility</p:attrName>
                                        </p:attrNameLst>
                                      </p:cBhvr>
                                      <p:to>
                                        <p:strVal val="visible"/>
                                      </p:to>
                                    </p:set>
                                    <p:animEffect transition="in" filter="wipe(up)">
                                      <p:cBhvr>
                                        <p:cTn id="140" dur="500"/>
                                        <p:tgtEl>
                                          <p:spTgt spid="85"/>
                                        </p:tgtEl>
                                      </p:cBhvr>
                                    </p:animEffect>
                                  </p:childTnLst>
                                </p:cTn>
                              </p:par>
                              <p:par>
                                <p:cTn id="141" presetID="22" presetClass="entr" presetSubtype="1" fill="hold" grpId="0" nodeType="withEffect">
                                  <p:stCondLst>
                                    <p:cond delay="0"/>
                                  </p:stCondLst>
                                  <p:childTnLst>
                                    <p:set>
                                      <p:cBhvr>
                                        <p:cTn id="142" dur="1" fill="hold">
                                          <p:stCondLst>
                                            <p:cond delay="0"/>
                                          </p:stCondLst>
                                        </p:cTn>
                                        <p:tgtEl>
                                          <p:spTgt spid="86"/>
                                        </p:tgtEl>
                                        <p:attrNameLst>
                                          <p:attrName>style.visibility</p:attrName>
                                        </p:attrNameLst>
                                      </p:cBhvr>
                                      <p:to>
                                        <p:strVal val="visible"/>
                                      </p:to>
                                    </p:set>
                                    <p:animEffect transition="in" filter="wipe(up)">
                                      <p:cBhvr>
                                        <p:cTn id="143" dur="500"/>
                                        <p:tgtEl>
                                          <p:spTgt spid="86"/>
                                        </p:tgtEl>
                                      </p:cBhvr>
                                    </p:animEffect>
                                  </p:childTnLst>
                                </p:cTn>
                              </p:par>
                              <p:par>
                                <p:cTn id="144" presetID="22" presetClass="entr" presetSubtype="1" fill="hold" grpId="0" nodeType="withEffect">
                                  <p:stCondLst>
                                    <p:cond delay="0"/>
                                  </p:stCondLst>
                                  <p:childTnLst>
                                    <p:set>
                                      <p:cBhvr>
                                        <p:cTn id="145" dur="1" fill="hold">
                                          <p:stCondLst>
                                            <p:cond delay="0"/>
                                          </p:stCondLst>
                                        </p:cTn>
                                        <p:tgtEl>
                                          <p:spTgt spid="87"/>
                                        </p:tgtEl>
                                        <p:attrNameLst>
                                          <p:attrName>style.visibility</p:attrName>
                                        </p:attrNameLst>
                                      </p:cBhvr>
                                      <p:to>
                                        <p:strVal val="visible"/>
                                      </p:to>
                                    </p:set>
                                    <p:animEffect transition="in" filter="wipe(up)">
                                      <p:cBhvr>
                                        <p:cTn id="146" dur="500"/>
                                        <p:tgtEl>
                                          <p:spTgt spid="87"/>
                                        </p:tgtEl>
                                      </p:cBhvr>
                                    </p:animEffect>
                                  </p:childTnLst>
                                </p:cTn>
                              </p:par>
                              <p:par>
                                <p:cTn id="147" presetID="22" presetClass="entr" presetSubtype="1" fill="hold" grpId="0" nodeType="withEffect">
                                  <p:stCondLst>
                                    <p:cond delay="0"/>
                                  </p:stCondLst>
                                  <p:childTnLst>
                                    <p:set>
                                      <p:cBhvr>
                                        <p:cTn id="148" dur="1" fill="hold">
                                          <p:stCondLst>
                                            <p:cond delay="0"/>
                                          </p:stCondLst>
                                        </p:cTn>
                                        <p:tgtEl>
                                          <p:spTgt spid="89"/>
                                        </p:tgtEl>
                                        <p:attrNameLst>
                                          <p:attrName>style.visibility</p:attrName>
                                        </p:attrNameLst>
                                      </p:cBhvr>
                                      <p:to>
                                        <p:strVal val="visible"/>
                                      </p:to>
                                    </p:set>
                                    <p:animEffect transition="in" filter="wipe(up)">
                                      <p:cBhvr>
                                        <p:cTn id="149" dur="500"/>
                                        <p:tgtEl>
                                          <p:spTgt spid="89"/>
                                        </p:tgtEl>
                                      </p:cBhvr>
                                    </p:animEffect>
                                  </p:childTnLst>
                                </p:cTn>
                              </p:par>
                              <p:par>
                                <p:cTn id="150" presetID="22" presetClass="entr" presetSubtype="1" fill="hold" grpId="0" nodeType="withEffect">
                                  <p:stCondLst>
                                    <p:cond delay="0"/>
                                  </p:stCondLst>
                                  <p:childTnLst>
                                    <p:set>
                                      <p:cBhvr>
                                        <p:cTn id="151" dur="1" fill="hold">
                                          <p:stCondLst>
                                            <p:cond delay="0"/>
                                          </p:stCondLst>
                                        </p:cTn>
                                        <p:tgtEl>
                                          <p:spTgt spid="8"/>
                                        </p:tgtEl>
                                        <p:attrNameLst>
                                          <p:attrName>style.visibility</p:attrName>
                                        </p:attrNameLst>
                                      </p:cBhvr>
                                      <p:to>
                                        <p:strVal val="visible"/>
                                      </p:to>
                                    </p:set>
                                    <p:animEffect transition="in" filter="wipe(up)">
                                      <p:cBhvr>
                                        <p:cTn id="152" dur="500"/>
                                        <p:tgtEl>
                                          <p:spTgt spid="8"/>
                                        </p:tgtEl>
                                      </p:cBhvr>
                                    </p:animEffect>
                                  </p:childTnLst>
                                </p:cTn>
                              </p:par>
                              <p:par>
                                <p:cTn id="153" presetID="22" presetClass="entr" presetSubtype="1" fill="hold" grpId="0" nodeType="withEffect">
                                  <p:stCondLst>
                                    <p:cond delay="0"/>
                                  </p:stCondLst>
                                  <p:childTnLst>
                                    <p:set>
                                      <p:cBhvr>
                                        <p:cTn id="154" dur="1" fill="hold">
                                          <p:stCondLst>
                                            <p:cond delay="0"/>
                                          </p:stCondLst>
                                        </p:cTn>
                                        <p:tgtEl>
                                          <p:spTgt spid="92"/>
                                        </p:tgtEl>
                                        <p:attrNameLst>
                                          <p:attrName>style.visibility</p:attrName>
                                        </p:attrNameLst>
                                      </p:cBhvr>
                                      <p:to>
                                        <p:strVal val="visible"/>
                                      </p:to>
                                    </p:set>
                                    <p:animEffect transition="in" filter="wipe(up)">
                                      <p:cBhvr>
                                        <p:cTn id="155" dur="500"/>
                                        <p:tgtEl>
                                          <p:spTgt spid="92"/>
                                        </p:tgtEl>
                                      </p:cBhvr>
                                    </p:animEffect>
                                  </p:childTnLst>
                                </p:cTn>
                              </p:par>
                              <p:par>
                                <p:cTn id="156" presetID="22" presetClass="entr" presetSubtype="1" fill="hold" grpId="0" nodeType="withEffect">
                                  <p:stCondLst>
                                    <p:cond delay="0"/>
                                  </p:stCondLst>
                                  <p:childTnLst>
                                    <p:set>
                                      <p:cBhvr>
                                        <p:cTn id="157" dur="1" fill="hold">
                                          <p:stCondLst>
                                            <p:cond delay="0"/>
                                          </p:stCondLst>
                                        </p:cTn>
                                        <p:tgtEl>
                                          <p:spTgt spid="91"/>
                                        </p:tgtEl>
                                        <p:attrNameLst>
                                          <p:attrName>style.visibility</p:attrName>
                                        </p:attrNameLst>
                                      </p:cBhvr>
                                      <p:to>
                                        <p:strVal val="visible"/>
                                      </p:to>
                                    </p:set>
                                    <p:animEffect transition="in" filter="wipe(up)">
                                      <p:cBhvr>
                                        <p:cTn id="158" dur="500"/>
                                        <p:tgtEl>
                                          <p:spTgt spid="91"/>
                                        </p:tgtEl>
                                      </p:cBhvr>
                                    </p:animEffect>
                                  </p:childTnLst>
                                </p:cTn>
                              </p:par>
                              <p:par>
                                <p:cTn id="159" presetID="22" presetClass="entr" presetSubtype="1" fill="hold" grpId="0" nodeType="withEffect">
                                  <p:stCondLst>
                                    <p:cond delay="0"/>
                                  </p:stCondLst>
                                  <p:childTnLst>
                                    <p:set>
                                      <p:cBhvr>
                                        <p:cTn id="160" dur="1" fill="hold">
                                          <p:stCondLst>
                                            <p:cond delay="0"/>
                                          </p:stCondLst>
                                        </p:cTn>
                                        <p:tgtEl>
                                          <p:spTgt spid="75"/>
                                        </p:tgtEl>
                                        <p:attrNameLst>
                                          <p:attrName>style.visibility</p:attrName>
                                        </p:attrNameLst>
                                      </p:cBhvr>
                                      <p:to>
                                        <p:strVal val="visible"/>
                                      </p:to>
                                    </p:set>
                                    <p:animEffect transition="in" filter="wipe(up)">
                                      <p:cBhvr>
                                        <p:cTn id="161" dur="500"/>
                                        <p:tgtEl>
                                          <p:spTgt spid="75"/>
                                        </p:tgtEl>
                                      </p:cBhvr>
                                    </p:animEffect>
                                  </p:childTnLst>
                                </p:cTn>
                              </p:par>
                              <p:par>
                                <p:cTn id="162" presetID="22" presetClass="entr" presetSubtype="1" fill="hold" grpId="0" nodeType="withEffect">
                                  <p:stCondLst>
                                    <p:cond delay="0"/>
                                  </p:stCondLst>
                                  <p:childTnLst>
                                    <p:set>
                                      <p:cBhvr>
                                        <p:cTn id="163" dur="1" fill="hold">
                                          <p:stCondLst>
                                            <p:cond delay="0"/>
                                          </p:stCondLst>
                                        </p:cTn>
                                        <p:tgtEl>
                                          <p:spTgt spid="76"/>
                                        </p:tgtEl>
                                        <p:attrNameLst>
                                          <p:attrName>style.visibility</p:attrName>
                                        </p:attrNameLst>
                                      </p:cBhvr>
                                      <p:to>
                                        <p:strVal val="visible"/>
                                      </p:to>
                                    </p:set>
                                    <p:animEffect transition="in" filter="wipe(up)">
                                      <p:cBhvr>
                                        <p:cTn id="164" dur="500"/>
                                        <p:tgtEl>
                                          <p:spTgt spid="76"/>
                                        </p:tgtEl>
                                      </p:cBhvr>
                                    </p:animEffect>
                                  </p:childTnLst>
                                </p:cTn>
                              </p:par>
                              <p:par>
                                <p:cTn id="165" presetID="22" presetClass="entr" presetSubtype="1" fill="hold" grpId="0" nodeType="withEffect">
                                  <p:stCondLst>
                                    <p:cond delay="0"/>
                                  </p:stCondLst>
                                  <p:childTnLst>
                                    <p:set>
                                      <p:cBhvr>
                                        <p:cTn id="166" dur="1" fill="hold">
                                          <p:stCondLst>
                                            <p:cond delay="0"/>
                                          </p:stCondLst>
                                        </p:cTn>
                                        <p:tgtEl>
                                          <p:spTgt spid="77"/>
                                        </p:tgtEl>
                                        <p:attrNameLst>
                                          <p:attrName>style.visibility</p:attrName>
                                        </p:attrNameLst>
                                      </p:cBhvr>
                                      <p:to>
                                        <p:strVal val="visible"/>
                                      </p:to>
                                    </p:set>
                                    <p:animEffect transition="in" filter="wipe(up)">
                                      <p:cBhvr>
                                        <p:cTn id="167" dur="500"/>
                                        <p:tgtEl>
                                          <p:spTgt spid="77"/>
                                        </p:tgtEl>
                                      </p:cBhvr>
                                    </p:animEffect>
                                  </p:childTnLst>
                                </p:cTn>
                              </p:par>
                              <p:par>
                                <p:cTn id="168" presetID="22" presetClass="entr" presetSubtype="1" fill="hold" grpId="0" nodeType="withEffect">
                                  <p:stCondLst>
                                    <p:cond delay="0"/>
                                  </p:stCondLst>
                                  <p:childTnLst>
                                    <p:set>
                                      <p:cBhvr>
                                        <p:cTn id="169" dur="1" fill="hold">
                                          <p:stCondLst>
                                            <p:cond delay="0"/>
                                          </p:stCondLst>
                                        </p:cTn>
                                        <p:tgtEl>
                                          <p:spTgt spid="78"/>
                                        </p:tgtEl>
                                        <p:attrNameLst>
                                          <p:attrName>style.visibility</p:attrName>
                                        </p:attrNameLst>
                                      </p:cBhvr>
                                      <p:to>
                                        <p:strVal val="visible"/>
                                      </p:to>
                                    </p:set>
                                    <p:animEffect transition="in" filter="wipe(up)">
                                      <p:cBhvr>
                                        <p:cTn id="170" dur="500"/>
                                        <p:tgtEl>
                                          <p:spTgt spid="78"/>
                                        </p:tgtEl>
                                      </p:cBhvr>
                                    </p:animEffect>
                                  </p:childTnLst>
                                </p:cTn>
                              </p:par>
                              <p:par>
                                <p:cTn id="171" presetID="22" presetClass="entr" presetSubtype="1" fill="hold" grpId="0" nodeType="withEffect">
                                  <p:stCondLst>
                                    <p:cond delay="0"/>
                                  </p:stCondLst>
                                  <p:childTnLst>
                                    <p:set>
                                      <p:cBhvr>
                                        <p:cTn id="172" dur="1" fill="hold">
                                          <p:stCondLst>
                                            <p:cond delay="0"/>
                                          </p:stCondLst>
                                        </p:cTn>
                                        <p:tgtEl>
                                          <p:spTgt spid="80"/>
                                        </p:tgtEl>
                                        <p:attrNameLst>
                                          <p:attrName>style.visibility</p:attrName>
                                        </p:attrNameLst>
                                      </p:cBhvr>
                                      <p:to>
                                        <p:strVal val="visible"/>
                                      </p:to>
                                    </p:set>
                                    <p:animEffect transition="in" filter="wipe(up)">
                                      <p:cBhvr>
                                        <p:cTn id="173" dur="500"/>
                                        <p:tgtEl>
                                          <p:spTgt spid="80"/>
                                        </p:tgtEl>
                                      </p:cBhvr>
                                    </p:animEffect>
                                  </p:childTnLst>
                                </p:cTn>
                              </p:par>
                              <p:par>
                                <p:cTn id="174" presetID="22" presetClass="entr" presetSubtype="1" fill="hold" grpId="0" nodeType="withEffect">
                                  <p:stCondLst>
                                    <p:cond delay="0"/>
                                  </p:stCondLst>
                                  <p:childTnLst>
                                    <p:set>
                                      <p:cBhvr>
                                        <p:cTn id="175" dur="1" fill="hold">
                                          <p:stCondLst>
                                            <p:cond delay="0"/>
                                          </p:stCondLst>
                                        </p:cTn>
                                        <p:tgtEl>
                                          <p:spTgt spid="81"/>
                                        </p:tgtEl>
                                        <p:attrNameLst>
                                          <p:attrName>style.visibility</p:attrName>
                                        </p:attrNameLst>
                                      </p:cBhvr>
                                      <p:to>
                                        <p:strVal val="visible"/>
                                      </p:to>
                                    </p:set>
                                    <p:animEffect transition="in" filter="wipe(up)">
                                      <p:cBhvr>
                                        <p:cTn id="176" dur="500"/>
                                        <p:tgtEl>
                                          <p:spTgt spid="81"/>
                                        </p:tgtEl>
                                      </p:cBhvr>
                                    </p:animEffect>
                                  </p:childTnLst>
                                </p:cTn>
                              </p:par>
                              <p:par>
                                <p:cTn id="177" presetID="22" presetClass="entr" presetSubtype="1" fill="hold" grpId="0" nodeType="withEffect">
                                  <p:stCondLst>
                                    <p:cond delay="0"/>
                                  </p:stCondLst>
                                  <p:childTnLst>
                                    <p:set>
                                      <p:cBhvr>
                                        <p:cTn id="178" dur="1" fill="hold">
                                          <p:stCondLst>
                                            <p:cond delay="0"/>
                                          </p:stCondLst>
                                        </p:cTn>
                                        <p:tgtEl>
                                          <p:spTgt spid="82"/>
                                        </p:tgtEl>
                                        <p:attrNameLst>
                                          <p:attrName>style.visibility</p:attrName>
                                        </p:attrNameLst>
                                      </p:cBhvr>
                                      <p:to>
                                        <p:strVal val="visible"/>
                                      </p:to>
                                    </p:set>
                                    <p:animEffect transition="in" filter="wipe(up)">
                                      <p:cBhvr>
                                        <p:cTn id="179" dur="500"/>
                                        <p:tgtEl>
                                          <p:spTgt spid="82"/>
                                        </p:tgtEl>
                                      </p:cBhvr>
                                    </p:animEffect>
                                  </p:childTnLst>
                                </p:cTn>
                              </p:par>
                              <p:par>
                                <p:cTn id="180" presetID="22" presetClass="entr" presetSubtype="1" fill="hold" grpId="0" nodeType="withEffect">
                                  <p:stCondLst>
                                    <p:cond delay="0"/>
                                  </p:stCondLst>
                                  <p:childTnLst>
                                    <p:set>
                                      <p:cBhvr>
                                        <p:cTn id="181" dur="1" fill="hold">
                                          <p:stCondLst>
                                            <p:cond delay="0"/>
                                          </p:stCondLst>
                                        </p:cTn>
                                        <p:tgtEl>
                                          <p:spTgt spid="88"/>
                                        </p:tgtEl>
                                        <p:attrNameLst>
                                          <p:attrName>style.visibility</p:attrName>
                                        </p:attrNameLst>
                                      </p:cBhvr>
                                      <p:to>
                                        <p:strVal val="visible"/>
                                      </p:to>
                                    </p:set>
                                    <p:animEffect transition="in" filter="wipe(up)">
                                      <p:cBhvr>
                                        <p:cTn id="182" dur="500"/>
                                        <p:tgtEl>
                                          <p:spTgt spid="88"/>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4" fill="hold" nodeType="clickEffect">
                                  <p:stCondLst>
                                    <p:cond delay="0"/>
                                  </p:stCondLst>
                                  <p:childTnLst>
                                    <p:set>
                                      <p:cBhvr>
                                        <p:cTn id="186" dur="1" fill="hold">
                                          <p:stCondLst>
                                            <p:cond delay="0"/>
                                          </p:stCondLst>
                                        </p:cTn>
                                        <p:tgtEl>
                                          <p:spTgt spid="94"/>
                                        </p:tgtEl>
                                        <p:attrNameLst>
                                          <p:attrName>style.visibility</p:attrName>
                                        </p:attrNameLst>
                                      </p:cBhvr>
                                      <p:to>
                                        <p:strVal val="visible"/>
                                      </p:to>
                                    </p:set>
                                    <p:animEffect transition="in" filter="wipe(down)">
                                      <p:cBhvr>
                                        <p:cTn id="187" dur="500"/>
                                        <p:tgtEl>
                                          <p:spTgt spid="94"/>
                                        </p:tgtEl>
                                      </p:cBhvr>
                                    </p:animEffect>
                                  </p:childTnLst>
                                </p:cTn>
                              </p:par>
                              <p:par>
                                <p:cTn id="188" presetID="22" presetClass="entr" presetSubtype="4" fill="hold" grpId="0" nodeType="withEffect">
                                  <p:stCondLst>
                                    <p:cond delay="0"/>
                                  </p:stCondLst>
                                  <p:childTnLst>
                                    <p:set>
                                      <p:cBhvr>
                                        <p:cTn id="189" dur="1" fill="hold">
                                          <p:stCondLst>
                                            <p:cond delay="0"/>
                                          </p:stCondLst>
                                        </p:cTn>
                                        <p:tgtEl>
                                          <p:spTgt spid="95"/>
                                        </p:tgtEl>
                                        <p:attrNameLst>
                                          <p:attrName>style.visibility</p:attrName>
                                        </p:attrNameLst>
                                      </p:cBhvr>
                                      <p:to>
                                        <p:strVal val="visible"/>
                                      </p:to>
                                    </p:set>
                                    <p:animEffect transition="in" filter="wipe(down)">
                                      <p:cBhvr>
                                        <p:cTn id="190" dur="500"/>
                                        <p:tgtEl>
                                          <p:spTgt spid="95"/>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4" fill="hold" nodeType="clickEffect">
                                  <p:stCondLst>
                                    <p:cond delay="0"/>
                                  </p:stCondLst>
                                  <p:childTnLst>
                                    <p:set>
                                      <p:cBhvr>
                                        <p:cTn id="194" dur="1" fill="hold">
                                          <p:stCondLst>
                                            <p:cond delay="0"/>
                                          </p:stCondLst>
                                        </p:cTn>
                                        <p:tgtEl>
                                          <p:spTgt spid="96"/>
                                        </p:tgtEl>
                                        <p:attrNameLst>
                                          <p:attrName>style.visibility</p:attrName>
                                        </p:attrNameLst>
                                      </p:cBhvr>
                                      <p:to>
                                        <p:strVal val="visible"/>
                                      </p:to>
                                    </p:set>
                                    <p:animEffect transition="in" filter="wipe(down)">
                                      <p:cBhvr>
                                        <p:cTn id="195" dur="500"/>
                                        <p:tgtEl>
                                          <p:spTgt spid="96"/>
                                        </p:tgtEl>
                                      </p:cBhvr>
                                    </p:animEffect>
                                  </p:childTnLst>
                                </p:cTn>
                              </p:par>
                              <p:par>
                                <p:cTn id="196" presetID="22" presetClass="entr" presetSubtype="4" fill="hold" grpId="0" nodeType="withEffect">
                                  <p:stCondLst>
                                    <p:cond delay="0"/>
                                  </p:stCondLst>
                                  <p:childTnLst>
                                    <p:set>
                                      <p:cBhvr>
                                        <p:cTn id="197" dur="1" fill="hold">
                                          <p:stCondLst>
                                            <p:cond delay="0"/>
                                          </p:stCondLst>
                                        </p:cTn>
                                        <p:tgtEl>
                                          <p:spTgt spid="97"/>
                                        </p:tgtEl>
                                        <p:attrNameLst>
                                          <p:attrName>style.visibility</p:attrName>
                                        </p:attrNameLst>
                                      </p:cBhvr>
                                      <p:to>
                                        <p:strVal val="visible"/>
                                      </p:to>
                                    </p:set>
                                    <p:animEffect transition="in" filter="wipe(down)">
                                      <p:cBhvr>
                                        <p:cTn id="198" dur="500"/>
                                        <p:tgtEl>
                                          <p:spTgt spid="97"/>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ntr" presetSubtype="4" fill="hold" grpId="0" nodeType="clickEffect">
                                  <p:stCondLst>
                                    <p:cond delay="0"/>
                                  </p:stCondLst>
                                  <p:childTnLst>
                                    <p:set>
                                      <p:cBhvr>
                                        <p:cTn id="202" dur="1" fill="hold">
                                          <p:stCondLst>
                                            <p:cond delay="0"/>
                                          </p:stCondLst>
                                        </p:cTn>
                                        <p:tgtEl>
                                          <p:spTgt spid="98"/>
                                        </p:tgtEl>
                                        <p:attrNameLst>
                                          <p:attrName>style.visibility</p:attrName>
                                        </p:attrNameLst>
                                      </p:cBhvr>
                                      <p:to>
                                        <p:strVal val="visible"/>
                                      </p:to>
                                    </p:set>
                                    <p:animEffect transition="in" filter="wipe(down)">
                                      <p:cBhvr>
                                        <p:cTn id="203" dur="500"/>
                                        <p:tgtEl>
                                          <p:spTgt spid="98"/>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4" fill="hold" nodeType="clickEffect">
                                  <p:stCondLst>
                                    <p:cond delay="0"/>
                                  </p:stCondLst>
                                  <p:childTnLst>
                                    <p:set>
                                      <p:cBhvr>
                                        <p:cTn id="207" dur="1" fill="hold">
                                          <p:stCondLst>
                                            <p:cond delay="0"/>
                                          </p:stCondLst>
                                        </p:cTn>
                                        <p:tgtEl>
                                          <p:spTgt spid="105"/>
                                        </p:tgtEl>
                                        <p:attrNameLst>
                                          <p:attrName>style.visibility</p:attrName>
                                        </p:attrNameLst>
                                      </p:cBhvr>
                                      <p:to>
                                        <p:strVal val="visible"/>
                                      </p:to>
                                    </p:set>
                                    <p:animEffect transition="in" filter="wipe(down)">
                                      <p:cBhvr>
                                        <p:cTn id="208" dur="500"/>
                                        <p:tgtEl>
                                          <p:spTgt spid="105"/>
                                        </p:tgtEl>
                                      </p:cBhvr>
                                    </p:animEffect>
                                  </p:childTnLst>
                                </p:cTn>
                              </p:par>
                              <p:par>
                                <p:cTn id="209" presetID="22" presetClass="entr" presetSubtype="4" fill="hold" grpId="0" nodeType="withEffect">
                                  <p:stCondLst>
                                    <p:cond delay="0"/>
                                  </p:stCondLst>
                                  <p:childTnLst>
                                    <p:set>
                                      <p:cBhvr>
                                        <p:cTn id="210" dur="1" fill="hold">
                                          <p:stCondLst>
                                            <p:cond delay="0"/>
                                          </p:stCondLst>
                                        </p:cTn>
                                        <p:tgtEl>
                                          <p:spTgt spid="107"/>
                                        </p:tgtEl>
                                        <p:attrNameLst>
                                          <p:attrName>style.visibility</p:attrName>
                                        </p:attrNameLst>
                                      </p:cBhvr>
                                      <p:to>
                                        <p:strVal val="visible"/>
                                      </p:to>
                                    </p:set>
                                    <p:animEffect transition="in" filter="wipe(down)">
                                      <p:cBhvr>
                                        <p:cTn id="211"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1" grpId="0" animBg="1"/>
      <p:bldP spid="22" grpId="0" animBg="1"/>
      <p:bldP spid="23" grpId="0" animBg="1"/>
      <p:bldP spid="24" grpId="0" animBg="1"/>
      <p:bldP spid="25" grpId="0" animBg="1"/>
      <p:bldP spid="26" grpId="0" animBg="1"/>
      <p:bldP spid="27" grpId="0" animBg="1"/>
      <p:bldP spid="28" grpId="0" animBg="1"/>
      <p:bldP spid="29" grpId="0" animBg="1"/>
      <p:bldP spid="32" grpId="0" animBg="1"/>
      <p:bldP spid="33" grpId="0" animBg="1"/>
      <p:bldP spid="34" grpId="0" animBg="1"/>
      <p:bldP spid="35" grpId="0" animBg="1"/>
      <p:bldP spid="36" grpId="0" animBg="1"/>
      <p:bldP spid="37" grpId="0" animBg="1"/>
      <p:bldP spid="44" grpId="0" animBg="1"/>
      <p:bldP spid="45" grpId="0" animBg="1"/>
      <p:bldP spid="46" grpId="0" animBg="1"/>
      <p:bldP spid="47" grpId="0" animBg="1"/>
      <p:bldP spid="48" grpId="0" animBg="1"/>
      <p:bldP spid="57" grpId="0" animBg="1"/>
      <p:bldP spid="58" grpId="0" animBg="1"/>
      <p:bldP spid="59" grpId="0" animBg="1"/>
      <p:bldP spid="8" grpId="0"/>
      <p:bldP spid="61" grpId="0"/>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80" grpId="0" animBg="1"/>
      <p:bldP spid="81" grpId="0" animBg="1"/>
      <p:bldP spid="82" grpId="0" animBg="1"/>
      <p:bldP spid="83" grpId="0" animBg="1"/>
      <p:bldP spid="84" grpId="0" animBg="1"/>
      <p:bldP spid="85" grpId="0" animBg="1"/>
      <p:bldP spid="86" grpId="0" animBg="1"/>
      <p:bldP spid="87" grpId="0" animBg="1"/>
      <p:bldP spid="88" grpId="0"/>
      <p:bldP spid="89" grpId="0"/>
      <p:bldP spid="91" grpId="0" animBg="1"/>
      <p:bldP spid="92" grpId="0" animBg="1"/>
      <p:bldP spid="93" grpId="0"/>
      <p:bldP spid="95" grpId="0" animBg="1"/>
      <p:bldP spid="97" grpId="0" animBg="1"/>
      <p:bldP spid="98" grpId="0" animBg="1"/>
      <p:bldP spid="90" grpId="0"/>
      <p:bldP spid="10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b="1" dirty="0"/>
              <a:t>Data and Features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4</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GB" dirty="0">
                <a:latin typeface="Abadi Extra Light" panose="020B0204020104020204" pitchFamily="34" charset="0"/>
              </a:rPr>
              <a:t>ML algos require a numeric </a:t>
            </a:r>
            <a:r>
              <a:rPr lang="en-GB" dirty="0">
                <a:solidFill>
                  <a:srgbClr val="060AB2"/>
                </a:solidFill>
                <a:latin typeface="Abadi Extra Light" panose="020B0204020104020204" pitchFamily="34" charset="0"/>
              </a:rPr>
              <a:t>feature representation </a:t>
            </a:r>
            <a:r>
              <a:rPr lang="en-GB" dirty="0">
                <a:latin typeface="Abadi Extra Light" panose="020B0204020104020204" pitchFamily="34" charset="0"/>
              </a:rPr>
              <a:t>of the inputs</a:t>
            </a: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Features can be obtained using one of the two approaches</a:t>
            </a:r>
          </a:p>
          <a:p>
            <a:pPr lvl="1">
              <a:buFont typeface="Wingdings" panose="05000000000000000000" pitchFamily="2" charset="2"/>
              <a:buChar char="§"/>
            </a:pPr>
            <a:r>
              <a:rPr lang="en-GB" sz="2800" dirty="0">
                <a:latin typeface="Abadi Extra Light" panose="020B0204020104020204" pitchFamily="34" charset="0"/>
              </a:rPr>
              <a:t>Approach 1: Extracting/constructing features </a:t>
            </a:r>
            <a:r>
              <a:rPr lang="en-GB" sz="2800" u="sng" dirty="0">
                <a:latin typeface="Abadi Extra Light" panose="020B0204020104020204" pitchFamily="34" charset="0"/>
              </a:rPr>
              <a:t>manually</a:t>
            </a:r>
            <a:r>
              <a:rPr lang="en-GB" sz="2800" dirty="0">
                <a:latin typeface="Abadi Extra Light" panose="020B0204020104020204" pitchFamily="34" charset="0"/>
              </a:rPr>
              <a:t> from raw inputs</a:t>
            </a:r>
          </a:p>
          <a:p>
            <a:pPr lvl="1">
              <a:buFont typeface="Wingdings" panose="05000000000000000000" pitchFamily="2" charset="2"/>
              <a:buChar char="§"/>
            </a:pPr>
            <a:r>
              <a:rPr lang="en-GB" sz="2800" dirty="0">
                <a:latin typeface="Abadi Extra Light" panose="020B0204020104020204" pitchFamily="34" charset="0"/>
              </a:rPr>
              <a:t>Approach 2: </a:t>
            </a:r>
            <a:r>
              <a:rPr lang="en-GB" sz="2800" u="sng" dirty="0">
                <a:latin typeface="Abadi Extra Light" panose="020B0204020104020204" pitchFamily="34" charset="0"/>
              </a:rPr>
              <a:t>Learning</a:t>
            </a:r>
            <a:r>
              <a:rPr lang="en-GB" sz="2800" dirty="0">
                <a:latin typeface="Abadi Extra Light" panose="020B0204020104020204" pitchFamily="34" charset="0"/>
              </a:rPr>
              <a:t> the features from raw inputs</a:t>
            </a:r>
          </a:p>
          <a:p>
            <a:pPr lvl="1">
              <a:buFont typeface="Wingdings" panose="05000000000000000000" pitchFamily="2" charset="2"/>
              <a:buChar char="§"/>
            </a:pPr>
            <a:endParaRPr lang="en-GB" sz="10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Approach 1 is what we will assume/focus on primarily for now</a:t>
            </a:r>
          </a:p>
          <a:p>
            <a:pPr lvl="1">
              <a:buFont typeface="Wingdings" panose="05000000000000000000" pitchFamily="2" charset="2"/>
              <a:buChar char="§"/>
            </a:pPr>
            <a:r>
              <a:rPr lang="en-GB" dirty="0">
                <a:latin typeface="Abadi Extra Light" panose="020B0204020104020204" pitchFamily="34" charset="0"/>
              </a:rPr>
              <a:t>For the first few lectures, we will assume that someone has already given us the features</a:t>
            </a:r>
          </a:p>
          <a:p>
            <a:pPr>
              <a:buFont typeface="Wingdings" panose="05000000000000000000" pitchFamily="2" charset="2"/>
              <a:buChar char="§"/>
            </a:pPr>
            <a:endParaRPr lang="en-GB" sz="10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Approach 2 is what is followed in </a:t>
            </a:r>
            <a:r>
              <a:rPr lang="en-GB" dirty="0">
                <a:solidFill>
                  <a:srgbClr val="FF0000"/>
                </a:solidFill>
                <a:latin typeface="Abadi Extra Light" panose="020B0204020104020204" pitchFamily="34" charset="0"/>
              </a:rPr>
              <a:t>Deep Learning </a:t>
            </a:r>
            <a:r>
              <a:rPr lang="en-GB" dirty="0">
                <a:latin typeface="Abadi Extra Light" panose="020B0204020104020204" pitchFamily="34" charset="0"/>
              </a:rPr>
              <a:t>based models and other ML models that learn a “code” (some optimal feature representation) for the inputs</a:t>
            </a:r>
          </a:p>
          <a:p>
            <a:pPr>
              <a:buFont typeface="Wingdings" panose="05000000000000000000" pitchFamily="2" charset="2"/>
              <a:buChar char="§"/>
            </a:pPr>
            <a:endParaRPr lang="en-GB" sz="19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Approach 1 is not as powerful as Approach 2 but still used widely</a:t>
            </a:r>
          </a:p>
          <a:p>
            <a:pPr>
              <a:buFont typeface="Wingdings" panose="05000000000000000000" pitchFamily="2" charset="2"/>
              <a:buChar char="§"/>
            </a:pPr>
            <a:endParaRPr lang="en-GB" sz="2400" dirty="0"/>
          </a:p>
          <a:p>
            <a:pPr>
              <a:buFont typeface="Wingdings" panose="05000000000000000000" pitchFamily="2" charset="2"/>
              <a:buChar char="§"/>
            </a:pPr>
            <a:endParaRPr lang="en-GB" sz="2400" dirty="0"/>
          </a:p>
          <a:p>
            <a:pPr marL="0" indent="0">
              <a:buNone/>
            </a:pPr>
            <a:endParaRPr lang="en-GB" sz="2400" dirty="0"/>
          </a:p>
          <a:p>
            <a:pPr>
              <a:buFont typeface="Wingdings" panose="05000000000000000000" pitchFamily="2" charset="2"/>
              <a:buChar char="§"/>
            </a:pPr>
            <a:endParaRPr lang="en-IN" sz="2600" dirty="0"/>
          </a:p>
        </p:txBody>
      </p:sp>
      <p:pic>
        <p:nvPicPr>
          <p:cNvPr id="18" name="Picture 17">
            <a:extLst>
              <a:ext uri="{FF2B5EF4-FFF2-40B4-BE49-F238E27FC236}">
                <a16:creationId xmlns:a16="http://schemas.microsoft.com/office/drawing/2014/main" id="{2873E054-A5A5-49FF-BBFE-DAD91D64CB83}"/>
              </a:ext>
            </a:extLst>
          </p:cNvPr>
          <p:cNvPicPr>
            <a:picLocks noChangeAspect="1"/>
          </p:cNvPicPr>
          <p:nvPr/>
        </p:nvPicPr>
        <p:blipFill>
          <a:blip r:embed="rId3"/>
          <a:stretch>
            <a:fillRect/>
          </a:stretch>
        </p:blipFill>
        <p:spPr>
          <a:xfrm>
            <a:off x="11119998" y="817172"/>
            <a:ext cx="1010687" cy="965223"/>
          </a:xfrm>
          <a:prstGeom prst="rect">
            <a:avLst/>
          </a:prstGeom>
        </p:spPr>
      </p:pic>
      <p:sp>
        <p:nvSpPr>
          <p:cNvPr id="19" name="Speech Bubble: Rectangle 18">
            <a:extLst>
              <a:ext uri="{FF2B5EF4-FFF2-40B4-BE49-F238E27FC236}">
                <a16:creationId xmlns:a16="http://schemas.microsoft.com/office/drawing/2014/main" id="{1EBA340A-C551-4D56-B729-7C178F36C624}"/>
              </a:ext>
            </a:extLst>
          </p:cNvPr>
          <p:cNvSpPr/>
          <p:nvPr/>
        </p:nvSpPr>
        <p:spPr>
          <a:xfrm>
            <a:off x="7148945" y="169682"/>
            <a:ext cx="3676073" cy="991182"/>
          </a:xfrm>
          <a:prstGeom prst="wedgeRectCallout">
            <a:avLst>
              <a:gd name="adj1" fmla="val 64779"/>
              <a:gd name="adj2" fmla="val 5427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Abadi Extra Light" panose="020B0204020104020204" pitchFamily="34" charset="0"/>
              </a:rPr>
              <a:t>Features represent semantics of the inputs. Being able to extract good features is key to the success of ML algos</a:t>
            </a:r>
            <a:endParaRPr lang="en-IN" sz="1600" dirty="0">
              <a:solidFill>
                <a:schemeClr val="tx1"/>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4000446371"/>
      </p:ext>
    </p:extLst>
  </p:cSld>
  <p:clrMapOvr>
    <a:masterClrMapping/>
  </p:clrMapOvr>
  <mc:AlternateContent xmlns:mc="http://schemas.openxmlformats.org/markup-compatibility/2006" xmlns:p14="http://schemas.microsoft.com/office/powerpoint/2010/main">
    <mc:Choice Requires="p14">
      <p:transition spd="slow" p14:dur="2000" advTm="123805"/>
    </mc:Choice>
    <mc:Fallback xmlns="">
      <p:transition spd="slow" advTm="1238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wipe(down)">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wipe(down)">
                                      <p:cBhvr>
                                        <p:cTn id="25" dur="500"/>
                                        <p:tgtEl>
                                          <p:spTgt spid="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wipe(down)">
                                      <p:cBhvr>
                                        <p:cTn id="30" dur="500"/>
                                        <p:tgtEl>
                                          <p:spTgt spid="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down)">
                                      <p:cBhvr>
                                        <p:cTn id="35" dur="500"/>
                                        <p:tgtEl>
                                          <p:spTgt spid="4">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wipe(down)">
                                      <p:cBhvr>
                                        <p:cTn id="40" dur="500"/>
                                        <p:tgtEl>
                                          <p:spTgt spid="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Effect transition="in" filter="wipe(down)">
                                      <p:cBhvr>
                                        <p:cTn id="45" dur="500"/>
                                        <p:tgtEl>
                                          <p:spTgt spid="4">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4">
                                            <p:txEl>
                                              <p:pRg st="11" end="11"/>
                                            </p:txEl>
                                          </p:spTgt>
                                        </p:tgtEl>
                                        <p:attrNameLst>
                                          <p:attrName>style.visibility</p:attrName>
                                        </p:attrNameLst>
                                      </p:cBhvr>
                                      <p:to>
                                        <p:strVal val="visible"/>
                                      </p:to>
                                    </p:set>
                                    <p:animEffect transition="in" filter="wipe(down)">
                                      <p:cBhvr>
                                        <p:cTn id="50"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b="1" dirty="0"/>
              <a:t>Example: Feature Extraction for Image Data</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5</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IN" dirty="0">
                <a:latin typeface="Abadi Extra Light" panose="020B0204020104020204" pitchFamily="34" charset="0"/>
              </a:rPr>
              <a:t>A very simple feature extraction approach for image data is </a:t>
            </a:r>
            <a:r>
              <a:rPr lang="en-IN" dirty="0">
                <a:solidFill>
                  <a:srgbClr val="FF0000"/>
                </a:solidFill>
                <a:latin typeface="Abadi Extra Light" panose="020B0204020104020204" pitchFamily="34" charset="0"/>
              </a:rPr>
              <a:t>flattening</a:t>
            </a:r>
          </a:p>
          <a:p>
            <a:pPr>
              <a:buFont typeface="Wingdings" panose="05000000000000000000" pitchFamily="2" charset="2"/>
              <a:buChar char="§"/>
            </a:pPr>
            <a:endParaRPr lang="en-IN" sz="2600" dirty="0">
              <a:latin typeface="Abadi Extra Light" panose="020B0204020104020204" pitchFamily="34" charset="0"/>
            </a:endParaRPr>
          </a:p>
          <a:p>
            <a:pPr>
              <a:buFont typeface="Wingdings" panose="05000000000000000000" pitchFamily="2" charset="2"/>
              <a:buChar char="§"/>
            </a:pPr>
            <a:endParaRPr lang="en-IN" sz="2600" dirty="0">
              <a:latin typeface="Abadi Extra Light" panose="020B0204020104020204" pitchFamily="34" charset="0"/>
            </a:endParaRPr>
          </a:p>
          <a:p>
            <a:pPr>
              <a:buFont typeface="Wingdings" panose="05000000000000000000" pitchFamily="2" charset="2"/>
              <a:buChar char="§"/>
            </a:pPr>
            <a:endParaRPr lang="en-IN" sz="2600" dirty="0">
              <a:latin typeface="Abadi Extra Light" panose="020B0204020104020204" pitchFamily="34" charset="0"/>
            </a:endParaRPr>
          </a:p>
          <a:p>
            <a:pPr marL="0" indent="0">
              <a:buNone/>
            </a:pPr>
            <a:endParaRPr lang="en-IN" sz="2600" dirty="0">
              <a:latin typeface="Abadi Extra Light" panose="020B0204020104020204" pitchFamily="34" charset="0"/>
            </a:endParaRPr>
          </a:p>
          <a:p>
            <a:pPr>
              <a:buFont typeface="Wingdings" panose="05000000000000000000" pitchFamily="2" charset="2"/>
              <a:buChar char="§"/>
            </a:pPr>
            <a:r>
              <a:rPr lang="en-IN" sz="2600" dirty="0">
                <a:solidFill>
                  <a:srgbClr val="FF0000"/>
                </a:solidFill>
                <a:latin typeface="Abadi Extra Light" panose="020B0204020104020204" pitchFamily="34" charset="0"/>
              </a:rPr>
              <a:t>Histogram</a:t>
            </a:r>
            <a:r>
              <a:rPr lang="en-IN" sz="2600" dirty="0">
                <a:latin typeface="Abadi Extra Light" panose="020B0204020104020204" pitchFamily="34" charset="0"/>
              </a:rPr>
              <a:t> of visual patterns is another popular feature </a:t>
            </a:r>
            <a:r>
              <a:rPr lang="en-IN" sz="2600" dirty="0" err="1">
                <a:latin typeface="Abadi Extra Light" panose="020B0204020104020204" pitchFamily="34" charset="0"/>
              </a:rPr>
              <a:t>extr</a:t>
            </a:r>
            <a:r>
              <a:rPr lang="en-IN" sz="2600" dirty="0">
                <a:latin typeface="Abadi Extra Light" panose="020B0204020104020204" pitchFamily="34" charset="0"/>
              </a:rPr>
              <a:t>. method for images</a:t>
            </a:r>
          </a:p>
          <a:p>
            <a:pPr>
              <a:buFont typeface="Wingdings" panose="05000000000000000000" pitchFamily="2" charset="2"/>
              <a:buChar char="§"/>
            </a:pPr>
            <a:endParaRPr lang="en-IN" sz="2600" dirty="0">
              <a:latin typeface="Abadi Extra Light" panose="020B0204020104020204" pitchFamily="34" charset="0"/>
            </a:endParaRPr>
          </a:p>
          <a:p>
            <a:pPr>
              <a:buFont typeface="Wingdings" panose="05000000000000000000" pitchFamily="2" charset="2"/>
              <a:buChar char="§"/>
            </a:pPr>
            <a:endParaRPr lang="en-IN" sz="2600" dirty="0">
              <a:latin typeface="Abadi Extra Light" panose="020B0204020104020204" pitchFamily="34" charset="0"/>
            </a:endParaRPr>
          </a:p>
          <a:p>
            <a:pPr>
              <a:buFont typeface="Wingdings" panose="05000000000000000000" pitchFamily="2" charset="2"/>
              <a:buChar char="§"/>
            </a:pPr>
            <a:endParaRPr lang="en-IN" sz="2600" dirty="0">
              <a:latin typeface="Abadi Extra Light" panose="020B0204020104020204" pitchFamily="34" charset="0"/>
            </a:endParaRPr>
          </a:p>
          <a:p>
            <a:pPr>
              <a:buFont typeface="Wingdings" panose="05000000000000000000" pitchFamily="2" charset="2"/>
              <a:buChar char="§"/>
            </a:pPr>
            <a:endParaRPr lang="en-IN" sz="1000" dirty="0">
              <a:latin typeface="Abadi Extra Light" panose="020B0204020104020204" pitchFamily="34" charset="0"/>
            </a:endParaRPr>
          </a:p>
          <a:p>
            <a:pPr>
              <a:buFont typeface="Wingdings" panose="05000000000000000000" pitchFamily="2" charset="2"/>
              <a:buChar char="§"/>
            </a:pPr>
            <a:r>
              <a:rPr lang="en-IN" sz="2600" dirty="0">
                <a:latin typeface="Abadi Extra Light" panose="020B0204020104020204" pitchFamily="34" charset="0"/>
              </a:rPr>
              <a:t>Many other manual feature extraction techniques developed in computer vision and image processing communities (SIFT, </a:t>
            </a:r>
            <a:r>
              <a:rPr lang="en-IN" sz="2600" dirty="0" err="1">
                <a:latin typeface="Abadi Extra Light" panose="020B0204020104020204" pitchFamily="34" charset="0"/>
              </a:rPr>
              <a:t>HoG</a:t>
            </a:r>
            <a:r>
              <a:rPr lang="en-IN" sz="2600" dirty="0">
                <a:latin typeface="Abadi Extra Light" panose="020B0204020104020204" pitchFamily="34" charset="0"/>
              </a:rPr>
              <a:t>, and others)</a:t>
            </a:r>
          </a:p>
        </p:txBody>
      </p:sp>
      <p:pic>
        <p:nvPicPr>
          <p:cNvPr id="3" name="Picture 2">
            <a:extLst>
              <a:ext uri="{FF2B5EF4-FFF2-40B4-BE49-F238E27FC236}">
                <a16:creationId xmlns:a16="http://schemas.microsoft.com/office/drawing/2014/main" id="{B5EB7C6E-62D0-4ACC-8DB3-ACF500D80F82}"/>
              </a:ext>
            </a:extLst>
          </p:cNvPr>
          <p:cNvPicPr>
            <a:picLocks noChangeAspect="1"/>
          </p:cNvPicPr>
          <p:nvPr/>
        </p:nvPicPr>
        <p:blipFill>
          <a:blip r:embed="rId3"/>
          <a:stretch>
            <a:fillRect/>
          </a:stretch>
        </p:blipFill>
        <p:spPr>
          <a:xfrm>
            <a:off x="3763110" y="1655053"/>
            <a:ext cx="1778952" cy="1271495"/>
          </a:xfrm>
          <a:prstGeom prst="rect">
            <a:avLst/>
          </a:prstGeom>
        </p:spPr>
      </p:pic>
      <p:sp>
        <p:nvSpPr>
          <p:cNvPr id="5" name="TextBox 4">
            <a:extLst>
              <a:ext uri="{FF2B5EF4-FFF2-40B4-BE49-F238E27FC236}">
                <a16:creationId xmlns:a16="http://schemas.microsoft.com/office/drawing/2014/main" id="{BC363D1F-A65F-420E-811B-9909E83A0A4D}"/>
              </a:ext>
            </a:extLst>
          </p:cNvPr>
          <p:cNvSpPr txBox="1"/>
          <p:nvPr/>
        </p:nvSpPr>
        <p:spPr>
          <a:xfrm>
            <a:off x="3608032" y="2742986"/>
            <a:ext cx="1201163" cy="646331"/>
          </a:xfrm>
          <a:prstGeom prst="rect">
            <a:avLst/>
          </a:prstGeom>
          <a:noFill/>
        </p:spPr>
        <p:txBody>
          <a:bodyPr wrap="none" rtlCol="0">
            <a:spAutoFit/>
          </a:bodyPr>
          <a:lstStyle/>
          <a:p>
            <a:r>
              <a:rPr lang="en-IN" dirty="0">
                <a:latin typeface="Abadi Extra Light" panose="020B0204020104020204" pitchFamily="34" charset="0"/>
              </a:rPr>
              <a:t>7x7 image</a:t>
            </a:r>
          </a:p>
          <a:p>
            <a:r>
              <a:rPr lang="en-IN" dirty="0">
                <a:latin typeface="Abadi Extra Light" panose="020B0204020104020204" pitchFamily="34" charset="0"/>
              </a:rPr>
              <a:t>(49 pixels)</a:t>
            </a:r>
          </a:p>
        </p:txBody>
      </p:sp>
      <p:sp>
        <p:nvSpPr>
          <p:cNvPr id="10" name="TextBox 9">
            <a:extLst>
              <a:ext uri="{FF2B5EF4-FFF2-40B4-BE49-F238E27FC236}">
                <a16:creationId xmlns:a16="http://schemas.microsoft.com/office/drawing/2014/main" id="{2EF52B15-6B47-45B3-9371-CB4625329465}"/>
              </a:ext>
            </a:extLst>
          </p:cNvPr>
          <p:cNvSpPr txBox="1"/>
          <p:nvPr/>
        </p:nvSpPr>
        <p:spPr>
          <a:xfrm>
            <a:off x="4636611" y="2846154"/>
            <a:ext cx="1425455" cy="584775"/>
          </a:xfrm>
          <a:prstGeom prst="rect">
            <a:avLst/>
          </a:prstGeom>
          <a:noFill/>
        </p:spPr>
        <p:txBody>
          <a:bodyPr wrap="none" rtlCol="0">
            <a:spAutoFit/>
          </a:bodyPr>
          <a:lstStyle/>
          <a:p>
            <a:r>
              <a:rPr lang="en-IN" sz="1600" dirty="0">
                <a:latin typeface="Abadi Extra Light" panose="020B0204020104020204" pitchFamily="34" charset="0"/>
              </a:rPr>
              <a:t>Vector of pixel </a:t>
            </a:r>
          </a:p>
          <a:p>
            <a:r>
              <a:rPr lang="en-IN" sz="1600" dirty="0">
                <a:latin typeface="Abadi Extra Light" panose="020B0204020104020204" pitchFamily="34" charset="0"/>
              </a:rPr>
              <a:t>   intensities</a:t>
            </a:r>
          </a:p>
        </p:txBody>
      </p:sp>
      <p:pic>
        <p:nvPicPr>
          <p:cNvPr id="11" name="Picture 10">
            <a:extLst>
              <a:ext uri="{FF2B5EF4-FFF2-40B4-BE49-F238E27FC236}">
                <a16:creationId xmlns:a16="http://schemas.microsoft.com/office/drawing/2014/main" id="{FD4DD240-DB86-4802-B7DC-CF196D6302CA}"/>
              </a:ext>
            </a:extLst>
          </p:cNvPr>
          <p:cNvPicPr>
            <a:picLocks noChangeAspect="1"/>
          </p:cNvPicPr>
          <p:nvPr/>
        </p:nvPicPr>
        <p:blipFill>
          <a:blip r:embed="rId4"/>
          <a:stretch>
            <a:fillRect/>
          </a:stretch>
        </p:blipFill>
        <p:spPr>
          <a:xfrm>
            <a:off x="10429379" y="2179555"/>
            <a:ext cx="1010687" cy="965223"/>
          </a:xfrm>
          <a:prstGeom prst="rect">
            <a:avLst/>
          </a:prstGeom>
        </p:spPr>
      </p:pic>
      <p:sp>
        <p:nvSpPr>
          <p:cNvPr id="13" name="Speech Bubble: Rectangle 12">
            <a:extLst>
              <a:ext uri="{FF2B5EF4-FFF2-40B4-BE49-F238E27FC236}">
                <a16:creationId xmlns:a16="http://schemas.microsoft.com/office/drawing/2014/main" id="{1C1A8FEB-972F-4DA4-9142-C3DE8C5BCFD8}"/>
              </a:ext>
            </a:extLst>
          </p:cNvPr>
          <p:cNvSpPr/>
          <p:nvPr/>
        </p:nvSpPr>
        <p:spPr>
          <a:xfrm>
            <a:off x="6995326" y="1959542"/>
            <a:ext cx="3126822" cy="1075958"/>
          </a:xfrm>
          <a:prstGeom prst="wedgeRectCallout">
            <a:avLst>
              <a:gd name="adj1" fmla="val 64212"/>
              <a:gd name="adj2" fmla="val -44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Abadi Extra Light" panose="020B0204020104020204" pitchFamily="34" charset="0"/>
              </a:rPr>
              <a:t>Flattening and histogram based methods destroy the spatial information in the image but often still work reasonably well</a:t>
            </a:r>
            <a:endParaRPr lang="en-IN" sz="1600" dirty="0">
              <a:solidFill>
                <a:schemeClr val="tx1"/>
              </a:solidFill>
              <a:latin typeface="Abadi Extra Light" panose="020B0204020104020204" pitchFamily="34" charset="0"/>
            </a:endParaRPr>
          </a:p>
        </p:txBody>
      </p:sp>
      <p:pic>
        <p:nvPicPr>
          <p:cNvPr id="8" name="Picture 7">
            <a:extLst>
              <a:ext uri="{FF2B5EF4-FFF2-40B4-BE49-F238E27FC236}">
                <a16:creationId xmlns:a16="http://schemas.microsoft.com/office/drawing/2014/main" id="{857EB371-9B9F-4037-A9ED-F1B9EDF4298F}"/>
              </a:ext>
            </a:extLst>
          </p:cNvPr>
          <p:cNvPicPr>
            <a:picLocks noChangeAspect="1"/>
          </p:cNvPicPr>
          <p:nvPr/>
        </p:nvPicPr>
        <p:blipFill>
          <a:blip r:embed="rId5"/>
          <a:stretch>
            <a:fillRect/>
          </a:stretch>
        </p:blipFill>
        <p:spPr>
          <a:xfrm>
            <a:off x="3998239" y="4097915"/>
            <a:ext cx="1308693" cy="1054433"/>
          </a:xfrm>
          <a:prstGeom prst="rect">
            <a:avLst/>
          </a:prstGeom>
        </p:spPr>
      </p:pic>
      <p:pic>
        <p:nvPicPr>
          <p:cNvPr id="9" name="Picture 8">
            <a:extLst>
              <a:ext uri="{FF2B5EF4-FFF2-40B4-BE49-F238E27FC236}">
                <a16:creationId xmlns:a16="http://schemas.microsoft.com/office/drawing/2014/main" id="{4DD2193B-B465-4B09-BA28-91E74DE1F2A4}"/>
              </a:ext>
            </a:extLst>
          </p:cNvPr>
          <p:cNvPicPr>
            <a:picLocks noChangeAspect="1"/>
          </p:cNvPicPr>
          <p:nvPr/>
        </p:nvPicPr>
        <p:blipFill>
          <a:blip r:embed="rId6"/>
          <a:stretch>
            <a:fillRect/>
          </a:stretch>
        </p:blipFill>
        <p:spPr>
          <a:xfrm>
            <a:off x="6578804" y="4087153"/>
            <a:ext cx="1745894" cy="1075958"/>
          </a:xfrm>
          <a:prstGeom prst="rect">
            <a:avLst/>
          </a:prstGeom>
        </p:spPr>
      </p:pic>
      <p:sp>
        <p:nvSpPr>
          <p:cNvPr id="15" name="CustomShape 22">
            <a:extLst>
              <a:ext uri="{FF2B5EF4-FFF2-40B4-BE49-F238E27FC236}">
                <a16:creationId xmlns:a16="http://schemas.microsoft.com/office/drawing/2014/main" id="{1052D2E0-BB68-418B-9095-B44458594ECE}"/>
              </a:ext>
            </a:extLst>
          </p:cNvPr>
          <p:cNvSpPr/>
          <p:nvPr/>
        </p:nvSpPr>
        <p:spPr>
          <a:xfrm>
            <a:off x="5571876" y="4463349"/>
            <a:ext cx="701996" cy="191444"/>
          </a:xfrm>
          <a:custGeom>
            <a:avLst/>
            <a:gdLst/>
            <a:ahLst/>
            <a:cxnLst/>
            <a:rect l="0" t="0" r="r" b="b"/>
            <a:pathLst>
              <a:path w="4202" h="1002">
                <a:moveTo>
                  <a:pt x="0" y="250"/>
                </a:moveTo>
                <a:lnTo>
                  <a:pt x="3150" y="250"/>
                </a:lnTo>
                <a:lnTo>
                  <a:pt x="3150" y="0"/>
                </a:lnTo>
                <a:lnTo>
                  <a:pt x="4201" y="500"/>
                </a:lnTo>
                <a:lnTo>
                  <a:pt x="3150" y="1001"/>
                </a:lnTo>
                <a:lnTo>
                  <a:pt x="3150" y="750"/>
                </a:lnTo>
                <a:lnTo>
                  <a:pt x="0" y="750"/>
                </a:lnTo>
                <a:lnTo>
                  <a:pt x="0" y="250"/>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14" name="TextShape 3">
            <a:extLst>
              <a:ext uri="{FF2B5EF4-FFF2-40B4-BE49-F238E27FC236}">
                <a16:creationId xmlns:a16="http://schemas.microsoft.com/office/drawing/2014/main" id="{1FDEB9CA-0B10-41F4-B0D0-EE6ED3145EE6}"/>
              </a:ext>
            </a:extLst>
          </p:cNvPr>
          <p:cNvSpPr txBox="1"/>
          <p:nvPr/>
        </p:nvSpPr>
        <p:spPr>
          <a:xfrm>
            <a:off x="70109" y="6585382"/>
            <a:ext cx="8928000" cy="242540"/>
          </a:xfrm>
          <a:prstGeom prst="rect">
            <a:avLst/>
          </a:prstGeom>
          <a:noFill/>
          <a:ln>
            <a:noFill/>
          </a:ln>
        </p:spPr>
        <p:txBody>
          <a:bodyPr lIns="90000" tIns="45000" rIns="90000" bIns="45000"/>
          <a:lstStyle/>
          <a:p>
            <a:r>
              <a:rPr lang="en-IN" sz="1100" b="0" strike="noStrike" spc="-1" dirty="0">
                <a:solidFill>
                  <a:srgbClr val="000000"/>
                </a:solidFill>
                <a:uFill>
                  <a:solidFill>
                    <a:srgbClr val="FFFFFF"/>
                  </a:solidFill>
                </a:uFill>
                <a:latin typeface="Arial"/>
              </a:rPr>
              <a:t>Pic credit: </a:t>
            </a:r>
            <a:r>
              <a:rPr lang="en-IN" sz="1100" dirty="0"/>
              <a:t>cat.uab.cat/Research/object-recognition</a:t>
            </a:r>
            <a:endParaRPr lang="en-IN" sz="1100" b="0" strike="noStrike" spc="-1" dirty="0">
              <a:solidFill>
                <a:srgbClr val="000000"/>
              </a:solidFill>
              <a:uFill>
                <a:solidFill>
                  <a:srgbClr val="FFFFFF"/>
                </a:solidFill>
              </a:uFill>
              <a:latin typeface="Arial"/>
            </a:endParaRPr>
          </a:p>
        </p:txBody>
      </p:sp>
      <p:sp>
        <p:nvSpPr>
          <p:cNvPr id="6" name="Speech Bubble: Rectangle 5">
            <a:extLst>
              <a:ext uri="{FF2B5EF4-FFF2-40B4-BE49-F238E27FC236}">
                <a16:creationId xmlns:a16="http://schemas.microsoft.com/office/drawing/2014/main" id="{D39E432F-7250-E08C-FD00-1A33D0B3D801}"/>
              </a:ext>
            </a:extLst>
          </p:cNvPr>
          <p:cNvSpPr/>
          <p:nvPr/>
        </p:nvSpPr>
        <p:spPr>
          <a:xfrm>
            <a:off x="5128161" y="5202946"/>
            <a:ext cx="2291421" cy="657999"/>
          </a:xfrm>
          <a:prstGeom prst="wedgeRectCallout">
            <a:avLst>
              <a:gd name="adj1" fmla="val 42101"/>
              <a:gd name="adj2" fmla="val -6003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latin typeface="Abadi Extra Light" panose="020B0204020104020204" pitchFamily="34" charset="0"/>
              </a:rPr>
              <a:t>Suppose these are typical patterns in the images in the dataset (some “domain expert” may have told us)</a:t>
            </a:r>
            <a:endParaRPr lang="en-IN" sz="1200" dirty="0">
              <a:solidFill>
                <a:schemeClr val="tx1"/>
              </a:solidFill>
              <a:latin typeface="Abadi Extra Light" panose="020B0204020104020204" pitchFamily="34" charset="0"/>
            </a:endParaRPr>
          </a:p>
        </p:txBody>
      </p:sp>
      <p:sp>
        <p:nvSpPr>
          <p:cNvPr id="7" name="Speech Bubble: Rectangle 6">
            <a:extLst>
              <a:ext uri="{FF2B5EF4-FFF2-40B4-BE49-F238E27FC236}">
                <a16:creationId xmlns:a16="http://schemas.microsoft.com/office/drawing/2014/main" id="{F0ACE29C-4922-796C-D230-34A6559B1205}"/>
              </a:ext>
            </a:extLst>
          </p:cNvPr>
          <p:cNvSpPr/>
          <p:nvPr/>
        </p:nvSpPr>
        <p:spPr>
          <a:xfrm>
            <a:off x="8629630" y="4039255"/>
            <a:ext cx="3475684" cy="1036112"/>
          </a:xfrm>
          <a:prstGeom prst="wedgeRectCallout">
            <a:avLst>
              <a:gd name="adj1" fmla="val -61523"/>
              <a:gd name="adj2" fmla="val -547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badi Extra Light" panose="020B0204020104020204" pitchFamily="34" charset="0"/>
              </a:rPr>
              <a:t>Bar heights in the histogram denote how the </a:t>
            </a:r>
            <a:r>
              <a:rPr lang="en-GB" sz="1400" dirty="0">
                <a:solidFill>
                  <a:srgbClr val="FF0000"/>
                </a:solidFill>
                <a:latin typeface="Abadi Extra Light" panose="020B0204020104020204" pitchFamily="34" charset="0"/>
              </a:rPr>
              <a:t>frequency of occurrence</a:t>
            </a:r>
            <a:r>
              <a:rPr lang="en-GB" sz="1400" dirty="0">
                <a:solidFill>
                  <a:schemeClr val="tx1"/>
                </a:solidFill>
                <a:latin typeface="Abadi Extra Light" panose="020B0204020104020204" pitchFamily="34" charset="0"/>
              </a:rPr>
              <a:t> of each of the patterns in the given image (this vector of frequencies can be used as the extracted feature vector for this image)</a:t>
            </a:r>
            <a:endParaRPr lang="en-IN" sz="1400" dirty="0">
              <a:solidFill>
                <a:schemeClr val="tx1"/>
              </a:solidFill>
              <a:latin typeface="Abadi Extra Light" panose="020B0204020104020204" pitchFamily="34" charset="0"/>
            </a:endParaRPr>
          </a:p>
        </p:txBody>
      </p:sp>
      <p:sp>
        <p:nvSpPr>
          <p:cNvPr id="16" name="Speech Bubble: Rectangle 15">
            <a:extLst>
              <a:ext uri="{FF2B5EF4-FFF2-40B4-BE49-F238E27FC236}">
                <a16:creationId xmlns:a16="http://schemas.microsoft.com/office/drawing/2014/main" id="{BA93B109-D48E-6319-016B-AB722A730E83}"/>
              </a:ext>
            </a:extLst>
          </p:cNvPr>
          <p:cNvSpPr/>
          <p:nvPr/>
        </p:nvSpPr>
        <p:spPr>
          <a:xfrm>
            <a:off x="2737288" y="5210865"/>
            <a:ext cx="2291421" cy="657999"/>
          </a:xfrm>
          <a:prstGeom prst="wedgeRectCallout">
            <a:avLst>
              <a:gd name="adj1" fmla="val 57449"/>
              <a:gd name="adj2" fmla="val -257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latin typeface="Abadi Extra Light" panose="020B0204020104020204" pitchFamily="34" charset="0"/>
              </a:rPr>
              <a:t>These patterns can also be “discovered” by some feature learning algorithms (will see later)</a:t>
            </a:r>
            <a:endParaRPr lang="en-IN" sz="1200" dirty="0">
              <a:solidFill>
                <a:schemeClr val="tx1"/>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3292723206"/>
      </p:ext>
    </p:extLst>
  </p:cSld>
  <p:clrMapOvr>
    <a:masterClrMapping/>
  </p:clrMapOvr>
  <mc:AlternateContent xmlns:mc="http://schemas.openxmlformats.org/markup-compatibility/2006" xmlns:p14="http://schemas.microsoft.com/office/powerpoint/2010/main">
    <mc:Choice Requires="p14">
      <p:transition spd="slow" p14:dur="2000" advTm="140677"/>
    </mc:Choice>
    <mc:Fallback xmlns="">
      <p:transition spd="slow" advTm="1406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wipe(down)">
                                      <p:cBhvr>
                                        <p:cTn id="23" dur="500"/>
                                        <p:tgtEl>
                                          <p:spTgt spid="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par>
                                <p:cTn id="29" presetID="2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par>
                                <p:cTn id="32" presetID="22" presetClass="entr" presetSubtype="4"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down)">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down)">
                                      <p:cBhvr>
                                        <p:cTn id="49" dur="500"/>
                                        <p:tgtEl>
                                          <p:spTgt spid="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down)">
                                      <p:cBhvr>
                                        <p:cTn id="54" dur="500"/>
                                        <p:tgtEl>
                                          <p:spTgt spid="1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4">
                                            <p:txEl>
                                              <p:pRg st="10" end="10"/>
                                            </p:txEl>
                                          </p:spTgt>
                                        </p:tgtEl>
                                        <p:attrNameLst>
                                          <p:attrName>style.visibility</p:attrName>
                                        </p:attrNameLst>
                                      </p:cBhvr>
                                      <p:to>
                                        <p:strVal val="visible"/>
                                      </p:to>
                                    </p:set>
                                    <p:animEffect transition="in" filter="wipe(down)">
                                      <p:cBhvr>
                                        <p:cTn id="59" dur="500"/>
                                        <p:tgtEl>
                                          <p:spTgt spid="4">
                                            <p:txEl>
                                              <p:pRg st="10" end="1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wipe(down)">
                                      <p:cBhvr>
                                        <p:cTn id="64" dur="500"/>
                                        <p:tgtEl>
                                          <p:spTgt spid="11"/>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ipe(down)">
                                      <p:cBhvr>
                                        <p:cTn id="6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10" grpId="0"/>
      <p:bldP spid="13" grpId="0" animBg="1"/>
      <p:bldP spid="14" grpId="0"/>
      <p:bldP spid="6" grpId="0" animBg="1"/>
      <p:bldP spid="7"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b="1" dirty="0"/>
              <a:t>Example: Feature Extraction for Image Data</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6</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IN" dirty="0">
                <a:latin typeface="Abadi Extra Light" panose="020B0204020104020204" pitchFamily="34" charset="0"/>
              </a:rPr>
              <a:t>(Sparse) coding methods can also be used to </a:t>
            </a:r>
            <a:r>
              <a:rPr lang="en-IN" u="sng" dirty="0">
                <a:latin typeface="Abadi Extra Light" panose="020B0204020104020204" pitchFamily="34" charset="0"/>
              </a:rPr>
              <a:t>learn</a:t>
            </a:r>
            <a:r>
              <a:rPr lang="en-IN" dirty="0">
                <a:latin typeface="Abadi Extra Light" panose="020B0204020104020204" pitchFamily="34" charset="0"/>
              </a:rPr>
              <a:t> good features</a:t>
            </a:r>
            <a:endParaRPr lang="en-IN" dirty="0">
              <a:solidFill>
                <a:srgbClr val="FF0000"/>
              </a:solidFill>
              <a:latin typeface="Abadi Extra Light" panose="020B0204020104020204" pitchFamily="34" charset="0"/>
            </a:endParaRPr>
          </a:p>
          <a:p>
            <a:pPr>
              <a:buFont typeface="Wingdings" panose="05000000000000000000" pitchFamily="2" charset="2"/>
              <a:buChar char="§"/>
            </a:pPr>
            <a:endParaRPr lang="en-IN" sz="2600" dirty="0">
              <a:latin typeface="Abadi Extra Light" panose="020B0204020104020204" pitchFamily="34" charset="0"/>
            </a:endParaRPr>
          </a:p>
          <a:p>
            <a:pPr>
              <a:buFont typeface="Wingdings" panose="05000000000000000000" pitchFamily="2" charset="2"/>
              <a:buChar char="§"/>
            </a:pPr>
            <a:endParaRPr lang="en-IN" sz="2600" dirty="0">
              <a:latin typeface="Abadi Extra Light" panose="020B0204020104020204" pitchFamily="34" charset="0"/>
            </a:endParaRPr>
          </a:p>
          <a:p>
            <a:pPr>
              <a:buFont typeface="Wingdings" panose="05000000000000000000" pitchFamily="2" charset="2"/>
              <a:buChar char="§"/>
            </a:pPr>
            <a:endParaRPr lang="en-IN" sz="2600" dirty="0">
              <a:latin typeface="Abadi Extra Light" panose="020B0204020104020204" pitchFamily="34" charset="0"/>
            </a:endParaRPr>
          </a:p>
          <a:p>
            <a:pPr marL="0" indent="0">
              <a:buNone/>
            </a:pPr>
            <a:endParaRPr lang="en-IN" sz="2600" dirty="0">
              <a:latin typeface="Abadi Extra Light" panose="020B0204020104020204" pitchFamily="34" charset="0"/>
            </a:endParaRPr>
          </a:p>
          <a:p>
            <a:pPr>
              <a:buFont typeface="Wingdings" panose="05000000000000000000" pitchFamily="2" charset="2"/>
              <a:buChar char="§"/>
            </a:pPr>
            <a:r>
              <a:rPr lang="en-IN" sz="2600" dirty="0">
                <a:latin typeface="Abadi Extra Light" panose="020B0204020104020204" pitchFamily="34" charset="0"/>
              </a:rPr>
              <a:t>Deep Learning methods offer a very powerful way to </a:t>
            </a:r>
            <a:r>
              <a:rPr lang="en-IN" sz="2600" u="sng" dirty="0">
                <a:latin typeface="Abadi Extra Light" panose="020B0204020104020204" pitchFamily="34" charset="0"/>
              </a:rPr>
              <a:t>learn</a:t>
            </a:r>
            <a:r>
              <a:rPr lang="en-IN" sz="2600" dirty="0">
                <a:latin typeface="Abadi Extra Light" panose="020B0204020104020204" pitchFamily="34" charset="0"/>
              </a:rPr>
              <a:t> good features</a:t>
            </a:r>
          </a:p>
          <a:p>
            <a:pPr>
              <a:buFont typeface="Wingdings" panose="05000000000000000000" pitchFamily="2" charset="2"/>
              <a:buChar char="§"/>
            </a:pPr>
            <a:endParaRPr lang="en-IN" sz="2600" dirty="0">
              <a:latin typeface="Abadi Extra Light" panose="020B0204020104020204" pitchFamily="34" charset="0"/>
            </a:endParaRPr>
          </a:p>
          <a:p>
            <a:pPr>
              <a:buFont typeface="Wingdings" panose="05000000000000000000" pitchFamily="2" charset="2"/>
              <a:buChar char="§"/>
            </a:pPr>
            <a:endParaRPr lang="en-IN" sz="2600" dirty="0">
              <a:latin typeface="Abadi Extra Light" panose="020B0204020104020204" pitchFamily="34" charset="0"/>
            </a:endParaRPr>
          </a:p>
          <a:p>
            <a:pPr>
              <a:buFont typeface="Wingdings" panose="05000000000000000000" pitchFamily="2" charset="2"/>
              <a:buChar char="§"/>
            </a:pPr>
            <a:endParaRPr lang="en-IN" sz="2600" dirty="0">
              <a:latin typeface="Abadi Extra Light" panose="020B0204020104020204" pitchFamily="34" charset="0"/>
            </a:endParaRPr>
          </a:p>
          <a:p>
            <a:pPr>
              <a:buFont typeface="Wingdings" panose="05000000000000000000" pitchFamily="2" charset="2"/>
              <a:buChar char="§"/>
            </a:pPr>
            <a:endParaRPr lang="en-IN" sz="1000" dirty="0">
              <a:latin typeface="Abadi Extra Light" panose="020B0204020104020204" pitchFamily="34" charset="0"/>
            </a:endParaRPr>
          </a:p>
        </p:txBody>
      </p:sp>
      <p:pic>
        <p:nvPicPr>
          <p:cNvPr id="2050" name="Picture 2">
            <a:extLst>
              <a:ext uri="{FF2B5EF4-FFF2-40B4-BE49-F238E27FC236}">
                <a16:creationId xmlns:a16="http://schemas.microsoft.com/office/drawing/2014/main" id="{9ECF9A6E-487D-54CF-C3C6-A6F35F5BFC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4676" y="1626187"/>
            <a:ext cx="3988928" cy="189759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B36F1479-14B7-8FC7-3E6F-5E64B6A841C3}"/>
              </a:ext>
            </a:extLst>
          </p:cNvPr>
          <p:cNvSpPr txBox="1"/>
          <p:nvPr/>
        </p:nvSpPr>
        <p:spPr>
          <a:xfrm>
            <a:off x="0" y="6611779"/>
            <a:ext cx="4071949" cy="246221"/>
          </a:xfrm>
          <a:prstGeom prst="rect">
            <a:avLst/>
          </a:prstGeom>
          <a:noFill/>
        </p:spPr>
        <p:txBody>
          <a:bodyPr wrap="none" rtlCol="0">
            <a:spAutoFit/>
          </a:bodyPr>
          <a:lstStyle/>
          <a:p>
            <a:r>
              <a:rPr lang="en-IN" sz="1000" dirty="0"/>
              <a:t>https://medium.com/@apatsekin/sparse-coding-simplified-dd09b73eca14</a:t>
            </a:r>
          </a:p>
        </p:txBody>
      </p:sp>
      <p:sp>
        <p:nvSpPr>
          <p:cNvPr id="17" name="Speech Bubble: Rectangle 16">
            <a:extLst>
              <a:ext uri="{FF2B5EF4-FFF2-40B4-BE49-F238E27FC236}">
                <a16:creationId xmlns:a16="http://schemas.microsoft.com/office/drawing/2014/main" id="{0C3C8FFD-71D8-B684-3498-D9AB3055B792}"/>
              </a:ext>
            </a:extLst>
          </p:cNvPr>
          <p:cNvSpPr/>
          <p:nvPr/>
        </p:nvSpPr>
        <p:spPr>
          <a:xfrm>
            <a:off x="898160" y="1702358"/>
            <a:ext cx="3126822" cy="991311"/>
          </a:xfrm>
          <a:prstGeom prst="wedgeRectCallout">
            <a:avLst>
              <a:gd name="adj1" fmla="val 64212"/>
              <a:gd name="adj2" fmla="val -44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Abadi Extra Light" panose="020B0204020104020204" pitchFamily="34" charset="0"/>
              </a:rPr>
              <a:t>Each input represented using a binary feature vector denoting presence/absence of a large number of patterns (handwriting strokes)</a:t>
            </a:r>
            <a:endParaRPr lang="en-IN" sz="1600" dirty="0">
              <a:solidFill>
                <a:schemeClr val="tx1"/>
              </a:solidFill>
              <a:latin typeface="Abadi Extra Light" panose="020B0204020104020204" pitchFamily="34" charset="0"/>
            </a:endParaRPr>
          </a:p>
        </p:txBody>
      </p:sp>
      <p:pic>
        <p:nvPicPr>
          <p:cNvPr id="2054" name="Picture 6">
            <a:extLst>
              <a:ext uri="{FF2B5EF4-FFF2-40B4-BE49-F238E27FC236}">
                <a16:creationId xmlns:a16="http://schemas.microsoft.com/office/drawing/2014/main" id="{34854C54-B656-3CDE-057E-85855E56F6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3329" y="4621865"/>
            <a:ext cx="4710157" cy="1892036"/>
          </a:xfrm>
          <a:prstGeom prst="rect">
            <a:avLst/>
          </a:prstGeom>
          <a:noFill/>
          <a:extLst>
            <a:ext uri="{909E8E84-426E-40DD-AFC4-6F175D3DCCD1}">
              <a14:hiddenFill xmlns:a14="http://schemas.microsoft.com/office/drawing/2010/main">
                <a:solidFill>
                  <a:srgbClr val="FFFFFF"/>
                </a:solidFill>
              </a14:hiddenFill>
            </a:ext>
          </a:extLst>
        </p:spPr>
      </p:pic>
      <p:sp>
        <p:nvSpPr>
          <p:cNvPr id="18" name="Speech Bubble: Rectangle 17">
            <a:extLst>
              <a:ext uri="{FF2B5EF4-FFF2-40B4-BE49-F238E27FC236}">
                <a16:creationId xmlns:a16="http://schemas.microsoft.com/office/drawing/2014/main" id="{46B94770-4524-358D-031D-B105BAC40A97}"/>
              </a:ext>
            </a:extLst>
          </p:cNvPr>
          <p:cNvSpPr/>
          <p:nvPr/>
        </p:nvSpPr>
        <p:spPr>
          <a:xfrm>
            <a:off x="898160" y="4232607"/>
            <a:ext cx="3050849" cy="713112"/>
          </a:xfrm>
          <a:prstGeom prst="wedgeRectCallout">
            <a:avLst>
              <a:gd name="adj1" fmla="val 61930"/>
              <a:gd name="adj2" fmla="val 5475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Abadi Extra Light" panose="020B0204020104020204" pitchFamily="34" charset="0"/>
              </a:rPr>
              <a:t>Several layers of feature representations learned for each input (that’s why it’s called “deep”)</a:t>
            </a:r>
            <a:endParaRPr lang="en-IN" sz="1600" dirty="0">
              <a:solidFill>
                <a:schemeClr val="tx1"/>
              </a:solidFill>
              <a:latin typeface="Abadi Extra Light" panose="020B0204020104020204" pitchFamily="34" charset="0"/>
            </a:endParaRPr>
          </a:p>
        </p:txBody>
      </p:sp>
      <p:sp>
        <p:nvSpPr>
          <p:cNvPr id="19" name="Speech Bubble: Rectangle 18">
            <a:extLst>
              <a:ext uri="{FF2B5EF4-FFF2-40B4-BE49-F238E27FC236}">
                <a16:creationId xmlns:a16="http://schemas.microsoft.com/office/drawing/2014/main" id="{847F6C87-499F-FCAA-5033-59818CF3C7D4}"/>
              </a:ext>
            </a:extLst>
          </p:cNvPr>
          <p:cNvSpPr/>
          <p:nvPr/>
        </p:nvSpPr>
        <p:spPr>
          <a:xfrm>
            <a:off x="3963823" y="4063820"/>
            <a:ext cx="3607750" cy="492641"/>
          </a:xfrm>
          <a:prstGeom prst="wedgeRectCallout">
            <a:avLst>
              <a:gd name="adj1" fmla="val 22610"/>
              <a:gd name="adj2" fmla="val 12632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Abadi Extra Light" panose="020B0204020104020204" pitchFamily="34" charset="0"/>
              </a:rPr>
              <a:t>Last layer of features (the final supervised learning model uses these features)</a:t>
            </a:r>
            <a:endParaRPr lang="en-IN" sz="1600" dirty="0">
              <a:solidFill>
                <a:schemeClr val="tx1"/>
              </a:solidFill>
              <a:latin typeface="Abadi Extra Light" panose="020B0204020104020204" pitchFamily="34" charset="0"/>
            </a:endParaRPr>
          </a:p>
        </p:txBody>
      </p:sp>
      <p:sp>
        <p:nvSpPr>
          <p:cNvPr id="20" name="TextBox 19">
            <a:extLst>
              <a:ext uri="{FF2B5EF4-FFF2-40B4-BE49-F238E27FC236}">
                <a16:creationId xmlns:a16="http://schemas.microsoft.com/office/drawing/2014/main" id="{9C174BB5-277B-4BA2-C324-C1E817568986}"/>
              </a:ext>
            </a:extLst>
          </p:cNvPr>
          <p:cNvSpPr txBox="1"/>
          <p:nvPr/>
        </p:nvSpPr>
        <p:spPr>
          <a:xfrm>
            <a:off x="3963823" y="6600567"/>
            <a:ext cx="6885218" cy="246221"/>
          </a:xfrm>
          <a:prstGeom prst="rect">
            <a:avLst/>
          </a:prstGeom>
          <a:noFill/>
        </p:spPr>
        <p:txBody>
          <a:bodyPr wrap="none" rtlCol="0">
            <a:spAutoFit/>
          </a:bodyPr>
          <a:lstStyle/>
          <a:p>
            <a:r>
              <a:rPr lang="en-IN" sz="1000" dirty="0"/>
              <a:t>https://towardsdatascience.com/mnist-handwritten-digits-classification-using-a-convolutional-neural-network-cnn-af5fafbc35e9</a:t>
            </a:r>
          </a:p>
        </p:txBody>
      </p:sp>
    </p:spTree>
    <p:custDataLst>
      <p:tags r:id="rId1"/>
    </p:custDataLst>
    <p:extLst>
      <p:ext uri="{BB962C8B-B14F-4D97-AF65-F5344CB8AC3E}">
        <p14:creationId xmlns:p14="http://schemas.microsoft.com/office/powerpoint/2010/main" val="3283320554"/>
      </p:ext>
    </p:extLst>
  </p:cSld>
  <p:clrMapOvr>
    <a:masterClrMapping/>
  </p:clrMapOvr>
  <mc:AlternateContent xmlns:mc="http://schemas.openxmlformats.org/markup-compatibility/2006">
    <mc:Choice xmlns:p14="http://schemas.microsoft.com/office/powerpoint/2010/main" Requires="p14">
      <p:transition spd="slow" p14:dur="2000" advTm="140677"/>
    </mc:Choice>
    <mc:Fallback>
      <p:transition spd="slow" advTm="1406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wipe(down)">
                                      <p:cBhvr>
                                        <p:cTn id="12" dur="500"/>
                                        <p:tgtEl>
                                          <p:spTgt spid="2050"/>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down)">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wipe(down)">
                                      <p:cBhvr>
                                        <p:cTn id="25" dur="500"/>
                                        <p:tgtEl>
                                          <p:spTgt spid="4">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054"/>
                                        </p:tgtEl>
                                        <p:attrNameLst>
                                          <p:attrName>style.visibility</p:attrName>
                                        </p:attrNameLst>
                                      </p:cBhvr>
                                      <p:to>
                                        <p:strVal val="visible"/>
                                      </p:to>
                                    </p:set>
                                    <p:animEffect transition="in" filter="wipe(down)">
                                      <p:cBhvr>
                                        <p:cTn id="30" dur="500"/>
                                        <p:tgtEl>
                                          <p:spTgt spid="2054"/>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down)">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down)">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6" grpId="0"/>
      <p:bldP spid="17" grpId="0" uiExpand="1" animBg="1"/>
      <p:bldP spid="18" grpId="0" animBg="1"/>
      <p:bldP spid="19" grpId="0" animBg="1"/>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b="1" dirty="0"/>
              <a:t>Example: Feature Extraction for Text Data</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7</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GB" dirty="0">
                <a:latin typeface="Abadi Extra Light" panose="020B0204020104020204" pitchFamily="34" charset="0"/>
              </a:rPr>
              <a:t>Consider some text data consisting of the following sentences: </a:t>
            </a:r>
          </a:p>
          <a:p>
            <a:pPr lvl="1">
              <a:buFont typeface="Wingdings" panose="05000000000000000000" pitchFamily="2" charset="2"/>
              <a:buChar char="§"/>
            </a:pPr>
            <a:r>
              <a:rPr lang="en-GB" dirty="0">
                <a:latin typeface="Abadi Extra Light" panose="020B0204020104020204" pitchFamily="34" charset="0"/>
              </a:rPr>
              <a:t>John likes to watch movies </a:t>
            </a:r>
          </a:p>
          <a:p>
            <a:pPr lvl="1">
              <a:buFont typeface="Wingdings" panose="05000000000000000000" pitchFamily="2" charset="2"/>
              <a:buChar char="§"/>
            </a:pPr>
            <a:r>
              <a:rPr lang="en-GB" dirty="0">
                <a:latin typeface="Abadi Extra Light" panose="020B0204020104020204" pitchFamily="34" charset="0"/>
              </a:rPr>
              <a:t>Mary likes movies too </a:t>
            </a:r>
          </a:p>
          <a:p>
            <a:pPr lvl="1">
              <a:buFont typeface="Wingdings" panose="05000000000000000000" pitchFamily="2" charset="2"/>
              <a:buChar char="§"/>
            </a:pPr>
            <a:r>
              <a:rPr lang="en-GB" dirty="0">
                <a:latin typeface="Abadi Extra Light" panose="020B0204020104020204" pitchFamily="34" charset="0"/>
              </a:rPr>
              <a:t>John also likes football</a:t>
            </a:r>
            <a:endParaRPr lang="en-GB" sz="24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Want to construct a </a:t>
            </a:r>
            <a:r>
              <a:rPr lang="en-GB" dirty="0">
                <a:solidFill>
                  <a:srgbClr val="FF0000"/>
                </a:solidFill>
                <a:latin typeface="Abadi Extra Light" panose="020B0204020104020204" pitchFamily="34" charset="0"/>
              </a:rPr>
              <a:t>feature representation </a:t>
            </a:r>
            <a:r>
              <a:rPr lang="en-GB" dirty="0">
                <a:latin typeface="Abadi Extra Light" panose="020B0204020104020204" pitchFamily="34" charset="0"/>
              </a:rPr>
              <a:t>for these sentences</a:t>
            </a:r>
          </a:p>
          <a:p>
            <a:pPr>
              <a:buFont typeface="Wingdings" panose="05000000000000000000" pitchFamily="2" charset="2"/>
              <a:buChar char="§"/>
            </a:pPr>
            <a:r>
              <a:rPr lang="en-GB" dirty="0">
                <a:latin typeface="Abadi Extra Light" panose="020B0204020104020204" pitchFamily="34" charset="0"/>
              </a:rPr>
              <a:t>Here is a </a:t>
            </a:r>
            <a:r>
              <a:rPr lang="en-GB" dirty="0">
                <a:solidFill>
                  <a:srgbClr val="FF0000"/>
                </a:solidFill>
                <a:latin typeface="Abadi Extra Light" panose="020B0204020104020204" pitchFamily="34" charset="0"/>
              </a:rPr>
              <a:t>“bag-of-words” </a:t>
            </a:r>
            <a:r>
              <a:rPr lang="en-GB" dirty="0">
                <a:latin typeface="Abadi Extra Light" panose="020B0204020104020204" pitchFamily="34" charset="0"/>
              </a:rPr>
              <a:t>(</a:t>
            </a:r>
            <a:r>
              <a:rPr lang="en-GB" dirty="0" err="1">
                <a:latin typeface="Abadi Extra Light" panose="020B0204020104020204" pitchFamily="34" charset="0"/>
              </a:rPr>
              <a:t>BoW</a:t>
            </a:r>
            <a:r>
              <a:rPr lang="en-GB" dirty="0">
                <a:latin typeface="Abadi Extra Light" panose="020B0204020104020204" pitchFamily="34" charset="0"/>
              </a:rPr>
              <a:t>) feature representation of these sentences</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IN" sz="2600" dirty="0">
              <a:latin typeface="Abadi Extra Light" panose="020B0204020104020204" pitchFamily="34" charset="0"/>
            </a:endParaRPr>
          </a:p>
          <a:p>
            <a:pPr>
              <a:buFont typeface="Wingdings" panose="05000000000000000000" pitchFamily="2" charset="2"/>
              <a:buChar char="§"/>
            </a:pPr>
            <a:endParaRPr lang="en-IN" sz="2600" dirty="0">
              <a:latin typeface="Abadi Extra Light" panose="020B0204020104020204" pitchFamily="34" charset="0"/>
            </a:endParaRPr>
          </a:p>
          <a:p>
            <a:pPr>
              <a:buFont typeface="Wingdings" panose="05000000000000000000" pitchFamily="2" charset="2"/>
              <a:buChar char="§"/>
            </a:pPr>
            <a:endParaRPr lang="en-IN" sz="2600" dirty="0">
              <a:latin typeface="Abadi Extra Light" panose="020B0204020104020204" pitchFamily="34" charset="0"/>
            </a:endParaRPr>
          </a:p>
          <a:p>
            <a:pPr>
              <a:buFont typeface="Wingdings" panose="05000000000000000000" pitchFamily="2" charset="2"/>
              <a:buChar char="§"/>
            </a:pPr>
            <a:r>
              <a:rPr lang="en-IN" sz="2600" dirty="0">
                <a:latin typeface="Abadi Extra Light" panose="020B0204020104020204" pitchFamily="34" charset="0"/>
              </a:rPr>
              <a:t>Each sentence is now represented as a </a:t>
            </a:r>
            <a:r>
              <a:rPr lang="en-IN" sz="2600" dirty="0">
                <a:solidFill>
                  <a:srgbClr val="FF0000"/>
                </a:solidFill>
                <a:latin typeface="Abadi Extra Light" panose="020B0204020104020204" pitchFamily="34" charset="0"/>
              </a:rPr>
              <a:t>binary vector </a:t>
            </a:r>
            <a:r>
              <a:rPr lang="en-IN" sz="2600" dirty="0">
                <a:latin typeface="Abadi Extra Light" panose="020B0204020104020204" pitchFamily="34" charset="0"/>
              </a:rPr>
              <a:t>(each feature is a binary value, denoting presence or absence of a word). </a:t>
            </a:r>
            <a:r>
              <a:rPr lang="en-IN" sz="2600" dirty="0" err="1">
                <a:latin typeface="Abadi Extra Light" panose="020B0204020104020204" pitchFamily="34" charset="0"/>
              </a:rPr>
              <a:t>BoW</a:t>
            </a:r>
            <a:r>
              <a:rPr lang="en-IN" sz="2600" dirty="0">
                <a:latin typeface="Abadi Extra Light" panose="020B0204020104020204" pitchFamily="34" charset="0"/>
              </a:rPr>
              <a:t> is also called </a:t>
            </a:r>
            <a:r>
              <a:rPr lang="en-IN" sz="2600" dirty="0">
                <a:solidFill>
                  <a:srgbClr val="FF0000"/>
                </a:solidFill>
                <a:latin typeface="Abadi Extra Light" panose="020B0204020104020204" pitchFamily="34" charset="0"/>
              </a:rPr>
              <a:t>“unigram” </a:t>
            </a:r>
            <a:r>
              <a:rPr lang="en-IN" sz="2600" dirty="0">
                <a:latin typeface="Abadi Extra Light" panose="020B0204020104020204" pitchFamily="34" charset="0"/>
              </a:rPr>
              <a:t>rep.</a:t>
            </a:r>
          </a:p>
        </p:txBody>
      </p:sp>
      <p:pic>
        <p:nvPicPr>
          <p:cNvPr id="1026" name="Picture 2">
            <a:extLst>
              <a:ext uri="{FF2B5EF4-FFF2-40B4-BE49-F238E27FC236}">
                <a16:creationId xmlns:a16="http://schemas.microsoft.com/office/drawing/2014/main" id="{1F5ECEA4-245C-45E2-B4A0-90331BE86F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7309" y="4252409"/>
            <a:ext cx="7231558" cy="124857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F688746-B949-4CE4-97FA-68AF57AE96A1}"/>
              </a:ext>
            </a:extLst>
          </p:cNvPr>
          <p:cNvPicPr>
            <a:picLocks noChangeAspect="1"/>
          </p:cNvPicPr>
          <p:nvPr/>
        </p:nvPicPr>
        <p:blipFill>
          <a:blip r:embed="rId4"/>
          <a:stretch>
            <a:fillRect/>
          </a:stretch>
        </p:blipFill>
        <p:spPr>
          <a:xfrm>
            <a:off x="11117008" y="1982044"/>
            <a:ext cx="1010687" cy="965223"/>
          </a:xfrm>
          <a:prstGeom prst="rect">
            <a:avLst/>
          </a:prstGeom>
        </p:spPr>
      </p:pic>
      <p:sp>
        <p:nvSpPr>
          <p:cNvPr id="7" name="Speech Bubble: Rectangle 6">
            <a:extLst>
              <a:ext uri="{FF2B5EF4-FFF2-40B4-BE49-F238E27FC236}">
                <a16:creationId xmlns:a16="http://schemas.microsoft.com/office/drawing/2014/main" id="{CB3F3E5B-CE84-4B32-A165-E5268CA96ED7}"/>
              </a:ext>
            </a:extLst>
          </p:cNvPr>
          <p:cNvSpPr/>
          <p:nvPr/>
        </p:nvSpPr>
        <p:spPr>
          <a:xfrm>
            <a:off x="6585358" y="1629112"/>
            <a:ext cx="4129169" cy="1173032"/>
          </a:xfrm>
          <a:prstGeom prst="wedgeRectCallout">
            <a:avLst>
              <a:gd name="adj1" fmla="val 62280"/>
              <a:gd name="adj2" fmla="val 1195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err="1">
                <a:solidFill>
                  <a:schemeClr val="tx1"/>
                </a:solidFill>
                <a:latin typeface="Abadi Extra Light" panose="020B0204020104020204" pitchFamily="34" charset="0"/>
              </a:rPr>
              <a:t>BoW</a:t>
            </a:r>
            <a:r>
              <a:rPr lang="en-GB" sz="1600" dirty="0">
                <a:solidFill>
                  <a:schemeClr val="tx1"/>
                </a:solidFill>
                <a:latin typeface="Abadi Extra Light" panose="020B0204020104020204" pitchFamily="34" charset="0"/>
              </a:rPr>
              <a:t> is just one of the many ways of doing feature extraction for text data. Not the most optimal one, and has various flaws (can you think of some?), but often works reasonably well </a:t>
            </a:r>
            <a:endParaRPr lang="en-IN" sz="1600" dirty="0">
              <a:solidFill>
                <a:schemeClr val="tx1"/>
              </a:solidFill>
              <a:latin typeface="Abadi Extra Light" panose="020B0204020104020204" pitchFamily="34" charset="0"/>
            </a:endParaRPr>
          </a:p>
        </p:txBody>
      </p:sp>
      <p:sp>
        <p:nvSpPr>
          <p:cNvPr id="5" name="Speech Bubble: Rectangle 4">
            <a:extLst>
              <a:ext uri="{FF2B5EF4-FFF2-40B4-BE49-F238E27FC236}">
                <a16:creationId xmlns:a16="http://schemas.microsoft.com/office/drawing/2014/main" id="{C2F96C77-6D22-996E-9697-8CD0850CCB5C}"/>
              </a:ext>
            </a:extLst>
          </p:cNvPr>
          <p:cNvSpPr/>
          <p:nvPr/>
        </p:nvSpPr>
        <p:spPr>
          <a:xfrm>
            <a:off x="3256631" y="3834530"/>
            <a:ext cx="2475954" cy="348077"/>
          </a:xfrm>
          <a:prstGeom prst="wedgeRectCallout">
            <a:avLst>
              <a:gd name="adj1" fmla="val 52724"/>
              <a:gd name="adj2" fmla="val 8806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Abadi Extra Light" panose="020B0204020104020204" pitchFamily="34" charset="0"/>
              </a:rPr>
              <a:t>Our “vocabulary” of 9 words</a:t>
            </a:r>
            <a:endParaRPr lang="en-IN" sz="1600" dirty="0">
              <a:solidFill>
                <a:schemeClr val="tx1"/>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3773015246"/>
      </p:ext>
    </p:extLst>
  </p:cSld>
  <p:clrMapOvr>
    <a:masterClrMapping/>
  </p:clrMapOvr>
  <mc:AlternateContent xmlns:mc="http://schemas.openxmlformats.org/markup-compatibility/2006" xmlns:p14="http://schemas.microsoft.com/office/powerpoint/2010/main">
    <mc:Choice Requires="p14">
      <p:transition spd="slow" p14:dur="2000" advTm="135355"/>
    </mc:Choice>
    <mc:Fallback xmlns="">
      <p:transition spd="slow" advTm="1353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animEffect transition="in" filter="wipe(down)">
                                      <p:cBhvr>
                                        <p:cTn id="37" dur="500"/>
                                        <p:tgtEl>
                                          <p:spTgt spid="1026"/>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down)">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animEffect transition="in" filter="wipe(down)">
                                      <p:cBhvr>
                                        <p:cTn id="45" dur="500"/>
                                        <p:tgtEl>
                                          <p:spTgt spid="4">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down)">
                                      <p:cBhvr>
                                        <p:cTn id="50" dur="500"/>
                                        <p:tgtEl>
                                          <p:spTgt spid="6"/>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down)">
                                      <p:cBhvr>
                                        <p:cTn id="5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b="1" dirty="0"/>
              <a:t>Example: Feature Extraction for Text Data</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8</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GB" dirty="0">
                <a:latin typeface="Abadi Extra Light" panose="020B0204020104020204" pitchFamily="34" charset="0"/>
              </a:rPr>
              <a:t>For text data (like sentences or document), we can do feature extraction using other simple methods that also use explicit semantics of words</a:t>
            </a:r>
          </a:p>
          <a:p>
            <a:pPr>
              <a:buFont typeface="Wingdings" panose="05000000000000000000" pitchFamily="2" charset="2"/>
              <a:buChar char="§"/>
            </a:pPr>
            <a:endParaRPr lang="en-GB" sz="2400" dirty="0">
              <a:latin typeface="Abadi Extra Light" panose="020B0204020104020204" pitchFamily="34" charset="0"/>
            </a:endParaRPr>
          </a:p>
          <a:p>
            <a:pPr>
              <a:buFont typeface="Wingdings" panose="05000000000000000000" pitchFamily="2" charset="2"/>
              <a:buChar char="§"/>
            </a:pPr>
            <a:endParaRPr lang="en-GB" sz="2400" dirty="0">
              <a:latin typeface="Abadi Extra Light" panose="020B0204020104020204" pitchFamily="34" charset="0"/>
            </a:endParaRPr>
          </a:p>
          <a:p>
            <a:pPr>
              <a:buFont typeface="Wingdings" panose="05000000000000000000" pitchFamily="2" charset="2"/>
              <a:buChar char="§"/>
            </a:pPr>
            <a:endParaRPr lang="en-GB" sz="2400" dirty="0">
              <a:latin typeface="Abadi Extra Light" panose="020B0204020104020204" pitchFamily="34" charset="0"/>
            </a:endParaRPr>
          </a:p>
          <a:p>
            <a:pPr>
              <a:buFont typeface="Wingdings" panose="05000000000000000000" pitchFamily="2" charset="2"/>
              <a:buChar char="§"/>
            </a:pPr>
            <a:endParaRPr lang="en-GB" sz="2400" dirty="0">
              <a:latin typeface="Abadi Extra Light" panose="020B0204020104020204" pitchFamily="34" charset="0"/>
            </a:endParaRPr>
          </a:p>
          <a:p>
            <a:pPr>
              <a:buFont typeface="Wingdings" panose="05000000000000000000" pitchFamily="2" charset="2"/>
              <a:buChar char="§"/>
            </a:pPr>
            <a:endParaRPr lang="en-GB" sz="2400" dirty="0">
              <a:latin typeface="Abadi Extra Light" panose="020B0204020104020204" pitchFamily="34" charset="0"/>
            </a:endParaRPr>
          </a:p>
          <a:p>
            <a:pPr>
              <a:buFont typeface="Wingdings" panose="05000000000000000000" pitchFamily="2" charset="2"/>
              <a:buChar char="§"/>
            </a:pPr>
            <a:r>
              <a:rPr lang="en-GB" sz="2400" dirty="0">
                <a:latin typeface="Abadi Extra Light" panose="020B0204020104020204" pitchFamily="34" charset="0"/>
              </a:rPr>
              <a:t>Deep learning methods for sequence data (e.g., recurrent neural networks and transformers) are more powerful for feature extraction for text data (more on this later) </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IN" sz="2600" dirty="0">
              <a:latin typeface="Abadi Extra Light" panose="020B0204020104020204" pitchFamily="34" charset="0"/>
            </a:endParaRPr>
          </a:p>
          <a:p>
            <a:pPr>
              <a:buFont typeface="Wingdings" panose="05000000000000000000" pitchFamily="2" charset="2"/>
              <a:buChar char="§"/>
            </a:pPr>
            <a:endParaRPr lang="en-IN" sz="2600" dirty="0">
              <a:latin typeface="Abadi Extra Light" panose="020B0204020104020204" pitchFamily="34" charset="0"/>
            </a:endParaRPr>
          </a:p>
          <a:p>
            <a:pPr>
              <a:buFont typeface="Wingdings" panose="05000000000000000000" pitchFamily="2" charset="2"/>
              <a:buChar char="§"/>
            </a:pPr>
            <a:endParaRPr lang="en-IN" sz="2600" dirty="0">
              <a:latin typeface="Abadi Extra Light" panose="020B0204020104020204" pitchFamily="34" charset="0"/>
            </a:endParaRPr>
          </a:p>
        </p:txBody>
      </p:sp>
      <p:pic>
        <p:nvPicPr>
          <p:cNvPr id="3074" name="Picture 2">
            <a:extLst>
              <a:ext uri="{FF2B5EF4-FFF2-40B4-BE49-F238E27FC236}">
                <a16:creationId xmlns:a16="http://schemas.microsoft.com/office/drawing/2014/main" id="{A5518E42-6A44-95F5-E0F0-288264C63F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1819" y="1965479"/>
            <a:ext cx="4271596" cy="2404298"/>
          </a:xfrm>
          <a:prstGeom prst="rect">
            <a:avLst/>
          </a:prstGeom>
          <a:noFill/>
          <a:extLst>
            <a:ext uri="{909E8E84-426E-40DD-AFC4-6F175D3DCCD1}">
              <a14:hiddenFill xmlns:a14="http://schemas.microsoft.com/office/drawing/2010/main">
                <a:solidFill>
                  <a:srgbClr val="FFFFFF"/>
                </a:solidFill>
              </a14:hiddenFill>
            </a:ext>
          </a:extLst>
        </p:spPr>
      </p:pic>
      <p:sp>
        <p:nvSpPr>
          <p:cNvPr id="3" name="Speech Bubble: Rectangle 2">
            <a:extLst>
              <a:ext uri="{FF2B5EF4-FFF2-40B4-BE49-F238E27FC236}">
                <a16:creationId xmlns:a16="http://schemas.microsoft.com/office/drawing/2014/main" id="{C7E57C0A-E309-9B56-5337-E837C4E66044}"/>
              </a:ext>
            </a:extLst>
          </p:cNvPr>
          <p:cNvSpPr/>
          <p:nvPr/>
        </p:nvSpPr>
        <p:spPr>
          <a:xfrm>
            <a:off x="650618" y="2163115"/>
            <a:ext cx="2675828" cy="1090039"/>
          </a:xfrm>
          <a:prstGeom prst="wedgeRectCallout">
            <a:avLst>
              <a:gd name="adj1" fmla="val 65744"/>
              <a:gd name="adj2" fmla="val 98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Abadi Extra Light" panose="020B0204020104020204" pitchFamily="34" charset="0"/>
              </a:rPr>
              <a:t>For each word, there exists an “embedding” (a vector) such that semantically similar words have similar embeddings</a:t>
            </a:r>
            <a:endParaRPr lang="en-IN" sz="1600" dirty="0">
              <a:solidFill>
                <a:schemeClr val="tx1"/>
              </a:solidFill>
              <a:latin typeface="Abadi Extra Light" panose="020B0204020104020204" pitchFamily="34" charset="0"/>
            </a:endParaRPr>
          </a:p>
        </p:txBody>
      </p:sp>
      <p:sp>
        <p:nvSpPr>
          <p:cNvPr id="8" name="Speech Bubble: Rectangle 7">
            <a:extLst>
              <a:ext uri="{FF2B5EF4-FFF2-40B4-BE49-F238E27FC236}">
                <a16:creationId xmlns:a16="http://schemas.microsoft.com/office/drawing/2014/main" id="{33DFE88B-EADF-089A-2FF3-0EADB27F4048}"/>
              </a:ext>
            </a:extLst>
          </p:cNvPr>
          <p:cNvSpPr/>
          <p:nvPr/>
        </p:nvSpPr>
        <p:spPr>
          <a:xfrm>
            <a:off x="6377342" y="3253154"/>
            <a:ext cx="3698643" cy="510471"/>
          </a:xfrm>
          <a:prstGeom prst="wedgeRectCallout">
            <a:avLst>
              <a:gd name="adj1" fmla="val -53590"/>
              <a:gd name="adj2" fmla="val -2149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Abadi Extra Light" panose="020B0204020104020204" pitchFamily="34" charset="0"/>
              </a:rPr>
              <a:t>SIF* is a popular feature extraction method based on averaging of word embeddings</a:t>
            </a:r>
            <a:endParaRPr lang="en-IN" sz="1600" dirty="0">
              <a:solidFill>
                <a:schemeClr val="tx1"/>
              </a:solidFill>
              <a:latin typeface="Abadi Extra Light" panose="020B0204020104020204" pitchFamily="34" charset="0"/>
            </a:endParaRPr>
          </a:p>
        </p:txBody>
      </p:sp>
      <p:sp>
        <p:nvSpPr>
          <p:cNvPr id="9" name="TextBox 8">
            <a:extLst>
              <a:ext uri="{FF2B5EF4-FFF2-40B4-BE49-F238E27FC236}">
                <a16:creationId xmlns:a16="http://schemas.microsoft.com/office/drawing/2014/main" id="{343F0442-A9A1-ED80-53F7-8CD274B4CD6F}"/>
              </a:ext>
            </a:extLst>
          </p:cNvPr>
          <p:cNvSpPr txBox="1"/>
          <p:nvPr/>
        </p:nvSpPr>
        <p:spPr>
          <a:xfrm>
            <a:off x="186138" y="6523892"/>
            <a:ext cx="4488729" cy="246221"/>
          </a:xfrm>
          <a:prstGeom prst="rect">
            <a:avLst/>
          </a:prstGeom>
          <a:noFill/>
        </p:spPr>
        <p:txBody>
          <a:bodyPr wrap="none" rtlCol="0">
            <a:spAutoFit/>
          </a:bodyPr>
          <a:lstStyle/>
          <a:p>
            <a:r>
              <a:rPr lang="en-GB" sz="1000" dirty="0"/>
              <a:t>*A Simple but Tough-to-Beat Baseline for Sentence Embeddings (Arora et al, 2017)</a:t>
            </a:r>
            <a:endParaRPr lang="en-IN" sz="1000" dirty="0"/>
          </a:p>
        </p:txBody>
      </p:sp>
      <p:pic>
        <p:nvPicPr>
          <p:cNvPr id="3076" name="Picture 4">
            <a:extLst>
              <a:ext uri="{FF2B5EF4-FFF2-40B4-BE49-F238E27FC236}">
                <a16:creationId xmlns:a16="http://schemas.microsoft.com/office/drawing/2014/main" id="{8CCBE5F7-0E60-C668-3313-C3EFE244F0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0917" y="5051300"/>
            <a:ext cx="3682498" cy="1543462"/>
          </a:xfrm>
          <a:prstGeom prst="rect">
            <a:avLst/>
          </a:prstGeom>
          <a:noFill/>
          <a:extLst>
            <a:ext uri="{909E8E84-426E-40DD-AFC4-6F175D3DCCD1}">
              <a14:hiddenFill xmlns:a14="http://schemas.microsoft.com/office/drawing/2010/main">
                <a:solidFill>
                  <a:srgbClr val="FFFFFF"/>
                </a:solidFill>
              </a14:hiddenFill>
            </a:ext>
          </a:extLst>
        </p:spPr>
      </p:pic>
      <p:sp>
        <p:nvSpPr>
          <p:cNvPr id="10" name="Speech Bubble: Rectangle 9">
            <a:extLst>
              <a:ext uri="{FF2B5EF4-FFF2-40B4-BE49-F238E27FC236}">
                <a16:creationId xmlns:a16="http://schemas.microsoft.com/office/drawing/2014/main" id="{D283B711-537B-05C2-7348-CCCC4095387E}"/>
              </a:ext>
            </a:extLst>
          </p:cNvPr>
          <p:cNvSpPr/>
          <p:nvPr/>
        </p:nvSpPr>
        <p:spPr>
          <a:xfrm>
            <a:off x="8226663" y="5278011"/>
            <a:ext cx="2675828" cy="1090039"/>
          </a:xfrm>
          <a:prstGeom prst="wedgeRectCallout">
            <a:avLst>
              <a:gd name="adj1" fmla="val -59462"/>
              <a:gd name="adj2" fmla="val 1517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Abadi Extra Light" panose="020B0204020104020204" pitchFamily="34" charset="0"/>
              </a:rPr>
              <a:t>The state  representation at the end of this sequence can be used as a feature for this sentence</a:t>
            </a:r>
            <a:endParaRPr lang="en-IN" sz="1600" dirty="0">
              <a:solidFill>
                <a:schemeClr val="tx1"/>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2799226699"/>
      </p:ext>
    </p:extLst>
  </p:cSld>
  <p:clrMapOvr>
    <a:masterClrMapping/>
  </p:clrMapOvr>
  <mc:AlternateContent xmlns:mc="http://schemas.openxmlformats.org/markup-compatibility/2006">
    <mc:Choice xmlns:p14="http://schemas.microsoft.com/office/powerpoint/2010/main" Requires="p14">
      <p:transition spd="slow" p14:dur="2000" advTm="135355"/>
    </mc:Choice>
    <mc:Fallback>
      <p:transition spd="slow" advTm="1353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wipe(down)">
                                      <p:cBhvr>
                                        <p:cTn id="12" dur="5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wipe(down)">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076"/>
                                        </p:tgtEl>
                                        <p:attrNameLst>
                                          <p:attrName>style.visibility</p:attrName>
                                        </p:attrNameLst>
                                      </p:cBhvr>
                                      <p:to>
                                        <p:strVal val="visible"/>
                                      </p:to>
                                    </p:set>
                                    <p:animEffect transition="in" filter="wipe(down)">
                                      <p:cBhvr>
                                        <p:cTn id="37" dur="500"/>
                                        <p:tgtEl>
                                          <p:spTgt spid="307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down)">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3" grpId="0" animBg="1"/>
      <p:bldP spid="8" grpId="0" animBg="1"/>
      <p:bldP spid="9" grpId="0"/>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b="1" dirty="0"/>
              <a:t>Don’t forget to apply common sense with features!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9</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rmAutofit lnSpcReduction="10000"/>
          </a:bodyPr>
          <a:lstStyle/>
          <a:p>
            <a:pPr>
              <a:buFont typeface="Wingdings" panose="05000000000000000000" pitchFamily="2" charset="2"/>
              <a:buChar char="§"/>
            </a:pPr>
            <a:r>
              <a:rPr lang="en-GB" dirty="0">
                <a:latin typeface="Abadi Extra Light" panose="020B0204020104020204" pitchFamily="34" charset="0"/>
              </a:rPr>
              <a:t>Consider a problem of predicting some air-pollutant’s (e.g., PM2.5) concentration at various locations and at various times</a:t>
            </a:r>
          </a:p>
          <a:p>
            <a:pPr marL="0" indent="0">
              <a:buNone/>
            </a:pPr>
            <a:endParaRPr lang="en-GB" sz="10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Here, in addition to other features, we also have features such as</a:t>
            </a:r>
          </a:p>
          <a:p>
            <a:pPr lvl="1">
              <a:buFont typeface="Wingdings" panose="05000000000000000000" pitchFamily="2" charset="2"/>
              <a:buChar char="§"/>
            </a:pPr>
            <a:r>
              <a:rPr lang="en-GB" dirty="0">
                <a:latin typeface="Abadi Extra Light" panose="020B0204020104020204" pitchFamily="34" charset="0"/>
              </a:rPr>
              <a:t>Lat-long of each location</a:t>
            </a:r>
          </a:p>
          <a:p>
            <a:pPr lvl="1">
              <a:buFont typeface="Wingdings" panose="05000000000000000000" pitchFamily="2" charset="2"/>
              <a:buChar char="§"/>
            </a:pPr>
            <a:r>
              <a:rPr lang="en-GB" dirty="0">
                <a:latin typeface="Abadi Extra Light" panose="020B0204020104020204" pitchFamily="34" charset="0"/>
              </a:rPr>
              <a:t>Time-stamp (e.g., hour of the day)</a:t>
            </a:r>
          </a:p>
          <a:p>
            <a:pPr marL="457200" lvl="1" indent="0">
              <a:buNone/>
            </a:pPr>
            <a:endParaRPr lang="en-GB" sz="10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Using raw values of these features may not be helpful (could even hurt) since</a:t>
            </a:r>
          </a:p>
          <a:p>
            <a:pPr lvl="1">
              <a:buFont typeface="Wingdings" panose="05000000000000000000" pitchFamily="2" charset="2"/>
              <a:buChar char="§"/>
            </a:pPr>
            <a:r>
              <a:rPr lang="en-GB" dirty="0">
                <a:latin typeface="Abadi Extra Light" panose="020B0204020104020204" pitchFamily="34" charset="0"/>
              </a:rPr>
              <a:t>Earth is round </a:t>
            </a:r>
            <a:r>
              <a:rPr lang="en-GB" dirty="0">
                <a:latin typeface="Abadi Extra Light" panose="020B0204020104020204" pitchFamily="34" charset="0"/>
                <a:sym typeface="Wingdings" panose="05000000000000000000" pitchFamily="2" charset="2"/>
              </a:rPr>
              <a:t></a:t>
            </a:r>
          </a:p>
          <a:p>
            <a:pPr lvl="1">
              <a:buFont typeface="Wingdings" panose="05000000000000000000" pitchFamily="2" charset="2"/>
              <a:buChar char="§"/>
            </a:pPr>
            <a:r>
              <a:rPr lang="en-GB" dirty="0">
                <a:latin typeface="Abadi Extra Light" panose="020B0204020104020204" pitchFamily="34" charset="0"/>
                <a:sym typeface="Wingdings" panose="05000000000000000000" pitchFamily="2" charset="2"/>
              </a:rPr>
              <a:t>Hours of the day have cyclical relationships (hour 23 is closer to hour 1 than hour 18)</a:t>
            </a:r>
          </a:p>
          <a:p>
            <a:pPr marL="457200" lvl="1" indent="0">
              <a:buNone/>
            </a:pPr>
            <a:endParaRPr lang="en-GB" sz="1000" dirty="0">
              <a:latin typeface="Abadi Extra Light" panose="020B0204020104020204" pitchFamily="34" charset="0"/>
              <a:sym typeface="Wingdings" panose="05000000000000000000" pitchFamily="2" charset="2"/>
            </a:endParaRPr>
          </a:p>
          <a:p>
            <a:pPr>
              <a:buFont typeface="Wingdings" panose="05000000000000000000" pitchFamily="2" charset="2"/>
              <a:buChar char="§"/>
            </a:pPr>
            <a:r>
              <a:rPr lang="en-GB" dirty="0">
                <a:latin typeface="Abadi Extra Light" panose="020B0204020104020204" pitchFamily="34" charset="0"/>
                <a:sym typeface="Wingdings" panose="05000000000000000000" pitchFamily="2" charset="2"/>
              </a:rPr>
              <a:t>Thus we may need to transform such features using suitable techniques</a:t>
            </a:r>
          </a:p>
          <a:p>
            <a:pPr lvl="1">
              <a:buFont typeface="Wingdings" panose="05000000000000000000" pitchFamily="2" charset="2"/>
              <a:buChar char="§"/>
            </a:pPr>
            <a:r>
              <a:rPr lang="en-GB" dirty="0">
                <a:latin typeface="Abadi Extra Light" panose="020B0204020104020204" pitchFamily="34" charset="0"/>
                <a:sym typeface="Wingdings" panose="05000000000000000000" pitchFamily="2" charset="2"/>
              </a:rPr>
              <a:t>Cyclical embeddings and other specific techniques for feature transformation can be used</a:t>
            </a:r>
          </a:p>
          <a:p>
            <a:pPr lvl="1">
              <a:buFont typeface="Wingdings" panose="05000000000000000000" pitchFamily="2" charset="2"/>
              <a:buChar char="§"/>
            </a:pPr>
            <a:endParaRPr lang="en-GB" sz="1000" dirty="0">
              <a:latin typeface="Abadi Extra Light" panose="020B0204020104020204" pitchFamily="34" charset="0"/>
              <a:sym typeface="Wingdings" panose="05000000000000000000" pitchFamily="2" charset="2"/>
            </a:endParaRPr>
          </a:p>
          <a:p>
            <a:pPr>
              <a:buFont typeface="Wingdings" panose="05000000000000000000" pitchFamily="2" charset="2"/>
              <a:buChar char="§"/>
            </a:pPr>
            <a:r>
              <a:rPr lang="en-GB" dirty="0">
                <a:latin typeface="Abadi Extra Light" panose="020B0204020104020204" pitchFamily="34" charset="0"/>
                <a:sym typeface="Wingdings" panose="05000000000000000000" pitchFamily="2" charset="2"/>
              </a:rPr>
              <a:t>Caution: Don’t leave deep learning to take care of all the features. Do apply some common sense as well</a:t>
            </a: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p>
          <a:p>
            <a:pPr marL="0" indent="0">
              <a:buNone/>
            </a:pPr>
            <a:endParaRPr lang="en-GB" sz="2400" dirty="0"/>
          </a:p>
          <a:p>
            <a:pPr marL="0" indent="0">
              <a:buNone/>
            </a:pPr>
            <a:endParaRPr lang="en-GB" sz="2400" dirty="0"/>
          </a:p>
          <a:p>
            <a:pPr>
              <a:buFont typeface="Wingdings" panose="05000000000000000000" pitchFamily="2" charset="2"/>
              <a:buChar char="§"/>
            </a:pPr>
            <a:endParaRPr lang="en-IN" sz="2600" dirty="0"/>
          </a:p>
        </p:txBody>
      </p:sp>
    </p:spTree>
    <p:custDataLst>
      <p:tags r:id="rId1"/>
    </p:custDataLst>
    <p:extLst>
      <p:ext uri="{BB962C8B-B14F-4D97-AF65-F5344CB8AC3E}">
        <p14:creationId xmlns:p14="http://schemas.microsoft.com/office/powerpoint/2010/main" val="4222165971"/>
      </p:ext>
    </p:extLst>
  </p:cSld>
  <p:clrMapOvr>
    <a:masterClrMapping/>
  </p:clrMapOvr>
  <mc:AlternateContent xmlns:mc="http://schemas.openxmlformats.org/markup-compatibility/2006">
    <mc:Choice xmlns:p14="http://schemas.microsoft.com/office/powerpoint/2010/main" Requires="p14">
      <p:transition spd="slow" p14:dur="2000" advTm="158928"/>
    </mc:Choice>
    <mc:Fallback>
      <p:transition spd="slow" advTm="15892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down)">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wipe(down)">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wipe(down)">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wipe(down)">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wipe(down)">
                                      <p:cBhvr>
                                        <p:cTn id="42" dur="500"/>
                                        <p:tgtEl>
                                          <p:spTgt spid="4">
                                            <p:txEl>
                                              <p:pRg st="10" end="10"/>
                                            </p:txEl>
                                          </p:spTgt>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animEffect transition="in" filter="wipe(down)">
                                      <p:cBhvr>
                                        <p:cTn id="45" dur="500"/>
                                        <p:tgtEl>
                                          <p:spTgt spid="4">
                                            <p:txEl>
                                              <p:pRg st="11" end="1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4">
                                            <p:txEl>
                                              <p:pRg st="13" end="13"/>
                                            </p:txEl>
                                          </p:spTgt>
                                        </p:tgtEl>
                                        <p:attrNameLst>
                                          <p:attrName>style.visibility</p:attrName>
                                        </p:attrNameLst>
                                      </p:cBhvr>
                                      <p:to>
                                        <p:strVal val="visible"/>
                                      </p:to>
                                    </p:set>
                                    <p:animEffect transition="in" filter="wipe(down)">
                                      <p:cBhvr>
                                        <p:cTn id="50"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1|12|45.7|7.7|6.9|5.8|6.2|20.3"/>
</p:tagLst>
</file>

<file path=ppt/tags/tag10.xml><?xml version="1.0" encoding="utf-8"?>
<p:tagLst xmlns:a="http://schemas.openxmlformats.org/drawingml/2006/main" xmlns:r="http://schemas.openxmlformats.org/officeDocument/2006/relationships" xmlns:p="http://schemas.openxmlformats.org/presentationml/2006/main">
  <p:tag name="TIMING" val="|11.9|18.3|30.4|14|21.7|26.8|17.2"/>
</p:tagLst>
</file>

<file path=ppt/tags/tag11.xml><?xml version="1.0" encoding="utf-8"?>
<p:tagLst xmlns:a="http://schemas.openxmlformats.org/drawingml/2006/main" xmlns:r="http://schemas.openxmlformats.org/officeDocument/2006/relationships" xmlns:p="http://schemas.openxmlformats.org/presentationml/2006/main">
  <p:tag name="TIMING" val="|1.8|11|16.3"/>
</p:tagLst>
</file>

<file path=ppt/tags/tag12.xml><?xml version="1.0" encoding="utf-8"?>
<p:tagLst xmlns:a="http://schemas.openxmlformats.org/drawingml/2006/main" xmlns:r="http://schemas.openxmlformats.org/officeDocument/2006/relationships" xmlns:p="http://schemas.openxmlformats.org/presentationml/2006/main">
  <p:tag name="TIMING" val="|1.1|12|45.7|7.7|6.9|5.8|6.2|20.3"/>
</p:tagLst>
</file>

<file path=ppt/tags/tag13.xml><?xml version="1.0" encoding="utf-8"?>
<p:tagLst xmlns:a="http://schemas.openxmlformats.org/drawingml/2006/main" xmlns:r="http://schemas.openxmlformats.org/officeDocument/2006/relationships" xmlns:p="http://schemas.openxmlformats.org/presentationml/2006/main">
  <p:tag name="TIMING" val="|1.8|11|16.3"/>
</p:tagLst>
</file>

<file path=ppt/tags/tag14.xml><?xml version="1.0" encoding="utf-8"?>
<p:tagLst xmlns:a="http://schemas.openxmlformats.org/drawingml/2006/main" xmlns:r="http://schemas.openxmlformats.org/officeDocument/2006/relationships" xmlns:p="http://schemas.openxmlformats.org/presentationml/2006/main">
  <p:tag name="TIMING" val="|5.3|8|15.7|19.6|21.3|41.2"/>
</p:tagLst>
</file>

<file path=ppt/tags/tag15.xml><?xml version="1.0" encoding="utf-8"?>
<p:tagLst xmlns:a="http://schemas.openxmlformats.org/drawingml/2006/main" xmlns:r="http://schemas.openxmlformats.org/officeDocument/2006/relationships" xmlns:p="http://schemas.openxmlformats.org/presentationml/2006/main">
  <p:tag name="TIMING" val="|5.8|11.1|16.8|7.2|9|18.5|10.2|4.4|3.6|9|2.8|1.6|9.3|17.5|0.1|3.7|5.6|8.5|3.7|1.2|5.7|6.8"/>
</p:tagLst>
</file>

<file path=ppt/tags/tag16.xml><?xml version="1.0" encoding="utf-8"?>
<p:tagLst xmlns:a="http://schemas.openxmlformats.org/drawingml/2006/main" xmlns:r="http://schemas.openxmlformats.org/officeDocument/2006/relationships" xmlns:p="http://schemas.openxmlformats.org/presentationml/2006/main">
  <p:tag name="TIMING" val="|7.5|2.4|8.4|11.7|19.3|13.6"/>
</p:tagLst>
</file>

<file path=ppt/tags/tag17.xml><?xml version="1.0" encoding="utf-8"?>
<p:tagLst xmlns:a="http://schemas.openxmlformats.org/drawingml/2006/main" xmlns:r="http://schemas.openxmlformats.org/officeDocument/2006/relationships" xmlns:p="http://schemas.openxmlformats.org/presentationml/2006/main">
  <p:tag name="TIMING" val="|8.5|1.2|15.5|5.6|25.8|37.3|14.8|6.2|5.5|14.5"/>
</p:tagLst>
</file>

<file path=ppt/tags/tag18.xml><?xml version="1.0" encoding="utf-8"?>
<p:tagLst xmlns:a="http://schemas.openxmlformats.org/drawingml/2006/main" xmlns:r="http://schemas.openxmlformats.org/officeDocument/2006/relationships" xmlns:p="http://schemas.openxmlformats.org/presentationml/2006/main">
  <p:tag name="TIMING" val="|11|1.6|24|9|1.1|13.6|0.6|40.1|63.3"/>
</p:tagLst>
</file>

<file path=ppt/tags/tag19.xml><?xml version="1.0" encoding="utf-8"?>
<p:tagLst xmlns:a="http://schemas.openxmlformats.org/drawingml/2006/main" xmlns:r="http://schemas.openxmlformats.org/officeDocument/2006/relationships" xmlns:p="http://schemas.openxmlformats.org/presentationml/2006/main">
  <p:tag name="TIMING" val="|13.9|59|1.5|12.4|14.8|44.4|10|92.5"/>
</p:tagLst>
</file>

<file path=ppt/tags/tag2.xml><?xml version="1.0" encoding="utf-8"?>
<p:tagLst xmlns:a="http://schemas.openxmlformats.org/drawingml/2006/main" xmlns:r="http://schemas.openxmlformats.org/officeDocument/2006/relationships" xmlns:p="http://schemas.openxmlformats.org/presentationml/2006/main">
  <p:tag name="TIMING" val="|1.1|12|45.7|7.7|6.9|5.8|6.2|20.3"/>
</p:tagLst>
</file>

<file path=ppt/tags/tag20.xml><?xml version="1.0" encoding="utf-8"?>
<p:tagLst xmlns:a="http://schemas.openxmlformats.org/drawingml/2006/main" xmlns:r="http://schemas.openxmlformats.org/officeDocument/2006/relationships" xmlns:p="http://schemas.openxmlformats.org/presentationml/2006/main">
  <p:tag name="TIMING" val="|1.8|11|16.3"/>
</p:tagLst>
</file>

<file path=ppt/tags/tag21.xml><?xml version="1.0" encoding="utf-8"?>
<p:tagLst xmlns:a="http://schemas.openxmlformats.org/drawingml/2006/main" xmlns:r="http://schemas.openxmlformats.org/officeDocument/2006/relationships" xmlns:p="http://schemas.openxmlformats.org/presentationml/2006/main">
  <p:tag name="TIMING" val="|2.9|7.1|10|9.7|14.3|9.6|24.4|29.9|13.8|33.6"/>
</p:tagLst>
</file>

<file path=ppt/tags/tag22.xml><?xml version="1.0" encoding="utf-8"?>
<p:tagLst xmlns:a="http://schemas.openxmlformats.org/drawingml/2006/main" xmlns:r="http://schemas.openxmlformats.org/officeDocument/2006/relationships" xmlns:p="http://schemas.openxmlformats.org/presentationml/2006/main">
  <p:tag name="TIMING" val="|1.8|11|16.3"/>
</p:tagLst>
</file>

<file path=ppt/tags/tag23.xml><?xml version="1.0" encoding="utf-8"?>
<p:tagLst xmlns:a="http://schemas.openxmlformats.org/drawingml/2006/main" xmlns:r="http://schemas.openxmlformats.org/officeDocument/2006/relationships" xmlns:p="http://schemas.openxmlformats.org/presentationml/2006/main">
  <p:tag name="TIMING" val="|16.5|11.7|15.5|12.9|3|7.4|7|3.3|26.3|65.5|0.8|23.5|36.7"/>
</p:tagLst>
</file>

<file path=ppt/tags/tag24.xml><?xml version="1.0" encoding="utf-8"?>
<p:tagLst xmlns:a="http://schemas.openxmlformats.org/drawingml/2006/main" xmlns:r="http://schemas.openxmlformats.org/officeDocument/2006/relationships" xmlns:p="http://schemas.openxmlformats.org/presentationml/2006/main">
  <p:tag name="TIMING" val="|20.9|7.8|17.1|7.4|1.5|11.2|1.1|2.5|25|19.8|42.8|58.3|7.5|36.6"/>
</p:tagLst>
</file>

<file path=ppt/tags/tag25.xml><?xml version="1.0" encoding="utf-8"?>
<p:tagLst xmlns:a="http://schemas.openxmlformats.org/drawingml/2006/main" xmlns:r="http://schemas.openxmlformats.org/officeDocument/2006/relationships" xmlns:p="http://schemas.openxmlformats.org/presentationml/2006/main">
  <p:tag name="TIMING" val="|9.3|36.5|12.7|9.8|11.8|5|0.8|3.8|26.5|1.9"/>
</p:tagLst>
</file>

<file path=ppt/tags/tag26.xml><?xml version="1.0" encoding="utf-8"?>
<p:tagLst xmlns:a="http://schemas.openxmlformats.org/drawingml/2006/main" xmlns:r="http://schemas.openxmlformats.org/officeDocument/2006/relationships" xmlns:p="http://schemas.openxmlformats.org/presentationml/2006/main">
  <p:tag name="TIMING" val="|47.3|9.5|27.1|49.6|51.3|60.6|7.7"/>
</p:tagLst>
</file>

<file path=ppt/tags/tag27.xml><?xml version="1.0" encoding="utf-8"?>
<p:tagLst xmlns:a="http://schemas.openxmlformats.org/drawingml/2006/main" xmlns:r="http://schemas.openxmlformats.org/officeDocument/2006/relationships" xmlns:p="http://schemas.openxmlformats.org/presentationml/2006/main">
  <p:tag name="TIMING" val="|25.4|17.9|8.6|19.8|55.1|59.6"/>
</p:tagLst>
</file>

<file path=ppt/tags/tag28.xml><?xml version="1.0" encoding="utf-8"?>
<p:tagLst xmlns:a="http://schemas.openxmlformats.org/drawingml/2006/main" xmlns:r="http://schemas.openxmlformats.org/officeDocument/2006/relationships" xmlns:p="http://schemas.openxmlformats.org/presentationml/2006/main">
  <p:tag name="TIMING" val="|5|5.6|14.4|9.6|18.5|120.8|8.9|15.5|37.2|3.6"/>
</p:tagLst>
</file>

<file path=ppt/tags/tag29.xml><?xml version="1.0" encoding="utf-8"?>
<p:tagLst xmlns:a="http://schemas.openxmlformats.org/drawingml/2006/main" xmlns:r="http://schemas.openxmlformats.org/officeDocument/2006/relationships" xmlns:p="http://schemas.openxmlformats.org/presentationml/2006/main">
  <p:tag name="TIMING" val="|9.6|14.4|35.5|7.3|12.2|30|35.9|35.6|4.2|7.1|10.3|27.2"/>
</p:tagLst>
</file>

<file path=ppt/tags/tag3.xml><?xml version="1.0" encoding="utf-8"?>
<p:tagLst xmlns:a="http://schemas.openxmlformats.org/drawingml/2006/main" xmlns:r="http://schemas.openxmlformats.org/officeDocument/2006/relationships" xmlns:p="http://schemas.openxmlformats.org/presentationml/2006/main">
  <p:tag name="TIMING" val="|1.1|12|45.7|7.7|6.9|5.8|6.2|20.3"/>
</p:tagLst>
</file>

<file path=ppt/tags/tag30.xml><?xml version="1.0" encoding="utf-8"?>
<p:tagLst xmlns:a="http://schemas.openxmlformats.org/drawingml/2006/main" xmlns:r="http://schemas.openxmlformats.org/officeDocument/2006/relationships" xmlns:p="http://schemas.openxmlformats.org/presentationml/2006/main">
  <p:tag name="TIMING" val="|25.8|13.7|11.6|26.5|10.4|43|37.3|15.7|33.4|24.4"/>
</p:tagLst>
</file>

<file path=ppt/tags/tag31.xml><?xml version="1.0" encoding="utf-8"?>
<p:tagLst xmlns:a="http://schemas.openxmlformats.org/drawingml/2006/main" xmlns:r="http://schemas.openxmlformats.org/officeDocument/2006/relationships" xmlns:p="http://schemas.openxmlformats.org/presentationml/2006/main">
  <p:tag name="TIMING" val="|3.5|28.4|13|23.4|48.1|40|53.4"/>
</p:tagLst>
</file>

<file path=ppt/tags/tag4.xml><?xml version="1.0" encoding="utf-8"?>
<p:tagLst xmlns:a="http://schemas.openxmlformats.org/drawingml/2006/main" xmlns:r="http://schemas.openxmlformats.org/officeDocument/2006/relationships" xmlns:p="http://schemas.openxmlformats.org/presentationml/2006/main">
  <p:tag name="TIMING" val="|5.3|9.1|25.4|0.2|42.1|32.4"/>
</p:tagLst>
</file>

<file path=ppt/tags/tag5.xml><?xml version="1.0" encoding="utf-8"?>
<p:tagLst xmlns:a="http://schemas.openxmlformats.org/drawingml/2006/main" xmlns:r="http://schemas.openxmlformats.org/officeDocument/2006/relationships" xmlns:p="http://schemas.openxmlformats.org/presentationml/2006/main">
  <p:tag name="TIMING" val="|5.3|9.1|25.4|0.2|42.1|32.4"/>
</p:tagLst>
</file>

<file path=ppt/tags/tag6.xml><?xml version="1.0" encoding="utf-8"?>
<p:tagLst xmlns:a="http://schemas.openxmlformats.org/drawingml/2006/main" xmlns:r="http://schemas.openxmlformats.org/officeDocument/2006/relationships" xmlns:p="http://schemas.openxmlformats.org/presentationml/2006/main">
  <p:tag name="TIMING" val="|6.3|6.6|1.1|0.8|1.8|5.1|9.8|23.6|47"/>
</p:tagLst>
</file>

<file path=ppt/tags/tag7.xml><?xml version="1.0" encoding="utf-8"?>
<p:tagLst xmlns:a="http://schemas.openxmlformats.org/drawingml/2006/main" xmlns:r="http://schemas.openxmlformats.org/officeDocument/2006/relationships" xmlns:p="http://schemas.openxmlformats.org/presentationml/2006/main">
  <p:tag name="TIMING" val="|6.3|6.6|1.1|0.8|1.8|5.1|9.8|23.6|47"/>
</p:tagLst>
</file>

<file path=ppt/tags/tag8.xml><?xml version="1.0" encoding="utf-8"?>
<p:tagLst xmlns:a="http://schemas.openxmlformats.org/drawingml/2006/main" xmlns:r="http://schemas.openxmlformats.org/officeDocument/2006/relationships" xmlns:p="http://schemas.openxmlformats.org/presentationml/2006/main">
  <p:tag name="TIMING" val="|11.9|18.3|30.4|14|21.7|26.8|17.2"/>
</p:tagLst>
</file>

<file path=ppt/tags/tag9.xml><?xml version="1.0" encoding="utf-8"?>
<p:tagLst xmlns:a="http://schemas.openxmlformats.org/drawingml/2006/main" xmlns:r="http://schemas.openxmlformats.org/officeDocument/2006/relationships" xmlns:p="http://schemas.openxmlformats.org/presentationml/2006/main">
  <p:tag name="TIMING" val="|6.3|6.6|1.1|0.8|1.8|5.1|9.8|23.6|47"/>
</p:tagLst>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4998</TotalTime>
  <Words>3394</Words>
  <Application>Microsoft Office PowerPoint</Application>
  <PresentationFormat>Widescreen</PresentationFormat>
  <Paragraphs>550</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Abadi Extra Light</vt:lpstr>
      <vt:lpstr>Arial</vt:lpstr>
      <vt:lpstr>Calibri</vt:lpstr>
      <vt:lpstr>Calibri Light</vt:lpstr>
      <vt:lpstr>Cambria Math</vt:lpstr>
      <vt:lpstr>Garamond</vt:lpstr>
      <vt:lpstr>Wingdings</vt:lpstr>
      <vt:lpstr>Office Theme</vt:lpstr>
      <vt:lpstr>   Data and Features,  Some Simple Supervised Learners (LwP, Nearest Neighbors)</vt:lpstr>
      <vt:lpstr>Announcements</vt:lpstr>
      <vt:lpstr>Plan today</vt:lpstr>
      <vt:lpstr>Data and Features</vt:lpstr>
      <vt:lpstr>Example: Feature Extraction for Image Data</vt:lpstr>
      <vt:lpstr>Example: Feature Extraction for Image Data</vt:lpstr>
      <vt:lpstr>Example: Feature Extraction for Text Data</vt:lpstr>
      <vt:lpstr>Example: Feature Extraction for Text Data</vt:lpstr>
      <vt:lpstr>Don’t forget to apply common sense with features!</vt:lpstr>
      <vt:lpstr>Feature Learning = Distance Function Learning?</vt:lpstr>
      <vt:lpstr>Feature Selection</vt:lpstr>
      <vt:lpstr>Simple Supervised Learners</vt:lpstr>
      <vt:lpstr>Supervised Learning: Regression and Classification</vt:lpstr>
      <vt:lpstr>       Learning with Prototypes</vt:lpstr>
      <vt:lpstr>Classification via Learning with Prototypes (LwP)</vt:lpstr>
      <vt:lpstr>Learning with Prototypes (LwP): An Illustration</vt:lpstr>
      <vt:lpstr>LwP: The Prediction Rule, Mathematically</vt:lpstr>
      <vt:lpstr>LwP: The Prediction Rule, Mathematically</vt:lpstr>
      <vt:lpstr>LwP: Some Failure Cases</vt:lpstr>
      <vt:lpstr>LwP: Some Key Aspects</vt:lpstr>
      <vt:lpstr>       Nearest Neighbors</vt:lpstr>
      <vt:lpstr>Nearest Neighbors</vt:lpstr>
      <vt:lpstr>Nearest Neighbors for Classification</vt:lpstr>
      <vt:lpstr>Nearest Neighbor (or “One” Nearest Neighbor)</vt:lpstr>
      <vt:lpstr>K Nearest Neighbors (KNN)</vt:lpstr>
      <vt:lpstr>ϵ-Ball Nearest Neighbors (ϵ-NN)</vt:lpstr>
      <vt:lpstr>Distance-weighted KNN and ϵ-NN</vt:lpstr>
      <vt:lpstr>KNN Prediction Rule: The Mathematical Form</vt:lpstr>
      <vt:lpstr>Nearest Neighbors: Some Comments</vt:lpstr>
      <vt:lpstr>Speeding-up Nearest Neighbors</vt:lpstr>
      <vt:lpstr>Hyperparameter Selection</vt:lpstr>
      <vt:lpstr>Cross-Validation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and Logistics</dc:title>
  <dc:creator>Piyush Rai</dc:creator>
  <cp:lastModifiedBy>Piyush Rai</cp:lastModifiedBy>
  <cp:revision>200</cp:revision>
  <dcterms:created xsi:type="dcterms:W3CDTF">2020-07-07T20:42:16Z</dcterms:created>
  <dcterms:modified xsi:type="dcterms:W3CDTF">2024-08-05T12:14:04Z</dcterms:modified>
</cp:coreProperties>
</file>