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51" r:id="rId3"/>
    <p:sldId id="345" r:id="rId4"/>
    <p:sldId id="314" r:id="rId5"/>
    <p:sldId id="315" r:id="rId6"/>
    <p:sldId id="311" r:id="rId7"/>
    <p:sldId id="313" r:id="rId8"/>
    <p:sldId id="325" r:id="rId9"/>
    <p:sldId id="322" r:id="rId10"/>
    <p:sldId id="323" r:id="rId11"/>
    <p:sldId id="312" r:id="rId12"/>
    <p:sldId id="317" r:id="rId13"/>
    <p:sldId id="336" r:id="rId14"/>
    <p:sldId id="326" r:id="rId15"/>
    <p:sldId id="350" r:id="rId16"/>
    <p:sldId id="346" r:id="rId17"/>
    <p:sldId id="343" r:id="rId18"/>
    <p:sldId id="329" r:id="rId19"/>
    <p:sldId id="318" r:id="rId20"/>
    <p:sldId id="347" r:id="rId21"/>
    <p:sldId id="331" r:id="rId22"/>
    <p:sldId id="333" r:id="rId23"/>
    <p:sldId id="332" r:id="rId24"/>
    <p:sldId id="335" r:id="rId25"/>
    <p:sldId id="330" r:id="rId26"/>
    <p:sldId id="348" r:id="rId27"/>
    <p:sldId id="337" r:id="rId28"/>
    <p:sldId id="338" r:id="rId29"/>
    <p:sldId id="339" r:id="rId30"/>
    <p:sldId id="340" r:id="rId31"/>
    <p:sldId id="344" r:id="rId32"/>
    <p:sldId id="34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287"/>
    <a:srgbClr val="629E90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90.png"/><Relationship Id="rId11" Type="http://schemas.openxmlformats.org/officeDocument/2006/relationships/image" Target="../media/image41.png"/><Relationship Id="rId5" Type="http://schemas.openxmlformats.org/officeDocument/2006/relationships/image" Target="../media/image800.png"/><Relationship Id="rId10" Type="http://schemas.openxmlformats.org/officeDocument/2006/relationships/image" Target="../media/image3.png"/><Relationship Id="rId9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7" Type="http://schemas.openxmlformats.org/officeDocument/2006/relationships/image" Target="../media/image170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6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2.png"/><Relationship Id="rId5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6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1.png"/><Relationship Id="rId5" Type="http://schemas.openxmlformats.org/officeDocument/2006/relationships/image" Target="../media/image12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2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1.png"/><Relationship Id="rId5" Type="http://schemas.openxmlformats.org/officeDocument/2006/relationships/image" Target="../media/image271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0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1.png"/><Relationship Id="rId11" Type="http://schemas.openxmlformats.org/officeDocument/2006/relationships/image" Target="../media/image2.png"/><Relationship Id="rId5" Type="http://schemas.openxmlformats.org/officeDocument/2006/relationships/image" Target="../media/image301.png"/><Relationship Id="rId10" Type="http://schemas.openxmlformats.org/officeDocument/2006/relationships/image" Target="../media/image33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.png"/><Relationship Id="rId7" Type="http://schemas.openxmlformats.org/officeDocument/2006/relationships/image" Target="../media/image3600.png"/><Relationship Id="rId12" Type="http://schemas.openxmlformats.org/officeDocument/2006/relationships/image" Target="../media/image4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500.png"/><Relationship Id="rId11" Type="http://schemas.openxmlformats.org/officeDocument/2006/relationships/image" Target="../media/image4000.png"/><Relationship Id="rId5" Type="http://schemas.openxmlformats.org/officeDocument/2006/relationships/image" Target="../media/image3400.png"/><Relationship Id="rId10" Type="http://schemas.openxmlformats.org/officeDocument/2006/relationships/image" Target="../media/image3900.png"/><Relationship Id="rId9" Type="http://schemas.openxmlformats.org/officeDocument/2006/relationships/image" Target="../media/image3800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9E328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" y="2027734"/>
            <a:ext cx="10877550" cy="2445222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Nearest Neighbors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 and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denote the set of </a:t>
                </a:r>
                <a:r>
                  <a:rPr lang="en-GB" i="1" dirty="0">
                    <a:latin typeface="Abadi Extra Light" panose="020B0204020104020204" pitchFamily="34" charset="0"/>
                  </a:rPr>
                  <a:t>K </a:t>
                </a:r>
                <a:r>
                  <a:rPr lang="en-GB" dirty="0">
                    <a:latin typeface="Abadi Extra Light" panose="020B0204020104020204" pitchFamily="34" charset="0"/>
                  </a:rPr>
                  <a:t>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GB" dirty="0">
                    <a:latin typeface="Abadi Extra Light" panose="020B0204020104020204" pitchFamily="34" charset="0"/>
                  </a:rPr>
                  <a:t> of an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by</a:t>
                </a:r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 The unweighted KNN prediction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 test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form makes direct sense for regression and for cases where the each output is a vector (e.g.,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each output is a discrete value which can be represented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tagging/multi-label classification </a:t>
                </a:r>
                <a:r>
                  <a:rPr lang="en-GB" dirty="0">
                    <a:latin typeface="Abadi Extra Light" panose="020B0204020104020204" pitchFamily="34" charset="0"/>
                  </a:rPr>
                  <a:t>where each output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binary classification, assuming labels as +1/-1, we predict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5"/>
                          </m:rPr>
                          <a:rPr lang="en-IN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Prediction Rule: The Mathematical Form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/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8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06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09"/>
    </mc:Choice>
    <mc:Fallback xmlns="">
      <p:transition spd="slow" advTm="24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old, classic but still very widely used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give deep neural networks a run for their money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Can work very well in practical with the right distance function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Comes with very nice theoretical guarantees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Also called a memory-based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instance-based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non-parametric</a:t>
            </a:r>
            <a:r>
              <a:rPr lang="en-GB" dirty="0">
                <a:latin typeface="Abadi Extra Light" panose="020B0204020104020204" pitchFamily="34" charset="0"/>
              </a:rPr>
              <a:t>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 “model” is learned here (unlike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). Prediction step uses all the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Requires lots of storage (need to keep all the training data at test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Prediction step can be slow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each test point, need to compute its distance from all the training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data-structures or data-summarization techniques can provide speed-ups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4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789"/>
    </mc:Choice>
    <mc:Fallback xmlns="">
      <p:transition spd="slow" advTm="266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 use techniques to reduce the training set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Several data summarization techniques exist that discard redundant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Now we will require fewer number of distance computations for each test input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</a:t>
            </a:r>
            <a:r>
              <a:rPr lang="en-IN" dirty="0">
                <a:latin typeface="Abadi Extra Light" panose="020B0204020104020204" pitchFamily="34" charset="0"/>
              </a:rPr>
              <a:t>techniques to reduce the data dimensionality (no. of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Won’t reduce no. of distance computations but each distance computation will be faster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Compressing each input into a small binary vector (a type of dim-red)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Distance/similarity computation between bin. </a:t>
            </a:r>
            <a:r>
              <a:rPr lang="en-GB" dirty="0" err="1">
                <a:latin typeface="Abadi Extra Light" panose="020B0204020104020204" pitchFamily="34" charset="0"/>
              </a:rPr>
              <a:t>vecs</a:t>
            </a:r>
            <a:r>
              <a:rPr lang="en-GB" dirty="0">
                <a:latin typeface="Abadi Extra Light" panose="020B0204020104020204" pitchFamily="34" charset="0"/>
              </a:rPr>
              <a:t> is very fast (can even be done in H/W)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other techniques as well,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Locality Sensitive Hashing (group training inputs into buckets)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 structures (e.g., k-D trees) to organize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divide-and-conquer type approach to narrow down the search region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18113-383D-4C21-9477-A866D1D0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68" y="549759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7059B43-42E5-41DB-BD98-9E23CDBC5644}"/>
              </a:ext>
            </a:extLst>
          </p:cNvPr>
          <p:cNvSpPr/>
          <p:nvPr/>
        </p:nvSpPr>
        <p:spPr>
          <a:xfrm>
            <a:off x="7637069" y="4780897"/>
            <a:ext cx="4169664" cy="716698"/>
          </a:xfrm>
          <a:prstGeom prst="wedgeRectCallout">
            <a:avLst>
              <a:gd name="adj1" fmla="val 37240"/>
              <a:gd name="adj2" fmla="val 84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will look at Decision Trees which is also like a divide-and-conquer approach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3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97"/>
    </mc:Choice>
    <mc:Fallback xmlns="">
      <p:transition spd="slow" advTm="255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59382-9155-F4ED-8814-3E14F521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971" y="469237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Every ML model has some hyperparameters that need to be tuned,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i="1" dirty="0">
                    <a:latin typeface="Abadi Extra Light" panose="020B0204020104020204" pitchFamily="34" charset="0"/>
                  </a:rPr>
                  <a:t>K</a:t>
                </a:r>
                <a:r>
                  <a:rPr lang="en-IN" dirty="0">
                    <a:latin typeface="Abadi Extra Light" panose="020B0204020104020204" pitchFamily="34" charset="0"/>
                  </a:rPr>
                  <a:t> in KNN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-NN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Choice of distance to use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 or nearest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Would like to choose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h.p.</a:t>
                </a:r>
                <a:r>
                  <a:rPr lang="en-IN" dirty="0">
                    <a:latin typeface="Abadi Extra Light" panose="020B0204020104020204" pitchFamily="34" charset="0"/>
                  </a:rPr>
                  <a:t> values that would give best performance on test data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184B22DE-3740-4A57-8AFD-AEF81F47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9" y="406068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DD86AA0-5BDD-4563-8606-8B858123A8A4}"/>
              </a:ext>
            </a:extLst>
          </p:cNvPr>
          <p:cNvSpPr/>
          <p:nvPr/>
        </p:nvSpPr>
        <p:spPr>
          <a:xfrm>
            <a:off x="2414683" y="3194630"/>
            <a:ext cx="3722438" cy="1263379"/>
          </a:xfrm>
          <a:prstGeom prst="wedgeRectCallout">
            <a:avLst>
              <a:gd name="adj1" fmla="val -71373"/>
              <a:gd name="adj2" fmla="val 558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Okay. So I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try multiple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 and choose the one that gives the best accuracy on the </a:t>
            </a: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test data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Simple, isn’t it?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6B432CE4-7617-4057-A86D-0A3063DA0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9284" y="3113472"/>
            <a:ext cx="1425697" cy="142569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AEB789-5659-4C67-8298-D2EED7EEBE61}"/>
              </a:ext>
            </a:extLst>
          </p:cNvPr>
          <p:cNvSpPr/>
          <p:nvPr/>
        </p:nvSpPr>
        <p:spPr>
          <a:xfrm>
            <a:off x="6850234" y="3151541"/>
            <a:ext cx="3528111" cy="1059239"/>
          </a:xfrm>
          <a:prstGeom prst="wedgeRectCallout">
            <a:avLst>
              <a:gd name="adj1" fmla="val 59872"/>
              <a:gd name="adj2" fmla="val -44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Beware. You are committing a crime. Never Ever touch your test data while building the model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AD5CFE-DD9A-41E8-B893-F94C16276AE9}"/>
              </a:ext>
            </a:extLst>
          </p:cNvPr>
          <p:cNvSpPr/>
          <p:nvPr/>
        </p:nvSpPr>
        <p:spPr>
          <a:xfrm>
            <a:off x="204661" y="3266682"/>
            <a:ext cx="1425697" cy="856659"/>
          </a:xfrm>
          <a:prstGeom prst="wedgeRectCallout">
            <a:avLst>
              <a:gd name="adj1" fmla="val 35743"/>
              <a:gd name="adj2" fmla="val 10480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Oops, sorry!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to do then?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2322BCA-9E48-4A2D-8C97-887DFAE21037}"/>
              </a:ext>
            </a:extLst>
          </p:cNvPr>
          <p:cNvSpPr/>
          <p:nvPr/>
        </p:nvSpPr>
        <p:spPr>
          <a:xfrm>
            <a:off x="6197705" y="4308501"/>
            <a:ext cx="4833682" cy="965223"/>
          </a:xfrm>
          <a:prstGeom prst="wedgeRectCallout">
            <a:avLst>
              <a:gd name="adj1" fmla="val 56135"/>
              <a:gd name="adj2" fmla="val 133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</a:t>
            </a:r>
            <a:r>
              <a:rPr lang="en-IN" sz="20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cross-validation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– use a part of your training data (we will call it “validation/held-out set”) to select best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values.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923535F-F2C9-4A50-8A33-3D44A269ACF5}"/>
              </a:ext>
            </a:extLst>
          </p:cNvPr>
          <p:cNvSpPr/>
          <p:nvPr/>
        </p:nvSpPr>
        <p:spPr>
          <a:xfrm>
            <a:off x="2017072" y="5019562"/>
            <a:ext cx="2609629" cy="856660"/>
          </a:xfrm>
          <a:prstGeom prst="wedgeRectCallout">
            <a:avLst>
              <a:gd name="adj1" fmla="val -64574"/>
              <a:gd name="adj2" fmla="val -7775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Is validation set a good proxy to test set?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0CE7F3-89CC-41A8-80D4-910C644425E2}"/>
              </a:ext>
            </a:extLst>
          </p:cNvPr>
          <p:cNvSpPr/>
          <p:nvPr/>
        </p:nvSpPr>
        <p:spPr>
          <a:xfrm>
            <a:off x="7372239" y="5417003"/>
            <a:ext cx="3719732" cy="1235855"/>
          </a:xfrm>
          <a:prstGeom prst="wedgeRectCallout">
            <a:avLst>
              <a:gd name="adj1" fmla="val 44242"/>
              <a:gd name="adj2" fmla="val -650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yes since training set (from which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val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 is taken) and test sets are assumed to have similar distribution)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47"/>
    </mc:Choice>
    <mc:Fallback xmlns="">
      <p:transition spd="slow" advTm="259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AD5B1CC9-2940-44F9-BB8A-B8167A7876AE}"/>
              </a:ext>
            </a:extLst>
          </p:cNvPr>
          <p:cNvSpPr/>
          <p:nvPr/>
        </p:nvSpPr>
        <p:spPr>
          <a:xfrm>
            <a:off x="8181724" y="968118"/>
            <a:ext cx="2902374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model 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14"/>
    </mc:Choice>
    <mc:Fallback xmlns="">
      <p:transition spd="slow" advTm="29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467" y="2567800"/>
            <a:ext cx="7748532" cy="1722399"/>
          </a:xfrm>
        </p:spPr>
        <p:txBody>
          <a:bodyPr>
            <a:noAutofit/>
          </a:bodyPr>
          <a:lstStyle/>
          <a:p>
            <a:r>
              <a:rPr lang="en-IN" sz="7200" dirty="0"/>
              <a:t>       </a:t>
            </a:r>
            <a:r>
              <a:rPr lang="en-IN" sz="7200" b="1" dirty="0"/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1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"/>
    </mc:Choice>
    <mc:Fallback xmlns="">
      <p:transition spd="slow" advTm="1297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hierarchy of rules</a:t>
            </a:r>
            <a:r>
              <a:rPr lang="en-IN" dirty="0">
                <a:latin typeface="Abadi Extra Light" panose="020B0204020104020204" pitchFamily="34" charset="0"/>
              </a:rPr>
              <a:t>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DT learning is about learning such a tree from </a:t>
            </a:r>
            <a:r>
              <a:rPr lang="en-GB" dirty="0" err="1">
                <a:latin typeface="Abadi Extra Light" panose="020B0204020104020204" pitchFamily="34" charset="0"/>
              </a:rPr>
              <a:t>labeled</a:t>
            </a:r>
            <a:r>
              <a:rPr lang="en-GB" dirty="0">
                <a:latin typeface="Abadi Extra Light" panose="020B0204020104020204" pitchFamily="34" charset="0"/>
              </a:rPr>
              <a:t> training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124080" y="1726371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Learning: The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training data till you get (roughly)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Some typical prediction rules for each region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Use a constant label (e.g., majority) if region fully/almost homogeneous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Learn another prediction model(e.g., </a:t>
            </a:r>
            <a:r>
              <a:rPr lang="en-US" dirty="0" err="1">
                <a:latin typeface="Abadi Extra Light" panose="020B0204020104020204" pitchFamily="34" charset="0"/>
              </a:rPr>
              <a:t>LwP</a:t>
            </a:r>
            <a:r>
              <a:rPr lang="en-US" dirty="0">
                <a:latin typeface="Abadi Extra Light" panose="020B0204020104020204" pitchFamily="34" charset="0"/>
              </a:rPr>
              <a:t>) if region not fully homogeneous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675086" y="3758948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5817037" y="1739006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418446" y="2242525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432681" y="1724652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5847590" y="2761314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5831840" y="1726371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5831840" y="2758679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671269" y="2752073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656970" y="3752658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405423" y="2242525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513227" y="1739006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5831840" y="4540729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7817056" y="3748462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513227" y="1744184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5831839" y="4543379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7817055" y="3760082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671269" y="2762874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4" y="2031641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520064" y="1987266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024" y="3697865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126659" y="3429000"/>
            <a:ext cx="2743193" cy="125816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most of) the training inputs with the same outputs/labels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4744790" y="3591894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113197" y="4199727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383F1-0EA5-17E4-897C-73E5365A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11" y="1657949"/>
            <a:ext cx="1010687" cy="96522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48AB3E9-0A70-30B1-F48B-4B596D386D8A}"/>
              </a:ext>
            </a:extLst>
          </p:cNvPr>
          <p:cNvSpPr/>
          <p:nvPr/>
        </p:nvSpPr>
        <p:spPr>
          <a:xfrm>
            <a:off x="8620688" y="1726131"/>
            <a:ext cx="2560429" cy="1366427"/>
          </a:xfrm>
          <a:prstGeom prst="wedgeRectCallout">
            <a:avLst>
              <a:gd name="adj1" fmla="val 62911"/>
              <a:gd name="adj2" fmla="val -2805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Test time: Given a test input, first locate its region. Then use the prediction rule of that region to predict its label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F3E3A5-8EBE-A9E9-C5EB-EEF0659F120A}"/>
              </a:ext>
            </a:extLst>
          </p:cNvPr>
          <p:cNvSpPr/>
          <p:nvPr/>
        </p:nvSpPr>
        <p:spPr>
          <a:xfrm>
            <a:off x="8705672" y="3225817"/>
            <a:ext cx="3359669" cy="1993705"/>
          </a:xfrm>
          <a:prstGeom prst="wedgeRectCallout">
            <a:avLst>
              <a:gd name="adj1" fmla="val 2464"/>
              <a:gd name="adj2" fmla="val -57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Within each region, we can even use a very sophisticated model (like a deep neural network) but we usually prefer a simple rule (constant label, or maybe use a simple ML model like </a:t>
            </a:r>
            <a:r>
              <a:rPr lang="en-US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) so that training and test phases are fast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3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77"/>
    </mc:Choice>
    <mc:Fallback xmlns="">
      <p:transition spd="slow" advTm="47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uiExpand="1" animBg="1"/>
      <p:bldP spid="97" grpId="0" uiExpand="1" animBg="1"/>
      <p:bldP spid="98" grpId="0" uiExpand="1" animBg="1"/>
      <p:bldP spid="100" grpId="0" uiExpand="1" animBg="1"/>
      <p:bldP spid="102" grpId="0" uiExpand="1" animBg="1"/>
      <p:bldP spid="117" grpId="0" uiExpand="1" animBg="1"/>
      <p:bldP spid="118" grpId="0" uiExpand="1" animBg="1"/>
      <p:bldP spid="119" grpId="0" uiExpand="1" animBg="1"/>
      <p:bldP spid="120" grpId="0" uiExpand="1" animBg="1"/>
      <p:bldP spid="165" grpId="0" uiExpand="1" animBg="1"/>
      <p:bldP spid="167" grpId="0" uiExpand="1" animBg="1"/>
      <p:bldP spid="18" grpId="0" uiExpand="1" animBg="1"/>
      <p:bldP spid="169" grpId="0" uiExpand="1" animBg="1"/>
      <p:bldP spid="4" grpId="0" animBg="1"/>
      <p:bldP spid="5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Classification: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5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/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blipFill>
                <a:blip r:embed="rId6"/>
                <a:stretch>
                  <a:fillRect l="-28889" r="-51111" b="-9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7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8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inputs. Internal/leaf nodes receive a subset of training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2E72643-09C4-BA66-DDD4-E1F6744FF6C6}"/>
                  </a:ext>
                </a:extLst>
              </p:cNvPr>
              <p:cNvSpPr/>
              <p:nvPr/>
            </p:nvSpPr>
            <p:spPr>
              <a:xfrm>
                <a:off x="5402635" y="804728"/>
                <a:ext cx="2118935" cy="804563"/>
              </a:xfrm>
              <a:prstGeom prst="wedgeRectCallout">
                <a:avLst>
                  <a:gd name="adj1" fmla="val -58464"/>
                  <a:gd name="adj2" fmla="val 3920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data with each input having 2 features (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2E72643-09C4-BA66-DDD4-E1F6744F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35" y="804728"/>
                <a:ext cx="2118935" cy="804563"/>
              </a:xfrm>
              <a:prstGeom prst="wedgeRectCallout">
                <a:avLst>
                  <a:gd name="adj1" fmla="val -58464"/>
                  <a:gd name="adj2" fmla="val 39207"/>
                </a:avLst>
              </a:prstGeom>
              <a:blipFill>
                <a:blip r:embed="rId11"/>
                <a:stretch>
                  <a:fillRect t="-2239" b="-970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87"/>
    </mc:Choice>
    <mc:Fallback xmlns="">
      <p:transition spd="slow" advTm="475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7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/>
      <p:bldP spid="70" grpId="0"/>
      <p:bldP spid="6" grpId="0"/>
      <p:bldP spid="72" grpId="0" animBg="1"/>
      <p:bldP spid="73" grpId="0"/>
      <p:bldP spid="7" grpId="0" animBg="1"/>
      <p:bldP spid="75" grpId="0" animBg="1"/>
      <p:bldP spid="88" grpId="0" animBg="1"/>
      <p:bldP spid="89" grpId="0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Regression: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6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7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8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blipFill>
                <a:blip r:embed="rId9"/>
                <a:stretch>
                  <a:fillRect l="-3093" r="-6186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10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11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29FFD43-031C-424C-B840-9DFDE582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75" y="5569746"/>
            <a:ext cx="1010687" cy="965223"/>
          </a:xfrm>
          <a:prstGeom prst="rect">
            <a:avLst/>
          </a:prstGeom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1625D58F-279A-4AD3-ABD2-00BC30321918}"/>
              </a:ext>
            </a:extLst>
          </p:cNvPr>
          <p:cNvSpPr/>
          <p:nvPr/>
        </p:nvSpPr>
        <p:spPr>
          <a:xfrm>
            <a:off x="1885488" y="5296719"/>
            <a:ext cx="5483690" cy="123825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15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at most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49"/>
    </mc:Choice>
    <mc:Fallback xmlns="">
      <p:transition spd="slow" advTm="413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/>
      <p:bldP spid="22" grpId="0"/>
      <p:bldP spid="65" grpId="0" animBg="1"/>
      <p:bldP spid="66" grpId="0"/>
      <p:bldP spid="85" grpId="0" animBg="1"/>
      <p:bldP spid="91" grpId="0" animBg="1"/>
      <p:bldP spid="92" grpId="0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Announcement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Quiz 1 date shifted to Aug 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Timing will be 7:00pm – 8:00pm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Venue is likely to be L7, L18, L20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More details to be shared soon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0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50"/>
    </mc:Choice>
    <mc:Fallback xmlns="">
      <p:transition spd="slow" advTm="17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918EDB40-10ED-8EF0-9C27-EAFF7B1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2" y="5424938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10769-86FC-C4D3-4351-5B6AA54A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998" y="3278707"/>
            <a:ext cx="1010687" cy="965223"/>
          </a:xfrm>
          <a:prstGeom prst="rect">
            <a:avLst/>
          </a:prstGeom>
        </p:spPr>
      </p:pic>
      <p:pic>
        <p:nvPicPr>
          <p:cNvPr id="10" name="Picture 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68DE1F3C-5E2C-66DB-7B8B-54BD5F62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420525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Constructing a Decision Tree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AC9B4-1A92-4577-A67D-5755096C462D}"/>
              </a:ext>
            </a:extLst>
          </p:cNvPr>
          <p:cNvGrpSpPr/>
          <p:nvPr/>
        </p:nvGrpSpPr>
        <p:grpSpPr>
          <a:xfrm>
            <a:off x="265245" y="1223926"/>
            <a:ext cx="6829405" cy="2905009"/>
            <a:chOff x="245990" y="1627455"/>
            <a:chExt cx="11668324" cy="409683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2382602-1F3B-49CC-9A68-974867924F9E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E27D4D-D146-48E3-B034-231A14A245DF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93F13-D3F0-4CFC-927C-717BF6AB10CA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F6DD28-3C78-4045-9FA4-37C5785A1CF0}"/>
                </a:ext>
              </a:extLst>
            </p:cNvPr>
            <p:cNvSpPr/>
            <p:nvPr/>
          </p:nvSpPr>
          <p:spPr>
            <a:xfrm>
              <a:off x="852597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9">
              <a:extLst>
                <a:ext uri="{FF2B5EF4-FFF2-40B4-BE49-F238E27FC236}">
                  <a16:creationId xmlns:a16="http://schemas.microsoft.com/office/drawing/2014/main" id="{BDE0799D-4664-4043-B2B9-A92DD6DC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482A9334-C703-4B18-BF68-6BC65D7A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Oval 9">
              <a:extLst>
                <a:ext uri="{FF2B5EF4-FFF2-40B4-BE49-F238E27FC236}">
                  <a16:creationId xmlns:a16="http://schemas.microsoft.com/office/drawing/2014/main" id="{78B0C695-00FD-416E-8BF7-A8DBDEF5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Oval 9">
              <a:extLst>
                <a:ext uri="{FF2B5EF4-FFF2-40B4-BE49-F238E27FC236}">
                  <a16:creationId xmlns:a16="http://schemas.microsoft.com/office/drawing/2014/main" id="{2BCD588C-B793-4832-B443-244D9423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Oval 9">
              <a:extLst>
                <a:ext uri="{FF2B5EF4-FFF2-40B4-BE49-F238E27FC236}">
                  <a16:creationId xmlns:a16="http://schemas.microsoft.com/office/drawing/2014/main" id="{CDD8CE60-F8AC-4B99-9F9B-31C366BD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Oval 9">
              <a:extLst>
                <a:ext uri="{FF2B5EF4-FFF2-40B4-BE49-F238E27FC236}">
                  <a16:creationId xmlns:a16="http://schemas.microsoft.com/office/drawing/2014/main" id="{696CB172-5C71-4329-909F-1429F9DF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02679E8F-9B36-46D6-AB82-85B5ECC6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" name="Oval 9">
              <a:extLst>
                <a:ext uri="{FF2B5EF4-FFF2-40B4-BE49-F238E27FC236}">
                  <a16:creationId xmlns:a16="http://schemas.microsoft.com/office/drawing/2014/main" id="{F7BAD65C-1D32-49FE-BE08-8B459779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Oval 9">
              <a:extLst>
                <a:ext uri="{FF2B5EF4-FFF2-40B4-BE49-F238E27FC236}">
                  <a16:creationId xmlns:a16="http://schemas.microsoft.com/office/drawing/2014/main" id="{98226EF2-8981-4751-9285-CA34D59D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Oval 9">
              <a:extLst>
                <a:ext uri="{FF2B5EF4-FFF2-40B4-BE49-F238E27FC236}">
                  <a16:creationId xmlns:a16="http://schemas.microsoft.com/office/drawing/2014/main" id="{DBA84320-E17A-4091-83A6-7CCEAF9D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Oval 9">
              <a:extLst>
                <a:ext uri="{FF2B5EF4-FFF2-40B4-BE49-F238E27FC236}">
                  <a16:creationId xmlns:a16="http://schemas.microsoft.com/office/drawing/2014/main" id="{431CEA02-B414-447E-9A00-7E453BB2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Oval 9">
              <a:extLst>
                <a:ext uri="{FF2B5EF4-FFF2-40B4-BE49-F238E27FC236}">
                  <a16:creationId xmlns:a16="http://schemas.microsoft.com/office/drawing/2014/main" id="{C9735E16-34E7-489B-AC5A-48A3AD44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Oval 9">
              <a:extLst>
                <a:ext uri="{FF2B5EF4-FFF2-40B4-BE49-F238E27FC236}">
                  <a16:creationId xmlns:a16="http://schemas.microsoft.com/office/drawing/2014/main" id="{4486431F-5F3D-4340-8DE6-57E32ED4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Oval 9">
              <a:extLst>
                <a:ext uri="{FF2B5EF4-FFF2-40B4-BE49-F238E27FC236}">
                  <a16:creationId xmlns:a16="http://schemas.microsoft.com/office/drawing/2014/main" id="{E2BB83B0-5CAC-42B5-8E48-C757DF2F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Oval 9">
              <a:extLst>
                <a:ext uri="{FF2B5EF4-FFF2-40B4-BE49-F238E27FC236}">
                  <a16:creationId xmlns:a16="http://schemas.microsoft.com/office/drawing/2014/main" id="{80679F1B-3054-499B-B9DD-D43CAAE5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Oval 9">
              <a:extLst>
                <a:ext uri="{FF2B5EF4-FFF2-40B4-BE49-F238E27FC236}">
                  <a16:creationId xmlns:a16="http://schemas.microsoft.com/office/drawing/2014/main" id="{8DC4D318-40D3-4F27-9AC4-508F53DA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Oval 9">
              <a:extLst>
                <a:ext uri="{FF2B5EF4-FFF2-40B4-BE49-F238E27FC236}">
                  <a16:creationId xmlns:a16="http://schemas.microsoft.com/office/drawing/2014/main" id="{AD1C0420-72E4-4C44-984E-04E37FB4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Oval 9">
              <a:extLst>
                <a:ext uri="{FF2B5EF4-FFF2-40B4-BE49-F238E27FC236}">
                  <a16:creationId xmlns:a16="http://schemas.microsoft.com/office/drawing/2014/main" id="{F1171659-45CE-4A15-BAEE-2322C4E5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Oval 9">
              <a:extLst>
                <a:ext uri="{FF2B5EF4-FFF2-40B4-BE49-F238E27FC236}">
                  <a16:creationId xmlns:a16="http://schemas.microsoft.com/office/drawing/2014/main" id="{16769378-A137-4D55-979C-20508440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Oval 9">
              <a:extLst>
                <a:ext uri="{FF2B5EF4-FFF2-40B4-BE49-F238E27FC236}">
                  <a16:creationId xmlns:a16="http://schemas.microsoft.com/office/drawing/2014/main" id="{6C2BBF82-C9B1-4299-9255-1BAAA05A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Oval 9">
              <a:extLst>
                <a:ext uri="{FF2B5EF4-FFF2-40B4-BE49-F238E27FC236}">
                  <a16:creationId xmlns:a16="http://schemas.microsoft.com/office/drawing/2014/main" id="{9B4C367D-15F1-46E9-84C3-8E6DDC86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Oval 9">
              <a:extLst>
                <a:ext uri="{FF2B5EF4-FFF2-40B4-BE49-F238E27FC236}">
                  <a16:creationId xmlns:a16="http://schemas.microsoft.com/office/drawing/2014/main" id="{EC668988-4AF8-4CB2-A419-3F8BADB3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Oval 9">
              <a:extLst>
                <a:ext uri="{FF2B5EF4-FFF2-40B4-BE49-F238E27FC236}">
                  <a16:creationId xmlns:a16="http://schemas.microsoft.com/office/drawing/2014/main" id="{8B51EDE9-2AA7-43ED-BF88-BB73149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Oval 9">
              <a:extLst>
                <a:ext uri="{FF2B5EF4-FFF2-40B4-BE49-F238E27FC236}">
                  <a16:creationId xmlns:a16="http://schemas.microsoft.com/office/drawing/2014/main" id="{B99D3D0D-FF7E-4DD5-82CB-55BE0138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Oval 9">
              <a:extLst>
                <a:ext uri="{FF2B5EF4-FFF2-40B4-BE49-F238E27FC236}">
                  <a16:creationId xmlns:a16="http://schemas.microsoft.com/office/drawing/2014/main" id="{E9436275-D47F-4639-9E0E-14A96C69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Oval 9">
              <a:extLst>
                <a:ext uri="{FF2B5EF4-FFF2-40B4-BE49-F238E27FC236}">
                  <a16:creationId xmlns:a16="http://schemas.microsoft.com/office/drawing/2014/main" id="{3D257BE8-C656-447F-856C-C4EA0426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Oval 9">
              <a:extLst>
                <a:ext uri="{FF2B5EF4-FFF2-40B4-BE49-F238E27FC236}">
                  <a16:creationId xmlns:a16="http://schemas.microsoft.com/office/drawing/2014/main" id="{85A21BD8-80F0-40E7-80B8-4BAB3FFC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Oval 9">
              <a:extLst>
                <a:ext uri="{FF2B5EF4-FFF2-40B4-BE49-F238E27FC236}">
                  <a16:creationId xmlns:a16="http://schemas.microsoft.com/office/drawing/2014/main" id="{AA6D1661-9430-45A6-80E9-41BF7A37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Oval 9">
              <a:extLst>
                <a:ext uri="{FF2B5EF4-FFF2-40B4-BE49-F238E27FC236}">
                  <a16:creationId xmlns:a16="http://schemas.microsoft.com/office/drawing/2014/main" id="{5DDAA1F6-DA45-4D09-9385-66ACB9F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Oval 9">
              <a:extLst>
                <a:ext uri="{FF2B5EF4-FFF2-40B4-BE49-F238E27FC236}">
                  <a16:creationId xmlns:a16="http://schemas.microsoft.com/office/drawing/2014/main" id="{35E85925-0C20-4A24-B422-35293573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Oval 9">
              <a:extLst>
                <a:ext uri="{FF2B5EF4-FFF2-40B4-BE49-F238E27FC236}">
                  <a16:creationId xmlns:a16="http://schemas.microsoft.com/office/drawing/2014/main" id="{136B4032-30A8-4EEF-97BB-04D2CB38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Oval 9">
              <a:extLst>
                <a:ext uri="{FF2B5EF4-FFF2-40B4-BE49-F238E27FC236}">
                  <a16:creationId xmlns:a16="http://schemas.microsoft.com/office/drawing/2014/main" id="{535E8643-C088-469A-974C-8805AFB3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Oval 9">
              <a:extLst>
                <a:ext uri="{FF2B5EF4-FFF2-40B4-BE49-F238E27FC236}">
                  <a16:creationId xmlns:a16="http://schemas.microsoft.com/office/drawing/2014/main" id="{83BD0111-DFAD-4CF7-9954-82E8D9DC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Oval 9">
              <a:extLst>
                <a:ext uri="{FF2B5EF4-FFF2-40B4-BE49-F238E27FC236}">
                  <a16:creationId xmlns:a16="http://schemas.microsoft.com/office/drawing/2014/main" id="{0278A1E9-CF81-44A0-9E3A-0A57DDC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Oval 9">
              <a:extLst>
                <a:ext uri="{FF2B5EF4-FFF2-40B4-BE49-F238E27FC236}">
                  <a16:creationId xmlns:a16="http://schemas.microsoft.com/office/drawing/2014/main" id="{24BA26B7-9030-4925-813C-5B6A107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Oval 9">
              <a:extLst>
                <a:ext uri="{FF2B5EF4-FFF2-40B4-BE49-F238E27FC236}">
                  <a16:creationId xmlns:a16="http://schemas.microsoft.com/office/drawing/2014/main" id="{B51736E6-C3EC-4762-9997-6F84EB8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Oval 9">
              <a:extLst>
                <a:ext uri="{FF2B5EF4-FFF2-40B4-BE49-F238E27FC236}">
                  <a16:creationId xmlns:a16="http://schemas.microsoft.com/office/drawing/2014/main" id="{953E7521-EFCC-4D94-9C94-1A22059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Oval 9">
              <a:extLst>
                <a:ext uri="{FF2B5EF4-FFF2-40B4-BE49-F238E27FC236}">
                  <a16:creationId xmlns:a16="http://schemas.microsoft.com/office/drawing/2014/main" id="{6BD6F2F8-935D-4481-AF76-4915F13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Oval 9">
              <a:extLst>
                <a:ext uri="{FF2B5EF4-FFF2-40B4-BE49-F238E27FC236}">
                  <a16:creationId xmlns:a16="http://schemas.microsoft.com/office/drawing/2014/main" id="{9DB0638C-5119-44A6-A893-96DE9D00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Oval 9">
              <a:extLst>
                <a:ext uri="{FF2B5EF4-FFF2-40B4-BE49-F238E27FC236}">
                  <a16:creationId xmlns:a16="http://schemas.microsoft.com/office/drawing/2014/main" id="{34E32A99-B1CF-4105-9CBA-B2FA2989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3B7B1513-A21C-4058-BFF4-16BF62AD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Oval 9">
              <a:extLst>
                <a:ext uri="{FF2B5EF4-FFF2-40B4-BE49-F238E27FC236}">
                  <a16:creationId xmlns:a16="http://schemas.microsoft.com/office/drawing/2014/main" id="{ECBB27A5-CE93-4485-B1FD-2DFC44C5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Oval 9">
              <a:extLst>
                <a:ext uri="{FF2B5EF4-FFF2-40B4-BE49-F238E27FC236}">
                  <a16:creationId xmlns:a16="http://schemas.microsoft.com/office/drawing/2014/main" id="{D022E5F6-BCA0-415A-8355-2E0F69D7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Oval 9">
              <a:extLst>
                <a:ext uri="{FF2B5EF4-FFF2-40B4-BE49-F238E27FC236}">
                  <a16:creationId xmlns:a16="http://schemas.microsoft.com/office/drawing/2014/main" id="{9744FEDE-2890-468F-B921-389FAFAC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Oval 9">
              <a:extLst>
                <a:ext uri="{FF2B5EF4-FFF2-40B4-BE49-F238E27FC236}">
                  <a16:creationId xmlns:a16="http://schemas.microsoft.com/office/drawing/2014/main" id="{7E8F6DB2-C796-45A6-94F8-F257DCEA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Oval 9">
              <a:extLst>
                <a:ext uri="{FF2B5EF4-FFF2-40B4-BE49-F238E27FC236}">
                  <a16:creationId xmlns:a16="http://schemas.microsoft.com/office/drawing/2014/main" id="{3D8D2903-07F6-468D-9CA8-383DC34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0" name="Oval 9">
              <a:extLst>
                <a:ext uri="{FF2B5EF4-FFF2-40B4-BE49-F238E27FC236}">
                  <a16:creationId xmlns:a16="http://schemas.microsoft.com/office/drawing/2014/main" id="{75768394-BBCF-44D5-9B36-DA83C052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Oval 9">
              <a:extLst>
                <a:ext uri="{FF2B5EF4-FFF2-40B4-BE49-F238E27FC236}">
                  <a16:creationId xmlns:a16="http://schemas.microsoft.com/office/drawing/2014/main" id="{44B7D1FC-ACA2-4984-8821-90F6EA1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1969463-8898-43DA-8E65-9B92A0E2A3E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0255379-4F09-4B06-B61A-1A9976F0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B2A5670-8EAF-4F49-9E62-6E9228E880E0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0C1EE1D-1F93-47EC-A179-D2FDA3546D24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BD05CB4-01C4-42E0-A6FB-015AFF3D539C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AA05506-32C8-476E-A9DC-AF3664317BC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ED70314-5750-4EC8-AE83-861F27F1712E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F359AFB-94F5-4C13-BD24-3392720EC9A8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A519A03-B8F6-44B0-98A9-9F56A5E66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731009D-0D39-4E63-ABB1-02ECACEC6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61629AC-C0AB-4007-BEB2-13FBE88E1B09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05AF348-6B6C-477B-8ECC-715AE86FDFF4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89DA43D-E69D-4229-82FB-E2C1E6F88CD5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7824C60-3CAE-4C05-BA06-89F5B729F92E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376ED41-D81C-4BB2-BB77-5C8B1ABD34E9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DA7EA184-BC1D-4472-A8D2-F6B2DD480F09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5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6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1B0557DC-7355-42DD-B767-A340D0BA1A8C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8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F86312-6889-4948-8B9E-22F7969E5657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2A74C8E-EF64-41E4-B0C7-6883B7A9E478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7E7D0FE-6BB0-4A54-B7AF-4E3D7F80AAFC}"/>
                </a:ext>
              </a:extLst>
            </p:cNvPr>
            <p:cNvCxnSpPr>
              <a:stCxn id="3" idx="3"/>
              <a:endCxn id="72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02E7665-EDC9-4E19-B404-E4624CEA60CE}"/>
                </a:ext>
              </a:extLst>
            </p:cNvPr>
            <p:cNvCxnSpPr>
              <a:cxnSpLocks/>
              <a:stCxn id="72" idx="3"/>
              <a:endCxn id="7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E41ABDA2-FB33-409C-B971-D7EF711E106D}"/>
                </a:ext>
              </a:extLst>
            </p:cNvPr>
            <p:cNvCxnSpPr>
              <a:cxnSpLocks/>
              <a:stCxn id="72" idx="1"/>
              <a:endCxn id="75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D05A7370-1893-4D7D-ADCE-9FA7A1EDC906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9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623AE54-C9DA-4401-B788-82B48D8B2983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3087F36-5E04-4B1D-B92E-5531784DED6B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FB12FC2-F115-4BAA-9354-D7828C687D9D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C4D225-B775-44C6-B1FC-4FB260CAFDA6}"/>
                </a:ext>
              </a:extLst>
            </p:cNvPr>
            <p:cNvCxnSpPr>
              <a:cxnSpLocks/>
              <a:stCxn id="88" idx="1"/>
              <a:endCxn id="91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CD86159-59E4-4502-800F-4F9877A3BE9E}"/>
                </a:ext>
              </a:extLst>
            </p:cNvPr>
            <p:cNvCxnSpPr>
              <a:cxnSpLocks/>
              <a:stCxn id="3" idx="1"/>
              <a:endCxn id="88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839AB2-128C-4BAD-B984-640820038810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551EBF7-7DF8-4295-9C37-3C384B8D1996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5E484C-6A75-42C2-9446-A35610F5722B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755DE1-FBDA-422D-A88F-45465963A7AD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6EFC8F-ECE5-4E7E-AFE1-E2A0C9401A10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946EEF-2C64-4249-A018-CAEBC5D6830F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45D473F-1321-406E-8CE5-71729460AF01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9">
              <a:extLst>
                <a:ext uri="{FF2B5EF4-FFF2-40B4-BE49-F238E27FC236}">
                  <a16:creationId xmlns:a16="http://schemas.microsoft.com/office/drawing/2014/main" id="{EC373842-CAF9-4CE0-82FD-C001EE5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2259AF09-BFAD-428B-B60A-09F9C398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74AF5DCD-756C-4F46-B64B-81C3639BD306}"/>
              </a:ext>
            </a:extLst>
          </p:cNvPr>
          <p:cNvSpPr/>
          <p:nvPr/>
        </p:nvSpPr>
        <p:spPr>
          <a:xfrm>
            <a:off x="7648868" y="154531"/>
            <a:ext cx="2781606" cy="731065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Given some training data, what’s the “optimal” DT?</a:t>
            </a:r>
          </a:p>
        </p:txBody>
      </p:sp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059A5D1C-DC37-42FF-B7D7-F0DE773F6EA0}"/>
              </a:ext>
            </a:extLst>
          </p:cNvPr>
          <p:cNvSpPr/>
          <p:nvPr/>
        </p:nvSpPr>
        <p:spPr>
          <a:xfrm>
            <a:off x="7448617" y="3081181"/>
            <a:ext cx="3458344" cy="674649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constructing DT is an intractable problem (NP-hard)</a:t>
            </a: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3E0B0E20-0289-47D3-B608-0894C759F584}"/>
              </a:ext>
            </a:extLst>
          </p:cNvPr>
          <p:cNvSpPr/>
          <p:nvPr/>
        </p:nvSpPr>
        <p:spPr>
          <a:xfrm>
            <a:off x="7087767" y="3866289"/>
            <a:ext cx="3829686" cy="674649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we can use some “greedy” heuristics to construct a “good” DT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254515CD-CAE8-4E12-99C7-155AABC2DEBB}"/>
              </a:ext>
            </a:extLst>
          </p:cNvPr>
          <p:cNvSpPr/>
          <p:nvPr/>
        </p:nvSpPr>
        <p:spPr>
          <a:xfrm>
            <a:off x="7087767" y="4685233"/>
            <a:ext cx="4993556" cy="674649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do so, we use the training data to figure out which rules should be tested at eac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 node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27106F8D-1FFC-4E6C-9720-0D42FE583E6D}"/>
              </a:ext>
            </a:extLst>
          </p:cNvPr>
          <p:cNvSpPr/>
          <p:nvPr/>
        </p:nvSpPr>
        <p:spPr>
          <a:xfrm>
            <a:off x="6917115" y="5504177"/>
            <a:ext cx="4993556" cy="912768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same rules will be applied on the test inputs to route them along the tree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until they reach some leaf node where the prediction is made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0D15993-77C7-47BA-940C-DD4EE593B7E6}"/>
              </a:ext>
            </a:extLst>
          </p:cNvPr>
          <p:cNvSpPr/>
          <p:nvPr/>
        </p:nvSpPr>
        <p:spPr>
          <a:xfrm>
            <a:off x="7549769" y="1161708"/>
            <a:ext cx="3090028" cy="728006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decide which rules to test for and in what order?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9D3B510E-629B-47BA-9517-DB1266730494}"/>
              </a:ext>
            </a:extLst>
          </p:cNvPr>
          <p:cNvSpPr/>
          <p:nvPr/>
        </p:nvSpPr>
        <p:spPr>
          <a:xfrm>
            <a:off x="3550951" y="3819474"/>
            <a:ext cx="3240709" cy="889937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rules are organized in the DT such that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informative rules are tested first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368DC8EB-8D32-495C-AD9F-7E2B707A634B}"/>
              </a:ext>
            </a:extLst>
          </p:cNvPr>
          <p:cNvSpPr/>
          <p:nvPr/>
        </p:nvSpPr>
        <p:spPr>
          <a:xfrm>
            <a:off x="7372105" y="2029435"/>
            <a:ext cx="4451012" cy="4342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assess informativeness of a rule?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CEEC1F05-4939-4D16-BB05-1EA7D36AFF26}"/>
              </a:ext>
            </a:extLst>
          </p:cNvPr>
          <p:cNvSpPr/>
          <p:nvPr/>
        </p:nvSpPr>
        <p:spPr>
          <a:xfrm>
            <a:off x="2826975" y="4940138"/>
            <a:ext cx="4044494" cy="1281483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Informativeness of a rule is of related to the extent of the purity of the split arising due to that rule.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informative rules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yield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pure splits</a:t>
            </a:r>
          </a:p>
        </p:txBody>
      </p: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3FCF03C3-C85E-4D78-8BDA-CEAA1FABE69A}"/>
              </a:ext>
            </a:extLst>
          </p:cNvPr>
          <p:cNvSpPr/>
          <p:nvPr/>
        </p:nvSpPr>
        <p:spPr>
          <a:xfrm>
            <a:off x="303540" y="4260080"/>
            <a:ext cx="2454931" cy="1178141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Hmm.. So DTs are like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“20 questions”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game (ask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useful questions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irst)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161"/>
    </mc:Choice>
    <mc:Fallback xmlns="">
      <p:transition spd="slow" advTm="29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9" grpId="0" animBg="1"/>
      <p:bldP spid="1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C5E284-6886-43FA-9499-D8A6DA147717}"/>
              </a:ext>
            </a:extLst>
          </p:cNvPr>
          <p:cNvSpPr/>
          <p:nvPr/>
        </p:nvSpPr>
        <p:spPr>
          <a:xfrm>
            <a:off x="265245" y="3089687"/>
            <a:ext cx="5009608" cy="122440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Considerations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9146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should be the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size/shape </a:t>
            </a:r>
            <a:r>
              <a:rPr lang="en-GB" dirty="0">
                <a:latin typeface="Abadi Extra Light" panose="020B0204020104020204" pitchFamily="34" charset="0"/>
              </a:rPr>
              <a:t>of the DT?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Number of internal and leaf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Branching factor of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Depth of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 criterion at root/int.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another classifier?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Or maybe by doing a simpler test?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to do at the leaf node? Some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Make a constant prediction for each test input reaching there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nearest </a:t>
            </a:r>
            <a:r>
              <a:rPr lang="en-GB" dirty="0" err="1">
                <a:latin typeface="Abadi Extra Light" panose="020B0204020104020204" pitchFamily="34" charset="0"/>
              </a:rPr>
              <a:t>neighbor</a:t>
            </a:r>
            <a:r>
              <a:rPr lang="en-GB" dirty="0">
                <a:latin typeface="Abadi Extra Light" panose="020B0204020104020204" pitchFamily="34" charset="0"/>
              </a:rPr>
              <a:t> based prediction using training inputs at that leaf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Train and predict using some other sophisticated supervised learner on that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18365918-6BED-45DA-B366-67C49D5C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85" y="1074293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16EFF918-8A09-4C3E-92CB-C5A38C6A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157" y="399005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ACC68A2F-83EB-45C2-86FD-5AD2603D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52" y="2094827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3" name="AutoShape 2">
            <a:extLst>
              <a:ext uri="{FF2B5EF4-FFF2-40B4-BE49-F238E27FC236}">
                <a16:creationId xmlns:a16="http://schemas.microsoft.com/office/drawing/2014/main" id="{626836AC-AF7C-4EA0-8262-FE93073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21" y="21925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FFAD5B93-D104-49B4-9D1C-A4253628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617" y="30618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5CD124-3627-41E6-A7F2-5CEC2DBF8079}"/>
              </a:ext>
            </a:extLst>
          </p:cNvPr>
          <p:cNvCxnSpPr>
            <a:cxnSpLocks/>
            <a:stCxn id="48" idx="1"/>
            <a:endCxn id="67" idx="0"/>
          </p:cNvCxnSpPr>
          <p:nvPr/>
        </p:nvCxnSpPr>
        <p:spPr>
          <a:xfrm rot="10800000" flipV="1">
            <a:off x="6843365" y="1440885"/>
            <a:ext cx="1592421" cy="653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28CBDA8-6A70-4138-83F3-A6E130496A36}"/>
              </a:ext>
            </a:extLst>
          </p:cNvPr>
          <p:cNvCxnSpPr>
            <a:cxnSpLocks/>
            <a:stCxn id="48" idx="3"/>
            <a:endCxn id="83" idx="0"/>
          </p:cNvCxnSpPr>
          <p:nvPr/>
        </p:nvCxnSpPr>
        <p:spPr>
          <a:xfrm>
            <a:off x="9230208" y="1440885"/>
            <a:ext cx="1516425" cy="751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96469FC-8703-4126-A376-1D4FDA747834}"/>
              </a:ext>
            </a:extLst>
          </p:cNvPr>
          <p:cNvCxnSpPr>
            <a:cxnSpLocks/>
            <a:endCxn id="84" idx="0"/>
          </p:cNvCxnSpPr>
          <p:nvPr/>
        </p:nvCxnSpPr>
        <p:spPr>
          <a:xfrm rot="10800000" flipV="1">
            <a:off x="9323830" y="2594175"/>
            <a:ext cx="1025595" cy="4676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7">
            <a:extLst>
              <a:ext uri="{FF2B5EF4-FFF2-40B4-BE49-F238E27FC236}">
                <a16:creationId xmlns:a16="http://schemas.microsoft.com/office/drawing/2014/main" id="{C5824EF4-DEB1-4BCD-B638-24BFB05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45" y="303550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94" name="AutoShape 7">
            <a:extLst>
              <a:ext uri="{FF2B5EF4-FFF2-40B4-BE49-F238E27FC236}">
                <a16:creationId xmlns:a16="http://schemas.microsoft.com/office/drawing/2014/main" id="{8C7CC034-67B7-418B-B500-5866AA9B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218" y="4027677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2" name="AutoShape 7">
            <a:extLst>
              <a:ext uri="{FF2B5EF4-FFF2-40B4-BE49-F238E27FC236}">
                <a16:creationId xmlns:a16="http://schemas.microsoft.com/office/drawing/2014/main" id="{5D1AA9F5-5E1A-4C09-B505-560EF962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57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" name="AutoShape 7">
            <a:extLst>
              <a:ext uri="{FF2B5EF4-FFF2-40B4-BE49-F238E27FC236}">
                <a16:creationId xmlns:a16="http://schemas.microsoft.com/office/drawing/2014/main" id="{DE96BB15-B6F5-4CEA-8D65-2FFB2788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693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7" name="AutoShape 7">
            <a:extLst>
              <a:ext uri="{FF2B5EF4-FFF2-40B4-BE49-F238E27FC236}">
                <a16:creationId xmlns:a16="http://schemas.microsoft.com/office/drawing/2014/main" id="{B766D5DE-832E-4899-BFCC-BB5CDA06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75" y="3061845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80815D6-1810-437D-8A54-A9BF9A1DE64A}"/>
              </a:ext>
            </a:extLst>
          </p:cNvPr>
          <p:cNvCxnSpPr>
            <a:cxnSpLocks/>
            <a:stCxn id="83" idx="3"/>
            <a:endCxn id="107" idx="0"/>
          </p:cNvCxnSpPr>
          <p:nvPr/>
        </p:nvCxnSpPr>
        <p:spPr>
          <a:xfrm>
            <a:off x="11143844" y="2559137"/>
            <a:ext cx="651894" cy="50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F706AFE-4626-4CAC-B6E9-5DBE66C26EDB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8647481" y="3428436"/>
            <a:ext cx="279136" cy="5807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486222-6E16-4943-ABA2-0B0C24072DB2}"/>
              </a:ext>
            </a:extLst>
          </p:cNvPr>
          <p:cNvCxnSpPr>
            <a:cxnSpLocks/>
            <a:stCxn id="84" idx="3"/>
            <a:endCxn id="55" idx="0"/>
          </p:cNvCxnSpPr>
          <p:nvPr/>
        </p:nvCxnSpPr>
        <p:spPr>
          <a:xfrm>
            <a:off x="9721040" y="3428437"/>
            <a:ext cx="267380" cy="5616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11B6D52-31F6-4BCA-B642-58DBCDFC8786}"/>
              </a:ext>
            </a:extLst>
          </p:cNvPr>
          <p:cNvCxnSpPr>
            <a:cxnSpLocks/>
            <a:stCxn id="67" idx="1"/>
            <a:endCxn id="93" idx="0"/>
          </p:cNvCxnSpPr>
          <p:nvPr/>
        </p:nvCxnSpPr>
        <p:spPr>
          <a:xfrm rot="10800000" flipV="1">
            <a:off x="5795208" y="2461418"/>
            <a:ext cx="650944" cy="57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F0E50B1-BB99-44BD-8CC7-19A4C9661F26}"/>
              </a:ext>
            </a:extLst>
          </p:cNvPr>
          <p:cNvCxnSpPr>
            <a:cxnSpLocks/>
            <a:stCxn id="67" idx="3"/>
            <a:endCxn id="103" idx="0"/>
          </p:cNvCxnSpPr>
          <p:nvPr/>
        </p:nvCxnSpPr>
        <p:spPr>
          <a:xfrm>
            <a:off x="7240575" y="2461419"/>
            <a:ext cx="614381" cy="571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00736-D4E8-443C-8E9A-0C53E19F65B7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>
            <a:off x="6843364" y="2828010"/>
            <a:ext cx="8556" cy="20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7">
            <a:extLst>
              <a:ext uri="{FF2B5EF4-FFF2-40B4-BE49-F238E27FC236}">
                <a16:creationId xmlns:a16="http://schemas.microsoft.com/office/drawing/2014/main" id="{DC72B99A-D084-4ECD-9993-1531B010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668" y="3074618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B36722D-B49E-4888-ACC3-C2BE6592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114" y="604502"/>
            <a:ext cx="1010687" cy="965223"/>
          </a:xfrm>
          <a:prstGeom prst="rect">
            <a:avLst/>
          </a:prstGeom>
        </p:spPr>
      </p:pic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3B98B7E8-5D54-4C94-9DC4-58DC6EB145DC}"/>
              </a:ext>
            </a:extLst>
          </p:cNvPr>
          <p:cNvSpPr/>
          <p:nvPr/>
        </p:nvSpPr>
        <p:spPr>
          <a:xfrm>
            <a:off x="8687812" y="176069"/>
            <a:ext cx="2628395" cy="82149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cross-validation can be used to decide size/shape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48ED10C-196C-40B6-BF5A-3571BB1C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95" y="5136430"/>
            <a:ext cx="1010687" cy="965223"/>
          </a:xfrm>
          <a:prstGeom prst="rect">
            <a:avLst/>
          </a:prstGeom>
        </p:spPr>
      </p:pic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4046C09-9D12-475A-91EF-3DAB9C2FB20E}"/>
              </a:ext>
            </a:extLst>
          </p:cNvPr>
          <p:cNvSpPr/>
          <p:nvPr/>
        </p:nvSpPr>
        <p:spPr>
          <a:xfrm>
            <a:off x="8352587" y="4657939"/>
            <a:ext cx="2937786" cy="86141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constant prediction at leaf nodes used since it will be very fast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A3CC9CA-E715-C842-2B0F-8BFAC331BF31}"/>
              </a:ext>
            </a:extLst>
          </p:cNvPr>
          <p:cNvSpPr/>
          <p:nvPr/>
        </p:nvSpPr>
        <p:spPr>
          <a:xfrm>
            <a:off x="7360024" y="1860479"/>
            <a:ext cx="3146784" cy="425814"/>
          </a:xfrm>
          <a:prstGeom prst="wedgeRectCallout">
            <a:avLst>
              <a:gd name="adj1" fmla="val -59993"/>
              <a:gd name="adj2" fmla="val 315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Root and internal nodes of DT split the training data (can think of them as a  “classifier”)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48"/>
    </mc:Choice>
    <mc:Fallback xmlns="">
      <p:transition spd="slow" advTm="322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67" grpId="0" animBg="1"/>
      <p:bldP spid="83" grpId="0" animBg="1"/>
      <p:bldP spid="84" grpId="0" animBg="1"/>
      <p:bldP spid="93" grpId="0" animBg="1"/>
      <p:bldP spid="94" grpId="0" animBg="1"/>
      <p:bldP spid="102" grpId="0" animBg="1"/>
      <p:bldP spid="103" grpId="0" animBg="1"/>
      <p:bldP spid="107" grpId="0" animBg="1"/>
      <p:bldP spid="118" grpId="0" animBg="1"/>
      <p:bldP spid="118" grpId="1" animBg="1"/>
      <p:bldP spid="120" grpId="0" animBg="1"/>
      <p:bldP spid="12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single feature at a time (such internal node called “Decision Stump”)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combination of features (maybe 2-3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54" y="2137734"/>
            <a:ext cx="58578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4922351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39F5F-0C1E-419F-8E8D-6C38EA625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7725" y="2257133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02468" y="2137734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FC2D8-34E7-423B-AE61-ED68DAAD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284" y="5496671"/>
            <a:ext cx="1010687" cy="965223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886700" y="5244601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52695" y="1935649"/>
            <a:ext cx="2839060" cy="2196735"/>
          </a:xfrm>
          <a:prstGeom prst="wedgeRectCallout">
            <a:avLst>
              <a:gd name="adj1" fmla="val 64392"/>
              <a:gd name="adj2" fmla="val -269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(2 real-valued features in this example) and all possible values of each feature need to be evaluated in selecting the feature to be tested at each internal node. If features binary/discrete (only finite possible values), it is reasonably easy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6"/>
    </mc:Choice>
    <mc:Fallback xmlns="">
      <p:transition spd="slow" advTm="27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Internal Nodes: Good vs Bad Splits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pure”</a:t>
            </a:r>
            <a:r>
              <a:rPr lang="en-GB" dirty="0">
                <a:latin typeface="Abadi Extra Light" panose="020B0204020104020204" pitchFamily="34" charset="0"/>
              </a:rPr>
              <a:t>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Meaning: After split, in each group,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entropy</a:t>
            </a:r>
            <a:r>
              <a:rPr lang="en-GB" dirty="0">
                <a:latin typeface="Abadi Extra Light" panose="020B0204020104020204" pitchFamily="34" charset="0"/>
              </a:rPr>
              <a:t>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“information gain”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set of labelled inputs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GB" b="1" dirty="0">
                    <a:latin typeface="Abadi Extra Light" panose="020B0204020104020204" pitchFamily="34" charset="0"/>
                  </a:rPr>
                  <a:t>from </a:t>
                </a:r>
                <a:r>
                  <a:rPr lang="en-GB" b="1" i="1" dirty="0">
                    <a:latin typeface="Abadi Extra Light" panose="020B0204020104020204" pitchFamily="34" charset="0"/>
                  </a:rPr>
                  <a:t>C</a:t>
                </a:r>
                <a:r>
                  <a:rPr lang="en-GB" b="1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>
                    <a:latin typeface="Abadi Extra Light" panose="020B0204020104020204" pitchFamily="34" charset="0"/>
                  </a:rPr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as fraction of class c inputs</a:t>
                </a:r>
                <a:endParaRPr lang="en-GB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latin typeface="Abadi Extra Light" panose="020B0204020104020204" pitchFamily="34" charset="0"/>
                  </a:rPr>
                  <a:t>Entropy</a:t>
                </a:r>
                <a:r>
                  <a:rPr lang="en-GB" u="sng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b="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a rule splits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Reduction in entropy after the split is called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D1FEA-FFFF-45DA-AD84-AE7D5612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90" y="2803685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AAE6E70-4831-49A3-8F76-70D876CA29F7}"/>
              </a:ext>
            </a:extLst>
          </p:cNvPr>
          <p:cNvSpPr/>
          <p:nvPr/>
        </p:nvSpPr>
        <p:spPr>
          <a:xfrm>
            <a:off x="9365346" y="1559289"/>
            <a:ext cx="2719032" cy="1164861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Uniform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(all classe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 roughly equally present)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</a:t>
            </a:r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entropy;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skewed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a low IG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6"/>
    </mc:Choice>
    <mc:Fallback xmlns=""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7" grpId="0" animBg="1"/>
      <p:bldP spid="3" grpId="0"/>
      <p:bldP spid="4" grpId="0" animBg="1"/>
      <p:bldP spid="5" grpId="0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Classification: Another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6" y="3618790"/>
            <a:ext cx="3511427" cy="260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1" y="3530867"/>
            <a:ext cx="4535016" cy="24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B56A9-DF37-82C1-C559-528A5F1AB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574" y="5521316"/>
            <a:ext cx="1010687" cy="96522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A6E96B8-B8C5-EA65-00D6-9CD8B998F046}"/>
              </a:ext>
            </a:extLst>
          </p:cNvPr>
          <p:cNvSpPr/>
          <p:nvPr/>
        </p:nvSpPr>
        <p:spPr>
          <a:xfrm>
            <a:off x="8675837" y="4704987"/>
            <a:ext cx="3330025" cy="736793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Because outlook feature is the most informative (has highest IG) at the root node position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39665A-7C64-8CED-E396-86B909AB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54" y="3327133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EA30038-C2E3-2268-883D-C2345BAFD704}"/>
              </a:ext>
            </a:extLst>
          </p:cNvPr>
          <p:cNvSpPr/>
          <p:nvPr/>
        </p:nvSpPr>
        <p:spPr>
          <a:xfrm>
            <a:off x="8295094" y="3282758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Why did we test outlook feature’s value first?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49"/>
    </mc:Choice>
    <mc:Fallback xmlns="">
      <p:transition spd="slow" advTm="182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Consider feature “wind”. Root contains </a:t>
            </a:r>
            <a:r>
              <a:rPr lang="en-IN" sz="2400" u="sng" dirty="0">
                <a:latin typeface="Abadi Extra Light" panose="020B0204020104020204" pitchFamily="34" charset="0"/>
              </a:rPr>
              <a:t>all</a:t>
            </a:r>
            <a:r>
              <a:rPr lang="en-IN" sz="2400" dirty="0">
                <a:latin typeface="Abadi Extra Light" panose="020B0204020104020204" pitchFamily="34" charset="0"/>
              </a:rPr>
              <a:t> examples </a:t>
            </a:r>
            <a:r>
              <a:rPr lang="en-IN" sz="2400" b="1" i="1" dirty="0">
                <a:latin typeface="Abadi Extra Light" panose="020B0204020104020204" pitchFamily="34" charset="0"/>
              </a:rPr>
              <a:t>S</a:t>
            </a:r>
            <a:r>
              <a:rPr lang="en-IN" sz="2400" dirty="0">
                <a:latin typeface="Abadi Extra Light" panose="020B0204020104020204" pitchFamily="34" charset="0"/>
              </a:rPr>
              <a:t> = [9+,5-]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Likewise, at root: </a:t>
            </a:r>
            <a:r>
              <a:rPr lang="en-GB" sz="2400" dirty="0">
                <a:latin typeface="Abadi Extra Light" panose="020B0204020104020204" pitchFamily="34" charset="0"/>
              </a:rPr>
              <a:t>IG(S, outlook) = 0.246, IG(S, humidity) = 0.151, IG(</a:t>
            </a:r>
            <a:r>
              <a:rPr lang="en-GB" sz="2400" dirty="0" err="1">
                <a:latin typeface="Abadi Extra Light" panose="020B0204020104020204" pitchFamily="34" charset="0"/>
              </a:rPr>
              <a:t>S,temp</a:t>
            </a:r>
            <a:r>
              <a:rPr lang="en-GB" sz="2400" dirty="0">
                <a:latin typeface="Abadi Extra Light" panose="020B0204020104020204" pitchFamily="34" charset="0"/>
              </a:rPr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53"/>
    </mc:Choice>
    <mc:Fallback xmlns=""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IG(</a:t>
            </a:r>
            <a:r>
              <a:rPr lang="en-IN" dirty="0" err="1">
                <a:latin typeface="Abadi Extra Light" panose="020B0204020104020204" pitchFamily="34" charset="0"/>
              </a:rPr>
              <a:t>S,temp</a:t>
            </a:r>
            <a:r>
              <a:rPr lang="en-IN" dirty="0">
                <a:latin typeface="Abadi Extra Light" panose="020B0204020104020204" pitchFamily="34" charset="0"/>
              </a:rPr>
              <a:t>) = 0.570, IG(S, humidity) = 0.970, IG(S, wind) = 0.019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need to expand the middle node (already “pure” - all “yes” training examples </a:t>
            </a:r>
            <a:r>
              <a:rPr lang="en-GB" sz="2400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949"/>
    </mc:Choice>
    <mc:Fallback xmlns=""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</a:t>
            </a:r>
            <a:r>
              <a:rPr lang="en-GB" sz="2400" dirty="0">
                <a:latin typeface="Abadi Extra Light" panose="020B0204020104020204" pitchFamily="34" charset="0"/>
              </a:rPr>
              <a:t> No need to obsess with too much for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4C86FED1-E46E-47F9-8050-D994D108341C}"/>
              </a:ext>
            </a:extLst>
          </p:cNvPr>
          <p:cNvSpPr/>
          <p:nvPr/>
        </p:nvSpPr>
        <p:spPr>
          <a:xfrm>
            <a:off x="5152370" y="4434541"/>
            <a:ext cx="2657780" cy="57591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To help prevent the tree from growing too much!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65"/>
    </mc:Choice>
    <mc:Fallback xmlns=""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large ensembles of decision stumps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Mainly two approaches to prune a complex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while building the tree (stopping early)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after building the tree (post-pruning)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model complexity control, such as Minimum Description Length (will see later)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B075C4-A0A7-4C55-BFAD-DBA951470241}"/>
              </a:ext>
            </a:extLst>
          </p:cNvPr>
          <p:cNvSpPr/>
          <p:nvPr/>
        </p:nvSpPr>
        <p:spPr>
          <a:xfrm>
            <a:off x="7298348" y="3265308"/>
            <a:ext cx="2350477" cy="725668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Either can be done using a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2567800"/>
            <a:ext cx="9859107" cy="1722399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IN" sz="7200" b="1" dirty="0"/>
              <a:t>Nearest Neighbors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"/>
    </mc:Choice>
    <mc:Fallback xmlns="">
      <p:transition spd="slow" advTm="1297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Gini-index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defined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an alternative to IG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DT regression</a:t>
                </a:r>
                <a:r>
                  <a:rPr lang="en-GB" sz="2400" baseline="30000" dirty="0">
                    <a:latin typeface="Abadi Extra Light" panose="020B0204020104020204" pitchFamily="34" charset="0"/>
                  </a:rPr>
                  <a:t>1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variance in the outputs can be used to assess purity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When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features are real-valued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(no finite possible values to try), things are a bit more tricky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tests based on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thresholding</a:t>
                </a:r>
                <a:r>
                  <a:rPr lang="en-GB" dirty="0">
                    <a:latin typeface="Abadi Extra Light" panose="020B0204020104020204" pitchFamily="34" charset="0"/>
                  </a:rPr>
                  <a:t> feature values (recall our synthetic data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to be careful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number of threshold points, how fine each range is,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More sophisticated decision rules at the internal nodes can also be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need some rule that splits inputs at an internal node into homogeneous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rule can even be a machine learning classification algo (e.g.,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or a deep learner)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DTs, we want the tests to be fast so single feature based rules are preferred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Need to take care handling training or test inputs that have some features missing</a:t>
                </a: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5D39-5605-458A-A9FF-13AA271E0D94}"/>
              </a:ext>
            </a:extLst>
          </p:cNvPr>
          <p:cNvSpPr txBox="1"/>
          <p:nvPr/>
        </p:nvSpPr>
        <p:spPr>
          <a:xfrm>
            <a:off x="0" y="6520145"/>
            <a:ext cx="720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Abadi Extra Light" panose="020B0204020104020204" pitchFamily="34" charset="0"/>
              </a:rPr>
              <a:t>1</a:t>
            </a:r>
            <a:r>
              <a:rPr lang="en-GB" sz="1400" dirty="0">
                <a:latin typeface="Abadi Extra Light" panose="020B0204020104020204" pitchFamily="34" charset="0"/>
              </a:rPr>
              <a:t>Breiman, Leo; Friedman, J. H.; </a:t>
            </a:r>
            <a:r>
              <a:rPr lang="en-GB" sz="1400" dirty="0" err="1">
                <a:latin typeface="Abadi Extra Light" panose="020B0204020104020204" pitchFamily="34" charset="0"/>
              </a:rPr>
              <a:t>Olshen</a:t>
            </a:r>
            <a:r>
              <a:rPr lang="en-GB" sz="1400" dirty="0">
                <a:latin typeface="Abadi Extra Light" panose="020B0204020104020204" pitchFamily="34" charset="0"/>
              </a:rPr>
              <a:t>, R. A.; Stone, C. J. (1984). Classification and regression trees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079CC-5E5B-45AC-9F45-60AEA013E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284" y="1732717"/>
            <a:ext cx="1010687" cy="96522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9672C0-038D-450A-8032-4EAB9B814A71}"/>
              </a:ext>
            </a:extLst>
          </p:cNvPr>
          <p:cNvSpPr/>
          <p:nvPr/>
        </p:nvSpPr>
        <p:spPr>
          <a:xfrm>
            <a:off x="8698523" y="169682"/>
            <a:ext cx="3228232" cy="1563035"/>
          </a:xfrm>
          <a:prstGeom prst="wedgeRectCallout">
            <a:avLst>
              <a:gd name="adj1" fmla="val 35910"/>
              <a:gd name="adj2" fmla="val 6314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regression, outputs are real-valued and we don’t have a “set” of classes, so quantities like entropy/IG/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gini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etc. are undefined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EC1F38A-52CB-49EB-A412-62C68110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3688616"/>
            <a:ext cx="2638105" cy="7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8508D-9D4F-4479-8901-407DE5C90FFF}"/>
              </a:ext>
            </a:extLst>
          </p:cNvPr>
          <p:cNvCxnSpPr>
            <a:cxnSpLocks/>
          </p:cNvCxnSpPr>
          <p:nvPr/>
        </p:nvCxnSpPr>
        <p:spPr>
          <a:xfrm flipV="1">
            <a:off x="9363075" y="4437926"/>
            <a:ext cx="657225" cy="410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41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11"/>
    </mc:Choice>
    <mc:Fallback xmlns="">
      <p:transition spd="slow" advTm="3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B0763188-70DD-5423-AA66-4F932AA0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32" y="297644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Ensemble of Trees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is a collection of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model makes a prediction. Take their majority as the final prediction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of trees is a collection of simple DTs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Often preferred as compared to a single massive, complicated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popular example: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Random Forest (RF)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XGBoost</a:t>
            </a:r>
            <a:r>
              <a:rPr lang="en-GB" dirty="0">
                <a:latin typeface="Abadi Extra Light" panose="020B0204020104020204" pitchFamily="34" charset="0"/>
              </a:rPr>
              <a:t> is another popular ensemble of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Based on the idea of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“boosting” </a:t>
            </a:r>
            <a:r>
              <a:rPr lang="en-GB" dirty="0">
                <a:latin typeface="Abadi Extra Light" panose="020B0204020104020204" pitchFamily="34" charset="0"/>
              </a:rPr>
              <a:t>(will study boosting later) simple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Sequentially trains a set of trees with each correcting errors of previous ones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F495C1-4B83-C342-AB46-8FE2D4E87B25}"/>
              </a:ext>
            </a:extLst>
          </p:cNvPr>
          <p:cNvSpPr/>
          <p:nvPr/>
        </p:nvSpPr>
        <p:spPr>
          <a:xfrm>
            <a:off x="2445114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32D4F3-4238-00C2-4BFA-79E47D286099}"/>
              </a:ext>
            </a:extLst>
          </p:cNvPr>
          <p:cNvSpPr/>
          <p:nvPr/>
        </p:nvSpPr>
        <p:spPr>
          <a:xfrm>
            <a:off x="1647944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59C8F74-0AB0-6EE3-AE8D-5C84724EF4D2}"/>
              </a:ext>
            </a:extLst>
          </p:cNvPr>
          <p:cNvSpPr/>
          <p:nvPr/>
        </p:nvSpPr>
        <p:spPr>
          <a:xfrm>
            <a:off x="2445113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67C7EE-EBF6-A806-FE08-CC4FBE989AA3}"/>
              </a:ext>
            </a:extLst>
          </p:cNvPr>
          <p:cNvSpPr/>
          <p:nvPr/>
        </p:nvSpPr>
        <p:spPr>
          <a:xfrm>
            <a:off x="3315915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5641F9-C030-1D92-133B-F78410714F73}"/>
              </a:ext>
            </a:extLst>
          </p:cNvPr>
          <p:cNvCxnSpPr>
            <a:cxnSpLocks/>
            <a:stCxn id="3" idx="3"/>
            <a:endCxn id="107" idx="0"/>
          </p:cNvCxnSpPr>
          <p:nvPr/>
        </p:nvCxnSpPr>
        <p:spPr>
          <a:xfrm flipH="1">
            <a:off x="1771037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A48AE77-D5B4-ADF1-3B10-62AAF49AD4F5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568206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597C591-6AAC-0D67-1070-B04FA1F1FFFF}"/>
              </a:ext>
            </a:extLst>
          </p:cNvPr>
          <p:cNvCxnSpPr>
            <a:cxnSpLocks/>
            <a:stCxn id="3" idx="5"/>
            <a:endCxn id="109" idx="0"/>
          </p:cNvCxnSpPr>
          <p:nvPr/>
        </p:nvCxnSpPr>
        <p:spPr>
          <a:xfrm>
            <a:off x="2655246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9AEA7C0-6239-A980-B403-D22DB9D4D9F7}"/>
              </a:ext>
            </a:extLst>
          </p:cNvPr>
          <p:cNvSpPr/>
          <p:nvPr/>
        </p:nvSpPr>
        <p:spPr>
          <a:xfrm>
            <a:off x="1134694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8CAE93-E75B-CA42-7704-0A1ABAE414D1}"/>
              </a:ext>
            </a:extLst>
          </p:cNvPr>
          <p:cNvSpPr/>
          <p:nvPr/>
        </p:nvSpPr>
        <p:spPr>
          <a:xfrm>
            <a:off x="2126101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1B918C6-F0D1-6935-00F5-BD84A2802DBD}"/>
              </a:ext>
            </a:extLst>
          </p:cNvPr>
          <p:cNvCxnSpPr>
            <a:cxnSpLocks/>
            <a:stCxn id="107" idx="3"/>
            <a:endCxn id="120" idx="0"/>
          </p:cNvCxnSpPr>
          <p:nvPr/>
        </p:nvCxnSpPr>
        <p:spPr>
          <a:xfrm flipH="1">
            <a:off x="1257787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60ED785-6DB7-F8D1-5A35-E70CEDAD69E3}"/>
              </a:ext>
            </a:extLst>
          </p:cNvPr>
          <p:cNvCxnSpPr>
            <a:cxnSpLocks/>
            <a:stCxn id="107" idx="5"/>
            <a:endCxn id="121" idx="0"/>
          </p:cNvCxnSpPr>
          <p:nvPr/>
        </p:nvCxnSpPr>
        <p:spPr>
          <a:xfrm>
            <a:off x="1858076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A385568-6A6A-7E1B-3032-5E8701857F76}"/>
              </a:ext>
            </a:extLst>
          </p:cNvPr>
          <p:cNvSpPr/>
          <p:nvPr/>
        </p:nvSpPr>
        <p:spPr>
          <a:xfrm>
            <a:off x="28001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3A077A4-CE1A-97BC-2D00-803AB76F44D1}"/>
              </a:ext>
            </a:extLst>
          </p:cNvPr>
          <p:cNvSpPr/>
          <p:nvPr/>
        </p:nvSpPr>
        <p:spPr>
          <a:xfrm>
            <a:off x="380579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BDE6A8-22C5-F29E-51C3-9128E6C92836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2923270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D276DCC-1093-536C-A82B-5CDFC8E753A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353777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EC05055-D1D4-9F3C-A762-C9C862A7F594}"/>
              </a:ext>
            </a:extLst>
          </p:cNvPr>
          <p:cNvSpPr/>
          <p:nvPr/>
        </p:nvSpPr>
        <p:spPr>
          <a:xfrm>
            <a:off x="5740790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8D6516-A6A8-2144-8672-59913D2FAF24}"/>
              </a:ext>
            </a:extLst>
          </p:cNvPr>
          <p:cNvSpPr/>
          <p:nvPr/>
        </p:nvSpPr>
        <p:spPr>
          <a:xfrm>
            <a:off x="4943620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2133DD-6128-9813-FB2F-C75F351473E0}"/>
              </a:ext>
            </a:extLst>
          </p:cNvPr>
          <p:cNvSpPr/>
          <p:nvPr/>
        </p:nvSpPr>
        <p:spPr>
          <a:xfrm>
            <a:off x="5740789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10CB19-0721-1F50-8D87-593BB5BB0132}"/>
              </a:ext>
            </a:extLst>
          </p:cNvPr>
          <p:cNvSpPr/>
          <p:nvPr/>
        </p:nvSpPr>
        <p:spPr>
          <a:xfrm>
            <a:off x="6611591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2B95C06-CB98-1DD9-14AA-201BEB72472D}"/>
              </a:ext>
            </a:extLst>
          </p:cNvPr>
          <p:cNvCxnSpPr>
            <a:cxnSpLocks/>
            <a:stCxn id="135" idx="3"/>
            <a:endCxn id="136" idx="0"/>
          </p:cNvCxnSpPr>
          <p:nvPr/>
        </p:nvCxnSpPr>
        <p:spPr>
          <a:xfrm flipH="1">
            <a:off x="5066713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496B18F-81CF-C546-6A2F-7771B66E4B3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863882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F14D9B-C157-3B1E-132E-24591D823284}"/>
              </a:ext>
            </a:extLst>
          </p:cNvPr>
          <p:cNvCxnSpPr>
            <a:cxnSpLocks/>
            <a:stCxn id="135" idx="5"/>
            <a:endCxn id="138" idx="0"/>
          </p:cNvCxnSpPr>
          <p:nvPr/>
        </p:nvCxnSpPr>
        <p:spPr>
          <a:xfrm>
            <a:off x="5950922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0E5701C-6D41-C9F3-92B0-3C1E11A32B10}"/>
              </a:ext>
            </a:extLst>
          </p:cNvPr>
          <p:cNvSpPr/>
          <p:nvPr/>
        </p:nvSpPr>
        <p:spPr>
          <a:xfrm>
            <a:off x="4430370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3C6CE1E-84AE-7911-C408-06F179668151}"/>
              </a:ext>
            </a:extLst>
          </p:cNvPr>
          <p:cNvSpPr/>
          <p:nvPr/>
        </p:nvSpPr>
        <p:spPr>
          <a:xfrm>
            <a:off x="54217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818EF5D-EE27-AEC8-DDA0-59E1314019B6}"/>
              </a:ext>
            </a:extLst>
          </p:cNvPr>
          <p:cNvCxnSpPr>
            <a:cxnSpLocks/>
            <a:stCxn id="136" idx="3"/>
            <a:endCxn id="142" idx="0"/>
          </p:cNvCxnSpPr>
          <p:nvPr/>
        </p:nvCxnSpPr>
        <p:spPr>
          <a:xfrm flipH="1">
            <a:off x="4553463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63ED376-92B1-9CE0-13C9-A7DA27010629}"/>
              </a:ext>
            </a:extLst>
          </p:cNvPr>
          <p:cNvCxnSpPr>
            <a:cxnSpLocks/>
            <a:stCxn id="136" idx="5"/>
            <a:endCxn id="143" idx="0"/>
          </p:cNvCxnSpPr>
          <p:nvPr/>
        </p:nvCxnSpPr>
        <p:spPr>
          <a:xfrm>
            <a:off x="515375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F986514-DE17-4AC7-E59F-93B6A2C0EC8E}"/>
              </a:ext>
            </a:extLst>
          </p:cNvPr>
          <p:cNvSpPr/>
          <p:nvPr/>
        </p:nvSpPr>
        <p:spPr>
          <a:xfrm>
            <a:off x="609585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42DFDF8-9236-FC1F-4DD0-F15C13A729A1}"/>
              </a:ext>
            </a:extLst>
          </p:cNvPr>
          <p:cNvSpPr/>
          <p:nvPr/>
        </p:nvSpPr>
        <p:spPr>
          <a:xfrm>
            <a:off x="710147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3BDE41-84EE-0693-0C54-FAACF0873476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218946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315356-CF51-7CBD-02F7-3239451DEB3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683344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139AB75-CDE9-0142-43A6-64444E2A0D3E}"/>
              </a:ext>
            </a:extLst>
          </p:cNvPr>
          <p:cNvSpPr/>
          <p:nvPr/>
        </p:nvSpPr>
        <p:spPr>
          <a:xfrm>
            <a:off x="9045416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9620216-E7F1-CD58-BC89-5960FE88EA44}"/>
              </a:ext>
            </a:extLst>
          </p:cNvPr>
          <p:cNvSpPr/>
          <p:nvPr/>
        </p:nvSpPr>
        <p:spPr>
          <a:xfrm>
            <a:off x="8248246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F7AA74E-A000-BB53-CB49-2A4076EE332E}"/>
              </a:ext>
            </a:extLst>
          </p:cNvPr>
          <p:cNvSpPr/>
          <p:nvPr/>
        </p:nvSpPr>
        <p:spPr>
          <a:xfrm>
            <a:off x="9045415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6B1ED31-25FE-F58B-78FF-16A6F53D1116}"/>
              </a:ext>
            </a:extLst>
          </p:cNvPr>
          <p:cNvSpPr/>
          <p:nvPr/>
        </p:nvSpPr>
        <p:spPr>
          <a:xfrm>
            <a:off x="9916217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A24A7AA-6B7D-951C-BA7F-44D45E90CBFA}"/>
              </a:ext>
            </a:extLst>
          </p:cNvPr>
          <p:cNvCxnSpPr>
            <a:cxnSpLocks/>
            <a:stCxn id="150" idx="3"/>
            <a:endCxn id="151" idx="0"/>
          </p:cNvCxnSpPr>
          <p:nvPr/>
        </p:nvCxnSpPr>
        <p:spPr>
          <a:xfrm flipH="1">
            <a:off x="8371339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3F5C886-DE0D-110F-199D-93D2F668D5EB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9168508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D45750-8409-67B8-DD6B-2E099ED0D9A5}"/>
              </a:ext>
            </a:extLst>
          </p:cNvPr>
          <p:cNvCxnSpPr>
            <a:cxnSpLocks/>
            <a:stCxn id="150" idx="5"/>
            <a:endCxn id="153" idx="0"/>
          </p:cNvCxnSpPr>
          <p:nvPr/>
        </p:nvCxnSpPr>
        <p:spPr>
          <a:xfrm>
            <a:off x="9255548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B612AE1C-033D-D70D-4FE4-A71B0FC2A5A0}"/>
              </a:ext>
            </a:extLst>
          </p:cNvPr>
          <p:cNvSpPr/>
          <p:nvPr/>
        </p:nvSpPr>
        <p:spPr>
          <a:xfrm>
            <a:off x="7734996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F96E3E7-BA75-4C98-D86B-E3EE700E7FF3}"/>
              </a:ext>
            </a:extLst>
          </p:cNvPr>
          <p:cNvSpPr/>
          <p:nvPr/>
        </p:nvSpPr>
        <p:spPr>
          <a:xfrm>
            <a:off x="872640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5AE312F-4456-AB7F-914F-7D430C5822F1}"/>
              </a:ext>
            </a:extLst>
          </p:cNvPr>
          <p:cNvCxnSpPr>
            <a:cxnSpLocks/>
            <a:stCxn id="151" idx="3"/>
            <a:endCxn id="157" idx="0"/>
          </p:cNvCxnSpPr>
          <p:nvPr/>
        </p:nvCxnSpPr>
        <p:spPr>
          <a:xfrm flipH="1">
            <a:off x="7858089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7C5CD1A-62BD-B8DE-0149-8ADD16BD9CB1}"/>
              </a:ext>
            </a:extLst>
          </p:cNvPr>
          <p:cNvCxnSpPr>
            <a:cxnSpLocks/>
            <a:stCxn id="151" idx="5"/>
            <a:endCxn id="158" idx="0"/>
          </p:cNvCxnSpPr>
          <p:nvPr/>
        </p:nvCxnSpPr>
        <p:spPr>
          <a:xfrm>
            <a:off x="845837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C95A033B-95DC-15DA-8611-95401EF9BC43}"/>
              </a:ext>
            </a:extLst>
          </p:cNvPr>
          <p:cNvSpPr/>
          <p:nvPr/>
        </p:nvSpPr>
        <p:spPr>
          <a:xfrm>
            <a:off x="940047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3F0BE3B-735D-97C2-AEE7-54C19D181C37}"/>
              </a:ext>
            </a:extLst>
          </p:cNvPr>
          <p:cNvSpPr/>
          <p:nvPr/>
        </p:nvSpPr>
        <p:spPr>
          <a:xfrm>
            <a:off x="1040609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212A6BB-3472-BCCE-EF8C-7131FF775E10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9523572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ED0F88-E406-0E64-8B56-4EAE99B7477F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10138074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peech Bubble: Rectangle 176">
            <a:extLst>
              <a:ext uri="{FF2B5EF4-FFF2-40B4-BE49-F238E27FC236}">
                <a16:creationId xmlns:a16="http://schemas.microsoft.com/office/drawing/2014/main" id="{D58A8470-B696-D784-60F5-54ACAB8C03CE}"/>
              </a:ext>
            </a:extLst>
          </p:cNvPr>
          <p:cNvSpPr/>
          <p:nvPr/>
        </p:nvSpPr>
        <p:spPr>
          <a:xfrm>
            <a:off x="6690722" y="2971098"/>
            <a:ext cx="4116568" cy="636634"/>
          </a:xfrm>
          <a:prstGeom prst="wedgeRectCallout">
            <a:avLst>
              <a:gd name="adj1" fmla="val 57771"/>
              <a:gd name="adj2" fmla="val 19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RF with 3 simple trees. The majority prediction will be the final prediction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0" name="Speech Bubble: Rectangle 179">
            <a:extLst>
              <a:ext uri="{FF2B5EF4-FFF2-40B4-BE49-F238E27FC236}">
                <a16:creationId xmlns:a16="http://schemas.microsoft.com/office/drawing/2014/main" id="{145C6431-FD76-9910-0874-6DBC8370820F}"/>
              </a:ext>
            </a:extLst>
          </p:cNvPr>
          <p:cNvSpPr/>
          <p:nvPr/>
        </p:nvSpPr>
        <p:spPr>
          <a:xfrm>
            <a:off x="9120425" y="2011762"/>
            <a:ext cx="2901546" cy="836244"/>
          </a:xfrm>
          <a:prstGeom prst="wedgeRectCallout">
            <a:avLst>
              <a:gd name="adj1" fmla="val -42307"/>
              <a:gd name="adj2" fmla="val 710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tree is trained on a subset of the training inputs/features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1" name="Speech Bubble: Rectangle 180">
            <a:extLst>
              <a:ext uri="{FF2B5EF4-FFF2-40B4-BE49-F238E27FC236}">
                <a16:creationId xmlns:a16="http://schemas.microsoft.com/office/drawing/2014/main" id="{81E4AB0B-9A98-3CA6-2064-9C334EBF9188}"/>
              </a:ext>
            </a:extLst>
          </p:cNvPr>
          <p:cNvSpPr/>
          <p:nvPr/>
        </p:nvSpPr>
        <p:spPr>
          <a:xfrm>
            <a:off x="9965744" y="1002171"/>
            <a:ext cx="1980139" cy="637709"/>
          </a:xfrm>
          <a:prstGeom prst="wedgeRectCallout">
            <a:avLst>
              <a:gd name="adj1" fmla="val 41630"/>
              <a:gd name="adj2" fmla="val 1464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trees can be trained in parallel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3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7" grpId="0" animBg="1"/>
      <p:bldP spid="108" grpId="0" animBg="1"/>
      <p:bldP spid="109" grpId="0" animBg="1"/>
      <p:bldP spid="120" grpId="0" animBg="1"/>
      <p:bldP spid="121" grpId="0" animBg="1"/>
      <p:bldP spid="130" grpId="0" animBg="1"/>
      <p:bldP spid="131" grpId="0" animBg="1"/>
      <p:bldP spid="135" grpId="0" animBg="1"/>
      <p:bldP spid="136" grpId="0" animBg="1"/>
      <p:bldP spid="137" grpId="0" animBg="1"/>
      <p:bldP spid="138" grpId="0" animBg="1"/>
      <p:bldP spid="142" grpId="0" animBg="1"/>
      <p:bldP spid="143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7" grpId="0" animBg="1"/>
      <p:bldP spid="158" grpId="0" animBg="1"/>
      <p:bldP spid="161" grpId="0" animBg="1"/>
      <p:bldP spid="162" grpId="0" animBg="1"/>
      <p:bldP spid="177" grpId="0" animBg="1"/>
      <p:bldP spid="180" grpId="0" animBg="1"/>
      <p:bldP spid="1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A 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Abadi Extra Light" panose="020B0204020104020204" pitchFamily="34" charset="0"/>
              </a:rPr>
              <a:t>Some key strengths: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Simple and easy to interpret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Nice example of “divide and conquer”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paradigm in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Easily handle different types of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features (real, categorical,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fast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Multiple simple DTs can be combined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via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ensemble methods</a:t>
            </a:r>
            <a:r>
              <a:rPr lang="en-GB" dirty="0">
                <a:latin typeface="Abadi Extra Light" panose="020B0204020104020204" pitchFamily="34" charset="0"/>
              </a:rPr>
              <a:t>: more powerful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Used in several real-world ML applications, e.g., recommender systems, gaming (Kinect)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Some key weaknesses: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optimal DT is (NP-hard) intractable. Existing algos mostly greedy heuristics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become very complex unless some pruning is applied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9EA6D-364E-46A3-8997-C0909D063105}"/>
              </a:ext>
            </a:extLst>
          </p:cNvPr>
          <p:cNvGrpSpPr/>
          <p:nvPr/>
        </p:nvGrpSpPr>
        <p:grpSpPr>
          <a:xfrm>
            <a:off x="5290296" y="1748453"/>
            <a:ext cx="6829405" cy="2905009"/>
            <a:chOff x="245990" y="1627455"/>
            <a:chExt cx="11668324" cy="4096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289F57-8845-4247-B57D-ACC50EF330DF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321981-B096-440F-8C31-67A6B4159669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7A406D-35F5-4796-A6AD-4821302C4B8F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57CB116-B5A9-44C6-89D8-C002047F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18BC7DA-070B-4A20-BBC4-062F4312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92C0BB4B-4E1B-400A-AE2E-6FB1A0DA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5B45ED7-C1B8-4378-ACE2-D556D7D0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2E4F24D-9F01-4AB0-B225-4DDBE816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787D5779-BCD6-4645-9B18-79B43D06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7BB6C21-1E90-43FE-9D05-846E0D66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7E5A1BC-1583-4D9F-A782-B20C90F8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35921F0D-51EE-41A7-912A-5A01CA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C1D5169-6B70-4B18-B8E5-278B2478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73B5A65-B3A5-4529-821A-D7A8F640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E7EC4A3E-1F4F-4E2F-A95B-8F87F134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18EEFC5B-C541-4AE4-A227-050346F5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7BE900F9-C4D9-4683-BE33-18D2DE31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6D26677A-94D6-4DD5-9D7D-42287761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3A698B14-F035-43C2-A081-B0578AF6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4D25A125-0411-4133-AFC9-22893CD6A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03E59F2-8254-40B7-A976-2FD13B2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4F44892C-D060-420F-8AD3-A6468C60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92B0346C-FE3A-4330-8A82-C38585B2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1E49514E-8067-494E-A9E7-F79C2995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5A7C197A-F7C8-4BAF-A849-85D1B5A1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C678E6D-EA97-4CE0-A4BF-3414B12F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74E25212-5D6C-4664-9A6A-184DF078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AA6EE0BB-6EA5-471A-AA71-91FBAF4A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2EE8E531-3C55-42BF-AE99-5CABA8A8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6DD6B7A4-2CCD-4AF7-9E14-DED5DD47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D81CA508-AA1A-466B-BA45-B112B33B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2DD59366-2F01-4E69-BABF-46AF04DA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A319EAE6-5C70-4FA0-A724-1BD98B4A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B7847AD5-1EC9-49C9-BFCC-8E221935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71B7F693-2DB0-4098-AE1B-EB07C230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C67ACEA7-1F1F-48B0-8620-1A8043B9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DF51E217-FE52-45EA-8CAE-1B0CDF6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98A3DE46-9C4E-49DD-96BE-02C36672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0C0725A9-CC3C-41F1-95AF-1228F9A8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32C4E39D-DFA0-49E8-8E9E-7B261D83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86399B84-C6C7-4328-9401-C868918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1B060140-2ADF-4C46-8965-A494D175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66FB7261-497A-4E1A-A5A2-11758ABE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CC481EBB-3754-42ED-8313-CAAD9E76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DA424A2F-8BFA-4835-8495-66EB1197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9">
              <a:extLst>
                <a:ext uri="{FF2B5EF4-FFF2-40B4-BE49-F238E27FC236}">
                  <a16:creationId xmlns:a16="http://schemas.microsoft.com/office/drawing/2014/main" id="{96056C5D-9788-4C92-8159-DFAD9CC9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61FA1C68-9AAC-4064-9A67-7408827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740694D-7325-44D8-BD91-AA26528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F99C2DAE-80BA-4755-AAFC-B8E1CF5D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868A2017-C5BA-4430-A5A3-C07CA6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A74D70AC-0E21-42D1-A191-0BD47EF4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726AF9-0AF6-42BB-868F-27C7C535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5628A-5845-441F-9572-2CFE20E5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43F91A-5BBC-4740-AC4B-FA502B837DA7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56CE28-26BD-4BCC-9ED6-595BAF6B8F37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ED394A-9F2B-4FD4-A106-B26FE516A992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FCCD37-88A1-4DAF-B87E-CF347630C4D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7A4528-D1A4-4081-AF9C-8239E25E790D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5FF2CF-8B11-48AF-B724-F543FB48FFD1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3B58FD-20B0-45CA-A0C2-49362A5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FC44C4-99B1-487E-A8D5-F055EAC57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2B75DB-00DB-4465-8D82-53CB8B300074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2933F-96EA-4F05-9558-04DA6C1219DF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31D3B9-B507-4FA1-B4BA-DF276E8E873F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9F0D6A-933D-4782-B00D-F87A2F5462C4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917557-CAF5-4F69-AFFC-C2984C3A14A6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CAFE54D1-CB85-4694-BBB4-654C41E853CE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23D3C7-AE27-4B7A-BF84-1A11DD998F4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14416E-28C8-4DA7-98D0-A299907DC12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9887C1-2100-47CA-9CB3-B58634205361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87933081-9DF4-421B-8D63-4A91A6ACEE14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37E2736-951E-47EA-BB9C-4F3EFC55EC4C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15AA2AE-2192-4083-AC71-4B61584F5578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F0A476E-C6C4-4088-AD04-9215DF6584A5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93D961D-ED1E-4A92-A599-42A74E01B9F3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FE117570-40BA-44EF-9FA1-38E6334DCAE5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D873F58-ED7E-4284-9206-407947375B05}"/>
                </a:ext>
              </a:extLst>
            </p:cNvPr>
            <p:cNvCxnSpPr>
              <a:cxnSpLocks/>
              <a:stCxn id="79" idx="1"/>
              <a:endCxn id="82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1245BF84-A0C9-4EBB-97CD-8102465774C5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1D276E-A036-4BB8-8334-30EB09DB1B24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C543A2F-ACAA-4DB6-A978-375BC46C13D7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2477077-D866-4E46-8912-96286578A131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9D2D079B-C977-4491-B44B-E7006C7682DE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DF65B7E-0D21-47D6-8A83-729AA7B997BD}"/>
                </a:ext>
              </a:extLst>
            </p:cNvPr>
            <p:cNvCxnSpPr>
              <a:cxnSpLocks/>
              <a:stCxn id="86" idx="1"/>
              <a:endCxn id="89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5594CF-45E1-4264-9C52-025A6AA7FEAD}"/>
                </a:ext>
              </a:extLst>
            </p:cNvPr>
            <p:cNvCxnSpPr>
              <a:cxnSpLocks/>
              <a:stCxn id="75" idx="1"/>
              <a:endCxn id="86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079E9-2E9D-4207-93A4-A20AE4B2E4AA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56840F-D50A-4B96-82A8-1C6BC575BC49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37DA7A-FF5D-45F6-9EAB-63C35645D544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EB6600-C1D4-4561-B294-931CCEC11935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3CBA6E-9FE5-49F9-870A-76E0875E6E6C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3458CA-F039-49A5-8FC2-E9401DFB94D4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15073AC-E431-474B-A346-8951CF31117E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A19D9BB8-19D1-4753-972E-E8421E23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04031E98-AC8B-46AC-A8B8-1146757F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1D546A-C23B-4888-979C-EF2715EEB45E}"/>
                </a:ext>
              </a:extLst>
            </p:cNvPr>
            <p:cNvSpPr/>
            <p:nvPr/>
          </p:nvSpPr>
          <p:spPr>
            <a:xfrm>
              <a:off x="852598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71E8F54D-1705-43D9-B3E9-DA93946C28C8}"/>
              </a:ext>
            </a:extLst>
          </p:cNvPr>
          <p:cNvSpPr/>
          <p:nvPr/>
        </p:nvSpPr>
        <p:spPr>
          <a:xfrm>
            <a:off x="9959764" y="3976955"/>
            <a:ext cx="1835852" cy="57591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Human-body pose estimation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999E57CE-A7F3-4CBD-B1C6-400B8D41B42A}"/>
              </a:ext>
            </a:extLst>
          </p:cNvPr>
          <p:cNvSpPr/>
          <p:nvPr/>
        </p:nvSpPr>
        <p:spPr>
          <a:xfrm>
            <a:off x="4516246" y="895537"/>
            <a:ext cx="4208233" cy="57591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.. thus helping us learn complex rule as a combination of several simpler rules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 idea for sup. learning. Simply do the following at test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Compute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distances</a:t>
            </a:r>
            <a:r>
              <a:rPr lang="en-GB" dirty="0">
                <a:latin typeface="Abadi Extra Light" panose="020B0204020104020204" pitchFamily="34" charset="0"/>
              </a:rPr>
              <a:t> of the </a:t>
            </a:r>
            <a:r>
              <a:rPr lang="en-GB" u="sng" dirty="0">
                <a:latin typeface="Abadi Extra Light" panose="020B0204020104020204" pitchFamily="34" charset="0"/>
              </a:rPr>
              <a:t>test input</a:t>
            </a:r>
            <a:r>
              <a:rPr lang="en-GB" dirty="0">
                <a:latin typeface="Abadi Extra Light" panose="020B0204020104020204" pitchFamily="34" charset="0"/>
              </a:rPr>
              <a:t> from all the </a:t>
            </a:r>
            <a:r>
              <a:rPr lang="en-GB" u="sng" dirty="0">
                <a:latin typeface="Abadi Extra Light" panose="020B0204020104020204" pitchFamily="34" charset="0"/>
              </a:rPr>
              <a:t>training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Sort the distances to find the “nearest” input(s) in training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the label using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majority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avg</a:t>
            </a:r>
            <a:r>
              <a:rPr lang="en-GB" dirty="0">
                <a:latin typeface="Abadi Extra Light" panose="020B0204020104020204" pitchFamily="34" charset="0"/>
              </a:rPr>
              <a:t> label of these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Can work with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similarities</a:t>
            </a:r>
            <a:r>
              <a:rPr lang="en-GB" dirty="0">
                <a:latin typeface="Abadi Extra Light" panose="020B0204020104020204" pitchFamily="34" charset="0"/>
              </a:rPr>
              <a:t> as well instead of distances</a:t>
            </a:r>
          </a:p>
          <a:p>
            <a:pPr marL="457200" lvl="1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Euclidean or other </a:t>
            </a:r>
            <a:r>
              <a:rPr lang="en-GB" dirty="0" err="1">
                <a:latin typeface="Abadi Extra Light" panose="020B0204020104020204" pitchFamily="34" charset="0"/>
              </a:rPr>
              <a:t>dist</a:t>
            </a:r>
            <a:r>
              <a:rPr lang="en-GB" dirty="0">
                <a:latin typeface="Abadi Extra Light" panose="020B0204020104020204" pitchFamily="34" charset="0"/>
              </a:rPr>
              <a:t>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). Choice imp just 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which does prototype based comparison, 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method looks at the labels of individual training inputs to make prediction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Applicable to both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 as well as regression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only works for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3DC35B-E272-4DD9-BB5B-4337FD88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03" y="641668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54F9F0-AF3F-415C-BA76-4A8619F55C79}"/>
              </a:ext>
            </a:extLst>
          </p:cNvPr>
          <p:cNvSpPr/>
          <p:nvPr/>
        </p:nvSpPr>
        <p:spPr>
          <a:xfrm>
            <a:off x="7907772" y="261991"/>
            <a:ext cx="2916990" cy="761934"/>
          </a:xfrm>
          <a:prstGeom prst="wedgeRectCallout">
            <a:avLst>
              <a:gd name="adj1" fmla="val 63239"/>
              <a:gd name="adj2" fmla="val 967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Did you say distances from ALL the training points? That’s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gonna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sooooo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expensive!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2A4F4-3D8B-4FCE-916F-9395CC21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175" y="2187672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8655CD-D13F-41B3-A291-F17D42370B8F}"/>
              </a:ext>
            </a:extLst>
          </p:cNvPr>
          <p:cNvSpPr/>
          <p:nvPr/>
        </p:nvSpPr>
        <p:spPr>
          <a:xfrm>
            <a:off x="8693592" y="2205457"/>
            <a:ext cx="2297368" cy="1106873"/>
          </a:xfrm>
          <a:prstGeom prst="wedgeRectCallout">
            <a:avLst>
              <a:gd name="adj1" fmla="val 65404"/>
              <a:gd name="adj2" fmla="val -73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Yes, but let’s not worry about that at the moment. There are ways to speed up this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5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50"/>
    </mc:Choice>
    <mc:Fallback xmlns="">
      <p:transition spd="slow" advTm="17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2289658"/>
            <a:ext cx="10351007" cy="1760333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2826154"/>
            <a:ext cx="11740617" cy="16288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EF37FB8-D86A-4437-996D-E63A70AB33CD}"/>
              </a:ext>
            </a:extLst>
          </p:cNvPr>
          <p:cNvSpPr/>
          <p:nvPr/>
        </p:nvSpPr>
        <p:spPr>
          <a:xfrm>
            <a:off x="201082" y="1603507"/>
            <a:ext cx="7999327" cy="4128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(or “One”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A90B923-F3FA-4A3D-A938-C42FC85B48FF}"/>
              </a:ext>
            </a:extLst>
          </p:cNvPr>
          <p:cNvSpPr/>
          <p:nvPr/>
        </p:nvSpPr>
        <p:spPr>
          <a:xfrm>
            <a:off x="521817" y="36570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D3F9201-3E99-444D-8694-6F25143BB735}"/>
              </a:ext>
            </a:extLst>
          </p:cNvPr>
          <p:cNvSpPr/>
          <p:nvPr/>
        </p:nvSpPr>
        <p:spPr>
          <a:xfrm>
            <a:off x="762203" y="2667489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4776F7E-617F-46AA-8B6D-16194BA0C7AB}"/>
              </a:ext>
            </a:extLst>
          </p:cNvPr>
          <p:cNvSpPr/>
          <p:nvPr/>
        </p:nvSpPr>
        <p:spPr>
          <a:xfrm>
            <a:off x="1283819" y="462583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A884C2D-8D79-4424-8E20-3E56C488657D}"/>
              </a:ext>
            </a:extLst>
          </p:cNvPr>
          <p:cNvSpPr/>
          <p:nvPr/>
        </p:nvSpPr>
        <p:spPr>
          <a:xfrm>
            <a:off x="1475496" y="349955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AD3E196-B639-4341-924F-BBB8A9C9F8AC}"/>
              </a:ext>
            </a:extLst>
          </p:cNvPr>
          <p:cNvSpPr/>
          <p:nvPr/>
        </p:nvSpPr>
        <p:spPr>
          <a:xfrm>
            <a:off x="2037962" y="26920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41AAFD-FA68-49C3-BAF8-06FD16633A30}"/>
              </a:ext>
            </a:extLst>
          </p:cNvPr>
          <p:cNvSpPr/>
          <p:nvPr/>
        </p:nvSpPr>
        <p:spPr>
          <a:xfrm>
            <a:off x="1929553" y="174363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C6B1FBC-CF57-4C81-BCF6-1F5CBC887C89}"/>
              </a:ext>
            </a:extLst>
          </p:cNvPr>
          <p:cNvSpPr/>
          <p:nvPr/>
        </p:nvSpPr>
        <p:spPr>
          <a:xfrm>
            <a:off x="3031704" y="288707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DFBAE4A-5332-4BA8-BA64-AC4855C1FE9A}"/>
              </a:ext>
            </a:extLst>
          </p:cNvPr>
          <p:cNvSpPr/>
          <p:nvPr/>
        </p:nvSpPr>
        <p:spPr>
          <a:xfrm>
            <a:off x="2466883" y="42181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DB6DC10-3BCF-4DB9-896C-75DFB887C68D}"/>
              </a:ext>
            </a:extLst>
          </p:cNvPr>
          <p:cNvSpPr/>
          <p:nvPr/>
        </p:nvSpPr>
        <p:spPr>
          <a:xfrm>
            <a:off x="4805739" y="35732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9D09611-583A-433C-832E-DE9C2B39EFC6}"/>
              </a:ext>
            </a:extLst>
          </p:cNvPr>
          <p:cNvSpPr/>
          <p:nvPr/>
        </p:nvSpPr>
        <p:spPr>
          <a:xfrm>
            <a:off x="5200097" y="254744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66EBC04-0779-4349-A15A-A7C22E34CD57}"/>
              </a:ext>
            </a:extLst>
          </p:cNvPr>
          <p:cNvSpPr/>
          <p:nvPr/>
        </p:nvSpPr>
        <p:spPr>
          <a:xfrm>
            <a:off x="5949527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34A8152-54E7-43E3-A695-741B70E199D2}"/>
              </a:ext>
            </a:extLst>
          </p:cNvPr>
          <p:cNvSpPr/>
          <p:nvPr/>
        </p:nvSpPr>
        <p:spPr>
          <a:xfrm>
            <a:off x="5182811" y="458499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9EE726F-1224-469F-9FE4-AB876285364D}"/>
              </a:ext>
            </a:extLst>
          </p:cNvPr>
          <p:cNvSpPr/>
          <p:nvPr/>
        </p:nvSpPr>
        <p:spPr>
          <a:xfrm>
            <a:off x="6511995" y="23130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A466541-85A5-4F73-BBDA-4E91243501B3}"/>
              </a:ext>
            </a:extLst>
          </p:cNvPr>
          <p:cNvSpPr/>
          <p:nvPr/>
        </p:nvSpPr>
        <p:spPr>
          <a:xfrm>
            <a:off x="5776701" y="1833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6B49B47-B37B-4FC8-AE7D-F82540A7CA38}"/>
              </a:ext>
            </a:extLst>
          </p:cNvPr>
          <p:cNvSpPr/>
          <p:nvPr/>
        </p:nvSpPr>
        <p:spPr>
          <a:xfrm>
            <a:off x="7446821" y="2017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CEAFD59-C0B8-4C91-8082-108BC02C1C21}"/>
              </a:ext>
            </a:extLst>
          </p:cNvPr>
          <p:cNvSpPr/>
          <p:nvPr/>
        </p:nvSpPr>
        <p:spPr>
          <a:xfrm>
            <a:off x="6138063" y="403391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1AD69E1-0863-4F8C-A1AF-875CE97E6E3E}"/>
              </a:ext>
            </a:extLst>
          </p:cNvPr>
          <p:cNvSpPr/>
          <p:nvPr/>
        </p:nvSpPr>
        <p:spPr>
          <a:xfrm>
            <a:off x="7069749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F45F2D-BF85-43B2-8B93-CEB3E561C425}"/>
              </a:ext>
            </a:extLst>
          </p:cNvPr>
          <p:cNvSpPr/>
          <p:nvPr/>
        </p:nvSpPr>
        <p:spPr>
          <a:xfrm>
            <a:off x="7335270" y="397351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D90867F-A328-4E73-86E3-196CAD7C3D33}"/>
              </a:ext>
            </a:extLst>
          </p:cNvPr>
          <p:cNvSpPr/>
          <p:nvPr/>
        </p:nvSpPr>
        <p:spPr>
          <a:xfrm>
            <a:off x="3025420" y="4865208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8F58AD9-D2E7-4BD0-9E4D-8D52F98A8427}"/>
              </a:ext>
            </a:extLst>
          </p:cNvPr>
          <p:cNvSpPr/>
          <p:nvPr/>
        </p:nvSpPr>
        <p:spPr>
          <a:xfrm>
            <a:off x="4511149" y="4943216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7A5D7C-1D7E-4B5B-A051-C2C81877F594}"/>
              </a:ext>
            </a:extLst>
          </p:cNvPr>
          <p:cNvCxnSpPr>
            <a:stCxn id="13" idx="3"/>
          </p:cNvCxnSpPr>
          <p:nvPr/>
        </p:nvCxnSpPr>
        <p:spPr>
          <a:xfrm>
            <a:off x="2771940" y="4576396"/>
            <a:ext cx="442016" cy="4868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2770D8-4F37-4B74-AAB2-EBA8BCDEC52F}"/>
              </a:ext>
            </a:extLst>
          </p:cNvPr>
          <p:cNvCxnSpPr>
            <a:cxnSpLocks/>
          </p:cNvCxnSpPr>
          <p:nvPr/>
        </p:nvCxnSpPr>
        <p:spPr>
          <a:xfrm flipH="1">
            <a:off x="4699685" y="4799687"/>
            <a:ext cx="656476" cy="3226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4DA6A-A7D8-4DC4-874F-45AEC473E3D3}"/>
              </a:ext>
            </a:extLst>
          </p:cNvPr>
          <p:cNvCxnSpPr>
            <a:cxnSpLocks/>
          </p:cNvCxnSpPr>
          <p:nvPr/>
        </p:nvCxnSpPr>
        <p:spPr>
          <a:xfrm>
            <a:off x="782625" y="1619174"/>
            <a:ext cx="795324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E9311-9AF9-4672-8DCE-D7A9C03F23F7}"/>
              </a:ext>
            </a:extLst>
          </p:cNvPr>
          <p:cNvCxnSpPr>
            <a:cxnSpLocks/>
          </p:cNvCxnSpPr>
          <p:nvPr/>
        </p:nvCxnSpPr>
        <p:spPr>
          <a:xfrm flipH="1">
            <a:off x="1569768" y="2429237"/>
            <a:ext cx="1214021" cy="22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A0C027-D8BE-4FE8-8495-DE4BBC3F4333}"/>
              </a:ext>
            </a:extLst>
          </p:cNvPr>
          <p:cNvCxnSpPr>
            <a:cxnSpLocks/>
          </p:cNvCxnSpPr>
          <p:nvPr/>
        </p:nvCxnSpPr>
        <p:spPr>
          <a:xfrm>
            <a:off x="192769" y="3202725"/>
            <a:ext cx="985608" cy="285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697457-8BDB-47B4-94AD-45F68B1AC565}"/>
              </a:ext>
            </a:extLst>
          </p:cNvPr>
          <p:cNvCxnSpPr>
            <a:cxnSpLocks/>
          </p:cNvCxnSpPr>
          <p:nvPr/>
        </p:nvCxnSpPr>
        <p:spPr>
          <a:xfrm flipH="1">
            <a:off x="1179139" y="3098661"/>
            <a:ext cx="349233" cy="38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31EC6E-7613-4B35-9BA2-31EBB45AB6A7}"/>
              </a:ext>
            </a:extLst>
          </p:cNvPr>
          <p:cNvCxnSpPr>
            <a:cxnSpLocks/>
          </p:cNvCxnSpPr>
          <p:nvPr/>
        </p:nvCxnSpPr>
        <p:spPr>
          <a:xfrm flipH="1">
            <a:off x="186138" y="4247071"/>
            <a:ext cx="1130839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B165AA-91A9-4573-B39D-EDD88D7B1F39}"/>
              </a:ext>
            </a:extLst>
          </p:cNvPr>
          <p:cNvCxnSpPr>
            <a:cxnSpLocks/>
          </p:cNvCxnSpPr>
          <p:nvPr/>
        </p:nvCxnSpPr>
        <p:spPr>
          <a:xfrm flipH="1" flipV="1">
            <a:off x="1319211" y="4247072"/>
            <a:ext cx="657478" cy="39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7A7C51-0773-4F1F-BF30-AC7EEB749561}"/>
              </a:ext>
            </a:extLst>
          </p:cNvPr>
          <p:cNvCxnSpPr>
            <a:cxnSpLocks/>
          </p:cNvCxnSpPr>
          <p:nvPr/>
        </p:nvCxnSpPr>
        <p:spPr>
          <a:xfrm flipH="1" flipV="1">
            <a:off x="1983320" y="4264199"/>
            <a:ext cx="374268" cy="148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83FFCF-1522-409F-A795-785EFBCECED4}"/>
              </a:ext>
            </a:extLst>
          </p:cNvPr>
          <p:cNvCxnSpPr>
            <a:cxnSpLocks/>
          </p:cNvCxnSpPr>
          <p:nvPr/>
        </p:nvCxnSpPr>
        <p:spPr>
          <a:xfrm flipV="1">
            <a:off x="1971517" y="3626466"/>
            <a:ext cx="524306" cy="65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04736C-76C0-46E1-B90F-3EC9A7D2349C}"/>
              </a:ext>
            </a:extLst>
          </p:cNvPr>
          <p:cNvCxnSpPr>
            <a:cxnSpLocks/>
          </p:cNvCxnSpPr>
          <p:nvPr/>
        </p:nvCxnSpPr>
        <p:spPr>
          <a:xfrm flipH="1" flipV="1">
            <a:off x="1528372" y="3054709"/>
            <a:ext cx="967451" cy="60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972B12-040A-4AC9-AA9A-D2A625BE15D9}"/>
              </a:ext>
            </a:extLst>
          </p:cNvPr>
          <p:cNvCxnSpPr>
            <a:cxnSpLocks/>
          </p:cNvCxnSpPr>
          <p:nvPr/>
        </p:nvCxnSpPr>
        <p:spPr>
          <a:xfrm flipV="1">
            <a:off x="2495823" y="2429237"/>
            <a:ext cx="287966" cy="1227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D1796B-4BD1-468A-BCAE-6F8110994CA4}"/>
              </a:ext>
            </a:extLst>
          </p:cNvPr>
          <p:cNvCxnSpPr>
            <a:cxnSpLocks/>
          </p:cNvCxnSpPr>
          <p:nvPr/>
        </p:nvCxnSpPr>
        <p:spPr>
          <a:xfrm flipH="1" flipV="1">
            <a:off x="2481593" y="3637213"/>
            <a:ext cx="1408193" cy="53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1296CC-8969-4098-AF1C-10FD49D626B7}"/>
              </a:ext>
            </a:extLst>
          </p:cNvPr>
          <p:cNvCxnSpPr>
            <a:cxnSpLocks/>
          </p:cNvCxnSpPr>
          <p:nvPr/>
        </p:nvCxnSpPr>
        <p:spPr>
          <a:xfrm flipH="1">
            <a:off x="1518640" y="2455977"/>
            <a:ext cx="59310" cy="63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16E3C7-29C4-41F2-995A-BAC1BA970F6F}"/>
              </a:ext>
            </a:extLst>
          </p:cNvPr>
          <p:cNvCxnSpPr>
            <a:cxnSpLocks/>
          </p:cNvCxnSpPr>
          <p:nvPr/>
        </p:nvCxnSpPr>
        <p:spPr>
          <a:xfrm>
            <a:off x="1192848" y="3482353"/>
            <a:ext cx="73690" cy="824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50F874-D35C-4F75-A54A-B13B35736AD9}"/>
              </a:ext>
            </a:extLst>
          </p:cNvPr>
          <p:cNvCxnSpPr>
            <a:cxnSpLocks/>
          </p:cNvCxnSpPr>
          <p:nvPr/>
        </p:nvCxnSpPr>
        <p:spPr>
          <a:xfrm flipH="1">
            <a:off x="2783790" y="1568443"/>
            <a:ext cx="956191" cy="864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D2E3AC3-E558-42DC-8662-2AF33E3FE766}"/>
              </a:ext>
            </a:extLst>
          </p:cNvPr>
          <p:cNvCxnSpPr>
            <a:cxnSpLocks/>
            <a:stCxn id="108" idx="0"/>
          </p:cNvCxnSpPr>
          <p:nvPr/>
        </p:nvCxnSpPr>
        <p:spPr>
          <a:xfrm>
            <a:off x="4200746" y="1603507"/>
            <a:ext cx="116569" cy="1314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09B4A3A-F8AC-4B70-88C7-3F2B4C96E99B}"/>
              </a:ext>
            </a:extLst>
          </p:cNvPr>
          <p:cNvCxnSpPr>
            <a:cxnSpLocks/>
          </p:cNvCxnSpPr>
          <p:nvPr/>
        </p:nvCxnSpPr>
        <p:spPr>
          <a:xfrm>
            <a:off x="4457592" y="1601886"/>
            <a:ext cx="1664501" cy="1075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83216B-868C-424B-A188-5DBF7D818164}"/>
              </a:ext>
            </a:extLst>
          </p:cNvPr>
          <p:cNvCxnSpPr>
            <a:cxnSpLocks/>
          </p:cNvCxnSpPr>
          <p:nvPr/>
        </p:nvCxnSpPr>
        <p:spPr>
          <a:xfrm>
            <a:off x="6774480" y="1619174"/>
            <a:ext cx="557959" cy="1105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14387F-A85B-4D2B-9EB4-631B16CE3523}"/>
              </a:ext>
            </a:extLst>
          </p:cNvPr>
          <p:cNvCxnSpPr>
            <a:cxnSpLocks/>
          </p:cNvCxnSpPr>
          <p:nvPr/>
        </p:nvCxnSpPr>
        <p:spPr>
          <a:xfrm>
            <a:off x="5628238" y="4142103"/>
            <a:ext cx="795369" cy="1590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6ABB1E-0498-4A93-A81D-8430666C1B0C}"/>
              </a:ext>
            </a:extLst>
          </p:cNvPr>
          <p:cNvCxnSpPr>
            <a:cxnSpLocks/>
          </p:cNvCxnSpPr>
          <p:nvPr/>
        </p:nvCxnSpPr>
        <p:spPr>
          <a:xfrm flipH="1">
            <a:off x="6826114" y="3818492"/>
            <a:ext cx="62953" cy="191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D1052C-6025-4565-B5EC-4F06907CB357}"/>
              </a:ext>
            </a:extLst>
          </p:cNvPr>
          <p:cNvCxnSpPr>
            <a:cxnSpLocks/>
          </p:cNvCxnSpPr>
          <p:nvPr/>
        </p:nvCxnSpPr>
        <p:spPr>
          <a:xfrm flipH="1">
            <a:off x="6889067" y="3544437"/>
            <a:ext cx="1367372" cy="291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450B3C-BD42-45EA-ACA3-56B19D767CF4}"/>
              </a:ext>
            </a:extLst>
          </p:cNvPr>
          <p:cNvCxnSpPr>
            <a:cxnSpLocks/>
          </p:cNvCxnSpPr>
          <p:nvPr/>
        </p:nvCxnSpPr>
        <p:spPr>
          <a:xfrm flipH="1">
            <a:off x="6700531" y="2734920"/>
            <a:ext cx="634739" cy="368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CFB990-8709-45AC-B2AB-DA6427E627D0}"/>
              </a:ext>
            </a:extLst>
          </p:cNvPr>
          <p:cNvCxnSpPr>
            <a:cxnSpLocks/>
          </p:cNvCxnSpPr>
          <p:nvPr/>
        </p:nvCxnSpPr>
        <p:spPr>
          <a:xfrm flipH="1" flipV="1">
            <a:off x="7331777" y="2734920"/>
            <a:ext cx="868633" cy="308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A8CC0C5-F60C-46ED-9321-7D067B715109}"/>
              </a:ext>
            </a:extLst>
          </p:cNvPr>
          <p:cNvCxnSpPr>
            <a:cxnSpLocks/>
          </p:cNvCxnSpPr>
          <p:nvPr/>
        </p:nvCxnSpPr>
        <p:spPr>
          <a:xfrm flipH="1">
            <a:off x="5652083" y="3626466"/>
            <a:ext cx="946216" cy="24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B92553D-28B6-40F6-85FA-64BAAA4DDB13}"/>
              </a:ext>
            </a:extLst>
          </p:cNvPr>
          <p:cNvCxnSpPr>
            <a:cxnSpLocks/>
          </p:cNvCxnSpPr>
          <p:nvPr/>
        </p:nvCxnSpPr>
        <p:spPr>
          <a:xfrm flipH="1" flipV="1">
            <a:off x="5411535" y="3312727"/>
            <a:ext cx="248894" cy="57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F77B7B-4AEA-483A-98D6-1B25E33B0655}"/>
              </a:ext>
            </a:extLst>
          </p:cNvPr>
          <p:cNvCxnSpPr>
            <a:cxnSpLocks/>
          </p:cNvCxnSpPr>
          <p:nvPr/>
        </p:nvCxnSpPr>
        <p:spPr>
          <a:xfrm flipH="1">
            <a:off x="5428821" y="2678620"/>
            <a:ext cx="709242" cy="66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CAF9761-10D9-4446-8B1F-DE2F73C75D18}"/>
              </a:ext>
            </a:extLst>
          </p:cNvPr>
          <p:cNvCxnSpPr>
            <a:cxnSpLocks/>
          </p:cNvCxnSpPr>
          <p:nvPr/>
        </p:nvCxnSpPr>
        <p:spPr>
          <a:xfrm flipH="1">
            <a:off x="4164305" y="4142103"/>
            <a:ext cx="1464238" cy="47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252A732-9CDB-4A2C-8F73-3534F1001079}"/>
              </a:ext>
            </a:extLst>
          </p:cNvPr>
          <p:cNvCxnSpPr>
            <a:cxnSpLocks/>
          </p:cNvCxnSpPr>
          <p:nvPr/>
        </p:nvCxnSpPr>
        <p:spPr>
          <a:xfrm flipV="1">
            <a:off x="3892228" y="4601024"/>
            <a:ext cx="239417" cy="1131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8F5433C-8BB4-4229-A546-8148C389014F}"/>
              </a:ext>
            </a:extLst>
          </p:cNvPr>
          <p:cNvCxnSpPr>
            <a:cxnSpLocks/>
          </p:cNvCxnSpPr>
          <p:nvPr/>
        </p:nvCxnSpPr>
        <p:spPr>
          <a:xfrm flipH="1" flipV="1">
            <a:off x="3877847" y="4143193"/>
            <a:ext cx="271514" cy="48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8336F-E97D-4E5D-9BAE-72AEA4D7A7C4}"/>
              </a:ext>
            </a:extLst>
          </p:cNvPr>
          <p:cNvCxnSpPr>
            <a:cxnSpLocks/>
          </p:cNvCxnSpPr>
          <p:nvPr/>
        </p:nvCxnSpPr>
        <p:spPr>
          <a:xfrm>
            <a:off x="6139637" y="2702421"/>
            <a:ext cx="567940" cy="430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817758-146C-4CC3-BB20-8A86C1D408BB}"/>
              </a:ext>
            </a:extLst>
          </p:cNvPr>
          <p:cNvCxnSpPr>
            <a:cxnSpLocks/>
          </p:cNvCxnSpPr>
          <p:nvPr/>
        </p:nvCxnSpPr>
        <p:spPr>
          <a:xfrm flipH="1">
            <a:off x="6565583" y="3090296"/>
            <a:ext cx="115627" cy="55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A5D4DF-7D5E-460D-9132-05438BD10F5B}"/>
              </a:ext>
            </a:extLst>
          </p:cNvPr>
          <p:cNvCxnSpPr>
            <a:cxnSpLocks/>
          </p:cNvCxnSpPr>
          <p:nvPr/>
        </p:nvCxnSpPr>
        <p:spPr>
          <a:xfrm flipH="1" flipV="1">
            <a:off x="4322733" y="2916609"/>
            <a:ext cx="1099365" cy="41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BF3500A-6786-4920-A0E3-49FA19F6F348}"/>
              </a:ext>
            </a:extLst>
          </p:cNvPr>
          <p:cNvCxnSpPr>
            <a:cxnSpLocks/>
          </p:cNvCxnSpPr>
          <p:nvPr/>
        </p:nvCxnSpPr>
        <p:spPr>
          <a:xfrm flipV="1">
            <a:off x="6125191" y="1619175"/>
            <a:ext cx="649288" cy="1006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9C7A93F-EE0B-4FD5-B3A5-FA82A0061B79}"/>
              </a:ext>
            </a:extLst>
          </p:cNvPr>
          <p:cNvCxnSpPr>
            <a:cxnSpLocks/>
          </p:cNvCxnSpPr>
          <p:nvPr/>
        </p:nvCxnSpPr>
        <p:spPr>
          <a:xfrm>
            <a:off x="6574658" y="3608852"/>
            <a:ext cx="322723" cy="227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EF8582-77D3-42E1-AE06-3DD75D2661EE}"/>
              </a:ext>
            </a:extLst>
          </p:cNvPr>
          <p:cNvCxnSpPr>
            <a:cxnSpLocks/>
          </p:cNvCxnSpPr>
          <p:nvPr/>
        </p:nvCxnSpPr>
        <p:spPr>
          <a:xfrm flipH="1">
            <a:off x="3875657" y="2871155"/>
            <a:ext cx="465085" cy="12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CC54BD5-FC0A-46C7-9592-AA0BFDF55C96}"/>
              </a:ext>
            </a:extLst>
          </p:cNvPr>
          <p:cNvCxnSpPr>
            <a:cxnSpLocks/>
          </p:cNvCxnSpPr>
          <p:nvPr/>
        </p:nvCxnSpPr>
        <p:spPr>
          <a:xfrm flipV="1">
            <a:off x="5618517" y="3867682"/>
            <a:ext cx="31225" cy="307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Star: 5 Points 262">
            <a:extLst>
              <a:ext uri="{FF2B5EF4-FFF2-40B4-BE49-F238E27FC236}">
                <a16:creationId xmlns:a16="http://schemas.microsoft.com/office/drawing/2014/main" id="{CA99B25B-3186-41B2-AA7B-801DD4E15B28}"/>
              </a:ext>
            </a:extLst>
          </p:cNvPr>
          <p:cNvSpPr/>
          <p:nvPr/>
        </p:nvSpPr>
        <p:spPr>
          <a:xfrm>
            <a:off x="3038376" y="48563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CFF5C99A-55E7-489B-8B5B-5E98AE4F65CF}"/>
              </a:ext>
            </a:extLst>
          </p:cNvPr>
          <p:cNvSpPr/>
          <p:nvPr/>
        </p:nvSpPr>
        <p:spPr>
          <a:xfrm>
            <a:off x="4526093" y="495935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853A05E-BF22-4387-941A-824527CA9C8F}"/>
              </a:ext>
            </a:extLst>
          </p:cNvPr>
          <p:cNvSpPr txBox="1"/>
          <p:nvPr/>
        </p:nvSpPr>
        <p:spPr>
          <a:xfrm>
            <a:off x="2668348" y="5249661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BCFDA7F-7D1D-40A6-9056-1D21188C59BE}"/>
              </a:ext>
            </a:extLst>
          </p:cNvPr>
          <p:cNvSpPr txBox="1"/>
          <p:nvPr/>
        </p:nvSpPr>
        <p:spPr>
          <a:xfrm>
            <a:off x="4123681" y="529998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757829D-2330-4D3A-9346-A922029AF255}"/>
              </a:ext>
            </a:extLst>
          </p:cNvPr>
          <p:cNvCxnSpPr>
            <a:cxnSpLocks/>
          </p:cNvCxnSpPr>
          <p:nvPr/>
        </p:nvCxnSpPr>
        <p:spPr>
          <a:xfrm>
            <a:off x="4193904" y="1614431"/>
            <a:ext cx="116569" cy="13146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C5634F2-7893-41BC-A2B5-964090D4F031}"/>
              </a:ext>
            </a:extLst>
          </p:cNvPr>
          <p:cNvCxnSpPr>
            <a:cxnSpLocks/>
          </p:cNvCxnSpPr>
          <p:nvPr/>
        </p:nvCxnSpPr>
        <p:spPr>
          <a:xfrm flipH="1">
            <a:off x="3852139" y="2920623"/>
            <a:ext cx="465085" cy="12656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95E55B5-8FCC-467E-AF7C-5C2162BC819D}"/>
              </a:ext>
            </a:extLst>
          </p:cNvPr>
          <p:cNvCxnSpPr>
            <a:cxnSpLocks/>
          </p:cNvCxnSpPr>
          <p:nvPr/>
        </p:nvCxnSpPr>
        <p:spPr>
          <a:xfrm flipH="1" flipV="1">
            <a:off x="3884570" y="4134648"/>
            <a:ext cx="271514" cy="4826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25DCECC-63F3-4F9E-A66B-B66B6001C7AE}"/>
              </a:ext>
            </a:extLst>
          </p:cNvPr>
          <p:cNvCxnSpPr>
            <a:cxnSpLocks/>
          </p:cNvCxnSpPr>
          <p:nvPr/>
        </p:nvCxnSpPr>
        <p:spPr>
          <a:xfrm flipV="1">
            <a:off x="3889021" y="4588621"/>
            <a:ext cx="239417" cy="113142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E30E9CAA-1AA3-496A-979A-635685D3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1463453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5284FA6A-96CE-45B7-A10A-9A573BE13582}"/>
              </a:ext>
            </a:extLst>
          </p:cNvPr>
          <p:cNvSpPr/>
          <p:nvPr/>
        </p:nvSpPr>
        <p:spPr>
          <a:xfrm>
            <a:off x="8490087" y="983476"/>
            <a:ext cx="2833842" cy="754625"/>
          </a:xfrm>
          <a:prstGeom prst="wedgeRectCallout">
            <a:avLst>
              <a:gd name="adj1" fmla="val 40324"/>
              <a:gd name="adj2" fmla="val 953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Interesting. Even with Euclidean distances, it can learn nonlinear decision boundaries?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AC6555E-5A5E-4427-B955-26929A4C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503" y="2874654"/>
            <a:ext cx="1010687" cy="965223"/>
          </a:xfrm>
          <a:prstGeom prst="rect">
            <a:avLst/>
          </a:prstGeom>
        </p:spPr>
      </p:pic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1F2D55FF-A5E0-4DD9-85A7-537C352FBF74}"/>
              </a:ext>
            </a:extLst>
          </p:cNvPr>
          <p:cNvSpPr/>
          <p:nvPr/>
        </p:nvSpPr>
        <p:spPr>
          <a:xfrm>
            <a:off x="8669377" y="2777704"/>
            <a:ext cx="2580394" cy="1323956"/>
          </a:xfrm>
          <a:prstGeom prst="wedgeRectCallout">
            <a:avLst>
              <a:gd name="adj1" fmla="val 59138"/>
              <a:gd name="adj2" fmla="val -11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Indeed. And that’s possible since it is a “local” method (looks at a local </a:t>
            </a:r>
            <a:r>
              <a:rPr lang="en-IN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neighborhood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of the test point to make prediction)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4E0D3-BADC-451B-AE1D-DDF41774069A}"/>
              </a:ext>
            </a:extLst>
          </p:cNvPr>
          <p:cNvCxnSpPr>
            <a:cxnSpLocks/>
          </p:cNvCxnSpPr>
          <p:nvPr/>
        </p:nvCxnSpPr>
        <p:spPr>
          <a:xfrm flipH="1">
            <a:off x="4292591" y="1217486"/>
            <a:ext cx="928262" cy="61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D4F86F-B697-4865-B809-FB9AC73356F1}"/>
              </a:ext>
            </a:extLst>
          </p:cNvPr>
          <p:cNvSpPr txBox="1"/>
          <p:nvPr/>
        </p:nvSpPr>
        <p:spPr>
          <a:xfrm>
            <a:off x="5207810" y="983476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411F8E-F96A-486C-82DD-CDF658134343}"/>
              </a:ext>
            </a:extLst>
          </p:cNvPr>
          <p:cNvSpPr txBox="1"/>
          <p:nvPr/>
        </p:nvSpPr>
        <p:spPr>
          <a:xfrm>
            <a:off x="8454115" y="4909616"/>
            <a:ext cx="356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Nearest neighbour approach induces a </a:t>
            </a:r>
            <a:r>
              <a:rPr lang="en-IN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Voronoi tessellation</a:t>
            </a:r>
            <a:r>
              <a:rPr lang="en-IN" b="1" dirty="0">
                <a:latin typeface="Abadi Extra Light" panose="020B0204020104020204" pitchFamily="34" charset="0"/>
              </a:rPr>
              <a:t>/partition </a:t>
            </a:r>
            <a:r>
              <a:rPr lang="en-IN" dirty="0">
                <a:latin typeface="Abadi Extra Light" panose="020B0204020104020204" pitchFamily="34" charset="0"/>
              </a:rPr>
              <a:t>of the input space (all test points falling in a cell will get the label of the training input in that cell)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6AB4C5-5D3C-4303-B9CF-EE45C92A160C}"/>
              </a:ext>
            </a:extLst>
          </p:cNvPr>
          <p:cNvCxnSpPr>
            <a:cxnSpLocks/>
          </p:cNvCxnSpPr>
          <p:nvPr/>
        </p:nvCxnSpPr>
        <p:spPr>
          <a:xfrm flipH="1" flipV="1">
            <a:off x="8011938" y="5050971"/>
            <a:ext cx="693478" cy="2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762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60"/>
    </mc:Choice>
    <mc:Fallback xmlns="">
      <p:transition spd="slow" advTm="259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63" grpId="0" animBg="1"/>
      <p:bldP spid="264" grpId="0" animBg="1"/>
      <p:bldP spid="265" grpId="0"/>
      <p:bldP spid="266" grpId="0"/>
      <p:bldP spid="72" grpId="0" animBg="1"/>
      <p:bldP spid="74" grpId="0" animBg="1"/>
      <p:bldP spid="22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cases, it helps to look at not one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&gt; 1 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Essentially, taking more votes helps!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leads to smoother decision boundaries (less chances of overfitting on training data)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347442" y="36420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587828" y="26524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109444" y="461081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301121" y="348453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2863587" y="267703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2915436" y="188057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4764668" y="285614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292508" y="42031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5612430" y="337732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368792" y="247412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118222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7680690" y="223974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6945396" y="1759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8615516" y="1943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306758" y="396058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238444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7996994" y="370027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5763397" y="28734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056894" y="2424316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309792" y="35657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34F79-ED29-4D3D-9B52-DEACCAEA73A0}"/>
              </a:ext>
            </a:extLst>
          </p:cNvPr>
          <p:cNvCxnSpPr>
            <a:cxnSpLocks/>
          </p:cNvCxnSpPr>
          <p:nvPr/>
        </p:nvCxnSpPr>
        <p:spPr>
          <a:xfrm flipH="1">
            <a:off x="4980526" y="2597963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/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tar: 5 Points 156">
            <a:extLst>
              <a:ext uri="{FF2B5EF4-FFF2-40B4-BE49-F238E27FC236}">
                <a16:creationId xmlns:a16="http://schemas.microsoft.com/office/drawing/2014/main" id="{6B80A7B9-F5AC-4953-BDDE-073054BDE226}"/>
              </a:ext>
            </a:extLst>
          </p:cNvPr>
          <p:cNvSpPr/>
          <p:nvPr/>
        </p:nvSpPr>
        <p:spPr>
          <a:xfrm>
            <a:off x="5048270" y="241224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/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blipFill>
                <a:blip r:embed="rId7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B31EB76-2249-424B-9F86-5A320AF41F69}"/>
              </a:ext>
            </a:extLst>
          </p:cNvPr>
          <p:cNvCxnSpPr>
            <a:cxnSpLocks/>
          </p:cNvCxnSpPr>
          <p:nvPr/>
        </p:nvCxnSpPr>
        <p:spPr>
          <a:xfrm>
            <a:off x="5247883" y="2626384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F708C0-2ED3-450E-808E-CFC6FFC903F2}"/>
              </a:ext>
            </a:extLst>
          </p:cNvPr>
          <p:cNvCxnSpPr>
            <a:cxnSpLocks/>
          </p:cNvCxnSpPr>
          <p:nvPr/>
        </p:nvCxnSpPr>
        <p:spPr>
          <a:xfrm>
            <a:off x="5283446" y="2605567"/>
            <a:ext cx="725523" cy="4452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204192" y="2151888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0B31387-8665-4540-897F-05C5FA74FCDE}"/>
              </a:ext>
            </a:extLst>
          </p:cNvPr>
          <p:cNvSpPr/>
          <p:nvPr/>
        </p:nvSpPr>
        <p:spPr>
          <a:xfrm>
            <a:off x="5053893" y="241815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57BDF5B-ED21-4CCD-8222-58F1048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98" y="190209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5EA733A-BBA6-403F-A0F5-DFA9CB4F2DE5}"/>
              </a:ext>
            </a:extLst>
          </p:cNvPr>
          <p:cNvSpPr/>
          <p:nvPr/>
        </p:nvSpPr>
        <p:spPr>
          <a:xfrm>
            <a:off x="9059898" y="2437033"/>
            <a:ext cx="1511055" cy="617942"/>
          </a:xfrm>
          <a:prstGeom prst="wedgeRectCallout">
            <a:avLst>
              <a:gd name="adj1" fmla="val 76750"/>
              <a:gd name="adj2" fmla="val -183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pick the “right” K value?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CB8C621-D198-4AAA-94AC-6D267EDF7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731" y="3565776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898D2C03-0372-44FC-A052-631E827B5837}"/>
              </a:ext>
            </a:extLst>
          </p:cNvPr>
          <p:cNvSpPr/>
          <p:nvPr/>
        </p:nvSpPr>
        <p:spPr>
          <a:xfrm>
            <a:off x="8650602" y="3673174"/>
            <a:ext cx="2391129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 is this model’s “hyperparameter”. One way to choose it is using “cross-validation” (will see shortly)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5AB2EA0-020D-457F-988C-12E4F888304D}"/>
              </a:ext>
            </a:extLst>
          </p:cNvPr>
          <p:cNvSpPr/>
          <p:nvPr/>
        </p:nvSpPr>
        <p:spPr>
          <a:xfrm>
            <a:off x="8264329" y="4990071"/>
            <a:ext cx="2391129" cy="634398"/>
          </a:xfrm>
          <a:prstGeom prst="wedgeRectCallout">
            <a:avLst>
              <a:gd name="adj1" fmla="val 43168"/>
              <a:gd name="adj2" fmla="val -891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K should ideally be an odd number to avoid 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92"/>
    </mc:Choice>
    <mc:Fallback xmlns="">
      <p:transition spd="slow" advTm="276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4" grpId="1" animBg="1"/>
      <p:bldP spid="154" grpId="2" animBg="1"/>
      <p:bldP spid="155" grpId="0" animBg="1"/>
      <p:bldP spid="22" grpId="0"/>
      <p:bldP spid="22" grpId="1"/>
      <p:bldP spid="157" grpId="0" animBg="1"/>
      <p:bldP spid="157" grpId="1" animBg="1"/>
      <p:bldP spid="158" grpId="0"/>
      <p:bldP spid="31" grpId="0"/>
      <p:bldP spid="32" grpId="0" animBg="1"/>
      <p:bldP spid="34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Rather than looking at a fixed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IN" dirty="0">
                    <a:latin typeface="Abadi Extra Light" panose="020B0204020104020204" pitchFamily="34" charset="0"/>
                  </a:rPr>
                  <a:t>, can look inside a ball of a given radius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around the test input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6EFF0B9-3274-4824-A58A-B58C7D176B4B}"/>
              </a:ext>
            </a:extLst>
          </p:cNvPr>
          <p:cNvSpPr/>
          <p:nvPr/>
        </p:nvSpPr>
        <p:spPr>
          <a:xfrm>
            <a:off x="4916858" y="2786902"/>
            <a:ext cx="1397598" cy="1433043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ED74D6-A125-41C6-BED7-3ECC6C5CBD3E}"/>
              </a:ext>
            </a:extLst>
          </p:cNvPr>
          <p:cNvSpPr/>
          <p:nvPr/>
        </p:nvSpPr>
        <p:spPr>
          <a:xfrm>
            <a:off x="4354280" y="2258967"/>
            <a:ext cx="2557933" cy="2592265"/>
          </a:xfrm>
          <a:prstGeom prst="ellipse">
            <a:avLst/>
          </a:prstGeom>
          <a:solidFill>
            <a:schemeClr val="accent2">
              <a:alpha val="1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-Ball Nearest </a:t>
                </a:r>
                <a:r>
                  <a:rPr lang="en-IN" dirty="0" err="1">
                    <a:solidFill>
                      <a:schemeClr val="accent2">
                        <a:lumMod val="75000"/>
                      </a:schemeClr>
                    </a:solidFill>
                  </a:rPr>
                  <a:t>Neighbors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6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746025" y="44930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986411" y="35034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508027" y="546176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699704" y="433548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3262170" y="352798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3314019" y="273152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5163251" y="370709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691091" y="50541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6011013" y="422826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920170" y="327407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516805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8079273" y="309069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7343979" y="2610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9014099" y="2794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705341" y="4811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637027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8395577" y="45512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6263609" y="373044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455477" y="3275264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708375" y="44167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602775" y="3002836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8CF45E3-EB43-49B3-9800-822724E81E93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4A3BAF5-3BBF-449A-ACD4-9908A9307D86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1F0634-C901-42A0-9935-8231D59C1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8156" y="508231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/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Just like K,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a “hyperparameter”. One way to choose it is using “cross-validation” (will see shortly)</a:t>
                </a: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blipFill>
                <a:blip r:embed="rId10"/>
                <a:stretch>
                  <a:fillRect l="-1155" b="-43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E9F9655A-CE00-DC0B-187C-84DC156B0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917" y="163984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/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changing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change the prediction. How to pick the “right”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value?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blipFill>
                <a:blip r:embed="rId8"/>
                <a:stretch>
                  <a:fillRect l="-839" t="-5385" b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09"/>
    </mc:Choice>
    <mc:Fallback xmlns="">
      <p:transition spd="slow" advTm="127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0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5" grpId="0" animBg="1"/>
      <p:bldP spid="31" grpId="0"/>
      <p:bldP spid="38" grpId="0" animBg="1"/>
      <p:bldP spid="38" grpId="1" animBg="1"/>
      <p:bldP spid="39" grpId="0" animBg="1"/>
      <p:bldP spid="44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standard KNN and 𝜖-NN treat all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equally (all vote equally)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improvement: When voting, give more importance to closer training inputs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Distance-weighted </a:t>
                </a:r>
                <a:r>
                  <a:rPr lang="en-IN" b="0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NN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5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CA9281D-27D7-4C6C-BD94-6E052947EF4D}"/>
              </a:ext>
            </a:extLst>
          </p:cNvPr>
          <p:cNvSpPr/>
          <p:nvPr/>
        </p:nvSpPr>
        <p:spPr>
          <a:xfrm>
            <a:off x="2558840" y="34346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E44CED9-F307-4836-91E2-638CB68944AB}"/>
              </a:ext>
            </a:extLst>
          </p:cNvPr>
          <p:cNvSpPr/>
          <p:nvPr/>
        </p:nvSpPr>
        <p:spPr>
          <a:xfrm>
            <a:off x="2799226" y="24450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B53A953-EC76-4FB4-B6FA-14C5B8801D5E}"/>
              </a:ext>
            </a:extLst>
          </p:cNvPr>
          <p:cNvSpPr/>
          <p:nvPr/>
        </p:nvSpPr>
        <p:spPr>
          <a:xfrm>
            <a:off x="3392241" y="42097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B5693BAE-3CA3-4045-ABA7-B8F8FCDDC289}"/>
              </a:ext>
            </a:extLst>
          </p:cNvPr>
          <p:cNvSpPr/>
          <p:nvPr/>
        </p:nvSpPr>
        <p:spPr>
          <a:xfrm>
            <a:off x="3512519" y="32771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39987EF-9113-4033-9BA4-4493E8E54A9A}"/>
              </a:ext>
            </a:extLst>
          </p:cNvPr>
          <p:cNvSpPr/>
          <p:nvPr/>
        </p:nvSpPr>
        <p:spPr>
          <a:xfrm>
            <a:off x="4074985" y="246963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8153D83-4B47-4B3C-870E-6F64EA59E6A0}"/>
              </a:ext>
            </a:extLst>
          </p:cNvPr>
          <p:cNvSpPr/>
          <p:nvPr/>
        </p:nvSpPr>
        <p:spPr>
          <a:xfrm>
            <a:off x="4126834" y="167317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61CA9DA-6600-4828-AA14-67F0589283C9}"/>
              </a:ext>
            </a:extLst>
          </p:cNvPr>
          <p:cNvSpPr/>
          <p:nvPr/>
        </p:nvSpPr>
        <p:spPr>
          <a:xfrm>
            <a:off x="5718928" y="263170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32F687E3-02B8-42B3-BF79-0FC98D20D7BF}"/>
              </a:ext>
            </a:extLst>
          </p:cNvPr>
          <p:cNvSpPr/>
          <p:nvPr/>
        </p:nvSpPr>
        <p:spPr>
          <a:xfrm>
            <a:off x="4503906" y="39957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0AB46BFA-ADF2-460D-9F1D-BB7851CF4010}"/>
              </a:ext>
            </a:extLst>
          </p:cNvPr>
          <p:cNvSpPr/>
          <p:nvPr/>
        </p:nvSpPr>
        <p:spPr>
          <a:xfrm>
            <a:off x="6518979" y="324542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2928CDB-3923-4923-AC9A-C49D508AB59B}"/>
              </a:ext>
            </a:extLst>
          </p:cNvPr>
          <p:cNvSpPr/>
          <p:nvPr/>
        </p:nvSpPr>
        <p:spPr>
          <a:xfrm>
            <a:off x="7275341" y="234222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9E3AB834-F3A5-4D98-8E87-E89F47C08044}"/>
              </a:ext>
            </a:extLst>
          </p:cNvPr>
          <p:cNvSpPr/>
          <p:nvPr/>
        </p:nvSpPr>
        <p:spPr>
          <a:xfrm>
            <a:off x="8024771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1B242E0C-14F1-42EE-AFFA-F29869F225A6}"/>
              </a:ext>
            </a:extLst>
          </p:cNvPr>
          <p:cNvSpPr/>
          <p:nvPr/>
        </p:nvSpPr>
        <p:spPr>
          <a:xfrm>
            <a:off x="8587239" y="21078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45E91110-EAD8-4ECC-A038-78698A73BC97}"/>
              </a:ext>
            </a:extLst>
          </p:cNvPr>
          <p:cNvSpPr/>
          <p:nvPr/>
        </p:nvSpPr>
        <p:spPr>
          <a:xfrm>
            <a:off x="7851945" y="1627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454F5E49-6170-4456-BE2C-C12437C07FB1}"/>
              </a:ext>
            </a:extLst>
          </p:cNvPr>
          <p:cNvSpPr/>
          <p:nvPr/>
        </p:nvSpPr>
        <p:spPr>
          <a:xfrm>
            <a:off x="9522065" y="1811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EC1912F8-1BE9-4A79-8FD1-E0ECAB475F00}"/>
              </a:ext>
            </a:extLst>
          </p:cNvPr>
          <p:cNvSpPr/>
          <p:nvPr/>
        </p:nvSpPr>
        <p:spPr>
          <a:xfrm>
            <a:off x="8213307" y="382869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8DC01914-0967-4F33-BFA0-19803C41B71B}"/>
              </a:ext>
            </a:extLst>
          </p:cNvPr>
          <p:cNvSpPr/>
          <p:nvPr/>
        </p:nvSpPr>
        <p:spPr>
          <a:xfrm>
            <a:off x="9144993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1FD23A-01C1-4DB7-9DBC-9684442B5A17}"/>
              </a:ext>
            </a:extLst>
          </p:cNvPr>
          <p:cNvSpPr/>
          <p:nvPr/>
        </p:nvSpPr>
        <p:spPr>
          <a:xfrm>
            <a:off x="8903543" y="3568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C40CA839-8656-4C8B-9554-0309124807C5}"/>
              </a:ext>
            </a:extLst>
          </p:cNvPr>
          <p:cNvSpPr/>
          <p:nvPr/>
        </p:nvSpPr>
        <p:spPr>
          <a:xfrm>
            <a:off x="6894803" y="285715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3EF65022-E945-41FE-91DB-326FF19A847C}"/>
              </a:ext>
            </a:extLst>
          </p:cNvPr>
          <p:cNvSpPr/>
          <p:nvPr/>
        </p:nvSpPr>
        <p:spPr>
          <a:xfrm>
            <a:off x="5963443" y="2292422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865EC46-441C-4D37-B52E-331EE36A7D02}"/>
              </a:ext>
            </a:extLst>
          </p:cNvPr>
          <p:cNvSpPr/>
          <p:nvPr/>
        </p:nvSpPr>
        <p:spPr>
          <a:xfrm>
            <a:off x="4521190" y="33583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C043AC-91A0-458F-9F39-B7C3A245C811}"/>
              </a:ext>
            </a:extLst>
          </p:cNvPr>
          <p:cNvCxnSpPr>
            <a:cxnSpLocks/>
          </p:cNvCxnSpPr>
          <p:nvPr/>
        </p:nvCxnSpPr>
        <p:spPr>
          <a:xfrm flipH="1">
            <a:off x="5887075" y="2466069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/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3F3AFF-68D1-465E-9ECE-24C1D7A23AB9}"/>
              </a:ext>
            </a:extLst>
          </p:cNvPr>
          <p:cNvCxnSpPr>
            <a:cxnSpLocks/>
          </p:cNvCxnSpPr>
          <p:nvPr/>
        </p:nvCxnSpPr>
        <p:spPr>
          <a:xfrm>
            <a:off x="6154432" y="2494490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C930B1-BDD3-4571-A3E0-F2D8B15D7477}"/>
              </a:ext>
            </a:extLst>
          </p:cNvPr>
          <p:cNvCxnSpPr>
            <a:cxnSpLocks/>
          </p:cNvCxnSpPr>
          <p:nvPr/>
        </p:nvCxnSpPr>
        <p:spPr>
          <a:xfrm>
            <a:off x="6189995" y="2473673"/>
            <a:ext cx="835075" cy="557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722C49-54E2-421E-8E11-E0FBFE8F1FAC}"/>
              </a:ext>
            </a:extLst>
          </p:cNvPr>
          <p:cNvSpPr txBox="1"/>
          <p:nvPr/>
        </p:nvSpPr>
        <p:spPr>
          <a:xfrm>
            <a:off x="5110741" y="2019994"/>
            <a:ext cx="1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/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026D013-CBDE-4B1B-B2E6-1EF9689B6A60}"/>
              </a:ext>
            </a:extLst>
          </p:cNvPr>
          <p:cNvSpPr/>
          <p:nvPr/>
        </p:nvSpPr>
        <p:spPr>
          <a:xfrm>
            <a:off x="3765059" y="533553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/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4B42E9FA-AE5B-4A3A-8044-BB7540149683}"/>
              </a:ext>
            </a:extLst>
          </p:cNvPr>
          <p:cNvSpPr/>
          <p:nvPr/>
        </p:nvSpPr>
        <p:spPr>
          <a:xfrm>
            <a:off x="4799262" y="5335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/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866553CA-D991-4127-9F89-AC1746A265FB}"/>
              </a:ext>
            </a:extLst>
          </p:cNvPr>
          <p:cNvSpPr/>
          <p:nvPr/>
        </p:nvSpPr>
        <p:spPr>
          <a:xfrm>
            <a:off x="5737228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011E2-B39B-45C7-97DE-F53C9CB409D4}"/>
              </a:ext>
            </a:extLst>
          </p:cNvPr>
          <p:cNvSpPr txBox="1"/>
          <p:nvPr/>
        </p:nvSpPr>
        <p:spPr>
          <a:xfrm>
            <a:off x="4148980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216213-5961-4A12-BE51-4EAC77FBF051}"/>
              </a:ext>
            </a:extLst>
          </p:cNvPr>
          <p:cNvSpPr txBox="1"/>
          <p:nvPr/>
        </p:nvSpPr>
        <p:spPr>
          <a:xfrm>
            <a:off x="5146747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857F2-0B7F-4A84-B973-649204D5E6CC}"/>
              </a:ext>
            </a:extLst>
          </p:cNvPr>
          <p:cNvSpPr txBox="1"/>
          <p:nvPr/>
        </p:nvSpPr>
        <p:spPr>
          <a:xfrm>
            <a:off x="6250434" y="52015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52B84146-7F56-491D-A601-CC8965003B7E}"/>
              </a:ext>
            </a:extLst>
          </p:cNvPr>
          <p:cNvSpPr/>
          <p:nvPr/>
        </p:nvSpPr>
        <p:spPr>
          <a:xfrm>
            <a:off x="6726982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391F3-1670-4B5A-B1D0-C1D6D4156B06}"/>
              </a:ext>
            </a:extLst>
          </p:cNvPr>
          <p:cNvSpPr txBox="1"/>
          <p:nvPr/>
        </p:nvSpPr>
        <p:spPr>
          <a:xfrm>
            <a:off x="368419" y="5368427"/>
            <a:ext cx="27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Unweighted KNN prediction: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/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0EA6E94F-098D-43DD-A96B-B8FB0E73E631}"/>
              </a:ext>
            </a:extLst>
          </p:cNvPr>
          <p:cNvSpPr/>
          <p:nvPr/>
        </p:nvSpPr>
        <p:spPr>
          <a:xfrm>
            <a:off x="3765059" y="60747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/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D9DA6828-C9D9-476E-B222-D6627954439A}"/>
              </a:ext>
            </a:extLst>
          </p:cNvPr>
          <p:cNvSpPr/>
          <p:nvPr/>
        </p:nvSpPr>
        <p:spPr>
          <a:xfrm>
            <a:off x="4799262" y="60747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/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87385507-F75B-4C3D-94EE-3AAB1114A643}"/>
              </a:ext>
            </a:extLst>
          </p:cNvPr>
          <p:cNvSpPr/>
          <p:nvPr/>
        </p:nvSpPr>
        <p:spPr>
          <a:xfrm>
            <a:off x="5737228" y="605458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8EFFE8-B615-4C32-AF1B-5648608EE0C1}"/>
              </a:ext>
            </a:extLst>
          </p:cNvPr>
          <p:cNvSpPr txBox="1"/>
          <p:nvPr/>
        </p:nvSpPr>
        <p:spPr>
          <a:xfrm>
            <a:off x="4148980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ABF098-F29E-48B2-95C0-2710740DC126}"/>
              </a:ext>
            </a:extLst>
          </p:cNvPr>
          <p:cNvSpPr txBox="1"/>
          <p:nvPr/>
        </p:nvSpPr>
        <p:spPr>
          <a:xfrm>
            <a:off x="5146747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D4FEC-9131-4589-9186-2905491410CE}"/>
              </a:ext>
            </a:extLst>
          </p:cNvPr>
          <p:cNvSpPr txBox="1"/>
          <p:nvPr/>
        </p:nvSpPr>
        <p:spPr>
          <a:xfrm>
            <a:off x="6250434" y="59407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B42C0A93-0A18-4FED-907C-57E5F3CFEF41}"/>
              </a:ext>
            </a:extLst>
          </p:cNvPr>
          <p:cNvSpPr/>
          <p:nvPr/>
        </p:nvSpPr>
        <p:spPr>
          <a:xfrm>
            <a:off x="6726982" y="605458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594D60-6796-4F28-A7C9-41B408AD797A}"/>
              </a:ext>
            </a:extLst>
          </p:cNvPr>
          <p:cNvSpPr txBox="1"/>
          <p:nvPr/>
        </p:nvSpPr>
        <p:spPr>
          <a:xfrm>
            <a:off x="368419" y="6107626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Weighted KNN prediction: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AE0C3D4-5B82-4F0F-8E8F-77085C39EE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9998" y="5117573"/>
            <a:ext cx="1010687" cy="965223"/>
          </a:xfrm>
          <a:prstGeom prst="rect">
            <a:avLst/>
          </a:prstGeom>
        </p:spPr>
      </p:pic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D338652E-2D61-42B8-8DD2-812ED68F082E}"/>
              </a:ext>
            </a:extLst>
          </p:cNvPr>
          <p:cNvSpPr/>
          <p:nvPr/>
        </p:nvSpPr>
        <p:spPr>
          <a:xfrm>
            <a:off x="7246294" y="5163976"/>
            <a:ext cx="3797397" cy="127724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weighted approach, a single red training input is being given 3 times more importance than the other two green inputs since it is sort of “three times” closer to the test input than the other two green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/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-NN can also be made weighted likewise</a:t>
                </a:r>
              </a:p>
            </p:txBody>
          </p:sp>
        </mc:Choice>
        <mc:Fallback xmlns="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blipFill>
                <a:blip r:embed="rId14"/>
                <a:stretch>
                  <a:fillRect l="-1377" b="-126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18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85"/>
    </mc:Choice>
    <mc:Fallback xmlns="">
      <p:transition spd="slow" advTm="280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/>
      <p:bldP spid="67" grpId="0"/>
      <p:bldP spid="7" grpId="0"/>
      <p:bldP spid="69" grpId="0" animBg="1"/>
      <p:bldP spid="71" grpId="0"/>
      <p:bldP spid="82" grpId="0" animBg="1"/>
      <p:bldP spid="84" grpId="0"/>
      <p:bldP spid="90" grpId="0" animBg="1"/>
      <p:bldP spid="8" grpId="0"/>
      <p:bldP spid="91" grpId="0"/>
      <p:bldP spid="9" grpId="0"/>
      <p:bldP spid="92" grpId="0" animBg="1"/>
      <p:bldP spid="10" grpId="0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  <p:bldP spid="101" grpId="0"/>
      <p:bldP spid="102" grpId="0" animBg="1"/>
      <p:bldP spid="103" grpId="0"/>
      <p:bldP spid="105" grpId="0" animBg="1"/>
      <p:bldP spid="10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6|14.4|9.6|18.5|120.8|8.9|15.5|37.2|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4.4|35.5|7.3|12.2|30|35.9|35.6|4.2|7.1|10.3|2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6.5|19|15.9|16.3|13.6|43.1|30.1|20.2|5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0.4|14.6|13.7|51|21.3|22.9|28.7|27.2|21.5|15.6|1|23.3|0.9|18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6.3|68.7|9.1|53.6|10.4|30.4|18.1|14.2|12.5|32.1|3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1.7|15.5|12.9|3|7.4|7|3.3|26.3|65.5|0.8|23.5|3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6.5|12.7|9.8|11.8|5|0.8|3.8|26.5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|9.5|27.1|49.6|51.3|60.6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9|8.6|19.8|55.1|59.6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3869</Words>
  <Application>Microsoft Office PowerPoint</Application>
  <PresentationFormat>Widescreen</PresentationFormat>
  <Paragraphs>668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Nearest Neighbors (contd) and Decision Trees</vt:lpstr>
      <vt:lpstr>Announcement</vt:lpstr>
      <vt:lpstr>       Nearest Neighbors</vt:lpstr>
      <vt:lpstr>Nearest Neighbors</vt:lpstr>
      <vt:lpstr>Nearest Neighbors for Classification</vt:lpstr>
      <vt:lpstr>Nearest Neighbor (or “One” Nearest Neighbor)</vt:lpstr>
      <vt:lpstr>K Nearest Neighbors (KNN)</vt:lpstr>
      <vt:lpstr>ϵ-Ball Nearest Neighbors (ϵ-NN)</vt:lpstr>
      <vt:lpstr>Distance-weighted KNN and ϵ-NN</vt:lpstr>
      <vt:lpstr>KNN Prediction Rule: The Mathematical Form</vt:lpstr>
      <vt:lpstr>Nearest Neighbors: Some Comments</vt:lpstr>
      <vt:lpstr>Speeding-up Nearest Neighbors</vt:lpstr>
      <vt:lpstr>Hyperparameter Selection</vt:lpstr>
      <vt:lpstr>Cross-Validation</vt:lpstr>
      <vt:lpstr>       Decision Trees</vt:lpstr>
      <vt:lpstr>Decision Trees</vt:lpstr>
      <vt:lpstr>Decision Tree Learning: The Basic Idea</vt:lpstr>
      <vt:lpstr>Decision Tree for Classification: An Example</vt:lpstr>
      <vt:lpstr>Decision Tree for Regression: An Example</vt:lpstr>
      <vt:lpstr>Constructing a Decision Tree</vt:lpstr>
      <vt:lpstr>Decision Trees: Some Considerations</vt:lpstr>
      <vt:lpstr>Techniques to Split at Internal Nodes?</vt:lpstr>
      <vt:lpstr>Internal Nodes: Good vs Bad Splits</vt:lpstr>
      <vt:lpstr>Entropy and Information Gain</vt:lpstr>
      <vt:lpstr>Decision Tree for Classification: Another Example</vt:lpstr>
      <vt:lpstr>Entropy and Information Gain</vt:lpstr>
      <vt:lpstr>Growing the tree</vt:lpstr>
      <vt:lpstr>When to stop growing the tree?</vt:lpstr>
      <vt:lpstr>Avoiding Overfitting in DTs</vt:lpstr>
      <vt:lpstr>Decision Trees: Some Comments</vt:lpstr>
      <vt:lpstr>Ensemble of Trees</vt:lpstr>
      <vt:lpstr>Decision Trees: 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Piyush Rai</dc:creator>
  <cp:lastModifiedBy>Piyush Rai</cp:lastModifiedBy>
  <cp:revision>209</cp:revision>
  <dcterms:created xsi:type="dcterms:W3CDTF">2020-07-07T20:42:16Z</dcterms:created>
  <dcterms:modified xsi:type="dcterms:W3CDTF">2024-08-08T09:45:04Z</dcterms:modified>
</cp:coreProperties>
</file>