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65" r:id="rId3"/>
    <p:sldId id="323" r:id="rId4"/>
    <p:sldId id="298" r:id="rId5"/>
    <p:sldId id="350" r:id="rId6"/>
    <p:sldId id="346" r:id="rId7"/>
    <p:sldId id="343" r:id="rId8"/>
    <p:sldId id="329" r:id="rId9"/>
    <p:sldId id="318" r:id="rId10"/>
    <p:sldId id="347" r:id="rId11"/>
    <p:sldId id="331" r:id="rId12"/>
    <p:sldId id="333" r:id="rId13"/>
    <p:sldId id="332" r:id="rId14"/>
    <p:sldId id="335" r:id="rId15"/>
    <p:sldId id="330" r:id="rId16"/>
    <p:sldId id="348" r:id="rId17"/>
    <p:sldId id="337" r:id="rId18"/>
    <p:sldId id="338" r:id="rId19"/>
    <p:sldId id="339" r:id="rId20"/>
    <p:sldId id="340" r:id="rId21"/>
    <p:sldId id="344" r:id="rId22"/>
    <p:sldId id="349" r:id="rId23"/>
    <p:sldId id="364" r:id="rId24"/>
    <p:sldId id="366" r:id="rId25"/>
    <p:sldId id="367" r:id="rId26"/>
    <p:sldId id="3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E3287"/>
    <a:srgbClr val="629E90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2.png"/><Relationship Id="rId5" Type="http://schemas.openxmlformats.org/officeDocument/2006/relationships/image" Target="../media/image112.png"/><Relationship Id="rId4" Type="http://schemas.openxmlformats.org/officeDocument/2006/relationships/image" Target="../media/image18.png"/><Relationship Id="rId9" Type="http://schemas.openxmlformats.org/officeDocument/2006/relationships/image" Target="../media/image6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image" Target="../media/image1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6.png"/><Relationship Id="rId3" Type="http://schemas.openxmlformats.org/officeDocument/2006/relationships/image" Target="../media/image37.png"/><Relationship Id="rId21" Type="http://schemas.openxmlformats.org/officeDocument/2006/relationships/image" Target="../media/image5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19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61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56.emf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tatisticswithr.com/book/regression.html" TargetMode="Externa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maxstat.d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0.png"/><Relationship Id="rId11" Type="http://schemas.openxmlformats.org/officeDocument/2006/relationships/image" Target="../media/image41.png"/><Relationship Id="rId5" Type="http://schemas.openxmlformats.org/officeDocument/2006/relationships/image" Target="../media/image800.png"/><Relationship Id="rId10" Type="http://schemas.openxmlformats.org/officeDocument/2006/relationships/image" Target="../media/image18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image" Target="../media/image170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1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9E328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78" y="2779498"/>
            <a:ext cx="11358505" cy="161866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Decision Trees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and Learning as Function Approximation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918EDB40-10ED-8EF0-9C27-EAFF7B1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2" y="5424938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10769-86FC-C4D3-4351-5B6AA54A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998" y="3278707"/>
            <a:ext cx="1010687" cy="965223"/>
          </a:xfrm>
          <a:prstGeom prst="rect">
            <a:avLst/>
          </a:prstGeom>
        </p:spPr>
      </p:pic>
      <p:pic>
        <p:nvPicPr>
          <p:cNvPr id="10" name="Picture 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68DE1F3C-5E2C-66DB-7B8B-54BD5F62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420525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a Decision Tree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5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6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8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9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61"/>
    </mc:Choice>
    <mc:Fallback xmlns=""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root/int.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</a:t>
            </a:r>
            <a:r>
              <a:rPr lang="en-GB" dirty="0" err="1">
                <a:latin typeface="Abadi Extra Light" panose="020B0204020104020204" pitchFamily="34" charset="0"/>
              </a:rPr>
              <a:t>neighbor</a:t>
            </a:r>
            <a:r>
              <a:rPr lang="en-GB" dirty="0">
                <a:latin typeface="Abadi Extra Light" panose="020B0204020104020204" pitchFamily="34" charset="0"/>
              </a:rPr>
              <a:t>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A3CC9CA-E715-C842-2B0F-8BFAC331BF31}"/>
              </a:ext>
            </a:extLst>
          </p:cNvPr>
          <p:cNvSpPr/>
          <p:nvPr/>
        </p:nvSpPr>
        <p:spPr>
          <a:xfrm>
            <a:off x="7360024" y="1860479"/>
            <a:ext cx="3146784" cy="425814"/>
          </a:xfrm>
          <a:prstGeom prst="wedgeRectCallout">
            <a:avLst>
              <a:gd name="adj1" fmla="val -59993"/>
              <a:gd name="adj2" fmla="val 315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Root and internal nodes of DT split the training data (can think of them as a  “classifier”)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48"/>
    </mc:Choice>
    <mc:Fallback xmlns="">
      <p:transition spd="slow" advTm="322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Stump”)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combination of features (maybe 2-3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54" y="2137734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4922351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7725" y="2257133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02468" y="2137734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52695" y="1935649"/>
            <a:ext cx="2839060" cy="2196735"/>
          </a:xfrm>
          <a:prstGeom prst="wedgeRectCallout">
            <a:avLst>
              <a:gd name="adj1" fmla="val 64392"/>
              <a:gd name="adj2" fmla="val -269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(2 real-valued features in this example) and all possible values of each feature need to be evaluated in selecting the feature to be tested at each internal node. If features binary/discrete (only finite possible values), it is reasonably easy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Internal Nodes: Good vs Bad Splits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pure”</a:t>
            </a:r>
            <a:r>
              <a:rPr lang="en-GB" dirty="0">
                <a:latin typeface="Abadi Extra Light" panose="020B0204020104020204" pitchFamily="34" charset="0"/>
              </a:rPr>
              <a:t>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Meaning: After split, in each group,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entropy</a:t>
            </a:r>
            <a:r>
              <a:rPr lang="en-GB" dirty="0">
                <a:latin typeface="Abadi Extra Light" panose="020B0204020104020204" pitchFamily="34" charset="0"/>
              </a:rPr>
              <a:t>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“information gain”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7" grpId="0" animBg="1"/>
      <p:bldP spid="3" grpId="0"/>
      <p:bldP spid="4" grpId="0" animBg="1"/>
      <p:bldP spid="5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Classification: Another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6" y="3618790"/>
            <a:ext cx="3511427" cy="260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1" y="3530867"/>
            <a:ext cx="4535016" cy="24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B56A9-DF37-82C1-C559-528A5F1AB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574" y="5521316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A6E96B8-B8C5-EA65-00D6-9CD8B998F046}"/>
              </a:ext>
            </a:extLst>
          </p:cNvPr>
          <p:cNvSpPr/>
          <p:nvPr/>
        </p:nvSpPr>
        <p:spPr>
          <a:xfrm>
            <a:off x="8675837" y="4704987"/>
            <a:ext cx="3330025" cy="736793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Because outlook feature is the most informative (has highest IG) at the root node position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39665A-7C64-8CED-E396-86B909AB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954" y="3327133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EA30038-C2E3-2268-883D-C2345BAFD704}"/>
              </a:ext>
            </a:extLst>
          </p:cNvPr>
          <p:cNvSpPr/>
          <p:nvPr/>
        </p:nvSpPr>
        <p:spPr>
          <a:xfrm>
            <a:off x="8295094" y="3282758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did we test outlook feature’s value first?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49"/>
    </mc:Choice>
    <mc:Fallback xmlns="">
      <p:transition spd="slow" advTm="182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with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sz="4000" b="1" dirty="0"/>
              <a:t>Plan today</a:t>
            </a:r>
            <a:endParaRPr lang="en-IN" sz="4000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358" y="136939"/>
            <a:ext cx="81978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B13C3-0544-493D-92EA-0C6FE4003D17}"/>
              </a:ext>
            </a:extLst>
          </p:cNvPr>
          <p:cNvSpPr txBox="1"/>
          <p:nvPr/>
        </p:nvSpPr>
        <p:spPr>
          <a:xfrm>
            <a:off x="90933" y="1187196"/>
            <a:ext cx="5520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Wrap-up decision trees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Abadi Extra Light" panose="020B02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Learning as (optimal) function approximation </a:t>
            </a:r>
            <a:endParaRPr lang="en-IN" sz="22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08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95"/>
    </mc:Choice>
    <mc:Fallback xmlns="">
      <p:transition spd="slow" advTm="26939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79CC-5E5B-45AC-9F45-60AEA013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84" y="1732717"/>
            <a:ext cx="1010687" cy="96522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9672C0-038D-450A-8032-4EAB9B814A71}"/>
              </a:ext>
            </a:extLst>
          </p:cNvPr>
          <p:cNvSpPr/>
          <p:nvPr/>
        </p:nvSpPr>
        <p:spPr>
          <a:xfrm>
            <a:off x="8698523" y="169682"/>
            <a:ext cx="3228232" cy="1563035"/>
          </a:xfrm>
          <a:prstGeom prst="wedgeRectCallout">
            <a:avLst>
              <a:gd name="adj1" fmla="val 35910"/>
              <a:gd name="adj2" fmla="val 63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regression, outputs are real-valued and we don’t have a “set” of classes, so quantities like entropy/IG/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gini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etc. are undefined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11"/>
    </mc:Choice>
    <mc:Fallback xmlns=""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B0763188-70DD-5423-AA66-4F932AA0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32" y="297644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Ensemble of Trees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is a collection of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model makes a prediction. Take their majority as the final prediction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of trees is a collection of simple DTs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Often preferred as compared to a single massive, complicated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popular example: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Random Forest (RF)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XGBoost</a:t>
            </a:r>
            <a:r>
              <a:rPr lang="en-GB" dirty="0">
                <a:latin typeface="Abadi Extra Light" panose="020B0204020104020204" pitchFamily="34" charset="0"/>
              </a:rPr>
              <a:t> is another popular ensemble of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Based on the idea of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“boosting” </a:t>
            </a:r>
            <a:r>
              <a:rPr lang="en-GB" dirty="0">
                <a:latin typeface="Abadi Extra Light" panose="020B0204020104020204" pitchFamily="34" charset="0"/>
              </a:rPr>
              <a:t>(will study boosting later) simple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Sequentially trains a set of trees with each correcting errors of previous ones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F495C1-4B83-C342-AB46-8FE2D4E87B25}"/>
              </a:ext>
            </a:extLst>
          </p:cNvPr>
          <p:cNvSpPr/>
          <p:nvPr/>
        </p:nvSpPr>
        <p:spPr>
          <a:xfrm>
            <a:off x="2445114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32D4F3-4238-00C2-4BFA-79E47D286099}"/>
              </a:ext>
            </a:extLst>
          </p:cNvPr>
          <p:cNvSpPr/>
          <p:nvPr/>
        </p:nvSpPr>
        <p:spPr>
          <a:xfrm>
            <a:off x="1647944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9C8F74-0AB0-6EE3-AE8D-5C84724EF4D2}"/>
              </a:ext>
            </a:extLst>
          </p:cNvPr>
          <p:cNvSpPr/>
          <p:nvPr/>
        </p:nvSpPr>
        <p:spPr>
          <a:xfrm>
            <a:off x="2445113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67C7EE-EBF6-A806-FE08-CC4FBE989AA3}"/>
              </a:ext>
            </a:extLst>
          </p:cNvPr>
          <p:cNvSpPr/>
          <p:nvPr/>
        </p:nvSpPr>
        <p:spPr>
          <a:xfrm>
            <a:off x="3315915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5641F9-C030-1D92-133B-F78410714F73}"/>
              </a:ext>
            </a:extLst>
          </p:cNvPr>
          <p:cNvCxnSpPr>
            <a:cxnSpLocks/>
            <a:stCxn id="3" idx="3"/>
            <a:endCxn id="107" idx="0"/>
          </p:cNvCxnSpPr>
          <p:nvPr/>
        </p:nvCxnSpPr>
        <p:spPr>
          <a:xfrm flipH="1">
            <a:off x="1771037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A48AE77-D5B4-ADF1-3B10-62AAF49AD4F5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568206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97C591-6AAC-0D67-1070-B04FA1F1FFFF}"/>
              </a:ext>
            </a:extLst>
          </p:cNvPr>
          <p:cNvCxnSpPr>
            <a:cxnSpLocks/>
            <a:stCxn id="3" idx="5"/>
            <a:endCxn id="109" idx="0"/>
          </p:cNvCxnSpPr>
          <p:nvPr/>
        </p:nvCxnSpPr>
        <p:spPr>
          <a:xfrm>
            <a:off x="2655246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AEA7C0-6239-A980-B403-D22DB9D4D9F7}"/>
              </a:ext>
            </a:extLst>
          </p:cNvPr>
          <p:cNvSpPr/>
          <p:nvPr/>
        </p:nvSpPr>
        <p:spPr>
          <a:xfrm>
            <a:off x="1134694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8CAE93-E75B-CA42-7704-0A1ABAE414D1}"/>
              </a:ext>
            </a:extLst>
          </p:cNvPr>
          <p:cNvSpPr/>
          <p:nvPr/>
        </p:nvSpPr>
        <p:spPr>
          <a:xfrm>
            <a:off x="2126101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B918C6-F0D1-6935-00F5-BD84A2802DBD}"/>
              </a:ext>
            </a:extLst>
          </p:cNvPr>
          <p:cNvCxnSpPr>
            <a:cxnSpLocks/>
            <a:stCxn id="107" idx="3"/>
            <a:endCxn id="120" idx="0"/>
          </p:cNvCxnSpPr>
          <p:nvPr/>
        </p:nvCxnSpPr>
        <p:spPr>
          <a:xfrm flipH="1">
            <a:off x="1257787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0ED785-6DB7-F8D1-5A35-E70CEDAD69E3}"/>
              </a:ext>
            </a:extLst>
          </p:cNvPr>
          <p:cNvCxnSpPr>
            <a:cxnSpLocks/>
            <a:stCxn id="107" idx="5"/>
            <a:endCxn id="121" idx="0"/>
          </p:cNvCxnSpPr>
          <p:nvPr/>
        </p:nvCxnSpPr>
        <p:spPr>
          <a:xfrm>
            <a:off x="1858076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A385568-6A6A-7E1B-3032-5E8701857F76}"/>
              </a:ext>
            </a:extLst>
          </p:cNvPr>
          <p:cNvSpPr/>
          <p:nvPr/>
        </p:nvSpPr>
        <p:spPr>
          <a:xfrm>
            <a:off x="28001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3A077A4-CE1A-97BC-2D00-803AB76F44D1}"/>
              </a:ext>
            </a:extLst>
          </p:cNvPr>
          <p:cNvSpPr/>
          <p:nvPr/>
        </p:nvSpPr>
        <p:spPr>
          <a:xfrm>
            <a:off x="380579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BDE6A8-22C5-F29E-51C3-9128E6C92836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2923270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276DCC-1093-536C-A82B-5CDFC8E753A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53777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EC05055-D1D4-9F3C-A762-C9C862A7F594}"/>
              </a:ext>
            </a:extLst>
          </p:cNvPr>
          <p:cNvSpPr/>
          <p:nvPr/>
        </p:nvSpPr>
        <p:spPr>
          <a:xfrm>
            <a:off x="5740790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8D6516-A6A8-2144-8672-59913D2FAF24}"/>
              </a:ext>
            </a:extLst>
          </p:cNvPr>
          <p:cNvSpPr/>
          <p:nvPr/>
        </p:nvSpPr>
        <p:spPr>
          <a:xfrm>
            <a:off x="4943620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2133DD-6128-9813-FB2F-C75F351473E0}"/>
              </a:ext>
            </a:extLst>
          </p:cNvPr>
          <p:cNvSpPr/>
          <p:nvPr/>
        </p:nvSpPr>
        <p:spPr>
          <a:xfrm>
            <a:off x="5740789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10CB19-0721-1F50-8D87-593BB5BB0132}"/>
              </a:ext>
            </a:extLst>
          </p:cNvPr>
          <p:cNvSpPr/>
          <p:nvPr/>
        </p:nvSpPr>
        <p:spPr>
          <a:xfrm>
            <a:off x="6611591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B95C06-CB98-1DD9-14AA-201BEB72472D}"/>
              </a:ext>
            </a:extLst>
          </p:cNvPr>
          <p:cNvCxnSpPr>
            <a:cxnSpLocks/>
            <a:stCxn id="135" idx="3"/>
            <a:endCxn id="136" idx="0"/>
          </p:cNvCxnSpPr>
          <p:nvPr/>
        </p:nvCxnSpPr>
        <p:spPr>
          <a:xfrm flipH="1">
            <a:off x="5066713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496B18F-81CF-C546-6A2F-7771B66E4B3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863882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F14D9B-C157-3B1E-132E-24591D823284}"/>
              </a:ext>
            </a:extLst>
          </p:cNvPr>
          <p:cNvCxnSpPr>
            <a:cxnSpLocks/>
            <a:stCxn id="135" idx="5"/>
            <a:endCxn id="138" idx="0"/>
          </p:cNvCxnSpPr>
          <p:nvPr/>
        </p:nvCxnSpPr>
        <p:spPr>
          <a:xfrm>
            <a:off x="5950922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0E5701C-6D41-C9F3-92B0-3C1E11A32B10}"/>
              </a:ext>
            </a:extLst>
          </p:cNvPr>
          <p:cNvSpPr/>
          <p:nvPr/>
        </p:nvSpPr>
        <p:spPr>
          <a:xfrm>
            <a:off x="4430370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3C6CE1E-84AE-7911-C408-06F179668151}"/>
              </a:ext>
            </a:extLst>
          </p:cNvPr>
          <p:cNvSpPr/>
          <p:nvPr/>
        </p:nvSpPr>
        <p:spPr>
          <a:xfrm>
            <a:off x="54217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818EF5D-EE27-AEC8-DDA0-59E1314019B6}"/>
              </a:ext>
            </a:extLst>
          </p:cNvPr>
          <p:cNvCxnSpPr>
            <a:cxnSpLocks/>
            <a:stCxn id="136" idx="3"/>
            <a:endCxn id="142" idx="0"/>
          </p:cNvCxnSpPr>
          <p:nvPr/>
        </p:nvCxnSpPr>
        <p:spPr>
          <a:xfrm flipH="1">
            <a:off x="4553463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63ED376-92B1-9CE0-13C9-A7DA27010629}"/>
              </a:ext>
            </a:extLst>
          </p:cNvPr>
          <p:cNvCxnSpPr>
            <a:cxnSpLocks/>
            <a:stCxn id="136" idx="5"/>
            <a:endCxn id="143" idx="0"/>
          </p:cNvCxnSpPr>
          <p:nvPr/>
        </p:nvCxnSpPr>
        <p:spPr>
          <a:xfrm>
            <a:off x="515375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F986514-DE17-4AC7-E59F-93B6A2C0EC8E}"/>
              </a:ext>
            </a:extLst>
          </p:cNvPr>
          <p:cNvSpPr/>
          <p:nvPr/>
        </p:nvSpPr>
        <p:spPr>
          <a:xfrm>
            <a:off x="609585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42DFDF8-9236-FC1F-4DD0-F15C13A729A1}"/>
              </a:ext>
            </a:extLst>
          </p:cNvPr>
          <p:cNvSpPr/>
          <p:nvPr/>
        </p:nvSpPr>
        <p:spPr>
          <a:xfrm>
            <a:off x="710147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3BDE41-84EE-0693-0C54-FAACF0873476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218946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315356-CF51-7CBD-02F7-3239451DEB3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83344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139AB75-CDE9-0142-43A6-64444E2A0D3E}"/>
              </a:ext>
            </a:extLst>
          </p:cNvPr>
          <p:cNvSpPr/>
          <p:nvPr/>
        </p:nvSpPr>
        <p:spPr>
          <a:xfrm>
            <a:off x="9045416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9620216-E7F1-CD58-BC89-5960FE88EA44}"/>
              </a:ext>
            </a:extLst>
          </p:cNvPr>
          <p:cNvSpPr/>
          <p:nvPr/>
        </p:nvSpPr>
        <p:spPr>
          <a:xfrm>
            <a:off x="8248246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F7AA74E-A000-BB53-CB49-2A4076EE332E}"/>
              </a:ext>
            </a:extLst>
          </p:cNvPr>
          <p:cNvSpPr/>
          <p:nvPr/>
        </p:nvSpPr>
        <p:spPr>
          <a:xfrm>
            <a:off x="9045415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6B1ED31-25FE-F58B-78FF-16A6F53D1116}"/>
              </a:ext>
            </a:extLst>
          </p:cNvPr>
          <p:cNvSpPr/>
          <p:nvPr/>
        </p:nvSpPr>
        <p:spPr>
          <a:xfrm>
            <a:off x="9916217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24A7AA-6B7D-951C-BA7F-44D45E90CBFA}"/>
              </a:ext>
            </a:extLst>
          </p:cNvPr>
          <p:cNvCxnSpPr>
            <a:cxnSpLocks/>
            <a:stCxn id="150" idx="3"/>
            <a:endCxn id="151" idx="0"/>
          </p:cNvCxnSpPr>
          <p:nvPr/>
        </p:nvCxnSpPr>
        <p:spPr>
          <a:xfrm flipH="1">
            <a:off x="8371339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3F5C886-DE0D-110F-199D-93D2F668D5EB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9168508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D45750-8409-67B8-DD6B-2E099ED0D9A5}"/>
              </a:ext>
            </a:extLst>
          </p:cNvPr>
          <p:cNvCxnSpPr>
            <a:cxnSpLocks/>
            <a:stCxn id="150" idx="5"/>
            <a:endCxn id="153" idx="0"/>
          </p:cNvCxnSpPr>
          <p:nvPr/>
        </p:nvCxnSpPr>
        <p:spPr>
          <a:xfrm>
            <a:off x="9255548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B612AE1C-033D-D70D-4FE4-A71B0FC2A5A0}"/>
              </a:ext>
            </a:extLst>
          </p:cNvPr>
          <p:cNvSpPr/>
          <p:nvPr/>
        </p:nvSpPr>
        <p:spPr>
          <a:xfrm>
            <a:off x="7734996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F96E3E7-BA75-4C98-D86B-E3EE700E7FF3}"/>
              </a:ext>
            </a:extLst>
          </p:cNvPr>
          <p:cNvSpPr/>
          <p:nvPr/>
        </p:nvSpPr>
        <p:spPr>
          <a:xfrm>
            <a:off x="872640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5AE312F-4456-AB7F-914F-7D430C5822F1}"/>
              </a:ext>
            </a:extLst>
          </p:cNvPr>
          <p:cNvCxnSpPr>
            <a:cxnSpLocks/>
            <a:stCxn id="151" idx="3"/>
            <a:endCxn id="157" idx="0"/>
          </p:cNvCxnSpPr>
          <p:nvPr/>
        </p:nvCxnSpPr>
        <p:spPr>
          <a:xfrm flipH="1">
            <a:off x="7858089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7C5CD1A-62BD-B8DE-0149-8ADD16BD9CB1}"/>
              </a:ext>
            </a:extLst>
          </p:cNvPr>
          <p:cNvCxnSpPr>
            <a:cxnSpLocks/>
            <a:stCxn id="151" idx="5"/>
            <a:endCxn id="158" idx="0"/>
          </p:cNvCxnSpPr>
          <p:nvPr/>
        </p:nvCxnSpPr>
        <p:spPr>
          <a:xfrm>
            <a:off x="845837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C95A033B-95DC-15DA-8611-95401EF9BC43}"/>
              </a:ext>
            </a:extLst>
          </p:cNvPr>
          <p:cNvSpPr/>
          <p:nvPr/>
        </p:nvSpPr>
        <p:spPr>
          <a:xfrm>
            <a:off x="940047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3F0BE3B-735D-97C2-AEE7-54C19D181C37}"/>
              </a:ext>
            </a:extLst>
          </p:cNvPr>
          <p:cNvSpPr/>
          <p:nvPr/>
        </p:nvSpPr>
        <p:spPr>
          <a:xfrm>
            <a:off x="1040609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12A6BB-3472-BCCE-EF8C-7131FF775E10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9523572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ED0F88-E406-0E64-8B56-4EAE99B7477F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0138074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peech Bubble: Rectangle 176">
            <a:extLst>
              <a:ext uri="{FF2B5EF4-FFF2-40B4-BE49-F238E27FC236}">
                <a16:creationId xmlns:a16="http://schemas.microsoft.com/office/drawing/2014/main" id="{D58A8470-B696-D784-60F5-54ACAB8C03CE}"/>
              </a:ext>
            </a:extLst>
          </p:cNvPr>
          <p:cNvSpPr/>
          <p:nvPr/>
        </p:nvSpPr>
        <p:spPr>
          <a:xfrm>
            <a:off x="6690722" y="2971098"/>
            <a:ext cx="4116568" cy="636634"/>
          </a:xfrm>
          <a:prstGeom prst="wedgeRectCallout">
            <a:avLst>
              <a:gd name="adj1" fmla="val 57771"/>
              <a:gd name="adj2" fmla="val 19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RF with 3 simple trees. The majority prediction will be the final prediction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0" name="Speech Bubble: Rectangle 179">
            <a:extLst>
              <a:ext uri="{FF2B5EF4-FFF2-40B4-BE49-F238E27FC236}">
                <a16:creationId xmlns:a16="http://schemas.microsoft.com/office/drawing/2014/main" id="{145C6431-FD76-9910-0874-6DBC8370820F}"/>
              </a:ext>
            </a:extLst>
          </p:cNvPr>
          <p:cNvSpPr/>
          <p:nvPr/>
        </p:nvSpPr>
        <p:spPr>
          <a:xfrm>
            <a:off x="9120425" y="2011762"/>
            <a:ext cx="2901546" cy="836244"/>
          </a:xfrm>
          <a:prstGeom prst="wedgeRectCallout">
            <a:avLst>
              <a:gd name="adj1" fmla="val -42307"/>
              <a:gd name="adj2" fmla="val 710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tree is trained on a subset of the training inputs/features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1" name="Speech Bubble: Rectangle 180">
            <a:extLst>
              <a:ext uri="{FF2B5EF4-FFF2-40B4-BE49-F238E27FC236}">
                <a16:creationId xmlns:a16="http://schemas.microsoft.com/office/drawing/2014/main" id="{81E4AB0B-9A98-3CA6-2064-9C334EBF9188}"/>
              </a:ext>
            </a:extLst>
          </p:cNvPr>
          <p:cNvSpPr/>
          <p:nvPr/>
        </p:nvSpPr>
        <p:spPr>
          <a:xfrm>
            <a:off x="9965744" y="1002171"/>
            <a:ext cx="1980139" cy="637709"/>
          </a:xfrm>
          <a:prstGeom prst="wedgeRectCallout">
            <a:avLst>
              <a:gd name="adj1" fmla="val 41630"/>
              <a:gd name="adj2" fmla="val 1464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trees can be trained in parallel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7" grpId="0" animBg="1"/>
      <p:bldP spid="108" grpId="0" animBg="1"/>
      <p:bldP spid="109" grpId="0" animBg="1"/>
      <p:bldP spid="120" grpId="0" animBg="1"/>
      <p:bldP spid="121" grpId="0" animBg="1"/>
      <p:bldP spid="130" grpId="0" animBg="1"/>
      <p:bldP spid="131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7" grpId="0" animBg="1"/>
      <p:bldP spid="158" grpId="0" animBg="1"/>
      <p:bldP spid="161" grpId="0" animBg="1"/>
      <p:bldP spid="162" grpId="0" animBg="1"/>
      <p:bldP spid="177" grpId="0" animBg="1"/>
      <p:bldP spid="180" grpId="0" animBg="1"/>
      <p:bldP spid="1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simple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59764" y="3976955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12" y="2566433"/>
            <a:ext cx="8721969" cy="1492204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Learning via Optimization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 as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Given: Training data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input-output pairs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a model to predict the output for new test inputs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the model is defined by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that approximates I/O relationship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do we mathematically define the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do we find the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optimal function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once we have defined the form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?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/>
              <p:nvPr/>
            </p:nvSpPr>
            <p:spPr>
              <a:xfrm>
                <a:off x="4303305" y="3308169"/>
                <a:ext cx="20637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05" y="3308169"/>
                <a:ext cx="20637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C7F8759-A0C1-4B4E-96AE-E90A4CA7EB20}"/>
              </a:ext>
            </a:extLst>
          </p:cNvPr>
          <p:cNvSpPr/>
          <p:nvPr/>
        </p:nvSpPr>
        <p:spPr>
          <a:xfrm>
            <a:off x="6596994" y="3223465"/>
            <a:ext cx="2303166" cy="935008"/>
          </a:xfrm>
          <a:prstGeom prst="wedgeRectCallout">
            <a:avLst>
              <a:gd name="adj1" fmla="val -60989"/>
              <a:gd name="adj2" fmla="val -823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And not just for the training data but also for future 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52138E1-0FB2-F0C2-8F05-84E41AD14C02}"/>
                  </a:ext>
                </a:extLst>
              </p:cNvPr>
              <p:cNvSpPr/>
              <p:nvPr/>
            </p:nvSpPr>
            <p:spPr>
              <a:xfrm>
                <a:off x="9253552" y="3166581"/>
                <a:ext cx="1732127" cy="734859"/>
              </a:xfrm>
              <a:prstGeom prst="wedgeRectCallout">
                <a:avLst>
                  <a:gd name="adj1" fmla="val -73055"/>
                  <a:gd name="adj2" fmla="val -349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must generalize well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52138E1-0FB2-F0C2-8F05-84E41AD14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552" y="3166581"/>
                <a:ext cx="1732127" cy="734859"/>
              </a:xfrm>
              <a:prstGeom prst="wedgeRectCallout">
                <a:avLst>
                  <a:gd name="adj1" fmla="val -73055"/>
                  <a:gd name="adj2" fmla="val -3495"/>
                </a:avLst>
              </a:prstGeom>
              <a:blipFill>
                <a:blip r:embed="rId5"/>
                <a:stretch>
                  <a:fillRect t="-813" b="-113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DA9CD5-E300-B1E2-C8C3-B2ED55C36FF7}"/>
                  </a:ext>
                </a:extLst>
              </p:cNvPr>
              <p:cNvSpPr txBox="1"/>
              <p:nvPr/>
            </p:nvSpPr>
            <p:spPr>
              <a:xfrm>
                <a:off x="2781759" y="5631274"/>
                <a:ext cx="4391160" cy="944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3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IN" sz="3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IN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DA9CD5-E300-B1E2-C8C3-B2ED55C3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59" y="5631274"/>
                <a:ext cx="4391160" cy="944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9A16300-9EB5-52EC-4F32-B7355DA22260}"/>
                  </a:ext>
                </a:extLst>
              </p:cNvPr>
              <p:cNvSpPr/>
              <p:nvPr/>
            </p:nvSpPr>
            <p:spPr>
              <a:xfrm>
                <a:off x="3139610" y="5040348"/>
                <a:ext cx="4391160" cy="478756"/>
              </a:xfrm>
              <a:prstGeom prst="wedgeRectCallout">
                <a:avLst>
                  <a:gd name="adj1" fmla="val 1121"/>
                  <a:gd name="adj2" fmla="val 12365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some measure of “loss” based on how close the true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the prediction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9A16300-9EB5-52EC-4F32-B7355DA22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10" y="5040348"/>
                <a:ext cx="4391160" cy="478756"/>
              </a:xfrm>
              <a:prstGeom prst="wedgeRectCallout">
                <a:avLst>
                  <a:gd name="adj1" fmla="val 1121"/>
                  <a:gd name="adj2" fmla="val 123657"/>
                </a:avLst>
              </a:prstGeom>
              <a:blipFill>
                <a:blip r:embed="rId7"/>
                <a:stretch>
                  <a:fillRect l="-554" t="-719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BC639EA-7E8F-E23B-045A-F4939ABDDE7C}"/>
                  </a:ext>
                </a:extLst>
              </p:cNvPr>
              <p:cNvSpPr/>
              <p:nvPr/>
            </p:nvSpPr>
            <p:spPr>
              <a:xfrm>
                <a:off x="78941" y="5284418"/>
                <a:ext cx="2600379" cy="944874"/>
              </a:xfrm>
              <a:prstGeom prst="wedgeRectCallout">
                <a:avLst>
                  <a:gd name="adj1" fmla="val 57612"/>
                  <a:gd name="adj2" fmla="val 2301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the one which minimizes this </a:t>
                </a:r>
                <a:r>
                  <a:rPr lang="en-IN" sz="20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total</a:t>
                </a:r>
                <a:r>
                  <a:rPr lang="en-IN" sz="2000" b="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loss”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BC639EA-7E8F-E23B-045A-F4939ABDD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" y="5284418"/>
                <a:ext cx="2600379" cy="944874"/>
              </a:xfrm>
              <a:prstGeom prst="wedgeRectCallout">
                <a:avLst>
                  <a:gd name="adj1" fmla="val 57612"/>
                  <a:gd name="adj2" fmla="val 23015"/>
                </a:avLst>
              </a:prstGeom>
              <a:blipFill>
                <a:blip r:embed="rId8"/>
                <a:stretch>
                  <a:fillRect l="-2160" t="-6369" b="-1401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>
            <a:extLst>
              <a:ext uri="{FF2B5EF4-FFF2-40B4-BE49-F238E27FC236}">
                <a16:creationId xmlns:a16="http://schemas.microsoft.com/office/drawing/2014/main" id="{26E589BB-B4E9-AC41-7F35-E3E74400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380" y="5192813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C2B8E022-A48D-D399-C372-A4A141D7BE7A}"/>
                  </a:ext>
                </a:extLst>
              </p:cNvPr>
              <p:cNvSpPr/>
              <p:nvPr/>
            </p:nvSpPr>
            <p:spPr>
              <a:xfrm>
                <a:off x="7585751" y="5450068"/>
                <a:ext cx="3100171" cy="1238250"/>
              </a:xfrm>
              <a:prstGeom prst="wedgeRectCallout">
                <a:avLst>
                  <a:gd name="adj1" fmla="val 59583"/>
                  <a:gd name="adj2" fmla="val -99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Wait! Is this alone sufficient to guarantee good generalization? It only looks at how good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on training data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C2B8E022-A48D-D399-C372-A4A141D7B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751" y="5450068"/>
                <a:ext cx="3100171" cy="1238250"/>
              </a:xfrm>
              <a:prstGeom prst="wedgeRectCallout">
                <a:avLst>
                  <a:gd name="adj1" fmla="val 59583"/>
                  <a:gd name="adj2" fmla="val -9967"/>
                </a:avLst>
              </a:prstGeom>
              <a:blipFill>
                <a:blip r:embed="rId10"/>
                <a:stretch>
                  <a:fillRect l="-1243" b="-485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65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12"/>
    </mc:Choice>
    <mc:Fallback xmlns=""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7" grpId="0" animBg="1"/>
      <p:bldP spid="15" grpId="0"/>
      <p:bldP spid="16" grpId="0" animBg="1"/>
      <p:bldP spid="18" grpId="0" animBg="1"/>
      <p:bldP spid="21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Supervised Learning as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defined in various ways,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 function 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(or </a:t>
                </a:r>
                <a:r>
                  <a:rPr lang="en-GB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 model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). Assuming each output a scalar,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nonlinear function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which itself can be defined in various ways, </a:t>
                </a:r>
                <a:r>
                  <a:rPr lang="en-GB" sz="2000" dirty="0" err="1">
                    <a:latin typeface="Abadi Extra Light" panose="020B0204020104020204" pitchFamily="34" charset="0"/>
                  </a:rPr>
                  <a:t>e.g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FEE8B1-694F-A73B-AA3A-AAD1EEC7BD99}"/>
                  </a:ext>
                </a:extLst>
              </p:cNvPr>
              <p:cNvSpPr txBox="1"/>
              <p:nvPr/>
            </p:nvSpPr>
            <p:spPr>
              <a:xfrm>
                <a:off x="2290354" y="2042160"/>
                <a:ext cx="406188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FEE8B1-694F-A73B-AA3A-AAD1EEC7B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54" y="2042160"/>
                <a:ext cx="4061881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41AE54-93CE-F2AC-9AC4-C898162925B6}"/>
                  </a:ext>
                </a:extLst>
              </p:cNvPr>
              <p:cNvSpPr txBox="1"/>
              <p:nvPr/>
            </p:nvSpPr>
            <p:spPr>
              <a:xfrm>
                <a:off x="2290354" y="3095567"/>
                <a:ext cx="3577326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41AE54-93CE-F2AC-9AC4-C8981629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54" y="3095567"/>
                <a:ext cx="3577326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487A3D6-B97C-A8EF-7D29-03C4E7A44829}"/>
                  </a:ext>
                </a:extLst>
              </p:cNvPr>
              <p:cNvSpPr/>
              <p:nvPr/>
            </p:nvSpPr>
            <p:spPr>
              <a:xfrm>
                <a:off x="474053" y="2684187"/>
                <a:ext cx="1607493" cy="881844"/>
              </a:xfrm>
              <a:prstGeom prst="wedgeRectCallout">
                <a:avLst>
                  <a:gd name="adj1" fmla="val 65633"/>
                  <a:gd name="adj2" fmla="val 4193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Omitting the subscript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simplicity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1487A3D6-B97C-A8EF-7D29-03C4E7A44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53" y="2684187"/>
                <a:ext cx="1607493" cy="881844"/>
              </a:xfrm>
              <a:prstGeom prst="wedgeRectCallout">
                <a:avLst>
                  <a:gd name="adj1" fmla="val 65633"/>
                  <a:gd name="adj2" fmla="val 41932"/>
                </a:avLst>
              </a:prstGeom>
              <a:blipFill>
                <a:blip r:embed="rId6"/>
                <a:stretch>
                  <a:fillRect l="-3236" t="-9524" b="-183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D7C150F-AFC4-0956-361E-6587BAC2E217}"/>
              </a:ext>
            </a:extLst>
          </p:cNvPr>
          <p:cNvSpPr/>
          <p:nvPr/>
        </p:nvSpPr>
        <p:spPr>
          <a:xfrm>
            <a:off x="8394995" y="1710846"/>
            <a:ext cx="522514" cy="5225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2028-5928-7A3F-0B41-6223B76AA7CC}"/>
              </a:ext>
            </a:extLst>
          </p:cNvPr>
          <p:cNvSpPr/>
          <p:nvPr/>
        </p:nvSpPr>
        <p:spPr>
          <a:xfrm>
            <a:off x="6736012" y="2853947"/>
            <a:ext cx="522514" cy="5225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146067-E793-178D-559F-DA7BDDED3DE4}"/>
              </a:ext>
            </a:extLst>
          </p:cNvPr>
          <p:cNvSpPr/>
          <p:nvPr/>
        </p:nvSpPr>
        <p:spPr>
          <a:xfrm>
            <a:off x="7558972" y="2853947"/>
            <a:ext cx="522514" cy="5225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6017FB-1E46-F9FC-AE97-6BD4F13E3026}"/>
              </a:ext>
            </a:extLst>
          </p:cNvPr>
          <p:cNvSpPr/>
          <p:nvPr/>
        </p:nvSpPr>
        <p:spPr>
          <a:xfrm>
            <a:off x="9426960" y="2853947"/>
            <a:ext cx="522514" cy="5225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2CC669-7AD7-D30D-5628-ABADA5F9EAE6}"/>
              </a:ext>
            </a:extLst>
          </p:cNvPr>
          <p:cNvSpPr/>
          <p:nvPr/>
        </p:nvSpPr>
        <p:spPr>
          <a:xfrm>
            <a:off x="10211296" y="2853946"/>
            <a:ext cx="522514" cy="5225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AB671-690B-0176-E389-2E21E4AEDC7F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6997269" y="2156840"/>
            <a:ext cx="1474246" cy="697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85E057-C34E-A158-2248-DBCAD31B474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7820229" y="2156840"/>
            <a:ext cx="651286" cy="697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A42874-2298-2E2B-B256-D85A246AD033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8840989" y="2156840"/>
            <a:ext cx="847228" cy="697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7FF117-95A8-46F2-A904-825C28B57990}"/>
              </a:ext>
            </a:extLst>
          </p:cNvPr>
          <p:cNvCxnSpPr>
            <a:cxnSpLocks/>
            <a:stCxn id="14" idx="0"/>
            <a:endCxn id="9" idx="5"/>
          </p:cNvCxnSpPr>
          <p:nvPr/>
        </p:nvCxnSpPr>
        <p:spPr>
          <a:xfrm flipH="1" flipV="1">
            <a:off x="8840989" y="2156840"/>
            <a:ext cx="1631564" cy="697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5A09EA-77F6-C89D-F498-C8101332747E}"/>
                  </a:ext>
                </a:extLst>
              </p:cNvPr>
              <p:cNvSpPr txBox="1"/>
              <p:nvPr/>
            </p:nvSpPr>
            <p:spPr>
              <a:xfrm>
                <a:off x="8471515" y="1710846"/>
                <a:ext cx="310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5A09EA-77F6-C89D-F498-C810133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515" y="1710846"/>
                <a:ext cx="310822" cy="461665"/>
              </a:xfrm>
              <a:prstGeom prst="rect">
                <a:avLst/>
              </a:prstGeom>
              <a:blipFill>
                <a:blip r:embed="rId7"/>
                <a:stretch>
                  <a:fillRect l="-5882" r="-19608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812248-C769-E88A-F3C7-C659FD567FE5}"/>
                  </a:ext>
                </a:extLst>
              </p:cNvPr>
              <p:cNvSpPr txBox="1"/>
              <p:nvPr/>
            </p:nvSpPr>
            <p:spPr>
              <a:xfrm>
                <a:off x="6823016" y="2900112"/>
                <a:ext cx="310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812248-C769-E88A-F3C7-C659FD56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16" y="2900112"/>
                <a:ext cx="310822" cy="369332"/>
              </a:xfrm>
              <a:prstGeom prst="rect">
                <a:avLst/>
              </a:prstGeom>
              <a:blipFill>
                <a:blip r:embed="rId8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B4D29D-8BDD-F6ED-90AA-8E3A9CC0DAE9}"/>
                  </a:ext>
                </a:extLst>
              </p:cNvPr>
              <p:cNvSpPr txBox="1"/>
              <p:nvPr/>
            </p:nvSpPr>
            <p:spPr>
              <a:xfrm>
                <a:off x="7641812" y="2900112"/>
                <a:ext cx="310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B4D29D-8BDD-F6ED-90AA-8E3A9CC0D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812" y="2900112"/>
                <a:ext cx="310822" cy="369332"/>
              </a:xfrm>
              <a:prstGeom prst="rect">
                <a:avLst/>
              </a:prstGeom>
              <a:blipFill>
                <a:blip r:embed="rId9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52A73A-E339-369B-917D-3E8226091159}"/>
                  </a:ext>
                </a:extLst>
              </p:cNvPr>
              <p:cNvSpPr txBox="1"/>
              <p:nvPr/>
            </p:nvSpPr>
            <p:spPr>
              <a:xfrm>
                <a:off x="9334656" y="2900112"/>
                <a:ext cx="733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52A73A-E339-369B-917D-3E822609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656" y="2900112"/>
                <a:ext cx="7339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17FE0D-A525-5FF6-02CC-D9EF85A8D942}"/>
                  </a:ext>
                </a:extLst>
              </p:cNvPr>
              <p:cNvSpPr txBox="1"/>
              <p:nvPr/>
            </p:nvSpPr>
            <p:spPr>
              <a:xfrm>
                <a:off x="10293913" y="2900112"/>
                <a:ext cx="310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17FE0D-A525-5FF6-02CC-D9EF85A8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913" y="2900112"/>
                <a:ext cx="310822" cy="369332"/>
              </a:xfrm>
              <a:prstGeom prst="rect">
                <a:avLst/>
              </a:prstGeom>
              <a:blipFill>
                <a:blip r:embed="rId11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CFB0A-3EF2-1184-8D86-31C1206E813D}"/>
              </a:ext>
            </a:extLst>
          </p:cNvPr>
          <p:cNvCxnSpPr>
            <a:cxnSpLocks/>
          </p:cNvCxnSpPr>
          <p:nvPr/>
        </p:nvCxnSpPr>
        <p:spPr>
          <a:xfrm>
            <a:off x="8212617" y="3115205"/>
            <a:ext cx="10287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DF890F-885B-E768-82BE-E56530EBEF93}"/>
                  </a:ext>
                </a:extLst>
              </p:cNvPr>
              <p:cNvSpPr txBox="1"/>
              <p:nvPr/>
            </p:nvSpPr>
            <p:spPr>
              <a:xfrm>
                <a:off x="7253338" y="2210730"/>
                <a:ext cx="310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DF890F-885B-E768-82BE-E56530EB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338" y="2210730"/>
                <a:ext cx="310822" cy="369332"/>
              </a:xfrm>
              <a:prstGeom prst="rect">
                <a:avLst/>
              </a:prstGeom>
              <a:blipFill>
                <a:blip r:embed="rId12"/>
                <a:stretch>
                  <a:fillRect r="-29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265AD8-F39E-A4B1-2E64-F4460EEB9526}"/>
                  </a:ext>
                </a:extLst>
              </p:cNvPr>
              <p:cNvSpPr txBox="1"/>
              <p:nvPr/>
            </p:nvSpPr>
            <p:spPr>
              <a:xfrm>
                <a:off x="7494990" y="2507698"/>
                <a:ext cx="310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265AD8-F39E-A4B1-2E64-F4460EE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90" y="2507698"/>
                <a:ext cx="310822" cy="369332"/>
              </a:xfrm>
              <a:prstGeom prst="rect">
                <a:avLst/>
              </a:prstGeom>
              <a:blipFill>
                <a:blip r:embed="rId1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D5DAA2-068E-0749-A784-A0AA83610203}"/>
                  </a:ext>
                </a:extLst>
              </p:cNvPr>
              <p:cNvSpPr txBox="1"/>
              <p:nvPr/>
            </p:nvSpPr>
            <p:spPr>
              <a:xfrm>
                <a:off x="8870312" y="2491405"/>
                <a:ext cx="6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D5DAA2-068E-0749-A784-A0AA8361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12" y="2491405"/>
                <a:ext cx="651285" cy="369332"/>
              </a:xfrm>
              <a:prstGeom prst="rect">
                <a:avLst/>
              </a:prstGeom>
              <a:blipFill>
                <a:blip r:embed="rId14"/>
                <a:stretch>
                  <a:fillRect r="-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992CDB-32C3-1F01-E940-5BA50524282A}"/>
                  </a:ext>
                </a:extLst>
              </p:cNvPr>
              <p:cNvSpPr txBox="1"/>
              <p:nvPr/>
            </p:nvSpPr>
            <p:spPr>
              <a:xfrm>
                <a:off x="9591053" y="2529676"/>
                <a:ext cx="6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992CDB-32C3-1F01-E940-5BA50524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053" y="2529676"/>
                <a:ext cx="6512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AD597F4E-FC21-6874-1F09-98A8B1D8C5EB}"/>
              </a:ext>
            </a:extLst>
          </p:cNvPr>
          <p:cNvSpPr/>
          <p:nvPr/>
        </p:nvSpPr>
        <p:spPr>
          <a:xfrm>
            <a:off x="6913128" y="3538056"/>
            <a:ext cx="1959321" cy="453269"/>
          </a:xfrm>
          <a:prstGeom prst="wedgeRectCallout">
            <a:avLst>
              <a:gd name="adj1" fmla="val -40297"/>
              <a:gd name="adj2" fmla="val -79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node represents one of the features 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E6A4CBE-C3D9-41E6-7220-16C975DD33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47999" y="4739873"/>
            <a:ext cx="1789610" cy="186252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46687A0-1347-94E1-842E-E1E1480B293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12910" y="4783701"/>
            <a:ext cx="2136288" cy="1732767"/>
          </a:xfrm>
          <a:prstGeom prst="rect">
            <a:avLst/>
          </a:prstGeom>
        </p:spPr>
      </p:pic>
      <p:sp>
        <p:nvSpPr>
          <p:cNvPr id="146" name="Speech Bubble: Rectangle 145">
            <a:extLst>
              <a:ext uri="{FF2B5EF4-FFF2-40B4-BE49-F238E27FC236}">
                <a16:creationId xmlns:a16="http://schemas.microsoft.com/office/drawing/2014/main" id="{94B4F2A6-B5FE-F537-CDDC-ED41DA2BD76B}"/>
              </a:ext>
            </a:extLst>
          </p:cNvPr>
          <p:cNvSpPr/>
          <p:nvPr/>
        </p:nvSpPr>
        <p:spPr>
          <a:xfrm>
            <a:off x="1476449" y="6416837"/>
            <a:ext cx="1324680" cy="324685"/>
          </a:xfrm>
          <a:prstGeom prst="wedgeRectCallout">
            <a:avLst>
              <a:gd name="adj1" fmla="val 66466"/>
              <a:gd name="adj2" fmla="val -3093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 features</a:t>
            </a:r>
          </a:p>
        </p:txBody>
      </p:sp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F5FB9503-83C4-CCD7-87DF-B7EC1CDB080B}"/>
              </a:ext>
            </a:extLst>
          </p:cNvPr>
          <p:cNvSpPr/>
          <p:nvPr/>
        </p:nvSpPr>
        <p:spPr>
          <a:xfrm>
            <a:off x="93853" y="5200674"/>
            <a:ext cx="2341615" cy="1162960"/>
          </a:xfrm>
          <a:prstGeom prst="wedgeRectCallout">
            <a:avLst>
              <a:gd name="adj1" fmla="val 57624"/>
              <a:gd name="adj2" fmla="val -560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Features extracted by some </a:t>
            </a:r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pre-defined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non-linear transformation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 input features (example: </a:t>
            </a:r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kernel methods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) </a:t>
            </a:r>
          </a:p>
        </p:txBody>
      </p: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747D1C15-87B8-7E87-4B6C-4F6982ED3A6D}"/>
              </a:ext>
            </a:extLst>
          </p:cNvPr>
          <p:cNvSpPr/>
          <p:nvPr/>
        </p:nvSpPr>
        <p:spPr>
          <a:xfrm>
            <a:off x="1712408" y="4638416"/>
            <a:ext cx="1324680" cy="499546"/>
          </a:xfrm>
          <a:prstGeom prst="wedgeRectCallout">
            <a:avLst>
              <a:gd name="adj1" fmla="val 78413"/>
              <a:gd name="adj2" fmla="val 69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model at the top</a:t>
            </a:r>
          </a:p>
        </p:txBody>
      </p:sp>
      <p:sp>
        <p:nvSpPr>
          <p:cNvPr id="149" name="Speech Bubble: Rectangle 148">
            <a:extLst>
              <a:ext uri="{FF2B5EF4-FFF2-40B4-BE49-F238E27FC236}">
                <a16:creationId xmlns:a16="http://schemas.microsoft.com/office/drawing/2014/main" id="{BFC47879-ADE8-62B1-26E7-A31859F8017F}"/>
              </a:ext>
            </a:extLst>
          </p:cNvPr>
          <p:cNvSpPr/>
          <p:nvPr/>
        </p:nvSpPr>
        <p:spPr>
          <a:xfrm>
            <a:off x="8599894" y="5638005"/>
            <a:ext cx="3498252" cy="522515"/>
          </a:xfrm>
          <a:prstGeom prst="wedgeRectCallout">
            <a:avLst>
              <a:gd name="adj1" fmla="val -57411"/>
              <a:gd name="adj2" fmla="val 69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Features extracted by some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learned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non-linear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transformation of input features </a:t>
            </a:r>
          </a:p>
        </p:txBody>
      </p:sp>
      <p:sp>
        <p:nvSpPr>
          <p:cNvPr id="150" name="Speech Bubble: Rectangle 149">
            <a:extLst>
              <a:ext uri="{FF2B5EF4-FFF2-40B4-BE49-F238E27FC236}">
                <a16:creationId xmlns:a16="http://schemas.microsoft.com/office/drawing/2014/main" id="{6CAD1E0A-B1E9-725A-BB57-D17181D77042}"/>
              </a:ext>
            </a:extLst>
          </p:cNvPr>
          <p:cNvSpPr/>
          <p:nvPr/>
        </p:nvSpPr>
        <p:spPr>
          <a:xfrm>
            <a:off x="5223319" y="6320670"/>
            <a:ext cx="1324680" cy="324685"/>
          </a:xfrm>
          <a:prstGeom prst="wedgeRectCallout">
            <a:avLst>
              <a:gd name="adj1" fmla="val 63811"/>
              <a:gd name="adj2" fmla="val 426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 features</a:t>
            </a:r>
          </a:p>
        </p:txBody>
      </p:sp>
      <p:sp>
        <p:nvSpPr>
          <p:cNvPr id="151" name="Speech Bubble: Rectangle 150">
            <a:extLst>
              <a:ext uri="{FF2B5EF4-FFF2-40B4-BE49-F238E27FC236}">
                <a16:creationId xmlns:a16="http://schemas.microsoft.com/office/drawing/2014/main" id="{1CFB9DC3-56ED-602D-CB22-49EFA56052D6}"/>
              </a:ext>
            </a:extLst>
          </p:cNvPr>
          <p:cNvSpPr/>
          <p:nvPr/>
        </p:nvSpPr>
        <p:spPr>
          <a:xfrm>
            <a:off x="8231932" y="5008472"/>
            <a:ext cx="3866213" cy="522515"/>
          </a:xfrm>
          <a:prstGeom prst="wedgeRectCallout">
            <a:avLst>
              <a:gd name="adj1" fmla="val -54323"/>
              <a:gd name="adj2" fmla="val 321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Features extracted by some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learned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non-linear transformation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of previous layer features </a:t>
            </a:r>
          </a:p>
        </p:txBody>
      </p:sp>
      <p:sp>
        <p:nvSpPr>
          <p:cNvPr id="152" name="Speech Bubble: Rectangle 151">
            <a:extLst>
              <a:ext uri="{FF2B5EF4-FFF2-40B4-BE49-F238E27FC236}">
                <a16:creationId xmlns:a16="http://schemas.microsoft.com/office/drawing/2014/main" id="{13A27AF2-ED18-4468-ADA5-4239C595CE61}"/>
              </a:ext>
            </a:extLst>
          </p:cNvPr>
          <p:cNvSpPr/>
          <p:nvPr/>
        </p:nvSpPr>
        <p:spPr>
          <a:xfrm>
            <a:off x="5433660" y="4701128"/>
            <a:ext cx="1324680" cy="499546"/>
          </a:xfrm>
          <a:prstGeom prst="wedgeRectCallout">
            <a:avLst>
              <a:gd name="adj1" fmla="val 78413"/>
              <a:gd name="adj2" fmla="val 69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model at the top</a:t>
            </a:r>
          </a:p>
        </p:txBody>
      </p:sp>
      <p:sp>
        <p:nvSpPr>
          <p:cNvPr id="153" name="Speech Bubble: Rectangle 152">
            <a:extLst>
              <a:ext uri="{FF2B5EF4-FFF2-40B4-BE49-F238E27FC236}">
                <a16:creationId xmlns:a16="http://schemas.microsoft.com/office/drawing/2014/main" id="{B11A1C32-C8C8-C068-47CD-2800CCB7C86A}"/>
              </a:ext>
            </a:extLst>
          </p:cNvPr>
          <p:cNvSpPr/>
          <p:nvPr/>
        </p:nvSpPr>
        <p:spPr>
          <a:xfrm>
            <a:off x="7998869" y="4400032"/>
            <a:ext cx="2734941" cy="522515"/>
          </a:xfrm>
          <a:prstGeom prst="wedgeRectCallout">
            <a:avLst>
              <a:gd name="adj1" fmla="val -61828"/>
              <a:gd name="adj2" fmla="val 6075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Example of a </a:t>
            </a:r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deep neura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l network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with two hidden layers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594AAB42-81C5-416E-3A5F-40D162547B0D}"/>
                  </a:ext>
                </a:extLst>
              </p:cNvPr>
              <p:cNvSpPr/>
              <p:nvPr/>
            </p:nvSpPr>
            <p:spPr>
              <a:xfrm>
                <a:off x="9241317" y="1240079"/>
                <a:ext cx="2738935" cy="885791"/>
              </a:xfrm>
              <a:prstGeom prst="wedgeRectCallout">
                <a:avLst>
                  <a:gd name="adj1" fmla="val -38618"/>
                  <a:gd name="adj2" fmla="val 7370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need to learn these weights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solving an optimization problem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594AAB42-81C5-416E-3A5F-40D162547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317" y="1240079"/>
                <a:ext cx="2738935" cy="885791"/>
              </a:xfrm>
              <a:prstGeom prst="wedgeRectCallout">
                <a:avLst>
                  <a:gd name="adj1" fmla="val -38618"/>
                  <a:gd name="adj2" fmla="val 73707"/>
                </a:avLst>
              </a:prstGeom>
              <a:blipFill>
                <a:blip r:embed="rId18"/>
                <a:stretch>
                  <a:fillRect l="-1109" r="-133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6DD96-B044-FA35-02CD-A137D2FB98C5}"/>
                  </a:ext>
                </a:extLst>
              </p:cNvPr>
              <p:cNvSpPr txBox="1"/>
              <p:nvPr/>
            </p:nvSpPr>
            <p:spPr>
              <a:xfrm>
                <a:off x="3516549" y="5194365"/>
                <a:ext cx="310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6DD96-B044-FA35-02CD-A137D2FB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49" y="5194365"/>
                <a:ext cx="310983" cy="369332"/>
              </a:xfrm>
              <a:prstGeom prst="rect">
                <a:avLst/>
              </a:prstGeom>
              <a:blipFill>
                <a:blip r:embed="rId19"/>
                <a:stretch>
                  <a:fillRect l="-13725" r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B4FAF-66D9-1F63-013D-64C9D7DB27DA}"/>
                  </a:ext>
                </a:extLst>
              </p:cNvPr>
              <p:cNvSpPr txBox="1"/>
              <p:nvPr/>
            </p:nvSpPr>
            <p:spPr>
              <a:xfrm>
                <a:off x="7234526" y="5951338"/>
                <a:ext cx="458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B4FAF-66D9-1F63-013D-64C9D7DB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26" y="5951338"/>
                <a:ext cx="458395" cy="369332"/>
              </a:xfrm>
              <a:prstGeom prst="rect">
                <a:avLst/>
              </a:prstGeom>
              <a:blipFill>
                <a:blip r:embed="rId20"/>
                <a:stretch>
                  <a:fillRect l="-9333" r="-6667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A8F130-3E69-079C-9002-B28C37589545}"/>
                  </a:ext>
                </a:extLst>
              </p:cNvPr>
              <p:cNvSpPr txBox="1"/>
              <p:nvPr/>
            </p:nvSpPr>
            <p:spPr>
              <a:xfrm>
                <a:off x="7255552" y="5453339"/>
                <a:ext cx="4188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A8F130-3E69-079C-9002-B28C3758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52" y="5453339"/>
                <a:ext cx="418886" cy="369332"/>
              </a:xfrm>
              <a:prstGeom prst="rect">
                <a:avLst/>
              </a:prstGeom>
              <a:blipFill>
                <a:blip r:embed="rId21"/>
                <a:stretch>
                  <a:fillRect l="-14493" r="-11594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B49B1E-EC4A-5A25-95AC-22C03641A9A9}"/>
                  </a:ext>
                </a:extLst>
              </p:cNvPr>
              <p:cNvSpPr txBox="1"/>
              <p:nvPr/>
            </p:nvSpPr>
            <p:spPr>
              <a:xfrm>
                <a:off x="7199306" y="4931977"/>
                <a:ext cx="4188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B49B1E-EC4A-5A25-95AC-22C03641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06" y="4931977"/>
                <a:ext cx="418886" cy="369332"/>
              </a:xfrm>
              <a:prstGeom prst="rect">
                <a:avLst/>
              </a:prstGeom>
              <a:blipFill>
                <a:blip r:embed="rId22"/>
                <a:stretch>
                  <a:fillRect l="-14493" r="-11594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F25474-C785-FFE4-2EA7-C5325779BAA6}"/>
              </a:ext>
            </a:extLst>
          </p:cNvPr>
          <p:cNvSpPr/>
          <p:nvPr/>
        </p:nvSpPr>
        <p:spPr>
          <a:xfrm>
            <a:off x="7055921" y="1073243"/>
            <a:ext cx="1785068" cy="456463"/>
          </a:xfrm>
          <a:prstGeom prst="wedgeRectCallout">
            <a:avLst>
              <a:gd name="adj1" fmla="val 36059"/>
              <a:gd name="adj2" fmla="val 737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Linear combination of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48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12"/>
    </mc:Choice>
    <mc:Fallback xmlns=""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31" grpId="0"/>
      <p:bldP spid="32" grpId="0"/>
      <p:bldP spid="33" grpId="0"/>
      <p:bldP spid="34" grpId="0"/>
      <p:bldP spid="35" grpId="0"/>
      <p:bldP spid="39" grpId="0"/>
      <p:bldP spid="40" grpId="0"/>
      <p:bldP spid="41" grpId="0"/>
      <p:bldP spid="42" grpId="0"/>
      <p:bldP spid="43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3" grpId="0" animBg="1"/>
      <p:bldP spid="7" grpId="0"/>
      <p:bldP spid="15" grpId="0"/>
      <p:bldP spid="17" grpId="0"/>
      <p:bldP spid="19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Learning as Optimization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general form will be 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66CE-11E7-CC02-3453-C035E986DE84}"/>
                  </a:ext>
                </a:extLst>
              </p:cNvPr>
              <p:cNvSpPr txBox="1"/>
              <p:nvPr/>
            </p:nvSpPr>
            <p:spPr>
              <a:xfrm>
                <a:off x="456144" y="1664340"/>
                <a:ext cx="11358818" cy="1133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IN" sz="3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66CE-11E7-CC02-3453-C035E986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4" y="1664340"/>
                <a:ext cx="11358818" cy="113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6AE13-EE7A-749B-EF8B-23F607622515}"/>
                  </a:ext>
                </a:extLst>
              </p:cNvPr>
              <p:cNvSpPr txBox="1"/>
              <p:nvPr/>
            </p:nvSpPr>
            <p:spPr>
              <a:xfrm>
                <a:off x="2975053" y="3198167"/>
                <a:ext cx="570835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3000" b="0" i="1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000" b="0" i="1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000" b="0" i="1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constraints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3000" b="0" i="1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6AE13-EE7A-749B-EF8B-23F60762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53" y="3198167"/>
                <a:ext cx="57083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DB21D8F-832D-F350-F118-49397DFA7659}"/>
                  </a:ext>
                </a:extLst>
              </p:cNvPr>
              <p:cNvSpPr/>
              <p:nvPr/>
            </p:nvSpPr>
            <p:spPr>
              <a:xfrm>
                <a:off x="8870271" y="2758722"/>
                <a:ext cx="3040141" cy="1227799"/>
              </a:xfrm>
              <a:prstGeom prst="wedgeRectCallout">
                <a:avLst>
                  <a:gd name="adj1" fmla="val -56890"/>
                  <a:gd name="adj2" fmla="val -1006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Usually to keep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“simple” in some sense otherwise it may overfit on training data which is not desirable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DB21D8F-832D-F350-F118-49397DFA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271" y="2758722"/>
                <a:ext cx="3040141" cy="1227799"/>
              </a:xfrm>
              <a:prstGeom prst="wedgeRectCallout">
                <a:avLst>
                  <a:gd name="adj1" fmla="val -56890"/>
                  <a:gd name="adj2" fmla="val -10065"/>
                </a:avLst>
              </a:prstGeom>
              <a:blipFill>
                <a:blip r:embed="rId5"/>
                <a:stretch>
                  <a:fillRect t="-5911" r="-3538" b="-1182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AD9CEBF-75E8-CE84-3A08-FBA9B7BB1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48" y="4236766"/>
            <a:ext cx="2763801" cy="2078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220297-2F4D-FDEB-36C7-DECE00BAC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149" y="4263080"/>
            <a:ext cx="2867302" cy="20522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2D4E5F-8C0E-BB22-DB1D-E50123A89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451" y="4289394"/>
            <a:ext cx="2821054" cy="20522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56E60C-F685-88AC-F7EB-D9A95C755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4505" y="4297131"/>
            <a:ext cx="2821054" cy="20641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14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12"/>
    </mc:Choice>
    <mc:Fallback xmlns=""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 </a:t>
                </a:r>
                <a:r>
                  <a:rPr lang="en-GB" dirty="0">
                    <a:latin typeface="Abadi Extra Light" panose="020B0204020104020204" pitchFamily="34" charset="0"/>
                  </a:rPr>
                  <a:t>nearest neighbors of an input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For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regression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output is real-valued, KNN prediction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test</a:t>
                </a:r>
                <a:r>
                  <a:rPr lang="en-GB" dirty="0">
                    <a:latin typeface="Abadi Extra Light" panose="020B0204020104020204" pitchFamily="34" charset="0"/>
                  </a:rPr>
                  <a:t> input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(e.g., binary/multi-class/multi-label classification)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may either be a </a:t>
                </a:r>
                <a:r>
                  <a:rPr lang="en-IN" dirty="0">
                    <a:latin typeface="Abadi Extra Light" panose="020B0204020104020204" pitchFamily="34" charset="0"/>
                  </a:rPr>
                  <a:t>binary label (0/1 or -1/+1), or one-hot, or binary vector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To get the prediction, the majority voting rule can be written as in terms of above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0" i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Recap:</a:t>
            </a:r>
            <a:r>
              <a:rPr lang="en-IN" b="1" i="1" dirty="0"/>
              <a:t> K</a:t>
            </a:r>
            <a:r>
              <a:rPr lang="en-IN" b="1" dirty="0"/>
              <a:t>NN Prediction Rule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2249711" y="2851091"/>
                <a:ext cx="2235916" cy="943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1" y="2851091"/>
                <a:ext cx="2235916" cy="943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27C3F-D70B-8461-0045-E7274BD5B36F}"/>
                  </a:ext>
                </a:extLst>
              </p:cNvPr>
              <p:cNvSpPr txBox="1"/>
              <p:nvPr/>
            </p:nvSpPr>
            <p:spPr>
              <a:xfrm>
                <a:off x="5835621" y="2833496"/>
                <a:ext cx="5172890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5"/>
                                </m:rPr>
                                <a:rPr lang="en-IN" sz="2400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4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I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27C3F-D70B-8461-0045-E7274BD5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21" y="2833496"/>
                <a:ext cx="5172890" cy="943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4B3A1E9-5029-930D-AB8C-448B5E458208}"/>
              </a:ext>
            </a:extLst>
          </p:cNvPr>
          <p:cNvSpPr/>
          <p:nvPr/>
        </p:nvSpPr>
        <p:spPr>
          <a:xfrm>
            <a:off x="186138" y="2682652"/>
            <a:ext cx="1809396" cy="821500"/>
          </a:xfrm>
          <a:prstGeom prst="wedgeRectCallout">
            <a:avLst>
              <a:gd name="adj1" fmla="val 62923"/>
              <a:gd name="adj2" fmla="val 98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All neighbors given equal importance in averaging of labels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EF70214-F2CC-5BB2-291C-423CDD17F112}"/>
              </a:ext>
            </a:extLst>
          </p:cNvPr>
          <p:cNvSpPr/>
          <p:nvPr/>
        </p:nvSpPr>
        <p:spPr>
          <a:xfrm>
            <a:off x="4293209" y="2387320"/>
            <a:ext cx="2074248" cy="463771"/>
          </a:xfrm>
          <a:prstGeom prst="wedgeRectCallout">
            <a:avLst>
              <a:gd name="adj1" fmla="val 35520"/>
              <a:gd name="adj2" fmla="val 982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More similar neighbors given more importance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5D48D8B-FF18-68B8-472D-1BC0921655D2}"/>
              </a:ext>
            </a:extLst>
          </p:cNvPr>
          <p:cNvSpPr/>
          <p:nvPr/>
        </p:nvSpPr>
        <p:spPr>
          <a:xfrm>
            <a:off x="9518222" y="2404914"/>
            <a:ext cx="2553158" cy="555477"/>
          </a:xfrm>
          <a:prstGeom prst="wedgeRectCallout">
            <a:avLst>
              <a:gd name="adj1" fmla="val -40735"/>
              <a:gd name="adj2" fmla="val 749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Computing using some appropriate similarity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477C6E-C102-B62E-67E5-0F983A7CBDE0}"/>
                  </a:ext>
                </a:extLst>
              </p:cNvPr>
              <p:cNvSpPr txBox="1"/>
              <p:nvPr/>
            </p:nvSpPr>
            <p:spPr>
              <a:xfrm>
                <a:off x="1279042" y="5485742"/>
                <a:ext cx="1979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≥0.5]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477C6E-C102-B62E-67E5-0F983A7CB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42" y="5485742"/>
                <a:ext cx="1979003" cy="369332"/>
              </a:xfrm>
              <a:prstGeom prst="rect">
                <a:avLst/>
              </a:prstGeom>
              <a:blipFill>
                <a:blip r:embed="rId6"/>
                <a:stretch>
                  <a:fillRect l="-3395" t="-18333" r="-5247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234E22-DEDC-EDC8-39DB-B9090695A130}"/>
                  </a:ext>
                </a:extLst>
              </p:cNvPr>
              <p:cNvSpPr txBox="1"/>
              <p:nvPr/>
            </p:nvSpPr>
            <p:spPr>
              <a:xfrm>
                <a:off x="6700461" y="5303209"/>
                <a:ext cx="2139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234E22-DEDC-EDC8-39DB-B9090695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61" y="5303209"/>
                <a:ext cx="2139881" cy="369332"/>
              </a:xfrm>
              <a:prstGeom prst="rect">
                <a:avLst/>
              </a:prstGeom>
              <a:blipFill>
                <a:blip r:embed="rId7"/>
                <a:stretch>
                  <a:fillRect l="-3134" t="-18033" r="-4843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B434C9-7DBA-6704-BF12-212038D6C27D}"/>
                  </a:ext>
                </a:extLst>
              </p:cNvPr>
              <p:cNvSpPr txBox="1"/>
              <p:nvPr/>
            </p:nvSpPr>
            <p:spPr>
              <a:xfrm>
                <a:off x="6671797" y="5930716"/>
                <a:ext cx="3047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m:rPr>
                          <m:lit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lit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indices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B434C9-7DBA-6704-BF12-212038D6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97" y="5930716"/>
                <a:ext cx="3047181" cy="369332"/>
              </a:xfrm>
              <a:prstGeom prst="rect">
                <a:avLst/>
              </a:prstGeom>
              <a:blipFill>
                <a:blip r:embed="rId8"/>
                <a:stretch>
                  <a:fillRect l="-1400" t="-18333" r="-260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6D216-239E-15ED-6E6E-52A76AF4DF59}"/>
                  </a:ext>
                </a:extLst>
              </p:cNvPr>
              <p:cNvSpPr txBox="1"/>
              <p:nvPr/>
            </p:nvSpPr>
            <p:spPr>
              <a:xfrm>
                <a:off x="1320616" y="6054826"/>
                <a:ext cx="1586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6D216-239E-15ED-6E6E-52A76AF4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16" y="6054826"/>
                <a:ext cx="1586845" cy="369332"/>
              </a:xfrm>
              <a:prstGeom prst="rect">
                <a:avLst/>
              </a:prstGeom>
              <a:blipFill>
                <a:blip r:embed="rId9"/>
                <a:stretch>
                  <a:fillRect l="-4231" t="-16393" r="-6538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06519AD-DC36-654A-F389-53E66D83DB0D}"/>
                  </a:ext>
                </a:extLst>
              </p:cNvPr>
              <p:cNvSpPr/>
              <p:nvPr/>
            </p:nvSpPr>
            <p:spPr>
              <a:xfrm>
                <a:off x="3316901" y="5303209"/>
                <a:ext cx="1585141" cy="312564"/>
              </a:xfrm>
              <a:prstGeom prst="wedgeRectCallout">
                <a:avLst>
                  <a:gd name="adj1" fmla="val -57300"/>
                  <a:gd name="adj2" fmla="val 2356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0/1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06519AD-DC36-654A-F389-53E66D83D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01" y="5303209"/>
                <a:ext cx="1585141" cy="312564"/>
              </a:xfrm>
              <a:prstGeom prst="wedgeRectCallout">
                <a:avLst>
                  <a:gd name="adj1" fmla="val -57300"/>
                  <a:gd name="adj2" fmla="val 23569"/>
                </a:avLst>
              </a:prstGeom>
              <a:blipFill>
                <a:blip r:embed="rId10"/>
                <a:stretch>
                  <a:fillRect t="-7547" b="-2641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29C545ED-72C8-4D5D-BB06-6B256F97C88A}"/>
                  </a:ext>
                </a:extLst>
              </p:cNvPr>
              <p:cNvSpPr/>
              <p:nvPr/>
            </p:nvSpPr>
            <p:spPr>
              <a:xfrm>
                <a:off x="3029013" y="5930716"/>
                <a:ext cx="1746567" cy="312564"/>
              </a:xfrm>
              <a:prstGeom prst="wedgeRectCallout">
                <a:avLst>
                  <a:gd name="adj1" fmla="val -56531"/>
                  <a:gd name="adj2" fmla="val 563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-1/+1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29C545ED-72C8-4D5D-BB06-6B256F97C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013" y="5930716"/>
                <a:ext cx="1746567" cy="312564"/>
              </a:xfrm>
              <a:prstGeom prst="wedgeRectCallout">
                <a:avLst>
                  <a:gd name="adj1" fmla="val -56531"/>
                  <a:gd name="adj2" fmla="val 56378"/>
                </a:avLst>
              </a:prstGeom>
              <a:blipFill>
                <a:blip r:embed="rId11"/>
                <a:stretch>
                  <a:fillRect t="-6667" b="-116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AACDD50-A64C-648B-2835-AEB2975D115D}"/>
                  </a:ext>
                </a:extLst>
              </p:cNvPr>
              <p:cNvSpPr/>
              <p:nvPr/>
            </p:nvSpPr>
            <p:spPr>
              <a:xfrm>
                <a:off x="9221431" y="5305409"/>
                <a:ext cx="2553158" cy="312564"/>
              </a:xfrm>
              <a:prstGeom prst="wedgeRectCallout">
                <a:avLst>
                  <a:gd name="adj1" fmla="val -65468"/>
                  <a:gd name="adj2" fmla="val 98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one-hot vector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AACDD50-A64C-648B-2835-AEB2975D1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431" y="5305409"/>
                <a:ext cx="2553158" cy="312564"/>
              </a:xfrm>
              <a:prstGeom prst="wedgeRectCallout">
                <a:avLst>
                  <a:gd name="adj1" fmla="val -65468"/>
                  <a:gd name="adj2" fmla="val 9898"/>
                </a:avLst>
              </a:prstGeom>
              <a:blipFill>
                <a:blip r:embed="rId12"/>
                <a:stretch>
                  <a:fillRect t="-7407" b="-2407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0B37E65-C496-D39A-28BD-317948C77598}"/>
                  </a:ext>
                </a:extLst>
              </p:cNvPr>
              <p:cNvSpPr/>
              <p:nvPr/>
            </p:nvSpPr>
            <p:spPr>
              <a:xfrm>
                <a:off x="9787520" y="5862513"/>
                <a:ext cx="2297449" cy="312564"/>
              </a:xfrm>
              <a:prstGeom prst="wedgeRectCallout">
                <a:avLst>
                  <a:gd name="adj1" fmla="val -55735"/>
                  <a:gd name="adj2" fmla="val 4270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binary vector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0B37E65-C496-D39A-28BD-317948C77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520" y="5862513"/>
                <a:ext cx="2297449" cy="312564"/>
              </a:xfrm>
              <a:prstGeom prst="wedgeRectCallout">
                <a:avLst>
                  <a:gd name="adj1" fmla="val -55735"/>
                  <a:gd name="adj2" fmla="val 42707"/>
                </a:avLst>
              </a:prstGeom>
              <a:blipFill>
                <a:blip r:embed="rId13"/>
                <a:stretch>
                  <a:fillRect t="-7547" b="-2641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C334562-9769-20DB-3F60-5EC9F8935443}"/>
              </a:ext>
            </a:extLst>
          </p:cNvPr>
          <p:cNvSpPr/>
          <p:nvPr/>
        </p:nvSpPr>
        <p:spPr>
          <a:xfrm>
            <a:off x="4949105" y="5303209"/>
            <a:ext cx="1609912" cy="312564"/>
          </a:xfrm>
          <a:prstGeom prst="wedgeRectCallout">
            <a:avLst>
              <a:gd name="adj1" fmla="val 64641"/>
              <a:gd name="adj2" fmla="val 2661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Most likely class in 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E3FBA577-A1F1-01D0-4EEE-2E0E3F9FE382}"/>
                  </a:ext>
                </a:extLst>
              </p:cNvPr>
              <p:cNvSpPr/>
              <p:nvPr/>
            </p:nvSpPr>
            <p:spPr>
              <a:xfrm>
                <a:off x="4971964" y="5792019"/>
                <a:ext cx="1578281" cy="525614"/>
              </a:xfrm>
              <a:prstGeom prst="wedgeRectCallout">
                <a:avLst>
                  <a:gd name="adj1" fmla="val 60309"/>
                  <a:gd name="adj2" fmla="val 243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Most likely subset of </a:t>
                </a:r>
                <a14:m>
                  <m:oMath xmlns:m="http://schemas.openxmlformats.org/officeDocument/2006/math">
                    <m:r>
                      <a:rPr lang="en-I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labels in multi-label classification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E3FBA577-A1F1-01D0-4EEE-2E0E3F9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64" y="5792019"/>
                <a:ext cx="1578281" cy="525614"/>
              </a:xfrm>
              <a:prstGeom prst="wedgeRectCallout">
                <a:avLst>
                  <a:gd name="adj1" fmla="val 60309"/>
                  <a:gd name="adj2" fmla="val 24320"/>
                </a:avLst>
              </a:prstGeom>
              <a:blipFill>
                <a:blip r:embed="rId14"/>
                <a:stretch>
                  <a:fillRect t="-10227" b="-1931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0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9"/>
    </mc:Choice>
    <mc:Fallback xmlns=""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  <p:bldP spid="4" grpId="0"/>
      <p:bldP spid="6" grpId="0" animBg="1"/>
      <p:bldP spid="8" grpId="0" animBg="1"/>
      <p:bldP spid="9" grpId="0" animBg="1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sz="4000" b="1" dirty="0"/>
              <a:t>Remember: ML Problems can be viewed Geometrically</a:t>
            </a:r>
            <a:endParaRPr lang="en-IN" sz="4000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29358" y="136939"/>
            <a:ext cx="81978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ADA34-C03E-4318-96B7-5C37B29F4800}"/>
              </a:ext>
            </a:extLst>
          </p:cNvPr>
          <p:cNvSpPr txBox="1"/>
          <p:nvPr/>
        </p:nvSpPr>
        <p:spPr>
          <a:xfrm>
            <a:off x="0" y="6488668"/>
            <a:ext cx="4759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Pic from: </a:t>
            </a:r>
            <a:r>
              <a:rPr lang="en-IN" sz="1000" dirty="0">
                <a:hlinkClick r:id="rId3"/>
              </a:rPr>
              <a:t>https://learningstatisticswithr.com/book/regression.html</a:t>
            </a:r>
            <a:r>
              <a:rPr lang="en-IN" sz="1000" dirty="0"/>
              <a:t>, </a:t>
            </a:r>
            <a:r>
              <a:rPr lang="en-IN" sz="1000" dirty="0">
                <a:hlinkClick r:id="rId4"/>
              </a:rPr>
              <a:t>https://maxstat.de/</a:t>
            </a:r>
            <a:endParaRPr lang="en-IN" sz="10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8EC8128-769B-481C-9BBC-79CB3807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53" y="2347362"/>
            <a:ext cx="3405329" cy="19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CEFBEE1-DD6A-4A69-BB02-2D96D6D9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21" y="2506016"/>
            <a:ext cx="3066013" cy="177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B35921-4EDC-4580-9A3D-4E949685609A}"/>
              </a:ext>
            </a:extLst>
          </p:cNvPr>
          <p:cNvSpPr txBox="1"/>
          <p:nvPr/>
        </p:nvSpPr>
        <p:spPr>
          <a:xfrm>
            <a:off x="5967487" y="4155958"/>
            <a:ext cx="1060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x: sleep hours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D97E-147B-42FE-99CF-A3132F177CC8}"/>
              </a:ext>
            </a:extLst>
          </p:cNvPr>
          <p:cNvSpPr txBox="1"/>
          <p:nvPr/>
        </p:nvSpPr>
        <p:spPr>
          <a:xfrm rot="16200000">
            <a:off x="3828520" y="324536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y: Grumpiness (scale of 0-100)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30DB7-F4DA-416E-8571-95A1377A21EA}"/>
              </a:ext>
            </a:extLst>
          </p:cNvPr>
          <p:cNvSpPr txBox="1"/>
          <p:nvPr/>
        </p:nvSpPr>
        <p:spPr>
          <a:xfrm>
            <a:off x="458390" y="2506016"/>
            <a:ext cx="4064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badi Extra Light" panose="020B0204020104020204" pitchFamily="34" charset="0"/>
              </a:rPr>
              <a:t>Regression:</a:t>
            </a:r>
            <a:r>
              <a:rPr lang="en-GB" sz="2000" dirty="0">
                <a:latin typeface="Abadi Extra Light" panose="020B0204020104020204" pitchFamily="34" charset="0"/>
              </a:rPr>
              <a:t> A supervised learning problem. Goal is to model the relationship between input (x) and real-valued output (y). This is akin to a </a:t>
            </a:r>
            <a:r>
              <a:rPr lang="en-GB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line or curve fitting </a:t>
            </a:r>
            <a:r>
              <a:rPr lang="en-GB" sz="2000" dirty="0">
                <a:latin typeface="Abadi Extra Light" panose="020B0204020104020204" pitchFamily="34" charset="0"/>
              </a:rPr>
              <a:t>problem</a:t>
            </a:r>
            <a:endParaRPr lang="en-IN" sz="2000" dirty="0">
              <a:latin typeface="Abadi Extra Light" panose="020B02040201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14AC00-A412-4780-BE76-3A1E6D665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693" y="4519667"/>
            <a:ext cx="6695764" cy="19099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9791C72-768C-4B21-879A-4B2C9B3EDFD6}"/>
              </a:ext>
            </a:extLst>
          </p:cNvPr>
          <p:cNvSpPr txBox="1"/>
          <p:nvPr/>
        </p:nvSpPr>
        <p:spPr>
          <a:xfrm>
            <a:off x="458389" y="4735984"/>
            <a:ext cx="4496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badi Extra Light" panose="020B0204020104020204" pitchFamily="34" charset="0"/>
              </a:rPr>
              <a:t>Classification:</a:t>
            </a:r>
            <a:r>
              <a:rPr lang="en-GB" sz="2000" dirty="0">
                <a:latin typeface="Abadi Extra Light" panose="020B0204020104020204" pitchFamily="34" charset="0"/>
              </a:rPr>
              <a:t> A supervised learning problem. Goal is to learn a to predict which of the two or more classes an input belongs to. Akin to learning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linear/nonlinear separator </a:t>
            </a:r>
            <a:r>
              <a:rPr lang="en-IN" sz="2000" dirty="0">
                <a:latin typeface="Abadi Extra Light" panose="020B0204020104020204" pitchFamily="34" charset="0"/>
              </a:rPr>
              <a:t>for the 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B13C3-0544-493D-92EA-0C6FE4003D17}"/>
              </a:ext>
            </a:extLst>
          </p:cNvPr>
          <p:cNvSpPr txBox="1"/>
          <p:nvPr/>
        </p:nvSpPr>
        <p:spPr>
          <a:xfrm>
            <a:off x="90933" y="1187196"/>
            <a:ext cx="8628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Inputs can often be represented as </a:t>
            </a: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points or vectors </a:t>
            </a:r>
            <a:r>
              <a:rPr lang="en-IN" sz="2200" dirty="0">
                <a:latin typeface="Abadi Extra Light" panose="020B0204020104020204" pitchFamily="34" charset="0"/>
              </a:rPr>
              <a:t>in some vector space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Abadi Extra Light" panose="020B02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Doing ML on such data can thus be seen from a geometric 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6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95"/>
    </mc:Choice>
    <mc:Fallback xmlns="">
      <p:transition spd="slow" advTm="269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467" y="2567800"/>
            <a:ext cx="7748532" cy="1722399"/>
          </a:xfrm>
        </p:spPr>
        <p:txBody>
          <a:bodyPr>
            <a:noAutofit/>
          </a:bodyPr>
          <a:lstStyle/>
          <a:p>
            <a:r>
              <a:rPr lang="en-IN" sz="7200" dirty="0"/>
              <a:t>       </a:t>
            </a:r>
            <a:r>
              <a:rPr lang="en-IN" sz="7200" b="1" dirty="0"/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1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hierarchy of rules</a:t>
            </a:r>
            <a:r>
              <a:rPr lang="en-IN" dirty="0">
                <a:latin typeface="Abadi Extra Light" panose="020B0204020104020204" pitchFamily="34" charset="0"/>
              </a:rPr>
              <a:t>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DT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training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124080" y="1726371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Learning: The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training data till you get (roughly)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Some typical prediction rules for each region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Use a constant label (e.g., majority) if region fully/almost homogeneous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 Extra Light" panose="020B0204020104020204" pitchFamily="34" charset="0"/>
              </a:rPr>
              <a:t>Learn another prediction model(e.g., </a:t>
            </a:r>
            <a:r>
              <a:rPr lang="en-US" dirty="0" err="1">
                <a:latin typeface="Abadi Extra Light" panose="020B0204020104020204" pitchFamily="34" charset="0"/>
              </a:rPr>
              <a:t>LwP</a:t>
            </a:r>
            <a:r>
              <a:rPr lang="en-US" dirty="0">
                <a:latin typeface="Abadi Extra Light" panose="020B0204020104020204" pitchFamily="34" charset="0"/>
              </a:rPr>
              <a:t>) if region not fully homogeneous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675086" y="3758948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5817037" y="1739006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418446" y="2242525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432681" y="1724652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5847590" y="2761314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5831840" y="1726371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5831840" y="2758679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671269" y="2752073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656970" y="3752658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405423" y="2242525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513227" y="1739006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5831840" y="4540729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7817056" y="3748462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513227" y="1744184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5831839" y="4543379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7817055" y="3760082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671269" y="2762874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4" y="2031641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520064" y="1987266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024" y="3697865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126659" y="3429000"/>
            <a:ext cx="2743193" cy="125816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most of) the training inputs with the same outputs/labels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4744790" y="3591894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113197" y="4199727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383F1-0EA5-17E4-897C-73E5365A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11" y="1657949"/>
            <a:ext cx="1010687" cy="96522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48AB3E9-0A70-30B1-F48B-4B596D386D8A}"/>
              </a:ext>
            </a:extLst>
          </p:cNvPr>
          <p:cNvSpPr/>
          <p:nvPr/>
        </p:nvSpPr>
        <p:spPr>
          <a:xfrm>
            <a:off x="8934361" y="1726132"/>
            <a:ext cx="2246756" cy="813138"/>
          </a:xfrm>
          <a:prstGeom prst="wedgeRectCallout">
            <a:avLst>
              <a:gd name="adj1" fmla="val 62911"/>
              <a:gd name="adj2" fmla="val -2805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We will use training data to learn a DT that defines the partitioning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85AFDEB-0898-D8FD-CC98-04A85F473956}"/>
              </a:ext>
            </a:extLst>
          </p:cNvPr>
          <p:cNvSpPr/>
          <p:nvPr/>
        </p:nvSpPr>
        <p:spPr>
          <a:xfrm>
            <a:off x="8738111" y="2688826"/>
            <a:ext cx="2760962" cy="1020784"/>
          </a:xfrm>
          <a:prstGeom prst="wedgeRectCallout">
            <a:avLst>
              <a:gd name="adj1" fmla="val -40258"/>
              <a:gd name="adj2" fmla="val -654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Test time: Given a test input, first locate its region using DT. Then use the prediction rule of that region to predict its label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F3E3A5-8EBE-A9E9-C5EB-EEF0659F120A}"/>
              </a:ext>
            </a:extLst>
          </p:cNvPr>
          <p:cNvSpPr/>
          <p:nvPr/>
        </p:nvSpPr>
        <p:spPr>
          <a:xfrm>
            <a:off x="8730507" y="3843894"/>
            <a:ext cx="3359669" cy="1993705"/>
          </a:xfrm>
          <a:prstGeom prst="wedgeRectCallout">
            <a:avLst>
              <a:gd name="adj1" fmla="val 2464"/>
              <a:gd name="adj2" fmla="val -57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Abadi Extra Light" panose="020B0204020104020204" pitchFamily="34" charset="0"/>
              </a:rPr>
              <a:t>Within each region, we can even use a very sophisticated model (like a deep neural network) but we usually prefer a simple rule (constant label, or maybe use a simple ML model like </a:t>
            </a:r>
            <a:r>
              <a:rPr lang="en-US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LwP</a:t>
            </a:r>
            <a:r>
              <a:rPr lang="en-US" dirty="0">
                <a:solidFill>
                  <a:srgbClr val="0000FF"/>
                </a:solidFill>
                <a:latin typeface="Abadi Extra Light" panose="020B0204020104020204" pitchFamily="34" charset="0"/>
              </a:rPr>
              <a:t>) so that training and test phases are fast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3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uiExpand="1" animBg="1"/>
      <p:bldP spid="97" grpId="0" uiExpand="1" animBg="1"/>
      <p:bldP spid="98" grpId="0" uiExpand="1" animBg="1"/>
      <p:bldP spid="100" grpId="0" uiExpand="1" animBg="1"/>
      <p:bldP spid="102" grpId="0" uiExpand="1" animBg="1"/>
      <p:bldP spid="117" grpId="0" uiExpand="1" animBg="1"/>
      <p:bldP spid="118" grpId="0" uiExpand="1" animBg="1"/>
      <p:bldP spid="119" grpId="0" uiExpand="1" animBg="1"/>
      <p:bldP spid="120" grpId="0" uiExpand="1" animBg="1"/>
      <p:bldP spid="165" grpId="0" uiExpand="1" animBg="1"/>
      <p:bldP spid="167" grpId="0" uiExpand="1" animBg="1"/>
      <p:bldP spid="18" grpId="0" uiExpand="1" animBg="1"/>
      <p:bldP spid="169" grpId="0" uiExpand="1" animBg="1"/>
      <p:bldP spid="4" grpId="0" animBg="1"/>
      <p:bldP spid="6" grpId="0" animBg="1"/>
      <p:bldP spid="5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Classification: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inputs. Internal/leaf nodes receive a subset of training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2E72643-09C4-BA66-DDD4-E1F6744FF6C6}"/>
                  </a:ext>
                </a:extLst>
              </p:cNvPr>
              <p:cNvSpPr/>
              <p:nvPr/>
            </p:nvSpPr>
            <p:spPr>
              <a:xfrm>
                <a:off x="5402635" y="804728"/>
                <a:ext cx="2118935" cy="804563"/>
              </a:xfrm>
              <a:prstGeom prst="wedgeRectCallout">
                <a:avLst>
                  <a:gd name="adj1" fmla="val -58464"/>
                  <a:gd name="adj2" fmla="val 3920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data with each input having 2 features (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2E72643-09C4-BA66-DDD4-E1F6744F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35" y="804728"/>
                <a:ext cx="2118935" cy="804563"/>
              </a:xfrm>
              <a:prstGeom prst="wedgeRectCallout">
                <a:avLst>
                  <a:gd name="adj1" fmla="val -58464"/>
                  <a:gd name="adj2" fmla="val 39207"/>
                </a:avLst>
              </a:prstGeom>
              <a:blipFill>
                <a:blip r:embed="rId11"/>
                <a:stretch>
                  <a:fillRect t="-2239" b="-97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87"/>
    </mc:Choice>
    <mc:Fallback xmlns="">
      <p:transition spd="slow" advTm="475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7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for Regression: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blipFill>
                <a:blip r:embed="rId9"/>
                <a:stretch>
                  <a:fillRect l="-3093" r="-6186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885488" y="5296719"/>
            <a:ext cx="5483690" cy="123825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49"/>
    </mc:Choice>
    <mc:Fallback xmlns="">
      <p:transition spd="slow" advTm="413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7|15.6|2.7|41.6|79.9|69.2|17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7|15.6|2.7|41.6|79.9|69.2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3256</Words>
  <Application>Microsoft Office PowerPoint</Application>
  <PresentationFormat>Widescreen</PresentationFormat>
  <Paragraphs>550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Decision Trees (contd), and Learning as Function Approximation</vt:lpstr>
      <vt:lpstr>Plan today</vt:lpstr>
      <vt:lpstr>Recap: KNN Prediction Rule</vt:lpstr>
      <vt:lpstr>Remember: ML Problems can be viewed Geometrically</vt:lpstr>
      <vt:lpstr>       Decision Trees</vt:lpstr>
      <vt:lpstr>Decision Trees</vt:lpstr>
      <vt:lpstr>Decision Tree Learning: The Basic Idea</vt:lpstr>
      <vt:lpstr>Decision Tree for Classification: An Example</vt:lpstr>
      <vt:lpstr>Decision Tree for Regression: An Example</vt:lpstr>
      <vt:lpstr>Constructing a Decision Tree</vt:lpstr>
      <vt:lpstr>Decision Trees: Some Considerations</vt:lpstr>
      <vt:lpstr>Techniques to Split at Internal Nodes?</vt:lpstr>
      <vt:lpstr>Internal Nodes: Good vs Bad Splits</vt:lpstr>
      <vt:lpstr>Entropy and Information Gain</vt:lpstr>
      <vt:lpstr>Decision Tree for Classification: Another Example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Ensemble of Trees</vt:lpstr>
      <vt:lpstr>Decision Trees: A Summary</vt:lpstr>
      <vt:lpstr>Learning via Optimization</vt:lpstr>
      <vt:lpstr>Supervised Learning as Function Approximation</vt:lpstr>
      <vt:lpstr>Supervised Learning as Function Approximation</vt:lpstr>
      <vt:lpstr>Learning as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Piyush Rai</dc:creator>
  <cp:lastModifiedBy>Piyush Rai</cp:lastModifiedBy>
  <cp:revision>243</cp:revision>
  <dcterms:created xsi:type="dcterms:W3CDTF">2020-07-07T20:42:16Z</dcterms:created>
  <dcterms:modified xsi:type="dcterms:W3CDTF">2024-08-12T12:20:46Z</dcterms:modified>
</cp:coreProperties>
</file>