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A7C"/>
    <a:srgbClr val="338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312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929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30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5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100F9F-3C75-48A6-802A-9437799D619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85B139-90B1-47AE-B79E-959E7AEA56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5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255" y="2618509"/>
            <a:ext cx="8361229" cy="894098"/>
          </a:xfrm>
        </p:spPr>
        <p:txBody>
          <a:bodyPr/>
          <a:lstStyle/>
          <a:p>
            <a:r>
              <a:rPr lang="en-US" sz="6600" dirty="0" smtClean="0"/>
              <a:t>SharePoint </a:t>
            </a:r>
            <a:r>
              <a:rPr lang="en-US" sz="6600" dirty="0"/>
              <a:t>2013 </a:t>
            </a:r>
            <a:r>
              <a:rPr lang="en-US" sz="6600" dirty="0" smtClean="0"/>
              <a:t>CU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3033" y="3582206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DEPLOYMENT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Live </a:t>
            </a:r>
            <a:r>
              <a:rPr lang="en-US" dirty="0"/>
              <a:t>Plan – hitting the bullseye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Progress to date and Risks</a:t>
            </a:r>
            <a:endParaRPr lang="en-US" dirty="0"/>
          </a:p>
          <a:p>
            <a:r>
              <a:rPr lang="en-US" dirty="0"/>
              <a:t>Resource Alignment &amp; Pre Go Live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Appendix: Deployment 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071252" y="2594872"/>
            <a:ext cx="9803368" cy="3817016"/>
            <a:chOff x="1071252" y="2991112"/>
            <a:chExt cx="9803368" cy="3817016"/>
          </a:xfrm>
        </p:grpSpPr>
        <p:cxnSp>
          <p:nvCxnSpPr>
            <p:cNvPr id="69" name="OTLSHAPE_M_a58f29487c0343c08abcf41913e40cae_Connector1"/>
            <p:cNvCxnSpPr/>
            <p:nvPr>
              <p:custDataLst>
                <p:tags r:id="rId70"/>
              </p:custDataLst>
            </p:nvPr>
          </p:nvCxnSpPr>
          <p:spPr>
            <a:xfrm>
              <a:off x="1071252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OTLSHAPE_M_a58f29487c0343c08abcf41913e40cae_Connector1"/>
            <p:cNvCxnSpPr/>
            <p:nvPr>
              <p:custDataLst>
                <p:tags r:id="rId71"/>
              </p:custDataLst>
            </p:nvPr>
          </p:nvCxnSpPr>
          <p:spPr>
            <a:xfrm>
              <a:off x="2017352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OTLSHAPE_M_a58f29487c0343c08abcf41913e40cae_Connector1"/>
            <p:cNvCxnSpPr/>
            <p:nvPr>
              <p:custDataLst>
                <p:tags r:id="rId72"/>
              </p:custDataLst>
            </p:nvPr>
          </p:nvCxnSpPr>
          <p:spPr>
            <a:xfrm>
              <a:off x="3046207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OTLSHAPE_M_a58f29487c0343c08abcf41913e40cae_Connector1"/>
            <p:cNvCxnSpPr/>
            <p:nvPr>
              <p:custDataLst>
                <p:tags r:id="rId73"/>
              </p:custDataLst>
            </p:nvPr>
          </p:nvCxnSpPr>
          <p:spPr>
            <a:xfrm>
              <a:off x="4059279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OTLSHAPE_M_a58f29487c0343c08abcf41913e40cae_Connector1"/>
            <p:cNvCxnSpPr/>
            <p:nvPr>
              <p:custDataLst>
                <p:tags r:id="rId74"/>
              </p:custDataLst>
            </p:nvPr>
          </p:nvCxnSpPr>
          <p:spPr>
            <a:xfrm>
              <a:off x="5106863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OTLSHAPE_M_a58f29487c0343c08abcf41913e40cae_Connector1"/>
            <p:cNvCxnSpPr/>
            <p:nvPr>
              <p:custDataLst>
                <p:tags r:id="rId75"/>
              </p:custDataLst>
            </p:nvPr>
          </p:nvCxnSpPr>
          <p:spPr>
            <a:xfrm>
              <a:off x="6166736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OTLSHAPE_M_a58f29487c0343c08abcf41913e40cae_Connector1"/>
            <p:cNvCxnSpPr/>
            <p:nvPr>
              <p:custDataLst>
                <p:tags r:id="rId76"/>
              </p:custDataLst>
            </p:nvPr>
          </p:nvCxnSpPr>
          <p:spPr>
            <a:xfrm>
              <a:off x="7248123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OTLSHAPE_M_a58f29487c0343c08abcf41913e40cae_Connector1"/>
            <p:cNvCxnSpPr/>
            <p:nvPr>
              <p:custDataLst>
                <p:tags r:id="rId77"/>
              </p:custDataLst>
            </p:nvPr>
          </p:nvCxnSpPr>
          <p:spPr>
            <a:xfrm>
              <a:off x="8370923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OTLSHAPE_M_a58f29487c0343c08abcf41913e40cae_Connector1"/>
            <p:cNvCxnSpPr/>
            <p:nvPr>
              <p:custDataLst>
                <p:tags r:id="rId78"/>
              </p:custDataLst>
            </p:nvPr>
          </p:nvCxnSpPr>
          <p:spPr>
            <a:xfrm>
              <a:off x="9418507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OTLSHAPE_M_a58f29487c0343c08abcf41913e40cae_Connector1"/>
            <p:cNvCxnSpPr/>
            <p:nvPr>
              <p:custDataLst>
                <p:tags r:id="rId79"/>
              </p:custDataLst>
            </p:nvPr>
          </p:nvCxnSpPr>
          <p:spPr>
            <a:xfrm>
              <a:off x="10874620" y="2991112"/>
              <a:ext cx="0" cy="3817016"/>
            </a:xfrm>
            <a:prstGeom prst="line">
              <a:avLst/>
            </a:prstGeom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6342"/>
            <a:ext cx="10820400" cy="580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 Live Plan </a:t>
            </a:r>
            <a:r>
              <a:rPr lang="en-US" dirty="0"/>
              <a:t>– hitting the bullseye…</a:t>
            </a:r>
          </a:p>
        </p:txBody>
      </p:sp>
      <p:cxnSp>
        <p:nvCxnSpPr>
          <p:cNvPr id="7" name="OTLSHAPE_M_a58f29487c0343c08abcf41913e40cae_Connector1"/>
          <p:cNvCxnSpPr/>
          <p:nvPr>
            <p:custDataLst>
              <p:tags r:id="rId1"/>
            </p:custDataLst>
          </p:nvPr>
        </p:nvCxnSpPr>
        <p:spPr>
          <a:xfrm>
            <a:off x="2432302" y="1077448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1071252" y="2144338"/>
            <a:ext cx="10836267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imescaleInterval1"/>
          <p:cNvSpPr txBox="1"/>
          <p:nvPr>
            <p:custDataLst>
              <p:tags r:id="rId3"/>
            </p:custDataLst>
          </p:nvPr>
        </p:nvSpPr>
        <p:spPr>
          <a:xfrm>
            <a:off x="1106010" y="2241811"/>
            <a:ext cx="71563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2"/>
                </a:solidFill>
                <a:latin typeface="Calibri" panose="020F0502020204030204" pitchFamily="34" charset="0"/>
              </a:rPr>
              <a:t>4/13 5:00 PM</a:t>
            </a:r>
            <a:endParaRPr lang="en-US" sz="1200" spc="-18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1"/>
          <p:cNvCxnSpPr/>
          <p:nvPr>
            <p:custDataLst>
              <p:tags r:id="rId4"/>
            </p:custDataLst>
          </p:nvPr>
        </p:nvCxnSpPr>
        <p:spPr>
          <a:xfrm>
            <a:off x="2010129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2"/>
          <p:cNvSpPr txBox="1"/>
          <p:nvPr>
            <p:custDataLst>
              <p:tags r:id="rId5"/>
            </p:custDataLst>
          </p:nvPr>
        </p:nvSpPr>
        <p:spPr>
          <a:xfrm>
            <a:off x="2073629" y="2241811"/>
            <a:ext cx="58070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2"/>
                </a:solidFill>
                <a:latin typeface="Calibri" panose="020F0502020204030204" pitchFamily="34" charset="0"/>
              </a:rPr>
              <a:t>4/13 10:00 PM</a:t>
            </a:r>
            <a:endParaRPr lang="en-US" sz="1200" spc="-18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2"/>
          <p:cNvCxnSpPr/>
          <p:nvPr>
            <p:custDataLst>
              <p:tags r:id="rId6"/>
            </p:custDataLst>
          </p:nvPr>
        </p:nvCxnSpPr>
        <p:spPr>
          <a:xfrm>
            <a:off x="3046207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3"/>
          <p:cNvSpPr txBox="1"/>
          <p:nvPr>
            <p:custDataLst>
              <p:tags r:id="rId7"/>
            </p:custDataLst>
          </p:nvPr>
        </p:nvSpPr>
        <p:spPr>
          <a:xfrm>
            <a:off x="3109707" y="2241811"/>
            <a:ext cx="7403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4/14 - 3:00 AM</a:t>
            </a:r>
            <a:endParaRPr lang="en-US" sz="1200" spc="-2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3"/>
          <p:cNvCxnSpPr/>
          <p:nvPr>
            <p:custDataLst>
              <p:tags r:id="rId8"/>
            </p:custDataLst>
          </p:nvPr>
        </p:nvCxnSpPr>
        <p:spPr>
          <a:xfrm>
            <a:off x="4072156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4"/>
          <p:cNvSpPr txBox="1"/>
          <p:nvPr>
            <p:custDataLst>
              <p:tags r:id="rId9"/>
            </p:custDataLst>
          </p:nvPr>
        </p:nvSpPr>
        <p:spPr>
          <a:xfrm>
            <a:off x="4135655" y="2241811"/>
            <a:ext cx="930838" cy="19331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4/14 - </a:t>
            </a:r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8:00 </a:t>
            </a:r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AM</a:t>
            </a:r>
          </a:p>
        </p:txBody>
      </p:sp>
      <p:cxnSp>
        <p:nvCxnSpPr>
          <p:cNvPr id="17" name="OTLSHAPE_TB_00000000000000000000000000000000_Separator4"/>
          <p:cNvCxnSpPr/>
          <p:nvPr>
            <p:custDataLst>
              <p:tags r:id="rId10"/>
            </p:custDataLst>
          </p:nvPr>
        </p:nvCxnSpPr>
        <p:spPr>
          <a:xfrm>
            <a:off x="5124353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5187852" y="2241811"/>
            <a:ext cx="9151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4/14 - </a:t>
            </a:r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1:00 PM</a:t>
            </a:r>
            <a:endParaRPr lang="en-US" sz="1200" spc="-2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6182325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6245824" y="2241811"/>
            <a:ext cx="91513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4/14 - </a:t>
            </a:r>
            <a:r>
              <a:rPr lang="en-US" sz="1200" spc="-22" dirty="0" smtClean="0">
                <a:solidFill>
                  <a:schemeClr val="lt2"/>
                </a:solidFill>
                <a:latin typeface="Calibri" panose="020F0502020204030204" pitchFamily="34" charset="0"/>
              </a:rPr>
              <a:t>6:00 PM</a:t>
            </a:r>
            <a:endParaRPr lang="en-US" sz="1200" spc="-2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B_00000000000000000000000000000000_Separator6"/>
          <p:cNvCxnSpPr/>
          <p:nvPr>
            <p:custDataLst>
              <p:tags r:id="rId14"/>
            </p:custDataLst>
          </p:nvPr>
        </p:nvCxnSpPr>
        <p:spPr>
          <a:xfrm>
            <a:off x="7248123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7"/>
          <p:cNvSpPr txBox="1"/>
          <p:nvPr>
            <p:custDataLst>
              <p:tags r:id="rId15"/>
            </p:custDataLst>
          </p:nvPr>
        </p:nvSpPr>
        <p:spPr>
          <a:xfrm>
            <a:off x="7311623" y="2241811"/>
            <a:ext cx="97069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4/14 - </a:t>
            </a:r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11:00 PM</a:t>
            </a:r>
            <a:endParaRPr lang="en-US" sz="1200" spc="-2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7"/>
          <p:cNvCxnSpPr/>
          <p:nvPr>
            <p:custDataLst>
              <p:tags r:id="rId16"/>
            </p:custDataLst>
          </p:nvPr>
        </p:nvCxnSpPr>
        <p:spPr>
          <a:xfrm>
            <a:off x="8356902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8"/>
          <p:cNvSpPr txBox="1"/>
          <p:nvPr>
            <p:custDataLst>
              <p:tags r:id="rId17"/>
            </p:custDataLst>
          </p:nvPr>
        </p:nvSpPr>
        <p:spPr>
          <a:xfrm>
            <a:off x="8420402" y="2241811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4/15 </a:t>
            </a:r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- </a:t>
            </a:r>
            <a:r>
              <a:rPr lang="en-US" sz="1200" spc="-22" dirty="0" smtClean="0">
                <a:solidFill>
                  <a:schemeClr val="lt2"/>
                </a:solidFill>
                <a:latin typeface="Calibri" panose="020F0502020204030204" pitchFamily="34" charset="0"/>
              </a:rPr>
              <a:t>4:00 AM</a:t>
            </a:r>
            <a:endParaRPr lang="en-US" sz="1200" spc="-2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OTLSHAPE_TB_00000000000000000000000000000000_Separator8"/>
          <p:cNvCxnSpPr/>
          <p:nvPr>
            <p:custDataLst>
              <p:tags r:id="rId18"/>
            </p:custDataLst>
          </p:nvPr>
        </p:nvCxnSpPr>
        <p:spPr>
          <a:xfrm>
            <a:off x="9413094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9"/>
          <p:cNvSpPr txBox="1"/>
          <p:nvPr>
            <p:custDataLst>
              <p:tags r:id="rId19"/>
            </p:custDataLst>
          </p:nvPr>
        </p:nvSpPr>
        <p:spPr>
          <a:xfrm>
            <a:off x="9476594" y="2241811"/>
            <a:ext cx="8920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4/15 - </a:t>
            </a:r>
            <a:r>
              <a:rPr lang="en-US" sz="1200" spc="-22" dirty="0" smtClean="0">
                <a:solidFill>
                  <a:schemeClr val="lt2"/>
                </a:solidFill>
                <a:latin typeface="Calibri" panose="020F0502020204030204" pitchFamily="34" charset="0"/>
              </a:rPr>
              <a:t>9:00 </a:t>
            </a:r>
            <a:r>
              <a:rPr lang="en-US" sz="1200" spc="-22" dirty="0">
                <a:solidFill>
                  <a:schemeClr val="lt2"/>
                </a:solidFill>
                <a:latin typeface="Calibri" panose="020F0502020204030204" pitchFamily="34" charset="0"/>
              </a:rPr>
              <a:t>AM</a:t>
            </a:r>
          </a:p>
        </p:txBody>
      </p:sp>
      <p:sp>
        <p:nvSpPr>
          <p:cNvPr id="27" name="OTLSHAPE_M_a58f29487c0343c08abcf41913e40cae_Title"/>
          <p:cNvSpPr txBox="1"/>
          <p:nvPr>
            <p:custDataLst>
              <p:tags r:id="rId20"/>
            </p:custDataLst>
          </p:nvPr>
        </p:nvSpPr>
        <p:spPr>
          <a:xfrm>
            <a:off x="2617525" y="1020713"/>
            <a:ext cx="116009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3B5998"/>
                </a:solidFill>
                <a:latin typeface="Calibri" panose="020F0502020204030204" pitchFamily="34" charset="0"/>
              </a:rPr>
              <a:t>Backups Completed</a:t>
            </a:r>
            <a:endParaRPr lang="en-US" sz="1000" b="1" spc="-6" dirty="0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M_a58f29487c0343c08abcf41913e40cae_Date"/>
          <p:cNvSpPr txBox="1"/>
          <p:nvPr>
            <p:custDataLst>
              <p:tags r:id="rId21"/>
            </p:custDataLst>
          </p:nvPr>
        </p:nvSpPr>
        <p:spPr>
          <a:xfrm>
            <a:off x="2620081" y="1159284"/>
            <a:ext cx="8222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7F7F7F"/>
                </a:solidFill>
                <a:latin typeface="Calibri" panose="020F0502020204030204" pitchFamily="34" charset="0"/>
              </a:rPr>
              <a:t>4/14 12:00 AM</a:t>
            </a:r>
            <a:endParaRPr lang="en-US" sz="1000" spc="-8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a58f29487c0343c08abcf41913e40cae_Shape"/>
          <p:cNvSpPr/>
          <p:nvPr>
            <p:custDataLst>
              <p:tags r:id="rId22"/>
            </p:custDataLst>
          </p:nvPr>
        </p:nvSpPr>
        <p:spPr>
          <a:xfrm rot="16200000">
            <a:off x="2457702" y="1077448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_7c518fb37f2142bb8e0445920d0403b5_Shape"/>
          <p:cNvSpPr/>
          <p:nvPr>
            <p:custDataLst>
              <p:tags r:id="rId23"/>
            </p:custDataLst>
          </p:nvPr>
        </p:nvSpPr>
        <p:spPr>
          <a:xfrm>
            <a:off x="1088446" y="2760139"/>
            <a:ext cx="337820" cy="203200"/>
          </a:xfrm>
          <a:prstGeom prst="roundRect">
            <a:avLst>
              <a:gd name="adj" fmla="val 10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7c518fb37f2142bb8e0445920d0403b5_Title"/>
          <p:cNvSpPr txBox="1"/>
          <p:nvPr>
            <p:custDataLst>
              <p:tags r:id="rId24"/>
            </p:custDataLst>
          </p:nvPr>
        </p:nvSpPr>
        <p:spPr>
          <a:xfrm>
            <a:off x="1437948" y="2790731"/>
            <a:ext cx="28381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Production Servers VM image backup – </a:t>
            </a:r>
            <a:r>
              <a:rPr lang="en-US" sz="1000" b="1" spc="-8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Trib</a:t>
            </a:r>
            <a:r>
              <a:rPr lang="en-US" sz="1000" b="1" spc="-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infra team</a:t>
            </a:r>
            <a:endParaRPr lang="en-US" sz="1000" b="1" spc="-8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be3ae38f60b3402d8a13f1e91eec41f5_Title"/>
          <p:cNvSpPr txBox="1"/>
          <p:nvPr>
            <p:custDataLst>
              <p:tags r:id="rId25"/>
            </p:custDataLst>
          </p:nvPr>
        </p:nvSpPr>
        <p:spPr>
          <a:xfrm>
            <a:off x="2488139" y="3081063"/>
            <a:ext cx="174858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D24726"/>
                </a:solidFill>
                <a:latin typeface="Calibri" panose="020F0502020204030204" pitchFamily="34" charset="0"/>
              </a:rPr>
              <a:t>Farm Backup (full)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4 to 5 hrs.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be3ae38f60b3402d8a13f1e91eec41f5_Shape"/>
          <p:cNvSpPr/>
          <p:nvPr>
            <p:custDataLst>
              <p:tags r:id="rId26"/>
            </p:custDataLst>
          </p:nvPr>
        </p:nvSpPr>
        <p:spPr>
          <a:xfrm>
            <a:off x="1371600" y="3066736"/>
            <a:ext cx="1046801" cy="182542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be3ae38f60b3402d8a13f1e91eec41f5_Shape"/>
          <p:cNvSpPr/>
          <p:nvPr>
            <p:custDataLst>
              <p:tags r:id="rId27"/>
            </p:custDataLst>
          </p:nvPr>
        </p:nvSpPr>
        <p:spPr>
          <a:xfrm>
            <a:off x="1371600" y="3351709"/>
            <a:ext cx="1046801" cy="182542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be3ae38f60b3402d8a13f1e91eec41f5_Title"/>
          <p:cNvSpPr txBox="1"/>
          <p:nvPr>
            <p:custDataLst>
              <p:tags r:id="rId28"/>
            </p:custDataLst>
          </p:nvPr>
        </p:nvSpPr>
        <p:spPr>
          <a:xfrm>
            <a:off x="2488139" y="3366036"/>
            <a:ext cx="175670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err="1" smtClean="0">
                <a:solidFill>
                  <a:srgbClr val="D24726"/>
                </a:solidFill>
                <a:latin typeface="Calibri" panose="020F0502020204030204" pitchFamily="34" charset="0"/>
              </a:rPr>
              <a:t>ContentDB</a:t>
            </a:r>
            <a:r>
              <a:rPr lang="en-US" sz="1000" b="1" spc="-8" dirty="0" smtClean="0">
                <a:solidFill>
                  <a:srgbClr val="D24726"/>
                </a:solidFill>
                <a:latin typeface="Calibri" panose="020F0502020204030204" pitchFamily="34" charset="0"/>
              </a:rPr>
              <a:t> Backup ::: 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4 to 5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hrs.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e3ae38f60b3402d8a13f1e91eec41f5_Shape"/>
          <p:cNvSpPr/>
          <p:nvPr>
            <p:custDataLst>
              <p:tags r:id="rId29"/>
            </p:custDataLst>
          </p:nvPr>
        </p:nvSpPr>
        <p:spPr>
          <a:xfrm>
            <a:off x="1371601" y="3630238"/>
            <a:ext cx="300990" cy="182542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be3ae38f60b3402d8a13f1e91eec41f5_Shape"/>
          <p:cNvSpPr/>
          <p:nvPr>
            <p:custDataLst>
              <p:tags r:id="rId30"/>
            </p:custDataLst>
          </p:nvPr>
        </p:nvSpPr>
        <p:spPr>
          <a:xfrm>
            <a:off x="1371601" y="3907267"/>
            <a:ext cx="241552" cy="182542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be3ae38f60b3402d8a13f1e91eec41f5_Title"/>
          <p:cNvSpPr txBox="1"/>
          <p:nvPr>
            <p:custDataLst>
              <p:tags r:id="rId31"/>
            </p:custDataLst>
          </p:nvPr>
        </p:nvSpPr>
        <p:spPr>
          <a:xfrm>
            <a:off x="1711823" y="3644565"/>
            <a:ext cx="121425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D24726"/>
                </a:solidFill>
                <a:latin typeface="Calibri" panose="020F0502020204030204" pitchFamily="34" charset="0"/>
              </a:rPr>
              <a:t>WSPs Backup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1 hr.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be3ae38f60b3402d8a13f1e91eec41f5_Title"/>
          <p:cNvSpPr txBox="1"/>
          <p:nvPr>
            <p:custDataLst>
              <p:tags r:id="rId32"/>
            </p:custDataLst>
          </p:nvPr>
        </p:nvSpPr>
        <p:spPr>
          <a:xfrm>
            <a:off x="1652425" y="3921594"/>
            <a:ext cx="145728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D24726"/>
                </a:solidFill>
                <a:latin typeface="Calibri" panose="020F0502020204030204" pitchFamily="34" charset="0"/>
              </a:rPr>
              <a:t>14 hive Backup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30 </a:t>
            </a:r>
            <a:r>
              <a:rPr lang="en-US" sz="1000" spc="-4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mins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be3ae38f60b3402d8a13f1e91eec41f5_Shape"/>
          <p:cNvSpPr/>
          <p:nvPr>
            <p:custDataLst>
              <p:tags r:id="rId33"/>
            </p:custDataLst>
          </p:nvPr>
        </p:nvSpPr>
        <p:spPr>
          <a:xfrm>
            <a:off x="2414310" y="4211360"/>
            <a:ext cx="241552" cy="182542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be3ae38f60b3402d8a13f1e91eec41f5_Title"/>
          <p:cNvSpPr txBox="1"/>
          <p:nvPr>
            <p:custDataLst>
              <p:tags r:id="rId34"/>
            </p:custDataLst>
          </p:nvPr>
        </p:nvSpPr>
        <p:spPr>
          <a:xfrm>
            <a:off x="2695134" y="4225687"/>
            <a:ext cx="181608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338196"/>
                </a:solidFill>
                <a:latin typeface="Calibri" panose="020F0502020204030204" pitchFamily="34" charset="0"/>
              </a:rPr>
              <a:t>Suspend Search Service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20 </a:t>
            </a:r>
            <a:r>
              <a:rPr lang="en-US" sz="1000" spc="-4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mins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be3ae38f60b3402d8a13f1e91eec41f5_Title"/>
          <p:cNvSpPr txBox="1"/>
          <p:nvPr>
            <p:custDataLst>
              <p:tags r:id="rId35"/>
            </p:custDataLst>
          </p:nvPr>
        </p:nvSpPr>
        <p:spPr>
          <a:xfrm>
            <a:off x="5165173" y="4469078"/>
            <a:ext cx="205337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338196"/>
                </a:solidFill>
                <a:latin typeface="Calibri" panose="020F0502020204030204" pitchFamily="34" charset="0"/>
              </a:rPr>
              <a:t>Fix Missing Features Errors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6 to 8 </a:t>
            </a:r>
            <a:r>
              <a:rPr lang="en-US" sz="1000" spc="-4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hrs</a:t>
            </a:r>
            <a:endParaRPr lang="en-US" sz="1000" spc="-4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Left Brace 90"/>
          <p:cNvSpPr/>
          <p:nvPr/>
        </p:nvSpPr>
        <p:spPr>
          <a:xfrm rot="16200000">
            <a:off x="3766172" y="3525158"/>
            <a:ext cx="192047" cy="2489338"/>
          </a:xfrm>
          <a:prstGeom prst="leftBrace">
            <a:avLst>
              <a:gd name="adj1" fmla="val 8333"/>
              <a:gd name="adj2" fmla="val 4893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T_be3ae38f60b3402d8a13f1e91eec41f5_Title"/>
          <p:cNvSpPr txBox="1"/>
          <p:nvPr>
            <p:custDataLst>
              <p:tags r:id="rId36"/>
            </p:custDataLst>
          </p:nvPr>
        </p:nvSpPr>
        <p:spPr>
          <a:xfrm>
            <a:off x="3332686" y="4866135"/>
            <a:ext cx="100336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8" dirty="0" smtClean="0">
                <a:solidFill>
                  <a:srgbClr val="C00000"/>
                </a:solidFill>
                <a:latin typeface="Calibri" panose="020F0502020204030204" pitchFamily="34" charset="0"/>
              </a:rPr>
              <a:t>Occasional downtime</a:t>
            </a:r>
            <a:endParaRPr lang="en-US" sz="900" spc="-4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84" y="4861282"/>
            <a:ext cx="164919" cy="163096"/>
          </a:xfrm>
          <a:prstGeom prst="rect">
            <a:avLst/>
          </a:prstGeom>
        </p:spPr>
      </p:pic>
      <p:cxnSp>
        <p:nvCxnSpPr>
          <p:cNvPr id="94" name="OTLSHAPE_M_a58f29487c0343c08abcf41913e40cae_Connector1"/>
          <p:cNvCxnSpPr/>
          <p:nvPr>
            <p:custDataLst>
              <p:tags r:id="rId37"/>
            </p:custDataLst>
          </p:nvPr>
        </p:nvCxnSpPr>
        <p:spPr>
          <a:xfrm>
            <a:off x="5119951" y="1077448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a58f29487c0343c08abcf41913e40cae_Title"/>
          <p:cNvSpPr txBox="1"/>
          <p:nvPr>
            <p:custDataLst>
              <p:tags r:id="rId38"/>
            </p:custDataLst>
          </p:nvPr>
        </p:nvSpPr>
        <p:spPr>
          <a:xfrm>
            <a:off x="5305174" y="1020713"/>
            <a:ext cx="14918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3B5998"/>
                </a:solidFill>
                <a:latin typeface="Calibri" panose="020F0502020204030204" pitchFamily="34" charset="0"/>
              </a:rPr>
              <a:t>Prerequisites Completed</a:t>
            </a:r>
            <a:endParaRPr lang="en-US" sz="1000" b="1" spc="-6" dirty="0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a58f29487c0343c08abcf41913e40cae_Date"/>
          <p:cNvSpPr txBox="1"/>
          <p:nvPr>
            <p:custDataLst>
              <p:tags r:id="rId39"/>
            </p:custDataLst>
          </p:nvPr>
        </p:nvSpPr>
        <p:spPr>
          <a:xfrm>
            <a:off x="5307730" y="1159284"/>
            <a:ext cx="8222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7F7F7F"/>
                </a:solidFill>
                <a:latin typeface="Calibri" panose="020F0502020204030204" pitchFamily="34" charset="0"/>
              </a:rPr>
              <a:t>4/14 1:00 PM</a:t>
            </a:r>
            <a:endParaRPr lang="en-US" sz="1000" spc="-8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a58f29487c0343c08abcf41913e40cae_Shape"/>
          <p:cNvSpPr/>
          <p:nvPr>
            <p:custDataLst>
              <p:tags r:id="rId40"/>
            </p:custDataLst>
          </p:nvPr>
        </p:nvSpPr>
        <p:spPr>
          <a:xfrm rot="16200000">
            <a:off x="5145351" y="1077448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_be3ae38f60b3402d8a13f1e91eec41f5_Shape"/>
          <p:cNvSpPr/>
          <p:nvPr>
            <p:custDataLst>
              <p:tags r:id="rId41"/>
            </p:custDataLst>
          </p:nvPr>
        </p:nvSpPr>
        <p:spPr>
          <a:xfrm>
            <a:off x="5114102" y="4933107"/>
            <a:ext cx="1208252" cy="182542"/>
          </a:xfrm>
          <a:prstGeom prst="roundRect">
            <a:avLst>
              <a:gd name="adj" fmla="val 10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T_be3ae38f60b3402d8a13f1e91eec41f5_Shape"/>
          <p:cNvSpPr/>
          <p:nvPr>
            <p:custDataLst>
              <p:tags r:id="rId42"/>
            </p:custDataLst>
          </p:nvPr>
        </p:nvSpPr>
        <p:spPr>
          <a:xfrm>
            <a:off x="6163797" y="5170992"/>
            <a:ext cx="1208252" cy="182542"/>
          </a:xfrm>
          <a:prstGeom prst="roundRect">
            <a:avLst>
              <a:gd name="adj" fmla="val 10000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be3ae38f60b3402d8a13f1e91eec41f5_Shape"/>
          <p:cNvSpPr/>
          <p:nvPr>
            <p:custDataLst>
              <p:tags r:id="rId43"/>
            </p:custDataLst>
          </p:nvPr>
        </p:nvSpPr>
        <p:spPr>
          <a:xfrm>
            <a:off x="2627507" y="4468739"/>
            <a:ext cx="418700" cy="182542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T_be3ae38f60b3402d8a13f1e91eec41f5_Shape"/>
          <p:cNvSpPr/>
          <p:nvPr>
            <p:custDataLst>
              <p:tags r:id="rId44"/>
            </p:custDataLst>
          </p:nvPr>
        </p:nvSpPr>
        <p:spPr>
          <a:xfrm>
            <a:off x="4108571" y="4468739"/>
            <a:ext cx="1000784" cy="182542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be3ae38f60b3402d8a13f1e91eec41f5_Shape"/>
          <p:cNvSpPr/>
          <p:nvPr>
            <p:custDataLst>
              <p:tags r:id="rId45"/>
            </p:custDataLst>
          </p:nvPr>
        </p:nvSpPr>
        <p:spPr>
          <a:xfrm>
            <a:off x="3046207" y="4468739"/>
            <a:ext cx="1057362" cy="182542"/>
          </a:xfrm>
          <a:prstGeom prst="roundRect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Break</a:t>
            </a:r>
            <a:endParaRPr lang="en-US" sz="800" dirty="0"/>
          </a:p>
        </p:txBody>
      </p:sp>
      <p:sp>
        <p:nvSpPr>
          <p:cNvPr id="103" name="OTLSHAPE_T_be3ae38f60b3402d8a13f1e91eec41f5_Title"/>
          <p:cNvSpPr txBox="1"/>
          <p:nvPr>
            <p:custDataLst>
              <p:tags r:id="rId46"/>
            </p:custDataLst>
          </p:nvPr>
        </p:nvSpPr>
        <p:spPr>
          <a:xfrm>
            <a:off x="6353049" y="4947434"/>
            <a:ext cx="258851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604A7C"/>
                </a:solidFill>
                <a:latin typeface="Calibri" panose="020F0502020204030204" pitchFamily="34" charset="0"/>
              </a:rPr>
              <a:t>Install CU :::</a:t>
            </a:r>
            <a:r>
              <a:rPr lang="en-US" sz="1000" b="1" spc="-8" dirty="0" smtClean="0">
                <a:solidFill>
                  <a:srgbClr val="338196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6 </a:t>
            </a:r>
            <a:r>
              <a:rPr lang="en-US" sz="1000" spc="-4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hrs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 –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1 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hour per server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X 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6 servers</a:t>
            </a:r>
          </a:p>
        </p:txBody>
      </p:sp>
      <p:sp>
        <p:nvSpPr>
          <p:cNvPr id="104" name="OTLSHAPE_T_be3ae38f60b3402d8a13f1e91eec41f5_Title"/>
          <p:cNvSpPr txBox="1"/>
          <p:nvPr>
            <p:custDataLst>
              <p:tags r:id="rId47"/>
            </p:custDataLst>
          </p:nvPr>
        </p:nvSpPr>
        <p:spPr>
          <a:xfrm>
            <a:off x="7401629" y="5185319"/>
            <a:ext cx="40613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 smtClean="0">
                <a:solidFill>
                  <a:srgbClr val="604A7C"/>
                </a:solidFill>
                <a:latin typeface="Calibri" panose="020F0502020204030204" pitchFamily="34" charset="0"/>
              </a:rPr>
              <a:t>Run SharePoint Configuration Wizard :::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6 </a:t>
            </a:r>
            <a:r>
              <a:rPr lang="en-US" sz="1000" spc="-4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hrs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 –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1 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hour per server </a:t>
            </a:r>
            <a:r>
              <a:rPr lang="en-US" sz="1000" spc="-4" dirty="0" smtClean="0">
                <a:solidFill>
                  <a:srgbClr val="0070C0"/>
                </a:solidFill>
                <a:latin typeface="Calibri" panose="020F0502020204030204" pitchFamily="34" charset="0"/>
              </a:rPr>
              <a:t>X </a:t>
            </a:r>
            <a:r>
              <a:rPr lang="en-US" sz="1000" spc="-4" dirty="0">
                <a:solidFill>
                  <a:srgbClr val="0070C0"/>
                </a:solidFill>
                <a:latin typeface="Calibri" panose="020F0502020204030204" pitchFamily="34" charset="0"/>
              </a:rPr>
              <a:t>6 servers</a:t>
            </a:r>
          </a:p>
        </p:txBody>
      </p:sp>
      <p:sp>
        <p:nvSpPr>
          <p:cNvPr id="105" name="Left Brace 104"/>
          <p:cNvSpPr/>
          <p:nvPr/>
        </p:nvSpPr>
        <p:spPr>
          <a:xfrm rot="16200000">
            <a:off x="6139815" y="4299806"/>
            <a:ext cx="192047" cy="2272425"/>
          </a:xfrm>
          <a:prstGeom prst="leftBrace">
            <a:avLst>
              <a:gd name="adj1" fmla="val 8333"/>
              <a:gd name="adj2" fmla="val 4893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be3ae38f60b3402d8a13f1e91eec41f5_Title"/>
          <p:cNvSpPr txBox="1"/>
          <p:nvPr>
            <p:custDataLst>
              <p:tags r:id="rId48"/>
            </p:custDataLst>
          </p:nvPr>
        </p:nvSpPr>
        <p:spPr>
          <a:xfrm>
            <a:off x="5966597" y="5532327"/>
            <a:ext cx="50756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8" dirty="0" smtClean="0">
                <a:solidFill>
                  <a:srgbClr val="C00000"/>
                </a:solidFill>
                <a:latin typeface="Calibri" panose="020F0502020204030204" pitchFamily="34" charset="0"/>
              </a:rPr>
              <a:t>Downtime</a:t>
            </a:r>
            <a:endParaRPr lang="en-US" sz="900" spc="-4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5" y="5520028"/>
            <a:ext cx="164919" cy="163096"/>
          </a:xfrm>
          <a:prstGeom prst="rect">
            <a:avLst/>
          </a:prstGeom>
        </p:spPr>
      </p:pic>
      <p:cxnSp>
        <p:nvCxnSpPr>
          <p:cNvPr id="108" name="OTLSHAPE_M_a58f29487c0343c08abcf41913e40cae_Connector1"/>
          <p:cNvCxnSpPr/>
          <p:nvPr>
            <p:custDataLst>
              <p:tags r:id="rId49"/>
            </p:custDataLst>
          </p:nvPr>
        </p:nvCxnSpPr>
        <p:spPr>
          <a:xfrm>
            <a:off x="7778150" y="1077448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M_a58f29487c0343c08abcf41913e40cae_Title"/>
          <p:cNvSpPr txBox="1"/>
          <p:nvPr>
            <p:custDataLst>
              <p:tags r:id="rId50"/>
            </p:custDataLst>
          </p:nvPr>
        </p:nvSpPr>
        <p:spPr>
          <a:xfrm>
            <a:off x="7963373" y="1020713"/>
            <a:ext cx="171193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3B5998"/>
                </a:solidFill>
                <a:latin typeface="Calibri" panose="020F0502020204030204" pitchFamily="34" charset="0"/>
              </a:rPr>
              <a:t>Cumulative Update (CU) Applied</a:t>
            </a:r>
            <a:endParaRPr lang="en-US" sz="1000" b="1" spc="-6" dirty="0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M_a58f29487c0343c08abcf41913e40cae_Date"/>
          <p:cNvSpPr txBox="1"/>
          <p:nvPr>
            <p:custDataLst>
              <p:tags r:id="rId51"/>
            </p:custDataLst>
          </p:nvPr>
        </p:nvSpPr>
        <p:spPr>
          <a:xfrm>
            <a:off x="7965929" y="1159284"/>
            <a:ext cx="8222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7F7F7F"/>
                </a:solidFill>
                <a:latin typeface="Calibri" panose="020F0502020204030204" pitchFamily="34" charset="0"/>
              </a:rPr>
              <a:t>4/15 2:00 AM</a:t>
            </a:r>
            <a:endParaRPr lang="en-US" sz="1000" spc="-8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a58f29487c0343c08abcf41913e40cae_Shape"/>
          <p:cNvSpPr/>
          <p:nvPr>
            <p:custDataLst>
              <p:tags r:id="rId52"/>
            </p:custDataLst>
          </p:nvPr>
        </p:nvSpPr>
        <p:spPr>
          <a:xfrm rot="16200000">
            <a:off x="7803550" y="1077448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OTLSHAPE_TB_00000000000000000000000000000000_Separator8"/>
          <p:cNvCxnSpPr/>
          <p:nvPr>
            <p:custDataLst>
              <p:tags r:id="rId53"/>
            </p:custDataLst>
          </p:nvPr>
        </p:nvCxnSpPr>
        <p:spPr>
          <a:xfrm>
            <a:off x="10871109" y="2207838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TB_00000000000000000000000000000000_TimescaleInterval9"/>
          <p:cNvSpPr txBox="1"/>
          <p:nvPr>
            <p:custDataLst>
              <p:tags r:id="rId54"/>
            </p:custDataLst>
          </p:nvPr>
        </p:nvSpPr>
        <p:spPr>
          <a:xfrm>
            <a:off x="10934609" y="2241811"/>
            <a:ext cx="8920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4/15 - </a:t>
            </a:r>
            <a:r>
              <a:rPr lang="en-US" sz="1200" spc="-22" dirty="0" smtClean="0">
                <a:solidFill>
                  <a:schemeClr val="lt2"/>
                </a:solidFill>
                <a:latin typeface="Calibri" panose="020F0502020204030204" pitchFamily="34" charset="0"/>
              </a:rPr>
              <a:t>11:00 PM</a:t>
            </a:r>
            <a:endParaRPr lang="en-US" sz="1200" spc="-2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be3ae38f60b3402d8a13f1e91eec41f5_Shape"/>
          <p:cNvSpPr/>
          <p:nvPr>
            <p:custDataLst>
              <p:tags r:id="rId55"/>
            </p:custDataLst>
          </p:nvPr>
        </p:nvSpPr>
        <p:spPr>
          <a:xfrm>
            <a:off x="7776641" y="5507446"/>
            <a:ext cx="1480334" cy="182542"/>
          </a:xfrm>
          <a:prstGeom prst="roundRect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Break/Contingency </a:t>
            </a:r>
            <a:endParaRPr lang="en-US" sz="8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7347936" y="5430909"/>
            <a:ext cx="1909039" cy="51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256975" y="5353534"/>
            <a:ext cx="0" cy="773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TLSHAPE_T_be3ae38f60b3402d8a13f1e91eec41f5_Shape"/>
          <p:cNvSpPr/>
          <p:nvPr>
            <p:custDataLst>
              <p:tags r:id="rId56"/>
            </p:custDataLst>
          </p:nvPr>
        </p:nvSpPr>
        <p:spPr>
          <a:xfrm>
            <a:off x="7262243" y="5500935"/>
            <a:ext cx="500279" cy="182542"/>
          </a:xfrm>
          <a:prstGeom prst="roundRect">
            <a:avLst>
              <a:gd name="adj" fmla="val 100000"/>
            </a:avLst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Smoke Test</a:t>
            </a:r>
            <a:endParaRPr lang="en-US" sz="700" dirty="0"/>
          </a:p>
        </p:txBody>
      </p:sp>
      <p:sp>
        <p:nvSpPr>
          <p:cNvPr id="127" name="OTLSHAPE_T_be3ae38f60b3402d8a13f1e91eec41f5_Shape"/>
          <p:cNvSpPr/>
          <p:nvPr>
            <p:custDataLst>
              <p:tags r:id="rId57"/>
            </p:custDataLst>
          </p:nvPr>
        </p:nvSpPr>
        <p:spPr>
          <a:xfrm>
            <a:off x="9256975" y="5759522"/>
            <a:ext cx="1614134" cy="182542"/>
          </a:xfrm>
          <a:prstGeom prst="roundRect">
            <a:avLst>
              <a:gd name="adj" fmla="val 100000"/>
            </a:avLst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Verification &amp; Testing </a:t>
            </a:r>
            <a:endParaRPr lang="en-US" sz="700" dirty="0"/>
          </a:p>
        </p:txBody>
      </p:sp>
      <p:sp>
        <p:nvSpPr>
          <p:cNvPr id="128" name="Left Brace 127"/>
          <p:cNvSpPr/>
          <p:nvPr/>
        </p:nvSpPr>
        <p:spPr>
          <a:xfrm rot="16200000">
            <a:off x="9968020" y="5534955"/>
            <a:ext cx="192047" cy="1614135"/>
          </a:xfrm>
          <a:prstGeom prst="leftBrace">
            <a:avLst>
              <a:gd name="adj1" fmla="val 8333"/>
              <a:gd name="adj2" fmla="val 4893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T_be3ae38f60b3402d8a13f1e91eec41f5_Title"/>
          <p:cNvSpPr txBox="1"/>
          <p:nvPr>
            <p:custDataLst>
              <p:tags r:id="rId58"/>
            </p:custDataLst>
          </p:nvPr>
        </p:nvSpPr>
        <p:spPr>
          <a:xfrm>
            <a:off x="9580039" y="6437343"/>
            <a:ext cx="9723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8" dirty="0" smtClean="0">
                <a:solidFill>
                  <a:srgbClr val="C00000"/>
                </a:solidFill>
                <a:latin typeface="Calibri" panose="020F0502020204030204" pitchFamily="34" charset="0"/>
              </a:rPr>
              <a:t>Downtime </a:t>
            </a:r>
          </a:p>
          <a:p>
            <a:pPr algn="ctr"/>
            <a:r>
              <a:rPr lang="en-US" sz="900" spc="-8" dirty="0" smtClean="0">
                <a:solidFill>
                  <a:srgbClr val="C00000"/>
                </a:solidFill>
                <a:latin typeface="Calibri" panose="020F0502020204030204" pitchFamily="34" charset="0"/>
              </a:rPr>
              <a:t>(as needed)</a:t>
            </a:r>
            <a:endParaRPr lang="en-US" sz="900" spc="-4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99" y="6437343"/>
            <a:ext cx="164919" cy="163096"/>
          </a:xfrm>
          <a:prstGeom prst="rect">
            <a:avLst/>
          </a:prstGeom>
        </p:spPr>
      </p:pic>
      <p:cxnSp>
        <p:nvCxnSpPr>
          <p:cNvPr id="132" name="OTLSHAPE_M_a58f29487c0343c08abcf41913e40cae_Connector1"/>
          <p:cNvCxnSpPr/>
          <p:nvPr>
            <p:custDataLst>
              <p:tags r:id="rId59"/>
            </p:custDataLst>
          </p:nvPr>
        </p:nvCxnSpPr>
        <p:spPr>
          <a:xfrm>
            <a:off x="10864114" y="1077448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M_a58f29487c0343c08abcf41913e40cae_Title"/>
          <p:cNvSpPr txBox="1"/>
          <p:nvPr>
            <p:custDataLst>
              <p:tags r:id="rId60"/>
            </p:custDataLst>
          </p:nvPr>
        </p:nvSpPr>
        <p:spPr>
          <a:xfrm>
            <a:off x="11049337" y="1013053"/>
            <a:ext cx="11426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3B5998"/>
                </a:solidFill>
                <a:latin typeface="Calibri" panose="020F0502020204030204" pitchFamily="34" charset="0"/>
              </a:rPr>
              <a:t>CU Applied Successfully</a:t>
            </a:r>
            <a:endParaRPr lang="en-US" sz="1000" b="1" spc="-6" dirty="0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a58f29487c0343c08abcf41913e40cae_Date"/>
          <p:cNvSpPr txBox="1"/>
          <p:nvPr>
            <p:custDataLst>
              <p:tags r:id="rId61"/>
            </p:custDataLst>
          </p:nvPr>
        </p:nvSpPr>
        <p:spPr>
          <a:xfrm>
            <a:off x="11051893" y="1306021"/>
            <a:ext cx="8222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7F7F7F"/>
                </a:solidFill>
                <a:latin typeface="Calibri" panose="020F0502020204030204" pitchFamily="34" charset="0"/>
              </a:rPr>
              <a:t>4/15 11:00 PM</a:t>
            </a:r>
            <a:endParaRPr lang="en-US" sz="1000" spc="-8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M_7f583de0854a4cacb89837f3a379bb4a_Shape"/>
          <p:cNvSpPr/>
          <p:nvPr>
            <p:custDataLst>
              <p:tags r:id="rId62"/>
            </p:custDataLst>
          </p:nvPr>
        </p:nvSpPr>
        <p:spPr>
          <a:xfrm>
            <a:off x="10718709" y="969449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OTLSHAPE_M_a58f29487c0343c08abcf41913e40cae_Connector1"/>
          <p:cNvCxnSpPr/>
          <p:nvPr>
            <p:custDataLst>
              <p:tags r:id="rId63"/>
            </p:custDataLst>
          </p:nvPr>
        </p:nvCxnSpPr>
        <p:spPr>
          <a:xfrm>
            <a:off x="9415815" y="1436305"/>
            <a:ext cx="0" cy="70803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TLSHAPE_M_a58f29487c0343c08abcf41913e40cae_Title"/>
          <p:cNvSpPr txBox="1"/>
          <p:nvPr>
            <p:custDataLst>
              <p:tags r:id="rId64"/>
            </p:custDataLst>
          </p:nvPr>
        </p:nvSpPr>
        <p:spPr>
          <a:xfrm>
            <a:off x="9601038" y="1402464"/>
            <a:ext cx="117582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C00000"/>
                </a:solidFill>
                <a:latin typeface="Calibri" panose="020F0502020204030204" pitchFamily="34" charset="0"/>
              </a:rPr>
              <a:t>Go/No Go Call!</a:t>
            </a:r>
          </a:p>
          <a:p>
            <a:r>
              <a:rPr lang="en-US" sz="1000" b="1" spc="-6" dirty="0" smtClean="0">
                <a:solidFill>
                  <a:srgbClr val="C00000"/>
                </a:solidFill>
                <a:latin typeface="Calibri" panose="020F0502020204030204" pitchFamily="34" charset="0"/>
              </a:rPr>
              <a:t>Kick off rollback plan</a:t>
            </a:r>
            <a:endParaRPr lang="en-US" sz="1000" b="1" spc="-6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M_a58f29487c0343c08abcf41913e40cae_Date"/>
          <p:cNvSpPr txBox="1"/>
          <p:nvPr>
            <p:custDataLst>
              <p:tags r:id="rId65"/>
            </p:custDataLst>
          </p:nvPr>
        </p:nvSpPr>
        <p:spPr>
          <a:xfrm>
            <a:off x="9603594" y="1737932"/>
            <a:ext cx="8222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7F7F7F"/>
                </a:solidFill>
                <a:latin typeface="Calibri" panose="020F0502020204030204" pitchFamily="34" charset="0"/>
              </a:rPr>
              <a:t>4/15 9:00 AM</a:t>
            </a:r>
            <a:endParaRPr lang="en-US" sz="1000" spc="-8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58f29487c0343c08abcf41913e40cae_Shape"/>
          <p:cNvSpPr/>
          <p:nvPr>
            <p:custDataLst>
              <p:tags r:id="rId66"/>
            </p:custDataLst>
          </p:nvPr>
        </p:nvSpPr>
        <p:spPr>
          <a:xfrm rot="16200000">
            <a:off x="9441215" y="1436305"/>
            <a:ext cx="165100" cy="165100"/>
          </a:xfrm>
          <a:prstGeom prst="flowChartMerg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T_be3ae38f60b3402d8a13f1e91eec41f5_Shape"/>
          <p:cNvSpPr/>
          <p:nvPr>
            <p:custDataLst>
              <p:tags r:id="rId67"/>
            </p:custDataLst>
          </p:nvPr>
        </p:nvSpPr>
        <p:spPr>
          <a:xfrm>
            <a:off x="9256975" y="6056283"/>
            <a:ext cx="1614134" cy="182542"/>
          </a:xfrm>
          <a:prstGeom prst="roundRect">
            <a:avLst>
              <a:gd name="adj" fmla="val 10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Rollback</a:t>
            </a:r>
            <a:endParaRPr lang="en-US" sz="7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7962395" y="5689988"/>
            <a:ext cx="0" cy="4700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T_be3ae38f60b3402d8a13f1e91eec41f5_Title"/>
          <p:cNvSpPr txBox="1"/>
          <p:nvPr>
            <p:custDataLst>
              <p:tags r:id="rId68"/>
            </p:custDataLst>
          </p:nvPr>
        </p:nvSpPr>
        <p:spPr>
          <a:xfrm>
            <a:off x="8122047" y="5727682"/>
            <a:ext cx="101789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4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System is responsive - major sanity test passed</a:t>
            </a:r>
            <a:endParaRPr lang="en-US" sz="800" spc="-4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H="1" flipV="1">
            <a:off x="7958884" y="5854157"/>
            <a:ext cx="1299972" cy="381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7958884" y="6159997"/>
            <a:ext cx="1299972" cy="38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TLSHAPE_T_be3ae38f60b3402d8a13f1e91eec41f5_Title"/>
          <p:cNvSpPr txBox="1"/>
          <p:nvPr>
            <p:custDataLst>
              <p:tags r:id="rId69"/>
            </p:custDataLst>
          </p:nvPr>
        </p:nvSpPr>
        <p:spPr>
          <a:xfrm>
            <a:off x="8134175" y="6042556"/>
            <a:ext cx="101789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4" dirty="0" smtClean="0">
                <a:solidFill>
                  <a:srgbClr val="C00000"/>
                </a:solidFill>
                <a:latin typeface="Calibri" panose="020F0502020204030204" pitchFamily="34" charset="0"/>
              </a:rPr>
              <a:t>Entire Farm went down/ major functionality is unresponsive</a:t>
            </a:r>
            <a:endParaRPr lang="en-US" sz="800" spc="-4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8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5325" r="25738" b="10519"/>
          <a:stretch/>
        </p:blipFill>
        <p:spPr>
          <a:xfrm>
            <a:off x="1088446" y="6534005"/>
            <a:ext cx="225534" cy="237249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332594" y="6487497"/>
            <a:ext cx="10910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defTabSz="0">
              <a:defRPr sz="800">
                <a:solidFill>
                  <a:srgbClr val="000000">
                    <a:lumMod val="75000"/>
                    <a:lumOff val="25000"/>
                  </a:srgbClr>
                </a:solidFill>
              </a:defRPr>
            </a:lvl1pPr>
          </a:lstStyle>
          <a:p>
            <a:r>
              <a:rPr lang="en-US" sz="1000" dirty="0" smtClean="0">
                <a:latin typeface="Calibri" panose="020F0502020204030204" pitchFamily="34" charset="0"/>
              </a:rPr>
              <a:t>Infrastructure Team Engagement</a:t>
            </a:r>
            <a:endParaRPr lang="en-US" sz="10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8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5325" r="25738" b="10519"/>
          <a:stretch/>
        </p:blipFill>
        <p:spPr>
          <a:xfrm>
            <a:off x="789667" y="2743114"/>
            <a:ext cx="225534" cy="237249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8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5325" r="25738" b="10519"/>
          <a:stretch/>
        </p:blipFill>
        <p:spPr>
          <a:xfrm>
            <a:off x="10910742" y="6041372"/>
            <a:ext cx="225534" cy="2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 &amp;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Established Test environment (close replica of production)</a:t>
            </a:r>
          </a:p>
          <a:p>
            <a:r>
              <a:rPr lang="en-US" sz="1800" dirty="0" smtClean="0"/>
              <a:t>Applied Cumulative update (CU) on Test </a:t>
            </a:r>
          </a:p>
          <a:p>
            <a:r>
              <a:rPr lang="en-US" sz="1800" dirty="0" smtClean="0"/>
              <a:t>Environment verified by Technical and Business teams</a:t>
            </a:r>
          </a:p>
          <a:p>
            <a:r>
              <a:rPr lang="en-US" sz="1800" dirty="0" smtClean="0"/>
              <a:t>SharePoint Health dashboard showing no security error after the application of CU –Objective achieved.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792837" cy="4490721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Resolving Missing Features might take more time. </a:t>
            </a:r>
            <a:br>
              <a:rPr lang="en-US" sz="1800" dirty="0" smtClean="0"/>
            </a:br>
            <a:r>
              <a:rPr lang="en-US" sz="1800" b="1" dirty="0" smtClean="0"/>
              <a:t>Mitigation/Impact</a:t>
            </a:r>
            <a:r>
              <a:rPr lang="en-US" sz="1800" dirty="0" smtClean="0"/>
              <a:t>: No impact on end user, it is more sort of cleanup. </a:t>
            </a:r>
          </a:p>
          <a:p>
            <a:r>
              <a:rPr lang="en-US" sz="1800" dirty="0" smtClean="0"/>
              <a:t>Rollback of the entire farm is not tested on the QA environment. </a:t>
            </a:r>
            <a:br>
              <a:rPr lang="en-US" sz="1800" dirty="0" smtClean="0"/>
            </a:br>
            <a:r>
              <a:rPr lang="en-US" sz="1800" b="1" dirty="0" smtClean="0"/>
              <a:t>Mitigation</a:t>
            </a:r>
            <a:r>
              <a:rPr lang="en-US" sz="1800" dirty="0" smtClean="0"/>
              <a:t>: Align infrastructure team to capture test environment VM images and restore them.</a:t>
            </a:r>
          </a:p>
          <a:p>
            <a:r>
              <a:rPr lang="en-US" sz="1800" dirty="0" smtClean="0"/>
              <a:t>SharePoint Production environment mayn’t have required resources to hold all the backups taken during Go Live. </a:t>
            </a:r>
            <a:br>
              <a:rPr lang="en-US" sz="1800" dirty="0" smtClean="0"/>
            </a:br>
            <a:r>
              <a:rPr lang="en-US" sz="1800" b="1" dirty="0" smtClean="0"/>
              <a:t>Mitigation</a:t>
            </a:r>
            <a:r>
              <a:rPr lang="en-US" sz="1800" dirty="0"/>
              <a:t>: </a:t>
            </a:r>
            <a:r>
              <a:rPr lang="en-US" sz="1800" dirty="0" smtClean="0"/>
              <a:t>Chris to work with infrastructure team to make sure at least one of the servers have enough space to store Farm and DB backups.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0320" y="1775459"/>
            <a:ext cx="1879600" cy="396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Progress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0800" y="1775459"/>
            <a:ext cx="3850640" cy="396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Risks/Unknowns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Alignment &amp; Pre Go Live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916160" cy="3581400"/>
          </a:xfrm>
        </p:spPr>
        <p:txBody>
          <a:bodyPr/>
          <a:lstStyle/>
          <a:p>
            <a:r>
              <a:rPr lang="en-US" dirty="0" smtClean="0"/>
              <a:t>Chris to provide sign off and test evidence before CAB.</a:t>
            </a:r>
          </a:p>
          <a:p>
            <a:r>
              <a:rPr lang="en-US" dirty="0" smtClean="0"/>
              <a:t>Align infrastructure team to be available for backup and roll back (if required). </a:t>
            </a:r>
            <a:r>
              <a:rPr lang="en-US" dirty="0" smtClean="0">
                <a:sym typeface="Wingdings" panose="05000000000000000000" pitchFamily="2" charset="2"/>
              </a:rPr>
              <a:t> Chris</a:t>
            </a:r>
            <a:endParaRPr lang="en-US" dirty="0" smtClean="0"/>
          </a:p>
          <a:p>
            <a:r>
              <a:rPr lang="en-US" dirty="0" smtClean="0"/>
              <a:t>Grant required access to </a:t>
            </a:r>
            <a:r>
              <a:rPr lang="en-US" dirty="0" err="1" smtClean="0"/>
              <a:t>Riz’s</a:t>
            </a:r>
            <a:r>
              <a:rPr lang="en-US" dirty="0" smtClean="0"/>
              <a:t> User ID to run PowerShell scripts and DB admin access on </a:t>
            </a:r>
            <a:r>
              <a:rPr lang="en-US" dirty="0" err="1" smtClean="0"/>
              <a:t>SPSql</a:t>
            </a:r>
            <a:r>
              <a:rPr lang="en-US" dirty="0" smtClean="0"/>
              <a:t>.</a:t>
            </a:r>
            <a:r>
              <a:rPr lang="en-US" dirty="0">
                <a:sym typeface="Wingdings" panose="05000000000000000000" pitchFamily="2" charset="2"/>
              </a:rPr>
              <a:t>  Chris</a:t>
            </a:r>
            <a:endParaRPr lang="en-US" dirty="0" smtClean="0"/>
          </a:p>
          <a:p>
            <a:r>
              <a:rPr lang="en-US" dirty="0" smtClean="0"/>
              <a:t>Confirm availability of enough storage space on Production servers to temporary hold backups </a:t>
            </a:r>
            <a:r>
              <a:rPr lang="en-US" dirty="0">
                <a:sym typeface="Wingdings" panose="05000000000000000000" pitchFamily="2" charset="2"/>
              </a:rPr>
              <a:t> Chris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255" y="2618509"/>
            <a:ext cx="8361229" cy="894098"/>
          </a:xfrm>
        </p:spPr>
        <p:txBody>
          <a:bodyPr/>
          <a:lstStyle/>
          <a:p>
            <a:r>
              <a:rPr lang="en-US" sz="6600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215109"/>
              </p:ext>
            </p:extLst>
          </p:nvPr>
        </p:nvGraphicFramePr>
        <p:xfrm>
          <a:off x="5818910" y="2948998"/>
          <a:ext cx="1939636" cy="168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8910" y="2948998"/>
                        <a:ext cx="1939636" cy="168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7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234</TotalTime>
  <Words>361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Wingdings</vt:lpstr>
      <vt:lpstr>Crop</vt:lpstr>
      <vt:lpstr>Microsoft Word Document</vt:lpstr>
      <vt:lpstr>SharePoint 2013 CU</vt:lpstr>
      <vt:lpstr>Agenda</vt:lpstr>
      <vt:lpstr>Go Live Plan – hitting the bullseye…</vt:lpstr>
      <vt:lpstr>Progress to Date &amp; Risks</vt:lpstr>
      <vt:lpstr>Resource Alignment &amp; Pre Go Live Preparation</vt:lpstr>
      <vt:lpstr>Appendix</vt:lpstr>
      <vt:lpstr>Deployment Plan</vt:lpstr>
    </vt:vector>
  </TitlesOfParts>
  <Company>Walgreen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CU</dc:title>
  <dc:creator>Muhammad Rizwan Khurshid</dc:creator>
  <cp:lastModifiedBy>Muhammad Rizwan Khurshid</cp:lastModifiedBy>
  <cp:revision>158</cp:revision>
  <dcterms:created xsi:type="dcterms:W3CDTF">2018-04-08T13:00:34Z</dcterms:created>
  <dcterms:modified xsi:type="dcterms:W3CDTF">2018-04-09T14:23:46Z</dcterms:modified>
</cp:coreProperties>
</file>