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Roboto Condensed" charset="1" panose="02000000000000000000"/>
      <p:regular r:id="rId12"/>
    </p:embeddedFont>
    <p:embeddedFont>
      <p:font typeface="Roboto Condensed Bold" charset="1" panose="02000000000000000000"/>
      <p:regular r:id="rId13"/>
    </p:embeddedFont>
    <p:embeddedFont>
      <p:font typeface="Roboto Condensed Italics" charset="1" panose="02000000000000000000"/>
      <p:regular r:id="rId14"/>
    </p:embeddedFont>
    <p:embeddedFont>
      <p:font typeface="Roboto Condensed Bold Italics" charset="1" panose="02000000000000000000"/>
      <p:regular r:id="rId15"/>
    </p:embeddedFont>
    <p:embeddedFont>
      <p:font typeface="Montserrat Light" charset="1" panose="00000400000000000000"/>
      <p:regular r:id="rId16"/>
    </p:embeddedFont>
    <p:embeddedFont>
      <p:font typeface="Montserrat Light Bold" charset="1" panose="00000800000000000000"/>
      <p:regular r:id="rId17"/>
    </p:embeddedFont>
    <p:embeddedFont>
      <p:font typeface="Montserrat Light Italics" charset="1" panose="00000400000000000000"/>
      <p:regular r:id="rId18"/>
    </p:embeddedFont>
    <p:embeddedFont>
      <p:font typeface="Montserrat Light Bold Italics" charset="1" panose="00000800000000000000"/>
      <p:regular r:id="rId19"/>
    </p:embeddedFont>
    <p:embeddedFont>
      <p:font typeface="Aleo" charset="1" panose="020F0502020204030203"/>
      <p:regular r:id="rId20"/>
    </p:embeddedFont>
    <p:embeddedFont>
      <p:font typeface="Aleo Bold" charset="1" panose="020F0802020204030203"/>
      <p:regular r:id="rId21"/>
    </p:embeddedFont>
    <p:embeddedFont>
      <p:font typeface="Aleo Italics" charset="1" panose="020F0502020204030203"/>
      <p:regular r:id="rId22"/>
    </p:embeddedFont>
    <p:embeddedFont>
      <p:font typeface="Aleo Bold Italics" charset="1" panose="020F0802020204030203"/>
      <p:regular r:id="rId23"/>
    </p:embeddedFont>
    <p:embeddedFont>
      <p:font typeface="Aleo Light" charset="1" panose="00000400000000000000"/>
      <p:regular r:id="rId24"/>
    </p:embeddedFont>
    <p:embeddedFont>
      <p:font typeface="Aleo Light Italics" charset="1" panose="000004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 Italics" charset="1" panose="020B0503030501040103"/>
      <p:regular r:id="rId28"/>
    </p:embeddedFont>
    <p:embeddedFont>
      <p:font typeface="Canva Sans Bold Italics" charset="1" panose="020B0803030501040103"/>
      <p:regular r:id="rId29"/>
    </p:embeddedFont>
    <p:embeddedFont>
      <p:font typeface="Canva Sans Medium" charset="1" panose="020B0603030501040103"/>
      <p:regular r:id="rId30"/>
    </p:embeddedFont>
    <p:embeddedFont>
      <p:font typeface="Canva Sans Medium Italics" charset="1" panose="020B06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44" Target="slides/slide13.xml" Type="http://schemas.openxmlformats.org/officeDocument/2006/relationships/slide"/><Relationship Id="rId45" Target="slides/slide14.xml" Type="http://schemas.openxmlformats.org/officeDocument/2006/relationships/slide"/><Relationship Id="rId46" Target="slides/slide15.xml" Type="http://schemas.openxmlformats.org/officeDocument/2006/relationships/slide"/><Relationship Id="rId47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SeleniumHQ/selenium/issues/8571" TargetMode="External" Type="http://schemas.openxmlformats.org/officeDocument/2006/relationships/hyperlink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google.com/spreadsheets/d/1Dg_M6S4EvKak8ANYvzuxR8PR-BtoJA5kMJkpC0zZdFE/edit?usp=sharing" TargetMode="External" Type="http://schemas.openxmlformats.org/officeDocument/2006/relationships/hyperlink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nature.com/articles/s41746-020-00324-0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1454" y="5961531"/>
            <a:ext cx="11630815" cy="180523"/>
            <a:chOff x="0" y="0"/>
            <a:chExt cx="3232564" cy="501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32564" cy="50173"/>
            </a:xfrm>
            <a:custGeom>
              <a:avLst/>
              <a:gdLst/>
              <a:ahLst/>
              <a:cxnLst/>
              <a:rect r="r" b="b" t="t" l="l"/>
              <a:pathLst>
                <a:path h="50173" w="3232564">
                  <a:moveTo>
                    <a:pt x="0" y="0"/>
                  </a:moveTo>
                  <a:lnTo>
                    <a:pt x="3232564" y="0"/>
                  </a:lnTo>
                  <a:lnTo>
                    <a:pt x="3232564" y="50173"/>
                  </a:lnTo>
                  <a:lnTo>
                    <a:pt x="0" y="5017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32564" cy="8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53402" y="3857088"/>
            <a:ext cx="12071806" cy="140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35"/>
              </a:lnSpc>
            </a:pPr>
            <a:r>
              <a:rPr lang="en-US" sz="8168">
                <a:solidFill>
                  <a:srgbClr val="000000"/>
                </a:solidFill>
                <a:latin typeface="Oswald"/>
              </a:rPr>
              <a:t>AI-ENABLED MEDICAL DEVICES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3402" y="3149992"/>
            <a:ext cx="968708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swald"/>
              </a:rPr>
              <a:t>AUTOMATED VULNERABILITY EXPLORATION 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3402" y="6553442"/>
            <a:ext cx="13718378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Condensed"/>
              </a:rPr>
              <a:t>ANALYSIS OF CURRENT STATE OF ART MEDICAL DEVICES APPROVED BY FDA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71454" y="7134106"/>
            <a:ext cx="4922151" cy="1719606"/>
            <a:chOff x="0" y="0"/>
            <a:chExt cx="6562867" cy="229280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6562867" cy="46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2125" spc="31">
                  <a:solidFill>
                    <a:srgbClr val="000000"/>
                  </a:solidFill>
                  <a:latin typeface="Aleo Bold"/>
                </a:rPr>
                <a:t>BY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83693"/>
              <a:ext cx="6562867" cy="1809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9"/>
                </a:lnSpc>
              </a:pPr>
              <a:r>
                <a:rPr lang="en-US" sz="1999">
                  <a:solidFill>
                    <a:srgbClr val="000000"/>
                  </a:solidFill>
                  <a:latin typeface="Montserrat Light Bold"/>
                </a:rPr>
                <a:t>Athish Pranav D</a:t>
              </a:r>
            </a:p>
            <a:p>
              <a:pPr>
                <a:lnSpc>
                  <a:spcPts val="2759"/>
                </a:lnSpc>
              </a:pPr>
              <a:r>
                <a:rPr lang="en-US" sz="1999">
                  <a:solidFill>
                    <a:srgbClr val="000000"/>
                  </a:solidFill>
                  <a:latin typeface="Montserrat Light"/>
                </a:rPr>
                <a:t>3rd Year BTech CSE</a:t>
              </a:r>
            </a:p>
            <a:p>
              <a:pPr algn="l">
                <a:lnSpc>
                  <a:spcPts val="2759"/>
                </a:lnSpc>
              </a:pPr>
              <a:r>
                <a:rPr lang="en-US" sz="1999">
                  <a:solidFill>
                    <a:srgbClr val="000000"/>
                  </a:solidFill>
                  <a:latin typeface="Montserrat Light"/>
                </a:rPr>
                <a:t>Indian Institute of Technology Madras</a:t>
              </a:r>
            </a:p>
            <a:p>
              <a:pPr algn="l">
                <a:lnSpc>
                  <a:spcPts val="2759"/>
                </a:lnSpc>
              </a:pPr>
              <a:r>
                <a:rPr lang="en-US" sz="1999">
                  <a:solidFill>
                    <a:srgbClr val="000000"/>
                  </a:solidFill>
                  <a:latin typeface="Montserrat Light"/>
                </a:rPr>
                <a:t>athishanna@gmail.com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43646" y="2429061"/>
            <a:ext cx="16015654" cy="561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1" indent="-334646" lvl="1">
              <a:lnSpc>
                <a:spcPts val="5022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Using NLP model to answer the questions mentioned </a:t>
            </a:r>
          </a:p>
          <a:p>
            <a:pPr marL="669291" indent="-334646" lvl="1">
              <a:lnSpc>
                <a:spcPts val="5022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Used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distilbert-base-uncased-distilled-squad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model </a:t>
            </a:r>
          </a:p>
          <a:p>
            <a:pPr marL="669291" indent="-334646" lvl="1">
              <a:lnSpc>
                <a:spcPts val="5022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Reason to choose this model is </a:t>
            </a:r>
          </a:p>
          <a:p>
            <a:pPr marL="1338582" indent="-446194" lvl="2">
              <a:lnSpc>
                <a:spcPts val="5022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Faster processing</a:t>
            </a:r>
          </a:p>
          <a:p>
            <a:pPr marL="1338582" indent="-446194" lvl="2">
              <a:lnSpc>
                <a:spcPts val="5022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Trained specifically for context based question answering</a:t>
            </a:r>
          </a:p>
          <a:p>
            <a:pPr marL="1338582" indent="-446194" lvl="2">
              <a:lnSpc>
                <a:spcPts val="5022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Trained in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Squad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dataset -  only answers answerable questions</a:t>
            </a:r>
          </a:p>
          <a:p>
            <a:pPr marL="1338582" indent="-446194" lvl="2">
              <a:lnSpc>
                <a:spcPts val="5022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Opensource and freely available in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Huggingface</a:t>
            </a:r>
          </a:p>
          <a:p>
            <a:pPr marL="669291" indent="-334646" lvl="1">
              <a:lnSpc>
                <a:spcPts val="5022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Also utilizes the data provided by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Medical-Futurist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669291" indent="-334646" lvl="1">
              <a:lnSpc>
                <a:spcPts val="5022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Usage of LLMs like OpenAI may improve the relevance of answers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475963" y="1188763"/>
            <a:ext cx="9064549" cy="123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Level 1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90027" y="862353"/>
            <a:ext cx="6065044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LEVEL 2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8908"/>
            <a:ext cx="16230600" cy="382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91" indent="-334646" lvl="1">
              <a:lnSpc>
                <a:spcPts val="620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Filtering the results fetched from previous level</a:t>
            </a:r>
          </a:p>
          <a:p>
            <a:pPr marL="669291" indent="-334646" lvl="1">
              <a:lnSpc>
                <a:spcPts val="620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Cleaned by a simple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google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search </a:t>
            </a:r>
          </a:p>
          <a:p>
            <a:pPr marL="669291" indent="-334646" lvl="1">
              <a:lnSpc>
                <a:spcPts val="620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The answers obtained for allowed to be indexed by google and the first few websites are checked for the presence of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 keywords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related to machine learning</a:t>
            </a:r>
          </a:p>
          <a:p>
            <a:pPr marL="669291" indent="-334646" lvl="1">
              <a:lnSpc>
                <a:spcPts val="620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Tried installing </a:t>
            </a:r>
            <a:r>
              <a:rPr lang="en-US" sz="3100">
                <a:solidFill>
                  <a:srgbClr val="000000"/>
                </a:solidFill>
                <a:latin typeface="Canva Sans Bold"/>
              </a:rPr>
              <a:t>proxy setup</a:t>
            </a:r>
            <a:r>
              <a:rPr lang="en-US" sz="3100">
                <a:solidFill>
                  <a:srgbClr val="000000"/>
                </a:solidFill>
                <a:latin typeface="Canva Sans"/>
              </a:rPr>
              <a:t> but free proxies are mostly blocked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9009" y="1220038"/>
            <a:ext cx="6064250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swald"/>
              </a:rPr>
              <a:t>LEVEL 3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01783"/>
            <a:ext cx="16123127" cy="261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This is our final level where attack papers are fetched</a:t>
            </a:r>
          </a:p>
          <a:p>
            <a:pPr marL="777238" indent="-388619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It fetches relevant attack papers from </a:t>
            </a:r>
            <a:r>
              <a:rPr lang="en-US" sz="3599">
                <a:solidFill>
                  <a:srgbClr val="000000"/>
                </a:solidFill>
                <a:latin typeface="Canva Sans Bold"/>
              </a:rPr>
              <a:t>google scholar </a:t>
            </a:r>
          </a:p>
          <a:p>
            <a:pPr marL="777238" indent="-388619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The final output is then written to a csv file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54721" y="1416590"/>
            <a:ext cx="1154620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PROBLEMS DURING 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20271"/>
            <a:ext cx="16230600" cy="591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 Italics"/>
                <a:hlinkClick r:id="rId2" tooltip="https://github.com/SeleniumHQ/selenium/issues/8571"/>
              </a:rPr>
              <a:t>Selenium Issue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Clash of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destructor with selenium driver cycles</a:t>
            </a:r>
          </a:p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Incorrect Results from NLP Model</a:t>
            </a:r>
          </a:p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Getting blocked by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google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scholar</a:t>
            </a:r>
          </a:p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Captcha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verification before scraping</a:t>
            </a:r>
          </a:p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Mounting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Downloads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folder for Selenium</a:t>
            </a:r>
          </a:p>
          <a:p>
            <a:pPr algn="just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Failure to connect to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freeproxies</a:t>
            </a:r>
          </a:p>
          <a:p>
            <a:pPr algn="just">
              <a:lnSpc>
                <a:spcPts val="67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79032" y="1385883"/>
            <a:ext cx="1648619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20271"/>
            <a:ext cx="16230600" cy="419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Code base is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Python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OOPS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approach in implementing different features like PDF extraction, web scraping etc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Additional enhancements can be performed by adding class methods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No compatibility issues because of containerization of dependencies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97835" y="887271"/>
            <a:ext cx="2947988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Outcome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29848"/>
            <a:ext cx="16230600" cy="4074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65" indent="-356233" lvl="1">
              <a:lnSpc>
                <a:spcPts val="659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</a:rPr>
              <a:t>Discovery of vulnerability in the widely used medical devices</a:t>
            </a:r>
          </a:p>
          <a:p>
            <a:pPr marL="712465" indent="-356233" lvl="1">
              <a:lnSpc>
                <a:spcPts val="659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</a:rPr>
              <a:t>Analysis of the trend of possible attacks on the vulnerable devices</a:t>
            </a:r>
          </a:p>
          <a:p>
            <a:pPr marL="712465" indent="-356233" lvl="1">
              <a:lnSpc>
                <a:spcPts val="659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</a:rPr>
              <a:t>Understanding the need for security measures by FDA for the approval of devices</a:t>
            </a:r>
          </a:p>
          <a:p>
            <a:pPr marL="712465" indent="-356233" lvl="1">
              <a:lnSpc>
                <a:spcPts val="659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</a:rPr>
              <a:t>Please find the </a:t>
            </a:r>
            <a:r>
              <a:rPr lang="en-US" sz="3299" u="sng">
                <a:solidFill>
                  <a:srgbClr val="000000"/>
                </a:solidFill>
                <a:latin typeface="Canva Sans Bold"/>
                <a:hlinkClick r:id="rId2" tooltip="https://docs.google.com/spreadsheets/d/1Dg_M6S4EvKak8ANYvzuxR8PR-BtoJA5kMJkpC0zZdFE/edit?usp=sharing"/>
              </a:rPr>
              <a:t>positive output</a:t>
            </a:r>
            <a:r>
              <a:rPr lang="en-US" sz="3299">
                <a:solidFill>
                  <a:srgbClr val="000000"/>
                </a:solidFill>
                <a:latin typeface="Canva Sans"/>
              </a:rPr>
              <a:t> for few devices tested using the code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6860" y="1168188"/>
            <a:ext cx="4072572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Future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88565"/>
            <a:ext cx="16230600" cy="505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Classify attack papers based on training time, inference time attacks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If non-disclosure of algorithm by manufacturer, predict the algorithm by</a:t>
            </a:r>
          </a:p>
          <a:p>
            <a:pPr marL="1468119" indent="-489373" lvl="2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Input format</a:t>
            </a:r>
          </a:p>
          <a:p>
            <a:pPr marL="1468119" indent="-489373" lvl="2">
              <a:lnSpc>
                <a:spcPts val="679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ecent papers similar to functioning of the device 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Make use of Predicate device information</a:t>
            </a:r>
          </a:p>
          <a:p>
            <a:pPr>
              <a:lnSpc>
                <a:spcPts val="67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88453" y="2191841"/>
            <a:ext cx="771999" cy="77199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788453" y="3471682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788453" y="6031363"/>
            <a:ext cx="771999" cy="77199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88453" y="4751522"/>
            <a:ext cx="771999" cy="77199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204270" y="1961383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Montserrat Light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01847" y="2171885"/>
            <a:ext cx="545211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Oswa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04270" y="3243451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Montserrat Light"/>
              </a:rPr>
              <a:t>Strategy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01847" y="3451726"/>
            <a:ext cx="545211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04270" y="4493632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Montserrat Light"/>
              </a:rPr>
              <a:t>Future Work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01847" y="6011407"/>
            <a:ext cx="545211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Oswa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01847" y="4731566"/>
            <a:ext cx="545211" cy="67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Oswa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5773472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Montserrat Light"/>
              </a:rPr>
              <a:t>Outcome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7082" y="1675633"/>
            <a:ext cx="425758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swa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99361" y="1536915"/>
            <a:ext cx="1408488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swald"/>
              </a:rPr>
              <a:t>INTRODUCTION TO 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9361" y="2951480"/>
            <a:ext cx="14089277" cy="630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Light"/>
              </a:rPr>
              <a:t>Since the upsurge of AI usage in Day to Day life the security of the technology developed is also a major concern</a:t>
            </a:r>
          </a:p>
          <a:p>
            <a:pPr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Light"/>
              </a:rPr>
              <a:t>The lack of testing for vulnerabilities by FDA posts new risks on the usage of these medical devices.</a:t>
            </a:r>
          </a:p>
          <a:p>
            <a:pPr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Light"/>
              </a:rPr>
              <a:t>We try to infer the machine learning algorithms used in these devices</a:t>
            </a:r>
          </a:p>
          <a:p>
            <a:pPr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Light"/>
              </a:rPr>
              <a:t>Figure out input formats to these devices</a:t>
            </a:r>
          </a:p>
          <a:p>
            <a:pPr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Light"/>
              </a:rPr>
              <a:t>Find existing attacks on the devices based on the information gathered from answering the previous 2 questions</a:t>
            </a:r>
          </a:p>
          <a:p>
            <a:pPr algn="l" marL="0" indent="0" lvl="0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28037" y="3497341"/>
            <a:ext cx="5432108" cy="4667205"/>
          </a:xfrm>
          <a:custGeom>
            <a:avLst/>
            <a:gdLst/>
            <a:ahLst/>
            <a:cxnLst/>
            <a:rect r="r" b="b" t="t" l="l"/>
            <a:pathLst>
              <a:path h="4667205" w="5432108">
                <a:moveTo>
                  <a:pt x="0" y="0"/>
                </a:moveTo>
                <a:lnTo>
                  <a:pt x="5432108" y="0"/>
                </a:lnTo>
                <a:lnTo>
                  <a:pt x="5432108" y="4667205"/>
                </a:lnTo>
                <a:lnTo>
                  <a:pt x="0" y="4667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22231" y="8357108"/>
            <a:ext cx="694356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</a:rPr>
              <a:t>Image Source:medicalfuturist.com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37217" y="3554786"/>
            <a:ext cx="9486413" cy="338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3" indent="-291467" lvl="1">
              <a:lnSpc>
                <a:spcPts val="540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Medical Futurist maintains online database about short description and algorithm used by the devices</a:t>
            </a:r>
          </a:p>
          <a:p>
            <a:pPr marL="582933" indent="-291467" lvl="1">
              <a:lnSpc>
                <a:spcPts val="540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Published in 2020 with information of roughly 70 devices</a:t>
            </a:r>
          </a:p>
          <a:p>
            <a:pPr marL="582933" indent="-291467" lvl="1">
              <a:lnSpc>
                <a:spcPts val="540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A</a:t>
            </a:r>
            <a:r>
              <a:rPr lang="en-US" sz="270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Canva Sans Bold Italics"/>
                <a:hlinkClick r:id="rId3" tooltip="https://www.nature.com/articles/s41746-020-00324-0"/>
              </a:rPr>
              <a:t>Research article</a:t>
            </a:r>
            <a:r>
              <a:rPr lang="en-US" sz="2700">
                <a:solidFill>
                  <a:srgbClr val="000000"/>
                </a:solidFill>
                <a:latin typeface="Canva Sans"/>
              </a:rPr>
              <a:t> on the list of devices approved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8037" y="1727608"/>
            <a:ext cx="8261350" cy="123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ADDITIONAL RESOURCES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3527" y="2737110"/>
            <a:ext cx="8694921" cy="6521190"/>
          </a:xfrm>
          <a:custGeom>
            <a:avLst/>
            <a:gdLst/>
            <a:ahLst/>
            <a:cxnLst/>
            <a:rect r="r" b="b" t="t" l="l"/>
            <a:pathLst>
              <a:path h="6521190" w="8694921">
                <a:moveTo>
                  <a:pt x="0" y="0"/>
                </a:moveTo>
                <a:lnTo>
                  <a:pt x="8694920" y="0"/>
                </a:lnTo>
                <a:lnTo>
                  <a:pt x="8694920" y="6521190"/>
                </a:lnTo>
                <a:lnTo>
                  <a:pt x="0" y="652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737110"/>
            <a:ext cx="8694921" cy="6521190"/>
          </a:xfrm>
          <a:custGeom>
            <a:avLst/>
            <a:gdLst/>
            <a:ahLst/>
            <a:cxnLst/>
            <a:rect r="r" b="b" t="t" l="l"/>
            <a:pathLst>
              <a:path h="6521190" w="8694921">
                <a:moveTo>
                  <a:pt x="0" y="0"/>
                </a:moveTo>
                <a:lnTo>
                  <a:pt x="8694921" y="0"/>
                </a:lnTo>
                <a:lnTo>
                  <a:pt x="8694921" y="6521190"/>
                </a:lnTo>
                <a:lnTo>
                  <a:pt x="0" y="6521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1516" y="1203081"/>
            <a:ext cx="15624968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000000"/>
                </a:solidFill>
                <a:latin typeface="Oswald"/>
              </a:rPr>
              <a:t>STATISTICS OF THE CURRENT APPROVED DEVICES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2380" y="3350366"/>
            <a:ext cx="3149984" cy="24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</a:pPr>
            <a:r>
              <a:rPr lang="en-US" sz="1464">
                <a:solidFill>
                  <a:srgbClr val="000000"/>
                </a:solidFill>
                <a:latin typeface="Canva Sans"/>
              </a:rPr>
              <a:t>2021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0856" y="1539419"/>
            <a:ext cx="3341370" cy="123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END 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29467"/>
            <a:ext cx="16230600" cy="248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Automate the process of finding vulnerabilities in FDA approved medical devices </a:t>
            </a:r>
          </a:p>
          <a:p>
            <a:pPr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Provide information regarding possible attacks on the devices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9646" y="1792988"/>
            <a:ext cx="14742765" cy="103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20"/>
              </a:lnSpc>
            </a:pPr>
            <a:r>
              <a:rPr lang="en-US" sz="7200" u="none">
                <a:solidFill>
                  <a:srgbClr val="000000"/>
                </a:solidFill>
                <a:latin typeface="Oswald"/>
              </a:rPr>
              <a:t>STRATEGY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85304" y="3607605"/>
            <a:ext cx="12186161" cy="95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</a:pPr>
            <a:r>
              <a:rPr lang="en-US" sz="2764">
                <a:solidFill>
                  <a:srgbClr val="000000"/>
                </a:solidFill>
                <a:latin typeface="Montserrat Light"/>
              </a:rPr>
              <a:t>Fetch the summary documents submitted by the device manufacturer to the FDA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85304" y="5641625"/>
            <a:ext cx="12186161" cy="95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</a:pPr>
            <a:r>
              <a:rPr lang="en-US" sz="2764">
                <a:solidFill>
                  <a:srgbClr val="000000"/>
                </a:solidFill>
                <a:latin typeface="Montserrat Light"/>
              </a:rPr>
              <a:t>Infer answer to the questions such as Machine Learning algorithm used, input format etc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85304" y="7795822"/>
            <a:ext cx="12186161" cy="47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70"/>
              </a:lnSpc>
            </a:pPr>
            <a:r>
              <a:rPr lang="en-US" sz="2764">
                <a:solidFill>
                  <a:srgbClr val="000000"/>
                </a:solidFill>
                <a:latin typeface="Montserrat Light"/>
              </a:rPr>
              <a:t>Fetch relevant attack papers on the same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808155" y="4087097"/>
            <a:ext cx="74483" cy="3973647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10" id="10"/>
          <p:cNvSpPr/>
          <p:nvPr/>
        </p:nvSpPr>
        <p:spPr>
          <a:xfrm flipH="false" flipV="false" rot="0">
            <a:off x="1559646" y="3829664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9646" y="5863685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9646" y="7744319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6137" y="2699738"/>
            <a:ext cx="11482867" cy="6236135"/>
          </a:xfrm>
          <a:custGeom>
            <a:avLst/>
            <a:gdLst/>
            <a:ahLst/>
            <a:cxnLst/>
            <a:rect r="r" b="b" t="t" l="l"/>
            <a:pathLst>
              <a:path h="6236135" w="11482867">
                <a:moveTo>
                  <a:pt x="0" y="0"/>
                </a:moveTo>
                <a:lnTo>
                  <a:pt x="11482867" y="0"/>
                </a:lnTo>
                <a:lnTo>
                  <a:pt x="11482867" y="6236135"/>
                </a:lnTo>
                <a:lnTo>
                  <a:pt x="0" y="623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36" r="-4438" b="-443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52183" y="1115170"/>
            <a:ext cx="5588000" cy="123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SUMMARY DOCS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9004" y="3297804"/>
            <a:ext cx="4447236" cy="428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9118" indent="-234559" lvl="1">
              <a:lnSpc>
                <a:spcPts val="4345"/>
              </a:lnSpc>
              <a:buFont typeface="Arial"/>
              <a:buChar char="•"/>
            </a:pPr>
            <a:r>
              <a:rPr lang="en-US" sz="2172">
                <a:solidFill>
                  <a:srgbClr val="000000"/>
                </a:solidFill>
                <a:latin typeface="Canva Sans"/>
              </a:rPr>
              <a:t>Summary Documnets are fetched from the </a:t>
            </a:r>
            <a:r>
              <a:rPr lang="en-US" sz="2172">
                <a:solidFill>
                  <a:srgbClr val="000000"/>
                </a:solidFill>
                <a:latin typeface="Canva Sans Bold"/>
              </a:rPr>
              <a:t>accessdata.fda.gov</a:t>
            </a:r>
          </a:p>
          <a:p>
            <a:pPr marL="469118" indent="-234559" lvl="1">
              <a:lnSpc>
                <a:spcPts val="4345"/>
              </a:lnSpc>
              <a:buFont typeface="Arial"/>
              <a:buChar char="•"/>
            </a:pPr>
            <a:r>
              <a:rPr lang="en-US" sz="2172">
                <a:solidFill>
                  <a:srgbClr val="000000"/>
                </a:solidFill>
                <a:latin typeface="Canva Sans"/>
              </a:rPr>
              <a:t>Lack of API endpoint to fetch the documents</a:t>
            </a:r>
          </a:p>
          <a:p>
            <a:pPr marL="469118" indent="-234559" lvl="1">
              <a:lnSpc>
                <a:spcPts val="4345"/>
              </a:lnSpc>
              <a:buFont typeface="Arial"/>
              <a:buChar char="•"/>
            </a:pPr>
            <a:r>
              <a:rPr lang="en-US" sz="2172">
                <a:solidFill>
                  <a:srgbClr val="000000"/>
                </a:solidFill>
                <a:latin typeface="Canva Sans Bold"/>
              </a:rPr>
              <a:t>openFDA</a:t>
            </a:r>
            <a:r>
              <a:rPr lang="en-US" sz="2172">
                <a:solidFill>
                  <a:srgbClr val="000000"/>
                </a:solidFill>
                <a:latin typeface="Canva Sans"/>
              </a:rPr>
              <a:t> - official api is only for json queries - Not relevant to our usecase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9712" y="3455053"/>
            <a:ext cx="11257495" cy="5564704"/>
          </a:xfrm>
          <a:custGeom>
            <a:avLst/>
            <a:gdLst/>
            <a:ahLst/>
            <a:cxnLst/>
            <a:rect r="r" b="b" t="t" l="l"/>
            <a:pathLst>
              <a:path h="5564704" w="11257495">
                <a:moveTo>
                  <a:pt x="0" y="0"/>
                </a:moveTo>
                <a:lnTo>
                  <a:pt x="11257496" y="0"/>
                </a:lnTo>
                <a:lnTo>
                  <a:pt x="11257496" y="5564703"/>
                </a:lnTo>
                <a:lnTo>
                  <a:pt x="0" y="5564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9927" y="1462632"/>
            <a:ext cx="5051901" cy="123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Oswald"/>
              </a:rPr>
              <a:t>Software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47208" y="3429291"/>
            <a:ext cx="4712092" cy="498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54" indent="-269877" lvl="1">
              <a:lnSpc>
                <a:spcPts val="5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Current execution environment is 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docker</a:t>
            </a:r>
          </a:p>
          <a:p>
            <a:pPr marL="539754" indent="-269877" lvl="1">
              <a:lnSpc>
                <a:spcPts val="5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Selenium Standalone is used to run a 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browser simulation</a:t>
            </a:r>
          </a:p>
          <a:p>
            <a:pPr marL="539754" indent="-269877" lvl="1">
              <a:lnSpc>
                <a:spcPts val="50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code</a:t>
            </a:r>
            <a:r>
              <a:rPr lang="en-US" sz="2500">
                <a:solidFill>
                  <a:srgbClr val="000000"/>
                </a:solidFill>
                <a:latin typeface="Canva Sans"/>
              </a:rPr>
              <a:t> and the 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data</a:t>
            </a:r>
            <a:r>
              <a:rPr lang="en-US" sz="2500">
                <a:solidFill>
                  <a:srgbClr val="000000"/>
                </a:solidFill>
                <a:latin typeface="Canva Sans"/>
              </a:rPr>
              <a:t> needed are </a:t>
            </a:r>
            <a:r>
              <a:rPr lang="en-US" sz="2500">
                <a:solidFill>
                  <a:srgbClr val="000000"/>
                </a:solidFill>
                <a:latin typeface="Canva Sans Bold"/>
              </a:rPr>
              <a:t>mounted</a:t>
            </a:r>
            <a:r>
              <a:rPr lang="en-US" sz="2500">
                <a:solidFill>
                  <a:srgbClr val="000000"/>
                </a:solidFill>
                <a:latin typeface="Canva Sans"/>
              </a:rPr>
              <a:t> seperately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DAF5RR5yco8</dc:identifier>
  <dcterms:modified xsi:type="dcterms:W3CDTF">2011-08-01T06:04:30Z</dcterms:modified>
  <cp:revision>1</cp:revision>
  <dc:title>Vulnerability Exploration TOOL</dc:title>
</cp:coreProperties>
</file>