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77" r:id="rId3"/>
    <p:sldMasterId id="2147483679" r:id="rId4"/>
    <p:sldMasterId id="2147483681" r:id="rId5"/>
    <p:sldMasterId id="2147483683" r:id="rId6"/>
    <p:sldMasterId id="2147483685" r:id="rId7"/>
    <p:sldMasterId id="2147483687" r:id="rId8"/>
    <p:sldMasterId id="2147483689" r:id="rId9"/>
    <p:sldMasterId id="2147483691" r:id="rId10"/>
    <p:sldMasterId id="2147483693" r:id="rId11"/>
    <p:sldMasterId id="2147483695" r:id="rId12"/>
    <p:sldMasterId id="2147483697" r:id="rId13"/>
    <p:sldMasterId id="2147483699" r:id="rId14"/>
    <p:sldMasterId id="2147483701" r:id="rId15"/>
  </p:sldMasterIdLst>
  <p:notesMasterIdLst>
    <p:notesMasterId r:id="rId139"/>
  </p:notesMasterIdLst>
  <p:handoutMasterIdLst>
    <p:handoutMasterId r:id="rId140"/>
  </p:handoutMasterIdLst>
  <p:sldIdLst>
    <p:sldId id="261" r:id="rId16"/>
    <p:sldId id="356" r:id="rId17"/>
    <p:sldId id="357" r:id="rId18"/>
    <p:sldId id="352" r:id="rId19"/>
    <p:sldId id="389" r:id="rId20"/>
    <p:sldId id="360" r:id="rId21"/>
    <p:sldId id="361" r:id="rId22"/>
    <p:sldId id="362" r:id="rId23"/>
    <p:sldId id="363" r:id="rId24"/>
    <p:sldId id="364" r:id="rId25"/>
    <p:sldId id="365" r:id="rId26"/>
    <p:sldId id="390" r:id="rId27"/>
    <p:sldId id="391" r:id="rId28"/>
    <p:sldId id="392" r:id="rId29"/>
    <p:sldId id="514" r:id="rId30"/>
    <p:sldId id="515" r:id="rId31"/>
    <p:sldId id="539" r:id="rId32"/>
    <p:sldId id="540" r:id="rId33"/>
    <p:sldId id="541" r:id="rId34"/>
    <p:sldId id="543" r:id="rId35"/>
    <p:sldId id="544" r:id="rId36"/>
    <p:sldId id="553" r:id="rId37"/>
    <p:sldId id="554" r:id="rId38"/>
    <p:sldId id="394" r:id="rId39"/>
    <p:sldId id="527" r:id="rId40"/>
    <p:sldId id="528" r:id="rId41"/>
    <p:sldId id="529" r:id="rId42"/>
    <p:sldId id="555" r:id="rId43"/>
    <p:sldId id="556" r:id="rId44"/>
    <p:sldId id="557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570" r:id="rId58"/>
    <p:sldId id="571" r:id="rId59"/>
    <p:sldId id="572" r:id="rId60"/>
    <p:sldId id="573" r:id="rId61"/>
    <p:sldId id="532" r:id="rId62"/>
    <p:sldId id="533" r:id="rId63"/>
    <p:sldId id="534" r:id="rId64"/>
    <p:sldId id="581" r:id="rId65"/>
    <p:sldId id="582" r:id="rId66"/>
    <p:sldId id="583" r:id="rId67"/>
    <p:sldId id="584" r:id="rId68"/>
    <p:sldId id="585" r:id="rId69"/>
    <p:sldId id="574" r:id="rId70"/>
    <p:sldId id="575" r:id="rId71"/>
    <p:sldId id="588" r:id="rId72"/>
    <p:sldId id="589" r:id="rId73"/>
    <p:sldId id="586" r:id="rId74"/>
    <p:sldId id="587" r:id="rId75"/>
    <p:sldId id="660" r:id="rId76"/>
    <p:sldId id="663" r:id="rId77"/>
    <p:sldId id="590" r:id="rId78"/>
    <p:sldId id="591" r:id="rId79"/>
    <p:sldId id="592" r:id="rId80"/>
    <p:sldId id="593" r:id="rId81"/>
    <p:sldId id="594" r:id="rId82"/>
    <p:sldId id="595" r:id="rId83"/>
    <p:sldId id="596" r:id="rId84"/>
    <p:sldId id="597" r:id="rId85"/>
    <p:sldId id="598" r:id="rId86"/>
    <p:sldId id="599" r:id="rId87"/>
    <p:sldId id="600" r:id="rId88"/>
    <p:sldId id="601" r:id="rId89"/>
    <p:sldId id="602" r:id="rId90"/>
    <p:sldId id="603" r:id="rId91"/>
    <p:sldId id="604" r:id="rId92"/>
    <p:sldId id="605" r:id="rId93"/>
    <p:sldId id="606" r:id="rId94"/>
    <p:sldId id="607" r:id="rId95"/>
    <p:sldId id="608" r:id="rId96"/>
    <p:sldId id="609" r:id="rId97"/>
    <p:sldId id="610" r:id="rId98"/>
    <p:sldId id="611" r:id="rId99"/>
    <p:sldId id="612" r:id="rId100"/>
    <p:sldId id="613" r:id="rId101"/>
    <p:sldId id="614" r:id="rId102"/>
    <p:sldId id="615" r:id="rId103"/>
    <p:sldId id="616" r:id="rId104"/>
    <p:sldId id="617" r:id="rId105"/>
    <p:sldId id="618" r:id="rId106"/>
    <p:sldId id="619" r:id="rId107"/>
    <p:sldId id="620" r:id="rId108"/>
    <p:sldId id="649" r:id="rId109"/>
    <p:sldId id="650" r:id="rId110"/>
    <p:sldId id="651" r:id="rId111"/>
    <p:sldId id="623" r:id="rId112"/>
    <p:sldId id="624" r:id="rId113"/>
    <p:sldId id="625" r:id="rId114"/>
    <p:sldId id="626" r:id="rId115"/>
    <p:sldId id="627" r:id="rId116"/>
    <p:sldId id="628" r:id="rId117"/>
    <p:sldId id="629" r:id="rId118"/>
    <p:sldId id="630" r:id="rId119"/>
    <p:sldId id="631" r:id="rId120"/>
    <p:sldId id="632" r:id="rId121"/>
    <p:sldId id="633" r:id="rId122"/>
    <p:sldId id="634" r:id="rId123"/>
    <p:sldId id="635" r:id="rId124"/>
    <p:sldId id="636" r:id="rId125"/>
    <p:sldId id="637" r:id="rId126"/>
    <p:sldId id="642" r:id="rId127"/>
    <p:sldId id="643" r:id="rId128"/>
    <p:sldId id="644" r:id="rId129"/>
    <p:sldId id="645" r:id="rId130"/>
    <p:sldId id="646" r:id="rId131"/>
    <p:sldId id="647" r:id="rId132"/>
    <p:sldId id="648" r:id="rId133"/>
    <p:sldId id="657" r:id="rId134"/>
    <p:sldId id="658" r:id="rId135"/>
    <p:sldId id="659" r:id="rId136"/>
    <p:sldId id="395" r:id="rId137"/>
    <p:sldId id="396" r:id="rId138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843883"/>
    <a:srgbClr val="FEFBF6"/>
    <a:srgbClr val="CCC9C4"/>
    <a:srgbClr val="D4C8E6"/>
    <a:srgbClr val="B1AEAA"/>
    <a:srgbClr val="AC78A8"/>
    <a:srgbClr val="8D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74" Type="http://schemas.openxmlformats.org/officeDocument/2006/relationships/slide" Target="slides/slide59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28" Type="http://schemas.openxmlformats.org/officeDocument/2006/relationships/slide" Target="slides/slide113.xml"/><Relationship Id="rId14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5.xml"/><Relationship Id="rId95" Type="http://schemas.openxmlformats.org/officeDocument/2006/relationships/slide" Target="slides/slide80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18" Type="http://schemas.openxmlformats.org/officeDocument/2006/relationships/slide" Target="slides/slide103.xml"/><Relationship Id="rId134" Type="http://schemas.openxmlformats.org/officeDocument/2006/relationships/slide" Target="slides/slide119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65.xml"/><Relationship Id="rId85" Type="http://schemas.openxmlformats.org/officeDocument/2006/relationships/slide" Target="slides/slide70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08" Type="http://schemas.openxmlformats.org/officeDocument/2006/relationships/slide" Target="slides/slide93.xml"/><Relationship Id="rId124" Type="http://schemas.openxmlformats.org/officeDocument/2006/relationships/slide" Target="slides/slide109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91" Type="http://schemas.openxmlformats.org/officeDocument/2006/relationships/slide" Target="slides/slide76.xml"/><Relationship Id="rId96" Type="http://schemas.openxmlformats.org/officeDocument/2006/relationships/slide" Target="slides/slide81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81" Type="http://schemas.openxmlformats.org/officeDocument/2006/relationships/slide" Target="slides/slide66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35" Type="http://schemas.openxmlformats.org/officeDocument/2006/relationships/slide" Target="slides/slide120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04" Type="http://schemas.openxmlformats.org/officeDocument/2006/relationships/slide" Target="slides/slide89.xml"/><Relationship Id="rId120" Type="http://schemas.openxmlformats.org/officeDocument/2006/relationships/slide" Target="slides/slide105.xml"/><Relationship Id="rId125" Type="http://schemas.openxmlformats.org/officeDocument/2006/relationships/slide" Target="slides/slide110.xml"/><Relationship Id="rId14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4" Type="http://schemas.openxmlformats.org/officeDocument/2006/relationships/slide" Target="slides/slide9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15" Type="http://schemas.openxmlformats.org/officeDocument/2006/relationships/slide" Target="slides/slide100.xml"/><Relationship Id="rId131" Type="http://schemas.openxmlformats.org/officeDocument/2006/relationships/slide" Target="slides/slide116.xml"/><Relationship Id="rId136" Type="http://schemas.openxmlformats.org/officeDocument/2006/relationships/slide" Target="slides/slide121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4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0.e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wmf"/><Relationship Id="rId5" Type="http://schemas.openxmlformats.org/officeDocument/2006/relationships/image" Target="../media/image86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147.wmf"/><Relationship Id="rId7" Type="http://schemas.openxmlformats.org/officeDocument/2006/relationships/image" Target="../media/image92.wmf"/><Relationship Id="rId2" Type="http://schemas.openxmlformats.org/officeDocument/2006/relationships/image" Target="../media/image146.wmf"/><Relationship Id="rId1" Type="http://schemas.openxmlformats.org/officeDocument/2006/relationships/image" Target="../media/image14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1.wmf"/><Relationship Id="rId18" Type="http://schemas.openxmlformats.org/officeDocument/2006/relationships/image" Target="../media/image166.wmf"/><Relationship Id="rId26" Type="http://schemas.openxmlformats.org/officeDocument/2006/relationships/image" Target="../media/image174.wmf"/><Relationship Id="rId3" Type="http://schemas.openxmlformats.org/officeDocument/2006/relationships/image" Target="../media/image152.wmf"/><Relationship Id="rId21" Type="http://schemas.openxmlformats.org/officeDocument/2006/relationships/image" Target="../media/image169.wmf"/><Relationship Id="rId7" Type="http://schemas.openxmlformats.org/officeDocument/2006/relationships/image" Target="../media/image156.wmf"/><Relationship Id="rId12" Type="http://schemas.openxmlformats.org/officeDocument/2006/relationships/image" Target="../media/image160.wmf"/><Relationship Id="rId17" Type="http://schemas.openxmlformats.org/officeDocument/2006/relationships/image" Target="../media/image165.wmf"/><Relationship Id="rId25" Type="http://schemas.openxmlformats.org/officeDocument/2006/relationships/image" Target="../media/image173.wmf"/><Relationship Id="rId2" Type="http://schemas.openxmlformats.org/officeDocument/2006/relationships/image" Target="../media/image151.wmf"/><Relationship Id="rId16" Type="http://schemas.openxmlformats.org/officeDocument/2006/relationships/image" Target="../media/image164.wmf"/><Relationship Id="rId20" Type="http://schemas.openxmlformats.org/officeDocument/2006/relationships/image" Target="../media/image168.wmf"/><Relationship Id="rId1" Type="http://schemas.openxmlformats.org/officeDocument/2006/relationships/image" Target="../media/image149.wmf"/><Relationship Id="rId6" Type="http://schemas.openxmlformats.org/officeDocument/2006/relationships/image" Target="../media/image155.wmf"/><Relationship Id="rId11" Type="http://schemas.openxmlformats.org/officeDocument/2006/relationships/image" Target="../media/image159.wmf"/><Relationship Id="rId24" Type="http://schemas.openxmlformats.org/officeDocument/2006/relationships/image" Target="../media/image172.wmf"/><Relationship Id="rId5" Type="http://schemas.openxmlformats.org/officeDocument/2006/relationships/image" Target="../media/image154.wmf"/><Relationship Id="rId15" Type="http://schemas.openxmlformats.org/officeDocument/2006/relationships/image" Target="../media/image163.wmf"/><Relationship Id="rId23" Type="http://schemas.openxmlformats.org/officeDocument/2006/relationships/image" Target="../media/image171.wmf"/><Relationship Id="rId10" Type="http://schemas.openxmlformats.org/officeDocument/2006/relationships/image" Target="../media/image147.wmf"/><Relationship Id="rId19" Type="http://schemas.openxmlformats.org/officeDocument/2006/relationships/image" Target="../media/image167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2.wmf"/><Relationship Id="rId22" Type="http://schemas.openxmlformats.org/officeDocument/2006/relationships/image" Target="../media/image17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png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7.wmf"/><Relationship Id="rId1" Type="http://schemas.openxmlformats.org/officeDocument/2006/relationships/image" Target="../media/image70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7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182.wmf"/><Relationship Id="rId6" Type="http://schemas.openxmlformats.org/officeDocument/2006/relationships/image" Target="../media/image77.wmf"/><Relationship Id="rId5" Type="http://schemas.openxmlformats.org/officeDocument/2006/relationships/image" Target="../media/image180.wmf"/><Relationship Id="rId4" Type="http://schemas.openxmlformats.org/officeDocument/2006/relationships/image" Target="../media/image7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7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0.wmf"/><Relationship Id="rId5" Type="http://schemas.openxmlformats.org/officeDocument/2006/relationships/image" Target="../media/image78.wmf"/><Relationship Id="rId4" Type="http://schemas.openxmlformats.org/officeDocument/2006/relationships/image" Target="../media/image7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7.wmf"/><Relationship Id="rId1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98.wmf"/><Relationship Id="rId4" Type="http://schemas.openxmlformats.org/officeDocument/2006/relationships/image" Target="../media/image20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19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4" Type="http://schemas.openxmlformats.org/officeDocument/2006/relationships/image" Target="../media/image21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png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png"/><Relationship Id="rId10" Type="http://schemas.openxmlformats.org/officeDocument/2006/relationships/image" Target="../media/image39.emf"/><Relationship Id="rId4" Type="http://schemas.openxmlformats.org/officeDocument/2006/relationships/image" Target="../media/image33.png"/><Relationship Id="rId9" Type="http://schemas.openxmlformats.org/officeDocument/2006/relationships/image" Target="../media/image38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4" Type="http://schemas.openxmlformats.org/officeDocument/2006/relationships/image" Target="../media/image66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3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70.wmf"/><Relationship Id="rId7" Type="http://schemas.openxmlformats.org/officeDocument/2006/relationships/image" Target="../media/image268.wmf"/><Relationship Id="rId2" Type="http://schemas.openxmlformats.org/officeDocument/2006/relationships/image" Target="../media/image269.wmf"/><Relationship Id="rId1" Type="http://schemas.openxmlformats.org/officeDocument/2006/relationships/image" Target="../media/image263.wmf"/><Relationship Id="rId6" Type="http://schemas.openxmlformats.org/officeDocument/2006/relationships/image" Target="../media/image267.wmf"/><Relationship Id="rId11" Type="http://schemas.openxmlformats.org/officeDocument/2006/relationships/image" Target="../media/image66.wmf"/><Relationship Id="rId5" Type="http://schemas.openxmlformats.org/officeDocument/2006/relationships/image" Target="../media/image272.wmf"/><Relationship Id="rId10" Type="http://schemas.openxmlformats.org/officeDocument/2006/relationships/image" Target="../media/image264.wmf"/><Relationship Id="rId4" Type="http://schemas.openxmlformats.org/officeDocument/2006/relationships/image" Target="../media/image271.wmf"/><Relationship Id="rId9" Type="http://schemas.openxmlformats.org/officeDocument/2006/relationships/image" Target="../media/image266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9" Type="http://schemas.openxmlformats.org/officeDocument/2006/relationships/image" Target="../media/image270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4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12" Type="http://schemas.openxmlformats.org/officeDocument/2006/relationships/image" Target="../media/image283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2.wmf"/><Relationship Id="rId5" Type="http://schemas.openxmlformats.org/officeDocument/2006/relationships/image" Target="../media/image277.wmf"/><Relationship Id="rId10" Type="http://schemas.openxmlformats.org/officeDocument/2006/relationships/image" Target="../media/image281.wmf"/><Relationship Id="rId4" Type="http://schemas.openxmlformats.org/officeDocument/2006/relationships/image" Target="../media/image276.wmf"/><Relationship Id="rId9" Type="http://schemas.openxmlformats.org/officeDocument/2006/relationships/image" Target="../media/image270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10" Type="http://schemas.openxmlformats.org/officeDocument/2006/relationships/image" Target="../media/image285.wmf"/><Relationship Id="rId4" Type="http://schemas.openxmlformats.org/officeDocument/2006/relationships/image" Target="../media/image276.wmf"/><Relationship Id="rId9" Type="http://schemas.openxmlformats.org/officeDocument/2006/relationships/image" Target="../media/image270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e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4" Type="http://schemas.openxmlformats.org/officeDocument/2006/relationships/image" Target="../media/image294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wmf"/><Relationship Id="rId1" Type="http://schemas.openxmlformats.org/officeDocument/2006/relationships/image" Target="../media/image292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6.w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8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e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7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6.wmf"/><Relationship Id="rId4" Type="http://schemas.openxmlformats.org/officeDocument/2006/relationships/image" Target="../media/image3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3" Type="http://schemas.openxmlformats.org/officeDocument/2006/relationships/image" Target="../media/image322.emf"/><Relationship Id="rId7" Type="http://schemas.openxmlformats.org/officeDocument/2006/relationships/image" Target="../media/image326.emf"/><Relationship Id="rId2" Type="http://schemas.openxmlformats.org/officeDocument/2006/relationships/image" Target="../media/image321.emf"/><Relationship Id="rId1" Type="http://schemas.openxmlformats.org/officeDocument/2006/relationships/image" Target="../media/image320.wmf"/><Relationship Id="rId6" Type="http://schemas.openxmlformats.org/officeDocument/2006/relationships/image" Target="../media/image325.emf"/><Relationship Id="rId5" Type="http://schemas.openxmlformats.org/officeDocument/2006/relationships/image" Target="../media/image324.emf"/><Relationship Id="rId4" Type="http://schemas.openxmlformats.org/officeDocument/2006/relationships/image" Target="../media/image323.e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emf"/><Relationship Id="rId3" Type="http://schemas.openxmlformats.org/officeDocument/2006/relationships/image" Target="../media/image331.emf"/><Relationship Id="rId7" Type="http://schemas.openxmlformats.org/officeDocument/2006/relationships/image" Target="../media/image335.emf"/><Relationship Id="rId12" Type="http://schemas.openxmlformats.org/officeDocument/2006/relationships/image" Target="../media/image340.emf"/><Relationship Id="rId2" Type="http://schemas.openxmlformats.org/officeDocument/2006/relationships/image" Target="../media/image330.emf"/><Relationship Id="rId1" Type="http://schemas.openxmlformats.org/officeDocument/2006/relationships/image" Target="../media/image329.emf"/><Relationship Id="rId6" Type="http://schemas.openxmlformats.org/officeDocument/2006/relationships/image" Target="../media/image334.emf"/><Relationship Id="rId11" Type="http://schemas.openxmlformats.org/officeDocument/2006/relationships/image" Target="../media/image339.emf"/><Relationship Id="rId5" Type="http://schemas.openxmlformats.org/officeDocument/2006/relationships/image" Target="../media/image333.emf"/><Relationship Id="rId10" Type="http://schemas.openxmlformats.org/officeDocument/2006/relationships/image" Target="../media/image338.emf"/><Relationship Id="rId4" Type="http://schemas.openxmlformats.org/officeDocument/2006/relationships/image" Target="../media/image332.emf"/><Relationship Id="rId9" Type="http://schemas.openxmlformats.org/officeDocument/2006/relationships/image" Target="../media/image337.e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13" Type="http://schemas.openxmlformats.org/officeDocument/2006/relationships/image" Target="../media/image353.emf"/><Relationship Id="rId3" Type="http://schemas.openxmlformats.org/officeDocument/2006/relationships/image" Target="../media/image343.emf"/><Relationship Id="rId7" Type="http://schemas.openxmlformats.org/officeDocument/2006/relationships/image" Target="../media/image347.emf"/><Relationship Id="rId12" Type="http://schemas.openxmlformats.org/officeDocument/2006/relationships/image" Target="../media/image352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11" Type="http://schemas.openxmlformats.org/officeDocument/2006/relationships/image" Target="../media/image351.emf"/><Relationship Id="rId5" Type="http://schemas.openxmlformats.org/officeDocument/2006/relationships/image" Target="../media/image345.emf"/><Relationship Id="rId10" Type="http://schemas.openxmlformats.org/officeDocument/2006/relationships/image" Target="../media/image350.emf"/><Relationship Id="rId4" Type="http://schemas.openxmlformats.org/officeDocument/2006/relationships/image" Target="../media/image344.emf"/><Relationship Id="rId9" Type="http://schemas.openxmlformats.org/officeDocument/2006/relationships/image" Target="../media/image3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4FD6-9607-4EB3-9964-2E06A94AE279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FB0B-B10B-4545-BDA2-7F1B80161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58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FCDFE-5901-4AF4-8403-97076E1912E4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E4DB2-56C1-4AB1-9E87-7D495E453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7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94593"/>
            <a:ext cx="9144000" cy="246184"/>
            <a:chOff x="0" y="1336431"/>
            <a:chExt cx="9144000" cy="246184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 userDrawn="1"/>
        </p:nvSpPr>
        <p:spPr>
          <a:xfrm>
            <a:off x="195428" y="49807"/>
            <a:ext cx="604672" cy="539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4C8E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943100" y="101035"/>
            <a:ext cx="347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能  量  方  法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034" y="49807"/>
            <a:ext cx="1958120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5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0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94593"/>
            <a:ext cx="9144000" cy="246184"/>
            <a:chOff x="0" y="1336431"/>
            <a:chExt cx="9144000" cy="246184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 userDrawn="1"/>
        </p:nvSpPr>
        <p:spPr>
          <a:xfrm>
            <a:off x="195428" y="49807"/>
            <a:ext cx="604672" cy="539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4C8E6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943101" y="10103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应 力 理 论</a:t>
            </a:r>
            <a:endParaRPr lang="zh-CN" altLang="en-US" sz="32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034" y="49807"/>
            <a:ext cx="1958120" cy="6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3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9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5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3203-5C50-49BE-A6B7-E044D55CCD43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CCDB-FE14-4C4C-8FB5-54571C38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94048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87846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22860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4173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351463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14606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9016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79219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13156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81289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73982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05446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09681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C3E9E838-F96C-481A-B712-2F63F749BD4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151" name="Picture 7" descr="四川大学水电学院图标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01" b="7408"/>
          <a:stretch>
            <a:fillRect/>
          </a:stretch>
        </p:blipFill>
        <p:spPr bwMode="auto">
          <a:xfrm>
            <a:off x="0" y="0"/>
            <a:ext cx="82708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32195"/>
      </p:ext>
    </p:extLst>
  </p:cSld>
  <p:clrMap bg1="dk2" tx1="lt1" bg2="dk1" tx2="lt2" accent1="accent1" accent2="accent2" accent3="accent3" accent4="accent4" accent5="accent5" accent6="accent6" hlink="hlink" folHlink="folHlink"/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b="1" kern="1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304.bin"/><Relationship Id="rId18" Type="http://schemas.openxmlformats.org/officeDocument/2006/relationships/oleObject" Target="../embeddings/oleObject307.bin"/><Relationship Id="rId26" Type="http://schemas.openxmlformats.org/officeDocument/2006/relationships/oleObject" Target="../embeddings/oleObject311.bin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266.wmf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72.wmf"/><Relationship Id="rId17" Type="http://schemas.openxmlformats.org/officeDocument/2006/relationships/image" Target="../media/image268.wmf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03.bin"/><Relationship Id="rId24" Type="http://schemas.openxmlformats.org/officeDocument/2006/relationships/oleObject" Target="../embeddings/oleObject310.bin"/><Relationship Id="rId5" Type="http://schemas.openxmlformats.org/officeDocument/2006/relationships/oleObject" Target="../embeddings/oleObject300.bin"/><Relationship Id="rId15" Type="http://schemas.openxmlformats.org/officeDocument/2006/relationships/image" Target="../media/image267.wmf"/><Relationship Id="rId23" Type="http://schemas.openxmlformats.org/officeDocument/2006/relationships/image" Target="../media/image264.wmf"/><Relationship Id="rId28" Type="http://schemas.openxmlformats.org/officeDocument/2006/relationships/oleObject" Target="../embeddings/oleObject313.bin"/><Relationship Id="rId10" Type="http://schemas.openxmlformats.org/officeDocument/2006/relationships/image" Target="../media/image271.wmf"/><Relationship Id="rId19" Type="http://schemas.openxmlformats.org/officeDocument/2006/relationships/image" Target="../media/image265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Relationship Id="rId27" Type="http://schemas.openxmlformats.org/officeDocument/2006/relationships/oleObject" Target="../embeddings/oleObject312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280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278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280.wmf"/><Relationship Id="rId26" Type="http://schemas.openxmlformats.org/officeDocument/2006/relationships/image" Target="../media/image283.w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282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28" Type="http://schemas.openxmlformats.org/officeDocument/2006/relationships/image" Target="../media/image284.w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278.wmf"/><Relationship Id="rId22" Type="http://schemas.openxmlformats.org/officeDocument/2006/relationships/image" Target="../media/image281.wmf"/><Relationship Id="rId27" Type="http://schemas.openxmlformats.org/officeDocument/2006/relationships/oleObject" Target="../embeddings/oleObject336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280.wmf"/><Relationship Id="rId3" Type="http://schemas.openxmlformats.org/officeDocument/2006/relationships/oleObject" Target="../embeddings/oleObject337.bin"/><Relationship Id="rId21" Type="http://schemas.openxmlformats.org/officeDocument/2006/relationships/oleObject" Target="../embeddings/oleObject346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45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278.wmf"/><Relationship Id="rId22" Type="http://schemas.openxmlformats.org/officeDocument/2006/relationships/image" Target="../media/image285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286.e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287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290.e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53.bin"/><Relationship Id="rId10" Type="http://schemas.openxmlformats.org/officeDocument/2006/relationships/image" Target="../media/image294.emf"/><Relationship Id="rId4" Type="http://schemas.openxmlformats.org/officeDocument/2006/relationships/image" Target="../media/image291.wmf"/><Relationship Id="rId9" Type="http://schemas.openxmlformats.org/officeDocument/2006/relationships/oleObject" Target="../embeddings/oleObject355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292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29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60.bin"/><Relationship Id="rId4" Type="http://schemas.openxmlformats.org/officeDocument/2006/relationships/image" Target="../media/image297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299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3" Type="http://schemas.openxmlformats.org/officeDocument/2006/relationships/image" Target="../media/image24.png"/><Relationship Id="rId7" Type="http://schemas.openxmlformats.org/officeDocument/2006/relationships/image" Target="../media/image3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364.bin"/><Relationship Id="rId5" Type="http://schemas.openxmlformats.org/officeDocument/2006/relationships/image" Target="../media/image301.emf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303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3" Type="http://schemas.openxmlformats.org/officeDocument/2006/relationships/oleObject" Target="../embeddings/oleObject366.bin"/><Relationship Id="rId7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67.bin"/><Relationship Id="rId4" Type="http://schemas.openxmlformats.org/officeDocument/2006/relationships/image" Target="../media/image304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70.bin"/><Relationship Id="rId4" Type="http://schemas.openxmlformats.org/officeDocument/2006/relationships/image" Target="../media/image297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307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74.bin"/><Relationship Id="rId10" Type="http://schemas.openxmlformats.org/officeDocument/2006/relationships/image" Target="../media/image310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76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82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14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16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0" Type="http://schemas.openxmlformats.org/officeDocument/2006/relationships/image" Target="../media/image318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86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13" Type="http://schemas.openxmlformats.org/officeDocument/2006/relationships/oleObject" Target="../embeddings/oleObject393.bin"/><Relationship Id="rId18" Type="http://schemas.openxmlformats.org/officeDocument/2006/relationships/oleObject" Target="../embeddings/oleObject395.bin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24.emf"/><Relationship Id="rId17" Type="http://schemas.openxmlformats.org/officeDocument/2006/relationships/image" Target="../media/image326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394.bin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21.e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image" Target="../media/image328.jpeg"/><Relationship Id="rId10" Type="http://schemas.openxmlformats.org/officeDocument/2006/relationships/image" Target="../media/image323.emf"/><Relationship Id="rId19" Type="http://schemas.openxmlformats.org/officeDocument/2006/relationships/image" Target="../media/image327.emf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emf"/><Relationship Id="rId13" Type="http://schemas.openxmlformats.org/officeDocument/2006/relationships/oleObject" Target="../embeddings/oleObject401.bin"/><Relationship Id="rId18" Type="http://schemas.openxmlformats.org/officeDocument/2006/relationships/image" Target="../media/image336.emf"/><Relationship Id="rId26" Type="http://schemas.openxmlformats.org/officeDocument/2006/relationships/oleObject" Target="../embeddings/oleObject407.bin"/><Relationship Id="rId3" Type="http://schemas.openxmlformats.org/officeDocument/2006/relationships/oleObject" Target="../embeddings/oleObject396.bin"/><Relationship Id="rId21" Type="http://schemas.openxmlformats.org/officeDocument/2006/relationships/oleObject" Target="../embeddings/oleObject405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33.emf"/><Relationship Id="rId17" Type="http://schemas.openxmlformats.org/officeDocument/2006/relationships/oleObject" Target="../embeddings/oleObject403.bin"/><Relationship Id="rId25" Type="http://schemas.openxmlformats.org/officeDocument/2006/relationships/image" Target="../media/image339.e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35.emf"/><Relationship Id="rId20" Type="http://schemas.openxmlformats.org/officeDocument/2006/relationships/image" Target="../media/image337.e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330.emf"/><Relationship Id="rId11" Type="http://schemas.openxmlformats.org/officeDocument/2006/relationships/oleObject" Target="../embeddings/oleObject400.bin"/><Relationship Id="rId24" Type="http://schemas.openxmlformats.org/officeDocument/2006/relationships/oleObject" Target="../embeddings/oleObject406.bin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23" Type="http://schemas.openxmlformats.org/officeDocument/2006/relationships/image" Target="../media/image328.jpeg"/><Relationship Id="rId10" Type="http://schemas.openxmlformats.org/officeDocument/2006/relationships/image" Target="../media/image332.emf"/><Relationship Id="rId19" Type="http://schemas.openxmlformats.org/officeDocument/2006/relationships/oleObject" Target="../embeddings/oleObject404.bin"/><Relationship Id="rId4" Type="http://schemas.openxmlformats.org/officeDocument/2006/relationships/image" Target="../media/image329.e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34.emf"/><Relationship Id="rId22" Type="http://schemas.openxmlformats.org/officeDocument/2006/relationships/image" Target="../media/image338.emf"/><Relationship Id="rId27" Type="http://schemas.openxmlformats.org/officeDocument/2006/relationships/image" Target="../media/image340.e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image" Target="../media/image328.jpeg"/><Relationship Id="rId18" Type="http://schemas.openxmlformats.org/officeDocument/2006/relationships/oleObject" Target="../embeddings/oleObject415.bin"/><Relationship Id="rId26" Type="http://schemas.openxmlformats.org/officeDocument/2006/relationships/oleObject" Target="../embeddings/oleObject419.bin"/><Relationship Id="rId3" Type="http://schemas.openxmlformats.org/officeDocument/2006/relationships/oleObject" Target="../embeddings/oleObject408.bin"/><Relationship Id="rId21" Type="http://schemas.openxmlformats.org/officeDocument/2006/relationships/image" Target="../media/image349.emf"/><Relationship Id="rId7" Type="http://schemas.openxmlformats.org/officeDocument/2006/relationships/oleObject" Target="../embeddings/oleObject410.bin"/><Relationship Id="rId12" Type="http://schemas.openxmlformats.org/officeDocument/2006/relationships/image" Target="../media/image345.emf"/><Relationship Id="rId17" Type="http://schemas.openxmlformats.org/officeDocument/2006/relationships/image" Target="../media/image347.emf"/><Relationship Id="rId25" Type="http://schemas.openxmlformats.org/officeDocument/2006/relationships/image" Target="../media/image351.e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414.bin"/><Relationship Id="rId20" Type="http://schemas.openxmlformats.org/officeDocument/2006/relationships/oleObject" Target="../embeddings/oleObject416.bin"/><Relationship Id="rId29" Type="http://schemas.openxmlformats.org/officeDocument/2006/relationships/image" Target="../media/image353.e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412.bin"/><Relationship Id="rId24" Type="http://schemas.openxmlformats.org/officeDocument/2006/relationships/oleObject" Target="../embeddings/oleObject418.bin"/><Relationship Id="rId5" Type="http://schemas.openxmlformats.org/officeDocument/2006/relationships/oleObject" Target="../embeddings/oleObject409.bin"/><Relationship Id="rId15" Type="http://schemas.openxmlformats.org/officeDocument/2006/relationships/image" Target="../media/image346.emf"/><Relationship Id="rId23" Type="http://schemas.openxmlformats.org/officeDocument/2006/relationships/image" Target="../media/image350.emf"/><Relationship Id="rId28" Type="http://schemas.openxmlformats.org/officeDocument/2006/relationships/oleObject" Target="../embeddings/oleObject420.bin"/><Relationship Id="rId10" Type="http://schemas.openxmlformats.org/officeDocument/2006/relationships/image" Target="../media/image344.emf"/><Relationship Id="rId19" Type="http://schemas.openxmlformats.org/officeDocument/2006/relationships/image" Target="../media/image348.emf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411.bin"/><Relationship Id="rId14" Type="http://schemas.openxmlformats.org/officeDocument/2006/relationships/oleObject" Target="../embeddings/oleObject413.bin"/><Relationship Id="rId22" Type="http://schemas.openxmlformats.org/officeDocument/2006/relationships/oleObject" Target="../embeddings/oleObject417.bin"/><Relationship Id="rId27" Type="http://schemas.openxmlformats.org/officeDocument/2006/relationships/image" Target="../media/image352.emf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jpeg"/><Relationship Id="rId4" Type="http://schemas.openxmlformats.org/officeDocument/2006/relationships/image" Target="../media/image27.wmf"/><Relationship Id="rId9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png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3.png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9" Type="http://schemas.openxmlformats.org/officeDocument/2006/relationships/image" Target="../media/image47.emf"/><Relationship Id="rId14" Type="http://schemas.openxmlformats.org/officeDocument/2006/relationships/image" Target="../media/image4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54.jpeg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Relationship Id="rId1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2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65.wmf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image" Target="../media/image60.wmf"/><Relationship Id="rId19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11" Type="http://schemas.openxmlformats.org/officeDocument/2006/relationships/image" Target="../media/image69.wmf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67.wmf"/><Relationship Id="rId9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png"/><Relationship Id="rId4" Type="http://schemas.openxmlformats.org/officeDocument/2006/relationships/image" Target="../media/image8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0.e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9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82.png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86.wmf"/><Relationship Id="rId10" Type="http://schemas.openxmlformats.org/officeDocument/2006/relationships/image" Target="../media/image67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2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92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3.wmf"/><Relationship Id="rId4" Type="http://schemas.openxmlformats.org/officeDocument/2006/relationships/image" Target="../media/image145.jpeg"/><Relationship Id="rId9" Type="http://schemas.openxmlformats.org/officeDocument/2006/relationships/oleObject" Target="../embeddings/oleObject15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45.jpeg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48.wmf"/><Relationship Id="rId5" Type="http://schemas.openxmlformats.org/officeDocument/2006/relationships/image" Target="../media/image141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60.bin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57.wmf"/><Relationship Id="rId26" Type="http://schemas.openxmlformats.org/officeDocument/2006/relationships/image" Target="../media/image160.wmf"/><Relationship Id="rId39" Type="http://schemas.openxmlformats.org/officeDocument/2006/relationships/oleObject" Target="../embeddings/oleObject181.bin"/><Relationship Id="rId21" Type="http://schemas.openxmlformats.org/officeDocument/2006/relationships/oleObject" Target="../embeddings/oleObject172.bin"/><Relationship Id="rId34" Type="http://schemas.openxmlformats.org/officeDocument/2006/relationships/image" Target="../media/image164.wmf"/><Relationship Id="rId42" Type="http://schemas.openxmlformats.org/officeDocument/2006/relationships/image" Target="../media/image168.wmf"/><Relationship Id="rId47" Type="http://schemas.openxmlformats.org/officeDocument/2006/relationships/oleObject" Target="../embeddings/oleObject185.bin"/><Relationship Id="rId50" Type="http://schemas.openxmlformats.org/officeDocument/2006/relationships/image" Target="../media/image172.wmf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9" Type="http://schemas.openxmlformats.org/officeDocument/2006/relationships/oleObject" Target="../embeddings/oleObject176.bin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59.wmf"/><Relationship Id="rId32" Type="http://schemas.openxmlformats.org/officeDocument/2006/relationships/image" Target="../media/image163.wmf"/><Relationship Id="rId37" Type="http://schemas.openxmlformats.org/officeDocument/2006/relationships/oleObject" Target="../embeddings/oleObject180.bin"/><Relationship Id="rId40" Type="http://schemas.openxmlformats.org/officeDocument/2006/relationships/image" Target="../media/image167.wmf"/><Relationship Id="rId45" Type="http://schemas.openxmlformats.org/officeDocument/2006/relationships/oleObject" Target="../embeddings/oleObject184.bin"/><Relationship Id="rId53" Type="http://schemas.openxmlformats.org/officeDocument/2006/relationships/oleObject" Target="../embeddings/oleObject188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71.bin"/><Relationship Id="rId31" Type="http://schemas.openxmlformats.org/officeDocument/2006/relationships/oleObject" Target="../embeddings/oleObject177.bin"/><Relationship Id="rId44" Type="http://schemas.openxmlformats.org/officeDocument/2006/relationships/image" Target="../media/image169.wmf"/><Relationship Id="rId52" Type="http://schemas.openxmlformats.org/officeDocument/2006/relationships/image" Target="../media/image173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55.wmf"/><Relationship Id="rId22" Type="http://schemas.openxmlformats.org/officeDocument/2006/relationships/image" Target="../media/image147.w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62.wmf"/><Relationship Id="rId35" Type="http://schemas.openxmlformats.org/officeDocument/2006/relationships/oleObject" Target="../embeddings/oleObject179.bin"/><Relationship Id="rId43" Type="http://schemas.openxmlformats.org/officeDocument/2006/relationships/oleObject" Target="../embeddings/oleObject183.bin"/><Relationship Id="rId48" Type="http://schemas.openxmlformats.org/officeDocument/2006/relationships/image" Target="../media/image171.wmf"/><Relationship Id="rId8" Type="http://schemas.openxmlformats.org/officeDocument/2006/relationships/image" Target="../media/image152.wmf"/><Relationship Id="rId51" Type="http://schemas.openxmlformats.org/officeDocument/2006/relationships/oleObject" Target="../embeddings/oleObject187.bin"/><Relationship Id="rId3" Type="http://schemas.openxmlformats.org/officeDocument/2006/relationships/oleObject" Target="../embeddings/oleObject163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78.bin"/><Relationship Id="rId38" Type="http://schemas.openxmlformats.org/officeDocument/2006/relationships/image" Target="../media/image166.wmf"/><Relationship Id="rId46" Type="http://schemas.openxmlformats.org/officeDocument/2006/relationships/image" Target="../media/image170.wmf"/><Relationship Id="rId20" Type="http://schemas.openxmlformats.org/officeDocument/2006/relationships/image" Target="../media/image158.wmf"/><Relationship Id="rId41" Type="http://schemas.openxmlformats.org/officeDocument/2006/relationships/oleObject" Target="../embeddings/oleObject182.bin"/><Relationship Id="rId54" Type="http://schemas.openxmlformats.org/officeDocument/2006/relationships/image" Target="../media/image17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1.wmf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61.wmf"/><Relationship Id="rId36" Type="http://schemas.openxmlformats.org/officeDocument/2006/relationships/image" Target="../media/image165.wmf"/><Relationship Id="rId49" Type="http://schemas.openxmlformats.org/officeDocument/2006/relationships/oleObject" Target="../embeddings/oleObject18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78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1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80.wmf"/><Relationship Id="rId3" Type="http://schemas.openxmlformats.org/officeDocument/2006/relationships/image" Target="../media/image2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78.wmf"/><Relationship Id="rId5" Type="http://schemas.openxmlformats.org/officeDocument/2006/relationships/image" Target="../media/image182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19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75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85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8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11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1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9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9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9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98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3" Type="http://schemas.openxmlformats.org/officeDocument/2006/relationships/image" Target="../media/image24.png"/><Relationship Id="rId7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24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0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29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0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20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0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19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1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43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18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image" Target="../media/image24.png"/><Relationship Id="rId7" Type="http://schemas.openxmlformats.org/officeDocument/2006/relationships/image" Target="../media/image2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48.bin"/><Relationship Id="rId5" Type="http://schemas.openxmlformats.org/officeDocument/2006/relationships/image" Target="../media/image221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23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24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31.wmf"/><Relationship Id="rId18" Type="http://schemas.openxmlformats.org/officeDocument/2006/relationships/oleObject" Target="../embeddings/oleObject260.bin"/><Relationship Id="rId3" Type="http://schemas.openxmlformats.org/officeDocument/2006/relationships/image" Target="../media/image24.png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9.bin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30.wmf"/><Relationship Id="rId5" Type="http://schemas.openxmlformats.org/officeDocument/2006/relationships/image" Target="../media/image227.wmf"/><Relationship Id="rId15" Type="http://schemas.openxmlformats.org/officeDocument/2006/relationships/image" Target="../media/image232.wmf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34.w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29.wmf"/><Relationship Id="rId14" Type="http://schemas.openxmlformats.org/officeDocument/2006/relationships/oleObject" Target="../embeddings/oleObject258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image" Target="../media/image24.png"/><Relationship Id="rId7" Type="http://schemas.openxmlformats.org/officeDocument/2006/relationships/image" Target="../media/image2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35.w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9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3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39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24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43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75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5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54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61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64.wmf"/><Relationship Id="rId4" Type="http://schemas.openxmlformats.org/officeDocument/2006/relationships/slide" Target="slide56.xml"/><Relationship Id="rId9" Type="http://schemas.openxmlformats.org/officeDocument/2006/relationships/oleObject" Target="../embeddings/oleObject291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image" Target="../media/image268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65.wmf"/><Relationship Id="rId11" Type="http://schemas.openxmlformats.org/officeDocument/2006/relationships/image" Target="../media/image267.wmf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7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491858"/>
            <a:ext cx="9144000" cy="144016"/>
            <a:chOff x="0" y="1336431"/>
            <a:chExt cx="9144000" cy="246184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1336431"/>
              <a:ext cx="9144000" cy="14067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AC78A8"/>
                </a:gs>
                <a:gs pos="100000">
                  <a:srgbClr val="8D458B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0" y="1477108"/>
              <a:ext cx="9144000" cy="10550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rgbClr val="CCC9C4"/>
                </a:gs>
                <a:gs pos="100000">
                  <a:srgbClr val="B1AE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1268413"/>
            <a:ext cx="7772400" cy="345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第 </a:t>
            </a:r>
            <a:r>
              <a:rPr lang="en-US" altLang="zh-CN" b="1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章</a:t>
            </a:r>
            <a:br>
              <a:rPr lang="zh-CN" altLang="en-US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6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6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6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</a:t>
            </a:r>
            <a:br>
              <a:rPr lang="zh-CN" altLang="en-US" sz="36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60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应力理论</a:t>
            </a:r>
            <a:br>
              <a:rPr lang="zh-CN" altLang="en-US" sz="6000" b="1" dirty="0" smtClean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6000" b="1" dirty="0" smtClean="0">
                <a:solidFill>
                  <a:schemeClr val="folHlink"/>
                </a:solidFill>
              </a:rPr>
              <a:t> </a:t>
            </a:r>
            <a:endParaRPr lang="zh-CN" altLang="en-US" sz="36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395288" y="620713"/>
            <a:ext cx="2879725" cy="1006475"/>
          </a:xfrm>
          <a:prstGeom prst="irregularSeal2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Difference 3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32138" y="1125538"/>
            <a:ext cx="50403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取分离体</a:t>
            </a:r>
            <a:r>
              <a:rPr lang="en-US" altLang="zh-CN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i="0" dirty="0">
                <a:solidFill>
                  <a:srgbClr val="BC00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isolated body)</a:t>
            </a:r>
            <a:r>
              <a:rPr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50825" y="2708275"/>
            <a:ext cx="1800225" cy="863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材料力学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79388" y="4652963"/>
            <a:ext cx="1800225" cy="863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弹性力学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2700338" y="2565400"/>
            <a:ext cx="2232025" cy="1152525"/>
          </a:xfrm>
          <a:prstGeom prst="flowChartAlternateProcess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700338" y="2565400"/>
            <a:ext cx="2592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一般截取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部分杆段</a:t>
            </a: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>
            <a:off x="2771775" y="4508500"/>
            <a:ext cx="2232025" cy="1152525"/>
          </a:xfrm>
          <a:prstGeom prst="flowChartAlternateProcess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771775" y="4508500"/>
            <a:ext cx="24860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一般截取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微单元体</a:t>
            </a: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5600700" y="2781300"/>
            <a:ext cx="3435350" cy="647700"/>
            <a:chOff x="3528" y="1752"/>
            <a:chExt cx="2164" cy="408"/>
          </a:xfrm>
        </p:grpSpPr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560" y="1752"/>
              <a:ext cx="2087" cy="408"/>
            </a:xfrm>
            <a:prstGeom prst="rect">
              <a:avLst/>
            </a:prstGeom>
            <a:noFill/>
            <a:ln w="38100" cmpd="dbl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528" y="1752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i="0">
                  <a:solidFill>
                    <a:schemeClr val="tx2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得到</a:t>
              </a:r>
              <a:r>
                <a:rPr kumimoji="1" lang="zh-CN" altLang="en-US" sz="3200" i="0">
                  <a:solidFill>
                    <a:srgbClr val="FF00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力的平衡方程</a:t>
              </a:r>
            </a:p>
          </p:txBody>
        </p:sp>
      </p:grpSp>
      <p:grpSp>
        <p:nvGrpSpPr>
          <p:cNvPr id="53261" name="Group 13"/>
          <p:cNvGrpSpPr>
            <a:grpSpLocks/>
          </p:cNvGrpSpPr>
          <p:nvPr/>
        </p:nvGrpSpPr>
        <p:grpSpPr bwMode="auto">
          <a:xfrm>
            <a:off x="5651500" y="4724400"/>
            <a:ext cx="3313113" cy="650875"/>
            <a:chOff x="3515" y="2931"/>
            <a:chExt cx="2087" cy="410"/>
          </a:xfrm>
        </p:grpSpPr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3515" y="2931"/>
              <a:ext cx="2087" cy="408"/>
            </a:xfrm>
            <a:prstGeom prst="rect">
              <a:avLst/>
            </a:prstGeom>
            <a:noFill/>
            <a:ln w="38100" cmpd="dbl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3515" y="297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i="0">
                  <a:solidFill>
                    <a:schemeClr val="tx2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得到</a:t>
              </a:r>
              <a:r>
                <a:rPr kumimoji="1" lang="zh-CN" altLang="en-US" sz="3200" i="0">
                  <a:solidFill>
                    <a:srgbClr val="FF00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偏微分方程</a:t>
              </a:r>
            </a:p>
          </p:txBody>
        </p:sp>
      </p:grp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3419475" y="1700213"/>
            <a:ext cx="4608513" cy="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2122488" y="3141663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2124075" y="5157788"/>
            <a:ext cx="5048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>
            <a:off x="5003800" y="2924175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AutoShape 20"/>
          <p:cNvSpPr>
            <a:spLocks noChangeArrowheads="1"/>
          </p:cNvSpPr>
          <p:nvPr/>
        </p:nvSpPr>
        <p:spPr bwMode="auto">
          <a:xfrm>
            <a:off x="5075238" y="4868863"/>
            <a:ext cx="576262" cy="360362"/>
          </a:xfrm>
          <a:prstGeom prst="rightArrow">
            <a:avLst>
              <a:gd name="adj1" fmla="val 50000"/>
              <a:gd name="adj2" fmla="val 39978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0" y="3759200"/>
            <a:ext cx="310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FF00FF"/>
                </a:solidFill>
                <a:latin typeface="Constantia" panose="02030602050306030303" pitchFamily="18" charset="0"/>
              </a:rPr>
              <a:t>Material Mechanics 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0" y="5734050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FF00FF"/>
                </a:solidFill>
                <a:latin typeface="Constantia" panose="02030602050306030303" pitchFamily="18" charset="0"/>
              </a:rPr>
              <a:t>Elasticity Mechanics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5508625" y="3573463"/>
            <a:ext cx="335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Equilibrium Equation 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608513" y="5805488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Partial Differential Equations </a:t>
            </a:r>
          </a:p>
        </p:txBody>
      </p:sp>
    </p:spTree>
    <p:extLst>
      <p:ext uri="{BB962C8B-B14F-4D97-AF65-F5344CB8AC3E}">
        <p14:creationId xmlns:p14="http://schemas.microsoft.com/office/powerpoint/2010/main" val="343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32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4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40"/>
                            </p:stCondLst>
                            <p:childTnLst>
                              <p:par>
                                <p:cTn id="8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0" grpId="1" animBg="1"/>
      <p:bldP spid="53251" grpId="0"/>
      <p:bldP spid="53252" grpId="0" animBg="1"/>
      <p:bldP spid="53253" grpId="0" animBg="1"/>
      <p:bldP spid="53255" grpId="0"/>
      <p:bldP spid="53257" grpId="0"/>
      <p:bldP spid="53269" grpId="0"/>
      <p:bldP spid="53270" grpId="0"/>
      <p:bldP spid="53271" grpId="0"/>
      <p:bldP spid="5327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50449"/>
              </p:ext>
            </p:extLst>
          </p:nvPr>
        </p:nvGraphicFramePr>
        <p:xfrm>
          <a:off x="75838" y="1467077"/>
          <a:ext cx="3798094" cy="355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31" name="Designer 4.1 Drawing" r:id="rId3" imgW="3463200" imgH="3243600" progId="MgxDesigner">
                  <p:embed/>
                </p:oleObj>
              </mc:Choice>
              <mc:Fallback>
                <p:oleObj name="Designer 4.1 Drawing" r:id="rId3" imgW="3463200" imgH="3243600" progId="MgxDesigner">
                  <p:embed/>
                  <p:pic>
                    <p:nvPicPr>
                      <p:cNvPr id="128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8" y="1467077"/>
                        <a:ext cx="3798094" cy="3556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47487" y="1630192"/>
            <a:ext cx="1827609" cy="1965722"/>
            <a:chOff x="2637" y="1207"/>
            <a:chExt cx="1535" cy="1651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637" y="1535"/>
            <a:ext cx="1159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2" name="Designer 4.1 Drawing" r:id="rId5" imgW="948600" imgH="988200" progId="MgxDesigner">
                    <p:embed/>
                  </p:oleObj>
                </mc:Choice>
                <mc:Fallback>
                  <p:oleObj name="Designer 4.1 Drawing" r:id="rId5" imgW="948600" imgH="988200" progId="MgxDesigner">
                    <p:embed/>
                    <p:pic>
                      <p:nvPicPr>
                        <p:cNvPr id="1280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" y="1535"/>
                          <a:ext cx="1159" cy="1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2718" y="2387"/>
            <a:ext cx="36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3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1280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2387"/>
                          <a:ext cx="36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8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3807" y="1829"/>
            <a:ext cx="365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4" name="Equation" r:id="rId9" imgW="177480" imgH="241200" progId="Equation.DSMT4">
                    <p:embed/>
                  </p:oleObj>
                </mc:Choice>
                <mc:Fallback>
                  <p:oleObj name="Equation" r:id="rId9" imgW="177480" imgH="241200" progId="Equation.DSMT4">
                    <p:embed/>
                    <p:pic>
                      <p:nvPicPr>
                        <p:cNvPr id="1280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1829"/>
                          <a:ext cx="365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8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2990" y="1207"/>
            <a:ext cx="365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5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1280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207"/>
                          <a:ext cx="365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8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3842148" y="1332535"/>
            <a:ext cx="5301852" cy="4526757"/>
            <a:chOff x="2511030" y="1160860"/>
            <a:chExt cx="5301852" cy="4526757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917669"/>
                </p:ext>
              </p:extLst>
            </p:nvPr>
          </p:nvGraphicFramePr>
          <p:xfrm>
            <a:off x="2511030" y="2131220"/>
            <a:ext cx="3798094" cy="3556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6" name="Designer 4.1 Drawing" r:id="rId13" imgW="3463200" imgH="3243600" progId="MgxDesigner">
                    <p:embed/>
                  </p:oleObj>
                </mc:Choice>
                <mc:Fallback>
                  <p:oleObj name="Designer 4.1 Drawing" r:id="rId13" imgW="3463200" imgH="3243600" progId="MgxDesigner">
                    <p:embed/>
                    <p:pic>
                      <p:nvPicPr>
                        <p:cNvPr id="12697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030" y="2131220"/>
                          <a:ext cx="3798094" cy="35563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804855"/>
                </p:ext>
              </p:extLst>
            </p:nvPr>
          </p:nvGraphicFramePr>
          <p:xfrm>
            <a:off x="2844403" y="3213497"/>
            <a:ext cx="3709988" cy="206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7" name="Designer 4.1 Drawing" r:id="rId14" imgW="2850480" imgH="1585440" progId="MgxDesigner">
                    <p:embed/>
                  </p:oleObj>
                </mc:Choice>
                <mc:Fallback>
                  <p:oleObj name="Designer 4.1 Drawing" r:id="rId14" imgW="2850480" imgH="1585440" progId="MgxDesigner">
                    <p:embed/>
                    <p:pic>
                      <p:nvPicPr>
                        <p:cNvPr id="1269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403" y="3213497"/>
                          <a:ext cx="3709988" cy="206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896323"/>
                </p:ext>
              </p:extLst>
            </p:nvPr>
          </p:nvGraphicFramePr>
          <p:xfrm>
            <a:off x="4572001" y="1863330"/>
            <a:ext cx="1635919" cy="1783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8" name="Designer 4.1 Drawing" r:id="rId16" imgW="1164960" imgH="1271520" progId="MgxDesigner">
                    <p:embed/>
                  </p:oleObj>
                </mc:Choice>
                <mc:Fallback>
                  <p:oleObj name="Designer 4.1 Drawing" r:id="rId16" imgW="1164960" imgH="1271520" progId="MgxDesigner">
                    <p:embed/>
                    <p:pic>
                      <p:nvPicPr>
                        <p:cNvPr id="12698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1" y="1863330"/>
                          <a:ext cx="1635919" cy="1783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97811"/>
                </p:ext>
              </p:extLst>
            </p:nvPr>
          </p:nvGraphicFramePr>
          <p:xfrm>
            <a:off x="2951561" y="1160860"/>
            <a:ext cx="3826669" cy="1932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9" name="Designer 4.1 Drawing" r:id="rId18" imgW="2634120" imgH="1393560" progId="MgxDesigner">
                    <p:embed/>
                  </p:oleObj>
                </mc:Choice>
                <mc:Fallback>
                  <p:oleObj name="Designer 4.1 Drawing" r:id="rId18" imgW="2634120" imgH="1393560" progId="MgxDesigner">
                    <p:embed/>
                    <p:pic>
                      <p:nvPicPr>
                        <p:cNvPr id="1269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561" y="1160860"/>
                          <a:ext cx="3826669" cy="1932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210812"/>
                </p:ext>
              </p:extLst>
            </p:nvPr>
          </p:nvGraphicFramePr>
          <p:xfrm>
            <a:off x="4356497" y="4238625"/>
            <a:ext cx="1185863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0" name="Designer 4.1 Drawing" r:id="rId20" imgW="1134360" imgH="1003320" progId="MgxDesigner">
                    <p:embed/>
                  </p:oleObj>
                </mc:Choice>
                <mc:Fallback>
                  <p:oleObj name="Designer 4.1 Drawing" r:id="rId20" imgW="1134360" imgH="1003320" progId="MgxDesigner">
                    <p:embed/>
                    <p:pic>
                      <p:nvPicPr>
                        <p:cNvPr id="1269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497" y="4238625"/>
                          <a:ext cx="1185863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625262"/>
                </p:ext>
              </p:extLst>
            </p:nvPr>
          </p:nvGraphicFramePr>
          <p:xfrm>
            <a:off x="5543551" y="2436020"/>
            <a:ext cx="2269331" cy="2160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1" name="Designer 4.1 Drawing" r:id="rId22" imgW="1680120" imgH="1600920" progId="MgxDesigner">
                    <p:embed/>
                  </p:oleObj>
                </mc:Choice>
                <mc:Fallback>
                  <p:oleObj name="Designer 4.1 Drawing" r:id="rId22" imgW="1680120" imgH="1600920" progId="MgxDesigner">
                    <p:embed/>
                    <p:pic>
                      <p:nvPicPr>
                        <p:cNvPr id="126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3551" y="2436020"/>
                          <a:ext cx="2269331" cy="2160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22000"/>
                </p:ext>
              </p:extLst>
            </p:nvPr>
          </p:nvGraphicFramePr>
          <p:xfrm>
            <a:off x="2951561" y="2756299"/>
            <a:ext cx="1273969" cy="1296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2" name="Designer 4.1 Drawing" r:id="rId24" imgW="1210680" imgH="1231920" progId="MgxDesigner">
                    <p:embed/>
                  </p:oleObj>
                </mc:Choice>
                <mc:Fallback>
                  <p:oleObj name="Designer 4.1 Drawing" r:id="rId24" imgW="1210680" imgH="1231920" progId="MgxDesigner">
                    <p:embed/>
                    <p:pic>
                      <p:nvPicPr>
                        <p:cNvPr id="12698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561" y="2756299"/>
                          <a:ext cx="1273969" cy="1296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4282679" y="2294335"/>
              <a:ext cx="1827609" cy="1965722"/>
              <a:chOff x="2637" y="1207"/>
              <a:chExt cx="1535" cy="1651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/>
            </p:nvGraphicFramePr>
            <p:xfrm>
              <a:off x="2637" y="1535"/>
              <a:ext cx="1159" cy="1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43" name="Designer 4.1 Drawing" r:id="rId26" imgW="948600" imgH="988200" progId="MgxDesigner">
                      <p:embed/>
                    </p:oleObj>
                  </mc:Choice>
                  <mc:Fallback>
                    <p:oleObj name="Designer 4.1 Drawing" r:id="rId26" imgW="948600" imgH="988200" progId="MgxDesigner">
                      <p:embed/>
                      <p:pic>
                        <p:nvPicPr>
                          <p:cNvPr id="12698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7" y="1535"/>
                            <a:ext cx="1159" cy="1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3"/>
              <p:cNvGraphicFramePr>
                <a:graphicFrameLocks noChangeAspect="1"/>
              </p:cNvGraphicFramePr>
              <p:nvPr/>
            </p:nvGraphicFramePr>
            <p:xfrm>
              <a:off x="2718" y="2387"/>
              <a:ext cx="366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44" name="Equation" r:id="rId27" imgW="177480" imgH="228600" progId="Equation.DSMT4">
                      <p:embed/>
                    </p:oleObj>
                  </mc:Choice>
                  <mc:Fallback>
                    <p:oleObj name="Equation" r:id="rId27" imgW="177480" imgH="228600" progId="Equation.DSMT4">
                      <p:embed/>
                      <p:pic>
                        <p:nvPicPr>
                          <p:cNvPr id="12698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8" y="2387"/>
                            <a:ext cx="366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80808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4"/>
              <p:cNvGraphicFramePr>
                <a:graphicFrameLocks noChangeAspect="1"/>
              </p:cNvGraphicFramePr>
              <p:nvPr/>
            </p:nvGraphicFramePr>
            <p:xfrm>
              <a:off x="3807" y="1829"/>
              <a:ext cx="365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45" name="Equation" r:id="rId28" imgW="177480" imgH="241200" progId="Equation.DSMT4">
                      <p:embed/>
                    </p:oleObj>
                  </mc:Choice>
                  <mc:Fallback>
                    <p:oleObj name="Equation" r:id="rId28" imgW="177480" imgH="241200" progId="Equation.DSMT4">
                      <p:embed/>
                      <p:pic>
                        <p:nvPicPr>
                          <p:cNvPr id="12699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7" y="1829"/>
                            <a:ext cx="365" cy="4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80808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5"/>
              <p:cNvGraphicFramePr>
                <a:graphicFrameLocks noChangeAspect="1"/>
              </p:cNvGraphicFramePr>
              <p:nvPr/>
            </p:nvGraphicFramePr>
            <p:xfrm>
              <a:off x="2990" y="1207"/>
              <a:ext cx="365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46" name="Equation" r:id="rId29" imgW="177480" imgH="228600" progId="Equation.DSMT4">
                      <p:embed/>
                    </p:oleObj>
                  </mc:Choice>
                  <mc:Fallback>
                    <p:oleObj name="Equation" r:id="rId29" imgW="177480" imgH="228600" progId="Equation.DSMT4">
                      <p:embed/>
                      <p:pic>
                        <p:nvPicPr>
                          <p:cNvPr id="12699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0" y="1207"/>
                            <a:ext cx="365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80808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3222795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90850"/>
              </p:ext>
            </p:extLst>
          </p:nvPr>
        </p:nvGraphicFramePr>
        <p:xfrm>
          <a:off x="1906191" y="1970485"/>
          <a:ext cx="5095875" cy="355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0" name="Designer 4.1 Drawing" r:id="rId3" imgW="4648680" imgH="3243600" progId="MgxDesigner">
                  <p:embed/>
                </p:oleObj>
              </mc:Choice>
              <mc:Fallback>
                <p:oleObj name="Designer 4.1 Drawing" r:id="rId3" imgW="4648680" imgH="3243600" progId="MgxDesigner">
                  <p:embed/>
                  <p:pic>
                    <p:nvPicPr>
                      <p:cNvPr id="129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191" y="1970485"/>
                        <a:ext cx="5095875" cy="3556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74876"/>
              </p:ext>
            </p:extLst>
          </p:nvPr>
        </p:nvGraphicFramePr>
        <p:xfrm>
          <a:off x="3059906" y="3699274"/>
          <a:ext cx="2076450" cy="105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1" name="Designer 4.1 Drawing" r:id="rId5" imgW="1594800" imgH="814320" progId="MgxDesigner">
                  <p:embed/>
                </p:oleObj>
              </mc:Choice>
              <mc:Fallback>
                <p:oleObj name="Designer 4.1 Drawing" r:id="rId5" imgW="1594800" imgH="814320" progId="MgxDesigner">
                  <p:embed/>
                  <p:pic>
                    <p:nvPicPr>
                      <p:cNvPr id="129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6" y="3699274"/>
                        <a:ext cx="2076450" cy="105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419985"/>
              </p:ext>
            </p:extLst>
          </p:nvPr>
        </p:nvGraphicFramePr>
        <p:xfrm>
          <a:off x="5813823" y="1863328"/>
          <a:ext cx="902494" cy="1146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2" name="Designer 4.1 Drawing" r:id="rId7" imgW="643680" imgH="817560" progId="MgxDesigner">
                  <p:embed/>
                </p:oleObj>
              </mc:Choice>
              <mc:Fallback>
                <p:oleObj name="Designer 4.1 Drawing" r:id="rId7" imgW="643680" imgH="817560" progId="MgxDesigner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23" y="1863328"/>
                        <a:ext cx="902494" cy="1146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62061"/>
              </p:ext>
            </p:extLst>
          </p:nvPr>
        </p:nvGraphicFramePr>
        <p:xfrm>
          <a:off x="3977879" y="1863330"/>
          <a:ext cx="1808559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3" name="Designer 4.1 Drawing" r:id="rId9" imgW="1244160" imgH="509400" progId="MgxDesigner">
                  <p:embed/>
                </p:oleObj>
              </mc:Choice>
              <mc:Fallback>
                <p:oleObj name="Designer 4.1 Drawing" r:id="rId9" imgW="1244160" imgH="509400" progId="MgxDesigner">
                  <p:embed/>
                  <p:pic>
                    <p:nvPicPr>
                      <p:cNvPr id="12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879" y="1863330"/>
                        <a:ext cx="1808559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032836"/>
              </p:ext>
            </p:extLst>
          </p:nvPr>
        </p:nvGraphicFramePr>
        <p:xfrm>
          <a:off x="5328047" y="4185047"/>
          <a:ext cx="560784" cy="3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4" name="Designer 4.1 Drawing" r:id="rId11" imgW="537120" imgH="354240" progId="MgxDesigner">
                  <p:embed/>
                </p:oleObj>
              </mc:Choice>
              <mc:Fallback>
                <p:oleObj name="Designer 4.1 Drawing" r:id="rId11" imgW="537120" imgH="354240" progId="MgxDesigner">
                  <p:embed/>
                  <p:pic>
                    <p:nvPicPr>
                      <p:cNvPr id="129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47" y="4185047"/>
                        <a:ext cx="560784" cy="370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26059"/>
              </p:ext>
            </p:extLst>
          </p:nvPr>
        </p:nvGraphicFramePr>
        <p:xfrm>
          <a:off x="6354367" y="3050381"/>
          <a:ext cx="139660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5" name="Designer 4.1 Drawing" r:id="rId13" imgW="1033920" imgH="744120" progId="MgxDesigner">
                  <p:embed/>
                </p:oleObj>
              </mc:Choice>
              <mc:Fallback>
                <p:oleObj name="Designer 4.1 Drawing" r:id="rId13" imgW="1033920" imgH="744120" progId="MgxDesigner">
                  <p:embed/>
                  <p:pic>
                    <p:nvPicPr>
                      <p:cNvPr id="129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367" y="3050381"/>
                        <a:ext cx="139660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180093"/>
              </p:ext>
            </p:extLst>
          </p:nvPr>
        </p:nvGraphicFramePr>
        <p:xfrm>
          <a:off x="4193381" y="2996805"/>
          <a:ext cx="606029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6" name="Designer 4.1 Drawing" r:id="rId15" imgW="576720" imgH="658800" progId="MgxDesigner">
                  <p:embed/>
                </p:oleObj>
              </mc:Choice>
              <mc:Fallback>
                <p:oleObj name="Designer 4.1 Drawing" r:id="rId15" imgW="576720" imgH="658800" progId="MgxDesigner">
                  <p:embed/>
                  <p:pic>
                    <p:nvPicPr>
                      <p:cNvPr id="129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381" y="2996805"/>
                        <a:ext cx="606029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93581"/>
              </p:ext>
            </p:extLst>
          </p:nvPr>
        </p:nvGraphicFramePr>
        <p:xfrm>
          <a:off x="5219700" y="3267076"/>
          <a:ext cx="457200" cy="54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7" name="Designer 4.1 Drawing" r:id="rId17" imgW="314640" imgH="390600" progId="MgxDesigner">
                  <p:embed/>
                </p:oleObj>
              </mc:Choice>
              <mc:Fallback>
                <p:oleObj name="Designer 4.1 Drawing" r:id="rId17" imgW="314640" imgH="390600" progId="MgxDesigner">
                  <p:embed/>
                  <p:pic>
                    <p:nvPicPr>
                      <p:cNvPr id="129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67076"/>
                        <a:ext cx="457200" cy="54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842"/>
              </p:ext>
            </p:extLst>
          </p:nvPr>
        </p:nvGraphicFramePr>
        <p:xfrm>
          <a:off x="5057776" y="3050382"/>
          <a:ext cx="435769" cy="5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8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29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6" y="3050382"/>
                        <a:ext cx="435769" cy="560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9847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600450" y="3375423"/>
            <a:ext cx="4205288" cy="2321719"/>
            <a:chOff x="641" y="845"/>
            <a:chExt cx="4909" cy="3077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641" y="935"/>
            <a:ext cx="4280" cy="2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4" name="Designer 4.1 Drawing" r:id="rId3" imgW="4648680" imgH="3243600" progId="MgxDesigner">
                    <p:embed/>
                  </p:oleObj>
                </mc:Choice>
                <mc:Fallback>
                  <p:oleObj name="Designer 4.1 Drawing" r:id="rId3" imgW="4648680" imgH="3243600" progId="MgxDesigner">
                    <p:embed/>
                    <p:pic>
                      <p:nvPicPr>
                        <p:cNvPr id="13005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935"/>
                          <a:ext cx="4280" cy="29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1610" y="2387"/>
            <a:ext cx="1744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5" name="Designer 4.1 Drawing" r:id="rId5" imgW="1594800" imgH="814320" progId="MgxDesigner">
                    <p:embed/>
                  </p:oleObj>
                </mc:Choice>
                <mc:Fallback>
                  <p:oleObj name="Designer 4.1 Drawing" r:id="rId5" imgW="1594800" imgH="814320" progId="MgxDesigner">
                    <p:embed/>
                    <p:pic>
                      <p:nvPicPr>
                        <p:cNvPr id="1300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87"/>
                          <a:ext cx="1744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923" y="845"/>
            <a:ext cx="758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6" name="Designer 4.1 Drawing" r:id="rId7" imgW="643680" imgH="817560" progId="MgxDesigner">
                    <p:embed/>
                  </p:oleObj>
                </mc:Choice>
                <mc:Fallback>
                  <p:oleObj name="Designer 4.1 Drawing" r:id="rId7" imgW="643680" imgH="817560" progId="MgxDesigner">
                    <p:embed/>
                    <p:pic>
                      <p:nvPicPr>
                        <p:cNvPr id="1300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45"/>
                          <a:ext cx="758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381" y="845"/>
            <a:ext cx="151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7" name="Designer 4.1 Drawing" r:id="rId9" imgW="1244160" imgH="509400" progId="MgxDesigner">
                    <p:embed/>
                  </p:oleObj>
                </mc:Choice>
                <mc:Fallback>
                  <p:oleObj name="Designer 4.1 Drawing" r:id="rId9" imgW="1244160" imgH="509400" progId="MgxDesigner">
                    <p:embed/>
                    <p:pic>
                      <p:nvPicPr>
                        <p:cNvPr id="130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845"/>
                          <a:ext cx="1519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515" y="2795"/>
            <a:ext cx="4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8" name="Designer 4.1 Drawing" r:id="rId11" imgW="537120" imgH="354240" progId="MgxDesigner">
                    <p:embed/>
                  </p:oleObj>
                </mc:Choice>
                <mc:Fallback>
                  <p:oleObj name="Designer 4.1 Drawing" r:id="rId11" imgW="537120" imgH="354240" progId="MgxDesigner">
                    <p:embed/>
                    <p:pic>
                      <p:nvPicPr>
                        <p:cNvPr id="1300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795"/>
                          <a:ext cx="4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377" y="1842"/>
            <a:ext cx="1173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9" name="Designer 4.1 Drawing" r:id="rId13" imgW="1033920" imgH="744120" progId="MgxDesigner">
                    <p:embed/>
                  </p:oleObj>
                </mc:Choice>
                <mc:Fallback>
                  <p:oleObj name="Designer 4.1 Drawing" r:id="rId13" imgW="1033920" imgH="744120" progId="MgxDesigner">
                    <p:embed/>
                    <p:pic>
                      <p:nvPicPr>
                        <p:cNvPr id="1300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842"/>
                          <a:ext cx="1173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562" y="1797"/>
            <a:ext cx="50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50" name="Designer 4.1 Drawing" r:id="rId15" imgW="576720" imgH="658800" progId="MgxDesigner">
                    <p:embed/>
                  </p:oleObj>
                </mc:Choice>
                <mc:Fallback>
                  <p:oleObj name="Designer 4.1 Drawing" r:id="rId15" imgW="576720" imgH="658800" progId="MgxDesigner">
                    <p:embed/>
                    <p:pic>
                      <p:nvPicPr>
                        <p:cNvPr id="1300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97"/>
                          <a:ext cx="509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424" y="2024"/>
            <a:ext cx="38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51" name="Designer 4.1 Drawing" r:id="rId17" imgW="314640" imgH="390600" progId="MgxDesigner">
                    <p:embed/>
                  </p:oleObj>
                </mc:Choice>
                <mc:Fallback>
                  <p:oleObj name="Designer 4.1 Drawing" r:id="rId17" imgW="314640" imgH="390600" progId="MgxDesigner">
                    <p:embed/>
                    <p:pic>
                      <p:nvPicPr>
                        <p:cNvPr id="1300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024"/>
                          <a:ext cx="38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3288" y="1842"/>
            <a:ext cx="36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52"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1300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42"/>
                          <a:ext cx="36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8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39592"/>
              </p:ext>
            </p:extLst>
          </p:nvPr>
        </p:nvGraphicFramePr>
        <p:xfrm>
          <a:off x="900149" y="2560684"/>
          <a:ext cx="37671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3" name="Equation" r:id="rId21" imgW="2247840" imgH="457200" progId="Equation.DSMT4">
                  <p:embed/>
                </p:oleObj>
              </mc:Choice>
              <mc:Fallback>
                <p:oleObj name="Equation" r:id="rId21" imgW="2247840" imgH="457200" progId="Equation.DSMT4">
                  <p:embed/>
                  <p:pic>
                    <p:nvPicPr>
                      <p:cNvPr id="130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49" y="2560684"/>
                        <a:ext cx="376713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82777"/>
              </p:ext>
            </p:extLst>
          </p:nvPr>
        </p:nvGraphicFramePr>
        <p:xfrm>
          <a:off x="303820" y="1796303"/>
          <a:ext cx="3558778" cy="71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4" name="Equation" r:id="rId23" imgW="2145960" imgH="431640" progId="Equation.DSMT4">
                  <p:embed/>
                </p:oleObj>
              </mc:Choice>
              <mc:Fallback>
                <p:oleObj name="Equation" r:id="rId23" imgW="2145960" imgH="431640" progId="Equation.DSMT4">
                  <p:embed/>
                  <p:pic>
                    <p:nvPicPr>
                      <p:cNvPr id="130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20" y="1796303"/>
                        <a:ext cx="3558778" cy="71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327498"/>
              </p:ext>
            </p:extLst>
          </p:nvPr>
        </p:nvGraphicFramePr>
        <p:xfrm>
          <a:off x="840618" y="3425078"/>
          <a:ext cx="3937397" cy="76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5" name="Equation" r:id="rId25" imgW="2234880" imgH="431640" progId="Equation.DSMT4">
                  <p:embed/>
                </p:oleObj>
              </mc:Choice>
              <mc:Fallback>
                <p:oleObj name="Equation" r:id="rId25" imgW="2234880" imgH="431640" progId="Equation.DSMT4">
                  <p:embed/>
                  <p:pic>
                    <p:nvPicPr>
                      <p:cNvPr id="130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18" y="3425078"/>
                        <a:ext cx="3937397" cy="76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23190"/>
              </p:ext>
            </p:extLst>
          </p:nvPr>
        </p:nvGraphicFramePr>
        <p:xfrm>
          <a:off x="962063" y="4318047"/>
          <a:ext cx="2131219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6" name="Equation" r:id="rId27" imgW="1091880" imgH="228600" progId="Equation.DSMT4">
                  <p:embed/>
                </p:oleObj>
              </mc:Choice>
              <mc:Fallback>
                <p:oleObj name="Equation" r:id="rId27" imgW="1091880" imgH="228600" progId="Equation.DSMT4">
                  <p:embed/>
                  <p:pic>
                    <p:nvPicPr>
                      <p:cNvPr id="1300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63" y="4318047"/>
                        <a:ext cx="2131219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1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25580" y="2305489"/>
            <a:ext cx="4799409" cy="2862263"/>
            <a:chOff x="641" y="845"/>
            <a:chExt cx="4909" cy="3077"/>
          </a:xfrm>
        </p:grpSpPr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641" y="935"/>
            <a:ext cx="4280" cy="2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38" name="Designer 4.1 Drawing" r:id="rId3" imgW="4648680" imgH="3243600" progId="MgxDesigner">
                    <p:embed/>
                  </p:oleObj>
                </mc:Choice>
                <mc:Fallback>
                  <p:oleObj name="Designer 4.1 Drawing" r:id="rId3" imgW="4648680" imgH="3243600" progId="MgxDesigner">
                    <p:embed/>
                    <p:pic>
                      <p:nvPicPr>
                        <p:cNvPr id="131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935"/>
                          <a:ext cx="4280" cy="29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610" y="2387"/>
            <a:ext cx="1744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39" name="Designer 4.1 Drawing" r:id="rId5" imgW="1594800" imgH="814320" progId="MgxDesigner">
                    <p:embed/>
                  </p:oleObj>
                </mc:Choice>
                <mc:Fallback>
                  <p:oleObj name="Designer 4.1 Drawing" r:id="rId5" imgW="1594800" imgH="814320" progId="MgxDesigner">
                    <p:embed/>
                    <p:pic>
                      <p:nvPicPr>
                        <p:cNvPr id="1310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87"/>
                          <a:ext cx="1744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3923" y="845"/>
            <a:ext cx="758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0" name="Designer 4.1 Drawing" r:id="rId7" imgW="643680" imgH="817560" progId="MgxDesigner">
                    <p:embed/>
                  </p:oleObj>
                </mc:Choice>
                <mc:Fallback>
                  <p:oleObj name="Designer 4.1 Drawing" r:id="rId7" imgW="643680" imgH="817560" progId="MgxDesigner">
                    <p:embed/>
                    <p:pic>
                      <p:nvPicPr>
                        <p:cNvPr id="1310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45"/>
                          <a:ext cx="758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2381" y="845"/>
            <a:ext cx="151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1" name="Designer 4.1 Drawing" r:id="rId9" imgW="1244160" imgH="509400" progId="MgxDesigner">
                    <p:embed/>
                  </p:oleObj>
                </mc:Choice>
                <mc:Fallback>
                  <p:oleObj name="Designer 4.1 Drawing" r:id="rId9" imgW="1244160" imgH="509400" progId="MgxDesigner">
                    <p:embed/>
                    <p:pic>
                      <p:nvPicPr>
                        <p:cNvPr id="1310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845"/>
                          <a:ext cx="1519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3515" y="2795"/>
            <a:ext cx="4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2" name="Designer 4.1 Drawing" r:id="rId11" imgW="537120" imgH="354240" progId="MgxDesigner">
                    <p:embed/>
                  </p:oleObj>
                </mc:Choice>
                <mc:Fallback>
                  <p:oleObj name="Designer 4.1 Drawing" r:id="rId11" imgW="537120" imgH="354240" progId="MgxDesigner">
                    <p:embed/>
                    <p:pic>
                      <p:nvPicPr>
                        <p:cNvPr id="1310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795"/>
                          <a:ext cx="4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4377" y="1842"/>
            <a:ext cx="1173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3" name="Designer 4.1 Drawing" r:id="rId13" imgW="1033920" imgH="744120" progId="MgxDesigner">
                    <p:embed/>
                  </p:oleObj>
                </mc:Choice>
                <mc:Fallback>
                  <p:oleObj name="Designer 4.1 Drawing" r:id="rId13" imgW="1033920" imgH="744120" progId="MgxDesigner">
                    <p:embed/>
                    <p:pic>
                      <p:nvPicPr>
                        <p:cNvPr id="13108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842"/>
                          <a:ext cx="1173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562" y="1797"/>
            <a:ext cx="50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4" name="Designer 4.1 Drawing" r:id="rId15" imgW="576720" imgH="658800" progId="MgxDesigner">
                    <p:embed/>
                  </p:oleObj>
                </mc:Choice>
                <mc:Fallback>
                  <p:oleObj name="Designer 4.1 Drawing" r:id="rId15" imgW="576720" imgH="658800" progId="MgxDesigner">
                    <p:embed/>
                    <p:pic>
                      <p:nvPicPr>
                        <p:cNvPr id="13108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97"/>
                          <a:ext cx="509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3424" y="2024"/>
            <a:ext cx="38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5" name="Designer 4.1 Drawing" r:id="rId17" imgW="314640" imgH="390600" progId="MgxDesigner">
                    <p:embed/>
                  </p:oleObj>
                </mc:Choice>
                <mc:Fallback>
                  <p:oleObj name="Designer 4.1 Drawing" r:id="rId17" imgW="314640" imgH="390600" progId="MgxDesigner">
                    <p:embed/>
                    <p:pic>
                      <p:nvPicPr>
                        <p:cNvPr id="1310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024"/>
                          <a:ext cx="38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288" y="1842"/>
            <a:ext cx="36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6" name="Equation" r:id="rId19" imgW="177480" imgH="228600" progId="Equation.DSMT4">
                    <p:embed/>
                  </p:oleObj>
                </mc:Choice>
                <mc:Fallback>
                  <p:oleObj name="Equation" r:id="rId19" imgW="177480" imgH="228600" progId="Equation.DSMT4">
                    <p:embed/>
                    <p:pic>
                      <p:nvPicPr>
                        <p:cNvPr id="13108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42"/>
                          <a:ext cx="36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808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07269"/>
              </p:ext>
            </p:extLst>
          </p:nvPr>
        </p:nvGraphicFramePr>
        <p:xfrm>
          <a:off x="763456" y="1937366"/>
          <a:ext cx="3639741" cy="90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47" name="Equation" r:id="rId21" imgW="1739880" imgH="431640" progId="Equation.DSMT4">
                  <p:embed/>
                </p:oleObj>
              </mc:Choice>
              <mc:Fallback>
                <p:oleObj name="Equation" r:id="rId21" imgW="1739880" imgH="431640" progId="Equation.DSMT4">
                  <p:embed/>
                  <p:pic>
                    <p:nvPicPr>
                      <p:cNvPr id="1310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56" y="1937366"/>
                        <a:ext cx="3639741" cy="9036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9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74131" y="2078831"/>
            <a:ext cx="4914900" cy="3371850"/>
            <a:chOff x="968" y="880"/>
            <a:chExt cx="3825" cy="2560"/>
          </a:xfrm>
        </p:grpSpPr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968" y="880"/>
            <a:ext cx="3825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71" name="Visio" r:id="rId3" imgW="11171936" imgH="7477218" progId="Visio.Drawing.6">
                    <p:embed/>
                  </p:oleObj>
                </mc:Choice>
                <mc:Fallback>
                  <p:oleObj name="Visio" r:id="rId3" imgW="11171936" imgH="7477218" progId="Visio.Drawing.6">
                    <p:embed/>
                    <p:pic>
                      <p:nvPicPr>
                        <p:cNvPr id="716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880"/>
                          <a:ext cx="3825" cy="2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 cmpd="tri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611" y="2745"/>
              <a:ext cx="22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350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182479" y="1437144"/>
            <a:ext cx="51851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其中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X,Y,Z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单位体积力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与坐标轴同向为正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600450" y="5049441"/>
            <a:ext cx="4105275" cy="11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图示正六面体代表通过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x,y,z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x,y+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y,z+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两个点的一个微体，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A,B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点各有三个正交面。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489972" y="3429001"/>
            <a:ext cx="59412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50" i="1">
                <a:solidFill>
                  <a:srgbClr val="CC00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030516" y="2943226"/>
            <a:ext cx="59412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50" i="1">
                <a:solidFill>
                  <a:srgbClr val="CC00CC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27852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080"/>
              </p:ext>
            </p:extLst>
          </p:nvPr>
        </p:nvGraphicFramePr>
        <p:xfrm>
          <a:off x="3977879" y="2112523"/>
          <a:ext cx="3513534" cy="55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3" name="Equation" r:id="rId3" imgW="2628720" imgH="419040" progId="Equation.DSMT4">
                  <p:embed/>
                </p:oleObj>
              </mc:Choice>
              <mc:Fallback>
                <p:oleObj name="Equation" r:id="rId3" imgW="2628720" imgH="419040" progId="Equation.DSMT4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879" y="2112523"/>
                        <a:ext cx="3513534" cy="55959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948513"/>
              </p:ext>
            </p:extLst>
          </p:nvPr>
        </p:nvGraphicFramePr>
        <p:xfrm>
          <a:off x="3977879" y="3157210"/>
          <a:ext cx="3511154" cy="58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4" name="Equation" r:id="rId5" imgW="2666880" imgH="444240" progId="Equation.DSMT4">
                  <p:embed/>
                </p:oleObj>
              </mc:Choice>
              <mc:Fallback>
                <p:oleObj name="Equation" r:id="rId5" imgW="2666880" imgH="444240" progId="Equation.DSMT4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879" y="3157210"/>
                        <a:ext cx="3511154" cy="58459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95886"/>
              </p:ext>
            </p:extLst>
          </p:nvPr>
        </p:nvGraphicFramePr>
        <p:xfrm>
          <a:off x="4007050" y="4314169"/>
          <a:ext cx="3505200" cy="56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5" name="Equation" r:id="rId7" imgW="2590560" imgH="419040" progId="Equation.DSMT4">
                  <p:embed/>
                </p:oleObj>
              </mc:Choice>
              <mc:Fallback>
                <p:oleObj name="Equation" r:id="rId7" imgW="2590560" imgH="419040" progId="Equation.DSMT4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50" y="4314169"/>
                        <a:ext cx="3505200" cy="56792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74797" y="2025254"/>
            <a:ext cx="23566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隶书" panose="02010509060101010101" pitchFamily="49" charset="-122"/>
              </a:rPr>
              <a:t>前微面</a:t>
            </a:r>
            <a:r>
              <a:rPr lang="zh-CN" altLang="en-US" sz="2400" dirty="0">
                <a:ea typeface="隶书" panose="02010509060101010101" pitchFamily="49" charset="-122"/>
              </a:rPr>
              <a:t>上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隶书" panose="02010509060101010101" pitchFamily="49" charset="-122"/>
              </a:rPr>
              <a:t>右微面</a:t>
            </a:r>
            <a:r>
              <a:rPr lang="zh-CN" altLang="en-US" sz="2400" dirty="0">
                <a:ea typeface="隶书" panose="02010509060101010101" pitchFamily="49" charset="-122"/>
              </a:rPr>
              <a:t>上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隶书" panose="02010509060101010101" pitchFamily="49" charset="-122"/>
              </a:rPr>
              <a:t>上微面</a:t>
            </a:r>
            <a:r>
              <a:rPr lang="zh-CN" altLang="en-US" sz="2400" dirty="0">
                <a:ea typeface="隶书" panose="02010509060101010101" pitchFamily="49" charset="-122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5853554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0010" y="1593058"/>
            <a:ext cx="5805488" cy="4050506"/>
            <a:chOff x="960" y="915"/>
            <a:chExt cx="4415" cy="2863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60" y="915"/>
              <a:ext cx="4415" cy="2863"/>
              <a:chOff x="960" y="915"/>
              <a:chExt cx="4415" cy="2863"/>
            </a:xfrm>
          </p:grpSpPr>
          <p:graphicFrame>
            <p:nvGraphicFramePr>
              <p:cNvPr id="5" name="Object 7"/>
              <p:cNvGraphicFramePr>
                <a:graphicFrameLocks noChangeAspect="1"/>
              </p:cNvGraphicFramePr>
              <p:nvPr/>
            </p:nvGraphicFramePr>
            <p:xfrm>
              <a:off x="960" y="915"/>
              <a:ext cx="4415" cy="2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419" name="Visio" r:id="rId3" imgW="11532006" imgH="7477218" progId="Visio.Drawing.6">
                      <p:embed/>
                    </p:oleObj>
                  </mc:Choice>
                  <mc:Fallback>
                    <p:oleObj name="Visio" r:id="rId3" imgW="11532006" imgH="7477218" progId="Visio.Drawing.6">
                      <p:embed/>
                      <p:pic>
                        <p:nvPicPr>
                          <p:cNvPr id="7578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915"/>
                            <a:ext cx="4415" cy="28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1247" y="3475"/>
                <a:ext cx="408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4740" y="3203"/>
                <a:ext cx="19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350" i="1"/>
                  <a:t>y</a:t>
                </a: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1973" y="1071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350" i="1"/>
                  <a:t>z</a:t>
                </a:r>
              </a:p>
            </p:txBody>
          </p:sp>
        </p:grp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1746" y="2976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350" i="1"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3819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501304" y="1392272"/>
            <a:ext cx="4913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考虑微单元体的力的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平衡条件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，在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方向的合力为零。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20384"/>
              </p:ext>
            </p:extLst>
          </p:nvPr>
        </p:nvGraphicFramePr>
        <p:xfrm>
          <a:off x="2250283" y="3158729"/>
          <a:ext cx="917972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0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727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283" y="3158729"/>
                        <a:ext cx="917972" cy="36075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020596"/>
              </p:ext>
            </p:extLst>
          </p:nvPr>
        </p:nvGraphicFramePr>
        <p:xfrm>
          <a:off x="2844404" y="4474370"/>
          <a:ext cx="4914900" cy="117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1" name="Equation" r:id="rId5" imgW="3911400" imgH="939600" progId="Equation.DSMT4">
                  <p:embed/>
                </p:oleObj>
              </mc:Choice>
              <mc:Fallback>
                <p:oleObj name="Equation" r:id="rId5" imgW="3911400" imgH="939600" progId="Equation.DSMT4">
                  <p:embed/>
                  <p:pic>
                    <p:nvPicPr>
                      <p:cNvPr id="727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04" y="4474370"/>
                        <a:ext cx="4914900" cy="1179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286000" y="1910954"/>
            <a:ext cx="4572000" cy="3037284"/>
            <a:chOff x="960" y="885"/>
            <a:chExt cx="3840" cy="2551"/>
          </a:xfrm>
        </p:grpSpPr>
        <p:graphicFrame>
          <p:nvGraphicFramePr>
            <p:cNvPr id="8" name="Object 22"/>
            <p:cNvGraphicFramePr>
              <a:graphicFrameLocks noChangeAspect="1"/>
            </p:cNvGraphicFramePr>
            <p:nvPr/>
          </p:nvGraphicFramePr>
          <p:xfrm>
            <a:off x="960" y="885"/>
            <a:ext cx="3840" cy="2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2" name="Visio" r:id="rId7" imgW="11253216" imgH="7477218" progId="Visio.Drawing.6">
                    <p:embed/>
                  </p:oleObj>
                </mc:Choice>
                <mc:Fallback>
                  <p:oleObj name="Visio" r:id="rId7" imgW="11253216" imgH="7477218" progId="Visio.Drawing.6">
                    <p:embed/>
                    <p:pic>
                      <p:nvPicPr>
                        <p:cNvPr id="7272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85"/>
                          <a:ext cx="3840" cy="2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610" y="270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350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84400"/>
              </p:ext>
            </p:extLst>
          </p:nvPr>
        </p:nvGraphicFramePr>
        <p:xfrm>
          <a:off x="2286000" y="1910954"/>
          <a:ext cx="4572000" cy="30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3" name="Visio" r:id="rId9" imgW="11253216" imgH="7477218" progId="Visio.Drawing.6">
                  <p:embed/>
                </p:oleObj>
              </mc:Choice>
              <mc:Fallback>
                <p:oleObj name="Visio" r:id="rId9" imgW="11253216" imgH="7477218" progId="Visio.Drawing.6">
                  <p:embed/>
                  <p:pic>
                    <p:nvPicPr>
                      <p:cNvPr id="727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10954"/>
                        <a:ext cx="4572000" cy="30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8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7547"/>
              </p:ext>
            </p:extLst>
          </p:nvPr>
        </p:nvGraphicFramePr>
        <p:xfrm>
          <a:off x="2087167" y="1863328"/>
          <a:ext cx="553521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6" name="Equation" r:id="rId3" imgW="3911400" imgH="939600" progId="Equation.DSMT4">
                  <p:embed/>
                </p:oleObj>
              </mc:Choice>
              <mc:Fallback>
                <p:oleObj name="Equation" r:id="rId3" imgW="3911400" imgH="939600" progId="Equation.DSMT4">
                  <p:embed/>
                  <p:pic>
                    <p:nvPicPr>
                      <p:cNvPr id="77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167" y="1863328"/>
                        <a:ext cx="5535215" cy="132873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03861" y="3518297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化简后得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17348"/>
              </p:ext>
            </p:extLst>
          </p:nvPr>
        </p:nvGraphicFramePr>
        <p:xfrm>
          <a:off x="3445669" y="4256648"/>
          <a:ext cx="2818210" cy="7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7" name="Equation" r:id="rId5" imgW="1638000" imgH="444240" progId="Equation.DSMT4">
                  <p:embed/>
                </p:oleObj>
              </mc:Choice>
              <mc:Fallback>
                <p:oleObj name="Equation" r:id="rId5" imgW="1638000" imgH="444240" progId="Equation.DSMT4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669" y="4256648"/>
                        <a:ext cx="2818210" cy="764381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168129" y="5557904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此式即为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方向的平衡方程式</a:t>
            </a:r>
          </a:p>
        </p:txBody>
      </p:sp>
    </p:spTree>
    <p:extLst>
      <p:ext uri="{BB962C8B-B14F-4D97-AF65-F5344CB8AC3E}">
        <p14:creationId xmlns:p14="http://schemas.microsoft.com/office/powerpoint/2010/main" val="23444692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82402" y="4946083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81155" y="1293303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 dirty="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23549" y="2376713"/>
            <a:ext cx="5454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同理，得到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z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方向的平衡方程式分别为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65485"/>
              </p:ext>
            </p:extLst>
          </p:nvPr>
        </p:nvGraphicFramePr>
        <p:xfrm>
          <a:off x="2590336" y="3831532"/>
          <a:ext cx="3520678" cy="178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1" name="Equation" r:id="rId3" imgW="1752480" imgH="888840" progId="Equation.DSMT4">
                  <p:embed/>
                </p:oleObj>
              </mc:Choice>
              <mc:Fallback>
                <p:oleObj name="Equation" r:id="rId3" imgW="1752480" imgH="888840" progId="Equation.DSMT4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336" y="3831532"/>
                        <a:ext cx="3520678" cy="178831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34925" y="4868863"/>
            <a:ext cx="1800225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材料力学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-135731" y="476250"/>
            <a:ext cx="2411412" cy="935037"/>
          </a:xfrm>
          <a:prstGeom prst="irregularSeal2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0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Difference 4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1906588" y="4149725"/>
            <a:ext cx="7058025" cy="2519363"/>
          </a:xfrm>
          <a:prstGeom prst="flowChartAlternateProcess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014538" y="1341438"/>
            <a:ext cx="7129462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微分单元体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入手，严格考虑</a:t>
            </a:r>
            <a:r>
              <a:rPr lang="zh-CN" altLang="en-US" sz="2800" b="1" i="0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静力学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i="0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几何学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i="0" u="sng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物理学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三个方面的条件，边界上严格考虑受力和约束条件，</a:t>
            </a:r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三维数学问题</a:t>
            </a:r>
            <a:r>
              <a:rPr lang="zh-CN" altLang="en-US" sz="2800" b="1" i="0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偏微分方程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边值问题。</a:t>
            </a:r>
            <a:endParaRPr kumimoji="1" lang="zh-CN" altLang="en-US" sz="2800" b="1" i="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endParaRPr kumimoji="1" lang="en-US" altLang="zh-CN" sz="2800" i="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51050" y="693019"/>
            <a:ext cx="7178675" cy="52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数学计算</a:t>
            </a:r>
            <a:r>
              <a:rPr lang="en-US" altLang="zh-CN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i="0" dirty="0">
                <a:solidFill>
                  <a:srgbClr val="BC00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Numerical Computation)</a:t>
            </a:r>
            <a:r>
              <a:rPr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1908175" y="1484313"/>
            <a:ext cx="7056438" cy="2520950"/>
          </a:xfrm>
          <a:prstGeom prst="flowChartAlternateProcess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051050" y="4005263"/>
            <a:ext cx="6884988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也考虑上述条件，但不是十分严格。常采用近似的假设如平面截面假设来简化问题，基本上是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一维数学问题</a:t>
            </a: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，基本方程是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常微分方程</a:t>
            </a:r>
            <a:r>
              <a:rPr kumimoji="1"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kumimoji="1" lang="zh-CN" altLang="en-US" sz="2800" b="1" i="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22238" y="2276475"/>
            <a:ext cx="180022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弹性力学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79388" y="5805488"/>
            <a:ext cx="178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Material </a:t>
            </a:r>
          </a:p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Mechanics 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79388" y="3213100"/>
            <a:ext cx="1711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Elasticity </a:t>
            </a:r>
          </a:p>
          <a:p>
            <a:r>
              <a:rPr lang="en-US" altLang="zh-CN" sz="2400">
                <a:solidFill>
                  <a:schemeClr val="tx1"/>
                </a:solidFill>
                <a:latin typeface="Constantia" panose="02030602050306030303" pitchFamily="18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26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4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5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5" grpId="0" animBg="1"/>
      <p:bldP spid="54275" grpId="1" animBg="1"/>
      <p:bldP spid="54277" grpId="0"/>
      <p:bldP spid="54278" grpId="0"/>
      <p:bldP spid="54280" grpId="0"/>
      <p:bldP spid="54281" grpId="0" animBg="1"/>
      <p:bldP spid="54282" grpId="0"/>
      <p:bldP spid="5428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67412" y="5263717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73702" y="1132748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 dirty="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54981" y="1801975"/>
            <a:ext cx="66596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应力的平衡微分方程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平衡方程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9764" y="5151099"/>
            <a:ext cx="5454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用指标符号可缩写成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64610"/>
              </p:ext>
            </p:extLst>
          </p:nvPr>
        </p:nvGraphicFramePr>
        <p:xfrm>
          <a:off x="3725982" y="5699360"/>
          <a:ext cx="20526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4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78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982" y="5699360"/>
                        <a:ext cx="20526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81758"/>
              </p:ext>
            </p:extLst>
          </p:nvPr>
        </p:nvGraphicFramePr>
        <p:xfrm>
          <a:off x="3464057" y="2581633"/>
          <a:ext cx="2926556" cy="225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5" name="Equation" r:id="rId5" imgW="1752480" imgH="1346040" progId="Equation.DSMT4">
                  <p:embed/>
                </p:oleObj>
              </mc:Choice>
              <mc:Fallback>
                <p:oleObj name="Equation" r:id="rId5" imgW="1752480" imgH="1346040" progId="Equation.DSMT4">
                  <p:embed/>
                  <p:pic>
                    <p:nvPicPr>
                      <p:cNvPr id="788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057" y="2581633"/>
                        <a:ext cx="2926556" cy="225147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3209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11278" y="5119338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03697" y="77202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 dirty="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39204" y="1446230"/>
            <a:ext cx="69941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对于弹性动力学问题，可把惯性力作为体力，于是由平衡方程导出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运动微分方程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86976" y="5929237"/>
            <a:ext cx="6646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为材料密度，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为位移分量，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为时间。</a:t>
            </a:r>
            <a:endParaRPr lang="zh-CN" altLang="en-US" sz="2400" b="1" i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24174"/>
              </p:ext>
            </p:extLst>
          </p:nvPr>
        </p:nvGraphicFramePr>
        <p:xfrm>
          <a:off x="3018760" y="5150568"/>
          <a:ext cx="2051447" cy="77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8" name="Equation" r:id="rId3" imgW="1104840" imgH="419040" progId="Equation.DSMT4">
                  <p:embed/>
                </p:oleObj>
              </mc:Choice>
              <mc:Fallback>
                <p:oleObj name="Equation" r:id="rId3" imgW="1104840" imgH="419040" progId="Equation.DSMT4">
                  <p:embed/>
                  <p:pic>
                    <p:nvPicPr>
                      <p:cNvPr id="79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760" y="5150568"/>
                        <a:ext cx="2051447" cy="778669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9174"/>
              </p:ext>
            </p:extLst>
          </p:nvPr>
        </p:nvGraphicFramePr>
        <p:xfrm>
          <a:off x="2320641" y="2878198"/>
          <a:ext cx="3696891" cy="204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9" name="Equation" r:id="rId5" imgW="2489040" imgH="1371600" progId="Equation.DSMT4">
                  <p:embed/>
                </p:oleObj>
              </mc:Choice>
              <mc:Fallback>
                <p:oleObj name="Equation" r:id="rId5" imgW="2489040" imgH="1371600" progId="Equation.DSMT4">
                  <p:embed/>
                  <p:pic>
                    <p:nvPicPr>
                      <p:cNvPr id="798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641" y="2878198"/>
                        <a:ext cx="3696891" cy="2040731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1163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24650" y="5860482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15867" y="925340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68167" y="1873079"/>
            <a:ext cx="5454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剪应力互等定理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23791"/>
              </p:ext>
            </p:extLst>
          </p:nvPr>
        </p:nvGraphicFramePr>
        <p:xfrm>
          <a:off x="4454848" y="1633167"/>
          <a:ext cx="3835003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7" name="Visio" r:id="rId4" imgW="11253216" imgH="7477218" progId="Visio.Drawing.6">
                  <p:embed/>
                </p:oleObj>
              </mc:Choice>
              <mc:Fallback>
                <p:oleObj name="Visio" r:id="rId4" imgW="11253216" imgH="7477218" progId="Visio.Drawing.6">
                  <p:embed/>
                  <p:pic>
                    <p:nvPicPr>
                      <p:cNvPr id="132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848" y="1633167"/>
                        <a:ext cx="3835003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4098" y="2404693"/>
            <a:ext cx="41437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如图所示微正六面体，对通过形心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且沿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轴方向的轴取矩，由力矩平衡条件得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53969"/>
              </p:ext>
            </p:extLst>
          </p:nvPr>
        </p:nvGraphicFramePr>
        <p:xfrm>
          <a:off x="991291" y="4381619"/>
          <a:ext cx="3771336" cy="48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8" name="Equation" r:id="rId6" imgW="2158920" imgH="279360" progId="Equation.DSMT4">
                  <p:embed/>
                </p:oleObj>
              </mc:Choice>
              <mc:Fallback>
                <p:oleObj name="Equation" r:id="rId6" imgW="2158920" imgH="279360" progId="Equation.DSMT4">
                  <p:embed/>
                  <p:pic>
                    <p:nvPicPr>
                      <p:cNvPr id="132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291" y="4381619"/>
                        <a:ext cx="3771336" cy="486967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707856" y="4975848"/>
            <a:ext cx="1458516" cy="269081"/>
          </a:xfrm>
          <a:prstGeom prst="curvedUpArrow">
            <a:avLst>
              <a:gd name="adj1" fmla="val 108407"/>
              <a:gd name="adj2" fmla="val 2168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86476" y="4705575"/>
            <a:ext cx="756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ea typeface="隶书" panose="02010509060101010101" pitchFamily="49" charset="-122"/>
              </a:rPr>
              <a:t>化简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65038"/>
              </p:ext>
            </p:extLst>
          </p:nvPr>
        </p:nvGraphicFramePr>
        <p:xfrm>
          <a:off x="5734175" y="4381726"/>
          <a:ext cx="1157288" cy="5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79" name="Equation" r:id="rId8" imgW="520560" imgH="241200" progId="Equation.DSMT4">
                  <p:embed/>
                </p:oleObj>
              </mc:Choice>
              <mc:Fallback>
                <p:oleObj name="Equation" r:id="rId8" imgW="520560" imgH="241200" progId="Equation.DSMT4">
                  <p:embed/>
                  <p:pic>
                    <p:nvPicPr>
                      <p:cNvPr id="132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175" y="4381726"/>
                        <a:ext cx="1157288" cy="535781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30092" y="5244929"/>
            <a:ext cx="5454253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：凡作用线通过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点或方向与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轴平行的应力和体力分量对该轴的力矩均为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90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83505" y="6004862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74722" y="1069720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6155" y="1897014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同理对沿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方向的形心轴取矩可得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68156"/>
              </p:ext>
            </p:extLst>
          </p:nvPr>
        </p:nvGraphicFramePr>
        <p:xfrm>
          <a:off x="2022422" y="2688972"/>
          <a:ext cx="2588419" cy="53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0" name="Equation" r:id="rId3" imgW="1168200" imgH="241200" progId="Equation.DSMT4">
                  <p:embed/>
                </p:oleObj>
              </mc:Choice>
              <mc:Fallback>
                <p:oleObj name="Equation" r:id="rId3" imgW="1168200" imgH="241200" progId="Equation.DSMT4">
                  <p:embed/>
                  <p:pic>
                    <p:nvPicPr>
                      <p:cNvPr id="81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22" y="2688972"/>
                        <a:ext cx="2588419" cy="534590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835367" y="3553366"/>
            <a:ext cx="5454254" cy="1782365"/>
            <a:chOff x="930" y="1933"/>
            <a:chExt cx="4581" cy="1497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30" y="1933"/>
              <a:ext cx="458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于是导得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517" y="2029"/>
            <a:ext cx="1151" cy="1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01" name="Equation" r:id="rId5" imgW="583920" imgH="711000" progId="Equation.DSMT4">
                    <p:embed/>
                  </p:oleObj>
                </mc:Choice>
                <mc:Fallback>
                  <p:oleObj name="Equation" r:id="rId5" imgW="583920" imgH="711000" progId="Equation.DSMT4">
                    <p:embed/>
                    <p:pic>
                      <p:nvPicPr>
                        <p:cNvPr id="819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029"/>
                          <a:ext cx="1151" cy="1401"/>
                        </a:xfrm>
                        <a:prstGeom prst="rect">
                          <a:avLst/>
                        </a:prstGeom>
                        <a:noFill/>
                        <a:ln w="57150" cmpd="thickThin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88947" y="5606002"/>
            <a:ext cx="5454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剪应力互等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定理，或称应力张量的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694774"/>
              </p:ext>
            </p:extLst>
          </p:nvPr>
        </p:nvGraphicFramePr>
        <p:xfrm>
          <a:off x="4344140" y="1300695"/>
          <a:ext cx="3835003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02" name="Visio" r:id="rId7" imgW="11253216" imgH="7477218" progId="Visio.Drawing.6">
                  <p:embed/>
                </p:oleObj>
              </mc:Choice>
              <mc:Fallback>
                <p:oleObj name="Visio" r:id="rId7" imgW="11253216" imgH="7477218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140" y="1300695"/>
                        <a:ext cx="3835003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2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820903" y="579310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12120" y="85796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16632" y="1796444"/>
            <a:ext cx="55078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应力的平衡微分方程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平衡方程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如下：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82862" y="4308888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用指标符号表示为：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373408"/>
              </p:ext>
            </p:extLst>
          </p:nvPr>
        </p:nvGraphicFramePr>
        <p:xfrm>
          <a:off x="4399892" y="4780479"/>
          <a:ext cx="1675209" cy="51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2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892" y="4780479"/>
                        <a:ext cx="1675209" cy="513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445151"/>
              </p:ext>
            </p:extLst>
          </p:nvPr>
        </p:nvGraphicFramePr>
        <p:xfrm>
          <a:off x="4209989" y="2423637"/>
          <a:ext cx="2387203" cy="18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3" name="Equation" r:id="rId5" imgW="1752480" imgH="1346040" progId="Equation.DSMT4">
                  <p:embed/>
                </p:oleObj>
              </mc:Choice>
              <mc:Fallback>
                <p:oleObj name="Equation" r:id="rId5" imgW="1752480" imgH="1346040" progId="Equation.DSMT4">
                  <p:embed/>
                  <p:pic>
                    <p:nvPicPr>
                      <p:cNvPr id="149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989" y="2423637"/>
                        <a:ext cx="2387203" cy="183594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82862" y="5430055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用实体符号表示为：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97983"/>
              </p:ext>
            </p:extLst>
          </p:nvPr>
        </p:nvGraphicFramePr>
        <p:xfrm>
          <a:off x="4296615" y="5891720"/>
          <a:ext cx="1675209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4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149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615" y="5891720"/>
                        <a:ext cx="1675209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2349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14600"/>
              </p:ext>
            </p:extLst>
          </p:nvPr>
        </p:nvGraphicFramePr>
        <p:xfrm>
          <a:off x="2844403" y="2349105"/>
          <a:ext cx="4204097" cy="302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0" name="Designer 4.1 Drawing" r:id="rId3" imgW="5605920" imgH="4033080" progId="MgxDesigner">
                  <p:embed/>
                </p:oleObj>
              </mc:Choice>
              <mc:Fallback>
                <p:oleObj name="Designer 4.1 Drawing" r:id="rId3" imgW="5605920" imgH="4033080" progId="MgxDesigner">
                  <p:embed/>
                  <p:pic>
                    <p:nvPicPr>
                      <p:cNvPr id="151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403" y="2349105"/>
                        <a:ext cx="4204097" cy="3025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51561" y="1808560"/>
            <a:ext cx="3482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平衡微分方程另外一种推导方法</a:t>
            </a:r>
          </a:p>
        </p:txBody>
      </p:sp>
    </p:spTree>
    <p:extLst>
      <p:ext uri="{BB962C8B-B14F-4D97-AF65-F5344CB8AC3E}">
        <p14:creationId xmlns:p14="http://schemas.microsoft.com/office/powerpoint/2010/main" val="29320159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789636" y="675084"/>
            <a:ext cx="5130403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18742" y="1529164"/>
            <a:ext cx="34825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平衡微分方程另外一种推导方法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50281" y="2457450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平衡条件：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86652" y="5895498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即：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58581"/>
              </p:ext>
            </p:extLst>
          </p:nvPr>
        </p:nvGraphicFramePr>
        <p:xfrm>
          <a:off x="3330180" y="6260127"/>
          <a:ext cx="1675209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8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152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180" y="6260127"/>
                        <a:ext cx="1675209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26831"/>
              </p:ext>
            </p:extLst>
          </p:nvPr>
        </p:nvGraphicFramePr>
        <p:xfrm>
          <a:off x="5651899" y="2078833"/>
          <a:ext cx="2096690" cy="162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9" name="Designer 4.1 Drawing" r:id="rId5" imgW="2795400" imgH="2161440" progId="MgxDesigner">
                  <p:embed/>
                </p:oleObj>
              </mc:Choice>
              <mc:Fallback>
                <p:oleObj name="Designer 4.1 Drawing" r:id="rId5" imgW="2795400" imgH="2161440" progId="MgxDesigner">
                  <p:embed/>
                  <p:pic>
                    <p:nvPicPr>
                      <p:cNvPr id="152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899" y="2078833"/>
                        <a:ext cx="2096690" cy="1621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72686"/>
              </p:ext>
            </p:extLst>
          </p:nvPr>
        </p:nvGraphicFramePr>
        <p:xfrm>
          <a:off x="2661346" y="3152909"/>
          <a:ext cx="26479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0" name="Equation" r:id="rId7" imgW="1447560" imgH="304560" progId="Equation.DSMT4">
                  <p:embed/>
                </p:oleObj>
              </mc:Choice>
              <mc:Fallback>
                <p:oleObj name="Equation" r:id="rId7" imgW="1447560" imgH="304560" progId="Equation.DSMT4">
                  <p:embed/>
                  <p:pic>
                    <p:nvPicPr>
                      <p:cNvPr id="152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346" y="3152909"/>
                        <a:ext cx="26479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91568"/>
              </p:ext>
            </p:extLst>
          </p:nvPr>
        </p:nvGraphicFramePr>
        <p:xfrm>
          <a:off x="2878932" y="3915967"/>
          <a:ext cx="2577703" cy="169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1" name="Equation" r:id="rId9" imgW="1409400" imgH="927000" progId="Equation.DSMT4">
                  <p:embed/>
                </p:oleObj>
              </mc:Choice>
              <mc:Fallback>
                <p:oleObj name="Equation" r:id="rId9" imgW="1409400" imgH="927000" progId="Equation.DSMT4">
                  <p:embed/>
                  <p:pic>
                    <p:nvPicPr>
                      <p:cNvPr id="152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932" y="3915967"/>
                        <a:ext cx="2577703" cy="1694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363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60948" y="879107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已知体积力为零，其应力分量为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51443"/>
              </p:ext>
            </p:extLst>
          </p:nvPr>
        </p:nvGraphicFramePr>
        <p:xfrm>
          <a:off x="1904199" y="1460381"/>
          <a:ext cx="116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0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256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199" y="1460381"/>
                        <a:ext cx="1168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83011"/>
              </p:ext>
            </p:extLst>
          </p:nvPr>
        </p:nvGraphicFramePr>
        <p:xfrm>
          <a:off x="3613335" y="1474235"/>
          <a:ext cx="9255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1" name="Equation" r:id="rId5" imgW="482400" imgH="241200" progId="Equation.3">
                  <p:embed/>
                </p:oleObj>
              </mc:Choice>
              <mc:Fallback>
                <p:oleObj name="Equation" r:id="rId5" imgW="482400" imgH="241200" progId="Equation.3">
                  <p:embed/>
                  <p:pic>
                    <p:nvPicPr>
                      <p:cNvPr id="256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335" y="1474235"/>
                        <a:ext cx="9255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81559"/>
              </p:ext>
            </p:extLst>
          </p:nvPr>
        </p:nvGraphicFramePr>
        <p:xfrm>
          <a:off x="5288741" y="1261694"/>
          <a:ext cx="19954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2" name="Equation" r:id="rId7" imgW="1041120" imgH="482400" progId="Equation.3">
                  <p:embed/>
                </p:oleObj>
              </mc:Choice>
              <mc:Fallback>
                <p:oleObj name="Equation" r:id="rId7" imgW="1041120" imgH="482400" progId="Equation.3">
                  <p:embed/>
                  <p:pic>
                    <p:nvPicPr>
                      <p:cNvPr id="25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741" y="1261694"/>
                        <a:ext cx="19954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5948" y="2222381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其余应力分量为零。试求出系数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，并在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-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/2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的矩形板边上画出应力分布。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8548" y="3405293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rgbClr val="333300"/>
                </a:solidFill>
                <a:ea typeface="黑体" panose="02010609060101010101" pitchFamily="49" charset="-122"/>
              </a:rPr>
              <a:t>解</a:t>
            </a:r>
          </a:p>
          <a:p>
            <a:pPr lvl="2">
              <a:spcBef>
                <a:spcPct val="20000"/>
              </a:spcBef>
            </a:pPr>
            <a:r>
              <a:rPr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应力分量代入平衡方程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87380"/>
              </p:ext>
            </p:extLst>
          </p:nvPr>
        </p:nvGraphicFramePr>
        <p:xfrm>
          <a:off x="1404930" y="4881431"/>
          <a:ext cx="333533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3" name="Equation" r:id="rId9" imgW="1739880" imgH="444240" progId="Equation.3">
                  <p:embed/>
                </p:oleObj>
              </mc:Choice>
              <mc:Fallback>
                <p:oleObj name="Equation" r:id="rId9" imgW="1739880" imgH="444240" progId="Equation.3">
                  <p:embed/>
                  <p:pic>
                    <p:nvPicPr>
                      <p:cNvPr id="256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0" y="4881431"/>
                        <a:ext cx="333533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516406" y="594351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92335"/>
              </p:ext>
            </p:extLst>
          </p:nvPr>
        </p:nvGraphicFramePr>
        <p:xfrm>
          <a:off x="4426728" y="5865444"/>
          <a:ext cx="17240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4" name="Equation" r:id="rId11" imgW="825480" imgH="203040" progId="Equation.3">
                  <p:embed/>
                </p:oleObj>
              </mc:Choice>
              <mc:Fallback>
                <p:oleObj name="Equation" r:id="rId11" imgW="825480" imgH="203040" progId="Equation.3">
                  <p:embed/>
                  <p:pic>
                    <p:nvPicPr>
                      <p:cNvPr id="2560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728" y="5865444"/>
                        <a:ext cx="17240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97348"/>
              </p:ext>
            </p:extLst>
          </p:nvPr>
        </p:nvGraphicFramePr>
        <p:xfrm>
          <a:off x="6723321" y="5637637"/>
          <a:ext cx="8524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5" name="Equation" r:id="rId13" imgW="380880" imgH="393480" progId="Equation.3">
                  <p:embed/>
                </p:oleObj>
              </mc:Choice>
              <mc:Fallback>
                <p:oleObj name="Equation" r:id="rId13" imgW="380880" imgH="393480" progId="Equation.3">
                  <p:embed/>
                  <p:pic>
                    <p:nvPicPr>
                      <p:cNvPr id="256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321" y="5637637"/>
                        <a:ext cx="8524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3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  <p:bldP spid="8" grpId="0" autoUpdateAnimBg="0"/>
      <p:bldP spid="9" grpId="0" build="p" bldLvl="3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09876" y="2770264"/>
            <a:ext cx="82296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应力分量的表达式为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147994"/>
              </p:ext>
            </p:extLst>
          </p:nvPr>
        </p:nvGraphicFramePr>
        <p:xfrm>
          <a:off x="2086276" y="3356009"/>
          <a:ext cx="116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7" name="Equation" r:id="rId3" imgW="609480" imgH="228600" progId="Equation.3">
                  <p:embed/>
                </p:oleObj>
              </mc:Choice>
              <mc:Fallback>
                <p:oleObj name="Equation" r:id="rId3" imgW="609480" imgH="2286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276" y="3356009"/>
                        <a:ext cx="1168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118084"/>
              </p:ext>
            </p:extLst>
          </p:nvPr>
        </p:nvGraphicFramePr>
        <p:xfrm>
          <a:off x="3534076" y="3356009"/>
          <a:ext cx="9255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8" name="Equation" r:id="rId5" imgW="482400" imgH="241200" progId="Equation.3">
                  <p:embed/>
                </p:oleObj>
              </mc:Choice>
              <mc:Fallback>
                <p:oleObj name="Equation" r:id="rId5" imgW="482400" imgH="241200" progId="Equation.3">
                  <p:embed/>
                  <p:pic>
                    <p:nvPicPr>
                      <p:cNvPr id="25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076" y="3356009"/>
                        <a:ext cx="9255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72515"/>
              </p:ext>
            </p:extLst>
          </p:nvPr>
        </p:nvGraphicFramePr>
        <p:xfrm>
          <a:off x="4829476" y="3127409"/>
          <a:ext cx="21161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9" name="Equation" r:id="rId7" imgW="1104840" imgH="482400" progId="Equation.3">
                  <p:embed/>
                </p:oleObj>
              </mc:Choice>
              <mc:Fallback>
                <p:oleObj name="Equation" r:id="rId7" imgW="1104840" imgH="482400" progId="Equation.3">
                  <p:embed/>
                  <p:pic>
                    <p:nvPicPr>
                      <p:cNvPr id="257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476" y="3127409"/>
                        <a:ext cx="21161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9876" y="3813209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板边应力分布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57876" y="4880009"/>
            <a:ext cx="3962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57876" y="5565809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182276" y="541340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457876" y="4499009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53076" y="4499009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y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7420276" y="4575209"/>
            <a:ext cx="1371600" cy="1966913"/>
            <a:chOff x="4272" y="2208"/>
            <a:chExt cx="864" cy="12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72" y="2400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272" y="3264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272" y="2400"/>
              <a:ext cx="28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272" y="2832"/>
              <a:ext cx="288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560" y="220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qlh</a:t>
              </a:r>
              <a:r>
                <a:rPr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/2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560" y="321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  <a:ea typeface="宋体" panose="02010600030101010101" pitchFamily="2" charset="-122"/>
                </a:rPr>
                <a:t>qlh</a:t>
              </a:r>
              <a:r>
                <a:rPr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/2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272" y="254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272" y="2688"/>
              <a:ext cx="9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272" y="3120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272" y="2976"/>
              <a:ext cx="9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2848276" y="4880009"/>
            <a:ext cx="609600" cy="1371600"/>
            <a:chOff x="1392" y="2400"/>
            <a:chExt cx="384" cy="864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728" y="244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728" y="2736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728" y="3024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392" y="2400"/>
              <a:ext cx="384" cy="864"/>
            </a:xfrm>
            <a:custGeom>
              <a:avLst/>
              <a:gdLst>
                <a:gd name="T0" fmla="*/ 384 w 384"/>
                <a:gd name="T1" fmla="*/ 0 h 864"/>
                <a:gd name="T2" fmla="*/ 0 w 384"/>
                <a:gd name="T3" fmla="*/ 432 h 864"/>
                <a:gd name="T4" fmla="*/ 384 w 384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864">
                  <a:moveTo>
                    <a:pt x="384" y="0"/>
                  </a:moveTo>
                  <a:cubicBezTo>
                    <a:pt x="192" y="144"/>
                    <a:pt x="0" y="288"/>
                    <a:pt x="0" y="432"/>
                  </a:cubicBezTo>
                  <a:cubicBezTo>
                    <a:pt x="0" y="576"/>
                    <a:pt x="192" y="720"/>
                    <a:pt x="384" y="864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84" y="2544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1440" y="2736"/>
              <a:ext cx="3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488" y="264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392" y="2832"/>
              <a:ext cx="3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440" y="2928"/>
              <a:ext cx="3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488" y="302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584" y="3120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238676" y="53372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chemeClr val="accent2"/>
                </a:solidFill>
                <a:ea typeface="宋体" panose="02010600030101010101" pitchFamily="2" charset="-122"/>
              </a:rPr>
              <a:t>qh</a:t>
            </a:r>
            <a:r>
              <a:rPr lang="en-US" altLang="zh-CN" sz="1800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/8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7420276" y="4880009"/>
            <a:ext cx="685800" cy="1371600"/>
            <a:chOff x="4272" y="2400"/>
            <a:chExt cx="432" cy="864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4320" y="2688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272" y="2400"/>
              <a:ext cx="432" cy="864"/>
            </a:xfrm>
            <a:custGeom>
              <a:avLst/>
              <a:gdLst>
                <a:gd name="T0" fmla="*/ 0 w 432"/>
                <a:gd name="T1" fmla="*/ 0 h 864"/>
                <a:gd name="T2" fmla="*/ 432 w 432"/>
                <a:gd name="T3" fmla="*/ 432 h 864"/>
                <a:gd name="T4" fmla="*/ 0 w 43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864">
                  <a:moveTo>
                    <a:pt x="0" y="0"/>
                  </a:moveTo>
                  <a:cubicBezTo>
                    <a:pt x="216" y="144"/>
                    <a:pt x="432" y="288"/>
                    <a:pt x="432" y="432"/>
                  </a:cubicBezTo>
                  <a:cubicBezTo>
                    <a:pt x="432" y="576"/>
                    <a:pt x="216" y="720"/>
                    <a:pt x="0" y="864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4272" y="2544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4272" y="2640"/>
              <a:ext cx="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272" y="2736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272" y="28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272" y="2928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272" y="3024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272" y="312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8106076" y="526100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solidFill>
                  <a:schemeClr val="accent2"/>
                </a:solidFill>
                <a:ea typeface="宋体" panose="02010600030101010101" pitchFamily="2" charset="-122"/>
              </a:rPr>
              <a:t>qh</a:t>
            </a:r>
            <a:r>
              <a:rPr lang="en-US" altLang="zh-CN" sz="1800" baseline="30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/8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820076" y="1527209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  <a:sym typeface="Symbol" panose="05050102010706020507" pitchFamily="18" charset="2"/>
              </a:rPr>
              <a:t>自动满足</a:t>
            </a:r>
          </a:p>
        </p:txBody>
      </p:sp>
      <p:graphicFrame>
        <p:nvGraphicFramePr>
          <p:cNvPr id="5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429077"/>
              </p:ext>
            </p:extLst>
          </p:nvPr>
        </p:nvGraphicFramePr>
        <p:xfrm>
          <a:off x="2162476" y="993809"/>
          <a:ext cx="32940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80" name="Equation" r:id="rId9" imgW="1752480" imgH="444240" progId="Equation.3">
                  <p:embed/>
                </p:oleObj>
              </mc:Choice>
              <mc:Fallback>
                <p:oleObj name="Equation" r:id="rId9" imgW="1752480" imgH="444240" progId="Equation.3">
                  <p:embed/>
                  <p:pic>
                    <p:nvPicPr>
                      <p:cNvPr id="2570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476" y="993809"/>
                        <a:ext cx="32940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42659"/>
              </p:ext>
            </p:extLst>
          </p:nvPr>
        </p:nvGraphicFramePr>
        <p:xfrm>
          <a:off x="2162476" y="1825510"/>
          <a:ext cx="32464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81" name="Equation" r:id="rId11" imgW="1726920" imgH="444240" progId="Equation.3">
                  <p:embed/>
                </p:oleObj>
              </mc:Choice>
              <mc:Fallback>
                <p:oleObj name="Equation" r:id="rId11" imgW="1726920" imgH="444240" progId="Equation.3">
                  <p:embed/>
                  <p:pic>
                    <p:nvPicPr>
                      <p:cNvPr id="25707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476" y="1825510"/>
                        <a:ext cx="32464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2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8" grpId="0" autoUpdateAnimBg="0"/>
      <p:bldP spid="11" grpId="0" autoUpdateAnimBg="0"/>
      <p:bldP spid="13" grpId="0" autoUpdateAnimBg="0"/>
      <p:bldP spid="37" grpId="0" autoUpdateAnimBg="0"/>
      <p:bldP spid="50" grpId="0" autoUpdateAnimBg="0"/>
      <p:bldP spid="51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Rot="1" noChangeArrowheads="1"/>
          </p:cNvSpPr>
          <p:nvPr/>
        </p:nvSpPr>
        <p:spPr bwMode="auto">
          <a:xfrm>
            <a:off x="611188" y="549275"/>
            <a:ext cx="244792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FF"/>
              </a:buClr>
              <a:buSzPct val="120000"/>
              <a:buFont typeface="Wingdings" panose="05000000000000000000" pitchFamily="2" charset="2"/>
              <a:buChar char="?"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endParaRPr lang="en-US" altLang="zh-CN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9750" y="908050"/>
            <a:ext cx="8208963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图示矩形截面梁，在均布载荷作用下，由材料力学得到的应力分量为</a:t>
            </a:r>
            <a:endParaRPr lang="el-GR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19326"/>
              </p:ext>
            </p:extLst>
          </p:nvPr>
        </p:nvGraphicFramePr>
        <p:xfrm>
          <a:off x="2508601" y="1458751"/>
          <a:ext cx="2513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6" name="公式" r:id="rId3" imgW="1257120" imgH="393480" progId="Equation.3">
                  <p:embed/>
                </p:oleObj>
              </mc:Choice>
              <mc:Fallback>
                <p:oleObj name="公式" r:id="rId3" imgW="1257120" imgH="393480" progId="Equation.3">
                  <p:embed/>
                  <p:pic>
                    <p:nvPicPr>
                      <p:cNvPr id="99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01" y="1458751"/>
                        <a:ext cx="2513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2411413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试检查该公式是否满足平衡方程和边界条件，并导出</a:t>
            </a:r>
            <a:r>
              <a:rPr lang="el-GR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σ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的表达式。</a:t>
            </a:r>
            <a:endParaRPr lang="zh-CN" altLang="el-GR" sz="2400" b="1" i="1" baseline="-25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84213" y="3573463"/>
            <a:ext cx="7704137" cy="2808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984375" y="4510088"/>
            <a:ext cx="3744913" cy="9350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369" name="Group 41"/>
          <p:cNvGrpSpPr>
            <a:grpSpLocks/>
          </p:cNvGrpSpPr>
          <p:nvPr/>
        </p:nvGrpSpPr>
        <p:grpSpPr bwMode="auto">
          <a:xfrm>
            <a:off x="1984375" y="3789363"/>
            <a:ext cx="3744913" cy="720725"/>
            <a:chOff x="1519" y="2296"/>
            <a:chExt cx="2359" cy="454"/>
          </a:xfrm>
        </p:grpSpPr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V="1">
              <a:off x="1883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V="1">
              <a:off x="2064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V="1">
              <a:off x="2246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 flipV="1">
              <a:off x="2427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 flipV="1">
              <a:off x="2609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V="1">
              <a:off x="2789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V="1">
              <a:off x="1520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V="1">
              <a:off x="1702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 flipV="1">
              <a:off x="2972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3153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 flipV="1">
              <a:off x="3335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 flipV="1">
              <a:off x="3515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 flipV="1">
              <a:off x="3698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 flipV="1">
              <a:off x="3878" y="2546"/>
              <a:ext cx="0" cy="2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>
              <a:off x="1519" y="2523"/>
              <a:ext cx="235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54" name="Object 26"/>
            <p:cNvGraphicFramePr>
              <a:graphicFrameLocks noChangeAspect="1"/>
            </p:cNvGraphicFramePr>
            <p:nvPr/>
          </p:nvGraphicFramePr>
          <p:xfrm>
            <a:off x="2608" y="2296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67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9935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296"/>
                          <a:ext cx="1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68" name="Group 40"/>
          <p:cNvGrpSpPr>
            <a:grpSpLocks/>
          </p:cNvGrpSpPr>
          <p:nvPr/>
        </p:nvGrpSpPr>
        <p:grpSpPr bwMode="auto">
          <a:xfrm>
            <a:off x="3713163" y="4557713"/>
            <a:ext cx="3240087" cy="1679575"/>
            <a:chOff x="2608" y="2780"/>
            <a:chExt cx="2041" cy="1058"/>
          </a:xfrm>
        </p:grpSpPr>
        <p:sp>
          <p:nvSpPr>
            <p:cNvPr id="99360" name="Line 32"/>
            <p:cNvSpPr>
              <a:spLocks noChangeShapeType="1"/>
            </p:cNvSpPr>
            <p:nvPr/>
          </p:nvSpPr>
          <p:spPr bwMode="auto">
            <a:xfrm>
              <a:off x="2698" y="3052"/>
              <a:ext cx="1" cy="7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1" name="Line 33"/>
            <p:cNvSpPr>
              <a:spLocks noChangeShapeType="1"/>
            </p:cNvSpPr>
            <p:nvPr/>
          </p:nvSpPr>
          <p:spPr bwMode="auto">
            <a:xfrm rot="5400000" flipV="1">
              <a:off x="3515" y="2250"/>
              <a:ext cx="0" cy="16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2608" y="278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4332" y="288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2744" y="355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99373" name="Group 45"/>
          <p:cNvGrpSpPr>
            <a:grpSpLocks/>
          </p:cNvGrpSpPr>
          <p:nvPr/>
        </p:nvGrpSpPr>
        <p:grpSpPr bwMode="auto">
          <a:xfrm>
            <a:off x="2705100" y="5445125"/>
            <a:ext cx="2303463" cy="476250"/>
            <a:chOff x="1973" y="3339"/>
            <a:chExt cx="1451" cy="300"/>
          </a:xfrm>
        </p:grpSpPr>
        <p:graphicFrame>
          <p:nvGraphicFramePr>
            <p:cNvPr id="99366" name="Object 38"/>
            <p:cNvGraphicFramePr>
              <a:graphicFrameLocks noChangeAspect="1"/>
            </p:cNvGraphicFramePr>
            <p:nvPr/>
          </p:nvGraphicFramePr>
          <p:xfrm>
            <a:off x="1973" y="3339"/>
            <a:ext cx="31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68" name="公式" r:id="rId7" imgW="228600" imgH="215640" progId="Equation.3">
                    <p:embed/>
                  </p:oleObj>
                </mc:Choice>
                <mc:Fallback>
                  <p:oleObj name="公式" r:id="rId7" imgW="228600" imgH="215640" progId="Equation.3">
                    <p:embed/>
                    <p:pic>
                      <p:nvPicPr>
                        <p:cNvPr id="9936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339"/>
                          <a:ext cx="31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7" name="Object 39"/>
            <p:cNvGraphicFramePr>
              <a:graphicFrameLocks noChangeAspect="1"/>
            </p:cNvGraphicFramePr>
            <p:nvPr/>
          </p:nvGraphicFramePr>
          <p:xfrm>
            <a:off x="3105" y="3339"/>
            <a:ext cx="31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69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9936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339"/>
                          <a:ext cx="31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74" name="Group 46"/>
          <p:cNvGrpSpPr>
            <a:grpSpLocks/>
          </p:cNvGrpSpPr>
          <p:nvPr/>
        </p:nvGrpSpPr>
        <p:grpSpPr bwMode="auto">
          <a:xfrm>
            <a:off x="1408113" y="4510088"/>
            <a:ext cx="4916487" cy="868362"/>
            <a:chOff x="1156" y="2750"/>
            <a:chExt cx="3097" cy="547"/>
          </a:xfrm>
        </p:grpSpPr>
        <p:grpSp>
          <p:nvGrpSpPr>
            <p:cNvPr id="99375" name="Group 47"/>
            <p:cNvGrpSpPr>
              <a:grpSpLocks/>
            </p:cNvGrpSpPr>
            <p:nvPr/>
          </p:nvGrpSpPr>
          <p:grpSpPr bwMode="auto">
            <a:xfrm>
              <a:off x="1156" y="2750"/>
              <a:ext cx="319" cy="547"/>
              <a:chOff x="1156" y="2750"/>
              <a:chExt cx="319" cy="547"/>
            </a:xfrm>
          </p:grpSpPr>
          <p:sp>
            <p:nvSpPr>
              <p:cNvPr id="99376" name="Line 48"/>
              <p:cNvSpPr>
                <a:spLocks noChangeShapeType="1"/>
              </p:cNvSpPr>
              <p:nvPr/>
            </p:nvSpPr>
            <p:spPr bwMode="auto">
              <a:xfrm flipV="1">
                <a:off x="1475" y="2909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77" name="Object 49"/>
              <p:cNvGraphicFramePr>
                <a:graphicFrameLocks noChangeAspect="1"/>
              </p:cNvGraphicFramePr>
              <p:nvPr/>
            </p:nvGraphicFramePr>
            <p:xfrm>
              <a:off x="1156" y="2750"/>
              <a:ext cx="284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070" name="公式" r:id="rId11" imgW="203040" imgH="393480" progId="Equation.3">
                      <p:embed/>
                    </p:oleObj>
                  </mc:Choice>
                  <mc:Fallback>
                    <p:oleObj name="公式" r:id="rId11" imgW="203040" imgH="393480" progId="Equation.3">
                      <p:embed/>
                      <p:pic>
                        <p:nvPicPr>
                          <p:cNvPr id="99377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2750"/>
                            <a:ext cx="284" cy="5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78" name="Group 50"/>
            <p:cNvGrpSpPr>
              <a:grpSpLocks/>
            </p:cNvGrpSpPr>
            <p:nvPr/>
          </p:nvGrpSpPr>
          <p:grpSpPr bwMode="auto">
            <a:xfrm>
              <a:off x="3923" y="2750"/>
              <a:ext cx="330" cy="547"/>
              <a:chOff x="3923" y="2750"/>
              <a:chExt cx="330" cy="547"/>
            </a:xfrm>
          </p:grpSpPr>
          <p:sp>
            <p:nvSpPr>
              <p:cNvPr id="99379" name="Line 51"/>
              <p:cNvSpPr>
                <a:spLocks noChangeShapeType="1"/>
              </p:cNvSpPr>
              <p:nvPr/>
            </p:nvSpPr>
            <p:spPr bwMode="auto">
              <a:xfrm flipV="1">
                <a:off x="3923" y="2909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80" name="Object 52"/>
              <p:cNvGraphicFramePr>
                <a:graphicFrameLocks noChangeAspect="1"/>
              </p:cNvGraphicFramePr>
              <p:nvPr/>
            </p:nvGraphicFramePr>
            <p:xfrm>
              <a:off x="3969" y="2750"/>
              <a:ext cx="284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071" name="公式" r:id="rId13" imgW="203040" imgH="393480" progId="Equation.3">
                      <p:embed/>
                    </p:oleObj>
                  </mc:Choice>
                  <mc:Fallback>
                    <p:oleObj name="公式" r:id="rId13" imgW="203040" imgH="393480" progId="Equation.3">
                      <p:embed/>
                      <p:pic>
                        <p:nvPicPr>
                          <p:cNvPr id="9938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750"/>
                            <a:ext cx="284" cy="5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9385" name="Group 57"/>
          <p:cNvGrpSpPr>
            <a:grpSpLocks/>
          </p:cNvGrpSpPr>
          <p:nvPr/>
        </p:nvGrpSpPr>
        <p:grpSpPr bwMode="auto">
          <a:xfrm>
            <a:off x="7024688" y="4508500"/>
            <a:ext cx="642937" cy="1300163"/>
            <a:chOff x="4014" y="2840"/>
            <a:chExt cx="405" cy="819"/>
          </a:xfrm>
        </p:grpSpPr>
        <p:sp>
          <p:nvSpPr>
            <p:cNvPr id="99381" name="Rectangle 53" descr="花岗岩"/>
            <p:cNvSpPr>
              <a:spLocks noChangeArrowheads="1"/>
            </p:cNvSpPr>
            <p:nvPr/>
          </p:nvSpPr>
          <p:spPr bwMode="auto">
            <a:xfrm>
              <a:off x="4014" y="2840"/>
              <a:ext cx="181" cy="590"/>
            </a:xfrm>
            <a:prstGeom prst="rect">
              <a:avLst/>
            </a:prstGeom>
            <a:blipFill dpi="0" rotWithShape="1">
              <a:blip r:embed="rId15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83" name="Object 55"/>
            <p:cNvGraphicFramePr>
              <a:graphicFrameLocks noChangeAspect="1"/>
            </p:cNvGraphicFramePr>
            <p:nvPr/>
          </p:nvGraphicFramePr>
          <p:xfrm>
            <a:off x="4059" y="3430"/>
            <a:ext cx="12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72" name="公式" r:id="rId16" imgW="88560" imgH="164880" progId="Equation.3">
                    <p:embed/>
                  </p:oleObj>
                </mc:Choice>
                <mc:Fallback>
                  <p:oleObj name="公式" r:id="rId16" imgW="88560" imgH="164880" progId="Equation.3">
                    <p:embed/>
                    <p:pic>
                      <p:nvPicPr>
                        <p:cNvPr id="99383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30"/>
                          <a:ext cx="12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84" name="Object 56"/>
            <p:cNvGraphicFramePr>
              <a:graphicFrameLocks noChangeAspect="1"/>
            </p:cNvGraphicFramePr>
            <p:nvPr/>
          </p:nvGraphicFramePr>
          <p:xfrm>
            <a:off x="4241" y="3002"/>
            <a:ext cx="17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73" name="公式" r:id="rId18" imgW="126720" imgH="177480" progId="Equation.3">
                    <p:embed/>
                  </p:oleObj>
                </mc:Choice>
                <mc:Fallback>
                  <p:oleObj name="公式" r:id="rId18" imgW="126720" imgH="177480" progId="Equation.3">
                    <p:embed/>
                    <p:pic>
                      <p:nvPicPr>
                        <p:cNvPr id="99384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002"/>
                          <a:ext cx="17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202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43415" y="2557029"/>
            <a:ext cx="854075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(Analytical Method )</a:t>
            </a:r>
          </a:p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(Numerical Method)</a:t>
            </a:r>
          </a:p>
          <a:p>
            <a:pPr>
              <a:lnSpc>
                <a:spcPct val="2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(Experimental Method 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3415" y="1333066"/>
            <a:ext cx="8540750" cy="1143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§1.2  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弹性力学的研究方法</a:t>
            </a:r>
            <a:b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Method of the Elasticity Mechanics</a:t>
            </a:r>
            <a:endParaRPr lang="en-US" altLang="zh-CN" sz="3600" b="1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7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97" name="Text Box 45"/>
          <p:cNvSpPr txBox="1">
            <a:spLocks noChangeArrowheads="1"/>
          </p:cNvSpPr>
          <p:nvPr/>
        </p:nvSpPr>
        <p:spPr bwMode="auto">
          <a:xfrm>
            <a:off x="611188" y="6207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  <a:cs typeface="Arial" panose="020B0604020202020204" pitchFamily="34" charset="0"/>
              </a:rPr>
              <a:t>解：</a:t>
            </a:r>
            <a:endParaRPr lang="zh-CN" altLang="en-US" sz="2800" b="1" i="1" baseline="-2500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0398" name="Object 46"/>
          <p:cNvGraphicFramePr>
            <a:graphicFrameLocks noChangeAspect="1"/>
          </p:cNvGraphicFramePr>
          <p:nvPr/>
        </p:nvGraphicFramePr>
        <p:xfrm>
          <a:off x="611188" y="1289050"/>
          <a:ext cx="5484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6" name="公式" r:id="rId3" imgW="2743200" imgH="457200" progId="Equation.3">
                  <p:embed/>
                </p:oleObj>
              </mc:Choice>
              <mc:Fallback>
                <p:oleObj name="公式" r:id="rId3" imgW="2743200" imgH="457200" progId="Equation.3">
                  <p:embed/>
                  <p:pic>
                    <p:nvPicPr>
                      <p:cNvPr id="10039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89050"/>
                        <a:ext cx="5484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9" name="Object 47"/>
          <p:cNvGraphicFramePr>
            <a:graphicFrameLocks noChangeAspect="1"/>
          </p:cNvGraphicFramePr>
          <p:nvPr/>
        </p:nvGraphicFramePr>
        <p:xfrm>
          <a:off x="644525" y="2298700"/>
          <a:ext cx="510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7" name="公式" r:id="rId5" imgW="2552400" imgH="457200" progId="Equation.3">
                  <p:embed/>
                </p:oleObj>
              </mc:Choice>
              <mc:Fallback>
                <p:oleObj name="公式" r:id="rId5" imgW="2552400" imgH="457200" progId="Equation.3">
                  <p:embed/>
                  <p:pic>
                    <p:nvPicPr>
                      <p:cNvPr id="10039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298700"/>
                        <a:ext cx="5103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0" name="Object 48"/>
          <p:cNvGraphicFramePr>
            <a:graphicFrameLocks noChangeAspect="1"/>
          </p:cNvGraphicFramePr>
          <p:nvPr/>
        </p:nvGraphicFramePr>
        <p:xfrm>
          <a:off x="681038" y="3238500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8" name="公式" r:id="rId7" imgW="2095200" imgH="419040" progId="Equation.3">
                  <p:embed/>
                </p:oleObj>
              </mc:Choice>
              <mc:Fallback>
                <p:oleObj name="公式" r:id="rId7" imgW="2095200" imgH="419040" progId="Equation.3">
                  <p:embed/>
                  <p:pic>
                    <p:nvPicPr>
                      <p:cNvPr id="10040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238500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5435600" y="341471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  <a:cs typeface="Arial" panose="020B0604020202020204" pitchFamily="34" charset="0"/>
              </a:rPr>
              <a:t>代入平衡方程</a:t>
            </a:r>
            <a:endParaRPr lang="zh-CN" altLang="en-US" sz="2800" b="1" i="1" baseline="-2500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0402" name="Object 50"/>
          <p:cNvGraphicFramePr>
            <a:graphicFrameLocks noChangeAspect="1"/>
          </p:cNvGraphicFramePr>
          <p:nvPr/>
        </p:nvGraphicFramePr>
        <p:xfrm>
          <a:off x="5580063" y="4268788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9" name="公式" r:id="rId9" imgW="965160" imgH="444240" progId="Equation.3">
                  <p:embed/>
                </p:oleObj>
              </mc:Choice>
              <mc:Fallback>
                <p:oleObj name="公式" r:id="rId9" imgW="965160" imgH="444240" progId="Equation.3">
                  <p:embed/>
                  <p:pic>
                    <p:nvPicPr>
                      <p:cNvPr id="10040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68788"/>
                        <a:ext cx="193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3" name="Object 51"/>
          <p:cNvGraphicFramePr>
            <a:graphicFrameLocks noChangeAspect="1"/>
          </p:cNvGraphicFramePr>
          <p:nvPr/>
        </p:nvGraphicFramePr>
        <p:xfrm>
          <a:off x="5641975" y="5348288"/>
          <a:ext cx="1954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0" name="公式" r:id="rId11" imgW="977760" imgH="444240" progId="Equation.3">
                  <p:embed/>
                </p:oleObj>
              </mc:Choice>
              <mc:Fallback>
                <p:oleObj name="公式" r:id="rId11" imgW="977760" imgH="444240" progId="Equation.3">
                  <p:embed/>
                  <p:pic>
                    <p:nvPicPr>
                      <p:cNvPr id="10040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348288"/>
                        <a:ext cx="1954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5" name="Text Box 53"/>
          <p:cNvSpPr txBox="1">
            <a:spLocks noChangeArrowheads="1"/>
          </p:cNvSpPr>
          <p:nvPr/>
        </p:nvSpPr>
        <p:spPr bwMode="auto">
          <a:xfrm>
            <a:off x="7689850" y="4411663"/>
            <a:ext cx="1116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cs typeface="Arial" panose="020B0604020202020204" pitchFamily="34" charset="0"/>
              </a:rPr>
              <a:t>满足</a:t>
            </a:r>
            <a:endParaRPr lang="zh-CN" altLang="en-US" sz="2800" b="1" i="1" baseline="-250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0457" name="Group 105"/>
          <p:cNvGrpSpPr>
            <a:grpSpLocks noChangeAspect="1"/>
          </p:cNvGrpSpPr>
          <p:nvPr/>
        </p:nvGrpSpPr>
        <p:grpSpPr bwMode="auto">
          <a:xfrm>
            <a:off x="609600" y="4365625"/>
            <a:ext cx="4610100" cy="1882775"/>
            <a:chOff x="567" y="527"/>
            <a:chExt cx="3228" cy="1318"/>
          </a:xfrm>
        </p:grpSpPr>
        <p:sp>
          <p:nvSpPr>
            <p:cNvPr id="100458" name="Rectangle 106"/>
            <p:cNvSpPr>
              <a:spLocks noChangeAspect="1" noChangeArrowheads="1"/>
            </p:cNvSpPr>
            <p:nvPr/>
          </p:nvSpPr>
          <p:spPr bwMode="auto">
            <a:xfrm>
              <a:off x="567" y="527"/>
              <a:ext cx="3228" cy="1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59" name="Rectangle 107"/>
            <p:cNvSpPr>
              <a:spLocks noChangeAspect="1" noChangeArrowheads="1"/>
            </p:cNvSpPr>
            <p:nvPr/>
          </p:nvSpPr>
          <p:spPr bwMode="auto">
            <a:xfrm>
              <a:off x="932" y="926"/>
              <a:ext cx="1886" cy="47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460" name="Group 108"/>
            <p:cNvGrpSpPr>
              <a:grpSpLocks noChangeAspect="1"/>
            </p:cNvGrpSpPr>
            <p:nvPr/>
          </p:nvGrpSpPr>
          <p:grpSpPr bwMode="auto">
            <a:xfrm>
              <a:off x="932" y="563"/>
              <a:ext cx="1886" cy="363"/>
              <a:chOff x="1519" y="2296"/>
              <a:chExt cx="2359" cy="454"/>
            </a:xfrm>
          </p:grpSpPr>
          <p:sp>
            <p:nvSpPr>
              <p:cNvPr id="100461" name="Line 109"/>
              <p:cNvSpPr>
                <a:spLocks noChangeAspect="1" noChangeShapeType="1"/>
              </p:cNvSpPr>
              <p:nvPr/>
            </p:nvSpPr>
            <p:spPr bwMode="auto">
              <a:xfrm flipV="1">
                <a:off x="1883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2" name="Line 110"/>
              <p:cNvSpPr>
                <a:spLocks noChangeAspect="1" noChangeShapeType="1"/>
              </p:cNvSpPr>
              <p:nvPr/>
            </p:nvSpPr>
            <p:spPr bwMode="auto">
              <a:xfrm flipV="1">
                <a:off x="2064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3" name="Line 111"/>
              <p:cNvSpPr>
                <a:spLocks noChangeAspect="1" noChangeShapeType="1"/>
              </p:cNvSpPr>
              <p:nvPr/>
            </p:nvSpPr>
            <p:spPr bwMode="auto">
              <a:xfrm flipV="1">
                <a:off x="2246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4" name="Line 112"/>
              <p:cNvSpPr>
                <a:spLocks noChangeAspect="1" noChangeShapeType="1"/>
              </p:cNvSpPr>
              <p:nvPr/>
            </p:nvSpPr>
            <p:spPr bwMode="auto">
              <a:xfrm flipV="1">
                <a:off x="2427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5" name="Line 113"/>
              <p:cNvSpPr>
                <a:spLocks noChangeAspect="1" noChangeShapeType="1"/>
              </p:cNvSpPr>
              <p:nvPr/>
            </p:nvSpPr>
            <p:spPr bwMode="auto">
              <a:xfrm flipV="1">
                <a:off x="2609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6" name="Line 114"/>
              <p:cNvSpPr>
                <a:spLocks noChangeAspect="1" noChangeShapeType="1"/>
              </p:cNvSpPr>
              <p:nvPr/>
            </p:nvSpPr>
            <p:spPr bwMode="auto">
              <a:xfrm flipV="1">
                <a:off x="2789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7" name="Line 115"/>
              <p:cNvSpPr>
                <a:spLocks noChangeAspect="1" noChangeShapeType="1"/>
              </p:cNvSpPr>
              <p:nvPr/>
            </p:nvSpPr>
            <p:spPr bwMode="auto">
              <a:xfrm flipV="1">
                <a:off x="1520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8" name="Line 116"/>
              <p:cNvSpPr>
                <a:spLocks noChangeAspect="1" noChangeShapeType="1"/>
              </p:cNvSpPr>
              <p:nvPr/>
            </p:nvSpPr>
            <p:spPr bwMode="auto">
              <a:xfrm flipV="1">
                <a:off x="1702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69" name="Line 117"/>
              <p:cNvSpPr>
                <a:spLocks noChangeAspect="1" noChangeShapeType="1"/>
              </p:cNvSpPr>
              <p:nvPr/>
            </p:nvSpPr>
            <p:spPr bwMode="auto">
              <a:xfrm flipV="1">
                <a:off x="2972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0" name="Line 118"/>
              <p:cNvSpPr>
                <a:spLocks noChangeAspect="1" noChangeShapeType="1"/>
              </p:cNvSpPr>
              <p:nvPr/>
            </p:nvSpPr>
            <p:spPr bwMode="auto">
              <a:xfrm flipV="1">
                <a:off x="3153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1" name="Line 119"/>
              <p:cNvSpPr>
                <a:spLocks noChangeAspect="1" noChangeShapeType="1"/>
              </p:cNvSpPr>
              <p:nvPr/>
            </p:nvSpPr>
            <p:spPr bwMode="auto">
              <a:xfrm flipV="1">
                <a:off x="3335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2" name="Line 120"/>
              <p:cNvSpPr>
                <a:spLocks noChangeAspect="1" noChangeShapeType="1"/>
              </p:cNvSpPr>
              <p:nvPr/>
            </p:nvSpPr>
            <p:spPr bwMode="auto">
              <a:xfrm flipV="1">
                <a:off x="3515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3" name="Line 121"/>
              <p:cNvSpPr>
                <a:spLocks noChangeAspect="1" noChangeShapeType="1"/>
              </p:cNvSpPr>
              <p:nvPr/>
            </p:nvSpPr>
            <p:spPr bwMode="auto">
              <a:xfrm flipV="1">
                <a:off x="3698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4" name="Line 122"/>
              <p:cNvSpPr>
                <a:spLocks noChangeAspect="1" noChangeShapeType="1"/>
              </p:cNvSpPr>
              <p:nvPr/>
            </p:nvSpPr>
            <p:spPr bwMode="auto">
              <a:xfrm flipV="1">
                <a:off x="3878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5" name="Line 123"/>
              <p:cNvSpPr>
                <a:spLocks noChangeAspect="1" noChangeShapeType="1"/>
              </p:cNvSpPr>
              <p:nvPr/>
            </p:nvSpPr>
            <p:spPr bwMode="auto">
              <a:xfrm>
                <a:off x="1519" y="2523"/>
                <a:ext cx="23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476" name="Object 124"/>
              <p:cNvGraphicFramePr>
                <a:graphicFrameLocks noChangeAspect="1"/>
              </p:cNvGraphicFramePr>
              <p:nvPr/>
            </p:nvGraphicFramePr>
            <p:xfrm>
              <a:off x="2608" y="2296"/>
              <a:ext cx="17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11" name="公式" r:id="rId13" imgW="126720" imgH="164880" progId="Equation.3">
                      <p:embed/>
                    </p:oleObj>
                  </mc:Choice>
                  <mc:Fallback>
                    <p:oleObj name="公式" r:id="rId13" imgW="126720" imgH="164880" progId="Equation.3">
                      <p:embed/>
                      <p:pic>
                        <p:nvPicPr>
                          <p:cNvPr id="100476" name="Object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296"/>
                            <a:ext cx="177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0477" name="Line 125"/>
            <p:cNvSpPr>
              <a:spLocks noChangeAspect="1" noChangeShapeType="1"/>
            </p:cNvSpPr>
            <p:nvPr/>
          </p:nvSpPr>
          <p:spPr bwMode="auto">
            <a:xfrm>
              <a:off x="1874" y="1168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8" name="Line 126"/>
            <p:cNvSpPr>
              <a:spLocks noChangeAspect="1" noChangeShapeType="1"/>
            </p:cNvSpPr>
            <p:nvPr/>
          </p:nvSpPr>
          <p:spPr bwMode="auto">
            <a:xfrm rot="5400000" flipV="1">
              <a:off x="2528" y="526"/>
              <a:ext cx="0" cy="13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9" name="Text Box 127"/>
            <p:cNvSpPr txBox="1">
              <a:spLocks noChangeAspect="1" noChangeArrowheads="1"/>
            </p:cNvSpPr>
            <p:nvPr/>
          </p:nvSpPr>
          <p:spPr bwMode="auto">
            <a:xfrm>
              <a:off x="1802" y="950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0480" name="Text Box 128"/>
            <p:cNvSpPr txBox="1">
              <a:spLocks noChangeAspect="1" noChangeArrowheads="1"/>
            </p:cNvSpPr>
            <p:nvPr/>
          </p:nvSpPr>
          <p:spPr bwMode="auto">
            <a:xfrm>
              <a:off x="3181" y="1035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0481" name="Text Box 129"/>
            <p:cNvSpPr txBox="1">
              <a:spLocks noChangeAspect="1" noChangeArrowheads="1"/>
            </p:cNvSpPr>
            <p:nvPr/>
          </p:nvSpPr>
          <p:spPr bwMode="auto">
            <a:xfrm>
              <a:off x="1911" y="1525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00482" name="Group 130"/>
            <p:cNvGrpSpPr>
              <a:grpSpLocks noChangeAspect="1"/>
            </p:cNvGrpSpPr>
            <p:nvPr/>
          </p:nvGrpSpPr>
          <p:grpSpPr bwMode="auto">
            <a:xfrm>
              <a:off x="1295" y="1397"/>
              <a:ext cx="1160" cy="240"/>
              <a:chOff x="1973" y="3339"/>
              <a:chExt cx="1451" cy="300"/>
            </a:xfrm>
          </p:grpSpPr>
          <p:graphicFrame>
            <p:nvGraphicFramePr>
              <p:cNvPr id="100483" name="Object 131"/>
              <p:cNvGraphicFramePr>
                <a:graphicFrameLocks noChangeAspect="1"/>
              </p:cNvGraphicFramePr>
              <p:nvPr/>
            </p:nvGraphicFramePr>
            <p:xfrm>
              <a:off x="1973" y="3339"/>
              <a:ext cx="319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12" name="公式" r:id="rId15" imgW="228600" imgH="215640" progId="Equation.3">
                      <p:embed/>
                    </p:oleObj>
                  </mc:Choice>
                  <mc:Fallback>
                    <p:oleObj name="公式" r:id="rId15" imgW="228600" imgH="215640" progId="Equation.3">
                      <p:embed/>
                      <p:pic>
                        <p:nvPicPr>
                          <p:cNvPr id="100483" name="Object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3339"/>
                            <a:ext cx="319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484" name="Object 132"/>
              <p:cNvGraphicFramePr>
                <a:graphicFrameLocks noChangeAspect="1"/>
              </p:cNvGraphicFramePr>
              <p:nvPr/>
            </p:nvGraphicFramePr>
            <p:xfrm>
              <a:off x="3105" y="3339"/>
              <a:ext cx="319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13" name="公式" r:id="rId17" imgW="228600" imgH="215640" progId="Equation.3">
                      <p:embed/>
                    </p:oleObj>
                  </mc:Choice>
                  <mc:Fallback>
                    <p:oleObj name="公式" r:id="rId17" imgW="228600" imgH="215640" progId="Equation.3">
                      <p:embed/>
                      <p:pic>
                        <p:nvPicPr>
                          <p:cNvPr id="100484" name="Object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" y="3339"/>
                            <a:ext cx="319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0485" name="Group 133"/>
            <p:cNvGrpSpPr>
              <a:grpSpLocks noChangeAspect="1"/>
            </p:cNvGrpSpPr>
            <p:nvPr/>
          </p:nvGrpSpPr>
          <p:grpSpPr bwMode="auto">
            <a:xfrm>
              <a:off x="641" y="926"/>
              <a:ext cx="2477" cy="438"/>
              <a:chOff x="1156" y="2750"/>
              <a:chExt cx="3097" cy="547"/>
            </a:xfrm>
          </p:grpSpPr>
          <p:grpSp>
            <p:nvGrpSpPr>
              <p:cNvPr id="100486" name="Group 134"/>
              <p:cNvGrpSpPr>
                <a:grpSpLocks noChangeAspect="1"/>
              </p:cNvGrpSpPr>
              <p:nvPr/>
            </p:nvGrpSpPr>
            <p:grpSpPr bwMode="auto">
              <a:xfrm>
                <a:off x="1156" y="2750"/>
                <a:ext cx="319" cy="547"/>
                <a:chOff x="1156" y="2750"/>
                <a:chExt cx="319" cy="547"/>
              </a:xfrm>
            </p:grpSpPr>
            <p:sp>
              <p:nvSpPr>
                <p:cNvPr id="100487" name="Line 1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75" y="2909"/>
                  <a:ext cx="0" cy="3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0488" name="Object 136"/>
                <p:cNvGraphicFramePr>
                  <a:graphicFrameLocks noChangeAspect="1"/>
                </p:cNvGraphicFramePr>
                <p:nvPr/>
              </p:nvGraphicFramePr>
              <p:xfrm>
                <a:off x="1156" y="2750"/>
                <a:ext cx="284" cy="5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114" name="公式" r:id="rId19" imgW="203040" imgH="393480" progId="Equation.3">
                        <p:embed/>
                      </p:oleObj>
                    </mc:Choice>
                    <mc:Fallback>
                      <p:oleObj name="公式" r:id="rId19" imgW="203040" imgH="393480" progId="Equation.3">
                        <p:embed/>
                        <p:pic>
                          <p:nvPicPr>
                            <p:cNvPr id="100488" name="Object 1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6" y="2750"/>
                              <a:ext cx="284" cy="5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0489" name="Group 137"/>
              <p:cNvGrpSpPr>
                <a:grpSpLocks noChangeAspect="1"/>
              </p:cNvGrpSpPr>
              <p:nvPr/>
            </p:nvGrpSpPr>
            <p:grpSpPr bwMode="auto">
              <a:xfrm>
                <a:off x="3923" y="2750"/>
                <a:ext cx="330" cy="547"/>
                <a:chOff x="3923" y="2750"/>
                <a:chExt cx="330" cy="547"/>
              </a:xfrm>
            </p:grpSpPr>
            <p:sp>
              <p:nvSpPr>
                <p:cNvPr id="100490" name="Line 13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23" y="2909"/>
                  <a:ext cx="0" cy="3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0491" name="Object 139"/>
                <p:cNvGraphicFramePr>
                  <a:graphicFrameLocks noChangeAspect="1"/>
                </p:cNvGraphicFramePr>
                <p:nvPr/>
              </p:nvGraphicFramePr>
              <p:xfrm>
                <a:off x="3969" y="2750"/>
                <a:ext cx="284" cy="5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115" name="公式" r:id="rId21" imgW="203040" imgH="393480" progId="Equation.3">
                        <p:embed/>
                      </p:oleObj>
                    </mc:Choice>
                    <mc:Fallback>
                      <p:oleObj name="公式" r:id="rId21" imgW="203040" imgH="393480" progId="Equation.3">
                        <p:embed/>
                        <p:pic>
                          <p:nvPicPr>
                            <p:cNvPr id="100491" name="Object 1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9" y="2750"/>
                              <a:ext cx="284" cy="5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0492" name="Group 140"/>
            <p:cNvGrpSpPr>
              <a:grpSpLocks noChangeAspect="1"/>
            </p:cNvGrpSpPr>
            <p:nvPr/>
          </p:nvGrpSpPr>
          <p:grpSpPr bwMode="auto">
            <a:xfrm>
              <a:off x="3432" y="925"/>
              <a:ext cx="324" cy="656"/>
              <a:chOff x="4014" y="2840"/>
              <a:chExt cx="405" cy="819"/>
            </a:xfrm>
          </p:grpSpPr>
          <p:sp>
            <p:nvSpPr>
              <p:cNvPr id="100493" name="Rectangle 141" descr="花岗岩"/>
              <p:cNvSpPr>
                <a:spLocks noChangeAspect="1" noChangeArrowheads="1"/>
              </p:cNvSpPr>
              <p:nvPr/>
            </p:nvSpPr>
            <p:spPr bwMode="auto">
              <a:xfrm>
                <a:off x="4014" y="2840"/>
                <a:ext cx="181" cy="590"/>
              </a:xfrm>
              <a:prstGeom prst="rect">
                <a:avLst/>
              </a:prstGeom>
              <a:blipFill dpi="0" rotWithShape="1">
                <a:blip r:embed="rId23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0494" name="Object 142"/>
              <p:cNvGraphicFramePr>
                <a:graphicFrameLocks noChangeAspect="1"/>
              </p:cNvGraphicFramePr>
              <p:nvPr/>
            </p:nvGraphicFramePr>
            <p:xfrm>
              <a:off x="4059" y="3430"/>
              <a:ext cx="12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16" name="公式" r:id="rId24" imgW="88560" imgH="164880" progId="Equation.3">
                      <p:embed/>
                    </p:oleObj>
                  </mc:Choice>
                  <mc:Fallback>
                    <p:oleObj name="公式" r:id="rId24" imgW="88560" imgH="164880" progId="Equation.3">
                      <p:embed/>
                      <p:pic>
                        <p:nvPicPr>
                          <p:cNvPr id="100494" name="Object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430"/>
                            <a:ext cx="124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495" name="Object 143"/>
              <p:cNvGraphicFramePr>
                <a:graphicFrameLocks noChangeAspect="1"/>
              </p:cNvGraphicFramePr>
              <p:nvPr/>
            </p:nvGraphicFramePr>
            <p:xfrm>
              <a:off x="4241" y="3002"/>
              <a:ext cx="178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117" name="公式" r:id="rId26" imgW="126720" imgH="177480" progId="Equation.3">
                      <p:embed/>
                    </p:oleObj>
                  </mc:Choice>
                  <mc:Fallback>
                    <p:oleObj name="公式" r:id="rId26" imgW="126720" imgH="177480" progId="Equation.3">
                      <p:embed/>
                      <p:pic>
                        <p:nvPicPr>
                          <p:cNvPr id="100495" name="Object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002"/>
                            <a:ext cx="178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511911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4" name="Group 4"/>
          <p:cNvGrpSpPr>
            <a:grpSpLocks noChangeAspect="1"/>
          </p:cNvGrpSpPr>
          <p:nvPr/>
        </p:nvGrpSpPr>
        <p:grpSpPr bwMode="auto">
          <a:xfrm>
            <a:off x="609600" y="4365625"/>
            <a:ext cx="4610100" cy="1882775"/>
            <a:chOff x="567" y="527"/>
            <a:chExt cx="3228" cy="1318"/>
          </a:xfrm>
        </p:grpSpPr>
        <p:sp>
          <p:nvSpPr>
            <p:cNvPr id="102405" name="Rectangle 5"/>
            <p:cNvSpPr>
              <a:spLocks noChangeAspect="1" noChangeArrowheads="1"/>
            </p:cNvSpPr>
            <p:nvPr/>
          </p:nvSpPr>
          <p:spPr bwMode="auto">
            <a:xfrm>
              <a:off x="567" y="527"/>
              <a:ext cx="3228" cy="1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06" name="Rectangle 6"/>
            <p:cNvSpPr>
              <a:spLocks noChangeAspect="1" noChangeArrowheads="1"/>
            </p:cNvSpPr>
            <p:nvPr/>
          </p:nvSpPr>
          <p:spPr bwMode="auto">
            <a:xfrm>
              <a:off x="932" y="926"/>
              <a:ext cx="1886" cy="47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407" name="Group 7"/>
            <p:cNvGrpSpPr>
              <a:grpSpLocks noChangeAspect="1"/>
            </p:cNvGrpSpPr>
            <p:nvPr/>
          </p:nvGrpSpPr>
          <p:grpSpPr bwMode="auto">
            <a:xfrm>
              <a:off x="932" y="563"/>
              <a:ext cx="1886" cy="363"/>
              <a:chOff x="1519" y="2296"/>
              <a:chExt cx="2359" cy="454"/>
            </a:xfrm>
          </p:grpSpPr>
          <p:sp>
            <p:nvSpPr>
              <p:cNvPr id="102408" name="Line 8"/>
              <p:cNvSpPr>
                <a:spLocks noChangeAspect="1" noChangeShapeType="1"/>
              </p:cNvSpPr>
              <p:nvPr/>
            </p:nvSpPr>
            <p:spPr bwMode="auto">
              <a:xfrm flipV="1">
                <a:off x="1883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9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2064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0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2246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1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2427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2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2609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3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2789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4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520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5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1702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6" name="Line 16"/>
              <p:cNvSpPr>
                <a:spLocks noChangeAspect="1" noChangeShapeType="1"/>
              </p:cNvSpPr>
              <p:nvPr/>
            </p:nvSpPr>
            <p:spPr bwMode="auto">
              <a:xfrm flipV="1">
                <a:off x="2972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7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3153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Line 18"/>
              <p:cNvSpPr>
                <a:spLocks noChangeAspect="1" noChangeShapeType="1"/>
              </p:cNvSpPr>
              <p:nvPr/>
            </p:nvSpPr>
            <p:spPr bwMode="auto">
              <a:xfrm flipV="1">
                <a:off x="3335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9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3515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0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3698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1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3878" y="254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Line 22"/>
              <p:cNvSpPr>
                <a:spLocks noChangeAspect="1" noChangeShapeType="1"/>
              </p:cNvSpPr>
              <p:nvPr/>
            </p:nvSpPr>
            <p:spPr bwMode="auto">
              <a:xfrm>
                <a:off x="1519" y="2523"/>
                <a:ext cx="235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2423" name="Object 23"/>
              <p:cNvGraphicFramePr>
                <a:graphicFrameLocks noChangeAspect="1"/>
              </p:cNvGraphicFramePr>
              <p:nvPr/>
            </p:nvGraphicFramePr>
            <p:xfrm>
              <a:off x="2608" y="2296"/>
              <a:ext cx="17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34" name="公式" r:id="rId3" imgW="126720" imgH="164880" progId="Equation.3">
                      <p:embed/>
                    </p:oleObj>
                  </mc:Choice>
                  <mc:Fallback>
                    <p:oleObj name="公式" r:id="rId3" imgW="126720" imgH="164880" progId="Equation.3">
                      <p:embed/>
                      <p:pic>
                        <p:nvPicPr>
                          <p:cNvPr id="10242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296"/>
                            <a:ext cx="177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424" name="Line 24"/>
            <p:cNvSpPr>
              <a:spLocks noChangeAspect="1" noChangeShapeType="1"/>
            </p:cNvSpPr>
            <p:nvPr/>
          </p:nvSpPr>
          <p:spPr bwMode="auto">
            <a:xfrm>
              <a:off x="1874" y="1168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Aspect="1" noChangeShapeType="1"/>
            </p:cNvSpPr>
            <p:nvPr/>
          </p:nvSpPr>
          <p:spPr bwMode="auto">
            <a:xfrm rot="5400000" flipV="1">
              <a:off x="2528" y="526"/>
              <a:ext cx="0" cy="13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6" name="Text Box 26"/>
            <p:cNvSpPr txBox="1">
              <a:spLocks noChangeAspect="1" noChangeArrowheads="1"/>
            </p:cNvSpPr>
            <p:nvPr/>
          </p:nvSpPr>
          <p:spPr bwMode="auto">
            <a:xfrm>
              <a:off x="1802" y="950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427" name="Text Box 27"/>
            <p:cNvSpPr txBox="1">
              <a:spLocks noChangeAspect="1" noChangeArrowheads="1"/>
            </p:cNvSpPr>
            <p:nvPr/>
          </p:nvSpPr>
          <p:spPr bwMode="auto">
            <a:xfrm>
              <a:off x="3181" y="1035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428" name="Text Box 28"/>
            <p:cNvSpPr txBox="1">
              <a:spLocks noChangeAspect="1" noChangeArrowheads="1"/>
            </p:cNvSpPr>
            <p:nvPr/>
          </p:nvSpPr>
          <p:spPr bwMode="auto">
            <a:xfrm>
              <a:off x="1911" y="1525"/>
              <a:ext cx="25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02429" name="Group 29"/>
            <p:cNvGrpSpPr>
              <a:grpSpLocks noChangeAspect="1"/>
            </p:cNvGrpSpPr>
            <p:nvPr/>
          </p:nvGrpSpPr>
          <p:grpSpPr bwMode="auto">
            <a:xfrm>
              <a:off x="1295" y="1397"/>
              <a:ext cx="1160" cy="240"/>
              <a:chOff x="1973" y="3339"/>
              <a:chExt cx="1451" cy="300"/>
            </a:xfrm>
          </p:grpSpPr>
          <p:graphicFrame>
            <p:nvGraphicFramePr>
              <p:cNvPr id="102430" name="Object 30"/>
              <p:cNvGraphicFramePr>
                <a:graphicFrameLocks noChangeAspect="1"/>
              </p:cNvGraphicFramePr>
              <p:nvPr/>
            </p:nvGraphicFramePr>
            <p:xfrm>
              <a:off x="1973" y="3339"/>
              <a:ext cx="319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35" name="公式" r:id="rId5" imgW="228600" imgH="215640" progId="Equation.3">
                      <p:embed/>
                    </p:oleObj>
                  </mc:Choice>
                  <mc:Fallback>
                    <p:oleObj name="公式" r:id="rId5" imgW="228600" imgH="215640" progId="Equation.3">
                      <p:embed/>
                      <p:pic>
                        <p:nvPicPr>
                          <p:cNvPr id="10243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3339"/>
                            <a:ext cx="319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31" name="Object 31"/>
              <p:cNvGraphicFramePr>
                <a:graphicFrameLocks noChangeAspect="1"/>
              </p:cNvGraphicFramePr>
              <p:nvPr/>
            </p:nvGraphicFramePr>
            <p:xfrm>
              <a:off x="3105" y="3339"/>
              <a:ext cx="319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36" name="公式" r:id="rId7" imgW="228600" imgH="215640" progId="Equation.3">
                      <p:embed/>
                    </p:oleObj>
                  </mc:Choice>
                  <mc:Fallback>
                    <p:oleObj name="公式" r:id="rId7" imgW="228600" imgH="215640" progId="Equation.3">
                      <p:embed/>
                      <p:pic>
                        <p:nvPicPr>
                          <p:cNvPr id="102431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" y="3339"/>
                            <a:ext cx="319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432" name="Group 32"/>
            <p:cNvGrpSpPr>
              <a:grpSpLocks noChangeAspect="1"/>
            </p:cNvGrpSpPr>
            <p:nvPr/>
          </p:nvGrpSpPr>
          <p:grpSpPr bwMode="auto">
            <a:xfrm>
              <a:off x="641" y="926"/>
              <a:ext cx="2477" cy="438"/>
              <a:chOff x="1156" y="2750"/>
              <a:chExt cx="3097" cy="547"/>
            </a:xfrm>
          </p:grpSpPr>
          <p:grpSp>
            <p:nvGrpSpPr>
              <p:cNvPr id="102433" name="Group 33"/>
              <p:cNvGrpSpPr>
                <a:grpSpLocks noChangeAspect="1"/>
              </p:cNvGrpSpPr>
              <p:nvPr/>
            </p:nvGrpSpPr>
            <p:grpSpPr bwMode="auto">
              <a:xfrm>
                <a:off x="1156" y="2750"/>
                <a:ext cx="319" cy="547"/>
                <a:chOff x="1156" y="2750"/>
                <a:chExt cx="319" cy="547"/>
              </a:xfrm>
            </p:grpSpPr>
            <p:sp>
              <p:nvSpPr>
                <p:cNvPr id="102434" name="Line 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475" y="2909"/>
                  <a:ext cx="0" cy="3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435" name="Object 35"/>
                <p:cNvGraphicFramePr>
                  <a:graphicFrameLocks noChangeAspect="1"/>
                </p:cNvGraphicFramePr>
                <p:nvPr/>
              </p:nvGraphicFramePr>
              <p:xfrm>
                <a:off x="1156" y="2750"/>
                <a:ext cx="284" cy="5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2137" name="公式" r:id="rId9" imgW="203040" imgH="393480" progId="Equation.3">
                        <p:embed/>
                      </p:oleObj>
                    </mc:Choice>
                    <mc:Fallback>
                      <p:oleObj name="公式" r:id="rId9" imgW="203040" imgH="393480" progId="Equation.3">
                        <p:embed/>
                        <p:pic>
                          <p:nvPicPr>
                            <p:cNvPr id="102435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6" y="2750"/>
                              <a:ext cx="284" cy="5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2436" name="Group 36"/>
              <p:cNvGrpSpPr>
                <a:grpSpLocks noChangeAspect="1"/>
              </p:cNvGrpSpPr>
              <p:nvPr/>
            </p:nvGrpSpPr>
            <p:grpSpPr bwMode="auto">
              <a:xfrm>
                <a:off x="3923" y="2750"/>
                <a:ext cx="330" cy="547"/>
                <a:chOff x="3923" y="2750"/>
                <a:chExt cx="330" cy="547"/>
              </a:xfrm>
            </p:grpSpPr>
            <p:sp>
              <p:nvSpPr>
                <p:cNvPr id="102437" name="Line 3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923" y="2909"/>
                  <a:ext cx="0" cy="3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2438" name="Object 38"/>
                <p:cNvGraphicFramePr>
                  <a:graphicFrameLocks noChangeAspect="1"/>
                </p:cNvGraphicFramePr>
                <p:nvPr/>
              </p:nvGraphicFramePr>
              <p:xfrm>
                <a:off x="3969" y="2750"/>
                <a:ext cx="284" cy="5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2138" name="公式" r:id="rId11" imgW="203040" imgH="393480" progId="Equation.3">
                        <p:embed/>
                      </p:oleObj>
                    </mc:Choice>
                    <mc:Fallback>
                      <p:oleObj name="公式" r:id="rId11" imgW="203040" imgH="393480" progId="Equation.3">
                        <p:embed/>
                        <p:pic>
                          <p:nvPicPr>
                            <p:cNvPr id="102438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9" y="2750"/>
                              <a:ext cx="284" cy="5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2439" name="Group 39"/>
            <p:cNvGrpSpPr>
              <a:grpSpLocks noChangeAspect="1"/>
            </p:cNvGrpSpPr>
            <p:nvPr/>
          </p:nvGrpSpPr>
          <p:grpSpPr bwMode="auto">
            <a:xfrm>
              <a:off x="3432" y="925"/>
              <a:ext cx="324" cy="656"/>
              <a:chOff x="4014" y="2840"/>
              <a:chExt cx="405" cy="819"/>
            </a:xfrm>
          </p:grpSpPr>
          <p:sp>
            <p:nvSpPr>
              <p:cNvPr id="102440" name="Rectangle 40" descr="花岗岩"/>
              <p:cNvSpPr>
                <a:spLocks noChangeAspect="1" noChangeArrowheads="1"/>
              </p:cNvSpPr>
              <p:nvPr/>
            </p:nvSpPr>
            <p:spPr bwMode="auto">
              <a:xfrm>
                <a:off x="4014" y="2840"/>
                <a:ext cx="181" cy="590"/>
              </a:xfrm>
              <a:prstGeom prst="rect">
                <a:avLst/>
              </a:prstGeom>
              <a:blipFill dpi="0" rotWithShape="1">
                <a:blip r:embed="rId13"/>
                <a:srcRect/>
                <a:tile tx="0" ty="0" sx="100000" sy="100000" flip="none" algn="tl"/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41" name="Object 41"/>
              <p:cNvGraphicFramePr>
                <a:graphicFrameLocks noChangeAspect="1"/>
              </p:cNvGraphicFramePr>
              <p:nvPr/>
            </p:nvGraphicFramePr>
            <p:xfrm>
              <a:off x="4059" y="3430"/>
              <a:ext cx="12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39" name="公式" r:id="rId14" imgW="88560" imgH="164880" progId="Equation.3">
                      <p:embed/>
                    </p:oleObj>
                  </mc:Choice>
                  <mc:Fallback>
                    <p:oleObj name="公式" r:id="rId14" imgW="88560" imgH="164880" progId="Equation.3">
                      <p:embed/>
                      <p:pic>
                        <p:nvPicPr>
                          <p:cNvPr id="102441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3430"/>
                            <a:ext cx="124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42" name="Object 42"/>
              <p:cNvGraphicFramePr>
                <a:graphicFrameLocks noChangeAspect="1"/>
              </p:cNvGraphicFramePr>
              <p:nvPr/>
            </p:nvGraphicFramePr>
            <p:xfrm>
              <a:off x="4241" y="3002"/>
              <a:ext cx="178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140" name="公式" r:id="rId16" imgW="126720" imgH="177480" progId="Equation.3">
                      <p:embed/>
                    </p:oleObj>
                  </mc:Choice>
                  <mc:Fallback>
                    <p:oleObj name="公式" r:id="rId16" imgW="126720" imgH="177480" progId="Equation.3">
                      <p:embed/>
                      <p:pic>
                        <p:nvPicPr>
                          <p:cNvPr id="102442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3002"/>
                            <a:ext cx="178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1116013" y="2492375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ea typeface="楷体_GB2312" pitchFamily="49" charset="-122"/>
                <a:cs typeface="Arial" panose="020B0604020202020204" pitchFamily="34" charset="0"/>
              </a:rPr>
              <a:t>边界条件</a:t>
            </a:r>
            <a:endParaRPr lang="zh-CN" altLang="en-US" sz="2800" b="1" i="1" baseline="-2500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44" name="Object 44"/>
          <p:cNvGraphicFramePr>
            <a:graphicFrameLocks noChangeAspect="1"/>
          </p:cNvGraphicFramePr>
          <p:nvPr/>
        </p:nvGraphicFramePr>
        <p:xfrm>
          <a:off x="2876550" y="2563813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1" name="公式" r:id="rId18" imgW="736560" imgH="342720" progId="Equation.3">
                  <p:embed/>
                </p:oleObj>
              </mc:Choice>
              <mc:Fallback>
                <p:oleObj name="公式" r:id="rId18" imgW="736560" imgH="342720" progId="Equation.3">
                  <p:embed/>
                  <p:pic>
                    <p:nvPicPr>
                      <p:cNvPr id="1024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563813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5" name="Object 45"/>
          <p:cNvGraphicFramePr>
            <a:graphicFrameLocks noChangeAspect="1"/>
          </p:cNvGraphicFramePr>
          <p:nvPr/>
        </p:nvGraphicFramePr>
        <p:xfrm>
          <a:off x="5219700" y="2420938"/>
          <a:ext cx="332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2" name="公式" r:id="rId20" imgW="1663560" imgH="393480" progId="Equation.3">
                  <p:embed/>
                </p:oleObj>
              </mc:Choice>
              <mc:Fallback>
                <p:oleObj name="公式" r:id="rId20" imgW="1663560" imgH="393480" progId="Equation.3">
                  <p:embed/>
                  <p:pic>
                    <p:nvPicPr>
                      <p:cNvPr id="1024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20938"/>
                        <a:ext cx="3327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867400" y="4652963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F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cs typeface="Arial" panose="020B0604020202020204" pitchFamily="34" charset="0"/>
              </a:rPr>
              <a:t>满足边界条件</a:t>
            </a:r>
            <a:endParaRPr lang="zh-CN" altLang="en-US" sz="2800" b="1" i="1" baseline="-250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47" name="Object 47"/>
          <p:cNvGraphicFramePr>
            <a:graphicFrameLocks noChangeAspect="1"/>
          </p:cNvGraphicFramePr>
          <p:nvPr/>
        </p:nvGraphicFramePr>
        <p:xfrm>
          <a:off x="6069013" y="5373688"/>
          <a:ext cx="177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3" name="公式" r:id="rId22" imgW="888840" imgH="342720" progId="Equation.3">
                  <p:embed/>
                </p:oleObj>
              </mc:Choice>
              <mc:Fallback>
                <p:oleObj name="公式" r:id="rId22" imgW="888840" imgH="342720" progId="Equation.3">
                  <p:embed/>
                  <p:pic>
                    <p:nvPicPr>
                      <p:cNvPr id="1024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5373688"/>
                        <a:ext cx="177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8" name="Group 48"/>
          <p:cNvGrpSpPr>
            <a:grpSpLocks/>
          </p:cNvGrpSpPr>
          <p:nvPr/>
        </p:nvGrpSpPr>
        <p:grpSpPr bwMode="auto">
          <a:xfrm>
            <a:off x="1347788" y="3357563"/>
            <a:ext cx="1785937" cy="787400"/>
            <a:chOff x="3833" y="2163"/>
            <a:chExt cx="1125" cy="496"/>
          </a:xfrm>
        </p:grpSpPr>
        <p:graphicFrame>
          <p:nvGraphicFramePr>
            <p:cNvPr id="102449" name="Object 49"/>
            <p:cNvGraphicFramePr>
              <a:graphicFrameLocks noChangeAspect="1"/>
            </p:cNvGraphicFramePr>
            <p:nvPr/>
          </p:nvGraphicFramePr>
          <p:xfrm>
            <a:off x="4286" y="2163"/>
            <a:ext cx="67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144" name="公式" r:id="rId24" imgW="533160" imgH="393480" progId="Equation.3">
                    <p:embed/>
                  </p:oleObj>
                </mc:Choice>
                <mc:Fallback>
                  <p:oleObj name="公式" r:id="rId24" imgW="533160" imgH="393480" progId="Equation.3">
                    <p:embed/>
                    <p:pic>
                      <p:nvPicPr>
                        <p:cNvPr id="10244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163"/>
                          <a:ext cx="67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0" name="AutoShape 50"/>
            <p:cNvSpPr>
              <a:spLocks noChangeArrowheads="1"/>
            </p:cNvSpPr>
            <p:nvPr/>
          </p:nvSpPr>
          <p:spPr bwMode="auto">
            <a:xfrm>
              <a:off x="3833" y="2387"/>
              <a:ext cx="408" cy="9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451" name="Object 51"/>
          <p:cNvGraphicFramePr>
            <a:graphicFrameLocks noChangeAspect="1"/>
          </p:cNvGraphicFramePr>
          <p:nvPr/>
        </p:nvGraphicFramePr>
        <p:xfrm>
          <a:off x="1725613" y="1509713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5" name="公式" r:id="rId26" imgW="1028520" imgH="419040" progId="Equation.3">
                  <p:embed/>
                </p:oleObj>
              </mc:Choice>
              <mc:Fallback>
                <p:oleObj name="公式" r:id="rId26" imgW="1028520" imgH="419040" progId="Equation.3">
                  <p:embed/>
                  <p:pic>
                    <p:nvPicPr>
                      <p:cNvPr id="10245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509713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3" name="Object 53"/>
          <p:cNvGraphicFramePr>
            <a:graphicFrameLocks noChangeAspect="1"/>
          </p:cNvGraphicFramePr>
          <p:nvPr/>
        </p:nvGraphicFramePr>
        <p:xfrm>
          <a:off x="1293813" y="69215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6" name="公式" r:id="rId28" imgW="977760" imgH="419040" progId="Equation.3">
                  <p:embed/>
                </p:oleObj>
              </mc:Choice>
              <mc:Fallback>
                <p:oleObj name="公式" r:id="rId28" imgW="977760" imgH="419040" progId="Equation.3">
                  <p:embed/>
                  <p:pic>
                    <p:nvPicPr>
                      <p:cNvPr id="10245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692150"/>
                        <a:ext cx="195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252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68253" y="852488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97981" y="1916906"/>
            <a:ext cx="44815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应力的定义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1029172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00450" y="2834880"/>
            <a:ext cx="3186113" cy="13501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7200" smtClean="0">
                <a:solidFill>
                  <a:srgbClr val="000099"/>
                </a:solidFill>
                <a:ea typeface="隶书" panose="02010509060101010101" pitchFamily="49" charset="-122"/>
              </a:rPr>
              <a:t>谢 谢！</a:t>
            </a:r>
            <a:endParaRPr lang="zh-CN" altLang="en-US" sz="7200" dirty="0">
              <a:solidFill>
                <a:srgbClr val="000099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06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650" y="443283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分离变量法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16038" y="313743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偏微分方程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35600" y="3137435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常微分方程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2363" y="191347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偏微分方程的边值问题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7450" y="192776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弹性力学问题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79838" y="1019710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16250" y="4432835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级数解法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59338" y="4432835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复变函数法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56438" y="4361398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积分变换法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63938" y="1048285"/>
            <a:ext cx="18002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187450" y="1913473"/>
            <a:ext cx="2376488" cy="576262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932363" y="1913473"/>
            <a:ext cx="3744912" cy="576262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187450" y="3137435"/>
            <a:ext cx="2376488" cy="576263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292725" y="3137435"/>
            <a:ext cx="2376488" cy="576263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84213" y="2129373"/>
            <a:ext cx="8280400" cy="1295400"/>
            <a:chOff x="431" y="1117"/>
            <a:chExt cx="5216" cy="816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465" y="1117"/>
              <a:ext cx="182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647" y="1117"/>
              <a:ext cx="0" cy="45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31" y="1570"/>
              <a:ext cx="5216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31" y="1570"/>
              <a:ext cx="0" cy="363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31" y="1933"/>
              <a:ext cx="317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563938" y="3424773"/>
            <a:ext cx="1728787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825501" y="4296310"/>
            <a:ext cx="8139112" cy="619125"/>
            <a:chOff x="521" y="2523"/>
            <a:chExt cx="5127" cy="39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16" y="2704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521" y="2523"/>
              <a:ext cx="5127" cy="390"/>
              <a:chOff x="521" y="2523"/>
              <a:chExt cx="5127" cy="390"/>
            </a:xfrm>
          </p:grpSpPr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521" y="2550"/>
                <a:ext cx="1180" cy="363"/>
              </a:xfrm>
              <a:prstGeom prst="flowChartAlternateProcess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1837" y="2532"/>
                <a:ext cx="1180" cy="363"/>
              </a:xfrm>
              <a:prstGeom prst="flowChartAlternateProcess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3107" y="2523"/>
                <a:ext cx="1180" cy="363"/>
              </a:xfrm>
              <a:prstGeom prst="flowChartAlternateProcess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4468" y="2523"/>
                <a:ext cx="1180" cy="363"/>
              </a:xfrm>
              <a:prstGeom prst="flowChartAlternateProcess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1701" y="2704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4286" y="2704"/>
                <a:ext cx="18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563938" y="2200810"/>
            <a:ext cx="1368425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641350" y="4231223"/>
            <a:ext cx="8459788" cy="86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4787900" y="3424773"/>
            <a:ext cx="4105275" cy="792162"/>
            <a:chOff x="3016" y="1933"/>
            <a:chExt cx="2586" cy="499"/>
          </a:xfrm>
        </p:grpSpPr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830" y="1933"/>
              <a:ext cx="772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602" y="1933"/>
              <a:ext cx="0" cy="31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3016" y="2251"/>
              <a:ext cx="2586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016" y="2251"/>
              <a:ext cx="0" cy="181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611188" y="1337210"/>
            <a:ext cx="2952750" cy="863600"/>
            <a:chOff x="385" y="618"/>
            <a:chExt cx="1860" cy="544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85" y="618"/>
              <a:ext cx="1860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85" y="618"/>
              <a:ext cx="0" cy="54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85" y="1162"/>
              <a:ext cx="36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3132138" y="5872698"/>
            <a:ext cx="3313112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i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封闭的精确解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787900" y="5080535"/>
            <a:ext cx="0" cy="7207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"/>
                            </p:stCondLst>
                            <p:childTnLst>
                              <p:par>
                                <p:cTn id="5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"/>
                            </p:stCondLst>
                            <p:childTnLst>
                              <p:par>
                                <p:cTn id="7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0"/>
                            </p:stCondLst>
                            <p:childTnLst>
                              <p:par>
                                <p:cTn id="9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"/>
                            </p:stCondLst>
                            <p:childTnLst>
                              <p:par>
                                <p:cTn id="9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80"/>
                            </p:stCondLst>
                            <p:childTnLst>
                              <p:par>
                                <p:cTn id="10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80"/>
                            </p:stCondLst>
                            <p:childTnLst>
                              <p:par>
                                <p:cTn id="10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20"/>
                            </p:stCondLst>
                            <p:childTnLst>
                              <p:par>
                                <p:cTn id="1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8163" y="1989138"/>
            <a:ext cx="22320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工程上的实际问题能真正获得解析解的情况实属少数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706813" y="2997200"/>
            <a:ext cx="1512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524625" y="2679700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有限单元法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96050" y="1052513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有限差分法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38913" y="3500438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边界单元法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38913" y="4292600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无单元法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38913" y="5157788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DDA</a:t>
            </a: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96050" y="1844675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有限体积法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538913" y="5876925"/>
            <a:ext cx="2016125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流形元法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492500" y="2886075"/>
            <a:ext cx="1871663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38163" y="1916113"/>
            <a:ext cx="2160587" cy="2808287"/>
          </a:xfrm>
          <a:prstGeom prst="flowChartAlternate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698750" y="3357563"/>
            <a:ext cx="7937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364163" y="3357563"/>
            <a:ext cx="10080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443663" y="927100"/>
            <a:ext cx="2160587" cy="5616575"/>
          </a:xfrm>
          <a:prstGeom prst="flowChartAlternateProcess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6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2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6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60"/>
                            </p:stCondLst>
                            <p:childTnLst>
                              <p:par>
                                <p:cTn id="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60"/>
                            </p:stCondLst>
                            <p:childTnLst>
                              <p:par>
                                <p:cTn id="7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60"/>
                            </p:stCondLst>
                            <p:childTnLst>
                              <p:par>
                                <p:cTn id="7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59838" y="1330137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44533" y="2038300"/>
            <a:ext cx="54542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外力、内力与应力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134574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7231" y="114602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ea typeface="黑体" panose="02010609060101010101" pitchFamily="49" charset="-122"/>
              </a:rPr>
              <a:t>内力和外力</a:t>
            </a:r>
            <a:endParaRPr lang="zh-CN" altLang="en-US" sz="28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52400" y="2133600"/>
            <a:ext cx="868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外力：</a:t>
            </a:r>
            <a:r>
              <a:rPr lang="en-US" altLang="zh-CN" sz="32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2800" b="1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物体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承受外因而导致变形，外因可以是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热力作用、化学力作用、电磁力作用和机械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力作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用；另一方面从量纲分类，外力主要为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体积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力和表面积力。我们讨论的外力是属于机械力中的体力和面力的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zh-CN" altLang="en-US" sz="320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70848" y="932046"/>
            <a:ext cx="8510588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外力</a:t>
            </a:r>
            <a:endParaRPr lang="zh-CN" altLang="en-US" sz="3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0848" y="1694046"/>
            <a:ext cx="8610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2800" i="0" dirty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i="0" dirty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外部体力：作用在物体单位体积（质量</a:t>
            </a:r>
            <a:r>
              <a:rPr lang="zh-CN" altLang="en-US" sz="2800" i="0" dirty="0" smtClean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i="0" dirty="0" smtClean="0">
              <a:solidFill>
                <a:srgbClr val="84388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上的力</a:t>
            </a:r>
            <a:r>
              <a:rPr lang="en-US" altLang="zh-CN" sz="2800" dirty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如重力（或惯性力</a:t>
            </a:r>
            <a:r>
              <a:rPr lang="zh-CN" altLang="en-US" sz="2800" dirty="0" smtClean="0">
                <a:solidFill>
                  <a:srgbClr val="84388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84388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200048" y="3141846"/>
            <a:ext cx="3200400" cy="2163763"/>
            <a:chOff x="528" y="2304"/>
            <a:chExt cx="2016" cy="1363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528" y="3288"/>
              <a:ext cx="33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706" y="2304"/>
              <a:ext cx="1838" cy="1136"/>
              <a:chOff x="706" y="2304"/>
              <a:chExt cx="1838" cy="1136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 rot="1807215">
                <a:off x="1334" y="2362"/>
                <a:ext cx="534" cy="69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26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80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795" y="2304"/>
                <a:ext cx="357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/>
                  <a:t>x</a:t>
                </a:r>
                <a:r>
                  <a:rPr lang="en-US" altLang="zh-CN" sz="2000" baseline="-25000"/>
                  <a:t>3</a:t>
                </a:r>
                <a:endParaRPr lang="en-US" altLang="zh-CN" sz="2000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133" y="2986"/>
                <a:ext cx="41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/>
                  <a:t>x</a:t>
                </a:r>
                <a:r>
                  <a:rPr lang="en-US" altLang="zh-CN" sz="2000" baseline="-25000"/>
                  <a:t>2</a:t>
                </a:r>
                <a:endParaRPr lang="en-US" altLang="zh-CN" sz="2000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065" y="3137"/>
                <a:ext cx="1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1065" y="2380"/>
                <a:ext cx="0" cy="7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706" y="3137"/>
                <a:ext cx="359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-969668">
                <a:off x="1513" y="2683"/>
                <a:ext cx="175" cy="15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dir="54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1603" y="2378"/>
                <a:ext cx="358" cy="3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687" y="2758"/>
                <a:ext cx="267" cy="76"/>
              </a:xfrm>
              <a:custGeom>
                <a:avLst/>
                <a:gdLst>
                  <a:gd name="T0" fmla="*/ 0 w 540"/>
                  <a:gd name="T1" fmla="*/ 0 h 156"/>
                  <a:gd name="T2" fmla="*/ 540 w 540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156">
                    <a:moveTo>
                      <a:pt x="0" y="0"/>
                    </a:moveTo>
                    <a:cubicBezTo>
                      <a:pt x="225" y="65"/>
                      <a:pt x="450" y="130"/>
                      <a:pt x="540" y="15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865" y="2758"/>
                <a:ext cx="35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sym typeface="Symbol" panose="05050102010706020507" pitchFamily="18" charset="2"/>
                  </a:rPr>
                  <a:t></a:t>
                </a:r>
                <a:r>
                  <a:rPr lang="en-US" altLang="zh-CN" sz="2000"/>
                  <a:t>V</a:t>
                </a: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865" y="2304"/>
                <a:ext cx="35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sym typeface="Symbol" panose="05050102010706020507" pitchFamily="18" charset="2"/>
                  </a:rPr>
                  <a:t></a:t>
                </a:r>
                <a:r>
                  <a:rPr lang="en-US" altLang="zh-CN" sz="2000"/>
                  <a:t>F</a:t>
                </a:r>
              </a:p>
            </p:txBody>
          </p:sp>
        </p:grp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458980" y="3410153"/>
            <a:ext cx="5105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量纲：力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（长度）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800" b="1" i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b="1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中任意点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上承受体力</a:t>
            </a:r>
          </a:p>
          <a:p>
            <a:pPr eaLnBrk="1" hangingPunct="1"/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采用极限方法： </a:t>
            </a:r>
          </a:p>
        </p:txBody>
      </p:sp>
      <p:graphicFrame>
        <p:nvGraphicFramePr>
          <p:cNvPr id="2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95748"/>
              </p:ext>
            </p:extLst>
          </p:nvPr>
        </p:nvGraphicFramePr>
        <p:xfrm>
          <a:off x="109320" y="5575485"/>
          <a:ext cx="8839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r:id="rId3" imgW="3225800" imgH="431800" progId="Equation.DSMT4">
                  <p:embed/>
                </p:oleObj>
              </mc:Choice>
              <mc:Fallback>
                <p:oleObj r:id="rId3" imgW="3225800" imgH="431800" progId="Equation.DSMT4">
                  <p:embed/>
                  <p:pic>
                    <p:nvPicPr>
                      <p:cNvPr id="22122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20" y="5575485"/>
                        <a:ext cx="8839200" cy="1193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3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91332" y="1872186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3200" b="1" i="0" dirty="0">
                <a:solidFill>
                  <a:srgbClr val="8438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i="0" dirty="0">
                <a:solidFill>
                  <a:srgbClr val="8438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外部面力：作用在物体外部表面力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932212" y="969254"/>
            <a:ext cx="69894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3200" b="1" i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3200" b="1" i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32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沿三个坐标轴分量。</a:t>
            </a: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8472"/>
              </p:ext>
            </p:extLst>
          </p:nvPr>
        </p:nvGraphicFramePr>
        <p:xfrm>
          <a:off x="1943100" y="916747"/>
          <a:ext cx="160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3" r:id="rId3" imgW="583947" imgH="241195" progId="Equation.3">
                  <p:embed/>
                </p:oleObj>
              </mc:Choice>
              <mc:Fallback>
                <p:oleObj r:id="rId3" imgW="583947" imgH="241195" progId="Equation.3">
                  <p:embed/>
                  <p:pic>
                    <p:nvPicPr>
                      <p:cNvPr id="222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916747"/>
                        <a:ext cx="1600200" cy="644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729237" y="2578556"/>
            <a:ext cx="3048000" cy="2286000"/>
            <a:chOff x="3408" y="2256"/>
            <a:chExt cx="1920" cy="1440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408" y="3296"/>
              <a:ext cx="384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/>
                <a:t>x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582" y="2256"/>
              <a:ext cx="1746" cy="1200"/>
              <a:chOff x="3582" y="2256"/>
              <a:chExt cx="1746" cy="1200"/>
            </a:xfrm>
          </p:grpSpPr>
          <p:sp>
            <p:nvSpPr>
              <p:cNvPr id="8" name="Oval 16"/>
              <p:cNvSpPr>
                <a:spLocks noChangeArrowheads="1"/>
              </p:cNvSpPr>
              <p:nvPr/>
            </p:nvSpPr>
            <p:spPr bwMode="auto">
              <a:xfrm rot="1807215">
                <a:off x="4193" y="2318"/>
                <a:ext cx="520" cy="73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 rot="1138878">
                <a:off x="4359" y="2665"/>
                <a:ext cx="173" cy="16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176" y="2640"/>
                <a:ext cx="260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800">
                    <a:solidFill>
                      <a:srgbClr val="FF3300"/>
                    </a:solidFill>
                  </a:rPr>
                  <a:t>P</a:t>
                </a: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3669" y="2256"/>
                <a:ext cx="363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/>
                  <a:t>x</a:t>
                </a:r>
                <a:r>
                  <a:rPr lang="en-US" altLang="zh-CN" sz="2000" baseline="-25000"/>
                  <a:t>3</a:t>
                </a:r>
                <a:endParaRPr lang="en-US" altLang="zh-CN" sz="2000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4971" y="2976"/>
                <a:ext cx="357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/>
                  <a:t>x</a:t>
                </a:r>
                <a:r>
                  <a:rPr lang="en-US" altLang="zh-CN" sz="2000" baseline="-25000"/>
                  <a:t>2</a:t>
                </a:r>
                <a:endParaRPr lang="en-US" altLang="zh-CN" sz="2000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>
                <a:off x="3931" y="3136"/>
                <a:ext cx="10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 flipV="1">
                <a:off x="3931" y="2336"/>
                <a:ext cx="0" cy="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H="1">
                <a:off x="3582" y="3136"/>
                <a:ext cx="349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V="1">
                <a:off x="4455" y="2334"/>
                <a:ext cx="349" cy="4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4537" y="2736"/>
                <a:ext cx="261" cy="80"/>
              </a:xfrm>
              <a:custGeom>
                <a:avLst/>
                <a:gdLst>
                  <a:gd name="T0" fmla="*/ 0 w 540"/>
                  <a:gd name="T1" fmla="*/ 0 h 156"/>
                  <a:gd name="T2" fmla="*/ 540 w 540"/>
                  <a:gd name="T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156">
                    <a:moveTo>
                      <a:pt x="0" y="0"/>
                    </a:moveTo>
                    <a:cubicBezTo>
                      <a:pt x="225" y="65"/>
                      <a:pt x="450" y="130"/>
                      <a:pt x="540" y="15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6"/>
              <p:cNvSpPr txBox="1">
                <a:spLocks noChangeArrowheads="1"/>
              </p:cNvSpPr>
              <p:nvPr/>
            </p:nvSpPr>
            <p:spPr bwMode="auto">
              <a:xfrm>
                <a:off x="4711" y="2736"/>
                <a:ext cx="34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sym typeface="Symbol" panose="05050102010706020507" pitchFamily="18" charset="2"/>
                  </a:rPr>
                  <a:t></a:t>
                </a:r>
                <a:r>
                  <a:rPr lang="en-US" altLang="zh-CN" sz="2000"/>
                  <a:t>S</a:t>
                </a: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4711" y="2256"/>
                <a:ext cx="34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sym typeface="Symbol" panose="05050102010706020507" pitchFamily="18" charset="2"/>
                  </a:rPr>
                  <a:t></a:t>
                </a:r>
                <a:r>
                  <a:rPr lang="en-US" altLang="zh-CN" sz="2000"/>
                  <a:t>F</a:t>
                </a:r>
              </a:p>
            </p:txBody>
          </p:sp>
        </p:grpSp>
      </p:grp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70834" y="2531560"/>
            <a:ext cx="4953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如静水压力、土压力等。量纲：力</a:t>
            </a:r>
            <a:r>
              <a:rPr lang="en-US" altLang="zh-CN" sz="2800" b="1" i="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（长度）</a:t>
            </a:r>
            <a:r>
              <a:rPr lang="en-US" altLang="zh-CN" sz="2800" b="1" i="0" baseline="30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i="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求物体表面上任意一点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上受面力仍采用极限方法：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54515"/>
              </p:ext>
            </p:extLst>
          </p:nvPr>
        </p:nvGraphicFramePr>
        <p:xfrm>
          <a:off x="320663" y="4673599"/>
          <a:ext cx="7222957" cy="115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4" name="Equation" r:id="rId5" imgW="2971800" imgH="406400" progId="Equation.DSMT4">
                  <p:embed/>
                </p:oleObj>
              </mc:Choice>
              <mc:Fallback>
                <p:oleObj name="Equation" r:id="rId5" imgW="2971800" imgH="406400" progId="Equation.DSMT4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63" y="4673599"/>
                        <a:ext cx="7222957" cy="11532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990600" y="6021712"/>
            <a:ext cx="6686551" cy="674687"/>
            <a:chOff x="672" y="2119"/>
            <a:chExt cx="4212" cy="425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672" y="2119"/>
              <a:ext cx="4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i="0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</a:t>
              </a:r>
              <a:r>
                <a:rPr lang="zh-CN" altLang="en-US" sz="2800" b="1" i="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800" b="1" i="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zh-CN" altLang="en-US" sz="2800" b="1" i="0" dirty="0">
                  <a:latin typeface="楷体" panose="02010609060101010101" pitchFamily="49" charset="-122"/>
                  <a:ea typeface="楷体" panose="02010609060101010101" pitchFamily="49" charset="-122"/>
                </a:rPr>
                <a:t>沿三个坐标轴分量。</a:t>
              </a:r>
            </a:p>
          </p:txBody>
        </p:sp>
        <p:graphicFrame>
          <p:nvGraphicFramePr>
            <p:cNvPr id="2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536154"/>
                </p:ext>
              </p:extLst>
            </p:nvPr>
          </p:nvGraphicFramePr>
          <p:xfrm>
            <a:off x="1248" y="2119"/>
            <a:ext cx="1056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25" name="Equation" r:id="rId7" imgW="583920" imgH="241200" progId="Equation.DSMT4">
                    <p:embed/>
                  </p:oleObj>
                </mc:Choice>
                <mc:Fallback>
                  <p:oleObj name="Equation" r:id="rId7" imgW="583920" imgH="241200" progId="Equation.DSMT4">
                    <p:embed/>
                    <p:pic>
                      <p:nvPicPr>
                        <p:cNvPr id="2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119"/>
                          <a:ext cx="1056" cy="42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6209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90807" y="1120369"/>
            <a:ext cx="426601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3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300" dirty="0">
                <a:latin typeface="隶书" panose="02010509060101010101" pitchFamily="49" charset="-122"/>
                <a:ea typeface="隶书" panose="02010509060101010101" pitchFamily="49" charset="-122"/>
              </a:rPr>
              <a:t>外力、</a:t>
            </a:r>
            <a:r>
              <a:rPr lang="zh-CN" altLang="en-US" sz="33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内力</a:t>
            </a:r>
            <a:endParaRPr lang="zh-CN" altLang="en-US" sz="33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66794" y="1809712"/>
            <a:ext cx="713341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3200" dirty="0">
                <a:solidFill>
                  <a:srgbClr val="8438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8438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力</a:t>
            </a:r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物体内部各个部分之间将产生相互作用，这种物体一部分与相邻部分之间的作用力，称为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内力也是分布力，它起着平衡外力和传递外力的作用，是变形体力学研究的重要对象之一。应力的概念正是为了精确描述内力而引进的。</a:t>
            </a:r>
          </a:p>
        </p:txBody>
      </p:sp>
    </p:spTree>
    <p:extLst>
      <p:ext uri="{BB962C8B-B14F-4D97-AF65-F5344CB8AC3E}">
        <p14:creationId xmlns:p14="http://schemas.microsoft.com/office/powerpoint/2010/main" val="24634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</a:rPr>
              <a:t>参考教材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844675"/>
            <a:ext cx="8540750" cy="261182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85000"/>
              <a:buFont typeface="Wingdings" panose="05000000000000000000" pitchFamily="2" charset="2"/>
              <a:buChar char=""/>
            </a:pP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弹性理论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（第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版），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S.P.Timoshenko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J.N.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Goodier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主编，清华大学出版社，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2007</a:t>
            </a:r>
          </a:p>
          <a:p>
            <a:pPr>
              <a:buSzPct val="85000"/>
              <a:buFont typeface="Wingdings" panose="05000000000000000000" pitchFamily="2" charset="2"/>
              <a:buChar char=""/>
            </a:pP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弹性理论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基础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，陆明万，清华大学出版社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SzPct val="85000"/>
              <a:buFont typeface="Wingdings" panose="05000000000000000000" pitchFamily="2" charset="2"/>
              <a:buChar char="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弹性力学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（第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版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，吴家龙，高等教育出版社，同济大学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365761"/>
      </p:ext>
    </p:extLst>
  </p:cSld>
  <p:clrMapOvr>
    <a:masterClrMapping/>
  </p:clrMapOvr>
  <p:transition advClick="0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1267619" y="-11974"/>
            <a:ext cx="7632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内力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截面法</a:t>
            </a:r>
            <a:endParaRPr lang="zh-CN" alt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8138" y="865332"/>
            <a:ext cx="8445500" cy="175432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什么是内力：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构件在外力作用下发生变形。构件内部相邻两部分之间由此产生的相互作用力称为内力。 </a:t>
            </a:r>
            <a:r>
              <a:rPr lang="zh-CN" altLang="en-US" sz="2400" b="1" u="sng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内力分析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是材料力学的基础。为了分析构件的内力，常常采用</a:t>
            </a:r>
            <a:r>
              <a:rPr lang="zh-CN" altLang="en-US" sz="2400" b="1" u="sng" dirty="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547688" y="2881313"/>
            <a:ext cx="3581400" cy="2362200"/>
            <a:chOff x="384" y="2064"/>
            <a:chExt cx="2448" cy="1683"/>
          </a:xfrm>
        </p:grpSpPr>
        <p:pic>
          <p:nvPicPr>
            <p:cNvPr id="49172" name="Picture 7" descr="n5-1"/>
            <p:cNvPicPr>
              <a:picLocks noChangeAspect="1" noChangeArrowheads="1"/>
            </p:cNvPicPr>
            <p:nvPr/>
          </p:nvPicPr>
          <p:blipFill>
            <a:blip r:embed="rId2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64"/>
              <a:ext cx="2448" cy="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3" name="Text Box 8"/>
            <p:cNvSpPr txBox="1">
              <a:spLocks noChangeArrowheads="1"/>
            </p:cNvSpPr>
            <p:nvPr/>
          </p:nvSpPr>
          <p:spPr bwMode="auto">
            <a:xfrm>
              <a:off x="758" y="2121"/>
              <a:ext cx="29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4" name="Text Box 9"/>
            <p:cNvSpPr txBox="1">
              <a:spLocks noChangeArrowheads="1"/>
            </p:cNvSpPr>
            <p:nvPr/>
          </p:nvSpPr>
          <p:spPr bwMode="auto">
            <a:xfrm>
              <a:off x="2365" y="2209"/>
              <a:ext cx="2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5" name="Text Box 10"/>
            <p:cNvSpPr txBox="1">
              <a:spLocks noChangeArrowheads="1"/>
            </p:cNvSpPr>
            <p:nvPr/>
          </p:nvSpPr>
          <p:spPr bwMode="auto">
            <a:xfrm>
              <a:off x="624" y="3217"/>
              <a:ext cx="2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76" name="Text Box 11"/>
            <p:cNvSpPr txBox="1">
              <a:spLocks noChangeArrowheads="1"/>
            </p:cNvSpPr>
            <p:nvPr/>
          </p:nvSpPr>
          <p:spPr bwMode="auto">
            <a:xfrm>
              <a:off x="2448" y="3168"/>
              <a:ext cx="29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i="1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57" name="Group 12"/>
          <p:cNvGrpSpPr>
            <a:grpSpLocks/>
          </p:cNvGrpSpPr>
          <p:nvPr/>
        </p:nvGrpSpPr>
        <p:grpSpPr bwMode="auto">
          <a:xfrm>
            <a:off x="1968500" y="4895850"/>
            <a:ext cx="1000125" cy="515938"/>
            <a:chOff x="1248" y="2352"/>
            <a:chExt cx="630" cy="325"/>
          </a:xfrm>
        </p:grpSpPr>
        <p:sp>
          <p:nvSpPr>
            <p:cNvPr id="49170" name="Text Box 13"/>
            <p:cNvSpPr txBox="1">
              <a:spLocks noChangeArrowheads="1"/>
            </p:cNvSpPr>
            <p:nvPr/>
          </p:nvSpPr>
          <p:spPr bwMode="auto">
            <a:xfrm>
              <a:off x="1248" y="2465"/>
              <a:ext cx="6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FF6600"/>
                  </a:solidFill>
                  <a:ea typeface="宋体" panose="02010600030101010101" pitchFamily="2" charset="-122"/>
                </a:rPr>
                <a:t>假想截面</a:t>
              </a:r>
            </a:p>
          </p:txBody>
        </p:sp>
        <p:sp>
          <p:nvSpPr>
            <p:cNvPr id="49171" name="Line 14"/>
            <p:cNvSpPr>
              <a:spLocks noChangeShapeType="1"/>
            </p:cNvSpPr>
            <p:nvPr/>
          </p:nvSpPr>
          <p:spPr bwMode="auto">
            <a:xfrm>
              <a:off x="1344" y="2352"/>
              <a:ext cx="240" cy="14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58" name="Group 15"/>
          <p:cNvGrpSpPr>
            <a:grpSpLocks/>
          </p:cNvGrpSpPr>
          <p:nvPr/>
        </p:nvGrpSpPr>
        <p:grpSpPr bwMode="auto">
          <a:xfrm>
            <a:off x="4560888" y="2657475"/>
            <a:ext cx="3886200" cy="2644775"/>
            <a:chOff x="2928" y="2114"/>
            <a:chExt cx="2448" cy="1666"/>
          </a:xfrm>
        </p:grpSpPr>
        <p:pic>
          <p:nvPicPr>
            <p:cNvPr id="49165" name="Picture 16" descr="n5-2"/>
            <p:cNvPicPr>
              <a:picLocks noChangeAspect="1" noChangeArrowheads="1"/>
            </p:cNvPicPr>
            <p:nvPr/>
          </p:nvPicPr>
          <p:blipFill>
            <a:blip r:embed="rId3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114"/>
              <a:ext cx="2448" cy="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6" name="Text Box 17"/>
            <p:cNvSpPr txBox="1">
              <a:spLocks noChangeArrowheads="1"/>
            </p:cNvSpPr>
            <p:nvPr/>
          </p:nvSpPr>
          <p:spPr bwMode="auto">
            <a:xfrm>
              <a:off x="3264" y="219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67" name="Text Box 18"/>
            <p:cNvSpPr txBox="1">
              <a:spLocks noChangeArrowheads="1"/>
            </p:cNvSpPr>
            <p:nvPr/>
          </p:nvSpPr>
          <p:spPr bwMode="auto">
            <a:xfrm>
              <a:off x="3120" y="3312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68" name="Text Box 19"/>
            <p:cNvSpPr txBox="1">
              <a:spLocks noChangeArrowheads="1"/>
            </p:cNvSpPr>
            <p:nvPr/>
          </p:nvSpPr>
          <p:spPr bwMode="auto">
            <a:xfrm>
              <a:off x="4896" y="2256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9169" name="Text Box 20"/>
            <p:cNvSpPr txBox="1">
              <a:spLocks noChangeArrowheads="1"/>
            </p:cNvSpPr>
            <p:nvPr/>
          </p:nvSpPr>
          <p:spPr bwMode="auto">
            <a:xfrm>
              <a:off x="4909" y="340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i="1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59" name="Group 21"/>
          <p:cNvGrpSpPr>
            <a:grpSpLocks/>
          </p:cNvGrpSpPr>
          <p:nvPr/>
        </p:nvGrpSpPr>
        <p:grpSpPr bwMode="auto">
          <a:xfrm>
            <a:off x="6038850" y="4660900"/>
            <a:ext cx="1104900" cy="823913"/>
            <a:chOff x="3744" y="3168"/>
            <a:chExt cx="696" cy="519"/>
          </a:xfrm>
        </p:grpSpPr>
        <p:sp>
          <p:nvSpPr>
            <p:cNvPr id="49162" name="Text Box 22"/>
            <p:cNvSpPr txBox="1">
              <a:spLocks noChangeArrowheads="1"/>
            </p:cNvSpPr>
            <p:nvPr/>
          </p:nvSpPr>
          <p:spPr bwMode="auto">
            <a:xfrm>
              <a:off x="3744" y="3456"/>
              <a:ext cx="6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FF6600"/>
                  </a:solidFill>
                  <a:ea typeface="宋体" panose="02010600030101010101" pitchFamily="2" charset="-122"/>
                </a:rPr>
                <a:t>分布内力</a:t>
              </a:r>
            </a:p>
          </p:txBody>
        </p:sp>
        <p:sp>
          <p:nvSpPr>
            <p:cNvPr id="49163" name="Line 23"/>
            <p:cNvSpPr>
              <a:spLocks noChangeShapeType="1"/>
            </p:cNvSpPr>
            <p:nvPr/>
          </p:nvSpPr>
          <p:spPr bwMode="auto">
            <a:xfrm>
              <a:off x="3792" y="3168"/>
              <a:ext cx="144" cy="33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24"/>
            <p:cNvSpPr>
              <a:spLocks noChangeShapeType="1"/>
            </p:cNvSpPr>
            <p:nvPr/>
          </p:nvSpPr>
          <p:spPr bwMode="auto">
            <a:xfrm flipH="1">
              <a:off x="4128" y="3216"/>
              <a:ext cx="96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46138" y="5691188"/>
            <a:ext cx="3459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截面法三个基本步骤：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775200" y="5691188"/>
            <a:ext cx="3459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截开、替代、平衡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54518" y="731521"/>
            <a:ext cx="8075596" cy="67377"/>
            <a:chOff x="654518" y="789272"/>
            <a:chExt cx="8075596" cy="67377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54518" y="789272"/>
              <a:ext cx="8075596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54518" y="856649"/>
              <a:ext cx="3455469" cy="0"/>
            </a:xfrm>
            <a:prstGeom prst="line">
              <a:avLst/>
            </a:prstGeom>
            <a:ln w="8572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6"/>
          <p:cNvSpPr>
            <a:spLocks noChangeArrowheads="1"/>
          </p:cNvSpPr>
          <p:nvPr/>
        </p:nvSpPr>
        <p:spPr bwMode="auto">
          <a:xfrm>
            <a:off x="442684" y="1661869"/>
            <a:ext cx="6638925" cy="584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应力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--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内力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分布集度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（或单位截面上的内力）</a:t>
            </a:r>
            <a:endParaRPr lang="en-US" altLang="zh-CN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76212" y="2400306"/>
            <a:ext cx="807243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定义微面积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i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上的平均应力、当</a:t>
            </a:r>
            <a:r>
              <a:rPr lang="zh-CN" altLang="en-US" sz="2800" i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800" i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时，取极限求得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点处的应力为：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				</a:t>
            </a:r>
            <a:r>
              <a:rPr lang="en-US" altLang="zh-CN" sz="2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-8715375" y="3252788"/>
            <a:ext cx="9144000" cy="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64025" y="5014913"/>
            <a:ext cx="3714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207" name="Group 5"/>
          <p:cNvGrpSpPr>
            <a:grpSpLocks/>
          </p:cNvGrpSpPr>
          <p:nvPr/>
        </p:nvGrpSpPr>
        <p:grpSpPr bwMode="auto">
          <a:xfrm>
            <a:off x="4998244" y="4020055"/>
            <a:ext cx="4071937" cy="2514600"/>
            <a:chOff x="2688" y="1584"/>
            <a:chExt cx="2688" cy="1584"/>
          </a:xfrm>
        </p:grpSpPr>
        <p:grpSp>
          <p:nvGrpSpPr>
            <p:cNvPr id="51226" name="Group 6"/>
            <p:cNvGrpSpPr>
              <a:grpSpLocks/>
            </p:cNvGrpSpPr>
            <p:nvPr/>
          </p:nvGrpSpPr>
          <p:grpSpPr bwMode="auto">
            <a:xfrm>
              <a:off x="3168" y="1776"/>
              <a:ext cx="2064" cy="1296"/>
              <a:chOff x="3168" y="1776"/>
              <a:chExt cx="2064" cy="1296"/>
            </a:xfrm>
          </p:grpSpPr>
          <p:grpSp>
            <p:nvGrpSpPr>
              <p:cNvPr id="51236" name="Group 7"/>
              <p:cNvGrpSpPr>
                <a:grpSpLocks/>
              </p:cNvGrpSpPr>
              <p:nvPr/>
            </p:nvGrpSpPr>
            <p:grpSpPr bwMode="auto">
              <a:xfrm>
                <a:off x="3227" y="1776"/>
                <a:ext cx="2005" cy="1296"/>
                <a:chOff x="3227" y="1776"/>
                <a:chExt cx="2005" cy="1296"/>
              </a:xfrm>
            </p:grpSpPr>
            <p:sp>
              <p:nvSpPr>
                <p:cNvPr id="51238" name="Oval 8"/>
                <p:cNvSpPr>
                  <a:spLocks noChangeArrowheads="1"/>
                </p:cNvSpPr>
                <p:nvPr/>
              </p:nvSpPr>
              <p:spPr bwMode="auto">
                <a:xfrm>
                  <a:off x="4512" y="1776"/>
                  <a:ext cx="720" cy="1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FFCC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239" name="Rectangle 9"/>
                <p:cNvSpPr>
                  <a:spLocks noChangeArrowheads="1"/>
                </p:cNvSpPr>
                <p:nvPr/>
              </p:nvSpPr>
              <p:spPr bwMode="auto">
                <a:xfrm>
                  <a:off x="3227" y="2211"/>
                  <a:ext cx="234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2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504" y="1776"/>
                  <a:ext cx="1344" cy="12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FFCC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241" name="Line 11"/>
                <p:cNvSpPr>
                  <a:spLocks noChangeShapeType="1"/>
                </p:cNvSpPr>
                <p:nvPr/>
              </p:nvSpPr>
              <p:spPr bwMode="auto">
                <a:xfrm>
                  <a:off x="3600" y="1776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42" name="Line 12"/>
                <p:cNvSpPr>
                  <a:spLocks noChangeShapeType="1"/>
                </p:cNvSpPr>
                <p:nvPr/>
              </p:nvSpPr>
              <p:spPr bwMode="auto">
                <a:xfrm>
                  <a:off x="3552" y="307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37" name="Oval 13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720" cy="1296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50000">
                    <a:srgbClr val="CC9900"/>
                  </a:gs>
                  <a:gs pos="100000">
                    <a:srgbClr val="FFCC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 flipV="1">
              <a:off x="4752" y="1584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15"/>
            <p:cNvSpPr>
              <a:spLocks noChangeShapeType="1"/>
            </p:cNvSpPr>
            <p:nvPr/>
          </p:nvSpPr>
          <p:spPr bwMode="auto">
            <a:xfrm>
              <a:off x="4848" y="2640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16"/>
            <p:cNvSpPr>
              <a:spLocks noChangeShapeType="1"/>
            </p:cNvSpPr>
            <p:nvPr/>
          </p:nvSpPr>
          <p:spPr bwMode="auto">
            <a:xfrm flipH="1" flipV="1">
              <a:off x="2880" y="1968"/>
              <a:ext cx="76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Text Box 17"/>
            <p:cNvSpPr txBox="1">
              <a:spLocks noChangeArrowheads="1"/>
            </p:cNvSpPr>
            <p:nvPr/>
          </p:nvSpPr>
          <p:spPr bwMode="auto">
            <a:xfrm>
              <a:off x="2688" y="182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ea typeface="宋体" panose="02010600030101010101" pitchFamily="2" charset="-122"/>
                  <a:sym typeface="Symbol" panose="05050102010706020507" pitchFamily="18" charset="2"/>
                </a:rPr>
                <a:t>p</a:t>
              </a:r>
              <a:endParaRPr kumimoji="1" lang="en-US" altLang="zh-CN" sz="2800" i="1">
                <a:ea typeface="宋体" panose="02010600030101010101" pitchFamily="2" charset="-122"/>
              </a:endParaRPr>
            </a:p>
          </p:txBody>
        </p:sp>
        <p:sp>
          <p:nvSpPr>
            <p:cNvPr id="51231" name="Text Box 18"/>
            <p:cNvSpPr txBox="1">
              <a:spLocks noChangeArrowheads="1"/>
            </p:cNvSpPr>
            <p:nvPr/>
          </p:nvSpPr>
          <p:spPr bwMode="auto">
            <a:xfrm>
              <a:off x="3456" y="177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CC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  <a:endParaRPr kumimoji="1" lang="en-US" altLang="zh-CN" sz="2800" i="1">
                <a:solidFill>
                  <a:srgbClr val="CC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32" name="Text Box 19"/>
            <p:cNvSpPr txBox="1">
              <a:spLocks noChangeArrowheads="1"/>
            </p:cNvSpPr>
            <p:nvPr/>
          </p:nvSpPr>
          <p:spPr bwMode="auto">
            <a:xfrm>
              <a:off x="3552" y="220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ea typeface="宋体" panose="02010600030101010101" pitchFamily="2" charset="-122"/>
                  <a:sym typeface="Symbol" panose="05050102010706020507" pitchFamily="18" charset="2"/>
                </a:rPr>
                <a:t>M</a:t>
              </a:r>
              <a:endParaRPr kumimoji="1" lang="en-US" altLang="zh-CN" sz="2800" i="1">
                <a:ea typeface="宋体" panose="02010600030101010101" pitchFamily="2" charset="-122"/>
              </a:endParaRPr>
            </a:p>
          </p:txBody>
        </p:sp>
        <p:sp>
          <p:nvSpPr>
            <p:cNvPr id="51233" name="Line 20"/>
            <p:cNvSpPr>
              <a:spLocks noChangeShapeType="1"/>
            </p:cNvSpPr>
            <p:nvPr/>
          </p:nvSpPr>
          <p:spPr bwMode="auto">
            <a:xfrm flipV="1">
              <a:off x="3648" y="1968"/>
              <a:ext cx="0" cy="28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21"/>
            <p:cNvSpPr>
              <a:spLocks noChangeShapeType="1"/>
            </p:cNvSpPr>
            <p:nvPr/>
          </p:nvSpPr>
          <p:spPr bwMode="auto">
            <a:xfrm flipH="1">
              <a:off x="2880" y="2256"/>
              <a:ext cx="76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Text Box 22"/>
            <p:cNvSpPr txBox="1">
              <a:spLocks noChangeArrowheads="1"/>
            </p:cNvSpPr>
            <p:nvPr/>
          </p:nvSpPr>
          <p:spPr bwMode="auto">
            <a:xfrm>
              <a:off x="2736" y="220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CC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endParaRPr kumimoji="1" lang="en-US" altLang="zh-CN" sz="2800" i="1">
                <a:solidFill>
                  <a:srgbClr val="CC33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08852" y="3852446"/>
            <a:ext cx="557212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762000" eaLnBrk="0" hangingPunct="0">
              <a:defRPr/>
            </a:pPr>
            <a:r>
              <a:rPr kumimoji="1" lang="zh-CN" altLang="en-US" sz="2800" spc="-150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垂直于截面的应力称为正应力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34913" y="5360569"/>
            <a:ext cx="4929188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762000" eaLnBrk="0" hangingPunct="0">
              <a:defRPr/>
            </a:pPr>
            <a:r>
              <a:rPr kumimoji="1" lang="zh-CN" altLang="en-US" sz="2800" spc="-150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位于截面内的应力称为切应力 </a:t>
            </a:r>
            <a:endParaRPr kumimoji="1" lang="zh-CN" altLang="en-US" sz="2800" i="1" spc="-150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1210" name="Object 9"/>
          <p:cNvGraphicFramePr>
            <a:graphicFrameLocks noChangeAspect="1"/>
          </p:cNvGraphicFramePr>
          <p:nvPr>
            <p:extLst/>
          </p:nvPr>
        </p:nvGraphicFramePr>
        <p:xfrm>
          <a:off x="4464844" y="2845726"/>
          <a:ext cx="26050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7" name="Equation" r:id="rId3" imgW="1002865" imgH="393529" progId="Equation.3">
                  <p:embed/>
                </p:oleObj>
              </mc:Choice>
              <mc:Fallback>
                <p:oleObj name="Equation" r:id="rId3" imgW="1002865" imgH="393529" progId="Equation.3">
                  <p:embed/>
                  <p:pic>
                    <p:nvPicPr>
                      <p:cNvPr id="512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844" y="2845726"/>
                        <a:ext cx="260508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6"/>
          <p:cNvGraphicFramePr>
            <a:graphicFrameLocks noChangeAspect="1"/>
          </p:cNvGraphicFramePr>
          <p:nvPr>
            <p:extLst/>
          </p:nvPr>
        </p:nvGraphicFramePr>
        <p:xfrm>
          <a:off x="2567513" y="5835649"/>
          <a:ext cx="20002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8"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512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513" y="5835649"/>
                        <a:ext cx="20002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4"/>
          <p:cNvSpPr>
            <a:spLocks noChangeArrowheads="1"/>
          </p:cNvSpPr>
          <p:nvPr/>
        </p:nvSpPr>
        <p:spPr bwMode="auto">
          <a:xfrm>
            <a:off x="4456113" y="5657850"/>
            <a:ext cx="3714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13" name="Object 10"/>
          <p:cNvGraphicFramePr>
            <a:graphicFrameLocks noChangeAspect="1"/>
          </p:cNvGraphicFramePr>
          <p:nvPr>
            <p:extLst/>
          </p:nvPr>
        </p:nvGraphicFramePr>
        <p:xfrm>
          <a:off x="2826455" y="4420105"/>
          <a:ext cx="19065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9" name="Equation" r:id="rId7" imgW="863225" imgH="393529" progId="Equation.3">
                  <p:embed/>
                </p:oleObj>
              </mc:Choice>
              <mc:Fallback>
                <p:oleObj name="Equation" r:id="rId7" imgW="863225" imgH="393529" progId="Equation.3">
                  <p:embed/>
                  <p:pic>
                    <p:nvPicPr>
                      <p:cNvPr id="512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455" y="4420105"/>
                        <a:ext cx="19065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4" name="Group 6"/>
          <p:cNvGrpSpPr>
            <a:grpSpLocks/>
          </p:cNvGrpSpPr>
          <p:nvPr/>
        </p:nvGrpSpPr>
        <p:grpSpPr bwMode="auto">
          <a:xfrm>
            <a:off x="4156480" y="370802"/>
            <a:ext cx="2247900" cy="1282700"/>
            <a:chOff x="384" y="2064"/>
            <a:chExt cx="2448" cy="1683"/>
          </a:xfrm>
        </p:grpSpPr>
        <p:pic>
          <p:nvPicPr>
            <p:cNvPr id="51221" name="Picture 7" descr="n5-1"/>
            <p:cNvPicPr>
              <a:picLocks noChangeAspect="1" noChangeArrowheads="1"/>
            </p:cNvPicPr>
            <p:nvPr/>
          </p:nvPicPr>
          <p:blipFill>
            <a:blip r:embed="rId9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064"/>
              <a:ext cx="2448" cy="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2" name="Text Box 8"/>
            <p:cNvSpPr txBox="1">
              <a:spLocks noChangeArrowheads="1"/>
            </p:cNvSpPr>
            <p:nvPr/>
          </p:nvSpPr>
          <p:spPr bwMode="auto">
            <a:xfrm>
              <a:off x="758" y="2121"/>
              <a:ext cx="29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 dirty="0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 dirty="0">
                  <a:solidFill>
                    <a:srgbClr val="660033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000" i="1" dirty="0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3" name="Text Box 9"/>
            <p:cNvSpPr txBox="1">
              <a:spLocks noChangeArrowheads="1"/>
            </p:cNvSpPr>
            <p:nvPr/>
          </p:nvSpPr>
          <p:spPr bwMode="auto">
            <a:xfrm>
              <a:off x="2365" y="2209"/>
              <a:ext cx="29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3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4" name="Text Box 10"/>
            <p:cNvSpPr txBox="1">
              <a:spLocks noChangeArrowheads="1"/>
            </p:cNvSpPr>
            <p:nvPr/>
          </p:nvSpPr>
          <p:spPr bwMode="auto">
            <a:xfrm>
              <a:off x="624" y="3217"/>
              <a:ext cx="29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5" name="Text Box 11"/>
            <p:cNvSpPr txBox="1">
              <a:spLocks noChangeArrowheads="1"/>
            </p:cNvSpPr>
            <p:nvPr/>
          </p:nvSpPr>
          <p:spPr bwMode="auto">
            <a:xfrm>
              <a:off x="2448" y="3168"/>
              <a:ext cx="29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i="1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n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7612063" y="-212725"/>
            <a:ext cx="2628900" cy="1984375"/>
            <a:chOff x="2928" y="2064"/>
            <a:chExt cx="2137" cy="1683"/>
          </a:xfrm>
        </p:grpSpPr>
        <p:pic>
          <p:nvPicPr>
            <p:cNvPr id="51216" name="Picture 16" descr="n5-2"/>
            <p:cNvPicPr>
              <a:picLocks noChangeAspect="1" noChangeArrowheads="1"/>
            </p:cNvPicPr>
            <p:nvPr/>
          </p:nvPicPr>
          <p:blipFill>
            <a:blip r:embed="rId10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969"/>
            <a:stretch>
              <a:fillRect/>
            </a:stretch>
          </p:blipFill>
          <p:spPr bwMode="auto">
            <a:xfrm>
              <a:off x="2928" y="2064"/>
              <a:ext cx="1323" cy="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3264" y="2198"/>
              <a:ext cx="35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3120" y="3312"/>
              <a:ext cx="35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i="1">
                  <a:solidFill>
                    <a:srgbClr val="660033"/>
                  </a:solidFill>
                  <a:ea typeface="宋体" panose="02010600030101010101" pitchFamily="2" charset="-122"/>
                </a:rPr>
                <a:t>F</a:t>
              </a:r>
              <a:r>
                <a:rPr kumimoji="1" lang="en-US" altLang="zh-CN" sz="2000" baseline="-25000">
                  <a:solidFill>
                    <a:srgbClr val="660033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896" y="2256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909" y="3408"/>
              <a:ext cx="15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en-US" altLang="zh-CN" sz="2000" i="1">
                <a:solidFill>
                  <a:srgbClr val="660033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328426" y="100587"/>
            <a:ext cx="7632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内力、截面法和应力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54518" y="731521"/>
            <a:ext cx="8075596" cy="67377"/>
            <a:chOff x="654518" y="789272"/>
            <a:chExt cx="8075596" cy="67377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654518" y="789272"/>
              <a:ext cx="8075596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54518" y="856649"/>
              <a:ext cx="3455469" cy="0"/>
            </a:xfrm>
            <a:prstGeom prst="line">
              <a:avLst/>
            </a:prstGeom>
            <a:ln w="8572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4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843" y="51134"/>
            <a:ext cx="1897063" cy="519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</a:t>
            </a:r>
            <a:endParaRPr kumimoji="1" lang="zh-CN" altLang="en-US" sz="2800" b="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98613" y="86869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一点</a:t>
            </a:r>
            <a:r>
              <a:rPr kumimoji="1"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应力的概念</a:t>
            </a:r>
          </a:p>
        </p:txBody>
      </p:sp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30516"/>
              </p:ext>
            </p:extLst>
          </p:nvPr>
        </p:nvGraphicFramePr>
        <p:xfrm>
          <a:off x="56598" y="1591501"/>
          <a:ext cx="22463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28" name="公式" r:id="rId3" imgW="1396800" imgH="406080" progId="Equation.3">
                  <p:embed/>
                </p:oleObj>
              </mc:Choice>
              <mc:Fallback>
                <p:oleObj name="公式" r:id="rId3" imgW="1396800" imgH="406080" progId="Equation.3">
                  <p:embed/>
                  <p:pic>
                    <p:nvPicPr>
                      <p:cNvPr id="189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8" y="1591501"/>
                        <a:ext cx="22463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1"/>
          <p:cNvSpPr>
            <a:spLocks/>
          </p:cNvSpPr>
          <p:nvPr/>
        </p:nvSpPr>
        <p:spPr bwMode="auto">
          <a:xfrm>
            <a:off x="2361665" y="1547051"/>
            <a:ext cx="95250" cy="1019175"/>
          </a:xfrm>
          <a:prstGeom prst="leftBrace">
            <a:avLst>
              <a:gd name="adj1" fmla="val 89167"/>
              <a:gd name="adj2" fmla="val 50000"/>
            </a:avLst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349500" y="1368298"/>
            <a:ext cx="3962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AutoNum type="arabicParenBoth"/>
            </a:pPr>
            <a:r>
              <a:rPr kumimoji="1" lang="en-US" altLang="zh-CN" i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点的内力面分布集</a:t>
            </a:r>
            <a:r>
              <a:rPr kumimoji="1"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度</a:t>
            </a:r>
            <a:endParaRPr kumimoji="1" lang="en-US" altLang="zh-CN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 dirty="0" smtClean="0">
                <a:solidFill>
                  <a:schemeClr val="tx2"/>
                </a:solidFill>
              </a:rPr>
              <a:t>               ----</a:t>
            </a:r>
            <a:r>
              <a:rPr kumimoji="1" lang="en-US" altLang="zh-CN" sz="2000" b="0" i="1" dirty="0">
                <a:solidFill>
                  <a:schemeClr val="tx2"/>
                </a:solidFill>
              </a:rPr>
              <a:t>P</a:t>
            </a:r>
            <a:r>
              <a:rPr kumimoji="1" lang="zh-CN" altLang="en-US" sz="2000" dirty="0">
                <a:solidFill>
                  <a:schemeClr val="tx2"/>
                </a:solidFill>
              </a:rPr>
              <a:t>点的</a:t>
            </a:r>
            <a:r>
              <a:rPr kumimoji="1" lang="zh-CN" altLang="en-US" sz="2000" dirty="0" smtClean="0">
                <a:solidFill>
                  <a:schemeClr val="tx2"/>
                </a:solidFill>
              </a:rPr>
              <a:t>应力</a:t>
            </a:r>
            <a:endParaRPr kumimoji="1" lang="en-US" altLang="zh-CN" sz="2000" dirty="0" smtClean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</a:t>
            </a:r>
            <a:r>
              <a:rPr kumimoji="1"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矢量  </a:t>
            </a:r>
            <a:endParaRPr kumimoji="1" lang="en-US" altLang="zh-CN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kumimoji="1"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极限</a:t>
            </a:r>
            <a:r>
              <a:rPr kumimoji="1" lang="zh-CN" altLang="en-US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endParaRPr kumimoji="1" lang="zh-CN" altLang="en-US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00517"/>
              </p:ext>
            </p:extLst>
          </p:nvPr>
        </p:nvGraphicFramePr>
        <p:xfrm>
          <a:off x="3341687" y="3035291"/>
          <a:ext cx="6175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29" name="公式" r:id="rId5" imgW="342720" imgH="164880" progId="Equation.3">
                  <p:embed/>
                </p:oleObj>
              </mc:Choice>
              <mc:Fallback>
                <p:oleObj name="公式" r:id="rId5" imgW="342720" imgH="164880" progId="Equation.3">
                  <p:embed/>
                  <p:pic>
                    <p:nvPicPr>
                      <p:cNvPr id="1894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7" y="3035291"/>
                        <a:ext cx="6175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1373"/>
              </p:ext>
            </p:extLst>
          </p:nvPr>
        </p:nvGraphicFramePr>
        <p:xfrm>
          <a:off x="6638925" y="538163"/>
          <a:ext cx="22860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0" name="BMP 图象" r:id="rId7" imgW="1478095" imgH="1386667" progId="Paint.Picture">
                  <p:embed/>
                </p:oleObj>
              </mc:Choice>
              <mc:Fallback>
                <p:oleObj name="BMP 图象" r:id="rId7" imgW="1478095" imgH="1386667" progId="Paint.Picture">
                  <p:embed/>
                  <p:pic>
                    <p:nvPicPr>
                      <p:cNvPr id="189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38163"/>
                        <a:ext cx="22860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938589"/>
              </p:ext>
            </p:extLst>
          </p:nvPr>
        </p:nvGraphicFramePr>
        <p:xfrm>
          <a:off x="7380288" y="4575175"/>
          <a:ext cx="17637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1" name="位图图像" r:id="rId9" imgW="1076475" imgH="1647619" progId="Paint.Picture">
                  <p:embed/>
                </p:oleObj>
              </mc:Choice>
              <mc:Fallback>
                <p:oleObj name="位图图像" r:id="rId9" imgW="1076475" imgH="1647619" progId="Paint.Picture">
                  <p:embed/>
                  <p:pic>
                    <p:nvPicPr>
                      <p:cNvPr id="189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575175"/>
                        <a:ext cx="1763712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9"/>
          <p:cNvGrpSpPr>
            <a:grpSpLocks/>
          </p:cNvGrpSpPr>
          <p:nvPr/>
        </p:nvGrpSpPr>
        <p:grpSpPr bwMode="auto">
          <a:xfrm>
            <a:off x="7239000" y="2971800"/>
            <a:ext cx="1905000" cy="652463"/>
            <a:chOff x="4560" y="1872"/>
            <a:chExt cx="1200" cy="411"/>
          </a:xfrm>
        </p:grpSpPr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V="1">
              <a:off x="4560" y="1920"/>
              <a:ext cx="864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5136" y="1872"/>
              <a:ext cx="624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i="1">
                  <a:solidFill>
                    <a:schemeClr val="tx2"/>
                  </a:solidFill>
                </a:rPr>
                <a:t>n</a:t>
              </a:r>
            </a:p>
            <a:p>
              <a:pPr algn="ctr" eaLnBrk="1" hangingPunct="1"/>
              <a:r>
                <a:rPr kumimoji="1" lang="en-US" altLang="zh-CN" sz="2000">
                  <a:solidFill>
                    <a:schemeClr val="tx2"/>
                  </a:solidFill>
                </a:rPr>
                <a:t>(</a:t>
              </a:r>
              <a:r>
                <a:rPr kumimoji="1" lang="zh-CN" altLang="en-US" sz="2000">
                  <a:solidFill>
                    <a:schemeClr val="tx2"/>
                  </a:solidFill>
                </a:rPr>
                <a:t>法线</a:t>
              </a:r>
              <a:r>
                <a:rPr kumimoji="1" lang="en-US" altLang="zh-CN" sz="2000">
                  <a:solidFill>
                    <a:schemeClr val="tx2"/>
                  </a:solidFill>
                </a:rPr>
                <a:t>)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867400" y="2631374"/>
            <a:ext cx="2949575" cy="2278856"/>
            <a:chOff x="5867400" y="2631374"/>
            <a:chExt cx="2949575" cy="2278856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8977"/>
                </p:ext>
              </p:extLst>
            </p:nvPr>
          </p:nvGraphicFramePr>
          <p:xfrm>
            <a:off x="5867400" y="2662330"/>
            <a:ext cx="1746250" cy="224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32" name="位图图像" r:id="rId11" imgW="1257476" imgH="1619476" progId="Paint.Picture">
                    <p:embed/>
                  </p:oleObj>
                </mc:Choice>
                <mc:Fallback>
                  <p:oleObj name="位图图像" r:id="rId11" imgW="1257476" imgH="1619476" progId="Paint.Picture">
                    <p:embed/>
                    <p:pic>
                      <p:nvPicPr>
                        <p:cNvPr id="1894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2662330"/>
                          <a:ext cx="1746250" cy="224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组合 22"/>
            <p:cNvGrpSpPr/>
            <p:nvPr/>
          </p:nvGrpSpPr>
          <p:grpSpPr>
            <a:xfrm>
              <a:off x="6740525" y="2631374"/>
              <a:ext cx="2076450" cy="1463675"/>
              <a:chOff x="6705600" y="2667000"/>
              <a:chExt cx="2076450" cy="1463675"/>
            </a:xfrm>
          </p:grpSpPr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7258050" y="2667000"/>
                <a:ext cx="1524000" cy="914400"/>
                <a:chOff x="4572" y="1680"/>
                <a:chExt cx="960" cy="576"/>
              </a:xfrm>
            </p:grpSpPr>
            <p:sp>
              <p:nvSpPr>
                <p:cNvPr id="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572" y="1920"/>
                  <a:ext cx="402" cy="33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miter lim="800000"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32" y="1680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Δ</a:t>
                  </a:r>
                  <a:r>
                    <a:rPr kumimoji="1" lang="en-US" altLang="zh-CN" i="1">
                      <a:solidFill>
                        <a:srgbClr val="0000FF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6705600" y="2774950"/>
                <a:ext cx="1557338" cy="1355725"/>
                <a:chOff x="6705600" y="2774950"/>
                <a:chExt cx="1557338" cy="1355725"/>
              </a:xfrm>
            </p:grpSpPr>
            <p:grpSp>
              <p:nvGrpSpPr>
                <p:cNvPr id="26" name="Group 7"/>
                <p:cNvGrpSpPr>
                  <a:grpSpLocks/>
                </p:cNvGrpSpPr>
                <p:nvPr/>
              </p:nvGrpSpPr>
              <p:grpSpPr bwMode="auto">
                <a:xfrm>
                  <a:off x="6877050" y="3429000"/>
                  <a:ext cx="609600" cy="701675"/>
                  <a:chOff x="4320" y="2160"/>
                  <a:chExt cx="384" cy="442"/>
                </a:xfrm>
              </p:grpSpPr>
              <p:sp>
                <p:nvSpPr>
                  <p:cNvPr id="35" name="Rectangle 8"/>
                  <p:cNvSpPr>
                    <a:spLocks noChangeArrowheads="1"/>
                  </p:cNvSpPr>
                  <p:nvPr/>
                </p:nvSpPr>
                <p:spPr bwMode="auto">
                  <a:xfrm rot="-1559797">
                    <a:off x="4464" y="2160"/>
                    <a:ext cx="144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2352"/>
                    <a:ext cx="38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en-US" altLang="zh-CN" sz="2000" b="0">
                        <a:solidFill>
                          <a:srgbClr val="0000FF"/>
                        </a:solidFill>
                        <a:latin typeface="隶书" panose="02010509060101010101" pitchFamily="49" charset="-122"/>
                        <a:ea typeface="隶书" panose="02010509060101010101" pitchFamily="49" charset="-122"/>
                      </a:rPr>
                      <a:t>Δ</a:t>
                    </a:r>
                    <a:r>
                      <a:rPr kumimoji="1" lang="en-US" altLang="zh-CN" sz="2000" b="0" i="1">
                        <a:solidFill>
                          <a:srgbClr val="0000FF"/>
                        </a:solidFill>
                        <a:ea typeface="隶书" panose="02010509060101010101" pitchFamily="49" charset="-122"/>
                      </a:rPr>
                      <a:t>S</a:t>
                    </a:r>
                  </a:p>
                </p:txBody>
              </p:sp>
            </p:grpSp>
            <p:sp>
              <p:nvSpPr>
                <p:cNvPr id="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05600" y="3429000"/>
                  <a:ext cx="5334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000" i="1" dirty="0">
                      <a:solidFill>
                        <a:srgbClr val="0000FF"/>
                      </a:solidFill>
                    </a:rPr>
                    <a:t>P</a:t>
                  </a:r>
                </a:p>
              </p:txBody>
            </p:sp>
            <p:grpSp>
              <p:nvGrpSpPr>
                <p:cNvPr id="28" name="Group 32"/>
                <p:cNvGrpSpPr>
                  <a:grpSpLocks/>
                </p:cNvGrpSpPr>
                <p:nvPr/>
              </p:nvGrpSpPr>
              <p:grpSpPr bwMode="auto">
                <a:xfrm>
                  <a:off x="7086600" y="3008313"/>
                  <a:ext cx="990600" cy="573087"/>
                  <a:chOff x="4464" y="1895"/>
                  <a:chExt cx="624" cy="361"/>
                </a:xfrm>
              </p:grpSpPr>
              <p:sp>
                <p:nvSpPr>
                  <p:cNvPr id="3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2064"/>
                    <a:ext cx="528" cy="192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FF0000"/>
                    </a:solidFill>
                    <a:round/>
                    <a:headEnd type="none" w="sm" len="sm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464" y="2064"/>
                    <a:ext cx="96" cy="192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FF0000"/>
                    </a:solidFill>
                    <a:round/>
                    <a:headEnd type="none" w="sm" len="sm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35"/>
                  <p:cNvSpPr>
                    <a:spLocks noChangeShapeType="1"/>
                  </p:cNvSpPr>
                  <p:nvPr/>
                </p:nvSpPr>
                <p:spPr bwMode="auto">
                  <a:xfrm rot="265252" flipV="1">
                    <a:off x="4486" y="1895"/>
                    <a:ext cx="481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prstDash val="lg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920"/>
                    <a:ext cx="96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9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57871873"/>
                    </p:ext>
                  </p:extLst>
                </p:nvPr>
              </p:nvGraphicFramePr>
              <p:xfrm>
                <a:off x="7786688" y="3317875"/>
                <a:ext cx="476250" cy="571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8033" name="公式" r:id="rId13" imgW="190440" imgH="228600" progId="Equation.3">
                        <p:embed/>
                      </p:oleObj>
                    </mc:Choice>
                    <mc:Fallback>
                      <p:oleObj name="公式" r:id="rId13" imgW="190440" imgH="228600" progId="Equation.3">
                        <p:embed/>
                        <p:pic>
                          <p:nvPicPr>
                            <p:cNvPr id="189477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86688" y="3317875"/>
                              <a:ext cx="476250" cy="571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4086800"/>
                    </p:ext>
                  </p:extLst>
                </p:nvPr>
              </p:nvGraphicFramePr>
              <p:xfrm>
                <a:off x="6881813" y="2774950"/>
                <a:ext cx="452437" cy="622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8034" name="公式" r:id="rId15" imgW="164880" imgH="228600" progId="Equation.3">
                        <p:embed/>
                      </p:oleObj>
                    </mc:Choice>
                    <mc:Fallback>
                      <p:oleObj name="公式" r:id="rId15" imgW="164880" imgH="228600" progId="Equation.3">
                        <p:embed/>
                        <p:pic>
                          <p:nvPicPr>
                            <p:cNvPr id="189478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81813" y="2774950"/>
                              <a:ext cx="452437" cy="622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249237" y="3518699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由外力引起的在 </a:t>
            </a:r>
            <a:r>
              <a:rPr kumimoji="1" lang="en-US" altLang="zh-CN" sz="2000" b="0" i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kumimoji="1" lang="zh-CN" altLang="en-US" sz="2000" b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点的某一面上内力分布集度</a:t>
            </a: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176572" y="419021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应力分量</a:t>
            </a: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1540911" y="4152822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1624372" y="4037812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应力的法向分量</a:t>
            </a:r>
          </a:p>
        </p:txBody>
      </p:sp>
      <p:graphicFrame>
        <p:nvGraphicFramePr>
          <p:cNvPr id="4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19288"/>
              </p:ext>
            </p:extLst>
          </p:nvPr>
        </p:nvGraphicFramePr>
        <p:xfrm>
          <a:off x="3481747" y="3926687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5" name="公式" r:id="rId17" imgW="190440" imgH="228600" progId="Equation.3">
                  <p:embed/>
                </p:oleObj>
              </mc:Choice>
              <mc:Fallback>
                <p:oleObj name="公式" r:id="rId17" imgW="190440" imgH="228600" progId="Equation.3">
                  <p:embed/>
                  <p:pic>
                    <p:nvPicPr>
                      <p:cNvPr id="1894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747" y="3926687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910372" y="4037812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2"/>
                </a:solidFill>
              </a:rPr>
              <a:t>—— </a:t>
            </a:r>
            <a:r>
              <a:rPr kumimoji="1" lang="zh-CN" altLang="en-US" sz="2000">
                <a:solidFill>
                  <a:schemeClr val="tx2"/>
                </a:solidFill>
              </a:rPr>
              <a:t>正应力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1624372" y="4707737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应力的切向分量</a:t>
            </a:r>
          </a:p>
        </p:txBody>
      </p:sp>
      <p:graphicFrame>
        <p:nvGraphicFramePr>
          <p:cNvPr id="4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30274"/>
              </p:ext>
            </p:extLst>
          </p:nvPr>
        </p:nvGraphicFramePr>
        <p:xfrm>
          <a:off x="3508375" y="4287076"/>
          <a:ext cx="4508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6" name="公式" r:id="rId19" imgW="164880" imgH="228600" progId="Equation.3">
                  <p:embed/>
                </p:oleObj>
              </mc:Choice>
              <mc:Fallback>
                <p:oleObj name="公式" r:id="rId19" imgW="164880" imgH="228600" progId="Equation.3">
                  <p:embed/>
                  <p:pic>
                    <p:nvPicPr>
                      <p:cNvPr id="1894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4287076"/>
                        <a:ext cx="4508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10372" y="4647412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tx2"/>
                </a:solidFill>
              </a:rPr>
              <a:t>—— </a:t>
            </a:r>
            <a:r>
              <a:rPr kumimoji="1" lang="zh-CN" altLang="en-US" sz="2000">
                <a:solidFill>
                  <a:schemeClr val="tx2"/>
                </a:solidFill>
              </a:rPr>
              <a:t>剪应力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19521" y="525701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2"/>
                </a:solidFill>
              </a:rPr>
              <a:t>单位</a:t>
            </a:r>
            <a:r>
              <a:rPr kumimoji="1" lang="en-US" altLang="zh-CN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386321" y="531733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chemeClr val="tx2"/>
                </a:solidFill>
              </a:rPr>
              <a:t>与面力相同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062721" y="5257012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chemeClr val="tx2"/>
                </a:solidFill>
                <a:ea typeface="楷体_GB2312" pitchFamily="49" charset="-122"/>
              </a:rPr>
              <a:t>MPa (</a:t>
            </a:r>
            <a:r>
              <a:rPr kumimoji="1" lang="zh-CN" altLang="en-US" b="0">
                <a:solidFill>
                  <a:schemeClr val="tx2"/>
                </a:solidFill>
                <a:ea typeface="楷体_GB2312" pitchFamily="49" charset="-122"/>
              </a:rPr>
              <a:t>兆帕</a:t>
            </a:r>
            <a:r>
              <a:rPr kumimoji="1" lang="en-US" altLang="zh-CN" b="0">
                <a:solidFill>
                  <a:schemeClr val="tx2"/>
                </a:solidFill>
                <a:ea typeface="楷体_GB2312" pitchFamily="49" charset="-122"/>
              </a:rPr>
              <a:t>)</a:t>
            </a:r>
            <a:endParaRPr kumimoji="1" lang="en-US" altLang="zh-CN" sz="2000" b="0">
              <a:solidFill>
                <a:schemeClr val="tx2"/>
              </a:solidFill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157596" y="6117437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chemeClr val="tx2"/>
                </a:solidFill>
              </a:rPr>
              <a:t>应力关于坐标连续分布的</a:t>
            </a: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3291321" y="5765012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57928"/>
              </p:ext>
            </p:extLst>
          </p:nvPr>
        </p:nvGraphicFramePr>
        <p:xfrm>
          <a:off x="3443721" y="5612612"/>
          <a:ext cx="228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7" name="Equation" r:id="rId21" imgW="876240" imgH="203040" progId="Equation.3">
                  <p:embed/>
                </p:oleObj>
              </mc:Choice>
              <mc:Fallback>
                <p:oleObj name="Equation" r:id="rId21" imgW="876240" imgH="203040" progId="Equation.3">
                  <p:embed/>
                  <p:pic>
                    <p:nvPicPr>
                      <p:cNvPr id="18949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721" y="5612612"/>
                        <a:ext cx="228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05891"/>
              </p:ext>
            </p:extLst>
          </p:nvPr>
        </p:nvGraphicFramePr>
        <p:xfrm>
          <a:off x="3519921" y="6223800"/>
          <a:ext cx="20859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38" name="Equation" r:id="rId23" imgW="799920" imgH="203040" progId="Equation.3">
                  <p:embed/>
                </p:oleObj>
              </mc:Choice>
              <mc:Fallback>
                <p:oleObj name="Equation" r:id="rId23" imgW="799920" imgH="203040" progId="Equation.3">
                  <p:embed/>
                  <p:pic>
                    <p:nvPicPr>
                      <p:cNvPr id="1894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921" y="6223800"/>
                        <a:ext cx="20859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1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11" grpId="0" animBg="1"/>
      <p:bldP spid="12" grpId="0" autoUpdateAnimBg="0"/>
      <p:bldP spid="40" grpId="0"/>
      <p:bldP spid="41" grpId="0" autoUpdateAnimBg="0"/>
      <p:bldP spid="42" grpId="0" animBg="1"/>
      <p:bldP spid="43" grpId="0" autoUpdateAnimBg="0"/>
      <p:bldP spid="45" grpId="0" autoUpdateAnimBg="0"/>
      <p:bldP spid="46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098925" y="1270001"/>
            <a:ext cx="48244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应力矢量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T(n)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的下标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表示微分面的外法线方向，它用于反映应力作用面的方向。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79244"/>
              </p:ext>
            </p:extLst>
          </p:nvPr>
        </p:nvGraphicFramePr>
        <p:xfrm>
          <a:off x="5726013" y="2479676"/>
          <a:ext cx="2209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0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191494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013" y="2479676"/>
                        <a:ext cx="2209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451225" y="3073401"/>
            <a:ext cx="5692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式中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分别为微分面的单位法向量和单位切向量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523092"/>
              </p:ext>
            </p:extLst>
          </p:nvPr>
        </p:nvGraphicFramePr>
        <p:xfrm>
          <a:off x="3740150" y="3886118"/>
          <a:ext cx="31416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1" name="公式" r:id="rId5" imgW="1295280" imgH="507960" progId="Equation.3">
                  <p:embed/>
                </p:oleObj>
              </mc:Choice>
              <mc:Fallback>
                <p:oleObj name="公式" r:id="rId5" imgW="1295280" imgH="507960" progId="Equation.3">
                  <p:embed/>
                  <p:pic>
                    <p:nvPicPr>
                      <p:cNvPr id="191498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3886118"/>
                        <a:ext cx="31416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38250"/>
              </p:ext>
            </p:extLst>
          </p:nvPr>
        </p:nvGraphicFramePr>
        <p:xfrm>
          <a:off x="4098925" y="5653094"/>
          <a:ext cx="2587257" cy="53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2" name="公式" r:id="rId7" imgW="1104840" imgH="228600" progId="Equation.3">
                  <p:embed/>
                </p:oleObj>
              </mc:Choice>
              <mc:Fallback>
                <p:oleObj name="公式" r:id="rId7" imgW="1104840" imgH="228600" progId="Equation.3">
                  <p:embed/>
                  <p:pic>
                    <p:nvPicPr>
                      <p:cNvPr id="191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5653094"/>
                        <a:ext cx="2587257" cy="536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701449" y="5178508"/>
            <a:ext cx="542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为应力矢量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T(n)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的大小，称为总应力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2462213" y="6272437"/>
            <a:ext cx="646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分别为应力矢量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T(n)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沿三个坐标方向的分量</a:t>
            </a:r>
          </a:p>
        </p:txBody>
      </p:sp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2600"/>
            <a:ext cx="374015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6656"/>
              </p:ext>
            </p:extLst>
          </p:nvPr>
        </p:nvGraphicFramePr>
        <p:xfrm>
          <a:off x="4547168" y="849202"/>
          <a:ext cx="28146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3" r:id="rId10" imgW="1218671" imgH="203112" progId="Equation.DSMT4">
                  <p:embed/>
                </p:oleObj>
              </mc:Choice>
              <mc:Fallback>
                <p:oleObj r:id="rId10" imgW="1218671" imgH="203112" progId="Equation.DSMT4">
                  <p:embed/>
                  <p:pic>
                    <p:nvPicPr>
                      <p:cNvPr id="19156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168" y="849202"/>
                        <a:ext cx="28146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10233"/>
              </p:ext>
            </p:extLst>
          </p:nvPr>
        </p:nvGraphicFramePr>
        <p:xfrm>
          <a:off x="3785394" y="2457451"/>
          <a:ext cx="15255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4" r:id="rId12" imgW="494870" imgH="203024" progId="Equation.DSMT4">
                  <p:embed/>
                </p:oleObj>
              </mc:Choice>
              <mc:Fallback>
                <p:oleObj r:id="rId12" imgW="494870" imgH="203024" progId="Equation.DSMT4">
                  <p:embed/>
                  <p:pic>
                    <p:nvPicPr>
                      <p:cNvPr id="191566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394" y="2457451"/>
                        <a:ext cx="152558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8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3165475"/>
            <a:ext cx="2633663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80449"/>
              </p:ext>
            </p:extLst>
          </p:nvPr>
        </p:nvGraphicFramePr>
        <p:xfrm>
          <a:off x="557214" y="6189663"/>
          <a:ext cx="1175334" cy="53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5" name="公式" r:id="rId15" imgW="507960" imgH="228600" progId="Equation.3">
                  <p:embed/>
                </p:oleObj>
              </mc:Choice>
              <mc:Fallback>
                <p:oleObj name="公式" r:id="rId15" imgW="507960" imgH="228600" progId="Equation.3">
                  <p:embed/>
                  <p:pic>
                    <p:nvPicPr>
                      <p:cNvPr id="191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4" y="6189663"/>
                        <a:ext cx="1175334" cy="53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6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7" grpId="0" autoUpdateAnimBg="0"/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95400" y="570246"/>
            <a:ext cx="4499372" cy="3024188"/>
            <a:chOff x="2638" y="1026"/>
            <a:chExt cx="2827" cy="2074"/>
          </a:xfrm>
        </p:grpSpPr>
        <p:pic>
          <p:nvPicPr>
            <p:cNvPr id="3" name="Picture 5" descr="t0202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1026"/>
              <a:ext cx="2827" cy="2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3696" y="2117"/>
            <a:ext cx="2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4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143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17"/>
                          <a:ext cx="24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3198" y="1706"/>
            <a:ext cx="28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5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143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706"/>
                          <a:ext cx="28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5103" y="1243"/>
            <a:ext cx="25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6" name="Equation" r:id="rId8" imgW="139680" imgH="177480" progId="Equation.DSMT4">
                    <p:embed/>
                  </p:oleObj>
                </mc:Choice>
                <mc:Fallback>
                  <p:oleObj name="Equation" r:id="rId8" imgW="139680" imgH="177480" progId="Equation.DSMT4">
                    <p:embed/>
                    <p:pic>
                      <p:nvPicPr>
                        <p:cNvPr id="14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243"/>
                          <a:ext cx="25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90175" y="40380"/>
            <a:ext cx="4266010" cy="6001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3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300" dirty="0">
                <a:latin typeface="隶书" panose="02010509060101010101" pitchFamily="49" charset="-122"/>
                <a:ea typeface="隶书" panose="02010509060101010101" pitchFamily="49" charset="-122"/>
              </a:rPr>
              <a:t>外力、内力与应力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801" y="1436394"/>
            <a:ext cx="24300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Blip>
                <a:blip r:embed="rId10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 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01957"/>
              </p:ext>
            </p:extLst>
          </p:nvPr>
        </p:nvGraphicFramePr>
        <p:xfrm>
          <a:off x="1371587" y="2981707"/>
          <a:ext cx="1999059" cy="84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7" name="Equation" r:id="rId11" imgW="927000" imgH="393480" progId="Equation.DSMT4">
                  <p:embed/>
                </p:oleObj>
              </mc:Choice>
              <mc:Fallback>
                <p:oleObj name="Equation" r:id="rId11" imgW="927000" imgH="393480" progId="Equation.DSMT4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87" y="2981707"/>
                        <a:ext cx="1999059" cy="84891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09663" y="4168760"/>
            <a:ext cx="76851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若取     为变形前面元的初始面积，则上式给出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，亦称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名义应力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，常用于小变形情况。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对于大变形问题，应取      为变形后面元的实际面积，称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真实应力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，简称真应力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也称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96683"/>
              </p:ext>
            </p:extLst>
          </p:nvPr>
        </p:nvGraphicFramePr>
        <p:xfrm>
          <a:off x="4504426" y="5478678"/>
          <a:ext cx="693040" cy="5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8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426" y="5478678"/>
                        <a:ext cx="693040" cy="540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531012" y="205580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华文行楷" panose="02010800040101010101" pitchFamily="2" charset="-122"/>
              </a:rPr>
              <a:t>应力矢量</a:t>
            </a:r>
            <a:r>
              <a:rPr lang="zh-CN" altLang="en-US" sz="2800" dirty="0">
                <a:solidFill>
                  <a:srgbClr val="FF0000"/>
                </a:solidFill>
                <a:ea typeface="Batang" panose="02030600000101010101" pitchFamily="18" charset="-127"/>
              </a:rPr>
              <a:t>：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45166"/>
              </p:ext>
            </p:extLst>
          </p:nvPr>
        </p:nvGraphicFramePr>
        <p:xfrm>
          <a:off x="1888324" y="4168760"/>
          <a:ext cx="632702" cy="49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9" name="Equation" r:id="rId15" imgW="228600" imgH="177480" progId="Equation.DSMT4">
                  <p:embed/>
                </p:oleObj>
              </mc:Choice>
              <mc:Fallback>
                <p:oleObj name="Equation" r:id="rId15" imgW="228600" imgH="177480" progId="Equation.DSMT4">
                  <p:embed/>
                  <p:pic>
                    <p:nvPicPr>
                      <p:cNvPr id="1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24" y="4168760"/>
                        <a:ext cx="632702" cy="493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681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398419" y="4897957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3.1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36821" y="1268969"/>
            <a:ext cx="6036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应力矢量的大小和方向不仅和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点的位置有关，而且和面元法线方向 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有关。</a:t>
            </a:r>
          </a:p>
        </p:txBody>
      </p:sp>
      <p:pic>
        <p:nvPicPr>
          <p:cNvPr id="4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4"/>
          <a:stretch>
            <a:fillRect/>
          </a:stretch>
        </p:blipFill>
        <p:spPr bwMode="auto">
          <a:xfrm>
            <a:off x="1610327" y="2642697"/>
            <a:ext cx="7136586" cy="3045834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6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370650" y="1949689"/>
            <a:ext cx="686857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作用在同一点不同法向面元上的应力矢量各不相同，反之，不同曲面上的面元，只要通过同一点且法线方向相同，则应力矢量也相同。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楷体_GB2312" pitchFamily="49" charset="-122"/>
            </a:endParaRPr>
          </a:p>
        </p:txBody>
      </p:sp>
      <p:pic>
        <p:nvPicPr>
          <p:cNvPr id="3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4"/>
          <a:stretch>
            <a:fillRect/>
          </a:stretch>
        </p:blipFill>
        <p:spPr bwMode="auto">
          <a:xfrm>
            <a:off x="1549109" y="3818601"/>
            <a:ext cx="6208853" cy="2649884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45841"/>
              </p:ext>
            </p:extLst>
          </p:nvPr>
        </p:nvGraphicFramePr>
        <p:xfrm>
          <a:off x="3515083" y="1020980"/>
          <a:ext cx="1999059" cy="84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6" name="Equation" r:id="rId4" imgW="927000" imgH="393480" progId="Equation.DSMT4">
                  <p:embed/>
                </p:oleObj>
              </mc:Choice>
              <mc:Fallback>
                <p:oleObj name="Equation" r:id="rId4" imgW="927000" imgH="393480" progId="Equation.DSMT4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083" y="1020980"/>
                        <a:ext cx="1999059" cy="84891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03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3.1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05583"/>
              </p:ext>
            </p:extLst>
          </p:nvPr>
        </p:nvGraphicFramePr>
        <p:xfrm>
          <a:off x="3187272" y="2341170"/>
          <a:ext cx="2030016" cy="170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0" name="Equation" r:id="rId3" imgW="965160" imgH="812520" progId="Equation.DSMT4">
                  <p:embed/>
                </p:oleObj>
              </mc:Choice>
              <mc:Fallback>
                <p:oleObj name="Equation" r:id="rId3" imgW="965160" imgH="81252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72" y="2341170"/>
                        <a:ext cx="2030016" cy="170616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10314" y="1090234"/>
            <a:ext cx="50621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应力矢量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面力矢量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的数学定义和物理量纲都相同。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59391" y="4495152"/>
            <a:ext cx="69263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区别在于：应力是作用在物体内界面上的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未知内力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，而面力是作用在物体外表面的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已知外力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。当内截面无限趋近于外表面时，应力也趋近于外加面力之值。</a:t>
            </a:r>
          </a:p>
          <a:p>
            <a:pPr>
              <a:spcBef>
                <a:spcPct val="50000"/>
              </a:spcBef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8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5347" y="1638561"/>
            <a:ext cx="589476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一点的应力状态</a:t>
            </a:r>
            <a:r>
              <a:rPr lang="en-US" altLang="zh-CN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应力张量</a:t>
            </a:r>
            <a:endParaRPr lang="zh-CN" altLang="en-US" sz="3300" dirty="0">
              <a:solidFill>
                <a:srgbClr val="D6009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346510" y="2662727"/>
            <a:ext cx="4197837" cy="3416320"/>
          </a:xfrm>
          <a:prstGeom prst="rect">
            <a:avLst/>
          </a:prstGeom>
          <a:noFill/>
          <a:ln w="76200" cmpd="tri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正六面体微元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外法线与坐标轴同向的三个面称为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，记为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，它们的单位法向矢量为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是沿坐标轴的单位矢量；另三个外法线与坐标轴反向的面元称为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509009"/>
              </p:ext>
            </p:extLst>
          </p:nvPr>
        </p:nvGraphicFramePr>
        <p:xfrm>
          <a:off x="4736766" y="2876853"/>
          <a:ext cx="2753915" cy="258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8" name="Designer 4.1 Drawing" r:id="rId3" imgW="3642840" imgH="3417480" progId="MgxDesigner">
                  <p:embed/>
                </p:oleObj>
              </mc:Choice>
              <mc:Fallback>
                <p:oleObj name="Designer 4.1 Drawing" r:id="rId3" imgW="3642840" imgH="3417480" progId="MgxDesigner">
                  <p:embed/>
                  <p:pic>
                    <p:nvPicPr>
                      <p:cNvPr id="952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766" y="2876853"/>
                        <a:ext cx="2753915" cy="2583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09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4264" y="1611761"/>
            <a:ext cx="4811313" cy="3381375"/>
            <a:chOff x="2292389" y="2173736"/>
            <a:chExt cx="4811313" cy="3381375"/>
          </a:xfrm>
        </p:grpSpPr>
        <p:graphicFrame>
          <p:nvGraphicFramePr>
            <p:cNvPr id="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871229"/>
                </p:ext>
              </p:extLst>
            </p:nvPr>
          </p:nvGraphicFramePr>
          <p:xfrm>
            <a:off x="2292389" y="2173736"/>
            <a:ext cx="3605213" cy="338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1" name="Designer 4.1 Drawing" r:id="rId3" imgW="3642840" imgH="3417480" progId="MgxDesigner">
                    <p:embed/>
                  </p:oleObj>
                </mc:Choice>
                <mc:Fallback>
                  <p:oleObj name="Designer 4.1 Drawing" r:id="rId3" imgW="3642840" imgH="3417480" progId="MgxDesigner">
                    <p:embed/>
                    <p:pic>
                      <p:nvPicPr>
                        <p:cNvPr id="1013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389" y="2173736"/>
                          <a:ext cx="3605213" cy="3381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637738"/>
                </p:ext>
              </p:extLst>
            </p:nvPr>
          </p:nvGraphicFramePr>
          <p:xfrm>
            <a:off x="6456002" y="2249326"/>
            <a:ext cx="64770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2" name="Equation" r:id="rId5" imgW="266400" imgH="241200" progId="Equation.DSMT4">
                    <p:embed/>
                  </p:oleObj>
                </mc:Choice>
                <mc:Fallback>
                  <p:oleObj name="Equation" r:id="rId5" imgW="266400" imgH="241200" progId="Equation.DSMT4">
                    <p:embed/>
                    <p:pic>
                      <p:nvPicPr>
                        <p:cNvPr id="1013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6002" y="2249326"/>
                          <a:ext cx="647700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66471" y="966889"/>
            <a:ext cx="589476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一点的应力状态</a:t>
            </a:r>
            <a:r>
              <a:rPr lang="en-US" altLang="zh-CN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应力张量</a:t>
            </a:r>
            <a:endParaRPr lang="zh-CN" altLang="en-US" sz="3300" dirty="0">
              <a:solidFill>
                <a:srgbClr val="D6009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52642" y="1980245"/>
            <a:ext cx="2276475" cy="1578769"/>
            <a:chOff x="5237959" y="2782835"/>
            <a:chExt cx="2276475" cy="1578769"/>
          </a:xfrm>
        </p:grpSpPr>
        <p:graphicFrame>
          <p:nvGraphicFramePr>
            <p:cNvPr id="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236655"/>
                </p:ext>
              </p:extLst>
            </p:nvPr>
          </p:nvGraphicFramePr>
          <p:xfrm>
            <a:off x="5237959" y="2782835"/>
            <a:ext cx="2276475" cy="1578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3" name="Designer 4.1 Drawing" r:id="rId7" imgW="2243880" imgH="1555200" progId="MgxDesigner">
                    <p:embed/>
                  </p:oleObj>
                </mc:Choice>
                <mc:Fallback>
                  <p:oleObj name="Designer 4.1 Drawing" r:id="rId7" imgW="2243880" imgH="1555200" progId="MgxDesigner">
                    <p:embed/>
                    <p:pic>
                      <p:nvPicPr>
                        <p:cNvPr id="10139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7959" y="2782835"/>
                          <a:ext cx="2276475" cy="1578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0373799"/>
                </p:ext>
              </p:extLst>
            </p:nvPr>
          </p:nvGraphicFramePr>
          <p:xfrm>
            <a:off x="5582679" y="2839163"/>
            <a:ext cx="1254919" cy="931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4" name="Designer 4.1 Drawing" r:id="rId9" imgW="844920" imgH="881280" progId="MgxDesigner">
                    <p:embed/>
                  </p:oleObj>
                </mc:Choice>
                <mc:Fallback>
                  <p:oleObj name="Designer 4.1 Drawing" r:id="rId9" imgW="844920" imgH="881280" progId="MgxDesigner">
                    <p:embed/>
                    <p:pic>
                      <p:nvPicPr>
                        <p:cNvPr id="1013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2679" y="2839163"/>
                          <a:ext cx="1254919" cy="9310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4387432" y="2566033"/>
            <a:ext cx="4833519" cy="4147960"/>
            <a:chOff x="2860300" y="1835171"/>
            <a:chExt cx="4833519" cy="4147960"/>
          </a:xfrm>
        </p:grpSpPr>
        <p:graphicFrame>
          <p:nvGraphicFramePr>
            <p:cNvPr id="1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625111"/>
                </p:ext>
              </p:extLst>
            </p:nvPr>
          </p:nvGraphicFramePr>
          <p:xfrm>
            <a:off x="2860300" y="2210218"/>
            <a:ext cx="3995738" cy="3748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5" name="Designer 4.1 Drawing" r:id="rId11" imgW="3642840" imgH="3417480" progId="MgxDesigner">
                    <p:embed/>
                  </p:oleObj>
                </mc:Choice>
                <mc:Fallback>
                  <p:oleObj name="Designer 4.1 Drawing" r:id="rId11" imgW="3642840" imgH="3417480" progId="MgxDesigner">
                    <p:embed/>
                    <p:pic>
                      <p:nvPicPr>
                        <p:cNvPr id="10240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300" y="2210218"/>
                          <a:ext cx="3995738" cy="37480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6398419" y="561022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bg1"/>
                  </a:solidFill>
                  <a:ea typeface="楷体_GB2312" pitchFamily="49" charset="-122"/>
                </a:rPr>
                <a:t>Chapter  3.1</a:t>
              </a:r>
            </a:p>
          </p:txBody>
        </p:sp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84348"/>
                </p:ext>
              </p:extLst>
            </p:nvPr>
          </p:nvGraphicFramePr>
          <p:xfrm>
            <a:off x="4102122" y="3199628"/>
            <a:ext cx="1889522" cy="1420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6" name="Designer 4.1 Drawing" r:id="rId12" imgW="1612800" imgH="1213560" progId="MgxDesigner">
                    <p:embed/>
                  </p:oleObj>
                </mc:Choice>
                <mc:Fallback>
                  <p:oleObj name="Designer 4.1 Drawing" r:id="rId12" imgW="1612800" imgH="1213560" progId="MgxDesigner">
                    <p:embed/>
                    <p:pic>
                      <p:nvPicPr>
                        <p:cNvPr id="1024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122" y="3199628"/>
                          <a:ext cx="1889522" cy="1420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845089"/>
                </p:ext>
              </p:extLst>
            </p:nvPr>
          </p:nvGraphicFramePr>
          <p:xfrm>
            <a:off x="5160587" y="2365001"/>
            <a:ext cx="1639491" cy="1344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7" name="Designer 4.1 Drawing" r:id="rId14" imgW="1399680" imgH="1149480" progId="MgxDesigner">
                    <p:embed/>
                  </p:oleObj>
                </mc:Choice>
                <mc:Fallback>
                  <p:oleObj name="Designer 4.1 Drawing" r:id="rId14" imgW="1399680" imgH="1149480" progId="MgxDesigner">
                    <p:embed/>
                    <p:pic>
                      <p:nvPicPr>
                        <p:cNvPr id="1024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587" y="2365001"/>
                          <a:ext cx="1639491" cy="1344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231860"/>
                </p:ext>
              </p:extLst>
            </p:nvPr>
          </p:nvGraphicFramePr>
          <p:xfrm>
            <a:off x="4696243" y="1835171"/>
            <a:ext cx="1566863" cy="1182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8" name="Designer 4.1 Drawing" r:id="rId16" imgW="1353960" imgH="1070280" progId="MgxDesigner">
                    <p:embed/>
                  </p:oleObj>
                </mc:Choice>
                <mc:Fallback>
                  <p:oleObj name="Designer 4.1 Drawing" r:id="rId16" imgW="1353960" imgH="1070280" progId="MgxDesigner">
                    <p:embed/>
                    <p:pic>
                      <p:nvPicPr>
                        <p:cNvPr id="1024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243" y="1835171"/>
                          <a:ext cx="1566863" cy="1182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718419"/>
                </p:ext>
              </p:extLst>
            </p:nvPr>
          </p:nvGraphicFramePr>
          <p:xfrm>
            <a:off x="4858170" y="4387871"/>
            <a:ext cx="1188244" cy="107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99" name="Designer 4.1 Drawing" r:id="rId18" imgW="1137600" imgH="1030680" progId="MgxDesigner">
                    <p:embed/>
                  </p:oleObj>
                </mc:Choice>
                <mc:Fallback>
                  <p:oleObj name="Designer 4.1 Drawing" r:id="rId18" imgW="1137600" imgH="1030680" progId="MgxDesigner">
                    <p:embed/>
                    <p:pic>
                      <p:nvPicPr>
                        <p:cNvPr id="1024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170" y="4387871"/>
                          <a:ext cx="1188244" cy="1076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853800"/>
                </p:ext>
              </p:extLst>
            </p:nvPr>
          </p:nvGraphicFramePr>
          <p:xfrm>
            <a:off x="6154760" y="2930548"/>
            <a:ext cx="1228725" cy="124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00" name="Designer 4.1 Drawing" r:id="rId20" imgW="1146600" imgH="1158840" progId="MgxDesigner">
                    <p:embed/>
                  </p:oleObj>
                </mc:Choice>
                <mc:Fallback>
                  <p:oleObj name="Designer 4.1 Drawing" r:id="rId20" imgW="1146600" imgH="1158840" progId="MgxDesigner">
                    <p:embed/>
                    <p:pic>
                      <p:nvPicPr>
                        <p:cNvPr id="1024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4760" y="2930548"/>
                          <a:ext cx="1228725" cy="1241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848930"/>
                </p:ext>
              </p:extLst>
            </p:nvPr>
          </p:nvGraphicFramePr>
          <p:xfrm>
            <a:off x="3399654" y="2930546"/>
            <a:ext cx="1273969" cy="1296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01" name="Designer 4.1 Drawing" r:id="rId22" imgW="1210680" imgH="1231920" progId="MgxDesigner">
                    <p:embed/>
                  </p:oleObj>
                </mc:Choice>
                <mc:Fallback>
                  <p:oleObj name="Designer 4.1 Drawing" r:id="rId22" imgW="1210680" imgH="1231920" progId="MgxDesigner">
                    <p:embed/>
                    <p:pic>
                      <p:nvPicPr>
                        <p:cNvPr id="1024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654" y="2930546"/>
                          <a:ext cx="1273969" cy="1296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993775" y="5336800"/>
              <a:ext cx="334803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ea typeface="黑体" panose="02010609060101010101" pitchFamily="49" charset="-122"/>
                </a:rPr>
                <a:t>应力分量的正负号规定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5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636963" y="1555750"/>
            <a:ext cx="45370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0"/>
              <a:t>S.P.Timoshenko </a:t>
            </a:r>
          </a:p>
          <a:p>
            <a:r>
              <a:rPr lang="en-US" altLang="zh-CN" sz="2400" i="0"/>
              <a:t>Beams on elastic foundation</a:t>
            </a:r>
          </a:p>
          <a:p>
            <a:r>
              <a:rPr lang="en-US" altLang="zh-CN" sz="2400" i="0"/>
              <a:t>Timoshenko beam theory</a:t>
            </a:r>
          </a:p>
          <a:p>
            <a:r>
              <a:rPr lang="en-US" altLang="zh-CN" sz="2400" i="0"/>
              <a:t>Mechanics of plates and shells</a:t>
            </a:r>
          </a:p>
          <a:p>
            <a:r>
              <a:rPr lang="en-US" altLang="zh-CN" sz="2400" i="0"/>
              <a:t>Elastic vibration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i="0"/>
          </a:p>
        </p:txBody>
      </p:sp>
      <p:pic>
        <p:nvPicPr>
          <p:cNvPr id="58373" name="Picture 5" descr="S.P.Timoshe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2206625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5756" y="1572725"/>
            <a:ext cx="3726656" cy="3294460"/>
            <a:chOff x="3298" y="798"/>
            <a:chExt cx="2530" cy="2405"/>
          </a:xfrm>
        </p:grpSpPr>
        <p:sp>
          <p:nvSpPr>
            <p:cNvPr id="3" name="Text Box 5"/>
            <p:cNvSpPr txBox="1">
              <a:spLocks noChangeAspect="1" noChangeArrowheads="1"/>
            </p:cNvSpPr>
            <p:nvPr/>
          </p:nvSpPr>
          <p:spPr bwMode="auto">
            <a:xfrm>
              <a:off x="5179" y="2376"/>
              <a:ext cx="523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/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3298" y="798"/>
              <a:ext cx="2530" cy="2405"/>
              <a:chOff x="3298" y="799"/>
              <a:chExt cx="2530" cy="2405"/>
            </a:xfrm>
          </p:grpSpPr>
          <p:sp>
            <p:nvSpPr>
              <p:cNvPr id="5" name="Line 7"/>
              <p:cNvSpPr>
                <a:spLocks noChangeAspect="1" noChangeShapeType="1"/>
              </p:cNvSpPr>
              <p:nvPr/>
            </p:nvSpPr>
            <p:spPr bwMode="auto">
              <a:xfrm flipH="1">
                <a:off x="3308" y="2413"/>
                <a:ext cx="614" cy="5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5342" y="1638"/>
                <a:ext cx="48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i="1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22</a:t>
                </a:r>
                <a:endParaRPr kumimoji="1"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3298" y="2848"/>
                <a:ext cx="523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/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3392" y="799"/>
                <a:ext cx="2114" cy="2100"/>
                <a:chOff x="3392" y="799"/>
                <a:chExt cx="2114" cy="2100"/>
              </a:xfrm>
            </p:grpSpPr>
            <p:sp>
              <p:nvSpPr>
                <p:cNvPr id="9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2114"/>
                  <a:ext cx="562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Text Box 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85" y="1396"/>
                  <a:ext cx="485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31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Line 1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92" y="1166"/>
                  <a:ext cx="506" cy="4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2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3907" y="1060"/>
                  <a:ext cx="7" cy="135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3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922" y="2413"/>
                  <a:ext cx="148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grpSp>
              <p:nvGrpSpPr>
                <p:cNvPr id="14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3618" y="1977"/>
                  <a:ext cx="768" cy="720"/>
                  <a:chOff x="4332" y="3039"/>
                  <a:chExt cx="1366" cy="1363"/>
                </a:xfrm>
              </p:grpSpPr>
              <p:sp>
                <p:nvSpPr>
                  <p:cNvPr id="43" name="Line 1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858" y="3039"/>
                    <a:ext cx="0" cy="8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Line 18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5278" y="3457"/>
                    <a:ext cx="0" cy="8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Line 1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32" y="3877"/>
                    <a:ext cx="526" cy="5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15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47" y="2330"/>
                  <a:ext cx="523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endParaRPr kumimoji="1" lang="en-US" altLang="zh-CN" i="1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kumimoji="1" lang="en-US" altLang="zh-CN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/>
                </a:p>
              </p:txBody>
            </p:sp>
            <p:sp>
              <p:nvSpPr>
                <p:cNvPr id="16" name="Text Box 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63" y="1783"/>
                  <a:ext cx="522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/>
                </a:p>
              </p:txBody>
            </p:sp>
            <p:sp>
              <p:nvSpPr>
                <p:cNvPr id="17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59" y="2492"/>
                  <a:ext cx="523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  e</a:t>
                  </a:r>
                  <a:r>
                    <a:rPr kumimoji="1" lang="en-US" altLang="zh-CN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/>
                </a:p>
              </p:txBody>
            </p:sp>
            <p:grpSp>
              <p:nvGrpSpPr>
                <p:cNvPr id="18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3400" y="1618"/>
                  <a:ext cx="1369" cy="1281"/>
                  <a:chOff x="3870" y="2445"/>
                  <a:chExt cx="2436" cy="2430"/>
                </a:xfrm>
              </p:grpSpPr>
              <p:sp>
                <p:nvSpPr>
                  <p:cNvPr id="39" name="Line 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870" y="247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0" name="Line 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270" y="244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1" name="Line 26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5070" y="127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2" name="Line 27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5100" y="3660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19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5255" y="1150"/>
                  <a:ext cx="6" cy="12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0" name="Line 2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573" y="491"/>
                  <a:ext cx="6" cy="134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1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42" y="1174"/>
                  <a:ext cx="505" cy="4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Line 3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58" y="2424"/>
                  <a:ext cx="506" cy="4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3" name="Text Box 3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62" y="799"/>
                  <a:ext cx="522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baseline="-25000"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/>
                </a:p>
              </p:txBody>
            </p:sp>
            <p:sp>
              <p:nvSpPr>
                <p:cNvPr id="24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5057" y="2024"/>
                  <a:ext cx="44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5" name="Line 34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188" y="1164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6" name="Text Box 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71" y="835"/>
                  <a:ext cx="486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33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4412" y="1363"/>
                  <a:ext cx="45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8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83" y="1140"/>
                  <a:ext cx="48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32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Line 3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241" y="1347"/>
                  <a:ext cx="186" cy="18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0" name="Text Box 3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71" y="1674"/>
                  <a:ext cx="562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Line 40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843" y="1805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2" name="Line 4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96" y="2016"/>
                  <a:ext cx="186" cy="18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3" name="Text Box 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69" y="1346"/>
                  <a:ext cx="487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23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Line 43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977" y="1993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5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4185" y="2212"/>
                  <a:ext cx="44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6" name="Line 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10" y="2205"/>
                  <a:ext cx="185" cy="1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7" name="Text Box 4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794" y="2163"/>
                  <a:ext cx="48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 Box 4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21" y="1968"/>
                  <a:ext cx="56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r>
                    <a:rPr kumimoji="1" lang="en-US" altLang="zh-CN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4263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52853" y="970439"/>
            <a:ext cx="639429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把作用在正面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上的应力矢量沿坐标轴正向分解得：</a:t>
            </a: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aphicFrame>
        <p:nvGraphicFramePr>
          <p:cNvPr id="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20863"/>
              </p:ext>
            </p:extLst>
          </p:nvPr>
        </p:nvGraphicFramePr>
        <p:xfrm>
          <a:off x="2377572" y="3448745"/>
          <a:ext cx="1782366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9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184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572" y="3448745"/>
                        <a:ext cx="1782366" cy="6274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nThick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957535" y="2873633"/>
            <a:ext cx="2499417" cy="2376488"/>
            <a:chOff x="7378699" y="3785856"/>
            <a:chExt cx="3332555" cy="3168650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7378699" y="3785856"/>
              <a:ext cx="3151188" cy="3168650"/>
              <a:chOff x="3298" y="798"/>
              <a:chExt cx="2530" cy="2405"/>
            </a:xfrm>
          </p:grpSpPr>
          <p:sp>
            <p:nvSpPr>
              <p:cNvPr id="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5179" y="2376"/>
                <a:ext cx="523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12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1125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/>
              </a:p>
            </p:txBody>
          </p:sp>
          <p:grpSp>
            <p:nvGrpSpPr>
              <p:cNvPr id="9" name="Group 51"/>
              <p:cNvGrpSpPr>
                <a:grpSpLocks/>
              </p:cNvGrpSpPr>
              <p:nvPr/>
            </p:nvGrpSpPr>
            <p:grpSpPr bwMode="auto">
              <a:xfrm>
                <a:off x="3298" y="798"/>
                <a:ext cx="2530" cy="2405"/>
                <a:chOff x="3298" y="799"/>
                <a:chExt cx="2530" cy="2405"/>
              </a:xfrm>
            </p:grpSpPr>
            <p:sp>
              <p:nvSpPr>
                <p:cNvPr id="10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08" y="2413"/>
                  <a:ext cx="614" cy="5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1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42" y="1638"/>
                  <a:ext cx="48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2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125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22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98" y="2848"/>
                  <a:ext cx="523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200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1125" baseline="-25000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/>
                </a:p>
              </p:txBody>
            </p:sp>
            <p:grpSp>
              <p:nvGrpSpPr>
                <p:cNvPr id="13" name="Group 55"/>
                <p:cNvGrpSpPr>
                  <a:grpSpLocks/>
                </p:cNvGrpSpPr>
                <p:nvPr/>
              </p:nvGrpSpPr>
              <p:grpSpPr bwMode="auto">
                <a:xfrm>
                  <a:off x="3392" y="799"/>
                  <a:ext cx="2114" cy="2100"/>
                  <a:chOff x="3392" y="799"/>
                  <a:chExt cx="2114" cy="2100"/>
                </a:xfrm>
              </p:grpSpPr>
              <p:sp>
                <p:nvSpPr>
                  <p:cNvPr id="14" name="Text Box 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2114"/>
                    <a:ext cx="562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2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1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" name="Text Box 5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285" y="1396"/>
                    <a:ext cx="485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" name="Line 5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392" y="1166"/>
                    <a:ext cx="506" cy="4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7" name="Line 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07" y="1060"/>
                    <a:ext cx="7" cy="135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8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22" y="2413"/>
                    <a:ext cx="14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grpSp>
                <p:nvGrpSpPr>
                  <p:cNvPr id="19" name="Group 6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18" y="1977"/>
                    <a:ext cx="768" cy="720"/>
                    <a:chOff x="4332" y="3039"/>
                    <a:chExt cx="1366" cy="1363"/>
                  </a:xfrm>
                </p:grpSpPr>
                <p:sp>
                  <p:nvSpPr>
                    <p:cNvPr id="48" name="Line 6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858" y="3039"/>
                      <a:ext cx="0" cy="8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49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 flipV="1">
                      <a:off x="5278" y="3457"/>
                      <a:ext cx="0" cy="8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50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332" y="3877"/>
                      <a:ext cx="526" cy="5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  <p:sp>
                <p:nvSpPr>
                  <p:cNvPr id="20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7" y="2330"/>
                    <a:ext cx="523" cy="3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kumimoji="1" lang="en-US" altLang="zh-CN"/>
                  </a:p>
                </p:txBody>
              </p:sp>
              <p:sp>
                <p:nvSpPr>
                  <p:cNvPr id="21" name="Text Box 6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63" y="1783"/>
                    <a:ext cx="522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kumimoji="1" lang="en-US" altLang="zh-CN"/>
                  </a:p>
                </p:txBody>
              </p:sp>
              <p:sp>
                <p:nvSpPr>
                  <p:cNvPr id="22" name="Text Box 6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59" y="2492"/>
                    <a:ext cx="523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endParaRPr kumimoji="1" lang="en-US" altLang="zh-CN"/>
                  </a:p>
                </p:txBody>
              </p:sp>
              <p:grpSp>
                <p:nvGrpSpPr>
                  <p:cNvPr id="23" name="Group 6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400" y="1618"/>
                    <a:ext cx="1369" cy="1281"/>
                    <a:chOff x="3870" y="2445"/>
                    <a:chExt cx="2436" cy="2430"/>
                  </a:xfrm>
                </p:grpSpPr>
                <p:sp>
                  <p:nvSpPr>
                    <p:cNvPr id="44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870" y="247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45" name="Line 7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270" y="244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46" name="Line 71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5070" y="127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47" name="Line 72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5100" y="3660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  <p:sp>
                <p:nvSpPr>
                  <p:cNvPr id="24" name="Line 7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5" y="1150"/>
                    <a:ext cx="6" cy="12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5" name="Line 74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4573" y="491"/>
                    <a:ext cx="6" cy="134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6" name="Line 7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42" y="1174"/>
                    <a:ext cx="505" cy="4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7" name="Line 7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58" y="2424"/>
                    <a:ext cx="506" cy="4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8" name="Text Box 7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62" y="799"/>
                    <a:ext cx="522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1125" baseline="-25000">
                        <a:latin typeface="Times New Roman" panose="02020603050405020304" pitchFamily="18" charset="0"/>
                      </a:rPr>
                      <a:t>3</a:t>
                    </a:r>
                    <a:endParaRPr kumimoji="1" lang="en-US" altLang="zh-CN"/>
                  </a:p>
                </p:txBody>
              </p:sp>
              <p:sp>
                <p:nvSpPr>
                  <p:cNvPr id="29" name="Line 7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57" y="2024"/>
                    <a:ext cx="44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0" name="Line 79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4188" y="1164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71" y="835"/>
                    <a:ext cx="486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33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2" name="Line 8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12" y="1363"/>
                    <a:ext cx="45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3" y="1140"/>
                    <a:ext cx="486" cy="3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32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4" name="Line 8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241" y="1347"/>
                    <a:ext cx="186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5" name="Text Box 8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71" y="1674"/>
                    <a:ext cx="562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13</a:t>
                    </a:r>
                    <a:endParaRPr kumimoji="1"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Line 85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4843" y="1805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7" name="Line 8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96" y="2016"/>
                    <a:ext cx="186" cy="18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8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969" y="1346"/>
                    <a:ext cx="487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23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Line 88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3977" y="1993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0" name="Line 8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185" y="2212"/>
                    <a:ext cx="44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1" name="Line 9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010" y="2205"/>
                    <a:ext cx="185" cy="18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2" name="Text Box 9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94" y="2163"/>
                    <a:ext cx="487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Text Box 9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21" y="1968"/>
                    <a:ext cx="561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2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1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0028161" y="4409911"/>
                  <a:ext cx="683093" cy="419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35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zh-CN" alt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161" y="4409911"/>
                  <a:ext cx="683093" cy="4194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>
              <a:stCxn id="37" idx="0"/>
              <a:endCxn id="38" idx="3"/>
            </p:cNvCxnSpPr>
            <p:nvPr/>
          </p:nvCxnSpPr>
          <p:spPr>
            <a:xfrm flipV="1">
              <a:off x="9600722" y="4722618"/>
              <a:ext cx="465829" cy="666667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77446"/>
              </p:ext>
            </p:extLst>
          </p:nvPr>
        </p:nvGraphicFramePr>
        <p:xfrm>
          <a:off x="1741220" y="1769907"/>
          <a:ext cx="3745706" cy="13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0" name="Equation" r:id="rId8" imgW="2120760" imgH="736560" progId="Equation.DSMT4">
                  <p:embed/>
                </p:oleObj>
              </mc:Choice>
              <mc:Fallback>
                <p:oleObj name="Equation" r:id="rId8" imgW="2120760" imgH="736560" progId="Equation.DSMT4">
                  <p:embed/>
                  <p:pic>
                    <p:nvPicPr>
                      <p:cNvPr id="184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220" y="1769907"/>
                        <a:ext cx="3745706" cy="130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982002" y="4501580"/>
            <a:ext cx="5454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共出现九个应力分量：</a:t>
            </a:r>
          </a:p>
        </p:txBody>
      </p:sp>
      <p:graphicFrame>
        <p:nvGraphicFramePr>
          <p:cNvPr id="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24829"/>
              </p:ext>
            </p:extLst>
          </p:nvPr>
        </p:nvGraphicFramePr>
        <p:xfrm>
          <a:off x="1927221" y="5074231"/>
          <a:ext cx="2536031" cy="121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1" name="Equation" r:id="rId10" imgW="1485720" imgH="711000" progId="Equation.DSMT4">
                  <p:embed/>
                </p:oleObj>
              </mc:Choice>
              <mc:Fallback>
                <p:oleObj name="Equation" r:id="rId10" imgW="1485720" imgH="7110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1" y="5074231"/>
                        <a:ext cx="2536031" cy="1213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761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00118"/>
              </p:ext>
            </p:extLst>
          </p:nvPr>
        </p:nvGraphicFramePr>
        <p:xfrm>
          <a:off x="3262903" y="1934751"/>
          <a:ext cx="2536031" cy="121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9" name="Equation" r:id="rId3" imgW="1485720" imgH="711000" progId="Equation.DSMT4">
                  <p:embed/>
                </p:oleObj>
              </mc:Choice>
              <mc:Fallback>
                <p:oleObj name="Equation" r:id="rId3" imgW="1485720" imgH="711000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903" y="1934751"/>
                        <a:ext cx="2536031" cy="121324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44395" y="3551959"/>
            <a:ext cx="6737822" cy="322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第一指标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表示面元的法线方向，称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面元指标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；第二指标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表示应力的分解方向，称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方向指标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时，应力分量垂直于面元，称为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。当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i≠j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时，应力分量作用在面元平面内，称为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剪应力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15000"/>
              </a:spcBef>
            </a:pPr>
            <a:endParaRPr lang="en-US" altLang="zh-CN" baseline="-2500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65924" y="1032352"/>
            <a:ext cx="589476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一点的应力状态</a:t>
            </a:r>
            <a:r>
              <a:rPr lang="en-US" altLang="zh-CN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应力张量</a:t>
            </a:r>
            <a:endParaRPr lang="zh-CN" altLang="en-US" sz="3300" dirty="0">
              <a:solidFill>
                <a:srgbClr val="D6009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441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65308" y="1982048"/>
            <a:ext cx="3078956" cy="2753915"/>
            <a:chOff x="3298" y="798"/>
            <a:chExt cx="2530" cy="2405"/>
          </a:xfrm>
        </p:grpSpPr>
        <p:sp>
          <p:nvSpPr>
            <p:cNvPr id="3" name="Text Box 8"/>
            <p:cNvSpPr txBox="1">
              <a:spLocks noChangeAspect="1" noChangeArrowheads="1"/>
            </p:cNvSpPr>
            <p:nvPr/>
          </p:nvSpPr>
          <p:spPr bwMode="auto">
            <a:xfrm>
              <a:off x="5179" y="2376"/>
              <a:ext cx="523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15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15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500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298" y="798"/>
              <a:ext cx="2530" cy="2405"/>
              <a:chOff x="3298" y="799"/>
              <a:chExt cx="2530" cy="2405"/>
            </a:xfrm>
          </p:grpSpPr>
          <p:sp>
            <p:nvSpPr>
              <p:cNvPr id="5" name="Line 10"/>
              <p:cNvSpPr>
                <a:spLocks noChangeAspect="1" noChangeShapeType="1"/>
              </p:cNvSpPr>
              <p:nvPr/>
            </p:nvSpPr>
            <p:spPr bwMode="auto">
              <a:xfrm flipH="1">
                <a:off x="3308" y="2413"/>
                <a:ext cx="614" cy="5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5342" y="1638"/>
                <a:ext cx="48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1500" i="1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1500" baseline="-25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22</a:t>
                </a:r>
                <a:endParaRPr kumimoji="1" lang="en-US" altLang="zh-CN" sz="150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 Box 12"/>
              <p:cNvSpPr txBox="1">
                <a:spLocks noChangeAspect="1" noChangeArrowheads="1"/>
              </p:cNvSpPr>
              <p:nvPr/>
            </p:nvSpPr>
            <p:spPr bwMode="auto">
              <a:xfrm>
                <a:off x="3298" y="2848"/>
                <a:ext cx="523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15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1500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1500"/>
              </a:p>
            </p:txBody>
          </p:sp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3392" y="799"/>
                <a:ext cx="2114" cy="2100"/>
                <a:chOff x="3392" y="799"/>
                <a:chExt cx="2114" cy="2100"/>
              </a:xfrm>
            </p:grpSpPr>
            <p:sp>
              <p:nvSpPr>
                <p:cNvPr id="9" name="Text Box 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36" y="2114"/>
                  <a:ext cx="562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Text Box 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285" y="1396"/>
                  <a:ext cx="485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31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Line 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92" y="1166"/>
                  <a:ext cx="506" cy="4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2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3907" y="1060"/>
                  <a:ext cx="7" cy="135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3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3922" y="2413"/>
                  <a:ext cx="148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grpSp>
              <p:nvGrpSpPr>
                <p:cNvPr id="14" name="Group 19"/>
                <p:cNvGrpSpPr>
                  <a:grpSpLocks noChangeAspect="1"/>
                </p:cNvGrpSpPr>
                <p:nvPr/>
              </p:nvGrpSpPr>
              <p:grpSpPr bwMode="auto">
                <a:xfrm>
                  <a:off x="3618" y="1977"/>
                  <a:ext cx="768" cy="720"/>
                  <a:chOff x="4332" y="3039"/>
                  <a:chExt cx="1366" cy="1363"/>
                </a:xfrm>
              </p:grpSpPr>
              <p:sp>
                <p:nvSpPr>
                  <p:cNvPr id="43" name="Line 2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858" y="3039"/>
                    <a:ext cx="0" cy="8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Line 21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5278" y="3457"/>
                    <a:ext cx="0" cy="8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Line 2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332" y="3877"/>
                    <a:ext cx="526" cy="5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15" name="Text Box 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47" y="2330"/>
                  <a:ext cx="523" cy="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sz="15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1500"/>
                </a:p>
              </p:txBody>
            </p:sp>
            <p:sp>
              <p:nvSpPr>
                <p:cNvPr id="16" name="Text Box 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63" y="1783"/>
                  <a:ext cx="522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sz="15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1500"/>
                </a:p>
              </p:txBody>
            </p:sp>
            <p:sp>
              <p:nvSpPr>
                <p:cNvPr id="17" name="Text Box 2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59" y="2492"/>
                  <a:ext cx="523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kumimoji="1" lang="en-US" altLang="zh-CN" sz="15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 sz="1500"/>
                </a:p>
              </p:txBody>
            </p:sp>
            <p:grpSp>
              <p:nvGrpSpPr>
                <p:cNvPr id="18" name="Group 26"/>
                <p:cNvGrpSpPr>
                  <a:grpSpLocks noChangeAspect="1"/>
                </p:cNvGrpSpPr>
                <p:nvPr/>
              </p:nvGrpSpPr>
              <p:grpSpPr bwMode="auto">
                <a:xfrm>
                  <a:off x="3400" y="1618"/>
                  <a:ext cx="1369" cy="1281"/>
                  <a:chOff x="3870" y="2445"/>
                  <a:chExt cx="2436" cy="2430"/>
                </a:xfrm>
              </p:grpSpPr>
              <p:sp>
                <p:nvSpPr>
                  <p:cNvPr id="39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870" y="247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0" name="Line 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6270" y="244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1" name="Line 29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5070" y="1275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2" name="Line 30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5100" y="3660"/>
                    <a:ext cx="12" cy="24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sp>
              <p:nvSpPr>
                <p:cNvPr id="19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5255" y="1150"/>
                  <a:ext cx="6" cy="12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0" name="Line 3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4573" y="491"/>
                  <a:ext cx="6" cy="134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1" name="Line 3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42" y="1174"/>
                  <a:ext cx="505" cy="47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Line 3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58" y="2424"/>
                  <a:ext cx="506" cy="4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3" name="Text Box 3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62" y="799"/>
                  <a:ext cx="522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1500" baseline="-25000">
                      <a:latin typeface="Times New Roman" panose="02020603050405020304" pitchFamily="18" charset="0"/>
                    </a:rPr>
                    <a:t>3</a:t>
                  </a:r>
                  <a:endParaRPr kumimoji="1" lang="en-US" altLang="zh-CN" sz="1500"/>
                </a:p>
              </p:txBody>
            </p:sp>
            <p:sp>
              <p:nvSpPr>
                <p:cNvPr id="24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5057" y="2024"/>
                  <a:ext cx="44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5" name="Line 37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188" y="1164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6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371" y="835"/>
                  <a:ext cx="486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33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4412" y="1363"/>
                  <a:ext cx="45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8" name="Text Box 4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683" y="1140"/>
                  <a:ext cx="48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32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Line 4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241" y="1347"/>
                  <a:ext cx="186" cy="183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0" name="Text Box 4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171" y="1674"/>
                  <a:ext cx="562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13</a:t>
                  </a:r>
                  <a:endParaRPr kumimoji="1" lang="en-US" altLang="zh-CN" sz="15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Line 43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843" y="1805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2" name="Line 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96" y="2016"/>
                  <a:ext cx="186" cy="18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3" name="Text Box 4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69" y="1346"/>
                  <a:ext cx="487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23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Line 46"/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977" y="1993"/>
                  <a:ext cx="43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5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4185" y="2212"/>
                  <a:ext cx="449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6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10" y="2205"/>
                  <a:ext cx="185" cy="18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37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794" y="2163"/>
                  <a:ext cx="48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21" y="1968"/>
                  <a:ext cx="561" cy="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5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r>
                    <a:rPr kumimoji="1" lang="en-US" altLang="zh-CN" sz="1500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15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1512469" y="5085495"/>
            <a:ext cx="67075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方向规定：正面上与坐标轴同向或负面上与坐标轴反向为正。亦即 “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受拉为正，受压为负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”。</a:t>
            </a:r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765924" y="1032352"/>
            <a:ext cx="589476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一点的应力状态</a:t>
            </a:r>
            <a:r>
              <a:rPr lang="en-US" altLang="zh-CN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3300" dirty="0" smtClean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应力张量</a:t>
            </a:r>
            <a:endParaRPr lang="zh-CN" altLang="en-US" sz="3300" dirty="0">
              <a:solidFill>
                <a:srgbClr val="D6009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72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70282" y="1666404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39566" y="2500313"/>
            <a:ext cx="54542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外力、内力与应力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1962089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90512" y="2469356"/>
            <a:ext cx="4784105" cy="40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四面体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OABC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，由三个负面和一个法向矢量为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的斜截面组成，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方向的方向余弦。</a:t>
            </a:r>
          </a:p>
          <a:p>
            <a:pPr>
              <a:spcBef>
                <a:spcPct val="50000"/>
              </a:spcBef>
            </a:pPr>
            <a:endParaRPr lang="en-US" altLang="zh-CN" sz="1350" dirty="0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222059" y="1790166"/>
            <a:ext cx="2753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斜截面上的应力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40165" y="2690652"/>
            <a:ext cx="3043238" cy="2756500"/>
            <a:chOff x="5640165" y="2690652"/>
            <a:chExt cx="3043238" cy="2756500"/>
          </a:xfrm>
        </p:grpSpPr>
        <p:graphicFrame>
          <p:nvGraphicFramePr>
            <p:cNvPr id="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9826931"/>
                </p:ext>
              </p:extLst>
            </p:nvPr>
          </p:nvGraphicFramePr>
          <p:xfrm>
            <a:off x="5640165" y="2690652"/>
            <a:ext cx="3043238" cy="275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7" name="Designer 4.1 Drawing" r:id="rId3" imgW="3481200" imgH="3149280" progId="MgxDesigner">
                    <p:embed/>
                  </p:oleObj>
                </mc:Choice>
                <mc:Fallback>
                  <p:oleObj name="Designer 4.1 Drawing" r:id="rId3" imgW="3481200" imgH="3149280" progId="MgxDesigner">
                    <p:embed/>
                    <p:pic>
                      <p:nvPicPr>
                        <p:cNvPr id="225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0165" y="2690652"/>
                          <a:ext cx="3043238" cy="275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522512"/>
                </p:ext>
              </p:extLst>
            </p:nvPr>
          </p:nvGraphicFramePr>
          <p:xfrm>
            <a:off x="6989143" y="3333873"/>
            <a:ext cx="877491" cy="810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8" name="Designer 4.1 Drawing" r:id="rId5" imgW="454680" imgH="588960" progId="MgxDesigner">
                    <p:embed/>
                  </p:oleObj>
                </mc:Choice>
                <mc:Fallback>
                  <p:oleObj name="Designer 4.1 Drawing" r:id="rId5" imgW="454680" imgH="588960" progId="MgxDesigner">
                    <p:embed/>
                    <p:pic>
                      <p:nvPicPr>
                        <p:cNvPr id="2254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9143" y="3333873"/>
                          <a:ext cx="877491" cy="810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341577"/>
                </p:ext>
              </p:extLst>
            </p:nvPr>
          </p:nvGraphicFramePr>
          <p:xfrm>
            <a:off x="7359428" y="3071389"/>
            <a:ext cx="308372" cy="339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9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2254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9428" y="3071389"/>
                          <a:ext cx="308372" cy="339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252452"/>
              </p:ext>
            </p:extLst>
          </p:nvPr>
        </p:nvGraphicFramePr>
        <p:xfrm>
          <a:off x="2377679" y="3817798"/>
          <a:ext cx="2480072" cy="34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0" name="Equation" r:id="rId9" imgW="1625400" imgH="228600" progId="Equation.DSMT4">
                  <p:embed/>
                </p:oleObj>
              </mc:Choice>
              <mc:Fallback>
                <p:oleObj name="Equation" r:id="rId9" imgW="1625400" imgH="228600" progId="Equation.DSMT4">
                  <p:embed/>
                  <p:pic>
                    <p:nvPicPr>
                      <p:cNvPr id="225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679" y="3817798"/>
                        <a:ext cx="2480072" cy="349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455093"/>
              </p:ext>
            </p:extLst>
          </p:nvPr>
        </p:nvGraphicFramePr>
        <p:xfrm>
          <a:off x="2066211" y="5099012"/>
          <a:ext cx="1909763" cy="34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1" name="Equation" r:id="rId11" imgW="1257120" imgH="228600" progId="Equation.DSMT4">
                  <p:embed/>
                </p:oleObj>
              </mc:Choice>
              <mc:Fallback>
                <p:oleObj name="Equation" r:id="rId11" imgW="1257120" imgH="228600" progId="Equation.DSMT4">
                  <p:embed/>
                  <p:pic>
                    <p:nvPicPr>
                      <p:cNvPr id="22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11" y="5099012"/>
                        <a:ext cx="1909763" cy="34814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3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53136" y="2437210"/>
            <a:ext cx="2753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斜截面上的应力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77201"/>
              </p:ext>
            </p:extLst>
          </p:nvPr>
        </p:nvGraphicFramePr>
        <p:xfrm>
          <a:off x="3398528" y="3874294"/>
          <a:ext cx="913209" cy="106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2" name="Designer 4.1 Drawing" r:id="rId3" imgW="948600" imgH="1113120" progId="MgxDesigner">
                  <p:embed/>
                </p:oleObj>
              </mc:Choice>
              <mc:Fallback>
                <p:oleObj name="Designer 4.1 Drawing" r:id="rId3" imgW="948600" imgH="1113120" progId="MgxDesigner">
                  <p:embed/>
                  <p:pic>
                    <p:nvPicPr>
                      <p:cNvPr id="1044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528" y="3874294"/>
                        <a:ext cx="913209" cy="106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4647"/>
              </p:ext>
            </p:extLst>
          </p:nvPr>
        </p:nvGraphicFramePr>
        <p:xfrm>
          <a:off x="4579630" y="3839766"/>
          <a:ext cx="1677590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3" name="Designer 4.1 Drawing" r:id="rId5" imgW="853920" imgH="469800" progId="MgxDesigner">
                  <p:embed/>
                </p:oleObj>
              </mc:Choice>
              <mc:Fallback>
                <p:oleObj name="Designer 4.1 Drawing" r:id="rId5" imgW="853920" imgH="469800" progId="MgxDesigner">
                  <p:embed/>
                  <p:pic>
                    <p:nvPicPr>
                      <p:cNvPr id="104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630" y="3839766"/>
                        <a:ext cx="1677590" cy="548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24684" y="2976562"/>
            <a:ext cx="4569135" cy="3024189"/>
            <a:chOff x="3124684" y="2976562"/>
            <a:chExt cx="4569135" cy="3024189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6398419" y="5610226"/>
              <a:ext cx="1295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solidFill>
                    <a:schemeClr val="bg1"/>
                  </a:solidFill>
                  <a:ea typeface="楷体_GB2312" pitchFamily="49" charset="-122"/>
                </a:rPr>
                <a:t>Chapter  3.2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394956" y="5460207"/>
              <a:ext cx="1025129" cy="540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701075"/>
                </p:ext>
              </p:extLst>
            </p:nvPr>
          </p:nvGraphicFramePr>
          <p:xfrm>
            <a:off x="3124684" y="2976562"/>
            <a:ext cx="3043238" cy="275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4" name="Designer 4.1 Drawing" r:id="rId7" imgW="3481200" imgH="3149280" progId="MgxDesigner">
                    <p:embed/>
                  </p:oleObj>
                </mc:Choice>
                <mc:Fallback>
                  <p:oleObj name="Designer 4.1 Drawing" r:id="rId7" imgW="3481200" imgH="3149280" progId="MgxDesigner">
                    <p:embed/>
                    <p:pic>
                      <p:nvPicPr>
                        <p:cNvPr id="1044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684" y="2976562"/>
                          <a:ext cx="3043238" cy="275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760470"/>
                </p:ext>
              </p:extLst>
            </p:nvPr>
          </p:nvGraphicFramePr>
          <p:xfrm>
            <a:off x="4312930" y="3515916"/>
            <a:ext cx="1031081" cy="113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5" name="Designer 4.1 Drawing" r:id="rId9" imgW="1177200" imgH="1292760" progId="MgxDesigner">
                    <p:embed/>
                  </p:oleObj>
                </mc:Choice>
                <mc:Fallback>
                  <p:oleObj name="Designer 4.1 Drawing" r:id="rId9" imgW="1177200" imgH="1292760" progId="MgxDesigner">
                    <p:embed/>
                    <p:pic>
                      <p:nvPicPr>
                        <p:cNvPr id="1044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930" y="3515916"/>
                          <a:ext cx="1031081" cy="113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749879"/>
                </p:ext>
              </p:extLst>
            </p:nvPr>
          </p:nvGraphicFramePr>
          <p:xfrm>
            <a:off x="3934311" y="4751784"/>
            <a:ext cx="972740" cy="860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6" name="Designer 4.1 Drawing" r:id="rId11" imgW="1167480" imgH="1033920" progId="MgxDesigner">
                    <p:embed/>
                  </p:oleObj>
                </mc:Choice>
                <mc:Fallback>
                  <p:oleObj name="Designer 4.1 Drawing" r:id="rId11" imgW="1167480" imgH="1033920" progId="MgxDesigner">
                    <p:embed/>
                    <p:pic>
                      <p:nvPicPr>
                        <p:cNvPr id="1044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311" y="4751784"/>
                          <a:ext cx="972740" cy="860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8513458"/>
                </p:ext>
              </p:extLst>
            </p:nvPr>
          </p:nvGraphicFramePr>
          <p:xfrm>
            <a:off x="5446405" y="3245643"/>
            <a:ext cx="1202531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37" name="Equation" r:id="rId13" imgW="495000" imgH="241200" progId="Equation.DSMT4">
                    <p:embed/>
                  </p:oleObj>
                </mc:Choice>
                <mc:Fallback>
                  <p:oleObj name="Equation" r:id="rId13" imgW="495000" imgH="241200" progId="Equation.DSMT4">
                    <p:embed/>
                    <p:pic>
                      <p:nvPicPr>
                        <p:cNvPr id="1044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405" y="3245643"/>
                          <a:ext cx="1202531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38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73290"/>
              </p:ext>
            </p:extLst>
          </p:nvPr>
        </p:nvGraphicFramePr>
        <p:xfrm>
          <a:off x="3262354" y="2544365"/>
          <a:ext cx="4212431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1" name="Visio" r:id="rId3" imgW="6542227" imgH="5257732" progId="Visio.Drawing.6">
                  <p:embed/>
                </p:oleObj>
              </mc:Choice>
              <mc:Fallback>
                <p:oleObj name="Visio" r:id="rId3" imgW="6542227" imgH="5257732" progId="Visio.Drawing.6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54" y="2544365"/>
                        <a:ext cx="4212431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32336" y="2235399"/>
            <a:ext cx="2753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5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柯西公式</a:t>
            </a:r>
            <a:endParaRPr lang="zh-CN" altLang="en-US" sz="135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991141" y="3030140"/>
            <a:ext cx="3774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>
                <a:latin typeface="Symbol" panose="05050102010706020507" pitchFamily="18" charset="2"/>
              </a:rPr>
              <a:t>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50597" y="5460207"/>
            <a:ext cx="1025128" cy="5405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6053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08634" y="3005160"/>
            <a:ext cx="27003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35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23706" y="2034394"/>
            <a:ext cx="47517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的面积为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则三个负面的面积分别为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58618"/>
              </p:ext>
            </p:extLst>
          </p:nvPr>
        </p:nvGraphicFramePr>
        <p:xfrm>
          <a:off x="3783609" y="2093753"/>
          <a:ext cx="883242" cy="36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2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609" y="2093753"/>
                        <a:ext cx="883242" cy="362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78744"/>
              </p:ext>
            </p:extLst>
          </p:nvPr>
        </p:nvGraphicFramePr>
        <p:xfrm>
          <a:off x="4735712" y="3020840"/>
          <a:ext cx="3127772" cy="104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3" name="Equation" r:id="rId5" imgW="2057400" imgH="685800" progId="Equation.DSMT4">
                  <p:embed/>
                </p:oleObj>
              </mc:Choice>
              <mc:Fallback>
                <p:oleObj name="Equation" r:id="rId5" imgW="2057400" imgH="6858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712" y="3020840"/>
                        <a:ext cx="3127772" cy="104179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83609" y="4342533"/>
            <a:ext cx="434944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斜截面的面元矢量为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274469" y="5049442"/>
            <a:ext cx="1025129" cy="5405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68575"/>
              </p:ext>
            </p:extLst>
          </p:nvPr>
        </p:nvGraphicFramePr>
        <p:xfrm>
          <a:off x="4695230" y="5049442"/>
          <a:ext cx="340637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4" name="Equation" r:id="rId7" imgW="1777680" imgH="228600" progId="Equation.DSMT4">
                  <p:embed/>
                </p:oleObj>
              </mc:Choice>
              <mc:Fallback>
                <p:oleObj name="Equation" r:id="rId7" imgW="1777680" imgH="228600" progId="Equation.DSMT4">
                  <p:embed/>
                  <p:pic>
                    <p:nvPicPr>
                      <p:cNvPr id="256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230" y="5049442"/>
                        <a:ext cx="3406378" cy="4381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397428"/>
              </p:ext>
            </p:extLst>
          </p:nvPr>
        </p:nvGraphicFramePr>
        <p:xfrm>
          <a:off x="12799" y="1700648"/>
          <a:ext cx="4212431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5" name="Visio" r:id="rId9" imgW="6542227" imgH="5257732" progId="Visio.Drawing.6">
                  <p:embed/>
                </p:oleObj>
              </mc:Choice>
              <mc:Fallback>
                <p:oleObj name="Visio" r:id="rId9" imgW="6542227" imgH="5257732" progId="Visio.Drawing.6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9" y="1700648"/>
                        <a:ext cx="4212431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16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63787"/>
              </p:ext>
            </p:extLst>
          </p:nvPr>
        </p:nvGraphicFramePr>
        <p:xfrm>
          <a:off x="3930417" y="2318586"/>
          <a:ext cx="3436144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0" name="Visio" r:id="rId3" imgW="6542227" imgH="5257732" progId="Visio.Drawing.6">
                  <p:embed/>
                </p:oleObj>
              </mc:Choice>
              <mc:Fallback>
                <p:oleObj name="Visio" r:id="rId3" imgW="6542227" imgH="5257732" progId="Visio.Drawing.6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417" y="2318586"/>
                        <a:ext cx="3436144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51284" y="2753298"/>
            <a:ext cx="3004687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四面体的体积为：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为顶点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O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到斜面的垂直距离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03839"/>
              </p:ext>
            </p:extLst>
          </p:nvPr>
        </p:nvGraphicFramePr>
        <p:xfrm>
          <a:off x="1688952" y="3429439"/>
          <a:ext cx="1803797" cy="54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1" name="Equation" r:id="rId5" imgW="761760" imgH="228600" progId="Equation.DSMT4">
                  <p:embed/>
                </p:oleObj>
              </mc:Choice>
              <mc:Fallback>
                <p:oleObj name="Equation" r:id="rId5" imgW="761760" imgH="228600" progId="Equation.DSMT4">
                  <p:embed/>
                  <p:pic>
                    <p:nvPicPr>
                      <p:cNvPr id="105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52" y="3429439"/>
                        <a:ext cx="1803797" cy="54054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662613" y="3646885"/>
            <a:ext cx="3774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>
                <a:latin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52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6399" y="115151"/>
            <a:ext cx="8001000" cy="1274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i="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弹性力学、材料力学、结构力学三者关系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3200" i="0" dirty="0">
                <a:solidFill>
                  <a:srgbClr val="FF0066"/>
                </a:solidFill>
                <a:ea typeface="楷体_GB2312" pitchFamily="49" charset="-122"/>
              </a:rPr>
              <a:t>The Relation of the Three Mechanics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03238" y="3214687"/>
            <a:ext cx="1511300" cy="865188"/>
            <a:chOff x="317" y="2025"/>
            <a:chExt cx="952" cy="545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40" y="2115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0" dirty="0">
                  <a:solidFill>
                    <a:srgbClr val="D04C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共同点</a:t>
              </a:r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17" y="2025"/>
              <a:ext cx="952" cy="54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771775" y="1989138"/>
            <a:ext cx="5400675" cy="4679950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3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195513" y="3500438"/>
            <a:ext cx="431800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4365625"/>
            <a:ext cx="285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0" i="0">
                <a:latin typeface="Arial" panose="020B0604020202020204" pitchFamily="34" charset="0"/>
              </a:rPr>
              <a:t>common ground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346743" y="2220144"/>
            <a:ext cx="4568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分析各种结构物或其杆件在</a:t>
            </a:r>
            <a:r>
              <a:rPr kumimoji="1" lang="zh-CN" altLang="en-US" sz="2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弹性阶段</a:t>
            </a:r>
            <a:r>
              <a:rPr kumimoji="1" lang="en-US" altLang="zh-CN" sz="2800" i="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(Elastic Stage)</a:t>
            </a:r>
            <a:r>
              <a:rPr kumimoji="1"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的应力和位移，校验它们是否具有所需的强度、刚度、稳定性，并寻求或改进它们的计算方法</a:t>
            </a:r>
          </a:p>
        </p:txBody>
      </p:sp>
    </p:spTree>
    <p:extLst>
      <p:ext uri="{BB962C8B-B14F-4D97-AF65-F5344CB8AC3E}">
        <p14:creationId xmlns:p14="http://schemas.microsoft.com/office/powerpoint/2010/main" val="25567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73322"/>
              </p:ext>
            </p:extLst>
          </p:nvPr>
        </p:nvGraphicFramePr>
        <p:xfrm>
          <a:off x="6339747" y="1927400"/>
          <a:ext cx="2453879" cy="19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6" name="Visio" r:id="rId3" imgW="6542227" imgH="5257732" progId="Visio.Drawing.6">
                  <p:embed/>
                </p:oleObj>
              </mc:Choice>
              <mc:Fallback>
                <p:oleObj name="Visio" r:id="rId3" imgW="6542227" imgH="5257732" progId="Visio.Drawing.6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747" y="1927400"/>
                        <a:ext cx="2453879" cy="197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88419" y="2044749"/>
            <a:ext cx="32944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四面体上作用力的平衡条件是：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58903"/>
              </p:ext>
            </p:extLst>
          </p:nvPr>
        </p:nvGraphicFramePr>
        <p:xfrm>
          <a:off x="3426827" y="3089689"/>
          <a:ext cx="2768204" cy="100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7" name="Equation" r:id="rId5" imgW="1815840" imgH="660240" progId="Equation.DSMT4">
                  <p:embed/>
                </p:oleObj>
              </mc:Choice>
              <mc:Fallback>
                <p:oleObj name="Equation" r:id="rId5" imgW="1815840" imgH="66024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827" y="3089689"/>
                        <a:ext cx="2768204" cy="100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342556" y="4217261"/>
            <a:ext cx="5509022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第五项是体力的合力，由于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i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是小量，故体力项可以略去。可得：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604796"/>
              </p:ext>
            </p:extLst>
          </p:nvPr>
        </p:nvGraphicFramePr>
        <p:xfrm>
          <a:off x="2971206" y="5475860"/>
          <a:ext cx="425172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8" name="Equation" r:id="rId7" imgW="2450880" imgH="482400" progId="Equation.DSMT4">
                  <p:embed/>
                </p:oleObj>
              </mc:Choice>
              <mc:Fallback>
                <p:oleObj name="Equation" r:id="rId7" imgW="2450880" imgH="482400" progId="Equation.DSMT4">
                  <p:embed/>
                  <p:pic>
                    <p:nvPicPr>
                      <p:cNvPr id="26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206" y="5475860"/>
                        <a:ext cx="4251722" cy="838200"/>
                      </a:xfrm>
                      <a:prstGeom prst="rect">
                        <a:avLst/>
                      </a:prstGeom>
                      <a:noFill/>
                      <a:ln w="31750" cmpd="thickThin"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814111" y="3517574"/>
            <a:ext cx="565912" cy="541189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53368"/>
              </p:ext>
            </p:extLst>
          </p:nvPr>
        </p:nvGraphicFramePr>
        <p:xfrm>
          <a:off x="160647" y="2411275"/>
          <a:ext cx="3127772" cy="104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9" name="Equation" r:id="rId9" imgW="2057400" imgH="685800" progId="Equation.DSMT4">
                  <p:embed/>
                </p:oleObj>
              </mc:Choice>
              <mc:Fallback>
                <p:oleObj name="Equation" r:id="rId9" imgW="2057400" imgH="685800" progId="Equation.DSMT4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47" y="2411275"/>
                        <a:ext cx="3127772" cy="104179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019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37360" y="655367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492530"/>
              </p:ext>
            </p:extLst>
          </p:nvPr>
        </p:nvGraphicFramePr>
        <p:xfrm>
          <a:off x="4362019" y="2896152"/>
          <a:ext cx="4158853" cy="89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2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019" y="2896152"/>
                        <a:ext cx="4158853" cy="89296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14686" y="4161531"/>
            <a:ext cx="5454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根据商判则，知            必是一个二阶张量，于是定义应力张量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70896"/>
              </p:ext>
            </p:extLst>
          </p:nvPr>
        </p:nvGraphicFramePr>
        <p:xfrm>
          <a:off x="4877904" y="5319788"/>
          <a:ext cx="1745456" cy="62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3" name="Equation" r:id="rId5" imgW="672840" imgH="241200" progId="Equation.DSMT4">
                  <p:embed/>
                </p:oleObj>
              </mc:Choice>
              <mc:Fallback>
                <p:oleObj name="Equation" r:id="rId5" imgW="672840" imgH="241200" progId="Equation.DSMT4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904" y="5319788"/>
                        <a:ext cx="1745456" cy="62507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33400"/>
              </p:ext>
            </p:extLst>
          </p:nvPr>
        </p:nvGraphicFramePr>
        <p:xfrm>
          <a:off x="62920" y="1665217"/>
          <a:ext cx="3745706" cy="13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4" name="Equation" r:id="rId7" imgW="2120760" imgH="736560" progId="Equation.DSMT4">
                  <p:embed/>
                </p:oleObj>
              </mc:Choice>
              <mc:Fallback>
                <p:oleObj name="Equation" r:id="rId7" imgW="2120760" imgH="736560" progId="Equation.DSMT4">
                  <p:embed/>
                  <p:pic>
                    <p:nvPicPr>
                      <p:cNvPr id="1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0" y="1665217"/>
                        <a:ext cx="3745706" cy="130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605546"/>
              </p:ext>
            </p:extLst>
          </p:nvPr>
        </p:nvGraphicFramePr>
        <p:xfrm>
          <a:off x="581785" y="3161661"/>
          <a:ext cx="1782366" cy="62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5" name="Equation" r:id="rId9" imgW="685800" imgH="241200" progId="Equation.DSMT4">
                  <p:embed/>
                </p:oleObj>
              </mc:Choice>
              <mc:Fallback>
                <p:oleObj name="Equation" r:id="rId9" imgW="685800" imgH="241200" progId="Equation.DSMT4">
                  <p:embed/>
                  <p:pic>
                    <p:nvPicPr>
                      <p:cNvPr id="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85" y="3161661"/>
                        <a:ext cx="1782366" cy="62746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nThick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5942" y="3906256"/>
            <a:ext cx="2499417" cy="2376488"/>
            <a:chOff x="7378699" y="3785856"/>
            <a:chExt cx="3332555" cy="3168650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7378699" y="3785856"/>
              <a:ext cx="3151188" cy="3168650"/>
              <a:chOff x="3298" y="798"/>
              <a:chExt cx="2530" cy="2405"/>
            </a:xfrm>
          </p:grpSpPr>
          <p:sp>
            <p:nvSpPr>
              <p:cNvPr id="12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5179" y="2376"/>
                <a:ext cx="523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kumimoji="1" lang="en-US" altLang="zh-CN" sz="12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1125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/>
              </a:p>
            </p:txBody>
          </p:sp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3298" y="798"/>
                <a:ext cx="2530" cy="2405"/>
                <a:chOff x="3298" y="799"/>
                <a:chExt cx="2530" cy="2405"/>
              </a:xfrm>
            </p:grpSpPr>
            <p:sp>
              <p:nvSpPr>
                <p:cNvPr id="14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08" y="2413"/>
                  <a:ext cx="614" cy="5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" name="Text Box 5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42" y="1638"/>
                  <a:ext cx="486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200" i="1">
                      <a:solidFill>
                        <a:srgbClr val="FF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</a:t>
                  </a:r>
                  <a:r>
                    <a:rPr kumimoji="1" lang="en-US" altLang="zh-CN" sz="1125" baseline="-25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22</a:t>
                  </a:r>
                  <a:endParaRPr kumimoji="1"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98" y="2848"/>
                  <a:ext cx="523" cy="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1200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sz="1125" baseline="-25000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/>
                </a:p>
              </p:txBody>
            </p:sp>
            <p:grpSp>
              <p:nvGrpSpPr>
                <p:cNvPr id="17" name="Group 55"/>
                <p:cNvGrpSpPr>
                  <a:grpSpLocks/>
                </p:cNvGrpSpPr>
                <p:nvPr/>
              </p:nvGrpSpPr>
              <p:grpSpPr bwMode="auto">
                <a:xfrm>
                  <a:off x="3392" y="799"/>
                  <a:ext cx="2114" cy="2100"/>
                  <a:chOff x="3392" y="799"/>
                  <a:chExt cx="2114" cy="2100"/>
                </a:xfrm>
              </p:grpSpPr>
              <p:sp>
                <p:nvSpPr>
                  <p:cNvPr id="18" name="Text Box 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2114"/>
                    <a:ext cx="562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2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1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" name="Text Box 5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285" y="1396"/>
                    <a:ext cx="485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" name="Line 5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392" y="1166"/>
                    <a:ext cx="506" cy="4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1" name="Line 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07" y="1060"/>
                    <a:ext cx="7" cy="135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2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22" y="2413"/>
                    <a:ext cx="14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grpSp>
                <p:nvGrpSpPr>
                  <p:cNvPr id="23" name="Group 6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618" y="1977"/>
                    <a:ext cx="768" cy="720"/>
                    <a:chOff x="4332" y="3039"/>
                    <a:chExt cx="1366" cy="1363"/>
                  </a:xfrm>
                </p:grpSpPr>
                <p:sp>
                  <p:nvSpPr>
                    <p:cNvPr id="52" name="Line 62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4858" y="3039"/>
                      <a:ext cx="0" cy="8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53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rot="5400000" flipH="1" flipV="1">
                      <a:off x="5278" y="3457"/>
                      <a:ext cx="0" cy="8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54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4332" y="3877"/>
                      <a:ext cx="526" cy="52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triangl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  <p:sp>
                <p:nvSpPr>
                  <p:cNvPr id="24" name="Text Box 65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47" y="2330"/>
                    <a:ext cx="523" cy="3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1</a:t>
                    </a:r>
                    <a:endParaRPr kumimoji="1" lang="en-US" altLang="zh-CN"/>
                  </a:p>
                </p:txBody>
              </p:sp>
              <p:sp>
                <p:nvSpPr>
                  <p:cNvPr id="25" name="Text Box 6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63" y="1783"/>
                    <a:ext cx="522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kumimoji="1" lang="en-US" altLang="zh-CN"/>
                  </a:p>
                </p:txBody>
              </p:sp>
              <p:sp>
                <p:nvSpPr>
                  <p:cNvPr id="26" name="Text Box 6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659" y="2492"/>
                    <a:ext cx="523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e</a:t>
                    </a:r>
                    <a:r>
                      <a:rPr kumimoji="1" lang="en-US" altLang="zh-CN" sz="1125" baseline="-2500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endParaRPr kumimoji="1" lang="en-US" altLang="zh-CN"/>
                  </a:p>
                </p:txBody>
              </p:sp>
              <p:grpSp>
                <p:nvGrpSpPr>
                  <p:cNvPr id="27" name="Group 6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400" y="1618"/>
                    <a:ext cx="1369" cy="1281"/>
                    <a:chOff x="3870" y="2445"/>
                    <a:chExt cx="2436" cy="2430"/>
                  </a:xfrm>
                </p:grpSpPr>
                <p:sp>
                  <p:nvSpPr>
                    <p:cNvPr id="48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870" y="247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49" name="Line 7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6270" y="244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50" name="Line 71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5070" y="1275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51" name="Line 72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5400000">
                      <a:off x="5100" y="3660"/>
                      <a:ext cx="12" cy="24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  <p:sp>
                <p:nvSpPr>
                  <p:cNvPr id="28" name="Line 7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5" y="1150"/>
                    <a:ext cx="6" cy="126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9" name="Line 74"/>
                  <p:cNvSpPr>
                    <a:spLocks noChangeAspect="1" noChangeShapeType="1"/>
                  </p:cNvSpPr>
                  <p:nvPr/>
                </p:nvSpPr>
                <p:spPr bwMode="auto">
                  <a:xfrm rot="-5400000">
                    <a:off x="4573" y="491"/>
                    <a:ext cx="6" cy="134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0" name="Line 7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42" y="1174"/>
                    <a:ext cx="505" cy="47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Line 7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58" y="2424"/>
                    <a:ext cx="506" cy="47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2" name="Text Box 7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62" y="799"/>
                    <a:ext cx="522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latin typeface="Times New Roman" panose="02020603050405020304" pitchFamily="18" charset="0"/>
                      </a:rPr>
                      <a:t>x</a:t>
                    </a:r>
                    <a:r>
                      <a:rPr kumimoji="1" lang="en-US" altLang="zh-CN" sz="1125" baseline="-25000">
                        <a:latin typeface="Times New Roman" panose="02020603050405020304" pitchFamily="18" charset="0"/>
                      </a:rPr>
                      <a:t>3</a:t>
                    </a:r>
                    <a:endParaRPr kumimoji="1" lang="en-US" altLang="zh-CN"/>
                  </a:p>
                </p:txBody>
              </p:sp>
              <p:sp>
                <p:nvSpPr>
                  <p:cNvPr id="33" name="Line 7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57" y="2024"/>
                    <a:ext cx="44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4" name="Line 79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4188" y="1164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5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371" y="835"/>
                    <a:ext cx="486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33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" name="Line 8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12" y="1363"/>
                    <a:ext cx="45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7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683" y="1140"/>
                    <a:ext cx="486" cy="3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32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Line 8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241" y="1347"/>
                    <a:ext cx="186" cy="183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9" name="Text Box 8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171" y="1674"/>
                    <a:ext cx="562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13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" name="Line 85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4843" y="1805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1" name="Line 8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96" y="2016"/>
                    <a:ext cx="186" cy="182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2" name="Text Box 8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969" y="1346"/>
                    <a:ext cx="487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23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Line 88"/>
                  <p:cNvSpPr>
                    <a:spLocks noChangeAspect="1" noChangeShapeType="1"/>
                  </p:cNvSpPr>
                  <p:nvPr/>
                </p:nvSpPr>
                <p:spPr bwMode="auto">
                  <a:xfrm rot="5400000" flipH="1" flipV="1">
                    <a:off x="3977" y="1993"/>
                    <a:ext cx="43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4" name="Line 8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185" y="2212"/>
                    <a:ext cx="44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5" name="Line 9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010" y="2205"/>
                    <a:ext cx="185" cy="18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6" name="Text Box 9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94" y="2163"/>
                    <a:ext cx="487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21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" name="Text Box 9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421" y="1968"/>
                    <a:ext cx="561" cy="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/>
                    <a:r>
                      <a:rPr kumimoji="1" lang="en-US" altLang="zh-CN" sz="1200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</a:t>
                    </a:r>
                    <a:r>
                      <a:rPr kumimoji="1" lang="en-US" altLang="zh-CN" sz="12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1</a:t>
                    </a:r>
                    <a:r>
                      <a:rPr kumimoji="1" lang="en-US" altLang="zh-CN" sz="1125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2</a:t>
                    </a:r>
                    <a:endParaRPr kumimoji="1" lang="en-US" altLang="zh-CN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0028161" y="4409911"/>
                  <a:ext cx="683093" cy="4194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35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zh-CN" altLang="en-US" sz="13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161" y="4409911"/>
                  <a:ext cx="683093" cy="4194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41" idx="0"/>
              <a:endCxn id="42" idx="3"/>
            </p:cNvCxnSpPr>
            <p:nvPr/>
          </p:nvCxnSpPr>
          <p:spPr>
            <a:xfrm flipV="1">
              <a:off x="9600722" y="4722618"/>
              <a:ext cx="465829" cy="666667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45138"/>
              </p:ext>
            </p:extLst>
          </p:nvPr>
        </p:nvGraphicFramePr>
        <p:xfrm>
          <a:off x="4070428" y="1701896"/>
          <a:ext cx="425172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6" name="Equation" r:id="rId14" imgW="2450880" imgH="482400" progId="Equation.DSMT4">
                  <p:embed/>
                </p:oleObj>
              </mc:Choice>
              <mc:Fallback>
                <p:oleObj name="Equation" r:id="rId14" imgW="2450880" imgH="482400" progId="Equation.DSMT4">
                  <p:embed/>
                  <p:pic>
                    <p:nvPicPr>
                      <p:cNvPr id="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28" y="1701896"/>
                        <a:ext cx="425172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/>
          <p:cNvCxnSpPr/>
          <p:nvPr/>
        </p:nvCxnSpPr>
        <p:spPr>
          <a:xfrm>
            <a:off x="3903785" y="1499655"/>
            <a:ext cx="22609" cy="2550377"/>
          </a:xfrm>
          <a:prstGeom prst="line">
            <a:avLst/>
          </a:prstGeom>
          <a:ln w="31750">
            <a:solidFill>
              <a:srgbClr val="ED43C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3060190" y="4082146"/>
            <a:ext cx="865809" cy="0"/>
          </a:xfrm>
          <a:prstGeom prst="line">
            <a:avLst/>
          </a:prstGeom>
          <a:ln w="38100">
            <a:solidFill>
              <a:srgbClr val="ED43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044651" y="4103885"/>
            <a:ext cx="7536" cy="1877475"/>
          </a:xfrm>
          <a:prstGeom prst="line">
            <a:avLst/>
          </a:prstGeom>
          <a:ln w="38100">
            <a:solidFill>
              <a:srgbClr val="ED43C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54787"/>
              </p:ext>
            </p:extLst>
          </p:nvPr>
        </p:nvGraphicFramePr>
        <p:xfrm>
          <a:off x="5906428" y="4014947"/>
          <a:ext cx="1070033" cy="61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7" name="Equation" r:id="rId16" imgW="419040" imgH="241200" progId="Equation.DSMT4">
                  <p:embed/>
                </p:oleObj>
              </mc:Choice>
              <mc:Fallback>
                <p:oleObj name="Equation" r:id="rId16" imgW="419040" imgH="2412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28" y="4014947"/>
                        <a:ext cx="1070033" cy="615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87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57439" y="2025254"/>
            <a:ext cx="5347097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ea typeface="楷体_GB2312" pitchFamily="49" charset="-122"/>
            </a:endParaRPr>
          </a:p>
          <a:p>
            <a:pPr>
              <a:spcBef>
                <a:spcPct val="1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这就是著名的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柯西公式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，又称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斜面应力公式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87473"/>
              </p:ext>
            </p:extLst>
          </p:nvPr>
        </p:nvGraphicFramePr>
        <p:xfrm>
          <a:off x="3137273" y="2263040"/>
          <a:ext cx="3287316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1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273" y="2263040"/>
                        <a:ext cx="3287316" cy="54768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35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54184"/>
              </p:ext>
            </p:extLst>
          </p:nvPr>
        </p:nvGraphicFramePr>
        <p:xfrm>
          <a:off x="3778277" y="1975800"/>
          <a:ext cx="152757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8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77" y="1975800"/>
                        <a:ext cx="1527572" cy="54768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62983" y="2748203"/>
            <a:ext cx="55078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把斜面应力沿坐标轴方向分解：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10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则柯西公式的分量表达式为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320504" y="4923512"/>
            <a:ext cx="5185172" cy="1332310"/>
            <a:chOff x="1110" y="2704"/>
            <a:chExt cx="4355" cy="1119"/>
          </a:xfrm>
        </p:grpSpPr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4195" y="3022"/>
            <a:ext cx="127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79" name="Equation" r:id="rId5" imgW="736560" imgH="241200" progId="Equation.DSMT4">
                    <p:embed/>
                  </p:oleObj>
                </mc:Choice>
                <mc:Fallback>
                  <p:oleObj name="Equation" r:id="rId5" imgW="736560" imgH="241200" progId="Equation.DSMT4">
                    <p:embed/>
                    <p:pic>
                      <p:nvPicPr>
                        <p:cNvPr id="297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022"/>
                          <a:ext cx="1270" cy="41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110" y="2704"/>
            <a:ext cx="2586" cy="1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80" name="Equation" r:id="rId7" imgW="1701720" imgH="736560" progId="Equation.DSMT4">
                    <p:embed/>
                  </p:oleObj>
                </mc:Choice>
                <mc:Fallback>
                  <p:oleObj name="Equation" r:id="rId7" imgW="1701720" imgH="736560" progId="Equation.DSMT4">
                    <p:embed/>
                    <p:pic>
                      <p:nvPicPr>
                        <p:cNvPr id="297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2704"/>
                          <a:ext cx="2586" cy="1119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742" y="320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42" y="2931"/>
              <a:ext cx="36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即</a:t>
              </a:r>
            </a:p>
          </p:txBody>
        </p:sp>
      </p:grp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07013"/>
              </p:ext>
            </p:extLst>
          </p:nvPr>
        </p:nvGraphicFramePr>
        <p:xfrm>
          <a:off x="2628535" y="3465649"/>
          <a:ext cx="4661297" cy="46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1" name="Equation" r:id="rId9" imgW="2400120" imgH="241200" progId="Equation.DSMT4">
                  <p:embed/>
                </p:oleObj>
              </mc:Choice>
              <mc:Fallback>
                <p:oleObj name="Equation" r:id="rId9" imgW="2400120" imgH="2412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35" y="3465649"/>
                        <a:ext cx="4661297" cy="469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11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311396" y="2502100"/>
            <a:ext cx="5509022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柯西公式应用－计算斜截面上的应力</a:t>
            </a:r>
          </a:p>
          <a:p>
            <a:pPr lvl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斜面上应力的大小</a:t>
            </a:r>
          </a:p>
          <a:p>
            <a:pPr lvl="1"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620770"/>
              </p:ext>
            </p:extLst>
          </p:nvPr>
        </p:nvGraphicFramePr>
        <p:xfrm>
          <a:off x="726636" y="1800576"/>
          <a:ext cx="1512094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0" name="Equation" r:id="rId3" imgW="736560" imgH="241200" progId="Equation.DSMT4">
                  <p:embed/>
                </p:oleObj>
              </mc:Choice>
              <mc:Fallback>
                <p:oleObj name="Equation" r:id="rId3" imgW="736560" imgH="24120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36" y="1800576"/>
                        <a:ext cx="1512094" cy="495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74281"/>
              </p:ext>
            </p:extLst>
          </p:nvPr>
        </p:nvGraphicFramePr>
        <p:xfrm>
          <a:off x="2888456" y="4000426"/>
          <a:ext cx="4157663" cy="13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81" name="Equation" r:id="rId5" imgW="2057400" imgH="685800" progId="Equation.DSMT4">
                  <p:embed/>
                </p:oleObj>
              </mc:Choice>
              <mc:Fallback>
                <p:oleObj name="Equation" r:id="rId5" imgW="2057400" imgH="685800" progId="Equation.DSMT4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456" y="4000426"/>
                        <a:ext cx="4157663" cy="138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96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95418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20504" y="2020622"/>
            <a:ext cx="5509022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柯西公式应用－计算斜截面上的应力</a:t>
            </a:r>
          </a:p>
          <a:p>
            <a:pPr lvl="1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斜面上应力的方向</a:t>
            </a:r>
          </a:p>
          <a:p>
            <a:pPr lvl="1"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  <a:p>
            <a:pPr lvl="1">
              <a:spcBef>
                <a:spcPct val="5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21486"/>
              </p:ext>
            </p:extLst>
          </p:nvPr>
        </p:nvGraphicFramePr>
        <p:xfrm>
          <a:off x="4372546" y="2953640"/>
          <a:ext cx="1334691" cy="9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6" name="Equation" r:id="rId3" imgW="660240" imgH="469800" progId="Equation.DSMT4">
                  <p:embed/>
                </p:oleObj>
              </mc:Choice>
              <mc:Fallback>
                <p:oleObj name="Equation" r:id="rId3" imgW="660240" imgH="469800" progId="Equation.DSMT4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546" y="2953640"/>
                        <a:ext cx="1334691" cy="950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75192"/>
              </p:ext>
            </p:extLst>
          </p:nvPr>
        </p:nvGraphicFramePr>
        <p:xfrm>
          <a:off x="2921770" y="4564505"/>
          <a:ext cx="4306490" cy="14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7" name="Equation" r:id="rId5" imgW="2666880" imgH="914400" progId="Equation.DSMT4">
                  <p:embed/>
                </p:oleObj>
              </mc:Choice>
              <mc:Fallback>
                <p:oleObj name="Equation" r:id="rId5" imgW="2666880" imgH="914400" progId="Equation.DSMT4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770" y="4564505"/>
                        <a:ext cx="4306490" cy="1477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89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320504" y="1137066"/>
            <a:ext cx="4104085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D6009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3200" dirty="0">
              <a:solidFill>
                <a:srgbClr val="D60093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14369" y="2767622"/>
            <a:ext cx="550902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斜面正应力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斜面剪应力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46343"/>
              </p:ext>
            </p:extLst>
          </p:nvPr>
        </p:nvGraphicFramePr>
        <p:xfrm>
          <a:off x="2792030" y="3292855"/>
          <a:ext cx="4105275" cy="54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0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030" y="3292855"/>
                        <a:ext cx="4105275" cy="54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12782"/>
              </p:ext>
            </p:extLst>
          </p:nvPr>
        </p:nvGraphicFramePr>
        <p:xfrm>
          <a:off x="3926697" y="4210828"/>
          <a:ext cx="2165747" cy="66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1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697" y="4210828"/>
                        <a:ext cx="2165747" cy="66317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898389"/>
              </p:ext>
            </p:extLst>
          </p:nvPr>
        </p:nvGraphicFramePr>
        <p:xfrm>
          <a:off x="3818349" y="5183568"/>
          <a:ext cx="188952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2" name="Equation" r:id="rId7" imgW="863280" imgH="291960" progId="Equation.DSMT4">
                  <p:embed/>
                </p:oleObj>
              </mc:Choice>
              <mc:Fallback>
                <p:oleObj name="Equation" r:id="rId7" imgW="863280" imgH="291960" progId="Equation.DSMT4">
                  <p:embed/>
                  <p:pic>
                    <p:nvPicPr>
                      <p:cNvPr id="31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49" y="5183568"/>
                        <a:ext cx="188952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20504" y="2118784"/>
            <a:ext cx="550902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柯西公式应用－计算斜截面上的应力</a:t>
            </a:r>
          </a:p>
          <a:p>
            <a:pPr lvl="1"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14089"/>
              </p:ext>
            </p:extLst>
          </p:nvPr>
        </p:nvGraphicFramePr>
        <p:xfrm>
          <a:off x="605343" y="2118783"/>
          <a:ext cx="1512094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3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43" y="2118783"/>
                        <a:ext cx="1512094" cy="495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999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61223" y="1607599"/>
            <a:ext cx="8610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设物体内某点的应力状态由如下应力分量确定，即</a:t>
            </a: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en-US" altLang="zh-CN" b="1" baseline="-25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=0，</a:t>
            </a:r>
          </a:p>
          <a:p>
            <a:pPr lvl="2" algn="just" eaLnBrk="1" hangingPunct="1">
              <a:spcBef>
                <a:spcPct val="4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en-US" altLang="zh-CN" b="1" i="1" baseline="-25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xy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=1，</a:t>
            </a: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en-US" altLang="zh-CN" b="1" i="1" baseline="-25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xz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=2，</a:t>
            </a: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en-US" altLang="zh-CN" b="1" baseline="-25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=2，</a:t>
            </a: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</a:t>
            </a:r>
            <a:r>
              <a:rPr lang="en-US" altLang="zh-CN" b="1" i="1" baseline="-25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yz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=0，</a:t>
            </a:r>
            <a:r>
              <a:rPr lang="zh-CN" altLang="en-US" b="1" i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</a:t>
            </a:r>
            <a:r>
              <a:rPr lang="en-US" altLang="zh-CN" b="1" baseline="-25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试求通过点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spcBef>
                <a:spcPct val="4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在其方向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                                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斜面上的正应力、剪应力和全应力。</a:t>
            </a:r>
          </a:p>
          <a:p>
            <a:pPr lvl="2" algn="just" eaLnBrk="1" hangingPunct="1">
              <a:spcBef>
                <a:spcPct val="12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由前面公式，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得斜面上全应力的各分量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>
              <a:spcBef>
                <a:spcPct val="6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94791"/>
              </p:ext>
            </p:extLst>
          </p:nvPr>
        </p:nvGraphicFramePr>
        <p:xfrm>
          <a:off x="3953176" y="2448111"/>
          <a:ext cx="24384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2" r:id="rId3" imgW="1371600" imgH="419100" progId="Equation.3">
                  <p:embed/>
                </p:oleObj>
              </mc:Choice>
              <mc:Fallback>
                <p:oleObj r:id="rId3" imgW="1371600" imgH="419100" progId="Equation.3">
                  <p:embed/>
                  <p:pic>
                    <p:nvPicPr>
                      <p:cNvPr id="276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176" y="2448111"/>
                        <a:ext cx="24384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225931"/>
              </p:ext>
            </p:extLst>
          </p:nvPr>
        </p:nvGraphicFramePr>
        <p:xfrm>
          <a:off x="1309186" y="4464866"/>
          <a:ext cx="6769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3" name="Equation" r:id="rId5" imgW="2387520" imgH="304560" progId="Equation.DSMT4">
                  <p:embed/>
                </p:oleObj>
              </mc:Choice>
              <mc:Fallback>
                <p:oleObj name="Equation" r:id="rId5" imgW="2387520" imgH="304560" progId="Equation.DSMT4">
                  <p:embed/>
                  <p:pic>
                    <p:nvPicPr>
                      <p:cNvPr id="2765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186" y="4464866"/>
                        <a:ext cx="67691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8528"/>
              </p:ext>
            </p:extLst>
          </p:nvPr>
        </p:nvGraphicFramePr>
        <p:xfrm>
          <a:off x="1166311" y="5020328"/>
          <a:ext cx="68405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4" name="Equation" r:id="rId7" imgW="2387520" imgH="304560" progId="Equation.DSMT4">
                  <p:embed/>
                </p:oleObj>
              </mc:Choice>
              <mc:Fallback>
                <p:oleObj name="Equation" r:id="rId7" imgW="2387520" imgH="304560" progId="Equation.DSMT4">
                  <p:embed/>
                  <p:pic>
                    <p:nvPicPr>
                      <p:cNvPr id="2765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311" y="5020328"/>
                        <a:ext cx="68405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00495"/>
              </p:ext>
            </p:extLst>
          </p:nvPr>
        </p:nvGraphicFramePr>
        <p:xfrm>
          <a:off x="1094873" y="5806140"/>
          <a:ext cx="67246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5" r:id="rId9" imgW="3568680" imgH="419040" progId="Equation.3">
                  <p:embed/>
                </p:oleObj>
              </mc:Choice>
              <mc:Fallback>
                <p:oleObj r:id="rId9" imgW="3568680" imgH="419040" progId="Equation.3">
                  <p:embed/>
                  <p:pic>
                    <p:nvPicPr>
                      <p:cNvPr id="2765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873" y="5806140"/>
                        <a:ext cx="67246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62643" y="1008706"/>
            <a:ext cx="7862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100000"/>
              </a:spcBef>
              <a:buClr>
                <a:srgbClr val="00800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任意倾斜面上的正应力</a:t>
            </a:r>
            <a:r>
              <a:rPr lang="zh-CN" altLang="en-US" sz="2400" b="1" i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、全应力</a:t>
            </a:r>
            <a:r>
              <a: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剪应力</a:t>
            </a:r>
            <a:r>
              <a:rPr lang="zh-CN" altLang="en-US" sz="2400" b="1" i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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表示方法</a:t>
            </a:r>
          </a:p>
        </p:txBody>
      </p:sp>
    </p:spTree>
    <p:extLst>
      <p:ext uri="{BB962C8B-B14F-4D97-AF65-F5344CB8AC3E}">
        <p14:creationId xmlns:p14="http://schemas.microsoft.com/office/powerpoint/2010/main" val="3296389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10000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倾斜面上的正应力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、全应力</a:t>
            </a:r>
            <a:r>
              <a:rPr lang="en-US" altLang="zh-CN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剪应力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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表示方法</a:t>
            </a:r>
          </a:p>
          <a:p>
            <a:pPr lvl="1" algn="just" eaLnBrk="1" hangingPunct="1">
              <a:spcBef>
                <a:spcPct val="80000"/>
              </a:spcBef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sz="20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80000"/>
              </a:spcBef>
              <a:buClr>
                <a:srgbClr val="000099"/>
              </a:buClr>
            </a:pPr>
            <a:r>
              <a:rPr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所以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 全应力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  <a:p>
            <a:pPr lvl="2" algn="just" eaLnBrk="1" hangingPunct="1">
              <a:spcBef>
                <a:spcPct val="4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algn="just" eaLnBrk="1" hangingPunct="1">
              <a:spcBef>
                <a:spcPct val="4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正应力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  <a:p>
            <a:pPr lvl="2" algn="just" eaLnBrk="1" hangingPunct="1">
              <a:spcBef>
                <a:spcPct val="4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</a:p>
          <a:p>
            <a:pPr lvl="2" algn="just" eaLnBrk="1" hangingPunct="1">
              <a:spcBef>
                <a:spcPct val="10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algn="just" eaLnBrk="1" hangingPunct="1">
              <a:spcBef>
                <a:spcPct val="10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剪应力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              </a:t>
            </a:r>
          </a:p>
          <a:p>
            <a:pPr lvl="3" eaLnBrk="1" hangingPunct="1">
              <a:spcBef>
                <a:spcPct val="6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085143"/>
              </p:ext>
            </p:extLst>
          </p:nvPr>
        </p:nvGraphicFramePr>
        <p:xfrm>
          <a:off x="2933700" y="1925469"/>
          <a:ext cx="3276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6" r:id="rId3" imgW="1803400" imgH="444500" progId="Equation.3">
                  <p:embed/>
                </p:oleObj>
              </mc:Choice>
              <mc:Fallback>
                <p:oleObj r:id="rId3" imgW="1803400" imgH="444500" progId="Equation.3">
                  <p:embed/>
                  <p:pic>
                    <p:nvPicPr>
                      <p:cNvPr id="286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925469"/>
                        <a:ext cx="32766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74946"/>
              </p:ext>
            </p:extLst>
          </p:nvPr>
        </p:nvGraphicFramePr>
        <p:xfrm>
          <a:off x="1345130" y="3539699"/>
          <a:ext cx="7315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7" r:id="rId5" imgW="4064000" imgH="419100" progId="Equation.3">
                  <p:embed/>
                </p:oleObj>
              </mc:Choice>
              <mc:Fallback>
                <p:oleObj r:id="rId5" imgW="4064000" imgH="419100" progId="Equation.3">
                  <p:embed/>
                  <p:pic>
                    <p:nvPicPr>
                      <p:cNvPr id="286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130" y="3539699"/>
                        <a:ext cx="73152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27378"/>
              </p:ext>
            </p:extLst>
          </p:nvPr>
        </p:nvGraphicFramePr>
        <p:xfrm>
          <a:off x="2845318" y="5302008"/>
          <a:ext cx="5029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8" r:id="rId7" imgW="2590800" imgH="508000" progId="Equation.3">
                  <p:embed/>
                </p:oleObj>
              </mc:Choice>
              <mc:Fallback>
                <p:oleObj r:id="rId7" imgW="2590800" imgH="508000" progId="Equation.3">
                  <p:embed/>
                  <p:pic>
                    <p:nvPicPr>
                      <p:cNvPr id="286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318" y="5302008"/>
                        <a:ext cx="50292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427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004811" y="5273342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801906" y="1256857"/>
            <a:ext cx="5454253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若斜面是物体的边界面，则柯西公式可用作未知应力场的力边界条件：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135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135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135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1350" dirty="0"/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是面力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沿坐标轴方向的分量，通常记为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80524" y="2983771"/>
            <a:ext cx="5075635" cy="1564481"/>
            <a:chOff x="1202" y="2069"/>
            <a:chExt cx="4263" cy="1314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202" y="2069"/>
            <a:ext cx="2161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0" name="Equation" r:id="rId3" imgW="1295280" imgH="787320" progId="Equation.DSMT4">
                    <p:embed/>
                  </p:oleObj>
                </mc:Choice>
                <mc:Fallback>
                  <p:oleObj name="Equation" r:id="rId3" imgW="1295280" imgH="787320" progId="Equation.DSMT4">
                    <p:embed/>
                    <p:pic>
                      <p:nvPicPr>
                        <p:cNvPr id="327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69"/>
                          <a:ext cx="2161" cy="1314"/>
                        </a:xfrm>
                        <a:prstGeom prst="rect">
                          <a:avLst/>
                        </a:prstGeom>
                        <a:noFill/>
                        <a:ln w="57150" cmpd="thinThick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558" y="2572"/>
            <a:ext cx="90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1" name="Equation" r:id="rId5" imgW="609480" imgH="241200" progId="Equation.DSMT4">
                    <p:embed/>
                  </p:oleObj>
                </mc:Choice>
                <mc:Fallback>
                  <p:oleObj name="Equation" r:id="rId5" imgW="609480" imgH="241200" progId="Equation.DSMT4">
                    <p:embed/>
                    <p:pic>
                      <p:nvPicPr>
                        <p:cNvPr id="327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572"/>
                          <a:ext cx="907" cy="359"/>
                        </a:xfrm>
                        <a:prstGeom prst="rect">
                          <a:avLst/>
                        </a:prstGeom>
                        <a:noFill/>
                        <a:ln w="38100" cmpd="dbl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470" y="2659"/>
              <a:ext cx="998" cy="227"/>
            </a:xfrm>
            <a:prstGeom prst="rightArrow">
              <a:avLst>
                <a:gd name="adj1" fmla="val 50000"/>
                <a:gd name="adj2" fmla="val 109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70" y="2364"/>
              <a:ext cx="11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500">
                  <a:solidFill>
                    <a:schemeClr val="accent2"/>
                  </a:solidFill>
                  <a:ea typeface="楷体_GB2312" pitchFamily="49" charset="-122"/>
                </a:rPr>
                <a:t>写成指标符号</a:t>
              </a:r>
            </a:p>
          </p:txBody>
        </p:sp>
      </p:grp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04780"/>
              </p:ext>
            </p:extLst>
          </p:nvPr>
        </p:nvGraphicFramePr>
        <p:xfrm>
          <a:off x="4585436" y="5730482"/>
          <a:ext cx="810816" cy="37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2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436" y="5730482"/>
                        <a:ext cx="810816" cy="373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10253" y="1215544"/>
            <a:ext cx="55090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1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柯西公式应用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－给定应力边界条件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-508373" y="2796842"/>
            <a:ext cx="4104085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柯西公式</a:t>
            </a:r>
            <a:endParaRPr lang="zh-CN" altLang="en-US" sz="2700" dirty="0"/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99347"/>
              </p:ext>
            </p:extLst>
          </p:nvPr>
        </p:nvGraphicFramePr>
        <p:xfrm>
          <a:off x="848686" y="3708861"/>
          <a:ext cx="1512094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3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86" y="3708861"/>
                        <a:ext cx="1512094" cy="495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9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490913" y="836613"/>
            <a:ext cx="5581650" cy="1981200"/>
          </a:xfrm>
          <a:prstGeom prst="roundRect">
            <a:avLst>
              <a:gd name="adj" fmla="val 44231"/>
            </a:avLst>
          </a:prstGeom>
          <a:gradFill rotWithShape="0">
            <a:gsLst>
              <a:gs pos="0">
                <a:srgbClr val="CCCCFF">
                  <a:gamma/>
                  <a:tint val="30196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30196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87451" y="1555752"/>
            <a:ext cx="1943101" cy="647700"/>
            <a:chOff x="1338" y="1661"/>
            <a:chExt cx="1224" cy="40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383" y="1676"/>
              <a:ext cx="117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38" y="1661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51275" y="908050"/>
            <a:ext cx="4860925" cy="15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杆件</a:t>
            </a:r>
            <a:r>
              <a:rPr kumimoji="1"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如梁、柱和轴）的拉压、弯曲、剪切、扭转和组合变形等问题。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187450" y="3644902"/>
            <a:ext cx="1979613" cy="647700"/>
            <a:chOff x="1338" y="1661"/>
            <a:chExt cx="1247" cy="4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06" y="1689"/>
              <a:ext cx="117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338" y="1661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187450" y="5578477"/>
            <a:ext cx="1985963" cy="657225"/>
            <a:chOff x="1338" y="1655"/>
            <a:chExt cx="1251" cy="41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10" y="1655"/>
              <a:ext cx="117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338" y="1661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492500" y="3213100"/>
            <a:ext cx="5545138" cy="1295400"/>
          </a:xfrm>
          <a:prstGeom prst="roundRect">
            <a:avLst>
              <a:gd name="adj" fmla="val 44231"/>
            </a:avLst>
          </a:prstGeom>
          <a:gradFill rotWithShape="0">
            <a:gsLst>
              <a:gs pos="0">
                <a:srgbClr val="CCCCFF">
                  <a:gamma/>
                  <a:tint val="30196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30196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51275" y="3068638"/>
            <a:ext cx="5292725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30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在材料力学基础上研究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杆系结构（</a:t>
            </a: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如 桁架、刚架等）。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492500" y="4797425"/>
            <a:ext cx="5580063" cy="1871663"/>
          </a:xfrm>
          <a:prstGeom prst="roundRect">
            <a:avLst>
              <a:gd name="adj" fmla="val 47597"/>
            </a:avLst>
          </a:prstGeom>
          <a:gradFill rotWithShape="0">
            <a:gsLst>
              <a:gs pos="0">
                <a:srgbClr val="CCCCFF">
                  <a:gamma/>
                  <a:tint val="4549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45490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708400" y="4797425"/>
            <a:ext cx="5256213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15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  <a:r>
              <a:rPr kumimoji="1"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各种形状的弹性体</a:t>
            </a: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，如杆件、平面体、空间体、板壳、薄壁结构等问题。 </a:t>
            </a:r>
            <a:r>
              <a:rPr kumimoji="1" lang="zh-CN" altLang="en-US" sz="3200" i="0" dirty="0">
                <a:ea typeface="楷体_GB2312" pitchFamily="49" charset="-122"/>
              </a:rPr>
              <a:t>	</a:t>
            </a:r>
            <a:r>
              <a:rPr kumimoji="1" lang="zh-CN" altLang="en-US" sz="3200" i="0" dirty="0">
                <a:solidFill>
                  <a:srgbClr val="0000FF"/>
                </a:solidFill>
                <a:ea typeface="楷体_GB2312" pitchFamily="49" charset="-122"/>
              </a:rPr>
              <a:t>     		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787900" y="1557338"/>
            <a:ext cx="7207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101013" y="3716338"/>
            <a:ext cx="6477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995738" y="4292600"/>
            <a:ext cx="7207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716463" y="5373688"/>
            <a:ext cx="30956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250825" y="404813"/>
            <a:ext cx="2736850" cy="1008062"/>
          </a:xfrm>
          <a:prstGeom prst="irregularSeal2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0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Difference 1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3059113" y="1700213"/>
            <a:ext cx="360362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059113" y="3789363"/>
            <a:ext cx="360362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3059113" y="5734050"/>
            <a:ext cx="360362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55650" y="3933825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52400" y="2420938"/>
            <a:ext cx="733425" cy="3384550"/>
            <a:chOff x="96" y="1525"/>
            <a:chExt cx="462" cy="2132"/>
          </a:xfrm>
        </p:grpSpPr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113" y="1525"/>
              <a:ext cx="408" cy="2041"/>
            </a:xfrm>
            <a:prstGeom prst="verticalScroll">
              <a:avLst>
                <a:gd name="adj" fmla="val 12500"/>
              </a:avLst>
            </a:prstGeom>
            <a:gradFill rotWithShape="1">
              <a:gsLst>
                <a:gs pos="0">
                  <a:srgbClr val="66FFFF"/>
                </a:gs>
                <a:gs pos="50000">
                  <a:srgbClr val="66FFFF">
                    <a:gamma/>
                    <a:tint val="0"/>
                    <a:invGamma/>
                  </a:srgbClr>
                </a:gs>
                <a:gs pos="100000">
                  <a:srgbClr val="66FFFF"/>
                </a:gs>
              </a:gsLst>
              <a:lin ang="0" scaled="1"/>
            </a:gradFill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96" y="1706"/>
              <a:ext cx="462" cy="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0" i="0" dirty="0">
                  <a:solidFill>
                    <a:srgbClr val="FF0000"/>
                  </a:solidFill>
                  <a:latin typeface="Arial" panose="020B0604020202020204" pitchFamily="34" charset="0"/>
                  <a:ea typeface="华文隶书" panose="02010800040101010101" pitchFamily="2" charset="-122"/>
                </a:rPr>
                <a:t>研究对象区别</a:t>
              </a: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68313" y="5661025"/>
            <a:ext cx="647700" cy="288925"/>
            <a:chOff x="295" y="3566"/>
            <a:chExt cx="408" cy="182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95" y="3748"/>
              <a:ext cx="4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95" y="3566"/>
              <a:ext cx="0" cy="18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525463" y="1844675"/>
            <a:ext cx="590550" cy="576263"/>
            <a:chOff x="331" y="1162"/>
            <a:chExt cx="372" cy="363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340" y="1162"/>
              <a:ext cx="36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331" y="1162"/>
              <a:ext cx="9" cy="36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827088" y="2276475"/>
            <a:ext cx="2579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Material Mechanics 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827088" y="4422775"/>
            <a:ext cx="282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Structural Mechanics 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98525" y="6308725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Elasticity Mechanics</a:t>
            </a:r>
          </a:p>
        </p:txBody>
      </p:sp>
    </p:spTree>
    <p:extLst>
      <p:ext uri="{BB962C8B-B14F-4D97-AF65-F5344CB8AC3E}">
        <p14:creationId xmlns:p14="http://schemas.microsoft.com/office/powerpoint/2010/main" val="22904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6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6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16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6" grpId="1"/>
      <p:bldP spid="21" grpId="0" animBg="1"/>
      <p:bldP spid="21" grpId="1" animBg="1"/>
      <p:bldP spid="35" grpId="0"/>
      <p:bldP spid="36" grpId="0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0550" y="1138238"/>
            <a:ext cx="8229600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已知某点的应力张量（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MPa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34478"/>
              </p:ext>
            </p:extLst>
          </p:nvPr>
        </p:nvGraphicFramePr>
        <p:xfrm>
          <a:off x="3276600" y="1782763"/>
          <a:ext cx="22320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3" name="Equation" r:id="rId3" imgW="1130040" imgH="711000" progId="Equation.3">
                  <p:embed/>
                </p:oleObj>
              </mc:Choice>
              <mc:Fallback>
                <p:oleObj name="Equation" r:id="rId3" imgW="1130040" imgH="711000" progId="Equation.3">
                  <p:embed/>
                  <p:pic>
                    <p:nvPicPr>
                      <p:cNvPr id="207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82763"/>
                        <a:ext cx="223202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3213100"/>
            <a:ext cx="8496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试求法线方向余弦为（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1/2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1/2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1/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2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）斜面上的总应力、正应力和剪应力。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rgbClr val="3333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84667"/>
              </p:ext>
            </p:extLst>
          </p:nvPr>
        </p:nvGraphicFramePr>
        <p:xfrm>
          <a:off x="3962400" y="4724400"/>
          <a:ext cx="31242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4" name="Equation" r:id="rId5" imgW="1523880" imgH="711000" progId="Equation.3">
                  <p:embed/>
                </p:oleObj>
              </mc:Choice>
              <mc:Fallback>
                <p:oleObj name="Equation" r:id="rId5" imgW="1523880" imgH="711000" progId="Equation.3">
                  <p:embed/>
                  <p:pic>
                    <p:nvPicPr>
                      <p:cNvPr id="207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12420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246527"/>
              </p:ext>
            </p:extLst>
          </p:nvPr>
        </p:nvGraphicFramePr>
        <p:xfrm>
          <a:off x="2411413" y="5157788"/>
          <a:ext cx="15113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5" name="公式" r:id="rId7" imgW="622080" imgH="253800" progId="Equation.3">
                  <p:embed/>
                </p:oleObj>
              </mc:Choice>
              <mc:Fallback>
                <p:oleObj name="公式" r:id="rId7" imgW="622080" imgH="253800" progId="Equation.3">
                  <p:embed/>
                  <p:pic>
                    <p:nvPicPr>
                      <p:cNvPr id="207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57788"/>
                        <a:ext cx="15113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9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4" grpId="0" build="p" bldLvl="3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3276600"/>
            <a:ext cx="82296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总应力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56173"/>
              </p:ext>
            </p:extLst>
          </p:nvPr>
        </p:nvGraphicFramePr>
        <p:xfrm>
          <a:off x="1335088" y="1295400"/>
          <a:ext cx="41640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0" name="公式" r:id="rId3" imgW="1942920" imgH="711000" progId="Equation.3">
                  <p:embed/>
                </p:oleObj>
              </mc:Choice>
              <mc:Fallback>
                <p:oleObj name="公式" r:id="rId3" imgW="1942920" imgH="711000" progId="Equation.3">
                  <p:embed/>
                  <p:pic>
                    <p:nvPicPr>
                      <p:cNvPr id="208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1295400"/>
                        <a:ext cx="416401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712595"/>
              </p:ext>
            </p:extLst>
          </p:nvPr>
        </p:nvGraphicFramePr>
        <p:xfrm>
          <a:off x="5486400" y="1295400"/>
          <a:ext cx="14970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1" name="Equation" r:id="rId5" imgW="698400" imgH="711000" progId="Equation.3">
                  <p:embed/>
                </p:oleObj>
              </mc:Choice>
              <mc:Fallback>
                <p:oleObj name="Equation" r:id="rId5" imgW="698400" imgH="711000" progId="Equation.3">
                  <p:embed/>
                  <p:pic>
                    <p:nvPicPr>
                      <p:cNvPr id="208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149701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86600" y="182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MPa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42078"/>
              </p:ext>
            </p:extLst>
          </p:nvPr>
        </p:nvGraphicFramePr>
        <p:xfrm>
          <a:off x="1730375" y="4114800"/>
          <a:ext cx="1441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2" name="公式" r:id="rId7" imgW="672840" imgH="241200" progId="Equation.3">
                  <p:embed/>
                </p:oleObj>
              </mc:Choice>
              <mc:Fallback>
                <p:oleObj name="公式" r:id="rId7" imgW="672840" imgH="241200" progId="Equation.3">
                  <p:embed/>
                  <p:pic>
                    <p:nvPicPr>
                      <p:cNvPr id="2089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14800"/>
                        <a:ext cx="14414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70558"/>
              </p:ext>
            </p:extLst>
          </p:nvPr>
        </p:nvGraphicFramePr>
        <p:xfrm>
          <a:off x="3200400" y="4114800"/>
          <a:ext cx="4108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3" name="Equation" r:id="rId9" imgW="1917360" imgH="228600" progId="Equation.3">
                  <p:embed/>
                </p:oleObj>
              </mc:Choice>
              <mc:Fallback>
                <p:oleObj name="Equation" r:id="rId9" imgW="1917360" imgH="228600" progId="Equation.3">
                  <p:embed/>
                  <p:pic>
                    <p:nvPicPr>
                      <p:cNvPr id="208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4108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2471"/>
              </p:ext>
            </p:extLst>
          </p:nvPr>
        </p:nvGraphicFramePr>
        <p:xfrm>
          <a:off x="2057400" y="4800600"/>
          <a:ext cx="1550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4" name="Equation" r:id="rId11" imgW="723600" imgH="177480" progId="Equation.3">
                  <p:embed/>
                </p:oleObj>
              </mc:Choice>
              <mc:Fallback>
                <p:oleObj name="Equation" r:id="rId11" imgW="723600" imgH="177480" progId="Equation.3">
                  <p:embed/>
                  <p:pic>
                    <p:nvPicPr>
                      <p:cNvPr id="208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00600"/>
                        <a:ext cx="15509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87550"/>
              </p:ext>
            </p:extLst>
          </p:nvPr>
        </p:nvGraphicFramePr>
        <p:xfrm>
          <a:off x="1855788" y="5486400"/>
          <a:ext cx="1225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5" name="公式" r:id="rId13" imgW="571320" imgH="177480" progId="Equation.3">
                  <p:embed/>
                </p:oleObj>
              </mc:Choice>
              <mc:Fallback>
                <p:oleObj name="公式" r:id="rId13" imgW="571320" imgH="177480" progId="Equation.3">
                  <p:embed/>
                  <p:pic>
                    <p:nvPicPr>
                      <p:cNvPr id="208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486400"/>
                        <a:ext cx="12255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124200" y="5486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MPa</a:t>
            </a:r>
          </a:p>
        </p:txBody>
      </p:sp>
    </p:spTree>
    <p:extLst>
      <p:ext uri="{BB962C8B-B14F-4D97-AF65-F5344CB8AC3E}">
        <p14:creationId xmlns:p14="http://schemas.microsoft.com/office/powerpoint/2010/main" val="15666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autoUpdateAnimBg="0"/>
      <p:bldP spid="1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802" y="1339516"/>
            <a:ext cx="82296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正应力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95799"/>
              </p:ext>
            </p:extLst>
          </p:nvPr>
        </p:nvGraphicFramePr>
        <p:xfrm>
          <a:off x="1829602" y="2101516"/>
          <a:ext cx="15255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4" name="Equation" r:id="rId3" imgW="711000" imgH="241200" progId="Equation.3">
                  <p:embed/>
                </p:oleObj>
              </mc:Choice>
              <mc:Fallback>
                <p:oleObj name="Equation" r:id="rId3" imgW="711000" imgH="241200" progId="Equation.3">
                  <p:embed/>
                  <p:pic>
                    <p:nvPicPr>
                      <p:cNvPr id="209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602" y="2101516"/>
                        <a:ext cx="15255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500198"/>
              </p:ext>
            </p:extLst>
          </p:nvPr>
        </p:nvGraphicFramePr>
        <p:xfrm>
          <a:off x="2286802" y="2634916"/>
          <a:ext cx="4521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5" name="Equation" r:id="rId5" imgW="2108160" imgH="419040" progId="Equation.3">
                  <p:embed/>
                </p:oleObj>
              </mc:Choice>
              <mc:Fallback>
                <p:oleObj name="Equation" r:id="rId5" imgW="2108160" imgH="419040" progId="Equation.3">
                  <p:embed/>
                  <p:pic>
                    <p:nvPicPr>
                      <p:cNvPr id="209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802" y="2634916"/>
                        <a:ext cx="45212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78459"/>
              </p:ext>
            </p:extLst>
          </p:nvPr>
        </p:nvGraphicFramePr>
        <p:xfrm>
          <a:off x="2286802" y="3549316"/>
          <a:ext cx="9255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6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209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802" y="3549316"/>
                        <a:ext cx="9255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77402" y="3473116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MPa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802" y="4082716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剪应力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209092"/>
              </p:ext>
            </p:extLst>
          </p:nvPr>
        </p:nvGraphicFramePr>
        <p:xfrm>
          <a:off x="2124877" y="4768516"/>
          <a:ext cx="19605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7" name="公式" r:id="rId9" imgW="914400" imgH="291960" progId="Equation.3">
                  <p:embed/>
                </p:oleObj>
              </mc:Choice>
              <mc:Fallback>
                <p:oleObj name="公式" r:id="rId9" imgW="914400" imgH="29196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77" y="4768516"/>
                        <a:ext cx="19605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07022"/>
              </p:ext>
            </p:extLst>
          </p:nvPr>
        </p:nvGraphicFramePr>
        <p:xfrm>
          <a:off x="4115602" y="4844716"/>
          <a:ext cx="2803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8" name="Equation" r:id="rId11" imgW="1307880" imgH="253800" progId="Equation.3">
                  <p:embed/>
                </p:oleObj>
              </mc:Choice>
              <mc:Fallback>
                <p:oleObj name="Equation" r:id="rId11" imgW="1307880" imgH="253800" progId="Equation.3">
                  <p:embed/>
                  <p:pic>
                    <p:nvPicPr>
                      <p:cNvPr id="2099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602" y="4844716"/>
                        <a:ext cx="2803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51984"/>
              </p:ext>
            </p:extLst>
          </p:nvPr>
        </p:nvGraphicFramePr>
        <p:xfrm>
          <a:off x="2439202" y="5759116"/>
          <a:ext cx="10620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9" name="Equation" r:id="rId13" imgW="495000" imgH="177480" progId="Equation.3">
                  <p:embed/>
                </p:oleObj>
              </mc:Choice>
              <mc:Fallback>
                <p:oleObj name="Equation" r:id="rId13" imgW="495000" imgH="177480" progId="Equation.3">
                  <p:embed/>
                  <p:pic>
                    <p:nvPicPr>
                      <p:cNvPr id="209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202" y="5759116"/>
                        <a:ext cx="10620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82202" y="5682916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MPa</a:t>
            </a:r>
          </a:p>
        </p:txBody>
      </p:sp>
    </p:spTree>
    <p:extLst>
      <p:ext uri="{BB962C8B-B14F-4D97-AF65-F5344CB8AC3E}">
        <p14:creationId xmlns:p14="http://schemas.microsoft.com/office/powerpoint/2010/main" val="15985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6788" y="974725"/>
            <a:ext cx="8229600" cy="182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lvl="2"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物体一点承受静水压力</a:t>
            </a:r>
            <a:r>
              <a:rPr lang="en-US" altLang="zh-CN" sz="2400" b="1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，形成如下球形应力张量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47728"/>
              </p:ext>
            </p:extLst>
          </p:nvPr>
        </p:nvGraphicFramePr>
        <p:xfrm>
          <a:off x="4389038" y="2198688"/>
          <a:ext cx="15208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0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2109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038" y="2198688"/>
                        <a:ext cx="1520825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1250" y="3567113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试求过该点的任意斜截面上的应力。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97092"/>
              </p:ext>
            </p:extLst>
          </p:nvPr>
        </p:nvGraphicFramePr>
        <p:xfrm>
          <a:off x="2661838" y="4633913"/>
          <a:ext cx="13668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1" name="Equation" r:id="rId5" imgW="634680" imgH="241200" progId="Equation.3">
                  <p:embed/>
                </p:oleObj>
              </mc:Choice>
              <mc:Fallback>
                <p:oleObj name="Equation" r:id="rId5" imgW="634680" imgH="241200" progId="Equation.3">
                  <p:embed/>
                  <p:pic>
                    <p:nvPicPr>
                      <p:cNvPr id="210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838" y="4633913"/>
                        <a:ext cx="13668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019515"/>
              </p:ext>
            </p:extLst>
          </p:nvPr>
        </p:nvGraphicFramePr>
        <p:xfrm>
          <a:off x="2661838" y="5194300"/>
          <a:ext cx="14398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2" name="Equation" r:id="rId7" imgW="711000" imgH="253800" progId="Equation.3">
                  <p:embed/>
                </p:oleObj>
              </mc:Choice>
              <mc:Fallback>
                <p:oleObj name="Equation" r:id="rId7" imgW="711000" imgH="253800" progId="Equation.3">
                  <p:embed/>
                  <p:pic>
                    <p:nvPicPr>
                      <p:cNvPr id="210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838" y="5194300"/>
                        <a:ext cx="14398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891944"/>
              </p:ext>
            </p:extLst>
          </p:nvPr>
        </p:nvGraphicFramePr>
        <p:xfrm>
          <a:off x="4028675" y="5222875"/>
          <a:ext cx="10842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3" name="Equation" r:id="rId9" imgW="558720" imgH="241200" progId="Equation.3">
                  <p:embed/>
                </p:oleObj>
              </mc:Choice>
              <mc:Fallback>
                <p:oleObj name="Equation" r:id="rId9" imgW="558720" imgH="241200" progId="Equation.3">
                  <p:embed/>
                  <p:pic>
                    <p:nvPicPr>
                      <p:cNvPr id="210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675" y="5222875"/>
                        <a:ext cx="10842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13477"/>
              </p:ext>
            </p:extLst>
          </p:nvPr>
        </p:nvGraphicFramePr>
        <p:xfrm>
          <a:off x="5038325" y="5232400"/>
          <a:ext cx="7905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4" name="Equation" r:id="rId11" imgW="380880" imgH="228600" progId="Equation.3">
                  <p:embed/>
                </p:oleObj>
              </mc:Choice>
              <mc:Fallback>
                <p:oleObj name="Equation" r:id="rId11" imgW="380880" imgH="228600" progId="Equation.3">
                  <p:embed/>
                  <p:pic>
                    <p:nvPicPr>
                      <p:cNvPr id="210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325" y="5232400"/>
                        <a:ext cx="7905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14466"/>
              </p:ext>
            </p:extLst>
          </p:nvPr>
        </p:nvGraphicFramePr>
        <p:xfrm>
          <a:off x="2774550" y="5788025"/>
          <a:ext cx="31003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5" name="公式" r:id="rId13" imgW="1473120" imgH="241200" progId="Equation.3">
                  <p:embed/>
                </p:oleObj>
              </mc:Choice>
              <mc:Fallback>
                <p:oleObj name="公式" r:id="rId13" imgW="1473120" imgH="241200" progId="Equation.3">
                  <p:embed/>
                  <p:pic>
                    <p:nvPicPr>
                      <p:cNvPr id="2109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550" y="5788025"/>
                        <a:ext cx="31003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50911"/>
              </p:ext>
            </p:extLst>
          </p:nvPr>
        </p:nvGraphicFramePr>
        <p:xfrm>
          <a:off x="3165075" y="6302375"/>
          <a:ext cx="1203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6" name="Equation" r:id="rId15" imgW="558720" imgH="241200" progId="Equation.3">
                  <p:embed/>
                </p:oleObj>
              </mc:Choice>
              <mc:Fallback>
                <p:oleObj name="Equation" r:id="rId15" imgW="558720" imgH="241200" progId="Equation.3">
                  <p:embed/>
                  <p:pic>
                    <p:nvPicPr>
                      <p:cNvPr id="2109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075" y="6302375"/>
                        <a:ext cx="1203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61111"/>
              </p:ext>
            </p:extLst>
          </p:nvPr>
        </p:nvGraphicFramePr>
        <p:xfrm>
          <a:off x="4389038" y="6310313"/>
          <a:ext cx="7921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7" name="Equation" r:id="rId17" imgW="330120" imgH="228600" progId="Equation.3">
                  <p:embed/>
                </p:oleObj>
              </mc:Choice>
              <mc:Fallback>
                <p:oleObj name="Equation" r:id="rId17" imgW="330120" imgH="228600" progId="Equation.3">
                  <p:embed/>
                  <p:pic>
                    <p:nvPicPr>
                      <p:cNvPr id="2109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038" y="6310313"/>
                        <a:ext cx="7921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9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4" grpId="0" build="p" bldLvl="3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3775" y="1146209"/>
            <a:ext cx="8229600" cy="121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Tx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总应力：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</a:p>
          <a:p>
            <a:pPr lvl="2">
              <a:buFontTx/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正应力</a:t>
            </a:r>
            <a:endParaRPr lang="zh-CN" alt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0244"/>
              </p:ext>
            </p:extLst>
          </p:nvPr>
        </p:nvGraphicFramePr>
        <p:xfrm>
          <a:off x="2775643" y="1853441"/>
          <a:ext cx="1501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3" name="Equation" r:id="rId3" imgW="711000" imgH="241200" progId="Equation.3">
                  <p:embed/>
                </p:oleObj>
              </mc:Choice>
              <mc:Fallback>
                <p:oleObj name="Equation" r:id="rId3" imgW="711000" imgH="241200" progId="Equation.3">
                  <p:embed/>
                  <p:pic>
                    <p:nvPicPr>
                      <p:cNvPr id="211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643" y="1853441"/>
                        <a:ext cx="1501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80836"/>
              </p:ext>
            </p:extLst>
          </p:nvPr>
        </p:nvGraphicFramePr>
        <p:xfrm>
          <a:off x="4277418" y="1918528"/>
          <a:ext cx="12239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4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211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18" y="1918528"/>
                        <a:ext cx="12239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01028"/>
              </p:ext>
            </p:extLst>
          </p:nvPr>
        </p:nvGraphicFramePr>
        <p:xfrm>
          <a:off x="5429943" y="1937578"/>
          <a:ext cx="1008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5"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943" y="1937578"/>
                        <a:ext cx="10080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65328"/>
              </p:ext>
            </p:extLst>
          </p:nvPr>
        </p:nvGraphicFramePr>
        <p:xfrm>
          <a:off x="3232843" y="2410653"/>
          <a:ext cx="685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6" name="Equation" r:id="rId9" imgW="266400" imgH="164880" progId="Equation.3">
                  <p:embed/>
                </p:oleObj>
              </mc:Choice>
              <mc:Fallback>
                <p:oleObj name="Equation" r:id="rId9" imgW="266400" imgH="164880" progId="Equation.3">
                  <p:embed/>
                  <p:pic>
                    <p:nvPicPr>
                      <p:cNvPr id="21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43" y="2410653"/>
                        <a:ext cx="685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38175" y="3088160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剪应力（切应力）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634552"/>
              </p:ext>
            </p:extLst>
          </p:nvPr>
        </p:nvGraphicFramePr>
        <p:xfrm>
          <a:off x="2630387" y="3728857"/>
          <a:ext cx="20113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7" name="公式" r:id="rId11" imgW="914400" imgH="291960" progId="Equation.3">
                  <p:embed/>
                </p:oleObj>
              </mc:Choice>
              <mc:Fallback>
                <p:oleObj name="公式" r:id="rId11" imgW="914400" imgH="291960" progId="Equation.3">
                  <p:embed/>
                  <p:pic>
                    <p:nvPicPr>
                      <p:cNvPr id="21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387" y="3728857"/>
                        <a:ext cx="20113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83352"/>
              </p:ext>
            </p:extLst>
          </p:nvPr>
        </p:nvGraphicFramePr>
        <p:xfrm>
          <a:off x="4638575" y="3803469"/>
          <a:ext cx="16557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8" name="Equation" r:id="rId13" imgW="787320" imgH="279360" progId="Equation.3">
                  <p:embed/>
                </p:oleObj>
              </mc:Choice>
              <mc:Fallback>
                <p:oleObj name="Equation" r:id="rId13" imgW="787320" imgH="279360" progId="Equation.3">
                  <p:embed/>
                  <p:pic>
                    <p:nvPicPr>
                      <p:cNvPr id="2119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575" y="3803469"/>
                        <a:ext cx="16557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3494"/>
              </p:ext>
            </p:extLst>
          </p:nvPr>
        </p:nvGraphicFramePr>
        <p:xfrm>
          <a:off x="2941537" y="4454344"/>
          <a:ext cx="6175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09" name="Equation" r:id="rId15" imgW="241200" imgH="177480" progId="Equation.3">
                  <p:embed/>
                </p:oleObj>
              </mc:Choice>
              <mc:Fallback>
                <p:oleObj name="Equation" r:id="rId15" imgW="241200" imgH="177480" progId="Equation.3">
                  <p:embed/>
                  <p:pic>
                    <p:nvPicPr>
                      <p:cNvPr id="211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537" y="4454344"/>
                        <a:ext cx="6175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57149" y="5154943"/>
            <a:ext cx="6840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球形应力状态下，任意斜截面上的剪应力（切应力）为零、正应力等于静水压力。</a:t>
            </a:r>
          </a:p>
        </p:txBody>
      </p:sp>
    </p:spTree>
    <p:extLst>
      <p:ext uri="{BB962C8B-B14F-4D97-AF65-F5344CB8AC3E}">
        <p14:creationId xmlns:p14="http://schemas.microsoft.com/office/powerpoint/2010/main" val="15509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  <p:bldP spid="7" grpId="0" autoUpdateAnimBg="0"/>
      <p:bldP spid="1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00427" y="1814513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39566" y="2500313"/>
            <a:ext cx="54542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外力、内力与应力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218375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63152" y="5119337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93290" y="964958"/>
            <a:ext cx="286226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应力转换公式</a:t>
            </a:r>
            <a:endParaRPr lang="zh-CN" altLang="en-US" sz="27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1515" y="1583779"/>
            <a:ext cx="5454253" cy="229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应力分量转换公式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新、老两个笛卡尔坐标系    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坐标间转换关系为：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Picture 5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48" y="3178409"/>
            <a:ext cx="2814638" cy="238482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52502"/>
              </p:ext>
            </p:extLst>
          </p:nvPr>
        </p:nvGraphicFramePr>
        <p:xfrm>
          <a:off x="4266726" y="2317360"/>
          <a:ext cx="386954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726" y="2317360"/>
                        <a:ext cx="386954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35631"/>
              </p:ext>
            </p:extLst>
          </p:nvPr>
        </p:nvGraphicFramePr>
        <p:xfrm>
          <a:off x="1177275" y="3501721"/>
          <a:ext cx="2393156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1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275" y="3501721"/>
                        <a:ext cx="2393156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196809"/>
              </p:ext>
            </p:extLst>
          </p:nvPr>
        </p:nvGraphicFramePr>
        <p:xfrm>
          <a:off x="5193628" y="2247549"/>
          <a:ext cx="32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2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628" y="2247549"/>
                        <a:ext cx="3238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81530"/>
              </p:ext>
            </p:extLst>
          </p:nvPr>
        </p:nvGraphicFramePr>
        <p:xfrm>
          <a:off x="1273527" y="4370820"/>
          <a:ext cx="2007394" cy="88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3" name="Equation" r:id="rId11" imgW="1091880" imgH="482400" progId="Equation.DSMT4">
                  <p:embed/>
                </p:oleObj>
              </mc:Choice>
              <mc:Fallback>
                <p:oleObj name="Equation" r:id="rId11" imgW="1091880" imgH="482400" progId="Equation.DSMT4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527" y="4370820"/>
                        <a:ext cx="2007394" cy="88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95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9918" y="5023085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pic>
        <p:nvPicPr>
          <p:cNvPr id="3" name="Picture 4" descr="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76" y="999714"/>
            <a:ext cx="3539889" cy="2998759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96812" y="1892642"/>
            <a:ext cx="3294460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考虑垂直于新轴   的正截面，其法向矢量即为   。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69630"/>
              </p:ext>
            </p:extLst>
          </p:nvPr>
        </p:nvGraphicFramePr>
        <p:xfrm>
          <a:off x="4414031" y="2078081"/>
          <a:ext cx="340519" cy="40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4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31" y="2078081"/>
                        <a:ext cx="340519" cy="408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853601"/>
              </p:ext>
            </p:extLst>
          </p:nvPr>
        </p:nvGraphicFramePr>
        <p:xfrm>
          <a:off x="2550703" y="3097825"/>
          <a:ext cx="336947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5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03" y="3097825"/>
                        <a:ext cx="336947" cy="432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096812" y="4212292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利用柯西公式，该截面上的应力为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074698"/>
              </p:ext>
            </p:extLst>
          </p:nvPr>
        </p:nvGraphicFramePr>
        <p:xfrm>
          <a:off x="3055933" y="4790333"/>
          <a:ext cx="3303985" cy="41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6" name="Equation" r:id="rId8" imgW="1942920" imgH="241200" progId="Equation.DSMT4">
                  <p:embed/>
                </p:oleObj>
              </mc:Choice>
              <mc:Fallback>
                <p:oleObj name="Equation" r:id="rId8" imgW="1942920" imgH="241200" progId="Equation.DSMT4">
                  <p:embed/>
                  <p:pic>
                    <p:nvPicPr>
                      <p:cNvPr id="348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3" y="4790333"/>
                        <a:ext cx="3303985" cy="410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280433" y="5345743"/>
            <a:ext cx="5454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是新正截面上的应力        对老坐标轴      分解的结果。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65324"/>
              </p:ext>
            </p:extLst>
          </p:nvPr>
        </p:nvGraphicFramePr>
        <p:xfrm>
          <a:off x="2280433" y="5334501"/>
          <a:ext cx="511969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7" name="Equation" r:id="rId10" imgW="355320" imgH="241200" progId="Equation.DSMT4">
                  <p:embed/>
                </p:oleObj>
              </mc:Choice>
              <mc:Fallback>
                <p:oleObj name="Equation" r:id="rId10" imgW="355320" imgH="241200" progId="Equation.DSMT4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433" y="5334501"/>
                        <a:ext cx="511969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27687"/>
              </p:ext>
            </p:extLst>
          </p:nvPr>
        </p:nvGraphicFramePr>
        <p:xfrm>
          <a:off x="5799006" y="5318374"/>
          <a:ext cx="617658" cy="48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8" name="Equation" r:id="rId12" imgW="304560" imgH="241200" progId="Equation.DSMT4">
                  <p:embed/>
                </p:oleObj>
              </mc:Choice>
              <mc:Fallback>
                <p:oleObj name="Equation" r:id="rId12" imgW="304560" imgH="241200" progId="Equation.DSMT4">
                  <p:embed/>
                  <p:pic>
                    <p:nvPicPr>
                      <p:cNvPr id="348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006" y="5318374"/>
                        <a:ext cx="617658" cy="488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00995"/>
              </p:ext>
            </p:extLst>
          </p:nvPr>
        </p:nvGraphicFramePr>
        <p:xfrm>
          <a:off x="3579798" y="5713850"/>
          <a:ext cx="328488" cy="49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9" name="Equation" r:id="rId14" imgW="164880" imgH="241200" progId="Equation.DSMT4">
                  <p:embed/>
                </p:oleObj>
              </mc:Choice>
              <mc:Fallback>
                <p:oleObj name="Equation" r:id="rId14" imgW="164880" imgH="241200" progId="Equation.DSMT4">
                  <p:embed/>
                  <p:pic>
                    <p:nvPicPr>
                      <p:cNvPr id="348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798" y="5713850"/>
                        <a:ext cx="328488" cy="49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82900" y="1073917"/>
            <a:ext cx="286226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应力转换公式</a:t>
            </a:r>
            <a:endParaRPr lang="zh-CN" altLang="en-US" sz="2700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42468"/>
              </p:ext>
            </p:extLst>
          </p:nvPr>
        </p:nvGraphicFramePr>
        <p:xfrm>
          <a:off x="364075" y="3724112"/>
          <a:ext cx="1512094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0" name="Equation" r:id="rId16" imgW="736560" imgH="241200" progId="Equation.DSMT4">
                  <p:embed/>
                </p:oleObj>
              </mc:Choice>
              <mc:Fallback>
                <p:oleObj name="Equation" r:id="rId16" imgW="736560" imgH="24120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75" y="3724112"/>
                        <a:ext cx="1512094" cy="495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70228"/>
              </p:ext>
            </p:extLst>
          </p:nvPr>
        </p:nvGraphicFramePr>
        <p:xfrm>
          <a:off x="356336" y="2941871"/>
          <a:ext cx="152757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61" name="Equation" r:id="rId18" imgW="672840" imgH="241200" progId="Equation.DSMT4">
                  <p:embed/>
                </p:oleObj>
              </mc:Choice>
              <mc:Fallback>
                <p:oleObj name="Equation" r:id="rId18" imgW="672840" imgH="24120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36" y="2941871"/>
                        <a:ext cx="1527572" cy="547688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524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0293" y="524446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3.2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95782" y="1045071"/>
            <a:ext cx="5509022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      对新坐标轴      分解可以得到新坐标系中的应力分量：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78650"/>
              </p:ext>
            </p:extLst>
          </p:nvPr>
        </p:nvGraphicFramePr>
        <p:xfrm>
          <a:off x="4216086" y="1157837"/>
          <a:ext cx="615577" cy="48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58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086" y="1157837"/>
                        <a:ext cx="615577" cy="486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18649"/>
              </p:ext>
            </p:extLst>
          </p:nvPr>
        </p:nvGraphicFramePr>
        <p:xfrm>
          <a:off x="6550324" y="1066616"/>
          <a:ext cx="417909" cy="5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59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324" y="1066616"/>
                        <a:ext cx="417909" cy="5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99096"/>
              </p:ext>
            </p:extLst>
          </p:nvPr>
        </p:nvGraphicFramePr>
        <p:xfrm>
          <a:off x="2255734" y="2429829"/>
          <a:ext cx="1560909" cy="41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0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734" y="2429829"/>
                        <a:ext cx="1560909" cy="41791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76175" y="2538175"/>
            <a:ext cx="1512094" cy="161925"/>
          </a:xfrm>
          <a:prstGeom prst="rightArrow">
            <a:avLst>
              <a:gd name="adj1" fmla="val 50000"/>
              <a:gd name="adj2" fmla="val 2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40683"/>
              </p:ext>
            </p:extLst>
          </p:nvPr>
        </p:nvGraphicFramePr>
        <p:xfrm>
          <a:off x="3876175" y="2198846"/>
          <a:ext cx="120848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1"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175" y="2198846"/>
                        <a:ext cx="120848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16943"/>
              </p:ext>
            </p:extLst>
          </p:nvPr>
        </p:nvGraphicFramePr>
        <p:xfrm>
          <a:off x="5441847" y="2415540"/>
          <a:ext cx="1864519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2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847" y="2415540"/>
                        <a:ext cx="1864519" cy="4524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523875" y="2901316"/>
            <a:ext cx="2921794" cy="2159794"/>
            <a:chOff x="2880" y="2024"/>
            <a:chExt cx="2454" cy="1814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878" y="2024"/>
              <a:ext cx="363" cy="1814"/>
            </a:xfrm>
            <a:prstGeom prst="curvedLeftArrow">
              <a:avLst>
                <a:gd name="adj1" fmla="val 99945"/>
                <a:gd name="adj2" fmla="val 19989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2880" y="2341"/>
            <a:ext cx="104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63" name="Equation" r:id="rId13" imgW="660240" imgH="228600" progId="Equation.DSMT4">
                    <p:embed/>
                  </p:oleObj>
                </mc:Choice>
                <mc:Fallback>
                  <p:oleObj name="Equation" r:id="rId13" imgW="660240" imgH="228600" progId="Equation.DSMT4">
                    <p:embed/>
                    <p:pic>
                      <p:nvPicPr>
                        <p:cNvPr id="358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41"/>
                          <a:ext cx="104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2925" y="2795"/>
            <a:ext cx="100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64" name="Equation" r:id="rId15" imgW="634680" imgH="241200" progId="Equation.DSMT4">
                    <p:embed/>
                  </p:oleObj>
                </mc:Choice>
                <mc:Fallback>
                  <p:oleObj name="Equation" r:id="rId15" imgW="634680" imgH="241200" progId="Equation.DSMT4">
                    <p:embed/>
                    <p:pic>
                      <p:nvPicPr>
                        <p:cNvPr id="358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95"/>
                          <a:ext cx="100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4"/>
            <p:cNvGraphicFramePr>
              <a:graphicFrameLocks noChangeAspect="1"/>
            </p:cNvGraphicFramePr>
            <p:nvPr/>
          </p:nvGraphicFramePr>
          <p:xfrm>
            <a:off x="4267" y="2578"/>
            <a:ext cx="1067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65" name="Equation" r:id="rId17" imgW="698400" imgH="228600" progId="Equation.DSMT4">
                    <p:embed/>
                  </p:oleObj>
                </mc:Choice>
                <mc:Fallback>
                  <p:oleObj name="Equation" r:id="rId17" imgW="698400" imgH="228600" progId="Equation.DSMT4">
                    <p:embed/>
                    <p:pic>
                      <p:nvPicPr>
                        <p:cNvPr id="358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2578"/>
                          <a:ext cx="1067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49896"/>
              </p:ext>
            </p:extLst>
          </p:nvPr>
        </p:nvGraphicFramePr>
        <p:xfrm>
          <a:off x="3605904" y="4521757"/>
          <a:ext cx="1835944" cy="4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6" name="Equation" r:id="rId19" imgW="1015920" imgH="241200" progId="Equation.DSMT4">
                  <p:embed/>
                </p:oleObj>
              </mc:Choice>
              <mc:Fallback>
                <p:oleObj name="Equation" r:id="rId19" imgW="1015920" imgH="241200" progId="Equation.DSMT4">
                  <p:embed/>
                  <p:pic>
                    <p:nvPicPr>
                      <p:cNvPr id="3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04" y="4521757"/>
                        <a:ext cx="1835944" cy="43576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8251"/>
              </p:ext>
            </p:extLst>
          </p:nvPr>
        </p:nvGraphicFramePr>
        <p:xfrm>
          <a:off x="231738" y="1233846"/>
          <a:ext cx="3303985" cy="41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7" name="Equation" r:id="rId21" imgW="1942920" imgH="241200" progId="Equation.DSMT4">
                  <p:embed/>
                </p:oleObj>
              </mc:Choice>
              <mc:Fallback>
                <p:oleObj name="Equation" r:id="rId21" imgW="1942920" imgH="241200" progId="Equation.DSMT4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8" y="1233846"/>
                        <a:ext cx="3303985" cy="410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144316" y="4392083"/>
            <a:ext cx="286226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应力转换公式</a:t>
            </a:r>
            <a:endParaRPr lang="zh-CN" altLang="en-US" sz="2700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73706" y="5197912"/>
            <a:ext cx="5509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上式就是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应力分量转换公式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转轴公式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1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73626"/>
              </p:ext>
            </p:extLst>
          </p:nvPr>
        </p:nvGraphicFramePr>
        <p:xfrm>
          <a:off x="443502" y="3250273"/>
          <a:ext cx="485775" cy="43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8" name="Equation" r:id="rId23" imgW="253800" imgH="228600" progId="Equation.DSMT4">
                  <p:embed/>
                </p:oleObj>
              </mc:Choice>
              <mc:Fallback>
                <p:oleObj name="Equation" r:id="rId23" imgW="253800" imgH="228600" progId="Equation.DSMT4">
                  <p:embed/>
                  <p:pic>
                    <p:nvPicPr>
                      <p:cNvPr id="379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02" y="3250273"/>
                        <a:ext cx="485775" cy="43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18469"/>
              </p:ext>
            </p:extLst>
          </p:nvPr>
        </p:nvGraphicFramePr>
        <p:xfrm>
          <a:off x="1145970" y="3143118"/>
          <a:ext cx="433388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69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379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970" y="3143118"/>
                        <a:ext cx="433388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54825"/>
              </p:ext>
            </p:extLst>
          </p:nvPr>
        </p:nvGraphicFramePr>
        <p:xfrm>
          <a:off x="1882968" y="3143118"/>
          <a:ext cx="469106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70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379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968" y="3143118"/>
                        <a:ext cx="469106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67732"/>
              </p:ext>
            </p:extLst>
          </p:nvPr>
        </p:nvGraphicFramePr>
        <p:xfrm>
          <a:off x="2584247" y="3143118"/>
          <a:ext cx="469106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71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379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247" y="3143118"/>
                        <a:ext cx="469106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23417"/>
              </p:ext>
            </p:extLst>
          </p:nvPr>
        </p:nvGraphicFramePr>
        <p:xfrm>
          <a:off x="425643" y="3738431"/>
          <a:ext cx="469106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72" name="Equation" r:id="rId31" imgW="164880" imgH="228600" progId="Equation.DSMT4">
                  <p:embed/>
                </p:oleObj>
              </mc:Choice>
              <mc:Fallback>
                <p:oleObj name="Equation" r:id="rId31" imgW="164880" imgH="228600" progId="Equation.DSMT4">
                  <p:embed/>
                  <p:pic>
                    <p:nvPicPr>
                      <p:cNvPr id="379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43" y="3738431"/>
                        <a:ext cx="469106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12662"/>
              </p:ext>
            </p:extLst>
          </p:nvPr>
        </p:nvGraphicFramePr>
        <p:xfrm>
          <a:off x="301817" y="3144307"/>
          <a:ext cx="2862264" cy="2495552"/>
        </p:xfrm>
        <a:graphic>
          <a:graphicData uri="http://schemas.openxmlformats.org/drawingml/2006/table">
            <a:tbl>
              <a:tblPr/>
              <a:tblGrid>
                <a:gridCol w="70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99293"/>
              </p:ext>
            </p:extLst>
          </p:nvPr>
        </p:nvGraphicFramePr>
        <p:xfrm>
          <a:off x="408975" y="4387320"/>
          <a:ext cx="469106" cy="64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73" name="Equation" r:id="rId33" imgW="164880" imgH="228600" progId="Equation.DSMT4">
                  <p:embed/>
                </p:oleObj>
              </mc:Choice>
              <mc:Fallback>
                <p:oleObj name="Equation" r:id="rId33" imgW="164880" imgH="228600" progId="Equation.DSMT4">
                  <p:embed/>
                  <p:pic>
                    <p:nvPicPr>
                      <p:cNvPr id="3795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5" y="4387320"/>
                        <a:ext cx="469106" cy="648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80"/>
          <p:cNvGrpSpPr>
            <a:grpSpLocks/>
          </p:cNvGrpSpPr>
          <p:nvPr/>
        </p:nvGrpSpPr>
        <p:grpSpPr bwMode="auto">
          <a:xfrm>
            <a:off x="408973" y="3738431"/>
            <a:ext cx="2667000" cy="1944290"/>
            <a:chOff x="3152" y="2341"/>
            <a:chExt cx="2240" cy="1633"/>
          </a:xfrm>
        </p:grpSpPr>
        <p:graphicFrame>
          <p:nvGraphicFramePr>
            <p:cNvPr id="27" name="Object 67"/>
            <p:cNvGraphicFramePr>
              <a:graphicFrameLocks noChangeAspect="1"/>
            </p:cNvGraphicFramePr>
            <p:nvPr/>
          </p:nvGraphicFramePr>
          <p:xfrm>
            <a:off x="3152" y="3385"/>
            <a:ext cx="39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774" name="Equation" r:id="rId35" imgW="164880" imgH="228600" progId="Equation.DSMT4">
                    <p:embed/>
                  </p:oleObj>
                </mc:Choice>
                <mc:Fallback>
                  <p:oleObj name="Equation" r:id="rId35" imgW="164880" imgH="228600" progId="Equation.DSMT4">
                    <p:embed/>
                    <p:pic>
                      <p:nvPicPr>
                        <p:cNvPr id="3795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385"/>
                          <a:ext cx="39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71"/>
            <p:cNvGrpSpPr>
              <a:grpSpLocks/>
            </p:cNvGrpSpPr>
            <p:nvPr/>
          </p:nvGrpSpPr>
          <p:grpSpPr bwMode="auto">
            <a:xfrm>
              <a:off x="3742" y="2341"/>
              <a:ext cx="1634" cy="545"/>
              <a:chOff x="3742" y="2341"/>
              <a:chExt cx="1634" cy="545"/>
            </a:xfrm>
          </p:grpSpPr>
          <p:graphicFrame>
            <p:nvGraphicFramePr>
              <p:cNvPr id="37" name="Object 68"/>
              <p:cNvGraphicFramePr>
                <a:graphicFrameLocks noChangeAspect="1"/>
              </p:cNvGraphicFramePr>
              <p:nvPr/>
            </p:nvGraphicFramePr>
            <p:xfrm>
              <a:off x="3742" y="2341"/>
              <a:ext cx="435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75" name="Equation" r:id="rId37" imgW="114120" imgH="228600" progId="Equation.DSMT4">
                      <p:embed/>
                    </p:oleObj>
                  </mc:Choice>
                  <mc:Fallback>
                    <p:oleObj name="Equation" r:id="rId37" imgW="114120" imgH="228600" progId="Equation.DSMT4">
                      <p:embed/>
                      <p:pic>
                        <p:nvPicPr>
                          <p:cNvPr id="37956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341"/>
                            <a:ext cx="435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69"/>
              <p:cNvGraphicFramePr>
                <a:graphicFrameLocks noChangeAspect="1"/>
              </p:cNvGraphicFramePr>
              <p:nvPr/>
            </p:nvGraphicFramePr>
            <p:xfrm>
              <a:off x="4332" y="2341"/>
              <a:ext cx="506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76" name="Equation" r:id="rId39" imgW="190440" imgH="228600" progId="Equation.DSMT4">
                      <p:embed/>
                    </p:oleObj>
                  </mc:Choice>
                  <mc:Fallback>
                    <p:oleObj name="Equation" r:id="rId39" imgW="190440" imgH="228600" progId="Equation.DSMT4">
                      <p:embed/>
                      <p:pic>
                        <p:nvPicPr>
                          <p:cNvPr id="37957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341"/>
                            <a:ext cx="506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70"/>
              <p:cNvGraphicFramePr>
                <a:graphicFrameLocks noChangeAspect="1"/>
              </p:cNvGraphicFramePr>
              <p:nvPr/>
            </p:nvGraphicFramePr>
            <p:xfrm>
              <a:off x="4971" y="2341"/>
              <a:ext cx="405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77" name="Equation" r:id="rId41" imgW="152280" imgH="228600" progId="Equation.DSMT4">
                      <p:embed/>
                    </p:oleObj>
                  </mc:Choice>
                  <mc:Fallback>
                    <p:oleObj name="Equation" r:id="rId41" imgW="152280" imgH="228600" progId="Equation.DSMT4">
                      <p:embed/>
                      <p:pic>
                        <p:nvPicPr>
                          <p:cNvPr id="37958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1" y="2341"/>
                            <a:ext cx="405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72"/>
            <p:cNvGrpSpPr>
              <a:grpSpLocks/>
            </p:cNvGrpSpPr>
            <p:nvPr/>
          </p:nvGrpSpPr>
          <p:grpSpPr bwMode="auto">
            <a:xfrm>
              <a:off x="3717" y="2885"/>
              <a:ext cx="1675" cy="545"/>
              <a:chOff x="3718" y="2341"/>
              <a:chExt cx="1675" cy="545"/>
            </a:xfrm>
          </p:grpSpPr>
          <p:graphicFrame>
            <p:nvGraphicFramePr>
              <p:cNvPr id="34" name="Object 73"/>
              <p:cNvGraphicFramePr>
                <a:graphicFrameLocks noChangeAspect="1"/>
              </p:cNvGraphicFramePr>
              <p:nvPr/>
            </p:nvGraphicFramePr>
            <p:xfrm>
              <a:off x="3718" y="2341"/>
              <a:ext cx="483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78" name="Equation" r:id="rId43" imgW="126720" imgH="228600" progId="Equation.DSMT4">
                      <p:embed/>
                    </p:oleObj>
                  </mc:Choice>
                  <mc:Fallback>
                    <p:oleObj name="Equation" r:id="rId43" imgW="126720" imgH="228600" progId="Equation.DSMT4">
                      <p:embed/>
                      <p:pic>
                        <p:nvPicPr>
                          <p:cNvPr id="37961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" y="2341"/>
                            <a:ext cx="483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74"/>
              <p:cNvGraphicFramePr>
                <a:graphicFrameLocks noChangeAspect="1"/>
              </p:cNvGraphicFramePr>
              <p:nvPr/>
            </p:nvGraphicFramePr>
            <p:xfrm>
              <a:off x="4316" y="2341"/>
              <a:ext cx="539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79" name="Equation" r:id="rId45" imgW="203040" imgH="228600" progId="Equation.DSMT4">
                      <p:embed/>
                    </p:oleObj>
                  </mc:Choice>
                  <mc:Fallback>
                    <p:oleObj name="Equation" r:id="rId45" imgW="203040" imgH="228600" progId="Equation.DSMT4">
                      <p:embed/>
                      <p:pic>
                        <p:nvPicPr>
                          <p:cNvPr id="37962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6" y="2341"/>
                            <a:ext cx="539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75"/>
              <p:cNvGraphicFramePr>
                <a:graphicFrameLocks noChangeAspect="1"/>
              </p:cNvGraphicFramePr>
              <p:nvPr/>
            </p:nvGraphicFramePr>
            <p:xfrm>
              <a:off x="4954" y="2341"/>
              <a:ext cx="439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80" name="Equation" r:id="rId47" imgW="164880" imgH="228600" progId="Equation.DSMT4">
                      <p:embed/>
                    </p:oleObj>
                  </mc:Choice>
                  <mc:Fallback>
                    <p:oleObj name="Equation" r:id="rId47" imgW="164880" imgH="228600" progId="Equation.DSMT4">
                      <p:embed/>
                      <p:pic>
                        <p:nvPicPr>
                          <p:cNvPr id="37963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4" y="2341"/>
                            <a:ext cx="439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3717" y="3429"/>
              <a:ext cx="1675" cy="545"/>
              <a:chOff x="3718" y="2341"/>
              <a:chExt cx="1675" cy="545"/>
            </a:xfrm>
          </p:grpSpPr>
          <p:graphicFrame>
            <p:nvGraphicFramePr>
              <p:cNvPr id="31" name="Object 77"/>
              <p:cNvGraphicFramePr>
                <a:graphicFrameLocks noChangeAspect="1"/>
              </p:cNvGraphicFramePr>
              <p:nvPr/>
            </p:nvGraphicFramePr>
            <p:xfrm>
              <a:off x="3718" y="2341"/>
              <a:ext cx="483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81" name="Equation" r:id="rId49" imgW="126720" imgH="228600" progId="Equation.DSMT4">
                      <p:embed/>
                    </p:oleObj>
                  </mc:Choice>
                  <mc:Fallback>
                    <p:oleObj name="Equation" r:id="rId49" imgW="126720" imgH="228600" progId="Equation.DSMT4">
                      <p:embed/>
                      <p:pic>
                        <p:nvPicPr>
                          <p:cNvPr id="37965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8" y="2341"/>
                            <a:ext cx="483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78"/>
              <p:cNvGraphicFramePr>
                <a:graphicFrameLocks noChangeAspect="1"/>
              </p:cNvGraphicFramePr>
              <p:nvPr/>
            </p:nvGraphicFramePr>
            <p:xfrm>
              <a:off x="4332" y="2341"/>
              <a:ext cx="506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82" name="Equation" r:id="rId51" imgW="190440" imgH="228600" progId="Equation.DSMT4">
                      <p:embed/>
                    </p:oleObj>
                  </mc:Choice>
                  <mc:Fallback>
                    <p:oleObj name="Equation" r:id="rId51" imgW="190440" imgH="228600" progId="Equation.DSMT4">
                      <p:embed/>
                      <p:pic>
                        <p:nvPicPr>
                          <p:cNvPr id="37966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2341"/>
                            <a:ext cx="506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79"/>
              <p:cNvGraphicFramePr>
                <a:graphicFrameLocks noChangeAspect="1"/>
              </p:cNvGraphicFramePr>
              <p:nvPr/>
            </p:nvGraphicFramePr>
            <p:xfrm>
              <a:off x="4954" y="2341"/>
              <a:ext cx="439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83" name="Equation" r:id="rId53" imgW="164880" imgH="228600" progId="Equation.DSMT4">
                      <p:embed/>
                    </p:oleObj>
                  </mc:Choice>
                  <mc:Fallback>
                    <p:oleObj name="Equation" r:id="rId53" imgW="164880" imgH="228600" progId="Equation.DSMT4">
                      <p:embed/>
                      <p:pic>
                        <p:nvPicPr>
                          <p:cNvPr id="37967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4" y="2341"/>
                            <a:ext cx="439" cy="5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295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573"/>
            <a:ext cx="89344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9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3492500" y="692150"/>
            <a:ext cx="5472113" cy="2665413"/>
          </a:xfrm>
          <a:prstGeom prst="roundRect">
            <a:avLst>
              <a:gd name="adj" fmla="val 44231"/>
            </a:avLst>
          </a:prstGeom>
          <a:gradFill rotWithShape="0">
            <a:gsLst>
              <a:gs pos="0">
                <a:srgbClr val="CCCCFF">
                  <a:gamma/>
                  <a:tint val="30196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30196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131888" y="1466852"/>
            <a:ext cx="1927226" cy="647700"/>
            <a:chOff x="1303" y="1605"/>
            <a:chExt cx="1214" cy="408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1338" y="1616"/>
              <a:ext cx="117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材料力学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1303" y="1605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7788" y="765175"/>
            <a:ext cx="486092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除了基本假设之外，为了简化数学推导，还有附加假设，结论有一定近似。</a:t>
            </a:r>
            <a:r>
              <a:rPr kumimoji="1" lang="zh-CN" altLang="en-US" sz="2800" b="1" i="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1" lang="en-US" altLang="zh-CN" sz="2800" b="1" i="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1" lang="zh-CN" altLang="en-US" sz="2800" b="1" i="0" dirty="0">
                <a:solidFill>
                  <a:srgbClr val="66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平面截面假设及横力弯曲情况下，梁横截面上剪应力的分布假设。</a:t>
            </a:r>
          </a:p>
        </p:txBody>
      </p:sp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1233487" y="3644902"/>
            <a:ext cx="1976438" cy="647700"/>
            <a:chOff x="1367" y="1661"/>
            <a:chExt cx="1245" cy="408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1433" y="1688"/>
              <a:ext cx="117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367" y="1661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62" name="Group 10"/>
          <p:cNvGrpSpPr>
            <a:grpSpLocks/>
          </p:cNvGrpSpPr>
          <p:nvPr/>
        </p:nvGrpSpPr>
        <p:grpSpPr bwMode="auto">
          <a:xfrm>
            <a:off x="1187450" y="5516563"/>
            <a:ext cx="1871663" cy="719137"/>
            <a:chOff x="1338" y="1616"/>
            <a:chExt cx="1179" cy="453"/>
          </a:xfrm>
        </p:grpSpPr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1338" y="1616"/>
              <a:ext cx="1179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kumimoji="1" lang="zh-CN" altLang="en-US" sz="28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弹性力学</a:t>
              </a:r>
              <a:endParaRPr kumimoji="1" lang="zh-CN" altLang="en-US" sz="2800" b="1" i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1338" y="1661"/>
              <a:ext cx="1134" cy="40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5" name="AutoShape 13"/>
          <p:cNvSpPr>
            <a:spLocks noChangeArrowheads="1"/>
          </p:cNvSpPr>
          <p:nvPr/>
        </p:nvSpPr>
        <p:spPr bwMode="auto">
          <a:xfrm>
            <a:off x="3598863" y="3644900"/>
            <a:ext cx="5294312" cy="576263"/>
          </a:xfrm>
          <a:prstGeom prst="roundRect">
            <a:avLst>
              <a:gd name="adj" fmla="val 44231"/>
            </a:avLst>
          </a:prstGeom>
          <a:gradFill rotWithShape="0">
            <a:gsLst>
              <a:gs pos="0">
                <a:srgbClr val="CCCCFF">
                  <a:gamma/>
                  <a:tint val="30196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30196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464050" y="3573463"/>
            <a:ext cx="5292725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30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与材料力学基本相同</a:t>
            </a: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3563938" y="4437063"/>
            <a:ext cx="5400675" cy="2232025"/>
          </a:xfrm>
          <a:prstGeom prst="roundRect">
            <a:avLst>
              <a:gd name="adj" fmla="val 47597"/>
            </a:avLst>
          </a:prstGeom>
          <a:gradFill rotWithShape="0">
            <a:gsLst>
              <a:gs pos="0">
                <a:srgbClr val="CCCCFF">
                  <a:gamma/>
                  <a:tint val="45490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tint val="45490"/>
                  <a:invGamma/>
                </a:srgbClr>
              </a:gs>
            </a:gsLst>
            <a:lin ang="5400000" scaled="1"/>
          </a:gradFill>
          <a:ln w="38100" cmpd="dbl">
            <a:solidFill>
              <a:srgbClr val="008000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708400" y="4868863"/>
            <a:ext cx="5256213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15000"/>
              </a:lnSpc>
            </a:pPr>
            <a:r>
              <a:rPr kumimoji="1" lang="zh-CN" altLang="en-US" sz="28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常只作基本假设，在此基础上运用数学理论通过演绎与推理求解力学模型，其分析更为精确。</a:t>
            </a:r>
          </a:p>
          <a:p>
            <a:pPr hangingPunct="0">
              <a:lnSpc>
                <a:spcPct val="115000"/>
              </a:lnSpc>
            </a:pPr>
            <a:r>
              <a:rPr kumimoji="1" lang="zh-CN" altLang="en-US" sz="3200" i="0" dirty="0">
                <a:solidFill>
                  <a:srgbClr val="0000FF"/>
                </a:solidFill>
                <a:ea typeface="楷体_GB2312" pitchFamily="49" charset="-122"/>
              </a:rPr>
              <a:t>	     		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0" y="476250"/>
            <a:ext cx="2916238" cy="1008063"/>
          </a:xfrm>
          <a:prstGeom prst="irregularSeal2">
            <a:avLst/>
          </a:prstGeom>
          <a:solidFill>
            <a:schemeClr val="accent1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i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Difference 2</a:t>
            </a: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3059113" y="1700213"/>
            <a:ext cx="360362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3059113" y="3789363"/>
            <a:ext cx="360362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3059113" y="5734050"/>
            <a:ext cx="360362" cy="3603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755650" y="3933825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160338" y="1993900"/>
            <a:ext cx="738188" cy="3867150"/>
            <a:chOff x="101" y="1256"/>
            <a:chExt cx="465" cy="2436"/>
          </a:xfrm>
        </p:grpSpPr>
        <p:sp>
          <p:nvSpPr>
            <p:cNvPr id="49175" name="AutoShape 23"/>
            <p:cNvSpPr>
              <a:spLocks noChangeArrowheads="1"/>
            </p:cNvSpPr>
            <p:nvPr/>
          </p:nvSpPr>
          <p:spPr bwMode="auto">
            <a:xfrm>
              <a:off x="104" y="1256"/>
              <a:ext cx="408" cy="2436"/>
            </a:xfrm>
            <a:prstGeom prst="verticalScroll">
              <a:avLst>
                <a:gd name="adj" fmla="val 12500"/>
              </a:avLst>
            </a:prstGeom>
            <a:gradFill rotWithShape="1">
              <a:gsLst>
                <a:gs pos="0">
                  <a:srgbClr val="66FFFF"/>
                </a:gs>
                <a:gs pos="50000">
                  <a:srgbClr val="66FFFF">
                    <a:gamma/>
                    <a:tint val="0"/>
                    <a:invGamma/>
                  </a:srgbClr>
                </a:gs>
                <a:gs pos="100000">
                  <a:srgbClr val="66FFFF"/>
                </a:gs>
              </a:gsLst>
              <a:lin ang="0" scaled="1"/>
            </a:gradFill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101" y="1299"/>
              <a:ext cx="465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0" dirty="0">
                  <a:solidFill>
                    <a:srgbClr val="FF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基本假设</a:t>
              </a:r>
              <a:r>
                <a:rPr lang="zh-CN" altLang="en-US" sz="3600" b="1" i="0" dirty="0">
                  <a:latin typeface="华文隶书" panose="02010800040101010101" pitchFamily="2" charset="-122"/>
                  <a:ea typeface="华文隶书" panose="02010800040101010101" pitchFamily="2" charset="-122"/>
                </a:rPr>
                <a:t>区别</a:t>
              </a:r>
            </a:p>
          </p:txBody>
        </p:sp>
      </p:grp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468313" y="5876925"/>
            <a:ext cx="647700" cy="73025"/>
            <a:chOff x="295" y="3566"/>
            <a:chExt cx="408" cy="182"/>
          </a:xfrm>
        </p:grpSpPr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>
              <a:off x="295" y="3748"/>
              <a:ext cx="4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295" y="3566"/>
              <a:ext cx="0" cy="18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468313" y="1844675"/>
            <a:ext cx="647700" cy="144463"/>
            <a:chOff x="331" y="1162"/>
            <a:chExt cx="372" cy="272"/>
          </a:xfrm>
        </p:grpSpPr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H="1">
              <a:off x="340" y="1162"/>
              <a:ext cx="363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 flipV="1">
              <a:off x="331" y="1162"/>
              <a:ext cx="9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827088" y="2276475"/>
            <a:ext cx="2579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Material Mechanics 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27088" y="4422775"/>
            <a:ext cx="282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Structural Mechanics 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898525" y="6308725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0">
                <a:solidFill>
                  <a:srgbClr val="FF00FF"/>
                </a:solidFill>
                <a:latin typeface="Arial" panose="020B0604020202020204" pitchFamily="34" charset="0"/>
              </a:rPr>
              <a:t>Elasticity Mechanics</a:t>
            </a:r>
          </a:p>
        </p:txBody>
      </p:sp>
    </p:spTree>
    <p:extLst>
      <p:ext uri="{BB962C8B-B14F-4D97-AF65-F5344CB8AC3E}">
        <p14:creationId xmlns:p14="http://schemas.microsoft.com/office/powerpoint/2010/main" val="22894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1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7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80"/>
                            </p:stCondLst>
                            <p:childTnLst>
                              <p:par>
                                <p:cTn id="10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6" grpId="0"/>
      <p:bldP spid="49168" grpId="0"/>
      <p:bldP spid="49169" grpId="0" animBg="1"/>
      <p:bldP spid="49169" grpId="1" animBg="1"/>
      <p:bldP spid="49183" grpId="0"/>
      <p:bldP spid="49184" grpId="0"/>
      <p:bldP spid="491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2" y="581025"/>
            <a:ext cx="82391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15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97740"/>
              </p:ext>
            </p:extLst>
          </p:nvPr>
        </p:nvGraphicFramePr>
        <p:xfrm>
          <a:off x="1066800" y="1295400"/>
          <a:ext cx="24955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BMP 图象" r:id="rId3" imgW="1265030" imgH="1623201" progId="Paint.Picture">
                  <p:embed/>
                </p:oleObj>
              </mc:Choice>
              <mc:Fallback>
                <p:oleObj name="BMP 图象" r:id="rId3" imgW="1265030" imgH="1623201" progId="Paint.Picture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24955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662533"/>
              </p:ext>
            </p:extLst>
          </p:nvPr>
        </p:nvGraphicFramePr>
        <p:xfrm>
          <a:off x="1219200" y="4953000"/>
          <a:ext cx="2133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5" name="公式" r:id="rId5" imgW="1028520" imgH="393480" progId="Equation.3">
                  <p:embed/>
                </p:oleObj>
              </mc:Choice>
              <mc:Fallback>
                <p:oleObj name="公式" r:id="rId5" imgW="1028520" imgH="39348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133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1400" y="1600200"/>
            <a:ext cx="52578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</a:pPr>
            <a:r>
              <a:rPr lang="en-US" altLang="zh-CN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以平面应力状态为例，设新坐标系由原坐标系逆时针转动</a:t>
            </a:r>
            <a:r>
              <a:rPr lang="en-US" altLang="zh-CN" sz="2400" i="1">
                <a:solidFill>
                  <a:srgbClr val="000088"/>
                </a:solidFill>
                <a:ea typeface="隶书" panose="02010509060101010101" pitchFamily="49" charset="-122"/>
              </a:rPr>
              <a:t>θ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而成，新坐标轴的基矢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e 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'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'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对原基矢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800" baseline="-25000">
                <a:solidFill>
                  <a:srgbClr val="000088"/>
                </a:solidFill>
                <a:ea typeface="隶书" panose="02010509060101010101" pitchFamily="49" charset="-122"/>
              </a:rPr>
              <a:t>1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e</a:t>
            </a:r>
            <a:r>
              <a:rPr lang="en-US" altLang="zh-CN" sz="2800" baseline="-25000">
                <a:solidFill>
                  <a:srgbClr val="000088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2800" baseline="-25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的过渡矩阵为式</a:t>
            </a:r>
          </a:p>
          <a:p>
            <a:pPr lvl="2">
              <a:spcBef>
                <a:spcPct val="50000"/>
              </a:spcBef>
            </a:pPr>
            <a:r>
              <a:rPr lang="zh-CN" altLang="en-US" sz="2800" baseline="30000">
                <a:solidFill>
                  <a:srgbClr val="00008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[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l</a:t>
            </a:r>
            <a:r>
              <a:rPr lang="en-US" altLang="zh-CN" sz="2800" i="1" baseline="-25000">
                <a:solidFill>
                  <a:srgbClr val="000088"/>
                </a:solidFill>
                <a:ea typeface="隶书" panose="02010509060101010101" pitchFamily="49" charset="-122"/>
              </a:rPr>
              <a:t>ij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]=</a:t>
            </a:r>
            <a:r>
              <a:rPr lang="en-US" altLang="zh-CN" sz="2800" b="1" i="1">
                <a:solidFill>
                  <a:srgbClr val="000088"/>
                </a:solidFill>
                <a:ea typeface="隶书" panose="02010509060101010101" pitchFamily="49" charset="-122"/>
              </a:rPr>
              <a:t>l</a:t>
            </a:r>
            <a:r>
              <a:rPr lang="zh-CN" altLang="en-US" sz="2800">
                <a:solidFill>
                  <a:srgbClr val="000088"/>
                </a:solidFill>
                <a:ea typeface="隶书" panose="02010509060101010101" pitchFamily="49" charset="-122"/>
              </a:rPr>
              <a:t>，</a:t>
            </a:r>
          </a:p>
          <a:p>
            <a:pPr lvl="2">
              <a:spcBef>
                <a:spcPct val="50000"/>
              </a:spcBef>
            </a:pPr>
            <a:r>
              <a:rPr lang="zh-CN" altLang="en-US" sz="2800">
                <a:solidFill>
                  <a:srgbClr val="000088"/>
                </a:solidFill>
                <a:ea typeface="隶书" panose="02010509060101010101" pitchFamily="49" charset="-122"/>
              </a:rPr>
              <a:t>则坐标变换公式</a:t>
            </a:r>
          </a:p>
          <a:p>
            <a:pPr lvl="2">
              <a:spcBef>
                <a:spcPct val="50000"/>
              </a:spcBef>
            </a:pPr>
            <a:r>
              <a:rPr lang="zh-CN" altLang="en-US" sz="2800">
                <a:solidFill>
                  <a:srgbClr val="000088"/>
                </a:solidFill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[σ</a:t>
            </a:r>
            <a:r>
              <a:rPr lang="en-US" altLang="zh-CN" sz="2800" i="1" baseline="-25000">
                <a:solidFill>
                  <a:srgbClr val="000088"/>
                </a:solidFill>
                <a:ea typeface="隶书" panose="02010509060101010101" pitchFamily="49" charset="-122"/>
              </a:rPr>
              <a:t>i'j'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]=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l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[σ</a:t>
            </a:r>
            <a:r>
              <a:rPr lang="en-US" altLang="zh-CN" sz="2800" i="1" baseline="-25000">
                <a:solidFill>
                  <a:srgbClr val="000088"/>
                </a:solidFill>
                <a:ea typeface="隶书" panose="02010509060101010101" pitchFamily="49" charset="-122"/>
              </a:rPr>
              <a:t>ij</a:t>
            </a:r>
            <a:r>
              <a:rPr lang="en-US" altLang="zh-CN" sz="2800">
                <a:solidFill>
                  <a:srgbClr val="000088"/>
                </a:solidFill>
                <a:ea typeface="隶书" panose="02010509060101010101" pitchFamily="49" charset="-122"/>
              </a:rPr>
              <a:t>]</a:t>
            </a:r>
            <a:r>
              <a:rPr lang="en-US" altLang="zh-CN" sz="2800" i="1">
                <a:solidFill>
                  <a:srgbClr val="000088"/>
                </a:solidFill>
                <a:ea typeface="隶书" panose="02010509060101010101" pitchFamily="49" charset="-122"/>
              </a:rPr>
              <a:t>l</a:t>
            </a:r>
            <a:r>
              <a:rPr lang="en-US" altLang="zh-CN" sz="2800" baseline="30000">
                <a:solidFill>
                  <a:srgbClr val="000088"/>
                </a:solidFill>
                <a:ea typeface="隶书" panose="02010509060101010101" pitchFamily="49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191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05922"/>
              </p:ext>
            </p:extLst>
          </p:nvPr>
        </p:nvGraphicFramePr>
        <p:xfrm>
          <a:off x="1123749" y="932848"/>
          <a:ext cx="24955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2" name="BMP 图象" r:id="rId3" imgW="1265030" imgH="1623201" progId="Paint.Picture">
                  <p:embed/>
                </p:oleObj>
              </mc:Choice>
              <mc:Fallback>
                <p:oleObj name="BMP 图象" r:id="rId3" imgW="1265030" imgH="1623201" progId="Paint.Picture">
                  <p:embed/>
                  <p:pic>
                    <p:nvPicPr>
                      <p:cNvPr id="4505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49" y="932848"/>
                        <a:ext cx="24955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08759"/>
              </p:ext>
            </p:extLst>
          </p:nvPr>
        </p:nvGraphicFramePr>
        <p:xfrm>
          <a:off x="4781349" y="2152048"/>
          <a:ext cx="2133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3" name="公式" r:id="rId5" imgW="1028520" imgH="393480" progId="Equation.3">
                  <p:embed/>
                </p:oleObj>
              </mc:Choice>
              <mc:Fallback>
                <p:oleObj name="公式" r:id="rId5" imgW="1028520" imgH="393480" progId="Equation.3">
                  <p:embed/>
                  <p:pic>
                    <p:nvPicPr>
                      <p:cNvPr id="4505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349" y="2152048"/>
                        <a:ext cx="2133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520724"/>
              </p:ext>
            </p:extLst>
          </p:nvPr>
        </p:nvGraphicFramePr>
        <p:xfrm>
          <a:off x="437949" y="4887311"/>
          <a:ext cx="82296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4" name="公式" r:id="rId7" imgW="3441600" imgH="482400" progId="Equation.3">
                  <p:embed/>
                </p:oleObj>
              </mc:Choice>
              <mc:Fallback>
                <p:oleObj name="公式" r:id="rId7" imgW="3441600" imgH="482400" progId="Equation.3">
                  <p:embed/>
                  <p:pic>
                    <p:nvPicPr>
                      <p:cNvPr id="4506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49" y="4887311"/>
                        <a:ext cx="82296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66549" y="4209448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隶书" panose="02010509060101010101" pitchFamily="49" charset="-122"/>
              </a:rPr>
              <a:t>其展开形式为</a:t>
            </a:r>
          </a:p>
        </p:txBody>
      </p:sp>
    </p:spTree>
    <p:extLst>
      <p:ext uri="{BB962C8B-B14F-4D97-AF65-F5344CB8AC3E}">
        <p14:creationId xmlns:p14="http://schemas.microsoft.com/office/powerpoint/2010/main" val="41962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53603" y="2500313"/>
            <a:ext cx="47529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外力、内力与应力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平衡微分方程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123036" y="1799440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</p:spTree>
    <p:extLst>
      <p:ext uri="{BB962C8B-B14F-4D97-AF65-F5344CB8AC3E}">
        <p14:creationId xmlns:p14="http://schemas.microsoft.com/office/powerpoint/2010/main" val="2085617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59327" y="1359347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22165" y="2201294"/>
            <a:ext cx="3043238" cy="3024189"/>
            <a:chOff x="2922165" y="2201294"/>
            <a:chExt cx="3043238" cy="3024189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3192438" y="4684939"/>
              <a:ext cx="1025128" cy="540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58218"/>
                </p:ext>
              </p:extLst>
            </p:nvPr>
          </p:nvGraphicFramePr>
          <p:xfrm>
            <a:off x="2922165" y="2201294"/>
            <a:ext cx="3043238" cy="275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2" name="Designer 4.1 Drawing" r:id="rId3" imgW="3481200" imgH="3149280" progId="MgxDesigner">
                    <p:embed/>
                  </p:oleObj>
                </mc:Choice>
                <mc:Fallback>
                  <p:oleObj name="Designer 4.1 Drawing" r:id="rId3" imgW="3481200" imgH="3149280" progId="MgxDesigner">
                    <p:embed/>
                    <p:pic>
                      <p:nvPicPr>
                        <p:cNvPr id="389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165" y="2201294"/>
                          <a:ext cx="3043238" cy="275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943777"/>
                </p:ext>
              </p:extLst>
            </p:nvPr>
          </p:nvGraphicFramePr>
          <p:xfrm>
            <a:off x="4110410" y="2740648"/>
            <a:ext cx="1031081" cy="113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3" name="Designer 4.1 Drawing" r:id="rId5" imgW="1177200" imgH="1292760" progId="MgxDesigner">
                    <p:embed/>
                  </p:oleObj>
                </mc:Choice>
                <mc:Fallback>
                  <p:oleObj name="Designer 4.1 Drawing" r:id="rId5" imgW="1177200" imgH="1292760" progId="MgxDesigner">
                    <p:embed/>
                    <p:pic>
                      <p:nvPicPr>
                        <p:cNvPr id="389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410" y="2740648"/>
                          <a:ext cx="1031081" cy="113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379426"/>
                </p:ext>
              </p:extLst>
            </p:nvPr>
          </p:nvGraphicFramePr>
          <p:xfrm>
            <a:off x="3196010" y="3099027"/>
            <a:ext cx="913210" cy="1069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4" name="Designer 4.1 Drawing" r:id="rId7" imgW="948600" imgH="1113120" progId="MgxDesigner">
                    <p:embed/>
                  </p:oleObj>
                </mc:Choice>
                <mc:Fallback>
                  <p:oleObj name="Designer 4.1 Drawing" r:id="rId7" imgW="948600" imgH="1113120" progId="MgxDesigner">
                    <p:embed/>
                    <p:pic>
                      <p:nvPicPr>
                        <p:cNvPr id="389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010" y="3099027"/>
                          <a:ext cx="913210" cy="1069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384801"/>
                </p:ext>
              </p:extLst>
            </p:nvPr>
          </p:nvGraphicFramePr>
          <p:xfrm>
            <a:off x="3731790" y="3976517"/>
            <a:ext cx="972741" cy="860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5" name="Designer 4.1 Drawing" r:id="rId9" imgW="1167480" imgH="1033920" progId="MgxDesigner">
                    <p:embed/>
                  </p:oleObj>
                </mc:Choice>
                <mc:Fallback>
                  <p:oleObj name="Designer 4.1 Drawing" r:id="rId9" imgW="1167480" imgH="1033920" progId="MgxDesigner">
                    <p:embed/>
                    <p:pic>
                      <p:nvPicPr>
                        <p:cNvPr id="389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790" y="3976517"/>
                          <a:ext cx="972741" cy="860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3438327"/>
                </p:ext>
              </p:extLst>
            </p:nvPr>
          </p:nvGraphicFramePr>
          <p:xfrm>
            <a:off x="4218757" y="3058544"/>
            <a:ext cx="1325165" cy="698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6" name="Designer 4.1 Drawing" r:id="rId11" imgW="674280" imgH="597960" progId="MgxDesigner">
                    <p:embed/>
                  </p:oleObj>
                </mc:Choice>
                <mc:Fallback>
                  <p:oleObj name="Designer 4.1 Drawing" r:id="rId11" imgW="674280" imgH="597960" progId="MgxDesigner">
                    <p:embed/>
                    <p:pic>
                      <p:nvPicPr>
                        <p:cNvPr id="389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757" y="3058544"/>
                          <a:ext cx="1325165" cy="698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27533"/>
              </p:ext>
            </p:extLst>
          </p:nvPr>
        </p:nvGraphicFramePr>
        <p:xfrm>
          <a:off x="6623128" y="2447754"/>
          <a:ext cx="16335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7" name="Equation" r:id="rId13" imgW="672840" imgH="241200" progId="Equation.DSMT4">
                  <p:embed/>
                </p:oleObj>
              </mc:Choice>
              <mc:Fallback>
                <p:oleObj name="Equation" r:id="rId13" imgW="672840" imgH="241200" progId="Equation.DSMT4">
                  <p:embed/>
                  <p:pic>
                    <p:nvPicPr>
                      <p:cNvPr id="38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128" y="2447754"/>
                        <a:ext cx="16335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6252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9918" y="5032710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27285" y="1490909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05778" y="2429310"/>
            <a:ext cx="57519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2400" b="1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 念</a:t>
            </a:r>
          </a:p>
          <a:p>
            <a:pPr lvl="1">
              <a:spcBef>
                <a:spcPct val="100000"/>
              </a:spcBef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切应力为零的微分面称为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主微分平面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主平面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主平面的法线称为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应力主轴，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应力主方向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主平面上的正应力称为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6293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303861" y="895057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094836" y="1679242"/>
            <a:ext cx="54542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主应力和应力不变量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假设存在主平面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BCD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，其法线方向为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l,m,n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截面上的总应力   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 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亦即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方向截面上剪应力为零。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则截面上总应力</a:t>
            </a:r>
            <a:r>
              <a:rPr lang="en-US" altLang="zh-CN" sz="2400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i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在坐标轴方向的分量可以表示为</a:t>
            </a:r>
            <a:endParaRPr lang="zh-CN" altLang="en-US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95411"/>
              </p:ext>
            </p:extLst>
          </p:nvPr>
        </p:nvGraphicFramePr>
        <p:xfrm>
          <a:off x="4010929" y="5095562"/>
          <a:ext cx="156567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6" name="Equation" r:id="rId4" imgW="609480" imgH="698400" progId="Equation.DSMT4">
                  <p:embed/>
                </p:oleObj>
              </mc:Choice>
              <mc:Fallback>
                <p:oleObj name="Equation" r:id="rId4" imgW="609480" imgH="698400" progId="Equation.DSMT4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929" y="5095562"/>
                        <a:ext cx="1565672" cy="1504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034211"/>
              </p:ext>
            </p:extLst>
          </p:nvPr>
        </p:nvGraphicFramePr>
        <p:xfrm>
          <a:off x="255967" y="2259045"/>
          <a:ext cx="304323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7" name="Designer 4.1 Drawing" r:id="rId6" imgW="3481200" imgH="3149280" progId="MgxDesigner">
                  <p:embed/>
                </p:oleObj>
              </mc:Choice>
              <mc:Fallback>
                <p:oleObj name="Designer 4.1 Drawing" r:id="rId6" imgW="3481200" imgH="3149280" progId="MgxDesigner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67" y="2259045"/>
                        <a:ext cx="304323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76394"/>
              </p:ext>
            </p:extLst>
          </p:nvPr>
        </p:nvGraphicFramePr>
        <p:xfrm>
          <a:off x="618531" y="3089401"/>
          <a:ext cx="913210" cy="106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8" name="Designer 4.1 Drawing" r:id="rId8" imgW="948600" imgH="1113120" progId="MgxDesigner">
                  <p:embed/>
                </p:oleObj>
              </mc:Choice>
              <mc:Fallback>
                <p:oleObj name="Designer 4.1 Drawing" r:id="rId8" imgW="948600" imgH="1113120" progId="MgxDesigner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31" y="3089401"/>
                        <a:ext cx="913210" cy="106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66791"/>
              </p:ext>
            </p:extLst>
          </p:nvPr>
        </p:nvGraphicFramePr>
        <p:xfrm>
          <a:off x="1154311" y="3966891"/>
          <a:ext cx="972741" cy="8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9" name="Designer 4.1 Drawing" r:id="rId10" imgW="1167480" imgH="1033920" progId="MgxDesigner">
                  <p:embed/>
                </p:oleObj>
              </mc:Choice>
              <mc:Fallback>
                <p:oleObj name="Designer 4.1 Drawing" r:id="rId10" imgW="1167480" imgH="1033920" progId="MgxDesigner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311" y="3966891"/>
                        <a:ext cx="972741" cy="86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99784"/>
              </p:ext>
            </p:extLst>
          </p:nvPr>
        </p:nvGraphicFramePr>
        <p:xfrm>
          <a:off x="1641278" y="3048918"/>
          <a:ext cx="1325165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0" name="Designer 4.1 Drawing" r:id="rId12" imgW="674280" imgH="597960" progId="MgxDesigner">
                  <p:embed/>
                </p:oleObj>
              </mc:Choice>
              <mc:Fallback>
                <p:oleObj name="Designer 4.1 Drawing" r:id="rId12" imgW="674280" imgH="597960" progId="MgxDesigner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78" y="3048918"/>
                        <a:ext cx="1325165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68497"/>
              </p:ext>
            </p:extLst>
          </p:nvPr>
        </p:nvGraphicFramePr>
        <p:xfrm>
          <a:off x="1483540" y="2752005"/>
          <a:ext cx="1031081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1" name="Designer 4.1 Drawing" r:id="rId14" imgW="1177200" imgH="1292760" progId="MgxDesigner">
                  <p:embed/>
                </p:oleObj>
              </mc:Choice>
              <mc:Fallback>
                <p:oleObj name="Designer 4.1 Drawing" r:id="rId14" imgW="1177200" imgH="1292760" progId="MgxDesigner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540" y="2752005"/>
                        <a:ext cx="1031081" cy="113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29087"/>
              </p:ext>
            </p:extLst>
          </p:nvPr>
        </p:nvGraphicFramePr>
        <p:xfrm>
          <a:off x="1591887" y="3069901"/>
          <a:ext cx="1325165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2" name="Designer 4.1 Drawing" r:id="rId12" imgW="674280" imgH="597960" progId="MgxDesigner">
                  <p:embed/>
                </p:oleObj>
              </mc:Choice>
              <mc:Fallback>
                <p:oleObj name="Designer 4.1 Drawing" r:id="rId12" imgW="674280" imgH="597960" progId="MgxDesigner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887" y="3069901"/>
                        <a:ext cx="1325165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26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58248" y="1315938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96324" y="2130656"/>
            <a:ext cx="54542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对斜面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BCD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运用柯西公式，可得：</a:t>
            </a: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剪应力互等定理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可得：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68913"/>
              </p:ext>
            </p:extLst>
          </p:nvPr>
        </p:nvGraphicFramePr>
        <p:xfrm>
          <a:off x="3668276" y="2681102"/>
          <a:ext cx="23764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0" name="Equation" r:id="rId3" imgW="1371600" imgH="736560" progId="Equation.DSMT4">
                  <p:embed/>
                </p:oleObj>
              </mc:Choice>
              <mc:Fallback>
                <p:oleObj name="Equation" r:id="rId3" imgW="1371600" imgH="736560" progId="Equation.DSMT4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276" y="2681102"/>
                        <a:ext cx="2376488" cy="12763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121112"/>
              </p:ext>
            </p:extLst>
          </p:nvPr>
        </p:nvGraphicFramePr>
        <p:xfrm>
          <a:off x="3745279" y="5110550"/>
          <a:ext cx="2397919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1" name="Equation" r:id="rId5" imgW="1384200" imgH="736560" progId="Equation.DSMT4">
                  <p:embed/>
                </p:oleObj>
              </mc:Choice>
              <mc:Fallback>
                <p:oleObj name="Equation" r:id="rId5" imgW="1384200" imgH="736560" progId="Equation.DSMT4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279" y="5110550"/>
                        <a:ext cx="2397919" cy="12763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61040"/>
              </p:ext>
            </p:extLst>
          </p:nvPr>
        </p:nvGraphicFramePr>
        <p:xfrm>
          <a:off x="255967" y="2259045"/>
          <a:ext cx="304323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2" name="Designer 4.1 Drawing" r:id="rId7" imgW="3481200" imgH="3149280" progId="MgxDesigner">
                  <p:embed/>
                </p:oleObj>
              </mc:Choice>
              <mc:Fallback>
                <p:oleObj name="Designer 4.1 Drawing" r:id="rId7" imgW="3481200" imgH="3149280" progId="MgxDesigner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67" y="2259045"/>
                        <a:ext cx="3043238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82135"/>
              </p:ext>
            </p:extLst>
          </p:nvPr>
        </p:nvGraphicFramePr>
        <p:xfrm>
          <a:off x="618531" y="3089401"/>
          <a:ext cx="913210" cy="106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3" name="Designer 4.1 Drawing" r:id="rId9" imgW="948600" imgH="1113120" progId="MgxDesigner">
                  <p:embed/>
                </p:oleObj>
              </mc:Choice>
              <mc:Fallback>
                <p:oleObj name="Designer 4.1 Drawing" r:id="rId9" imgW="948600" imgH="1113120" progId="MgxDesigner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31" y="3089401"/>
                        <a:ext cx="913210" cy="106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70660"/>
              </p:ext>
            </p:extLst>
          </p:nvPr>
        </p:nvGraphicFramePr>
        <p:xfrm>
          <a:off x="1154311" y="3966891"/>
          <a:ext cx="972741" cy="8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4" name="Designer 4.1 Drawing" r:id="rId11" imgW="1167480" imgH="1033920" progId="MgxDesigner">
                  <p:embed/>
                </p:oleObj>
              </mc:Choice>
              <mc:Fallback>
                <p:oleObj name="Designer 4.1 Drawing" r:id="rId11" imgW="1167480" imgH="1033920" progId="MgxDesigner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311" y="3966891"/>
                        <a:ext cx="972741" cy="860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9735"/>
              </p:ext>
            </p:extLst>
          </p:nvPr>
        </p:nvGraphicFramePr>
        <p:xfrm>
          <a:off x="1641278" y="3048918"/>
          <a:ext cx="1325165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5" name="Designer 4.1 Drawing" r:id="rId13" imgW="674280" imgH="597960" progId="MgxDesigner">
                  <p:embed/>
                </p:oleObj>
              </mc:Choice>
              <mc:Fallback>
                <p:oleObj name="Designer 4.1 Drawing" r:id="rId13" imgW="674280" imgH="597960" progId="MgxDesigner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78" y="3048918"/>
                        <a:ext cx="1325165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988071"/>
              </p:ext>
            </p:extLst>
          </p:nvPr>
        </p:nvGraphicFramePr>
        <p:xfrm>
          <a:off x="1483540" y="2752005"/>
          <a:ext cx="1031081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6" name="Designer 4.1 Drawing" r:id="rId15" imgW="1177200" imgH="1292760" progId="MgxDesigner">
                  <p:embed/>
                </p:oleObj>
              </mc:Choice>
              <mc:Fallback>
                <p:oleObj name="Designer 4.1 Drawing" r:id="rId15" imgW="1177200" imgH="1292760" progId="MgxDesigner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540" y="2752005"/>
                        <a:ext cx="1031081" cy="113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892874"/>
              </p:ext>
            </p:extLst>
          </p:nvPr>
        </p:nvGraphicFramePr>
        <p:xfrm>
          <a:off x="1591887" y="3069901"/>
          <a:ext cx="1325165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7" name="Designer 4.1 Drawing" r:id="rId13" imgW="674280" imgH="597960" progId="MgxDesigner">
                  <p:embed/>
                </p:oleObj>
              </mc:Choice>
              <mc:Fallback>
                <p:oleObj name="Designer 4.1 Drawing" r:id="rId13" imgW="674280" imgH="597960" progId="MgxDesigner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887" y="3069901"/>
                        <a:ext cx="1325165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688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89560" y="2443622"/>
            <a:ext cx="5143501" cy="1287066"/>
            <a:chOff x="970" y="845"/>
            <a:chExt cx="4320" cy="1081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970" y="845"/>
            <a:ext cx="2476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4" name="Equation" r:id="rId3" imgW="1701720" imgH="736560" progId="Equation.DSMT4">
                    <p:embed/>
                  </p:oleObj>
                </mc:Choice>
                <mc:Fallback>
                  <p:oleObj name="Equation" r:id="rId3" imgW="1701720" imgH="736560" progId="Equation.DSMT4">
                    <p:embed/>
                    <p:pic>
                      <p:nvPicPr>
                        <p:cNvPr id="46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845"/>
                          <a:ext cx="2476" cy="1072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66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950488"/>
                </p:ext>
              </p:extLst>
            </p:nvPr>
          </p:nvGraphicFramePr>
          <p:xfrm>
            <a:off x="3685" y="852"/>
            <a:ext cx="1605" cy="1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25" name="Equation" r:id="rId5" imgW="876240" imgH="698400" progId="Equation.DSMT4">
                    <p:embed/>
                  </p:oleObj>
                </mc:Choice>
                <mc:Fallback>
                  <p:oleObj name="Equation" r:id="rId5" imgW="876240" imgH="698400" progId="Equation.DSMT4">
                    <p:embed/>
                    <p:pic>
                      <p:nvPicPr>
                        <p:cNvPr id="4608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852"/>
                          <a:ext cx="1605" cy="107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95513" y="3900946"/>
            <a:ext cx="540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84220"/>
              </p:ext>
            </p:extLst>
          </p:nvPr>
        </p:nvGraphicFramePr>
        <p:xfrm>
          <a:off x="3492103" y="4441491"/>
          <a:ext cx="2700338" cy="133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6" name="Equation" r:id="rId7" imgW="1638000" imgH="812520" progId="Equation.DSMT4">
                  <p:embed/>
                </p:oleObj>
              </mc:Choice>
              <mc:Fallback>
                <p:oleObj name="Equation" r:id="rId7" imgW="1638000" imgH="812520" progId="Equation.DSMT4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103" y="4441491"/>
                        <a:ext cx="2700338" cy="133945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72347" y="1575657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</p:spTree>
    <p:extLst>
      <p:ext uri="{BB962C8B-B14F-4D97-AF65-F5344CB8AC3E}">
        <p14:creationId xmlns:p14="http://schemas.microsoft.com/office/powerpoint/2010/main" val="3529272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88494" y="989770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47727" y="3390373"/>
            <a:ext cx="633962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 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所以要有非零解，则上述三个方程必须是线性相关的，亦即系数行列式为零：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207869"/>
              </p:ext>
            </p:extLst>
          </p:nvPr>
        </p:nvGraphicFramePr>
        <p:xfrm>
          <a:off x="2747364" y="3397584"/>
          <a:ext cx="1897818" cy="40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8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364" y="3397584"/>
                        <a:ext cx="1897818" cy="40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246916"/>
              </p:ext>
            </p:extLst>
          </p:nvPr>
        </p:nvGraphicFramePr>
        <p:xfrm>
          <a:off x="3135969" y="1771199"/>
          <a:ext cx="2700338" cy="133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9" name="Equation" r:id="rId5" imgW="1638000" imgH="812520" progId="Equation.DSMT4">
                  <p:embed/>
                </p:oleObj>
              </mc:Choice>
              <mc:Fallback>
                <p:oleObj name="Equation" r:id="rId5" imgW="1638000" imgH="812520" progId="Equation.DSMT4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969" y="1771199"/>
                        <a:ext cx="2700338" cy="133945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95307"/>
              </p:ext>
            </p:extLst>
          </p:nvPr>
        </p:nvGraphicFramePr>
        <p:xfrm>
          <a:off x="3168242" y="5202821"/>
          <a:ext cx="3239690" cy="132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0" name="Equation" r:id="rId7" imgW="1803240" imgH="736560" progId="Equation.DSMT4">
                  <p:embed/>
                </p:oleObj>
              </mc:Choice>
              <mc:Fallback>
                <p:oleObj name="Equation" r:id="rId7" imgW="1803240" imgH="736560" progId="Equation.DSMT4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242" y="5202821"/>
                        <a:ext cx="3239690" cy="132278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14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50825" y="836613"/>
            <a:ext cx="8642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1] 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满载均荷简支梁</a:t>
            </a:r>
            <a:r>
              <a:rPr lang="zh-CN" altLang="en-US" sz="3200" i="0" dirty="0">
                <a:solidFill>
                  <a:schemeClr val="tx1"/>
                </a:solidFill>
              </a:rPr>
              <a:t/>
            </a:r>
            <a:br>
              <a:rPr lang="zh-CN" altLang="en-US" sz="3200" i="0" dirty="0">
                <a:solidFill>
                  <a:schemeClr val="tx1"/>
                </a:solidFill>
              </a:rPr>
            </a:br>
            <a:r>
              <a:rPr lang="en-US" altLang="zh-CN" sz="2800" i="0" dirty="0">
                <a:solidFill>
                  <a:srgbClr val="FF3300"/>
                </a:solidFill>
              </a:rPr>
              <a:t>Example 1:</a:t>
            </a:r>
            <a:r>
              <a:rPr lang="en-US" altLang="zh-CN" sz="2800" i="0" dirty="0">
                <a:latin typeface="Constantia" panose="02030602050306030303" pitchFamily="18" charset="0"/>
              </a:rPr>
              <a:t>The Simply Supported Beam under Simply Supported Beam </a:t>
            </a:r>
            <a:endParaRPr lang="en-US" altLang="zh-CN" sz="3200" b="0" i="0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066800" y="479425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3200" b="1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Font typeface="Wingdings" panose="05000000000000000000" pitchFamily="2" charset="2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 dirty="0">
                <a:latin typeface="楷体" panose="02010609060101010101" pitchFamily="49" charset="-122"/>
                <a:ea typeface="楷体" panose="02010609060101010101" pitchFamily="49" charset="-122"/>
              </a:rPr>
              <a:t>公式成立的条件</a:t>
            </a:r>
            <a:r>
              <a:rPr lang="zh-CN" altLang="en-US" i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084888" y="2133600"/>
          <a:ext cx="1355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0" name="公式" r:id="rId3" imgW="799920" imgH="507960" progId="Equation.3">
                  <p:embed/>
                </p:oleObj>
              </mc:Choice>
              <mc:Fallback>
                <p:oleObj name="公式" r:id="rId3" imgW="799920" imgH="50796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133600"/>
                        <a:ext cx="13557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84972"/>
              </p:ext>
            </p:extLst>
          </p:nvPr>
        </p:nvGraphicFramePr>
        <p:xfrm>
          <a:off x="6248400" y="2997200"/>
          <a:ext cx="11318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1" name="Equation" r:id="rId5" imgW="545760" imgH="711000" progId="Equation.3">
                  <p:embed/>
                </p:oleObj>
              </mc:Choice>
              <mc:Fallback>
                <p:oleObj name="Equation" r:id="rId5" imgW="545760" imgH="711000" progId="Equation.3">
                  <p:embed/>
                  <p:pic>
                    <p:nvPicPr>
                      <p:cNvPr id="50181" name="Object 5">
                        <a:hlinkClick r:id="rId6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97200"/>
                        <a:ext cx="11318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70353"/>
              </p:ext>
            </p:extLst>
          </p:nvPr>
        </p:nvGraphicFramePr>
        <p:xfrm>
          <a:off x="1295400" y="5327650"/>
          <a:ext cx="4597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2" name="Document" r:id="rId8" imgW="4620889" imgH="1266882" progId="Word.Document.8">
                  <p:embed/>
                </p:oleObj>
              </mc:Choice>
              <mc:Fallback>
                <p:oleObj name="Document" r:id="rId8" imgW="4620889" imgH="1266882" progId="Word.Document.8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27650"/>
                        <a:ext cx="4597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971550" y="1916113"/>
            <a:ext cx="4343400" cy="2590800"/>
            <a:chOff x="408" y="1112"/>
            <a:chExt cx="2688" cy="1525"/>
          </a:xfrm>
        </p:grpSpPr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408" y="1112"/>
            <a:ext cx="2688" cy="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3" name="幻灯片" r:id="rId10" imgW="4546132" imgH="3400124" progId="PowerPoint.Slide.8">
                    <p:embed/>
                  </p:oleObj>
                </mc:Choice>
                <mc:Fallback>
                  <p:oleObj name="幻灯片" r:id="rId10" imgW="4546132" imgH="3400124" progId="PowerPoint.Slide.8">
                    <p:embed/>
                    <p:pic>
                      <p:nvPicPr>
                        <p:cNvPr id="501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1112"/>
                          <a:ext cx="2688" cy="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768" y="1536"/>
              <a:ext cx="20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768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912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1056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200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344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1488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1632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76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920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2064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208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2352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2496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2640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2784" y="15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01" name="Object 25"/>
            <p:cNvGraphicFramePr>
              <a:graphicFrameLocks noChangeAspect="1"/>
            </p:cNvGraphicFramePr>
            <p:nvPr/>
          </p:nvGraphicFramePr>
          <p:xfrm>
            <a:off x="1152" y="216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4" name="公式" r:id="rId12" imgW="177480" imgH="190440" progId="Equation.3">
                    <p:embed/>
                  </p:oleObj>
                </mc:Choice>
                <mc:Fallback>
                  <p:oleObj name="公式" r:id="rId12" imgW="177480" imgH="190440" progId="Equation.3">
                    <p:embed/>
                    <p:pic>
                      <p:nvPicPr>
                        <p:cNvPr id="5020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6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2" name="Object 26"/>
            <p:cNvGraphicFramePr>
              <a:graphicFrameLocks noChangeAspect="1"/>
            </p:cNvGraphicFramePr>
            <p:nvPr/>
          </p:nvGraphicFramePr>
          <p:xfrm>
            <a:off x="1680" y="2208"/>
            <a:ext cx="17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5" name="公式" r:id="rId14" imgW="114120" imgH="126720" progId="Equation.3">
                    <p:embed/>
                  </p:oleObj>
                </mc:Choice>
                <mc:Fallback>
                  <p:oleObj name="公式" r:id="rId14" imgW="114120" imgH="126720" progId="Equation.3">
                    <p:embed/>
                    <p:pic>
                      <p:nvPicPr>
                        <p:cNvPr id="5020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08"/>
                          <a:ext cx="17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3" name="Object 27"/>
            <p:cNvGraphicFramePr>
              <a:graphicFrameLocks noChangeAspect="1"/>
            </p:cNvGraphicFramePr>
            <p:nvPr/>
          </p:nvGraphicFramePr>
          <p:xfrm>
            <a:off x="2112" y="2160"/>
            <a:ext cx="28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6" name="公式" r:id="rId16" imgW="190440" imgH="215640" progId="Equation.3">
                    <p:embed/>
                  </p:oleObj>
                </mc:Choice>
                <mc:Fallback>
                  <p:oleObj name="公式" r:id="rId16" imgW="190440" imgH="215640" progId="Equation.3">
                    <p:embed/>
                    <p:pic>
                      <p:nvPicPr>
                        <p:cNvPr id="5020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28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4" name="Object 28"/>
            <p:cNvGraphicFramePr>
              <a:graphicFrameLocks noChangeAspect="1"/>
            </p:cNvGraphicFramePr>
            <p:nvPr/>
          </p:nvGraphicFramePr>
          <p:xfrm>
            <a:off x="2484" y="1296"/>
            <a:ext cx="1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7" name="公式" r:id="rId18" imgW="114120" imgH="152280" progId="Equation.3">
                    <p:embed/>
                  </p:oleObj>
                </mc:Choice>
                <mc:Fallback>
                  <p:oleObj name="公式" r:id="rId18" imgW="114120" imgH="152280" progId="Equation.3">
                    <p:embed/>
                    <p:pic>
                      <p:nvPicPr>
                        <p:cNvPr id="5020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296"/>
                          <a:ext cx="1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826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88356" y="1180628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17700"/>
              </p:ext>
            </p:extLst>
          </p:nvPr>
        </p:nvGraphicFramePr>
        <p:xfrm>
          <a:off x="3091238" y="2892699"/>
          <a:ext cx="3493841" cy="142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2" name="Equation" r:id="rId3" imgW="1803240" imgH="736560" progId="Equation.DSMT4">
                  <p:embed/>
                </p:oleObj>
              </mc:Choice>
              <mc:Fallback>
                <p:oleObj name="Equation" r:id="rId3" imgW="1803240" imgH="73656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238" y="2892699"/>
                        <a:ext cx="3493841" cy="142701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165" y="1921759"/>
            <a:ext cx="5454254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展开行列式得到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应力状态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特征方程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24044"/>
              </p:ext>
            </p:extLst>
          </p:nvPr>
        </p:nvGraphicFramePr>
        <p:xfrm>
          <a:off x="2637723" y="4933796"/>
          <a:ext cx="29479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3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723" y="4933796"/>
                        <a:ext cx="2947988" cy="4905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00CC"/>
                          </a:gs>
                          <a:gs pos="10000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18900000" scaled="1"/>
                      </a:gradFill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36883"/>
              </p:ext>
            </p:extLst>
          </p:nvPr>
        </p:nvGraphicFramePr>
        <p:xfrm>
          <a:off x="1806517" y="5756614"/>
          <a:ext cx="4912519" cy="49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4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17" y="5756614"/>
                        <a:ext cx="4912519" cy="49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92431"/>
              </p:ext>
            </p:extLst>
          </p:nvPr>
        </p:nvGraphicFramePr>
        <p:xfrm>
          <a:off x="3493294" y="3477881"/>
          <a:ext cx="685800" cy="14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5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294" y="3477881"/>
                        <a:ext cx="685800" cy="14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48961"/>
              </p:ext>
            </p:extLst>
          </p:nvPr>
        </p:nvGraphicFramePr>
        <p:xfrm>
          <a:off x="3493294" y="3477881"/>
          <a:ext cx="685800" cy="14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6" name="Equation" r:id="rId11" imgW="914400" imgH="198720" progId="Equation.DSMT4">
                  <p:embed/>
                </p:oleObj>
              </mc:Choice>
              <mc:Fallback>
                <p:oleObj name="Equation" r:id="rId11" imgW="914400" imgH="198720" progId="Equation.DSMT4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294" y="3477881"/>
                        <a:ext cx="685800" cy="14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773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58249" y="1503381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20194"/>
              </p:ext>
            </p:extLst>
          </p:nvPr>
        </p:nvGraphicFramePr>
        <p:xfrm>
          <a:off x="2667433" y="4370784"/>
          <a:ext cx="4501753" cy="16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6" name="Equation" r:id="rId3" imgW="2806560" imgH="1015920" progId="Equation.DSMT4">
                  <p:embed/>
                </p:oleObj>
              </mc:Choice>
              <mc:Fallback>
                <p:oleObj name="Equation" r:id="rId3" imgW="2806560" imgH="1015920" progId="Equation.DSMT4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433" y="4370784"/>
                        <a:ext cx="4501753" cy="1629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78496"/>
              </p:ext>
            </p:extLst>
          </p:nvPr>
        </p:nvGraphicFramePr>
        <p:xfrm>
          <a:off x="2622188" y="2220517"/>
          <a:ext cx="4157663" cy="200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7" name="Equation" r:id="rId5" imgW="2425680" imgH="1168200" progId="Equation.DSMT4">
                  <p:embed/>
                </p:oleObj>
              </mc:Choice>
              <mc:Fallback>
                <p:oleObj name="Equation" r:id="rId5" imgW="2425680" imgH="1168200" progId="Equation.DSMT4">
                  <p:embed/>
                  <p:pic>
                    <p:nvPicPr>
                      <p:cNvPr id="49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188" y="2220517"/>
                        <a:ext cx="4157663" cy="2003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0274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36910" y="1378340"/>
            <a:ext cx="513040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1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1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1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93128"/>
              </p:ext>
            </p:extLst>
          </p:nvPr>
        </p:nvGraphicFramePr>
        <p:xfrm>
          <a:off x="2436909" y="2322791"/>
          <a:ext cx="29479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0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09" y="2322791"/>
                        <a:ext cx="29479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82116" y="2949061"/>
            <a:ext cx="4914900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求解应力状态的特征方程，可以得到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三个实根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i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，即为该点的三个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主应力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2390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65785" y="1167215"/>
            <a:ext cx="5130403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1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1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1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1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01541" y="1744296"/>
            <a:ext cx="705531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若将一个根代入如下方程组：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可以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顺次求出相应于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的三个主方向：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23406"/>
              </p:ext>
            </p:extLst>
          </p:nvPr>
        </p:nvGraphicFramePr>
        <p:xfrm>
          <a:off x="3492103" y="2584847"/>
          <a:ext cx="2700338" cy="168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4" name="Equation" r:id="rId3" imgW="1625400" imgH="1015920" progId="Equation.DSMT4">
                  <p:embed/>
                </p:oleObj>
              </mc:Choice>
              <mc:Fallback>
                <p:oleObj name="Equation" r:id="rId3" imgW="1625400" imgH="1015920" progId="Equation.DSMT4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103" y="2584847"/>
                        <a:ext cx="2700338" cy="1689497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9858"/>
              </p:ext>
            </p:extLst>
          </p:nvPr>
        </p:nvGraphicFramePr>
        <p:xfrm>
          <a:off x="2735547" y="5610226"/>
          <a:ext cx="4379119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5" name="Equation" r:id="rId5" imgW="2527200" imgH="253800" progId="Equation.DSMT4">
                  <p:embed/>
                </p:oleObj>
              </mc:Choice>
              <mc:Fallback>
                <p:oleObj name="Equation" r:id="rId5" imgW="2527200" imgH="253800" progId="Equation.DSMT4">
                  <p:embed/>
                  <p:pic>
                    <p:nvPicPr>
                      <p:cNvPr id="116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547" y="5610226"/>
                        <a:ext cx="4379119" cy="43219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490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63665" y="5273342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67979" y="1144423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67413" y="2592201"/>
            <a:ext cx="6529049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是三个与坐标选择无关的标量，称为应力张量的第一、第二和第三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。它们是相互独立的。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52121"/>
              </p:ext>
            </p:extLst>
          </p:nvPr>
        </p:nvGraphicFramePr>
        <p:xfrm>
          <a:off x="3346634" y="2066829"/>
          <a:ext cx="2788444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8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634" y="2066829"/>
                        <a:ext cx="2788444" cy="46434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67413" y="4204795"/>
            <a:ext cx="68450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通常主应力按其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代数值的大小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排列，称为第一主应力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、第二主应力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和第三主应力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，且 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54939"/>
              </p:ext>
            </p:extLst>
          </p:nvPr>
        </p:nvGraphicFramePr>
        <p:xfrm>
          <a:off x="3561555" y="5763731"/>
          <a:ext cx="1571625" cy="45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9" name="Equation" r:id="rId5" imgW="787320" imgH="228600" progId="Equation.DSMT4">
                  <p:embed/>
                </p:oleObj>
              </mc:Choice>
              <mc:Fallback>
                <p:oleObj name="Equation" r:id="rId5" imgW="787320" imgH="228600" progId="Equation.DSMT4">
                  <p:embed/>
                  <p:pic>
                    <p:nvPicPr>
                      <p:cNvPr id="51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55" y="5763731"/>
                        <a:ext cx="1571625" cy="45601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3569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25829" y="5487714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56286" y="1026880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66976" y="1614649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主应力的性质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66976" y="2888476"/>
            <a:ext cx="5509022" cy="353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不变性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由于特征方程的三个系数是不变量，所以作为特征根的主应力及相应主方向都是不变量。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实数性</a:t>
            </a:r>
          </a:p>
          <a:p>
            <a:pPr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即特征方程的根永远是实数。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27934"/>
              </p:ext>
            </p:extLst>
          </p:nvPr>
        </p:nvGraphicFramePr>
        <p:xfrm>
          <a:off x="2935739" y="2285965"/>
          <a:ext cx="2789635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2"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120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739" y="2285965"/>
                        <a:ext cx="2789635" cy="46434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39928"/>
              </p:ext>
            </p:extLst>
          </p:nvPr>
        </p:nvGraphicFramePr>
        <p:xfrm>
          <a:off x="2935739" y="4978099"/>
          <a:ext cx="1243013" cy="45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3"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1208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739" y="4978099"/>
                        <a:ext cx="1243013" cy="45601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447834" y="5055489"/>
            <a:ext cx="701278" cy="270272"/>
          </a:xfrm>
          <a:prstGeom prst="rightArrow">
            <a:avLst>
              <a:gd name="adj1" fmla="val 50000"/>
              <a:gd name="adj2" fmla="val 64868"/>
            </a:avLst>
          </a:prstGeom>
          <a:gradFill rotWithShape="1">
            <a:gsLst>
              <a:gs pos="0">
                <a:schemeClr val="accent1"/>
              </a:gs>
              <a:gs pos="100000">
                <a:srgbClr val="008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0850"/>
              </p:ext>
            </p:extLst>
          </p:nvPr>
        </p:nvGraphicFramePr>
        <p:xfrm>
          <a:off x="5440815" y="4947143"/>
          <a:ext cx="1091803" cy="45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4"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120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815" y="4947143"/>
                        <a:ext cx="1091803" cy="45601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7358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82916" y="5321469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57950" y="1638035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1337" y="1862514"/>
            <a:ext cx="6782616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极值性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主应力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是一点正应力的最大值和最小值。</a:t>
            </a:r>
          </a:p>
          <a:p>
            <a:pPr lvl="1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在主坐标系中，任意斜截面上正应力的表达式：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20584"/>
              </p:ext>
            </p:extLst>
          </p:nvPr>
        </p:nvGraphicFramePr>
        <p:xfrm>
          <a:off x="2280311" y="3979819"/>
          <a:ext cx="2795588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6" name="Equation" r:id="rId3" imgW="1384200" imgH="253800" progId="Equation.DSMT4">
                  <p:embed/>
                </p:oleObj>
              </mc:Choice>
              <mc:Fallback>
                <p:oleObj name="Equation" r:id="rId3" imgW="1384200" imgH="25380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311" y="3979819"/>
                        <a:ext cx="2795588" cy="511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6297"/>
              </p:ext>
            </p:extLst>
          </p:nvPr>
        </p:nvGraphicFramePr>
        <p:xfrm>
          <a:off x="2226734" y="4466785"/>
          <a:ext cx="3051572" cy="48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7" name="Equation" r:id="rId5" imgW="1511280" imgH="241200" progId="Equation.DSMT4">
                  <p:embed/>
                </p:oleObj>
              </mc:Choice>
              <mc:Fallback>
                <p:oleObj name="Equation" r:id="rId5" imgW="1511280" imgH="241200" progId="Equation.DSMT4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734" y="4466785"/>
                        <a:ext cx="3051572" cy="486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972489"/>
              </p:ext>
            </p:extLst>
          </p:nvPr>
        </p:nvGraphicFramePr>
        <p:xfrm>
          <a:off x="2226734" y="5006136"/>
          <a:ext cx="5051822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8" name="Equation" r:id="rId7" imgW="2501640" imgH="241200" progId="Equation.DSMT4">
                  <p:embed/>
                </p:oleObj>
              </mc:Choice>
              <mc:Fallback>
                <p:oleObj name="Equation" r:id="rId7" imgW="2501640" imgH="241200" progId="Equation.DSMT4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734" y="5006136"/>
                        <a:ext cx="5051822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62631"/>
              </p:ext>
            </p:extLst>
          </p:nvPr>
        </p:nvGraphicFramePr>
        <p:xfrm>
          <a:off x="2226734" y="5546680"/>
          <a:ext cx="5051822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9" name="Equation" r:id="rId9" imgW="2501640" imgH="241200" progId="Equation.DSMT4">
                  <p:embed/>
                </p:oleObj>
              </mc:Choice>
              <mc:Fallback>
                <p:oleObj name="Equation" r:id="rId9" imgW="2501640" imgH="241200" progId="Equation.DSMT4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734" y="5546680"/>
                        <a:ext cx="5051822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29804" y="1182724"/>
            <a:ext cx="8660662" cy="576362"/>
            <a:chOff x="727075" y="818975"/>
            <a:chExt cx="11547548" cy="768482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556175"/>
                </p:ext>
              </p:extLst>
            </p:nvPr>
          </p:nvGraphicFramePr>
          <p:xfrm>
            <a:off x="727075" y="818975"/>
            <a:ext cx="5473700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0" name="Equation" r:id="rId11" imgW="1803240" imgH="241200" progId="Equation.DSMT4">
                    <p:embed/>
                  </p:oleObj>
                </mc:Choice>
                <mc:Fallback>
                  <p:oleObj name="Equation" r:id="rId11" imgW="1803240" imgH="241200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75" y="818975"/>
                          <a:ext cx="5473700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6693609" y="971904"/>
              <a:ext cx="558101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任意斜截面上正应力的表达式</a:t>
              </a: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6236853" y="1117539"/>
              <a:ext cx="481352" cy="2106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4514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686150" y="4840205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34388" y="993163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7260" y="1784670"/>
            <a:ext cx="718058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正交性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特征方程无重根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时，三个主应力必两两正交；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特征方程有一对重根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时，在两个相同主应力的作用平面内呈现双向等拉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或等压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状态，可在面内任选两个相互正交的方向作为主方向；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特征方程出现三重根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时，空间任意三个相互正交的方向都可作为主方向。</a:t>
            </a:r>
          </a:p>
        </p:txBody>
      </p:sp>
    </p:spTree>
    <p:extLst>
      <p:ext uri="{BB962C8B-B14F-4D97-AF65-F5344CB8AC3E}">
        <p14:creationId xmlns:p14="http://schemas.microsoft.com/office/powerpoint/2010/main" val="4114444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26532" y="1132987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80159" y="2453603"/>
            <a:ext cx="72381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在任意一点，都能找到一组三个相互正交的主方向，沿每点主方向的直线称为该点的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处处与主方向相切的曲线称为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主应力迹线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以主应力迹线为坐标曲线的坐标系称为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主坐标系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在主坐标系中，应力张量可以简化成对角型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69559"/>
              </p:ext>
            </p:extLst>
          </p:nvPr>
        </p:nvGraphicFramePr>
        <p:xfrm>
          <a:off x="3264846" y="5422572"/>
          <a:ext cx="2051447" cy="108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0" name="Equation" r:id="rId3" imgW="1346040" imgH="711000" progId="Equation.DSMT4">
                  <p:embed/>
                </p:oleObj>
              </mc:Choice>
              <mc:Fallback>
                <p:oleObj name="Equation" r:id="rId3" imgW="1346040" imgH="711000" progId="Equation.DSMT4">
                  <p:embed/>
                  <p:pic>
                    <p:nvPicPr>
                      <p:cNvPr id="121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846" y="5422572"/>
                        <a:ext cx="2051447" cy="10846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50283" y="1842587"/>
            <a:ext cx="5509022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主应力坐标系</a:t>
            </a:r>
          </a:p>
        </p:txBody>
      </p:sp>
    </p:spTree>
    <p:extLst>
      <p:ext uri="{BB962C8B-B14F-4D97-AF65-F5344CB8AC3E}">
        <p14:creationId xmlns:p14="http://schemas.microsoft.com/office/powerpoint/2010/main" val="3245921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148162" y="5023084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81890" y="1118106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026218" y="2716177"/>
            <a:ext cx="5509022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在主坐标系中，主不变量表示为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03271" y="1999762"/>
            <a:ext cx="5509022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主应力坐标系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39840"/>
              </p:ext>
            </p:extLst>
          </p:nvPr>
        </p:nvGraphicFramePr>
        <p:xfrm>
          <a:off x="3322810" y="3454363"/>
          <a:ext cx="291584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4" name="Equation" r:id="rId3" imgW="1473120" imgH="685800" progId="Equation.DSMT4">
                  <p:embed/>
                </p:oleObj>
              </mc:Choice>
              <mc:Fallback>
                <p:oleObj name="Equation" r:id="rId3" imgW="1473120" imgH="685800" progId="Equation.DSMT4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810" y="3454363"/>
                        <a:ext cx="291584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9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68313" y="5589588"/>
            <a:ext cx="86756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弹性力学的结果可以检验材料力学结果是否合理</a:t>
            </a:r>
            <a:r>
              <a:rPr lang="zh-CN" altLang="en-US" b="1" i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371600" y="4876800"/>
          <a:ext cx="30559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0" name="Equation" r:id="rId3" imgW="1612800" imgH="583920" progId="Equation.3">
                  <p:embed/>
                </p:oleObj>
              </mc:Choice>
              <mc:Fallback>
                <p:oleObj name="Equation" r:id="rId3" imgW="1612800" imgH="583920" progId="Equation.3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3055938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hlink"/>
                                </a:gs>
                                <a:gs pos="100000">
                                  <a:schemeClr val="bg1"/>
                                </a:gs>
                              </a:gsLst>
                              <a:path path="rect">
                                <a:fillToRect t="100000" r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042988" y="620713"/>
            <a:ext cx="7086600" cy="2562225"/>
            <a:chOff x="672" y="208"/>
            <a:chExt cx="4464" cy="1614"/>
          </a:xfrm>
        </p:grpSpPr>
        <p:grpSp>
          <p:nvGrpSpPr>
            <p:cNvPr id="51205" name="Group 5"/>
            <p:cNvGrpSpPr>
              <a:grpSpLocks/>
            </p:cNvGrpSpPr>
            <p:nvPr/>
          </p:nvGrpSpPr>
          <p:grpSpPr bwMode="auto">
            <a:xfrm>
              <a:off x="672" y="208"/>
              <a:ext cx="2864" cy="1614"/>
              <a:chOff x="720" y="192"/>
              <a:chExt cx="2864" cy="1614"/>
            </a:xfrm>
          </p:grpSpPr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720" y="192"/>
              <a:ext cx="2864" cy="1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1" name="幻灯片" r:id="rId5" imgW="4546132" imgH="3400124" progId="PowerPoint.Slide.8">
                      <p:embed/>
                    </p:oleObj>
                  </mc:Choice>
                  <mc:Fallback>
                    <p:oleObj name="幻灯片" r:id="rId5" imgW="4546132" imgH="3400124" progId="PowerPoint.Slide.8">
                      <p:embed/>
                      <p:pic>
                        <p:nvPicPr>
                          <p:cNvPr id="5120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92"/>
                            <a:ext cx="2864" cy="16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7" name="Object 7"/>
              <p:cNvGraphicFramePr>
                <a:graphicFrameLocks noChangeAspect="1"/>
              </p:cNvGraphicFramePr>
              <p:nvPr/>
            </p:nvGraphicFramePr>
            <p:xfrm>
              <a:off x="1440" y="1440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2" name="公式" r:id="rId7" imgW="177480" imgH="190440" progId="Equation.3">
                      <p:embed/>
                    </p:oleObj>
                  </mc:Choice>
                  <mc:Fallback>
                    <p:oleObj name="公式" r:id="rId7" imgW="177480" imgH="190440" progId="Equation.3">
                      <p:embed/>
                      <p:pic>
                        <p:nvPicPr>
                          <p:cNvPr id="5120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440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8" name="Object 8"/>
              <p:cNvGraphicFramePr>
                <a:graphicFrameLocks noChangeAspect="1"/>
              </p:cNvGraphicFramePr>
              <p:nvPr/>
            </p:nvGraphicFramePr>
            <p:xfrm>
              <a:off x="2064" y="1536"/>
              <a:ext cx="170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3" name="公式" r:id="rId9" imgW="114120" imgH="126720" progId="Equation.3">
                      <p:embed/>
                    </p:oleObj>
                  </mc:Choice>
                  <mc:Fallback>
                    <p:oleObj name="公式" r:id="rId9" imgW="114120" imgH="126720" progId="Equation.3">
                      <p:embed/>
                      <p:pic>
                        <p:nvPicPr>
                          <p:cNvPr id="5120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536"/>
                            <a:ext cx="170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9" name="Object 9"/>
              <p:cNvGraphicFramePr>
                <a:graphicFrameLocks noChangeAspect="1"/>
              </p:cNvGraphicFramePr>
              <p:nvPr/>
            </p:nvGraphicFramePr>
            <p:xfrm>
              <a:off x="2448" y="1440"/>
              <a:ext cx="287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24" name="公式" r:id="rId11" imgW="190440" imgH="215640" progId="Equation.3">
                      <p:embed/>
                    </p:oleObj>
                  </mc:Choice>
                  <mc:Fallback>
                    <p:oleObj name="公式" r:id="rId11" imgW="190440" imgH="215640" progId="Equation.3">
                      <p:embed/>
                      <p:pic>
                        <p:nvPicPr>
                          <p:cNvPr id="5120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440"/>
                            <a:ext cx="287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10" name="Object 10"/>
            <p:cNvGraphicFramePr>
              <a:graphicFrameLocks noChangeAspect="1"/>
            </p:cNvGraphicFramePr>
            <p:nvPr/>
          </p:nvGraphicFramePr>
          <p:xfrm>
            <a:off x="3552" y="384"/>
            <a:ext cx="1584" cy="1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5" name="文档" r:id="rId13" imgW="3455640" imgH="2670120" progId="Word.Document.8">
                    <p:embed/>
                  </p:oleObj>
                </mc:Choice>
                <mc:Fallback>
                  <p:oleObj name="文档" r:id="rId13" imgW="3455640" imgH="2670120" progId="Word.Document.8">
                    <p:embed/>
                    <p:pic>
                      <p:nvPicPr>
                        <p:cNvPr id="512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84"/>
                          <a:ext cx="1584" cy="1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1056" y="672"/>
              <a:ext cx="21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1056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248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440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632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824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016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208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2400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2592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>
              <a:off x="2784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2976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3216" y="67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4" name="Object 24"/>
            <p:cNvGraphicFramePr>
              <a:graphicFrameLocks noChangeAspect="1"/>
            </p:cNvGraphicFramePr>
            <p:nvPr/>
          </p:nvGraphicFramePr>
          <p:xfrm>
            <a:off x="2736" y="384"/>
            <a:ext cx="1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6" name="公式" r:id="rId15" imgW="114120" imgH="152280" progId="Equation.3">
                    <p:embed/>
                  </p:oleObj>
                </mc:Choice>
                <mc:Fallback>
                  <p:oleObj name="公式" r:id="rId15" imgW="114120" imgH="152280" progId="Equation.3">
                    <p:embed/>
                    <p:pic>
                      <p:nvPicPr>
                        <p:cNvPr id="512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84"/>
                          <a:ext cx="1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476375" y="3500438"/>
          <a:ext cx="2971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7" name="Equation" r:id="rId17" imgW="1650960" imgH="558720" progId="Equation.3">
                  <p:embed/>
                </p:oleObj>
              </mc:Choice>
              <mc:Fallback>
                <p:oleObj name="Equation" r:id="rId17" imgW="1650960" imgH="558720" progId="Equation.3">
                  <p:embed/>
                  <p:pic>
                    <p:nvPicPr>
                      <p:cNvPr id="51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0438"/>
                        <a:ext cx="2971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6" name="Object 26"/>
          <p:cNvGraphicFramePr>
            <a:graphicFrameLocks noChangeAspect="1"/>
          </p:cNvGraphicFramePr>
          <p:nvPr/>
        </p:nvGraphicFramePr>
        <p:xfrm>
          <a:off x="6227763" y="3716338"/>
          <a:ext cx="10287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8" name="Equation" r:id="rId19" imgW="495000" imgH="431640" progId="Equation.3">
                  <p:embed/>
                </p:oleObj>
              </mc:Choice>
              <mc:Fallback>
                <p:oleObj name="Equation" r:id="rId19" imgW="495000" imgH="431640" progId="Equation.3">
                  <p:embed/>
                  <p:pic>
                    <p:nvPicPr>
                      <p:cNvPr id="512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16338"/>
                        <a:ext cx="10287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762451" y="4605940"/>
            <a:ext cx="176142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80378" y="5732096"/>
            <a:ext cx="176142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9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2635" y="1996668"/>
            <a:ext cx="56173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：已知受力物体中某点的应力分量为（单位：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MPa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试求主应力分量及主方向余弦。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：此点的应力状态张量的矩阵形式为：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91851"/>
              </p:ext>
            </p:extLst>
          </p:nvPr>
        </p:nvGraphicFramePr>
        <p:xfrm>
          <a:off x="2710878" y="3104038"/>
          <a:ext cx="3240881" cy="832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0" name="Equation" r:id="rId3" imgW="1879560" imgH="482400" progId="Equation.DSMT4">
                  <p:embed/>
                </p:oleObj>
              </mc:Choice>
              <mc:Fallback>
                <p:oleObj name="Equation" r:id="rId3" imgW="1879560" imgH="482400" progId="Equation.DSMT4">
                  <p:embed/>
                  <p:pic>
                    <p:nvPicPr>
                      <p:cNvPr id="107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78" y="3104038"/>
                        <a:ext cx="3240881" cy="832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1265"/>
              </p:ext>
            </p:extLst>
          </p:nvPr>
        </p:nvGraphicFramePr>
        <p:xfrm>
          <a:off x="3168078" y="5236533"/>
          <a:ext cx="2783681" cy="115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1" name="Equation" r:id="rId5" imgW="1714320" imgH="711000" progId="Equation.DSMT4">
                  <p:embed/>
                </p:oleObj>
              </mc:Choice>
              <mc:Fallback>
                <p:oleObj name="Equation" r:id="rId5" imgW="1714320" imgH="711000" progId="Equation.DSMT4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078" y="5236533"/>
                        <a:ext cx="2783681" cy="1154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258" y="1187942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</p:spTree>
    <p:extLst>
      <p:ext uri="{BB962C8B-B14F-4D97-AF65-F5344CB8AC3E}">
        <p14:creationId xmlns:p14="http://schemas.microsoft.com/office/powerpoint/2010/main" val="40878434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18435"/>
              </p:ext>
            </p:extLst>
          </p:nvPr>
        </p:nvGraphicFramePr>
        <p:xfrm>
          <a:off x="3023874" y="1936922"/>
          <a:ext cx="29479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5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74" y="1936922"/>
                        <a:ext cx="2947988" cy="4905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00CC"/>
                          </a:gs>
                          <a:gs pos="10000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18900000" scaled="1"/>
                      </a:gradFill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8903"/>
              </p:ext>
            </p:extLst>
          </p:nvPr>
        </p:nvGraphicFramePr>
        <p:xfrm>
          <a:off x="2303547" y="3016820"/>
          <a:ext cx="5075635" cy="109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6" name="Equation" r:id="rId5" imgW="3581280" imgH="774360" progId="Equation.DSMT4">
                  <p:embed/>
                </p:oleObj>
              </mc:Choice>
              <mc:Fallback>
                <p:oleObj name="Equation" r:id="rId5" imgW="3581280" imgH="774360" progId="Equation.DSMT4">
                  <p:embed/>
                  <p:pic>
                    <p:nvPicPr>
                      <p:cNvPr id="108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47" y="3016820"/>
                        <a:ext cx="5075635" cy="1097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482" y="2480690"/>
            <a:ext cx="5454253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首先，求出应力不变量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于是，特征方程为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54222"/>
              </p:ext>
            </p:extLst>
          </p:nvPr>
        </p:nvGraphicFramePr>
        <p:xfrm>
          <a:off x="2400476" y="5694476"/>
          <a:ext cx="4551760" cy="41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7" name="Equation" r:id="rId7" imgW="2234880" imgH="203040" progId="Equation.DSMT4">
                  <p:embed/>
                </p:oleObj>
              </mc:Choice>
              <mc:Fallback>
                <p:oleObj name="Equation" r:id="rId7" imgW="2234880" imgH="203040" progId="Equation.DSMT4">
                  <p:embed/>
                  <p:pic>
                    <p:nvPicPr>
                      <p:cNvPr id="108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476" y="5694476"/>
                        <a:ext cx="4551760" cy="41314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00CC"/>
                          </a:gs>
                          <a:gs pos="10000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18900000" scaled="1"/>
                      </a:gradFill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48779" y="1113858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</p:spTree>
    <p:extLst>
      <p:ext uri="{BB962C8B-B14F-4D97-AF65-F5344CB8AC3E}">
        <p14:creationId xmlns:p14="http://schemas.microsoft.com/office/powerpoint/2010/main" val="15235861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49430" y="2799378"/>
            <a:ext cx="54542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求解此特征方程，得三个主应力分别为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398642"/>
              </p:ext>
            </p:extLst>
          </p:nvPr>
        </p:nvGraphicFramePr>
        <p:xfrm>
          <a:off x="2766163" y="2058195"/>
          <a:ext cx="4532390" cy="48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6" name="Equation" r:id="rId3" imgW="2234880" imgH="203040" progId="Equation.DSMT4">
                  <p:embed/>
                </p:oleObj>
              </mc:Choice>
              <mc:Fallback>
                <p:oleObj name="Equation" r:id="rId3" imgW="2234880" imgH="203040" progId="Equation.DSMT4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163" y="2058195"/>
                        <a:ext cx="4532390" cy="48904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0000CC"/>
                          </a:gs>
                          <a:gs pos="100000">
                            <a:srgbClr val="0000CC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18900000" scaled="1"/>
                      </a:gradFill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968157"/>
              </p:ext>
            </p:extLst>
          </p:nvPr>
        </p:nvGraphicFramePr>
        <p:xfrm>
          <a:off x="3623450" y="3339923"/>
          <a:ext cx="1865710" cy="155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7" name="Equation" r:id="rId5" imgW="850680" imgH="711000" progId="Equation.DSMT4">
                  <p:embed/>
                </p:oleObj>
              </mc:Choice>
              <mc:Fallback>
                <p:oleObj name="Equation" r:id="rId5" imgW="850680" imgH="711000" progId="Equation.DSMT4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450" y="3339923"/>
                        <a:ext cx="1865710" cy="1559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73281" y="1173664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</p:spTree>
    <p:extLst>
      <p:ext uri="{BB962C8B-B14F-4D97-AF65-F5344CB8AC3E}">
        <p14:creationId xmlns:p14="http://schemas.microsoft.com/office/powerpoint/2010/main" val="515159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65091"/>
              </p:ext>
            </p:extLst>
          </p:nvPr>
        </p:nvGraphicFramePr>
        <p:xfrm>
          <a:off x="3144620" y="1382370"/>
          <a:ext cx="242292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0" name="Equation" r:id="rId3" imgW="1625400" imgH="1015920" progId="Equation.DSMT4">
                  <p:embed/>
                </p:oleObj>
              </mc:Choice>
              <mc:Fallback>
                <p:oleObj name="Equation" r:id="rId3" imgW="1625400" imgH="1015920" progId="Equation.DSMT4">
                  <p:embed/>
                  <p:pic>
                    <p:nvPicPr>
                      <p:cNvPr id="110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620" y="1382370"/>
                        <a:ext cx="2422922" cy="1514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52542" y="2896845"/>
            <a:ext cx="69139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将三个主应力值依次分别代入上式中的任意两式，并利用关系式         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联立求解即可得到三个主方向的方向余弦。例如为求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的方向余弦，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，将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214.6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代入上式的前两式得</a:t>
            </a:r>
            <a:endParaRPr lang="zh-CN" altLang="en-US" sz="2400" b="1" baseline="-2500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17313"/>
              </p:ext>
            </p:extLst>
          </p:nvPr>
        </p:nvGraphicFramePr>
        <p:xfrm>
          <a:off x="3720618" y="3617376"/>
          <a:ext cx="1727597" cy="36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1" name="Equation" r:id="rId5" imgW="952200" imgH="203040" progId="Equation.DSMT4">
                  <p:embed/>
                </p:oleObj>
              </mc:Choice>
              <mc:Fallback>
                <p:oleObj name="Equation" r:id="rId5" imgW="952200" imgH="203040" progId="Equation.DSMT4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618" y="3617376"/>
                        <a:ext cx="1727597" cy="369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84976" y="708737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28050"/>
              </p:ext>
            </p:extLst>
          </p:nvPr>
        </p:nvGraphicFramePr>
        <p:xfrm>
          <a:off x="807985" y="5457304"/>
          <a:ext cx="2588419" cy="113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2" name="Equation" r:id="rId7" imgW="1625400" imgH="711000" progId="Equation.DSMT4">
                  <p:embed/>
                </p:oleObj>
              </mc:Choice>
              <mc:Fallback>
                <p:oleObj name="Equation" r:id="rId7" imgW="1625400" imgH="711000" progId="Equation.DSMT4">
                  <p:embed/>
                  <p:pic>
                    <p:nvPicPr>
                      <p:cNvPr id="1116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85" y="5457304"/>
                        <a:ext cx="2588419" cy="113228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08444"/>
              </p:ext>
            </p:extLst>
          </p:nvPr>
        </p:nvGraphicFramePr>
        <p:xfrm>
          <a:off x="4950177" y="5369199"/>
          <a:ext cx="1565672" cy="130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3" name="Equation" r:id="rId9" imgW="850680" imgH="711000" progId="Equation.DSMT4">
                  <p:embed/>
                </p:oleObj>
              </mc:Choice>
              <mc:Fallback>
                <p:oleObj name="Equation" r:id="rId9" imgW="850680" imgH="711000" progId="Equation.DSMT4">
                  <p:embed/>
                  <p:pic>
                    <p:nvPicPr>
                      <p:cNvPr id="111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177" y="5369199"/>
                        <a:ext cx="1565672" cy="1308497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7382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36310" y="1576813"/>
            <a:ext cx="534590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同样可得其余两组方向余弦为</a:t>
            </a:r>
            <a:r>
              <a:rPr lang="zh-CN" altLang="en-US" dirty="0">
                <a:ea typeface="楷体_GB2312" pitchFamily="49" charset="-122"/>
              </a:rPr>
              <a:t>：</a:t>
            </a: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主应力：</a:t>
            </a: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主方向方向余弦</a:t>
            </a:r>
            <a:r>
              <a:rPr lang="zh-CN" altLang="en-US" dirty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649711"/>
              </p:ext>
            </p:extLst>
          </p:nvPr>
        </p:nvGraphicFramePr>
        <p:xfrm>
          <a:off x="4297983" y="4662137"/>
          <a:ext cx="3350419" cy="111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4" name="Equation" r:id="rId3" imgW="2057400" imgH="685800" progId="Equation.DSMT4">
                  <p:embed/>
                </p:oleObj>
              </mc:Choice>
              <mc:Fallback>
                <p:oleObj name="Equation" r:id="rId3" imgW="2057400" imgH="685800" progId="Equation.DSMT4">
                  <p:embed/>
                  <p:pic>
                    <p:nvPicPr>
                      <p:cNvPr id="112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983" y="4662137"/>
                        <a:ext cx="3350419" cy="1117997"/>
                      </a:xfrm>
                      <a:prstGeom prst="rect">
                        <a:avLst/>
                      </a:prstGeom>
                      <a:solidFill>
                        <a:schemeClr val="bg1">
                          <a:alpha val="70000"/>
                        </a:schemeClr>
                      </a:solidFill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06075"/>
              </p:ext>
            </p:extLst>
          </p:nvPr>
        </p:nvGraphicFramePr>
        <p:xfrm>
          <a:off x="3932585" y="3054585"/>
          <a:ext cx="4007644" cy="39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5" name="Equation" r:id="rId5" imgW="2298600" imgH="228600" progId="Equation.DSMT4">
                  <p:embed/>
                </p:oleObj>
              </mc:Choice>
              <mc:Fallback>
                <p:oleObj name="Equation" r:id="rId5" imgW="2298600" imgH="228600" progId="Equation.DSMT4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85" y="3054585"/>
                        <a:ext cx="4007644" cy="397669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>
                                <a:alpha val="7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01122"/>
              </p:ext>
            </p:extLst>
          </p:nvPr>
        </p:nvGraphicFramePr>
        <p:xfrm>
          <a:off x="5834013" y="1556573"/>
          <a:ext cx="21062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6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13" y="1556573"/>
                        <a:ext cx="2106216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370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56161" y="1092408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2311" y="1921222"/>
            <a:ext cx="5454253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应力偏量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将应力张量分解成球形张量和偏斜张量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球形应力张量：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47897"/>
              </p:ext>
            </p:extLst>
          </p:nvPr>
        </p:nvGraphicFramePr>
        <p:xfrm>
          <a:off x="4450771" y="3583299"/>
          <a:ext cx="1631156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8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771" y="3583299"/>
                        <a:ext cx="1631156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5567"/>
              </p:ext>
            </p:extLst>
          </p:nvPr>
        </p:nvGraphicFramePr>
        <p:xfrm>
          <a:off x="2683569" y="5129962"/>
          <a:ext cx="4283869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9" name="Equation" r:id="rId6" imgW="2895480" imgH="711000" progId="Equation.DSMT4">
                  <p:embed/>
                </p:oleObj>
              </mc:Choice>
              <mc:Fallback>
                <p:oleObj name="Equation" r:id="rId6" imgW="2895480" imgH="711000" progId="Equation.DSMT4">
                  <p:embed/>
                  <p:pic>
                    <p:nvPicPr>
                      <p:cNvPr id="55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569" y="5129962"/>
                        <a:ext cx="4283869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236975"/>
              </p:ext>
            </p:extLst>
          </p:nvPr>
        </p:nvGraphicFramePr>
        <p:xfrm>
          <a:off x="4544830" y="4598878"/>
          <a:ext cx="1537097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0" name="Equation" r:id="rId8" imgW="799920" imgH="253800" progId="Equation.DSMT4">
                  <p:embed/>
                </p:oleObj>
              </mc:Choice>
              <mc:Fallback>
                <p:oleObj name="Equation" r:id="rId8" imgW="799920" imgH="253800" progId="Equation.DSMT4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830" y="4598878"/>
                        <a:ext cx="1537097" cy="48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5983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3.3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63416" y="1658789"/>
            <a:ext cx="513040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7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主应力 </a:t>
            </a:r>
            <a:r>
              <a:rPr lang="en-US" altLang="zh-CN" sz="2700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zh-CN" altLang="en-US" sz="2700" dirty="0">
                <a:latin typeface="隶书" panose="02010509060101010101" pitchFamily="49" charset="-122"/>
                <a:ea typeface="隶书" panose="02010509060101010101" pitchFamily="49" charset="-122"/>
              </a:rPr>
              <a:t>应力不变量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1936" y="2724398"/>
            <a:ext cx="5454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应力偏量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3249"/>
              </p:ext>
            </p:extLst>
          </p:nvPr>
        </p:nvGraphicFramePr>
        <p:xfrm>
          <a:off x="3383758" y="3182789"/>
          <a:ext cx="1390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2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56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8" y="3182789"/>
                        <a:ext cx="13906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283746"/>
              </p:ext>
            </p:extLst>
          </p:nvPr>
        </p:nvGraphicFramePr>
        <p:xfrm>
          <a:off x="2465786" y="4641305"/>
          <a:ext cx="4752975" cy="113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3" name="Equation" r:id="rId5" imgW="2984400" imgH="711000" progId="Equation.DSMT4">
                  <p:embed/>
                </p:oleObj>
              </mc:Choice>
              <mc:Fallback>
                <p:oleObj name="Equation" r:id="rId5" imgW="2984400" imgH="711000" progId="Equation.DSMT4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86" y="4641305"/>
                        <a:ext cx="4752975" cy="113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00533"/>
              </p:ext>
            </p:extLst>
          </p:nvPr>
        </p:nvGraphicFramePr>
        <p:xfrm>
          <a:off x="3383758" y="3885259"/>
          <a:ext cx="1079897" cy="52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4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8" y="3885259"/>
                        <a:ext cx="1079897" cy="52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2539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12651" y="1325342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59918" y="5254091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0433" y="2144178"/>
            <a:ext cx="54542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外力、内力与应力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柯西公式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应力转换公式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主应力与应力不变量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42527594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98419" y="5610226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3.4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462809" y="1520430"/>
            <a:ext cx="5130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最大剪应力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zh-CN" altLang="en-US" sz="2400" dirty="0">
                <a:ea typeface="隶书" panose="02010509060101010101" pitchFamily="49" charset="-122"/>
              </a:rPr>
              <a:t>八面体剪应力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677" y="2549130"/>
            <a:ext cx="540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最大剪应力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38442"/>
              </p:ext>
            </p:extLst>
          </p:nvPr>
        </p:nvGraphicFramePr>
        <p:xfrm>
          <a:off x="3383756" y="2294335"/>
          <a:ext cx="2881313" cy="26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6" name="Designer 4.1 Drawing" r:id="rId4" imgW="3481200" imgH="3255840" progId="MgxDesigner">
                  <p:embed/>
                </p:oleObj>
              </mc:Choice>
              <mc:Fallback>
                <p:oleObj name="Designer 4.1 Drawing" r:id="rId4" imgW="3481200" imgH="3255840" progId="MgxDesigner">
                  <p:embed/>
                  <p:pic>
                    <p:nvPicPr>
                      <p:cNvPr id="143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756" y="2294335"/>
                        <a:ext cx="2881313" cy="26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81531"/>
              </p:ext>
            </p:extLst>
          </p:nvPr>
        </p:nvGraphicFramePr>
        <p:xfrm>
          <a:off x="3059907" y="3812381"/>
          <a:ext cx="1188244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7" name="Designer 4.1 Drawing" r:id="rId6" imgW="905760" imgH="366480" progId="MgxDesigner">
                  <p:embed/>
                </p:oleObj>
              </mc:Choice>
              <mc:Fallback>
                <p:oleObj name="Designer 4.1 Drawing" r:id="rId6" imgW="905760" imgH="366480" progId="MgxDesigner">
                  <p:embed/>
                  <p:pic>
                    <p:nvPicPr>
                      <p:cNvPr id="143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7" y="3812381"/>
                        <a:ext cx="1188244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96210"/>
              </p:ext>
            </p:extLst>
          </p:nvPr>
        </p:nvGraphicFramePr>
        <p:xfrm>
          <a:off x="4572000" y="4185047"/>
          <a:ext cx="4333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8" name="Designer 4.1 Drawing" r:id="rId8" imgW="366480" imgH="726120" progId="MgxDesigner">
                  <p:embed/>
                </p:oleObj>
              </mc:Choice>
              <mc:Fallback>
                <p:oleObj name="Designer 4.1 Drawing" r:id="rId8" imgW="366480" imgH="726120" progId="MgxDesigner">
                  <p:embed/>
                  <p:pic>
                    <p:nvPicPr>
                      <p:cNvPr id="143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85047"/>
                        <a:ext cx="4333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92843"/>
              </p:ext>
            </p:extLst>
          </p:nvPr>
        </p:nvGraphicFramePr>
        <p:xfrm>
          <a:off x="4625578" y="2402681"/>
          <a:ext cx="860822" cy="111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9" name="Designer 4.1 Drawing" r:id="rId10" imgW="643680" imgH="948600" progId="MgxDesigner">
                  <p:embed/>
                </p:oleObj>
              </mc:Choice>
              <mc:Fallback>
                <p:oleObj name="Designer 4.1 Drawing" r:id="rId10" imgW="643680" imgH="948600" progId="MgxDesigner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578" y="2402681"/>
                        <a:ext cx="860822" cy="111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463655" y="2996804"/>
            <a:ext cx="1421606" cy="1133475"/>
            <a:chOff x="2789" y="1797"/>
            <a:chExt cx="1194" cy="952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3016" y="1797"/>
              <a:ext cx="967" cy="625"/>
              <a:chOff x="3016" y="1797"/>
              <a:chExt cx="967" cy="625"/>
            </a:xfrm>
          </p:grpSpPr>
          <p:graphicFrame>
            <p:nvGraphicFramePr>
              <p:cNvPr id="14" name="Object 11"/>
              <p:cNvGraphicFramePr>
                <a:graphicFrameLocks noChangeAspect="1"/>
              </p:cNvGraphicFramePr>
              <p:nvPr/>
            </p:nvGraphicFramePr>
            <p:xfrm>
              <a:off x="3016" y="1842"/>
              <a:ext cx="680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0" name="Designer 4.1 Drawing" r:id="rId12" imgW="747360" imgH="637560" progId="MgxDesigner">
                      <p:embed/>
                    </p:oleObj>
                  </mc:Choice>
                  <mc:Fallback>
                    <p:oleObj name="Designer 4.1 Drawing" r:id="rId12" imgW="747360" imgH="637560" progId="MgxDesigner">
                      <p:embed/>
                      <p:pic>
                        <p:nvPicPr>
                          <p:cNvPr id="14337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1842"/>
                            <a:ext cx="680" cy="5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/>
              <p:cNvGraphicFramePr>
                <a:graphicFrameLocks noChangeAspect="1"/>
              </p:cNvGraphicFramePr>
              <p:nvPr/>
            </p:nvGraphicFramePr>
            <p:xfrm>
              <a:off x="3696" y="1797"/>
              <a:ext cx="2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1" name="Equation" r:id="rId14" imgW="190440" imgH="228600" progId="Equation.DSMT4">
                      <p:embed/>
                    </p:oleObj>
                  </mc:Choice>
                  <mc:Fallback>
                    <p:oleObj name="Equation" r:id="rId14" imgW="190440" imgH="228600" progId="Equation.DSMT4">
                      <p:embed/>
                      <p:pic>
                        <p:nvPicPr>
                          <p:cNvPr id="14337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797"/>
                            <a:ext cx="287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789" y="2160"/>
              <a:ext cx="585" cy="589"/>
              <a:chOff x="2789" y="2160"/>
              <a:chExt cx="585" cy="589"/>
            </a:xfrm>
          </p:grpSpPr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2789" y="2160"/>
              <a:ext cx="394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2" name="Designer 4.1 Drawing" r:id="rId16" imgW="433440" imgH="515520" progId="MgxDesigner">
                      <p:embed/>
                    </p:oleObj>
                  </mc:Choice>
                  <mc:Fallback>
                    <p:oleObj name="Designer 4.1 Drawing" r:id="rId16" imgW="433440" imgH="515520" progId="MgxDesigner">
                      <p:embed/>
                      <p:pic>
                        <p:nvPicPr>
                          <p:cNvPr id="14337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2160"/>
                            <a:ext cx="394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3152" y="2478"/>
              <a:ext cx="22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3" name="Equation" r:id="rId18" imgW="114120" imgH="139680" progId="Equation.DSMT4">
                      <p:embed/>
                    </p:oleObj>
                  </mc:Choice>
                  <mc:Fallback>
                    <p:oleObj name="Equation" r:id="rId18" imgW="114120" imgH="139680" progId="Equation.DSMT4">
                      <p:embed/>
                      <p:pic>
                        <p:nvPicPr>
                          <p:cNvPr id="14337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478"/>
                            <a:ext cx="222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53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79168" y="5292592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3.4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51385" y="1921731"/>
            <a:ext cx="545425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最大剪应力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在主应力坐标系中：</a:t>
            </a:r>
          </a:p>
          <a:p>
            <a:pPr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约束条件：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39418"/>
              </p:ext>
            </p:extLst>
          </p:nvPr>
        </p:nvGraphicFramePr>
        <p:xfrm>
          <a:off x="3396247" y="3111829"/>
          <a:ext cx="4357688" cy="16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0" name="Equation" r:id="rId4" imgW="2641320" imgH="990360" progId="Equation.DSMT4">
                  <p:embed/>
                </p:oleObj>
              </mc:Choice>
              <mc:Fallback>
                <p:oleObj name="Equation" r:id="rId4" imgW="2641320" imgH="990360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247" y="3111829"/>
                        <a:ext cx="4357688" cy="163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28232"/>
              </p:ext>
            </p:extLst>
          </p:nvPr>
        </p:nvGraphicFramePr>
        <p:xfrm>
          <a:off x="3645630" y="5533033"/>
          <a:ext cx="2376488" cy="40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1" name="Equation" r:id="rId6" imgW="1422360" imgH="241200" progId="Equation.DSMT4">
                  <p:embed/>
                </p:oleObj>
              </mc:Choice>
              <mc:Fallback>
                <p:oleObj name="Equation" r:id="rId6" imgW="1422360" imgH="241200" progId="Equation.DSMT4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630" y="5533033"/>
                        <a:ext cx="2376488" cy="40362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98797" y="1069364"/>
            <a:ext cx="8660662" cy="576362"/>
            <a:chOff x="727075" y="818975"/>
            <a:chExt cx="11547548" cy="768482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511275"/>
                </p:ext>
              </p:extLst>
            </p:nvPr>
          </p:nvGraphicFramePr>
          <p:xfrm>
            <a:off x="727075" y="818975"/>
            <a:ext cx="5473700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82" name="Equation" r:id="rId8" imgW="1803240" imgH="241200" progId="Equation.DSMT4">
                    <p:embed/>
                  </p:oleObj>
                </mc:Choice>
                <mc:Fallback>
                  <p:oleObj name="Equation" r:id="rId8" imgW="1803240" imgH="241200" progId="Equation.DSMT4">
                    <p:embed/>
                    <p:pic>
                      <p:nvPicPr>
                        <p:cNvPr id="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075" y="818975"/>
                          <a:ext cx="5473700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693609" y="971904"/>
              <a:ext cx="558101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任意斜截面上正应力的表达式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236853" y="1117539"/>
              <a:ext cx="481352" cy="2106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125694" y="3523977"/>
            <a:ext cx="505637" cy="361741"/>
          </a:xfrm>
          <a:prstGeom prst="line">
            <a:avLst/>
          </a:prstGeom>
          <a:ln w="76200">
            <a:solidFill>
              <a:srgbClr val="ED43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5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39750" y="1916113"/>
            <a:ext cx="802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2800" i="0" dirty="0">
                <a:solidFill>
                  <a:schemeClr val="tx1"/>
                </a:solidFill>
              </a:rPr>
              <a:t>[</a:t>
            </a:r>
            <a:r>
              <a:rPr lang="zh-CN" altLang="en-US" sz="2800" i="0" dirty="0">
                <a:solidFill>
                  <a:schemeClr val="tx1"/>
                </a:solidFill>
              </a:rPr>
              <a:t>例</a:t>
            </a:r>
            <a:r>
              <a:rPr lang="en-US" altLang="zh-CN" sz="2800" i="0" dirty="0">
                <a:solidFill>
                  <a:schemeClr val="tx1"/>
                </a:solidFill>
              </a:rPr>
              <a:t>2] </a:t>
            </a:r>
            <a: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徐变截面杆的分析</a:t>
            </a:r>
            <a:br>
              <a:rPr lang="zh-CN" altLang="en-US" sz="2800" b="1" i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i="0" dirty="0">
                <a:solidFill>
                  <a:srgbClr val="FF3300"/>
                </a:solidFill>
              </a:rPr>
              <a:t>Example 2</a:t>
            </a:r>
            <a:r>
              <a:rPr lang="en-US" altLang="zh-CN" sz="2800" i="0" dirty="0">
                <a:latin typeface="Constantia" panose="02030602050306030303" pitchFamily="18" charset="0"/>
              </a:rPr>
              <a:t>: Analysis of the bar with creep section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39750" y="26035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3200" b="1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Font typeface="Wingdings" panose="05000000000000000000" pitchFamily="2" charset="2"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i="0" dirty="0">
                <a:latin typeface="楷体" panose="02010609060101010101" pitchFamily="49" charset="-122"/>
                <a:ea typeface="楷体" panose="02010609060101010101" pitchFamily="49" charset="-122"/>
              </a:rPr>
              <a:t>材料力学计算简单而结果往往是近似的，但不少情况下精度可以满足工程要求的</a:t>
            </a:r>
            <a:endParaRPr lang="zh-CN" altLang="en-US" i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28" name="AutoShape 4" descr="浅色上对角线"/>
          <p:cNvSpPr>
            <a:spLocks noChangeArrowheads="1"/>
          </p:cNvSpPr>
          <p:nvPr/>
        </p:nvSpPr>
        <p:spPr bwMode="auto">
          <a:xfrm flipH="1" flipV="1">
            <a:off x="5862638" y="4130675"/>
            <a:ext cx="457200" cy="1066800"/>
          </a:xfrm>
          <a:prstGeom prst="rtTriangl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5786438" y="4054475"/>
            <a:ext cx="685800" cy="0"/>
            <a:chOff x="3264" y="1488"/>
            <a:chExt cx="432" cy="0"/>
          </a:xfrm>
        </p:grpSpPr>
        <p:sp>
          <p:nvSpPr>
            <p:cNvPr id="52230" name="Line 6"/>
            <p:cNvSpPr>
              <a:spLocks noChangeShapeType="1"/>
            </p:cNvSpPr>
            <p:nvPr/>
          </p:nvSpPr>
          <p:spPr bwMode="auto">
            <a:xfrm>
              <a:off x="3504" y="148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3264" y="148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862638" y="3521075"/>
            <a:ext cx="457200" cy="609600"/>
            <a:chOff x="3312" y="1152"/>
            <a:chExt cx="288" cy="384"/>
          </a:xfrm>
        </p:grpSpPr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 flipV="1">
              <a:off x="331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V="1">
              <a:off x="340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 flipV="1">
              <a:off x="350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V="1">
              <a:off x="360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3312" y="1152"/>
            <a:ext cx="28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8" name="公式" r:id="rId3" imgW="317160" imgH="215640" progId="Equation.3">
                    <p:embed/>
                  </p:oleObj>
                </mc:Choice>
                <mc:Fallback>
                  <p:oleObj name="公式" r:id="rId3" imgW="317160" imgH="215640" progId="Equation.3">
                    <p:embed/>
                    <p:pic>
                      <p:nvPicPr>
                        <p:cNvPr id="522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152"/>
                          <a:ext cx="28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" name="Group 14"/>
          <p:cNvGrpSpPr>
            <a:grpSpLocks/>
          </p:cNvGrpSpPr>
          <p:nvPr/>
        </p:nvGrpSpPr>
        <p:grpSpPr bwMode="auto">
          <a:xfrm>
            <a:off x="1443038" y="2949575"/>
            <a:ext cx="4419600" cy="3432175"/>
            <a:chOff x="528" y="1704"/>
            <a:chExt cx="2784" cy="2162"/>
          </a:xfrm>
        </p:grpSpPr>
        <p:grpSp>
          <p:nvGrpSpPr>
            <p:cNvPr id="52239" name="Group 15"/>
            <p:cNvGrpSpPr>
              <a:grpSpLocks/>
            </p:cNvGrpSpPr>
            <p:nvPr/>
          </p:nvGrpSpPr>
          <p:grpSpPr bwMode="auto">
            <a:xfrm>
              <a:off x="528" y="1704"/>
              <a:ext cx="2784" cy="2040"/>
              <a:chOff x="528" y="792"/>
              <a:chExt cx="2784" cy="2040"/>
            </a:xfrm>
          </p:grpSpPr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24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0" i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2241" name="Line 17"/>
              <p:cNvSpPr>
                <a:spLocks noChangeShapeType="1"/>
              </p:cNvSpPr>
              <p:nvPr/>
            </p:nvSpPr>
            <p:spPr bwMode="auto">
              <a:xfrm>
                <a:off x="528" y="912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2" name="Line 18"/>
              <p:cNvSpPr>
                <a:spLocks noChangeShapeType="1"/>
              </p:cNvSpPr>
              <p:nvPr/>
            </p:nvSpPr>
            <p:spPr bwMode="auto">
              <a:xfrm flipV="1">
                <a:off x="680" y="792"/>
                <a:ext cx="192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3" name="Line 19"/>
              <p:cNvSpPr>
                <a:spLocks noChangeShapeType="1"/>
              </p:cNvSpPr>
              <p:nvPr/>
            </p:nvSpPr>
            <p:spPr bwMode="auto">
              <a:xfrm flipV="1">
                <a:off x="1138" y="81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Line 20"/>
              <p:cNvSpPr>
                <a:spLocks noChangeShapeType="1"/>
              </p:cNvSpPr>
              <p:nvPr/>
            </p:nvSpPr>
            <p:spPr bwMode="auto">
              <a:xfrm flipV="1">
                <a:off x="2008" y="827"/>
                <a:ext cx="14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AutoShape 21"/>
              <p:cNvSpPr>
                <a:spLocks noChangeArrowheads="1"/>
              </p:cNvSpPr>
              <p:nvPr/>
            </p:nvSpPr>
            <p:spPr bwMode="auto">
              <a:xfrm>
                <a:off x="768" y="912"/>
                <a:ext cx="1056" cy="124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>
                <a:off x="1296" y="912"/>
                <a:ext cx="0" cy="19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Line 23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Line 24"/>
              <p:cNvSpPr>
                <a:spLocks noChangeShapeType="1"/>
              </p:cNvSpPr>
              <p:nvPr/>
            </p:nvSpPr>
            <p:spPr bwMode="auto">
              <a:xfrm>
                <a:off x="864" y="1536"/>
                <a:ext cx="24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Line 25"/>
              <p:cNvSpPr>
                <a:spLocks noChangeShapeType="1"/>
              </p:cNvSpPr>
              <p:nvPr/>
            </p:nvSpPr>
            <p:spPr bwMode="auto">
              <a:xfrm flipV="1">
                <a:off x="1549" y="800"/>
                <a:ext cx="192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Line 26"/>
              <p:cNvSpPr>
                <a:spLocks noChangeShapeType="1"/>
              </p:cNvSpPr>
              <p:nvPr/>
            </p:nvSpPr>
            <p:spPr bwMode="auto">
              <a:xfrm flipV="1">
                <a:off x="1778" y="792"/>
                <a:ext cx="192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1" name="Line 27"/>
              <p:cNvSpPr>
                <a:spLocks noChangeShapeType="1"/>
              </p:cNvSpPr>
              <p:nvPr/>
            </p:nvSpPr>
            <p:spPr bwMode="auto">
              <a:xfrm flipV="1">
                <a:off x="909" y="800"/>
                <a:ext cx="192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2" name="Line 28"/>
              <p:cNvSpPr>
                <a:spLocks noChangeShapeType="1"/>
              </p:cNvSpPr>
              <p:nvPr/>
            </p:nvSpPr>
            <p:spPr bwMode="auto">
              <a:xfrm flipV="1">
                <a:off x="1320" y="816"/>
                <a:ext cx="192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3" name="Text Box 29"/>
              <p:cNvSpPr txBox="1">
                <a:spLocks noChangeArrowheads="1"/>
              </p:cNvSpPr>
              <p:nvPr/>
            </p:nvSpPr>
            <p:spPr bwMode="auto">
              <a:xfrm>
                <a:off x="1382" y="237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0" i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1286" y="35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0" i="0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52255" name="Group 31"/>
          <p:cNvGrpSpPr>
            <a:grpSpLocks/>
          </p:cNvGrpSpPr>
          <p:nvPr/>
        </p:nvGrpSpPr>
        <p:grpSpPr bwMode="auto">
          <a:xfrm>
            <a:off x="6319838" y="4130675"/>
            <a:ext cx="420687" cy="1452563"/>
            <a:chOff x="3600" y="1536"/>
            <a:chExt cx="265" cy="915"/>
          </a:xfrm>
        </p:grpSpPr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364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>
              <a:off x="3648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Line 34"/>
            <p:cNvSpPr>
              <a:spLocks noChangeShapeType="1"/>
            </p:cNvSpPr>
            <p:nvPr/>
          </p:nvSpPr>
          <p:spPr bwMode="auto">
            <a:xfrm>
              <a:off x="3648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364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3600" y="2256"/>
            <a:ext cx="26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9" name="公式" r:id="rId5" imgW="291960" imgH="215640" progId="Equation.3">
                    <p:embed/>
                  </p:oleObj>
                </mc:Choice>
                <mc:Fallback>
                  <p:oleObj name="公式" r:id="rId5" imgW="291960" imgH="215640" progId="Equation.3">
                    <p:embed/>
                    <p:pic>
                      <p:nvPicPr>
                        <p:cNvPr id="5226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56"/>
                          <a:ext cx="26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61" name="Group 37"/>
          <p:cNvGrpSpPr>
            <a:grpSpLocks/>
          </p:cNvGrpSpPr>
          <p:nvPr/>
        </p:nvGrpSpPr>
        <p:grpSpPr bwMode="auto">
          <a:xfrm>
            <a:off x="6319838" y="4130675"/>
            <a:ext cx="684212" cy="990600"/>
            <a:chOff x="3600" y="1536"/>
            <a:chExt cx="431" cy="624"/>
          </a:xfrm>
        </p:grpSpPr>
        <p:sp>
          <p:nvSpPr>
            <p:cNvPr id="52262" name="Line 38"/>
            <p:cNvSpPr>
              <a:spLocks noChangeShapeType="1"/>
            </p:cNvSpPr>
            <p:nvPr/>
          </p:nvSpPr>
          <p:spPr bwMode="auto">
            <a:xfrm>
              <a:off x="3600" y="166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39"/>
            <p:cNvSpPr>
              <a:spLocks noChangeShapeType="1"/>
            </p:cNvSpPr>
            <p:nvPr/>
          </p:nvSpPr>
          <p:spPr bwMode="auto">
            <a:xfrm>
              <a:off x="3600" y="1785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3600" y="1536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Line 41"/>
            <p:cNvSpPr>
              <a:spLocks noChangeShapeType="1"/>
            </p:cNvSpPr>
            <p:nvPr/>
          </p:nvSpPr>
          <p:spPr bwMode="auto">
            <a:xfrm>
              <a:off x="3600" y="191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Line 42"/>
            <p:cNvSpPr>
              <a:spLocks noChangeShapeType="1"/>
            </p:cNvSpPr>
            <p:nvPr/>
          </p:nvSpPr>
          <p:spPr bwMode="auto">
            <a:xfrm>
              <a:off x="3600" y="2035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Line 43"/>
            <p:cNvSpPr>
              <a:spLocks noChangeShapeType="1"/>
            </p:cNvSpPr>
            <p:nvPr/>
          </p:nvSpPr>
          <p:spPr bwMode="auto">
            <a:xfrm>
              <a:off x="3600" y="216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3830" y="161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0" i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52269" name="Group 45"/>
          <p:cNvGrpSpPr>
            <a:grpSpLocks/>
          </p:cNvGrpSpPr>
          <p:nvPr/>
        </p:nvGrpSpPr>
        <p:grpSpPr bwMode="auto">
          <a:xfrm>
            <a:off x="3995738" y="3444875"/>
            <a:ext cx="1181100" cy="2403475"/>
            <a:chOff x="2136" y="1104"/>
            <a:chExt cx="744" cy="1514"/>
          </a:xfrm>
        </p:grpSpPr>
        <p:sp>
          <p:nvSpPr>
            <p:cNvPr id="52270" name="AutoShape 46"/>
            <p:cNvSpPr>
              <a:spLocks noChangeArrowheads="1"/>
            </p:cNvSpPr>
            <p:nvPr/>
          </p:nvSpPr>
          <p:spPr bwMode="auto">
            <a:xfrm>
              <a:off x="2160" y="1536"/>
              <a:ext cx="720" cy="624"/>
            </a:xfrm>
            <a:custGeom>
              <a:avLst/>
              <a:gdLst>
                <a:gd name="G0" fmla="+- 4770 0 0"/>
                <a:gd name="G1" fmla="+- 21600 0 4770"/>
                <a:gd name="G2" fmla="*/ 4770 1 2"/>
                <a:gd name="G3" fmla="+- 21600 0 G2"/>
                <a:gd name="G4" fmla="+/ 4770 21600 2"/>
                <a:gd name="G5" fmla="+/ G1 0 2"/>
                <a:gd name="G6" fmla="*/ 21600 21600 4770"/>
                <a:gd name="G7" fmla="*/ G6 1 2"/>
                <a:gd name="G8" fmla="+- 21600 0 G7"/>
                <a:gd name="G9" fmla="*/ 21600 1 2"/>
                <a:gd name="G10" fmla="+- 4770 0 G9"/>
                <a:gd name="G11" fmla="?: G10 G8 0"/>
                <a:gd name="G12" fmla="?: G10 G7 21600"/>
                <a:gd name="T0" fmla="*/ 19215 w 21600"/>
                <a:gd name="T1" fmla="*/ 10800 h 21600"/>
                <a:gd name="T2" fmla="*/ 10800 w 21600"/>
                <a:gd name="T3" fmla="*/ 21600 h 21600"/>
                <a:gd name="T4" fmla="*/ 2385 w 21600"/>
                <a:gd name="T5" fmla="*/ 10800 h 21600"/>
                <a:gd name="T6" fmla="*/ 10800 w 21600"/>
                <a:gd name="T7" fmla="*/ 0 h 21600"/>
                <a:gd name="T8" fmla="*/ 4185 w 21600"/>
                <a:gd name="T9" fmla="*/ 4185 h 21600"/>
                <a:gd name="T10" fmla="*/ 17415 w 21600"/>
                <a:gd name="T11" fmla="*/ 1741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770" y="21600"/>
                  </a:lnTo>
                  <a:lnTo>
                    <a:pt x="1683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47"/>
            <p:cNvSpPr>
              <a:spLocks noChangeShapeType="1"/>
            </p:cNvSpPr>
            <p:nvPr/>
          </p:nvSpPr>
          <p:spPr bwMode="auto">
            <a:xfrm>
              <a:off x="2496" y="21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Line 48"/>
            <p:cNvSpPr>
              <a:spLocks noChangeShapeType="1"/>
            </p:cNvSpPr>
            <p:nvPr/>
          </p:nvSpPr>
          <p:spPr bwMode="auto">
            <a:xfrm flipV="1">
              <a:off x="2265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3" name="Line 49"/>
            <p:cNvSpPr>
              <a:spLocks noChangeShapeType="1"/>
            </p:cNvSpPr>
            <p:nvPr/>
          </p:nvSpPr>
          <p:spPr bwMode="auto">
            <a:xfrm flipV="1">
              <a:off x="2419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V="1">
              <a:off x="2572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Line 51"/>
            <p:cNvSpPr>
              <a:spLocks noChangeShapeType="1"/>
            </p:cNvSpPr>
            <p:nvPr/>
          </p:nvSpPr>
          <p:spPr bwMode="auto">
            <a:xfrm flipV="1">
              <a:off x="272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Line 52"/>
            <p:cNvSpPr>
              <a:spLocks noChangeShapeType="1"/>
            </p:cNvSpPr>
            <p:nvPr/>
          </p:nvSpPr>
          <p:spPr bwMode="auto">
            <a:xfrm flipV="1">
              <a:off x="288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Text Box 53"/>
            <p:cNvSpPr txBox="1">
              <a:spLocks noChangeArrowheads="1"/>
            </p:cNvSpPr>
            <p:nvPr/>
          </p:nvSpPr>
          <p:spPr bwMode="auto">
            <a:xfrm>
              <a:off x="2582" y="233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0" i="0">
                  <a:solidFill>
                    <a:schemeClr val="tx1"/>
                  </a:solidFill>
                </a:rPr>
                <a:t>P</a:t>
              </a:r>
            </a:p>
          </p:txBody>
        </p:sp>
        <p:graphicFrame>
          <p:nvGraphicFramePr>
            <p:cNvPr id="52278" name="Object 54"/>
            <p:cNvGraphicFramePr>
              <a:graphicFrameLocks noChangeAspect="1"/>
            </p:cNvGraphicFramePr>
            <p:nvPr/>
          </p:nvGraphicFramePr>
          <p:xfrm>
            <a:off x="2400" y="1104"/>
            <a:ext cx="28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0" name="公式" r:id="rId7" imgW="317160" imgH="215640" progId="Equation.3">
                    <p:embed/>
                  </p:oleObj>
                </mc:Choice>
                <mc:Fallback>
                  <p:oleObj name="公式" r:id="rId7" imgW="317160" imgH="215640" progId="Equation.3">
                    <p:embed/>
                    <p:pic>
                      <p:nvPicPr>
                        <p:cNvPr id="5227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04"/>
                          <a:ext cx="28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9" name="Line 55"/>
            <p:cNvSpPr>
              <a:spLocks noChangeShapeType="1"/>
            </p:cNvSpPr>
            <p:nvPr/>
          </p:nvSpPr>
          <p:spPr bwMode="auto">
            <a:xfrm flipV="1">
              <a:off x="2136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80" name="AutoShape 56" descr="浅色上对角线"/>
          <p:cNvSpPr>
            <a:spLocks noChangeArrowheads="1"/>
          </p:cNvSpPr>
          <p:nvPr/>
        </p:nvSpPr>
        <p:spPr bwMode="auto">
          <a:xfrm rot="11049002">
            <a:off x="3967163" y="4130675"/>
            <a:ext cx="219075" cy="531813"/>
          </a:xfrm>
          <a:prstGeom prst="rtTriangle">
            <a:avLst/>
          </a:prstGeom>
          <a:pattFill prst="ltUp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2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512894" y="4926833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3.4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34218" y="937213"/>
            <a:ext cx="5130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最大剪应力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zh-CN" altLang="en-US" sz="2400" dirty="0">
                <a:ea typeface="隶书" panose="02010509060101010101" pitchFamily="49" charset="-122"/>
              </a:rPr>
              <a:t>八面体剪应力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5376" y="1871258"/>
            <a:ext cx="5507831" cy="406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引进拉格朗日乘子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，求泛函              的极值。 相应极值条件为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于是，可得如下方程组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39932"/>
              </p:ext>
            </p:extLst>
          </p:nvPr>
        </p:nvGraphicFramePr>
        <p:xfrm>
          <a:off x="5356641" y="1966005"/>
          <a:ext cx="2615961" cy="54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4" name="Equation" r:id="rId3" imgW="1168200" imgH="241200" progId="Equation.DSMT4">
                  <p:embed/>
                </p:oleObj>
              </mc:Choice>
              <mc:Fallback>
                <p:oleObj name="Equation" r:id="rId3" imgW="1168200" imgH="241200" progId="Equation.DSMT4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641" y="1966005"/>
                        <a:ext cx="2615961" cy="54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50327"/>
              </p:ext>
            </p:extLst>
          </p:nvPr>
        </p:nvGraphicFramePr>
        <p:xfrm>
          <a:off x="3473095" y="3606429"/>
          <a:ext cx="2133600" cy="132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5" name="Equation" r:id="rId5" imgW="1396800" imgH="863280" progId="Equation.DSMT4">
                  <p:embed/>
                </p:oleObj>
              </mc:Choice>
              <mc:Fallback>
                <p:oleObj name="Equation" r:id="rId5" imgW="1396800" imgH="863280" progId="Equation.DSMT4">
                  <p:embed/>
                  <p:pic>
                    <p:nvPicPr>
                      <p:cNvPr id="62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095" y="3606429"/>
                        <a:ext cx="2133600" cy="132040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901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63152" y="5157839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3.4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14621" y="904993"/>
            <a:ext cx="5130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最大剪应力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zh-CN" altLang="en-US" sz="2400" dirty="0">
                <a:ea typeface="隶书" panose="02010509060101010101" pitchFamily="49" charset="-122"/>
              </a:rPr>
              <a:t>八面体剪应力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8390"/>
              </p:ext>
            </p:extLst>
          </p:nvPr>
        </p:nvGraphicFramePr>
        <p:xfrm>
          <a:off x="2068629" y="1750269"/>
          <a:ext cx="4320779" cy="198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8" name="Equation" r:id="rId3" imgW="2603160" imgH="1193760" progId="Equation.DSMT4">
                  <p:embed/>
                </p:oleObj>
              </mc:Choice>
              <mc:Fallback>
                <p:oleObj name="Equation" r:id="rId3" imgW="2603160" imgH="1193760" progId="Equation.DSMT4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629" y="1750269"/>
                        <a:ext cx="4320779" cy="1980009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37624" y="3802907"/>
            <a:ext cx="5507831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可解出三个法线方向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分别代入下式便可得到三个剪应力的极值，其中的最大者就是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最大剪应力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21074"/>
              </p:ext>
            </p:extLst>
          </p:nvPr>
        </p:nvGraphicFramePr>
        <p:xfrm>
          <a:off x="2884560" y="5847069"/>
          <a:ext cx="370641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9" name="Equation" r:id="rId5" imgW="1777680" imgH="279360" progId="Equation.DSMT4">
                  <p:embed/>
                </p:oleObj>
              </mc:Choice>
              <mc:Fallback>
                <p:oleObj name="Equation" r:id="rId5" imgW="1777680" imgH="279360" progId="Equation.DSMT4">
                  <p:embed/>
                  <p:pic>
                    <p:nvPicPr>
                      <p:cNvPr id="63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560" y="5847069"/>
                        <a:ext cx="3706415" cy="5810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54497"/>
              </p:ext>
            </p:extLst>
          </p:nvPr>
        </p:nvGraphicFramePr>
        <p:xfrm>
          <a:off x="4558971" y="3802907"/>
          <a:ext cx="494291" cy="66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0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971" y="3802907"/>
                        <a:ext cx="494291" cy="669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1442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34789" y="5186715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3.4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67626" y="1086896"/>
            <a:ext cx="5130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最大剪应力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zh-CN" altLang="en-US" sz="2400" dirty="0">
                <a:ea typeface="隶书" panose="02010509060101010101" pitchFamily="49" charset="-122"/>
              </a:rPr>
              <a:t>八面体剪应力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25552" y="1704831"/>
            <a:ext cx="5507831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剪应力的三个极值：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89664"/>
              </p:ext>
            </p:extLst>
          </p:nvPr>
        </p:nvGraphicFramePr>
        <p:xfrm>
          <a:off x="4679467" y="2601157"/>
          <a:ext cx="1681163" cy="194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2" name="Equation" r:id="rId3" imgW="1041120" imgH="1206360" progId="Equation.DSMT4">
                  <p:embed/>
                </p:oleObj>
              </mc:Choice>
              <mc:Fallback>
                <p:oleObj name="Equation" r:id="rId3" imgW="1041120" imgH="1206360" progId="Equation.DSMT4">
                  <p:embed/>
                  <p:pic>
                    <p:nvPicPr>
                      <p:cNvPr id="11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467" y="2601157"/>
                        <a:ext cx="1681163" cy="194429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69931" y="4964994"/>
            <a:ext cx="5507831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方向：与对应的两个主应力夹角为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45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20464" y="4365184"/>
            <a:ext cx="26161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180310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30308" y="894125"/>
            <a:ext cx="5130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ea typeface="隶书" panose="02010509060101010101" pitchFamily="49" charset="-122"/>
              </a:rPr>
              <a:t>最大剪应力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zh-CN" altLang="en-US" sz="2400" dirty="0">
                <a:ea typeface="隶书" panose="02010509060101010101" pitchFamily="49" charset="-122"/>
              </a:rPr>
              <a:t>八面体剪应力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490548"/>
              </p:ext>
            </p:extLst>
          </p:nvPr>
        </p:nvGraphicFramePr>
        <p:xfrm>
          <a:off x="634192" y="4241339"/>
          <a:ext cx="4185003" cy="788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8" name="Equation" r:id="rId3" imgW="2222280" imgH="419040" progId="Equation.DSMT4">
                  <p:embed/>
                </p:oleObj>
              </mc:Choice>
              <mc:Fallback>
                <p:oleObj name="Equation" r:id="rId3" imgW="2222280" imgH="41904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92" y="4241339"/>
                        <a:ext cx="4185003" cy="788036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31589"/>
              </p:ext>
            </p:extLst>
          </p:nvPr>
        </p:nvGraphicFramePr>
        <p:xfrm>
          <a:off x="5354800" y="4491055"/>
          <a:ext cx="2587395" cy="81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9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64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800" y="4491055"/>
                        <a:ext cx="2587395" cy="81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18910" y="1833914"/>
            <a:ext cx="8229600" cy="309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一、正八面体构成</a:t>
            </a:r>
          </a:p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正八面体的定义</a:t>
            </a:r>
          </a:p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每个卦限一个面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八面</a:t>
            </a:r>
          </a:p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每个面的法线与坐标轴等角</a:t>
            </a:r>
          </a:p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任意一个面上的法线方向余弦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54210" y="1361273"/>
            <a:ext cx="2590800" cy="2667000"/>
            <a:chOff x="6088963" y="1525715"/>
            <a:chExt cx="2590800" cy="2667000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6088963" y="1525715"/>
              <a:ext cx="2590800" cy="2667000"/>
              <a:chOff x="3696" y="2448"/>
              <a:chExt cx="1632" cy="1680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4656" y="2544"/>
                <a:ext cx="0" cy="1584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H="1">
                <a:off x="4176" y="2880"/>
                <a:ext cx="960" cy="96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H="1">
                <a:off x="4464" y="2832"/>
                <a:ext cx="19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656" y="2832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V="1">
                <a:off x="4464" y="3360"/>
                <a:ext cx="57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 flipV="1">
                <a:off x="4080" y="336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4080" y="2832"/>
                <a:ext cx="57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4656" y="3360"/>
                <a:ext cx="38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4464" y="3552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57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4656" y="2832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 flipH="1">
                <a:off x="4128" y="3216"/>
                <a:ext cx="67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4800" y="32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H="1">
                <a:off x="4656" y="3216"/>
                <a:ext cx="14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4032" y="37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3696" y="3120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4656" y="244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6694488" y="2166938"/>
              <a:ext cx="914400" cy="1143000"/>
            </a:xfrm>
            <a:custGeom>
              <a:avLst/>
              <a:gdLst>
                <a:gd name="T0" fmla="*/ 576 w 576"/>
                <a:gd name="T1" fmla="*/ 0 h 720"/>
                <a:gd name="T2" fmla="*/ 0 w 576"/>
                <a:gd name="T3" fmla="*/ 528 h 720"/>
                <a:gd name="T4" fmla="*/ 384 w 576"/>
                <a:gd name="T5" fmla="*/ 720 h 720"/>
                <a:gd name="T6" fmla="*/ 576 w 576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720">
                  <a:moveTo>
                    <a:pt x="576" y="0"/>
                  </a:moveTo>
                  <a:lnTo>
                    <a:pt x="0" y="528"/>
                  </a:lnTo>
                  <a:lnTo>
                    <a:pt x="384" y="720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CC99FF"/>
            </a:solidFill>
            <a:ln w="9525">
              <a:solidFill>
                <a:srgbClr val="CC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3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574" y="972786"/>
            <a:ext cx="5545138" cy="4248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二、正八面体上任意一个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面上的应力</a:t>
            </a:r>
          </a:p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坐标系</a:t>
            </a:r>
          </a:p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设坐标平面为主平面</a:t>
            </a:r>
          </a:p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应力张量如上所示</a:t>
            </a:r>
          </a:p>
          <a:p>
            <a:pPr lvl="1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应力矢量的分量</a:t>
            </a:r>
          </a:p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坐标分量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992950"/>
              </p:ext>
            </p:extLst>
          </p:nvPr>
        </p:nvGraphicFramePr>
        <p:xfrm>
          <a:off x="1665087" y="5673374"/>
          <a:ext cx="1447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0" name="Equation" r:id="rId3" imgW="711000" imgH="253800" progId="Equation.3">
                  <p:embed/>
                </p:oleObj>
              </mc:Choice>
              <mc:Fallback>
                <p:oleObj name="Equation" r:id="rId3" imgW="711000" imgH="253800" progId="Equation.3">
                  <p:embed/>
                  <p:pic>
                    <p:nvPicPr>
                      <p:cNvPr id="275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087" y="5673374"/>
                        <a:ext cx="1447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57495"/>
              </p:ext>
            </p:extLst>
          </p:nvPr>
        </p:nvGraphicFramePr>
        <p:xfrm>
          <a:off x="3112887" y="5292374"/>
          <a:ext cx="28194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1" name="Equation" r:id="rId5" imgW="1549080" imgH="761760" progId="Equation.3">
                  <p:embed/>
                </p:oleObj>
              </mc:Choice>
              <mc:Fallback>
                <p:oleObj name="Equation" r:id="rId5" imgW="1549080" imgH="761760" progId="Equation.3">
                  <p:embed/>
                  <p:pic>
                    <p:nvPicPr>
                      <p:cNvPr id="275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887" y="5292374"/>
                        <a:ext cx="28194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21637"/>
              </p:ext>
            </p:extLst>
          </p:nvPr>
        </p:nvGraphicFramePr>
        <p:xfrm>
          <a:off x="5932287" y="5216174"/>
          <a:ext cx="1385887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2" name="Equation" r:id="rId7" imgW="761760" imgH="761760" progId="Equation.3">
                  <p:embed/>
                </p:oleObj>
              </mc:Choice>
              <mc:Fallback>
                <p:oleObj name="Equation" r:id="rId7" imgW="761760" imgH="761760" progId="Equation.3">
                  <p:embed/>
                  <p:pic>
                    <p:nvPicPr>
                      <p:cNvPr id="275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287" y="5216174"/>
                        <a:ext cx="1385887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248199" y="866424"/>
            <a:ext cx="2590800" cy="2667000"/>
            <a:chOff x="3696" y="2448"/>
            <a:chExt cx="1632" cy="1680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3360"/>
              <a:ext cx="1488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656" y="2544"/>
              <a:ext cx="0" cy="158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176" y="2880"/>
              <a:ext cx="960" cy="96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4464" y="2832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56" y="2832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464" y="3360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4080" y="336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80" y="2832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656" y="336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64" y="355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080" y="336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656" y="283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4128" y="3216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800" y="321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4656" y="32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32" y="37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696" y="312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56" y="24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7" name="Freeform 27"/>
          <p:cNvSpPr>
            <a:spLocks/>
          </p:cNvSpPr>
          <p:nvPr/>
        </p:nvSpPr>
        <p:spPr bwMode="auto">
          <a:xfrm>
            <a:off x="6857799" y="1476024"/>
            <a:ext cx="914400" cy="1143000"/>
          </a:xfrm>
          <a:custGeom>
            <a:avLst/>
            <a:gdLst>
              <a:gd name="T0" fmla="*/ 576 w 576"/>
              <a:gd name="T1" fmla="*/ 0 h 720"/>
              <a:gd name="T2" fmla="*/ 0 w 576"/>
              <a:gd name="T3" fmla="*/ 528 h 720"/>
              <a:gd name="T4" fmla="*/ 384 w 576"/>
              <a:gd name="T5" fmla="*/ 720 h 720"/>
              <a:gd name="T6" fmla="*/ 576 w 576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720">
                <a:moveTo>
                  <a:pt x="576" y="0"/>
                </a:moveTo>
                <a:lnTo>
                  <a:pt x="0" y="528"/>
                </a:lnTo>
                <a:lnTo>
                  <a:pt x="384" y="720"/>
                </a:lnTo>
                <a:lnTo>
                  <a:pt x="576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56555"/>
              </p:ext>
            </p:extLst>
          </p:nvPr>
        </p:nvGraphicFramePr>
        <p:xfrm>
          <a:off x="3293068" y="3516947"/>
          <a:ext cx="20161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3" name="Equation" r:id="rId9" imgW="952200" imgH="711000" progId="Equation.3">
                  <p:embed/>
                </p:oleObj>
              </mc:Choice>
              <mc:Fallback>
                <p:oleObj name="Equation" r:id="rId9" imgW="952200" imgH="711000" progId="Equation.3">
                  <p:embed/>
                  <p:pic>
                    <p:nvPicPr>
                      <p:cNvPr id="2754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068" y="3516947"/>
                        <a:ext cx="2016125" cy="1503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4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992982"/>
            <a:ext cx="82296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八面体上总应力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04988" y="1712913"/>
          <a:ext cx="13255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2" name="公式" r:id="rId3" imgW="672840" imgH="241200" progId="Equation.3">
                  <p:embed/>
                </p:oleObj>
              </mc:Choice>
              <mc:Fallback>
                <p:oleObj name="公式" r:id="rId3" imgW="672840" imgH="241200" progId="Equation.3">
                  <p:embed/>
                  <p:pic>
                    <p:nvPicPr>
                      <p:cNvPr id="248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712913"/>
                        <a:ext cx="13255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03575" y="1484313"/>
          <a:ext cx="34004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3" name="Equation" r:id="rId5" imgW="1726920" imgH="495000" progId="Equation.3">
                  <p:embed/>
                </p:oleObj>
              </mc:Choice>
              <mc:Fallback>
                <p:oleObj name="Equation" r:id="rId5" imgW="1726920" imgH="495000" progId="Equation.3">
                  <p:embed/>
                  <p:pic>
                    <p:nvPicPr>
                      <p:cNvPr id="248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484313"/>
                        <a:ext cx="34004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051050" y="2420938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4" name="Equation" r:id="rId7" imgW="1218960" imgH="393480" progId="Equation.3">
                  <p:embed/>
                </p:oleObj>
              </mc:Choice>
              <mc:Fallback>
                <p:oleObj name="Equation" r:id="rId7" imgW="1218960" imgH="393480" progId="Equation.3">
                  <p:embed/>
                  <p:pic>
                    <p:nvPicPr>
                      <p:cNvPr id="24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2400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909763" y="3213100"/>
          <a:ext cx="2724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5" name="公式" r:id="rId9" imgW="1384200" imgH="419040" progId="Equation.3">
                  <p:embed/>
                </p:oleObj>
              </mc:Choice>
              <mc:Fallback>
                <p:oleObj name="公式" r:id="rId9" imgW="1384200" imgH="419040" progId="Equation.3">
                  <p:embed/>
                  <p:pic>
                    <p:nvPicPr>
                      <p:cNvPr id="248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213100"/>
                        <a:ext cx="2724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8313" y="40767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幼圆" panose="02010509060101010101" pitchFamily="49" charset="-122"/>
              </a:rPr>
              <a:t>八面体上正应力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979613" y="4797425"/>
          <a:ext cx="36528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6" name="Equation" r:id="rId11" imgW="1854000" imgH="393480" progId="Equation.3">
                  <p:embed/>
                </p:oleObj>
              </mc:Choice>
              <mc:Fallback>
                <p:oleObj name="Equation" r:id="rId11" imgW="1854000" imgH="393480" progId="Equation.3">
                  <p:embed/>
                  <p:pic>
                    <p:nvPicPr>
                      <p:cNvPr id="2488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97425"/>
                        <a:ext cx="36528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651500" y="4797425"/>
          <a:ext cx="7493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7" name="Equation" r:id="rId13" imgW="380880" imgH="393480" progId="Equation.3">
                  <p:embed/>
                </p:oleObj>
              </mc:Choice>
              <mc:Fallback>
                <p:oleObj name="Equation" r:id="rId13" imgW="380880" imgH="393480" progId="Equation.3">
                  <p:embed/>
                  <p:pic>
                    <p:nvPicPr>
                      <p:cNvPr id="248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7425"/>
                        <a:ext cx="7493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411413" y="5589588"/>
          <a:ext cx="23510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8" name="Equation" r:id="rId15" imgW="1193760" imgH="393480" progId="Equation.3">
                  <p:embed/>
                </p:oleObj>
              </mc:Choice>
              <mc:Fallback>
                <p:oleObj name="Equation" r:id="rId15" imgW="1193760" imgH="393480" progId="Equation.3">
                  <p:embed/>
                  <p:pic>
                    <p:nvPicPr>
                      <p:cNvPr id="248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89588"/>
                        <a:ext cx="23510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81600" y="5638800"/>
            <a:ext cx="2209800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平均应力</a:t>
            </a:r>
          </a:p>
          <a:p>
            <a:pPr>
              <a:spcBef>
                <a:spcPct val="5000"/>
              </a:spcBef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=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静水压力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423745" y="4149725"/>
            <a:ext cx="92333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rPr>
              <a:t>该应力与材料的破坏无关！</a:t>
            </a:r>
          </a:p>
        </p:txBody>
      </p:sp>
    </p:spTree>
    <p:extLst>
      <p:ext uri="{BB962C8B-B14F-4D97-AF65-F5344CB8AC3E}">
        <p14:creationId xmlns:p14="http://schemas.microsoft.com/office/powerpoint/2010/main" val="8317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9" grpId="0" autoUpdateAnimBg="0"/>
      <p:bldP spid="13" grpId="0" build="p" autoUpdateAnimBg="0"/>
      <p:bldP spid="14" grpId="0" animBg="1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6038" y="919096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20000"/>
              <a:buFont typeface="Wingdings" panose="05000000000000000000" pitchFamily="2" charset="2"/>
              <a:buChar char="Ø"/>
              <a:defRPr kumimoji="1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v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800" b="1">
                <a:solidFill>
                  <a:srgbClr val="99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just"/>
            <a:r>
              <a:rPr lang="zh-CN" altLang="en-US"/>
              <a:t>八面体上剪应力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66162"/>
              </p:ext>
            </p:extLst>
          </p:nvPr>
        </p:nvGraphicFramePr>
        <p:xfrm>
          <a:off x="1096763" y="1639821"/>
          <a:ext cx="1657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0" name="公式" r:id="rId3" imgW="863280" imgH="291960" progId="Equation.3">
                  <p:embed/>
                </p:oleObj>
              </mc:Choice>
              <mc:Fallback>
                <p:oleObj name="公式" r:id="rId3" imgW="863280" imgH="291960" progId="Equation.3">
                  <p:embed/>
                  <p:pic>
                    <p:nvPicPr>
                      <p:cNvPr id="249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763" y="1639821"/>
                        <a:ext cx="1657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53706"/>
              </p:ext>
            </p:extLst>
          </p:nvPr>
        </p:nvGraphicFramePr>
        <p:xfrm>
          <a:off x="2823963" y="1495358"/>
          <a:ext cx="4679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1" name="公式" r:id="rId5" imgW="2438280" imgH="444240" progId="Equation.3">
                  <p:embed/>
                </p:oleObj>
              </mc:Choice>
              <mc:Fallback>
                <p:oleObj name="公式" r:id="rId5" imgW="2438280" imgH="444240" progId="Equation.3">
                  <p:embed/>
                  <p:pic>
                    <p:nvPicPr>
                      <p:cNvPr id="249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963" y="1495358"/>
                        <a:ext cx="4679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21982"/>
              </p:ext>
            </p:extLst>
          </p:nvPr>
        </p:nvGraphicFramePr>
        <p:xfrm>
          <a:off x="1384100" y="2574858"/>
          <a:ext cx="50688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2" name="Equation" r:id="rId7" imgW="2641320" imgH="393480" progId="Equation.3">
                  <p:embed/>
                </p:oleObj>
              </mc:Choice>
              <mc:Fallback>
                <p:oleObj name="Equation" r:id="rId7" imgW="2641320" imgH="393480" progId="Equation.3">
                  <p:embed/>
                  <p:pic>
                    <p:nvPicPr>
                      <p:cNvPr id="249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100" y="2574858"/>
                        <a:ext cx="50688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49001"/>
              </p:ext>
            </p:extLst>
          </p:nvPr>
        </p:nvGraphicFramePr>
        <p:xfrm>
          <a:off x="1384100" y="3511483"/>
          <a:ext cx="738346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3" name="Equation" r:id="rId9" imgW="3848040" imgH="393480" progId="Equation.3">
                  <p:embed/>
                </p:oleObj>
              </mc:Choice>
              <mc:Fallback>
                <p:oleObj name="Equation" r:id="rId9" imgW="3848040" imgH="393480" progId="Equation.3">
                  <p:embed/>
                  <p:pic>
                    <p:nvPicPr>
                      <p:cNvPr id="249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100" y="3511483"/>
                        <a:ext cx="738346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46814"/>
              </p:ext>
            </p:extLst>
          </p:nvPr>
        </p:nvGraphicFramePr>
        <p:xfrm>
          <a:off x="1384100" y="4448108"/>
          <a:ext cx="1900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4" name="Equation" r:id="rId11" imgW="990360" imgH="393480" progId="Equation.3">
                  <p:embed/>
                </p:oleObj>
              </mc:Choice>
              <mc:Fallback>
                <p:oleObj name="Equation" r:id="rId11" imgW="990360" imgH="393480" progId="Equation.3">
                  <p:embed/>
                  <p:pic>
                    <p:nvPicPr>
                      <p:cNvPr id="249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100" y="4448108"/>
                        <a:ext cx="19002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80076"/>
              </p:ext>
            </p:extLst>
          </p:nvPr>
        </p:nvGraphicFramePr>
        <p:xfrm>
          <a:off x="1457125" y="5456171"/>
          <a:ext cx="2339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5" name="Equation" r:id="rId13" imgW="1218960" imgH="393480" progId="Equation.3">
                  <p:embed/>
                </p:oleObj>
              </mc:Choice>
              <mc:Fallback>
                <p:oleObj name="Equation" r:id="rId13" imgW="1218960" imgH="393480" progId="Equation.3">
                  <p:embed/>
                  <p:pic>
                    <p:nvPicPr>
                      <p:cNvPr id="249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25" y="5456171"/>
                        <a:ext cx="2339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08288" y="4664008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与塑性力学关系密切！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08288" y="5311708"/>
            <a:ext cx="3959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与屈服准则有关！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364632" y="6044799"/>
            <a:ext cx="4176712" cy="461665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可解释第四强度理论！</a:t>
            </a:r>
          </a:p>
        </p:txBody>
      </p:sp>
    </p:spTree>
    <p:extLst>
      <p:ext uri="{BB962C8B-B14F-4D97-AF65-F5344CB8AC3E}">
        <p14:creationId xmlns:p14="http://schemas.microsoft.com/office/powerpoint/2010/main" val="36941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" grpId="0" autoUpdateAnimBg="0"/>
      <p:bldP spid="12" grpId="0" autoUpdateAnimBg="0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28544" y="1281473"/>
            <a:ext cx="2700338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50" dirty="0">
                <a:ea typeface="隶书" panose="02010509060101010101" pitchFamily="49" charset="-122"/>
              </a:rPr>
              <a:t>应力理论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98419" y="5051961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18934" y="1895613"/>
            <a:ext cx="545425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外力、内力与应力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柯西公式与应力转换公式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主应力与应力不变量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ea typeface="黑体" panose="02010609060101010101" pitchFamily="49" charset="-122"/>
              </a:rPr>
              <a:t>  最大剪应力，八面体剪应力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  平衡微分方程</a:t>
            </a:r>
          </a:p>
        </p:txBody>
      </p:sp>
    </p:spTree>
    <p:extLst>
      <p:ext uri="{BB962C8B-B14F-4D97-AF65-F5344CB8AC3E}">
        <p14:creationId xmlns:p14="http://schemas.microsoft.com/office/powerpoint/2010/main" val="23585067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11867" y="5119338"/>
            <a:ext cx="1295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chemeClr val="bg1"/>
                </a:solidFill>
                <a:ea typeface="楷体_GB2312" pitchFamily="49" charset="-122"/>
              </a:rPr>
              <a:t>Chapter  3.5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46665" y="-107997"/>
            <a:ext cx="5130403" cy="854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300" dirty="0">
                <a:ea typeface="隶书" panose="02010509060101010101" pitchFamily="49" charset="-122"/>
              </a:rPr>
              <a:t>平衡微分方程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820236"/>
            <a:ext cx="5454253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笛卡尔坐标系中的平衡微分方程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考虑物体中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x,y,z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点，其应力状态用直角坐标表示如下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如图标注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而临近一点</a:t>
            </a:r>
            <a:r>
              <a:rPr lang="en-US" altLang="zh-CN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x,y+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y,z+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b="1" i="1" dirty="0" err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的应力状态也用直角坐标示出，根据应力为位置函数的概念，将应力在附近展开，保留一级微量连同应计入的增量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可得：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18264"/>
              </p:ext>
            </p:extLst>
          </p:nvPr>
        </p:nvGraphicFramePr>
        <p:xfrm>
          <a:off x="2392914" y="2118638"/>
          <a:ext cx="520184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58" name="Equation" r:id="rId5" imgW="3098520" imgH="482400" progId="Equation.DSMT4">
                  <p:embed/>
                </p:oleObj>
              </mc:Choice>
              <mc:Fallback>
                <p:oleObj name="Equation" r:id="rId5" imgW="3098520" imgH="482400" progId="Equation.DSMT4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914" y="2118638"/>
                        <a:ext cx="5201840" cy="8096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916319" y="3209250"/>
            <a:ext cx="5301852" cy="3556397"/>
            <a:chOff x="2511030" y="2131220"/>
            <a:chExt cx="5301852" cy="3556397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770310"/>
                </p:ext>
              </p:extLst>
            </p:nvPr>
          </p:nvGraphicFramePr>
          <p:xfrm>
            <a:off x="2511030" y="2131220"/>
            <a:ext cx="3798094" cy="3556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59" name="Designer 4.1 Drawing" r:id="rId7" imgW="3463200" imgH="3243600" progId="MgxDesigner">
                    <p:embed/>
                  </p:oleObj>
                </mc:Choice>
                <mc:Fallback>
                  <p:oleObj name="Designer 4.1 Drawing" r:id="rId7" imgW="3463200" imgH="3243600" progId="MgxDesigner">
                    <p:embed/>
                    <p:pic>
                      <p:nvPicPr>
                        <p:cNvPr id="12288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030" y="2131220"/>
                          <a:ext cx="3798094" cy="35563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636963"/>
                </p:ext>
              </p:extLst>
            </p:nvPr>
          </p:nvGraphicFramePr>
          <p:xfrm>
            <a:off x="5543551" y="2436020"/>
            <a:ext cx="2269331" cy="2160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60" name="Designer 4.1 Drawing" r:id="rId9" imgW="1680120" imgH="1600920" progId="MgxDesigner">
                    <p:embed/>
                  </p:oleObj>
                </mc:Choice>
                <mc:Fallback>
                  <p:oleObj name="Designer 4.1 Drawing" r:id="rId9" imgW="1680120" imgH="1600920" progId="MgxDesigner">
                    <p:embed/>
                    <p:pic>
                      <p:nvPicPr>
                        <p:cNvPr id="1228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3551" y="2436020"/>
                          <a:ext cx="2269331" cy="2160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734162"/>
                </p:ext>
              </p:extLst>
            </p:nvPr>
          </p:nvGraphicFramePr>
          <p:xfrm>
            <a:off x="2951561" y="2756299"/>
            <a:ext cx="1273969" cy="1296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61" name="Designer 4.1 Drawing" r:id="rId11" imgW="1210680" imgH="1231920" progId="MgxDesigner">
                    <p:embed/>
                  </p:oleObj>
                </mc:Choice>
                <mc:Fallback>
                  <p:oleObj name="Designer 4.1 Drawing" r:id="rId11" imgW="1210680" imgH="1231920" progId="MgxDesigner">
                    <p:embed/>
                    <p:pic>
                      <p:nvPicPr>
                        <p:cNvPr id="1228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561" y="2756299"/>
                          <a:ext cx="1273969" cy="1296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6810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97324" y="2040137"/>
            <a:ext cx="63996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912175"/>
              </p:ext>
            </p:extLst>
          </p:nvPr>
        </p:nvGraphicFramePr>
        <p:xfrm>
          <a:off x="4185826" y="2040137"/>
          <a:ext cx="3798094" cy="355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2" name="Designer 4.1 Drawing" r:id="rId3" imgW="3463200" imgH="3243600" progId="MgxDesigner">
                  <p:embed/>
                </p:oleObj>
              </mc:Choice>
              <mc:Fallback>
                <p:oleObj name="Designer 4.1 Drawing" r:id="rId3" imgW="3463200" imgH="3243600" progId="MgxDesigner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826" y="2040137"/>
                        <a:ext cx="3798094" cy="3556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25106"/>
              </p:ext>
            </p:extLst>
          </p:nvPr>
        </p:nvGraphicFramePr>
        <p:xfrm>
          <a:off x="4901391" y="982862"/>
          <a:ext cx="3826669" cy="193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3" name="Designer 4.1 Drawing" r:id="rId5" imgW="2634120" imgH="1393560" progId="MgxDesigner">
                  <p:embed/>
                </p:oleObj>
              </mc:Choice>
              <mc:Fallback>
                <p:oleObj name="Designer 4.1 Drawing" r:id="rId5" imgW="2634120" imgH="1393560" progId="MgxDesigner">
                  <p:embed/>
                  <p:pic>
                    <p:nvPicPr>
                      <p:cNvPr id="12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391" y="982862"/>
                        <a:ext cx="3826669" cy="193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74347"/>
              </p:ext>
            </p:extLst>
          </p:nvPr>
        </p:nvGraphicFramePr>
        <p:xfrm>
          <a:off x="5922432" y="4122032"/>
          <a:ext cx="11858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4" name="Designer 4.1 Drawing" r:id="rId7" imgW="1134360" imgH="1003320" progId="MgxDesigner">
                  <p:embed/>
                </p:oleObj>
              </mc:Choice>
              <mc:Fallback>
                <p:oleObj name="Designer 4.1 Drawing" r:id="rId7" imgW="1134360" imgH="1003320" progId="MgxDesigner">
                  <p:embed/>
                  <p:pic>
                    <p:nvPicPr>
                      <p:cNvPr id="123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432" y="4122032"/>
                        <a:ext cx="11858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17112"/>
              </p:ext>
            </p:extLst>
          </p:nvPr>
        </p:nvGraphicFramePr>
        <p:xfrm>
          <a:off x="387732" y="1948340"/>
          <a:ext cx="3798094" cy="355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5" name="Designer 4.1 Drawing" r:id="rId9" imgW="3463200" imgH="3243600" progId="MgxDesigner">
                  <p:embed/>
                </p:oleObj>
              </mc:Choice>
              <mc:Fallback>
                <p:oleObj name="Designer 4.1 Drawing" r:id="rId9" imgW="3463200" imgH="3243600" progId="MgxDesigner">
                  <p:embed/>
                  <p:pic>
                    <p:nvPicPr>
                      <p:cNvPr id="124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32" y="1948340"/>
                        <a:ext cx="3798094" cy="35563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00519"/>
              </p:ext>
            </p:extLst>
          </p:nvPr>
        </p:nvGraphicFramePr>
        <p:xfrm>
          <a:off x="721105" y="3030617"/>
          <a:ext cx="3709988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6" name="Designer 4.1 Drawing" r:id="rId10" imgW="2850480" imgH="1585440" progId="MgxDesigner">
                  <p:embed/>
                </p:oleObj>
              </mc:Choice>
              <mc:Fallback>
                <p:oleObj name="Designer 4.1 Drawing" r:id="rId10" imgW="2850480" imgH="1585440" progId="MgxDesigner">
                  <p:embed/>
                  <p:pic>
                    <p:nvPicPr>
                      <p:cNvPr id="124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05" y="3030617"/>
                        <a:ext cx="3709988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36782"/>
              </p:ext>
            </p:extLst>
          </p:nvPr>
        </p:nvGraphicFramePr>
        <p:xfrm>
          <a:off x="2448703" y="1680450"/>
          <a:ext cx="1635919" cy="178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7" name="Designer 4.1 Drawing" r:id="rId12" imgW="1164960" imgH="1271520" progId="MgxDesigner">
                  <p:embed/>
                </p:oleObj>
              </mc:Choice>
              <mc:Fallback>
                <p:oleObj name="Designer 4.1 Drawing" r:id="rId12" imgW="1164960" imgH="1271520" progId="MgxDesigner">
                  <p:embed/>
                  <p:pic>
                    <p:nvPicPr>
                      <p:cNvPr id="1249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703" y="1680450"/>
                        <a:ext cx="1635919" cy="1783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3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Fading Grid">
  <a:themeElements>
    <a:clrScheme name="Fading Grid 2">
      <a:dk1>
        <a:srgbClr val="000066"/>
      </a:dk1>
      <a:lt1>
        <a:srgbClr val="FFFFFF"/>
      </a:lt1>
      <a:dk2>
        <a:srgbClr val="000066"/>
      </a:dk2>
      <a:lt2>
        <a:srgbClr val="B2B8C8"/>
      </a:lt2>
      <a:accent1>
        <a:srgbClr val="008080"/>
      </a:accent1>
      <a:accent2>
        <a:srgbClr val="00004E"/>
      </a:accent2>
      <a:accent3>
        <a:srgbClr val="AAAAB8"/>
      </a:accent3>
      <a:accent4>
        <a:srgbClr val="DADADA"/>
      </a:accent4>
      <a:accent5>
        <a:srgbClr val="AAC0C0"/>
      </a:accent5>
      <a:accent6>
        <a:srgbClr val="000046"/>
      </a:accent6>
      <a:hlink>
        <a:srgbClr val="00FFCC"/>
      </a:hlink>
      <a:folHlink>
        <a:srgbClr val="6699FF"/>
      </a:folHlink>
    </a:clrScheme>
    <a:fontScheme name="Fading Gri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3883</Words>
  <Application>Microsoft Office PowerPoint</Application>
  <PresentationFormat>全屏显示(4:3)</PresentationFormat>
  <Paragraphs>706</Paragraphs>
  <Slides>123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15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123</vt:i4>
      </vt:variant>
    </vt:vector>
  </HeadingPairs>
  <TitlesOfParts>
    <vt:vector size="173" baseType="lpstr">
      <vt:lpstr>Arial Unicode MS</vt:lpstr>
      <vt:lpstr>Batang</vt:lpstr>
      <vt:lpstr>等线</vt:lpstr>
      <vt:lpstr>黑体</vt:lpstr>
      <vt:lpstr>华文仿宋</vt:lpstr>
      <vt:lpstr>华文行楷</vt:lpstr>
      <vt:lpstr>华文楷体</vt:lpstr>
      <vt:lpstr>华文隶书</vt:lpstr>
      <vt:lpstr>华文细黑</vt:lpstr>
      <vt:lpstr>华文新魏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Constantia</vt:lpstr>
      <vt:lpstr>Symbol</vt:lpstr>
      <vt:lpstr>Times New Roman</vt:lpstr>
      <vt:lpstr>Wingdings</vt:lpstr>
      <vt:lpstr>Office 主题</vt:lpstr>
      <vt:lpstr>Fading Grid</vt:lpstr>
      <vt:lpstr>1_Fading Grid</vt:lpstr>
      <vt:lpstr>2_Fading Grid</vt:lpstr>
      <vt:lpstr>3_Fading Grid</vt:lpstr>
      <vt:lpstr>4_Fading Grid</vt:lpstr>
      <vt:lpstr>5_Fading Grid</vt:lpstr>
      <vt:lpstr>6_Fading Grid</vt:lpstr>
      <vt:lpstr>7_Fading Grid</vt:lpstr>
      <vt:lpstr>8_Fading Grid</vt:lpstr>
      <vt:lpstr>9_Fading Grid</vt:lpstr>
      <vt:lpstr>10_Fading Grid</vt:lpstr>
      <vt:lpstr>11_Fading Grid</vt:lpstr>
      <vt:lpstr>12_Fading Grid</vt:lpstr>
      <vt:lpstr>13_Fading Grid</vt:lpstr>
      <vt:lpstr>公式</vt:lpstr>
      <vt:lpstr>Equation</vt:lpstr>
      <vt:lpstr>Document</vt:lpstr>
      <vt:lpstr>幻灯片</vt:lpstr>
      <vt:lpstr>文档</vt:lpstr>
      <vt:lpstr>Equation.DSMT4</vt:lpstr>
      <vt:lpstr>Equation.3</vt:lpstr>
      <vt:lpstr>BMP 图象</vt:lpstr>
      <vt:lpstr>位图图像</vt:lpstr>
      <vt:lpstr>Designer 4.1 Drawing</vt:lpstr>
      <vt:lpstr>Visio</vt:lpstr>
      <vt:lpstr>PowerPoint 演示文稿</vt:lpstr>
      <vt:lpstr>参考教材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冯露</dc:creator>
  <cp:lastModifiedBy>冯 冯露</cp:lastModifiedBy>
  <cp:revision>58</cp:revision>
  <cp:lastPrinted>2019-05-09T01:55:11Z</cp:lastPrinted>
  <dcterms:created xsi:type="dcterms:W3CDTF">2019-05-08T23:37:38Z</dcterms:created>
  <dcterms:modified xsi:type="dcterms:W3CDTF">2019-09-27T04:48:48Z</dcterms:modified>
</cp:coreProperties>
</file>