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6"/>
  </p:notesMasterIdLst>
  <p:handoutMasterIdLst>
    <p:handoutMasterId r:id="rId137"/>
  </p:handout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414" r:id="rId20"/>
    <p:sldId id="415" r:id="rId21"/>
    <p:sldId id="416" r:id="rId22"/>
    <p:sldId id="417" r:id="rId23"/>
    <p:sldId id="418" r:id="rId24"/>
    <p:sldId id="435" r:id="rId25"/>
    <p:sldId id="419" r:id="rId26"/>
    <p:sldId id="420" r:id="rId27"/>
    <p:sldId id="421" r:id="rId28"/>
    <p:sldId id="426" r:id="rId29"/>
    <p:sldId id="427" r:id="rId30"/>
    <p:sldId id="429" r:id="rId31"/>
    <p:sldId id="430" r:id="rId32"/>
    <p:sldId id="431" r:id="rId33"/>
    <p:sldId id="432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3" r:id="rId80"/>
    <p:sldId id="354" r:id="rId81"/>
    <p:sldId id="355" r:id="rId82"/>
    <p:sldId id="356" r:id="rId83"/>
    <p:sldId id="357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  <p:sldId id="383" r:id="rId108"/>
    <p:sldId id="384" r:id="rId109"/>
    <p:sldId id="385" r:id="rId110"/>
    <p:sldId id="386" r:id="rId111"/>
    <p:sldId id="387" r:id="rId112"/>
    <p:sldId id="388" r:id="rId113"/>
    <p:sldId id="389" r:id="rId114"/>
    <p:sldId id="390" r:id="rId115"/>
    <p:sldId id="391" r:id="rId116"/>
    <p:sldId id="392" r:id="rId117"/>
    <p:sldId id="393" r:id="rId118"/>
    <p:sldId id="394" r:id="rId119"/>
    <p:sldId id="395" r:id="rId120"/>
    <p:sldId id="396" r:id="rId121"/>
    <p:sldId id="397" r:id="rId122"/>
    <p:sldId id="398" r:id="rId123"/>
    <p:sldId id="399" r:id="rId124"/>
    <p:sldId id="400" r:id="rId125"/>
    <p:sldId id="401" r:id="rId126"/>
    <p:sldId id="402" r:id="rId127"/>
    <p:sldId id="403" r:id="rId128"/>
    <p:sldId id="404" r:id="rId129"/>
    <p:sldId id="405" r:id="rId130"/>
    <p:sldId id="406" r:id="rId131"/>
    <p:sldId id="407" r:id="rId132"/>
    <p:sldId id="408" r:id="rId133"/>
    <p:sldId id="409" r:id="rId134"/>
    <p:sldId id="410" r:id="rId135"/>
  </p:sldIdLst>
  <p:sldSz cx="9144000" cy="6858000" type="screen4x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1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4" Type="http://schemas.openxmlformats.org/officeDocument/2006/relationships/image" Target="../media/image323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27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15.wmf"/><Relationship Id="rId1" Type="http://schemas.openxmlformats.org/officeDocument/2006/relationships/image" Target="../media/image328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10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5.wmf"/><Relationship Id="rId7" Type="http://schemas.openxmlformats.org/officeDocument/2006/relationships/image" Target="../media/image46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5.wmf"/><Relationship Id="rId7" Type="http://schemas.openxmlformats.org/officeDocument/2006/relationships/image" Target="../media/image46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9.wmf"/><Relationship Id="rId7" Type="http://schemas.openxmlformats.org/officeDocument/2006/relationships/image" Target="../media/image40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5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6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4" Type="http://schemas.openxmlformats.org/officeDocument/2006/relationships/image" Target="../media/image10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e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gi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gi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51.gi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gi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51.gi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gif"/><Relationship Id="rId1" Type="http://schemas.openxmlformats.org/officeDocument/2006/relationships/image" Target="../media/image207.wmf"/><Relationship Id="rId6" Type="http://schemas.openxmlformats.org/officeDocument/2006/relationships/image" Target="../media/image205.wmf"/><Relationship Id="rId5" Type="http://schemas.openxmlformats.org/officeDocument/2006/relationships/image" Target="../media/image211.wmf"/><Relationship Id="rId4" Type="http://schemas.openxmlformats.org/officeDocument/2006/relationships/image" Target="../media/image210.gi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08.gif"/><Relationship Id="rId1" Type="http://schemas.openxmlformats.org/officeDocument/2006/relationships/image" Target="../media/image207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4" Type="http://schemas.openxmlformats.org/officeDocument/2006/relationships/image" Target="../media/image22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214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emf"/><Relationship Id="rId1" Type="http://schemas.openxmlformats.org/officeDocument/2006/relationships/image" Target="../media/image227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wmf"/><Relationship Id="rId1" Type="http://schemas.openxmlformats.org/officeDocument/2006/relationships/image" Target="../media/image208.gi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emf"/><Relationship Id="rId4" Type="http://schemas.openxmlformats.org/officeDocument/2006/relationships/image" Target="../media/image241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4" Type="http://schemas.openxmlformats.org/officeDocument/2006/relationships/image" Target="../media/image259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2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4" Type="http://schemas.openxmlformats.org/officeDocument/2006/relationships/image" Target="../media/image270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69.wmf"/><Relationship Id="rId1" Type="http://schemas.openxmlformats.org/officeDocument/2006/relationships/image" Target="../media/image271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7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4" Type="http://schemas.openxmlformats.org/officeDocument/2006/relationships/image" Target="../media/image28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emf"/><Relationship Id="rId1" Type="http://schemas.openxmlformats.org/officeDocument/2006/relationships/image" Target="../media/image25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4" Type="http://schemas.openxmlformats.org/officeDocument/2006/relationships/image" Target="../media/image291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5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wmf"/><Relationship Id="rId1" Type="http://schemas.openxmlformats.org/officeDocument/2006/relationships/image" Target="../media/image296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4" Type="http://schemas.openxmlformats.org/officeDocument/2006/relationships/image" Target="../media/image306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7.wmf"/></Relationships>
</file>

<file path=ppt/drawings/_rels/vmlDrawing9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wmf"/><Relationship Id="rId1" Type="http://schemas.openxmlformats.org/officeDocument/2006/relationships/image" Target="../media/image308.w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9.w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E7FA-83AF-4541-9D17-08AE5394BDF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EB97-4FF6-4F1B-97B7-793CDC0A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C1E57-657B-42DF-A1BD-574B6BE7F61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9F806-98FA-412B-A2C8-79F3304B8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1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9F806-98FA-412B-A2C8-79F3304B80FF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6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8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36C758-3994-4ECF-87AB-3A7F0D1A1D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4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6421B0-916B-4C54-B510-18C816F5F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27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A231A0-7936-4010-8D19-17C5F72847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E3C99E-1292-441A-A643-092A0EBBE9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0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8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712-05B9-4FFA-B288-0FA39ACC33D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A367-628A-4F9C-A3C9-19067E8F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mms.sohu.com/pic/1005/1/740.html" TargetMode="External"/><Relationship Id="rId2" Type="http://schemas.openxmlformats.org/officeDocument/2006/relationships/image" Target="../media/image2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4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77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71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75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84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277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7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81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96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00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04.bin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295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307.bin"/><Relationship Id="rId5" Type="http://schemas.openxmlformats.org/officeDocument/2006/relationships/image" Target="../media/image296.wmf"/><Relationship Id="rId4" Type="http://schemas.openxmlformats.org/officeDocument/2006/relationships/oleObject" Target="../embeddings/oleObject306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301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314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16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307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08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309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310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311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24.bin"/><Relationship Id="rId4" Type="http://schemas.openxmlformats.org/officeDocument/2006/relationships/image" Target="../media/image312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15.w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png"/><Relationship Id="rId4" Type="http://schemas.openxmlformats.org/officeDocument/2006/relationships/image" Target="../media/image25.wmf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34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36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40.bin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328.w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329.w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3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5.wmf"/><Relationship Id="rId22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11" Type="http://schemas.openxmlformats.org/officeDocument/2006/relationships/image" Target="../media/image50.jpe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5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11" Type="http://schemas.openxmlformats.org/officeDocument/2006/relationships/image" Target="../media/image50.jpe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7.wmf"/><Relationship Id="rId9" Type="http://schemas.openxmlformats.org/officeDocument/2006/relationships/image" Target="../media/image5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0.wmf"/><Relationship Id="rId9" Type="http://schemas.openxmlformats.org/officeDocument/2006/relationships/image" Target="../media/image50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4.wmf"/><Relationship Id="rId11" Type="http://schemas.openxmlformats.org/officeDocument/2006/relationships/image" Target="../media/image50.jpeg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6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4.bin"/><Relationship Id="rId3" Type="http://schemas.openxmlformats.org/officeDocument/2006/relationships/image" Target="../media/image144.jpe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41.wmf"/><Relationship Id="rId5" Type="http://schemas.openxmlformats.org/officeDocument/2006/relationships/image" Target="../media/image138.emf"/><Relationship Id="rId15" Type="http://schemas.openxmlformats.org/officeDocument/2006/relationships/oleObject" Target="../embeddings/oleObject155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0.wmf"/><Relationship Id="rId14" Type="http://schemas.openxmlformats.org/officeDocument/2006/relationships/image" Target="../media/image14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6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0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7" Type="http://schemas.openxmlformats.org/officeDocument/2006/relationships/image" Target="../media/image20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0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09.wmf"/><Relationship Id="rId11" Type="http://schemas.openxmlformats.org/officeDocument/2006/relationships/image" Target="../media/image205.wmf"/><Relationship Id="rId5" Type="http://schemas.openxmlformats.org/officeDocument/2006/relationships/oleObject" Target="../embeddings/oleObject218.bin"/><Relationship Id="rId10" Type="http://schemas.openxmlformats.org/officeDocument/2006/relationships/oleObject" Target="../embeddings/oleObject220.bin"/><Relationship Id="rId4" Type="http://schemas.openxmlformats.org/officeDocument/2006/relationships/image" Target="../media/image207.wmf"/><Relationship Id="rId9" Type="http://schemas.openxmlformats.org/officeDocument/2006/relationships/image" Target="../media/image206.jpe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14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4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1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image" Target="../media/image222.jpeg"/><Relationship Id="rId7" Type="http://schemas.openxmlformats.org/officeDocument/2006/relationships/image" Target="../media/image2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21.wmf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2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24.wmf"/><Relationship Id="rId11" Type="http://schemas.openxmlformats.org/officeDocument/2006/relationships/image" Target="../media/image206.jpeg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14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35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06.jpeg"/><Relationship Id="rId4" Type="http://schemas.openxmlformats.org/officeDocument/2006/relationships/image" Target="../media/image226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slide" Target="slide74.xml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29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3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34.emf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45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237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41.wmf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5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242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43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45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248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4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51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53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255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70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260.wmf"/><Relationship Id="rId4" Type="http://schemas.openxmlformats.org/officeDocument/2006/relationships/oleObject" Target="../embeddings/oleObject27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262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2552987" y="917109"/>
            <a:ext cx="426649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应变</a:t>
            </a:r>
            <a:r>
              <a:rPr lang="zh-CN" altLang="en-US" sz="4050" dirty="0">
                <a:latin typeface="黑体" panose="02010609060101010101" pitchFamily="49" charset="-122"/>
                <a:ea typeface="黑体" panose="02010609060101010101" pitchFamily="49" charset="-122"/>
              </a:rPr>
              <a:t>理论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628900" y="2057401"/>
            <a:ext cx="4686300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位移和应变（小应变情况）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位移和应变（一般情况）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刚体转动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应变协调方程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位移场的单值条件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由应变求位移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12475" y="5718909"/>
            <a:ext cx="5832648" cy="0"/>
          </a:xfrm>
          <a:prstGeom prst="line">
            <a:avLst/>
          </a:prstGeom>
          <a:ln w="38100">
            <a:solidFill>
              <a:srgbClr val="FB05C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1143001" y="2807472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idx="1"/>
          </p:nvPr>
        </p:nvSpPr>
        <p:spPr>
          <a:xfrm>
            <a:off x="2700338" y="1188302"/>
            <a:ext cx="3257550" cy="5715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剪应变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315869"/>
              </p:ext>
            </p:extLst>
          </p:nvPr>
        </p:nvGraphicFramePr>
        <p:xfrm>
          <a:off x="2903934" y="1687607"/>
          <a:ext cx="3053954" cy="293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Designer 4.1 Drawing" r:id="rId3" imgW="2853360" imgH="2737800" progId="MgxDesigner">
                  <p:embed/>
                </p:oleObj>
              </mc:Choice>
              <mc:Fallback>
                <p:oleObj name="Designer 4.1 Drawing" r:id="rId3" imgW="2853360" imgH="2737800" progId="MgxDesign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934" y="1687607"/>
                        <a:ext cx="3053954" cy="293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597328"/>
              </p:ext>
            </p:extLst>
          </p:nvPr>
        </p:nvGraphicFramePr>
        <p:xfrm>
          <a:off x="5543550" y="1980938"/>
          <a:ext cx="2846784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5" imgW="1244520" imgH="253800" progId="Equation.DSMT4">
                  <p:embed/>
                </p:oleObj>
              </mc:Choice>
              <mc:Fallback>
                <p:oleObj name="Equation" r:id="rId5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980938"/>
                        <a:ext cx="2846784" cy="583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7909"/>
              </p:ext>
            </p:extLst>
          </p:nvPr>
        </p:nvGraphicFramePr>
        <p:xfrm>
          <a:off x="1324755" y="1737033"/>
          <a:ext cx="1219200" cy="163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7" imgW="533160" imgH="711000" progId="Equation.DSMT4">
                  <p:embed/>
                </p:oleObj>
              </mc:Choice>
              <mc:Fallback>
                <p:oleObj name="Equation" r:id="rId7" imgW="533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755" y="1737033"/>
                        <a:ext cx="1219200" cy="163472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30388" y="193445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922293" y="95589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212316" y="4179530"/>
            <a:ext cx="3257550" cy="5715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工程剪应变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64306"/>
              </p:ext>
            </p:extLst>
          </p:nvPr>
        </p:nvGraphicFramePr>
        <p:xfrm>
          <a:off x="5543550" y="5211944"/>
          <a:ext cx="2382441" cy="5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9" imgW="1040948" imgH="241195" progId="Equation.DSMT4">
                  <p:embed/>
                </p:oleObj>
              </mc:Choice>
              <mc:Fallback>
                <p:oleObj name="Equation" r:id="rId9" imgW="1040948" imgH="241195" progId="Equation.DSMT4">
                  <p:embed/>
                  <p:pic>
                    <p:nvPicPr>
                      <p:cNvPr id="235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211944"/>
                        <a:ext cx="2382441" cy="554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58461"/>
              </p:ext>
            </p:extLst>
          </p:nvPr>
        </p:nvGraphicFramePr>
        <p:xfrm>
          <a:off x="2762908" y="4953175"/>
          <a:ext cx="1248966" cy="163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11" imgW="545760" imgH="711000" progId="Equation.DSMT4">
                  <p:embed/>
                </p:oleObj>
              </mc:Choice>
              <mc:Fallback>
                <p:oleObj name="Equation" r:id="rId11" imgW="545760" imgH="711000" progId="Equation.DSMT4">
                  <p:embed/>
                  <p:pic>
                    <p:nvPicPr>
                      <p:cNvPr id="235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908" y="4953175"/>
                        <a:ext cx="1248966" cy="163472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4171951" y="2400301"/>
            <a:ext cx="621506" cy="854869"/>
            <a:chOff x="2562" y="1071"/>
            <a:chExt cx="636" cy="862"/>
          </a:xfrm>
        </p:grpSpPr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562" y="1071"/>
              <a:ext cx="636" cy="9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 rot="-5400000">
              <a:off x="2541" y="1456"/>
              <a:ext cx="680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2562" y="1842"/>
              <a:ext cx="636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pSp>
          <p:nvGrpSpPr>
            <p:cNvPr id="177161" name="Group 9"/>
            <p:cNvGrpSpPr>
              <a:grpSpLocks/>
            </p:cNvGrpSpPr>
            <p:nvPr/>
          </p:nvGrpSpPr>
          <p:grpSpPr bwMode="auto">
            <a:xfrm>
              <a:off x="2562" y="1071"/>
              <a:ext cx="635" cy="862"/>
              <a:chOff x="3379" y="799"/>
              <a:chExt cx="635" cy="862"/>
            </a:xfrm>
          </p:grpSpPr>
          <p:sp>
            <p:nvSpPr>
              <p:cNvPr id="177162" name="Line 10"/>
              <p:cNvSpPr>
                <a:spLocks noChangeShapeType="1"/>
              </p:cNvSpPr>
              <p:nvPr/>
            </p:nvSpPr>
            <p:spPr bwMode="auto">
              <a:xfrm>
                <a:off x="3379" y="799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3" name="Line 11"/>
              <p:cNvSpPr>
                <a:spLocks noChangeShapeType="1"/>
              </p:cNvSpPr>
              <p:nvPr/>
            </p:nvSpPr>
            <p:spPr bwMode="auto">
              <a:xfrm>
                <a:off x="3379" y="1661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4" name="Line 12"/>
              <p:cNvSpPr>
                <a:spLocks noChangeShapeType="1"/>
              </p:cNvSpPr>
              <p:nvPr/>
            </p:nvSpPr>
            <p:spPr bwMode="auto">
              <a:xfrm rot="-5400000">
                <a:off x="3311" y="1230"/>
                <a:ext cx="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5" name="Line 13"/>
              <p:cNvSpPr>
                <a:spLocks noChangeShapeType="1"/>
              </p:cNvSpPr>
              <p:nvPr/>
            </p:nvSpPr>
            <p:spPr bwMode="auto">
              <a:xfrm rot="-5400000">
                <a:off x="3402" y="1230"/>
                <a:ext cx="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6" name="Line 14"/>
              <p:cNvSpPr>
                <a:spLocks noChangeShapeType="1"/>
              </p:cNvSpPr>
              <p:nvPr/>
            </p:nvSpPr>
            <p:spPr bwMode="auto">
              <a:xfrm>
                <a:off x="3379" y="89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7" name="Line 15"/>
              <p:cNvSpPr>
                <a:spLocks noChangeShapeType="1"/>
              </p:cNvSpPr>
              <p:nvPr/>
            </p:nvSpPr>
            <p:spPr bwMode="auto">
              <a:xfrm>
                <a:off x="3742" y="89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8" name="Line 16"/>
              <p:cNvSpPr>
                <a:spLocks noChangeShapeType="1"/>
              </p:cNvSpPr>
              <p:nvPr/>
            </p:nvSpPr>
            <p:spPr bwMode="auto">
              <a:xfrm>
                <a:off x="3379" y="157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69" name="Line 17"/>
              <p:cNvSpPr>
                <a:spLocks noChangeShapeType="1"/>
              </p:cNvSpPr>
              <p:nvPr/>
            </p:nvSpPr>
            <p:spPr bwMode="auto">
              <a:xfrm>
                <a:off x="3742" y="157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70" name="Line 18"/>
              <p:cNvSpPr>
                <a:spLocks noChangeShapeType="1"/>
              </p:cNvSpPr>
              <p:nvPr/>
            </p:nvSpPr>
            <p:spPr bwMode="auto">
              <a:xfrm>
                <a:off x="3379" y="799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71" name="Line 19"/>
              <p:cNvSpPr>
                <a:spLocks noChangeShapeType="1"/>
              </p:cNvSpPr>
              <p:nvPr/>
            </p:nvSpPr>
            <p:spPr bwMode="auto">
              <a:xfrm>
                <a:off x="4014" y="799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72" name="Line 20"/>
              <p:cNvSpPr>
                <a:spLocks noChangeShapeType="1"/>
              </p:cNvSpPr>
              <p:nvPr/>
            </p:nvSpPr>
            <p:spPr bwMode="auto">
              <a:xfrm>
                <a:off x="3379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73" name="Line 21"/>
              <p:cNvSpPr>
                <a:spLocks noChangeShapeType="1"/>
              </p:cNvSpPr>
              <p:nvPr/>
            </p:nvSpPr>
            <p:spPr bwMode="auto">
              <a:xfrm>
                <a:off x="4014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1491889" y="2523999"/>
            <a:ext cx="2111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单连通域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pSp>
        <p:nvGrpSpPr>
          <p:cNvPr id="177176" name="Group 24"/>
          <p:cNvGrpSpPr>
            <a:grpSpLocks/>
          </p:cNvGrpSpPr>
          <p:nvPr/>
        </p:nvGrpSpPr>
        <p:grpSpPr bwMode="auto">
          <a:xfrm>
            <a:off x="3657600" y="4057651"/>
            <a:ext cx="981075" cy="1051322"/>
            <a:chOff x="3923" y="1071"/>
            <a:chExt cx="771" cy="771"/>
          </a:xfrm>
        </p:grpSpPr>
        <p:grpSp>
          <p:nvGrpSpPr>
            <p:cNvPr id="177177" name="Group 25"/>
            <p:cNvGrpSpPr>
              <a:grpSpLocks/>
            </p:cNvGrpSpPr>
            <p:nvPr/>
          </p:nvGrpSpPr>
          <p:grpSpPr bwMode="auto">
            <a:xfrm>
              <a:off x="3923" y="1071"/>
              <a:ext cx="771" cy="771"/>
              <a:chOff x="3923" y="1071"/>
              <a:chExt cx="771" cy="771"/>
            </a:xfrm>
          </p:grpSpPr>
          <p:sp>
            <p:nvSpPr>
              <p:cNvPr id="177178" name="Oval 26"/>
              <p:cNvSpPr>
                <a:spLocks noChangeArrowheads="1"/>
              </p:cNvSpPr>
              <p:nvPr/>
            </p:nvSpPr>
            <p:spPr bwMode="auto">
              <a:xfrm>
                <a:off x="3923" y="1071"/>
                <a:ext cx="771" cy="771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79" name="Oval 27"/>
              <p:cNvSpPr>
                <a:spLocks noChangeArrowheads="1"/>
              </p:cNvSpPr>
              <p:nvPr/>
            </p:nvSpPr>
            <p:spPr bwMode="auto">
              <a:xfrm>
                <a:off x="4150" y="1298"/>
                <a:ext cx="318" cy="318"/>
              </a:xfrm>
              <a:prstGeom prst="ellipse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77180" name="Line 28"/>
            <p:cNvSpPr>
              <a:spLocks noChangeShapeType="1"/>
            </p:cNvSpPr>
            <p:nvPr/>
          </p:nvSpPr>
          <p:spPr bwMode="auto">
            <a:xfrm>
              <a:off x="4468" y="1434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181" name="Line 29"/>
            <p:cNvSpPr>
              <a:spLocks noChangeShapeType="1"/>
            </p:cNvSpPr>
            <p:nvPr/>
          </p:nvSpPr>
          <p:spPr bwMode="auto">
            <a:xfrm>
              <a:off x="4468" y="1480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rot="6397019">
              <a:off x="4422" y="1071"/>
              <a:ext cx="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 rot="13230350" flipH="1">
              <a:off x="4217" y="1321"/>
              <a:ext cx="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77184" name="Group 32"/>
          <p:cNvGrpSpPr>
            <a:grpSpLocks/>
          </p:cNvGrpSpPr>
          <p:nvPr/>
        </p:nvGrpSpPr>
        <p:grpSpPr bwMode="auto">
          <a:xfrm>
            <a:off x="4972051" y="4000501"/>
            <a:ext cx="1097756" cy="1175147"/>
            <a:chOff x="4649" y="1117"/>
            <a:chExt cx="862" cy="862"/>
          </a:xfrm>
        </p:grpSpPr>
        <p:grpSp>
          <p:nvGrpSpPr>
            <p:cNvPr id="177185" name="Group 33"/>
            <p:cNvGrpSpPr>
              <a:grpSpLocks/>
            </p:cNvGrpSpPr>
            <p:nvPr/>
          </p:nvGrpSpPr>
          <p:grpSpPr bwMode="auto">
            <a:xfrm>
              <a:off x="4649" y="1117"/>
              <a:ext cx="862" cy="862"/>
              <a:chOff x="4649" y="1117"/>
              <a:chExt cx="862" cy="862"/>
            </a:xfrm>
          </p:grpSpPr>
          <p:sp>
            <p:nvSpPr>
              <p:cNvPr id="177186" name="Rectangle 34"/>
              <p:cNvSpPr>
                <a:spLocks noChangeArrowheads="1"/>
              </p:cNvSpPr>
              <p:nvPr/>
            </p:nvSpPr>
            <p:spPr bwMode="auto">
              <a:xfrm>
                <a:off x="4649" y="1117"/>
                <a:ext cx="862" cy="86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87" name="Rectangle 35"/>
              <p:cNvSpPr>
                <a:spLocks noChangeArrowheads="1"/>
              </p:cNvSpPr>
              <p:nvPr/>
            </p:nvSpPr>
            <p:spPr bwMode="auto">
              <a:xfrm>
                <a:off x="4830" y="1298"/>
                <a:ext cx="182" cy="18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88" name="Rectangle 36"/>
              <p:cNvSpPr>
                <a:spLocks noChangeArrowheads="1"/>
              </p:cNvSpPr>
              <p:nvPr/>
            </p:nvSpPr>
            <p:spPr bwMode="auto">
              <a:xfrm>
                <a:off x="5148" y="1298"/>
                <a:ext cx="181" cy="18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89" name="Rectangle 37"/>
              <p:cNvSpPr>
                <a:spLocks noChangeArrowheads="1"/>
              </p:cNvSpPr>
              <p:nvPr/>
            </p:nvSpPr>
            <p:spPr bwMode="auto">
              <a:xfrm>
                <a:off x="4830" y="1616"/>
                <a:ext cx="182" cy="18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90" name="Rectangle 38"/>
              <p:cNvSpPr>
                <a:spLocks noChangeArrowheads="1"/>
              </p:cNvSpPr>
              <p:nvPr/>
            </p:nvSpPr>
            <p:spPr bwMode="auto">
              <a:xfrm>
                <a:off x="5148" y="1616"/>
                <a:ext cx="182" cy="18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177191" name="Group 39"/>
            <p:cNvGrpSpPr>
              <a:grpSpLocks/>
            </p:cNvGrpSpPr>
            <p:nvPr/>
          </p:nvGrpSpPr>
          <p:grpSpPr bwMode="auto">
            <a:xfrm>
              <a:off x="5012" y="1298"/>
              <a:ext cx="136" cy="46"/>
              <a:chOff x="5012" y="1298"/>
              <a:chExt cx="136" cy="46"/>
            </a:xfrm>
          </p:grpSpPr>
          <p:sp>
            <p:nvSpPr>
              <p:cNvPr id="177192" name="Line 40"/>
              <p:cNvSpPr>
                <a:spLocks noChangeShapeType="1"/>
              </p:cNvSpPr>
              <p:nvPr/>
            </p:nvSpPr>
            <p:spPr bwMode="auto">
              <a:xfrm>
                <a:off x="5012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93" name="Line 41"/>
              <p:cNvSpPr>
                <a:spLocks noChangeShapeType="1"/>
              </p:cNvSpPr>
              <p:nvPr/>
            </p:nvSpPr>
            <p:spPr bwMode="auto">
              <a:xfrm>
                <a:off x="5012" y="1344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177194" name="Group 42"/>
            <p:cNvGrpSpPr>
              <a:grpSpLocks/>
            </p:cNvGrpSpPr>
            <p:nvPr/>
          </p:nvGrpSpPr>
          <p:grpSpPr bwMode="auto">
            <a:xfrm>
              <a:off x="5012" y="1752"/>
              <a:ext cx="136" cy="46"/>
              <a:chOff x="5012" y="1298"/>
              <a:chExt cx="136" cy="46"/>
            </a:xfrm>
          </p:grpSpPr>
          <p:sp>
            <p:nvSpPr>
              <p:cNvPr id="177195" name="Line 43"/>
              <p:cNvSpPr>
                <a:spLocks noChangeShapeType="1"/>
              </p:cNvSpPr>
              <p:nvPr/>
            </p:nvSpPr>
            <p:spPr bwMode="auto">
              <a:xfrm>
                <a:off x="5012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96" name="Line 44"/>
              <p:cNvSpPr>
                <a:spLocks noChangeShapeType="1"/>
              </p:cNvSpPr>
              <p:nvPr/>
            </p:nvSpPr>
            <p:spPr bwMode="auto">
              <a:xfrm>
                <a:off x="5012" y="1344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177197" name="Group 45"/>
            <p:cNvGrpSpPr>
              <a:grpSpLocks/>
            </p:cNvGrpSpPr>
            <p:nvPr/>
          </p:nvGrpSpPr>
          <p:grpSpPr bwMode="auto">
            <a:xfrm rot="5400000" flipH="1" flipV="1">
              <a:off x="4785" y="1525"/>
              <a:ext cx="136" cy="46"/>
              <a:chOff x="5012" y="1298"/>
              <a:chExt cx="136" cy="46"/>
            </a:xfrm>
          </p:grpSpPr>
          <p:sp>
            <p:nvSpPr>
              <p:cNvPr id="177198" name="Line 46"/>
              <p:cNvSpPr>
                <a:spLocks noChangeShapeType="1"/>
              </p:cNvSpPr>
              <p:nvPr/>
            </p:nvSpPr>
            <p:spPr bwMode="auto">
              <a:xfrm>
                <a:off x="5012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199" name="Line 47"/>
              <p:cNvSpPr>
                <a:spLocks noChangeShapeType="1"/>
              </p:cNvSpPr>
              <p:nvPr/>
            </p:nvSpPr>
            <p:spPr bwMode="auto">
              <a:xfrm>
                <a:off x="5012" y="1344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177200" name="Group 48"/>
            <p:cNvGrpSpPr>
              <a:grpSpLocks/>
            </p:cNvGrpSpPr>
            <p:nvPr/>
          </p:nvGrpSpPr>
          <p:grpSpPr bwMode="auto">
            <a:xfrm>
              <a:off x="5329" y="1752"/>
              <a:ext cx="182" cy="46"/>
              <a:chOff x="5012" y="1298"/>
              <a:chExt cx="136" cy="46"/>
            </a:xfrm>
          </p:grpSpPr>
          <p:sp>
            <p:nvSpPr>
              <p:cNvPr id="177201" name="Line 49"/>
              <p:cNvSpPr>
                <a:spLocks noChangeShapeType="1"/>
              </p:cNvSpPr>
              <p:nvPr/>
            </p:nvSpPr>
            <p:spPr bwMode="auto">
              <a:xfrm>
                <a:off x="5012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77202" name="Line 50"/>
              <p:cNvSpPr>
                <a:spLocks noChangeShapeType="1"/>
              </p:cNvSpPr>
              <p:nvPr/>
            </p:nvSpPr>
            <p:spPr bwMode="auto">
              <a:xfrm>
                <a:off x="5012" y="1344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77203" name="Line 51"/>
            <p:cNvSpPr>
              <a:spLocks noChangeShapeType="1"/>
            </p:cNvSpPr>
            <p:nvPr/>
          </p:nvSpPr>
          <p:spPr bwMode="auto">
            <a:xfrm>
              <a:off x="4967" y="1979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04" name="Line 52"/>
            <p:cNvSpPr>
              <a:spLocks noChangeShapeType="1"/>
            </p:cNvSpPr>
            <p:nvPr/>
          </p:nvSpPr>
          <p:spPr bwMode="auto">
            <a:xfrm flipH="1">
              <a:off x="4967" y="1117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05" name="Line 53"/>
            <p:cNvSpPr>
              <a:spLocks noChangeShapeType="1"/>
            </p:cNvSpPr>
            <p:nvPr/>
          </p:nvSpPr>
          <p:spPr bwMode="auto">
            <a:xfrm rot="-5400000">
              <a:off x="4762" y="1729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06" name="Line 54"/>
            <p:cNvSpPr>
              <a:spLocks noChangeShapeType="1"/>
            </p:cNvSpPr>
            <p:nvPr/>
          </p:nvSpPr>
          <p:spPr bwMode="auto">
            <a:xfrm rot="-5400000">
              <a:off x="5443" y="1457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07" name="Line 55"/>
            <p:cNvSpPr>
              <a:spLocks noChangeShapeType="1"/>
            </p:cNvSpPr>
            <p:nvPr/>
          </p:nvSpPr>
          <p:spPr bwMode="auto">
            <a:xfrm rot="-5400000">
              <a:off x="5080" y="141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08" name="Line 56"/>
            <p:cNvSpPr>
              <a:spLocks noChangeShapeType="1"/>
            </p:cNvSpPr>
            <p:nvPr/>
          </p:nvSpPr>
          <p:spPr bwMode="auto">
            <a:xfrm flipH="1">
              <a:off x="4830" y="1797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09" name="Line 57"/>
            <p:cNvSpPr>
              <a:spLocks noChangeShapeType="1"/>
            </p:cNvSpPr>
            <p:nvPr/>
          </p:nvSpPr>
          <p:spPr bwMode="auto">
            <a:xfrm>
              <a:off x="5193" y="1298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10" name="Line 58"/>
            <p:cNvSpPr>
              <a:spLocks noChangeShapeType="1"/>
            </p:cNvSpPr>
            <p:nvPr/>
          </p:nvSpPr>
          <p:spPr bwMode="auto">
            <a:xfrm rot="-5400000">
              <a:off x="4762" y="1366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11" name="Line 59"/>
            <p:cNvSpPr>
              <a:spLocks noChangeShapeType="1"/>
            </p:cNvSpPr>
            <p:nvPr/>
          </p:nvSpPr>
          <p:spPr bwMode="auto">
            <a:xfrm rot="5400000" flipV="1">
              <a:off x="4581" y="1548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 rot="5400000" flipV="1">
              <a:off x="4944" y="141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13" name="Line 61"/>
            <p:cNvSpPr>
              <a:spLocks noChangeShapeType="1"/>
            </p:cNvSpPr>
            <p:nvPr/>
          </p:nvSpPr>
          <p:spPr bwMode="auto">
            <a:xfrm rot="-5400000">
              <a:off x="5080" y="1684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14" name="Line 62"/>
            <p:cNvSpPr>
              <a:spLocks noChangeShapeType="1"/>
            </p:cNvSpPr>
            <p:nvPr/>
          </p:nvSpPr>
          <p:spPr bwMode="auto">
            <a:xfrm rot="5400000" flipV="1">
              <a:off x="4944" y="1684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7215" name="Line 63"/>
            <p:cNvSpPr>
              <a:spLocks noChangeShapeType="1"/>
            </p:cNvSpPr>
            <p:nvPr/>
          </p:nvSpPr>
          <p:spPr bwMode="auto">
            <a:xfrm rot="5400000" flipV="1">
              <a:off x="5261" y="1684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177216" name="Text Box 64"/>
          <p:cNvSpPr txBox="1">
            <a:spLocks noChangeArrowheads="1"/>
          </p:cNvSpPr>
          <p:nvPr/>
        </p:nvSpPr>
        <p:spPr bwMode="auto">
          <a:xfrm>
            <a:off x="1443789" y="4338638"/>
            <a:ext cx="20733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多连通域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pic>
        <p:nvPicPr>
          <p:cNvPr id="177223" name="Picture 71" descr="Markcup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829050"/>
            <a:ext cx="147161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25" name="Picture 73" descr="p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114550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3"/>
          <p:cNvSpPr>
            <a:spLocks noGrp="1" noChangeArrowheads="1"/>
          </p:cNvSpPr>
          <p:nvPr>
            <p:ph type="title"/>
          </p:nvPr>
        </p:nvSpPr>
        <p:spPr>
          <a:xfrm>
            <a:off x="2203052" y="41463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758321" y="119007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250882" y="1960746"/>
            <a:ext cx="71413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连通域有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个连接物体相邻部分的通道，如果用横贯通道的截面把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个通道切断，就化为单连通域，简称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。这些假想截面称为切口。所以一个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连通域就相当于一个单连通的基域加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个切口。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322083" y="1953703"/>
            <a:ext cx="706091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单连通域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上节从位移的单值连续性出发导出了应变协调方程，从而证明应变协调是保证位移单值连续的必要条件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400" b="1" dirty="0">
                <a:solidFill>
                  <a:srgbClr val="CC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单连通域中应变协调方程是位移场函数单值的充分条件。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7"/>
          <a:stretch>
            <a:fillRect/>
          </a:stretch>
        </p:blipFill>
        <p:spPr bwMode="auto">
          <a:xfrm>
            <a:off x="1062296" y="2061412"/>
            <a:ext cx="7653270" cy="38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2171700" y="1361651"/>
            <a:ext cx="529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单连通域上位移场的单值条件</a:t>
            </a:r>
            <a:endParaRPr lang="zh-CN" altLang="en-US" sz="2800" b="1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480" y="32786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856749" y="110330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15" y="1952165"/>
            <a:ext cx="6604825" cy="375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55083" y="3486150"/>
          <a:ext cx="2832497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0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083" y="3486150"/>
                        <a:ext cx="2832497" cy="70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638426" y="4171951"/>
          <a:ext cx="4151710" cy="150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1" name="Equation" r:id="rId5" imgW="2743200" imgH="990360" progId="Equation.DSMT4">
                  <p:embed/>
                </p:oleObj>
              </mc:Choice>
              <mc:Fallback>
                <p:oleObj name="Equation" r:id="rId5" imgW="27432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6" y="4171951"/>
                        <a:ext cx="4151710" cy="1503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83" name="Group 11"/>
          <p:cNvGrpSpPr>
            <a:grpSpLocks/>
          </p:cNvGrpSpPr>
          <p:nvPr/>
        </p:nvGrpSpPr>
        <p:grpSpPr bwMode="auto">
          <a:xfrm>
            <a:off x="5429251" y="2171701"/>
            <a:ext cx="2021681" cy="2123681"/>
            <a:chOff x="4094" y="1724"/>
            <a:chExt cx="1309" cy="1317"/>
          </a:xfrm>
        </p:grpSpPr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 rot="-3076932">
              <a:off x="4528" y="1862"/>
              <a:ext cx="999" cy="72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2285" name="Arc 13"/>
            <p:cNvSpPr>
              <a:spLocks/>
            </p:cNvSpPr>
            <p:nvPr/>
          </p:nvSpPr>
          <p:spPr bwMode="auto">
            <a:xfrm rot="-16200000">
              <a:off x="4859" y="2080"/>
              <a:ext cx="318" cy="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4411" y="2047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rot="5400000" flipH="1">
              <a:off x="4765" y="2401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 rot="14075193">
              <a:off x="4278" y="2671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2289" name="Text Box 17"/>
            <p:cNvSpPr txBox="1">
              <a:spLocks noChangeArrowheads="1"/>
            </p:cNvSpPr>
            <p:nvPr/>
          </p:nvSpPr>
          <p:spPr bwMode="auto">
            <a:xfrm>
              <a:off x="4127" y="2812"/>
              <a:ext cx="31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90" name="Text Box 18"/>
            <p:cNvSpPr txBox="1">
              <a:spLocks noChangeArrowheads="1"/>
            </p:cNvSpPr>
            <p:nvPr/>
          </p:nvSpPr>
          <p:spPr bwMode="auto">
            <a:xfrm>
              <a:off x="5091" y="2614"/>
              <a:ext cx="31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91" name="Text Box 19"/>
            <p:cNvSpPr txBox="1">
              <a:spLocks noChangeArrowheads="1"/>
            </p:cNvSpPr>
            <p:nvPr/>
          </p:nvSpPr>
          <p:spPr bwMode="auto">
            <a:xfrm>
              <a:off x="4383" y="1877"/>
              <a:ext cx="31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4723" y="2415"/>
              <a:ext cx="31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4921" y="1990"/>
              <a:ext cx="31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2294" name="Object 22"/>
            <p:cNvGraphicFramePr>
              <a:graphicFrameLocks noChangeAspect="1"/>
            </p:cNvGraphicFramePr>
            <p:nvPr/>
          </p:nvGraphicFramePr>
          <p:xfrm>
            <a:off x="5091" y="1905"/>
            <a:ext cx="20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2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1905"/>
                          <a:ext cx="20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2302" name="Object 30"/>
          <p:cNvGraphicFramePr>
            <a:graphicFrameLocks noChangeAspect="1"/>
          </p:cNvGraphicFramePr>
          <p:nvPr/>
        </p:nvGraphicFramePr>
        <p:xfrm>
          <a:off x="2571750" y="1885951"/>
          <a:ext cx="2514600" cy="169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3" name="Equation" r:id="rId9" imgW="1473120" imgH="990360" progId="Equation.DSMT4">
                  <p:embed/>
                </p:oleObj>
              </mc:Choice>
              <mc:Fallback>
                <p:oleObj name="Equation" r:id="rId9" imgW="14731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885951"/>
                        <a:ext cx="2514600" cy="169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graphicFrame>
        <p:nvGraphicFramePr>
          <p:cNvPr id="348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1430"/>
              </p:ext>
            </p:extLst>
          </p:nvPr>
        </p:nvGraphicFramePr>
        <p:xfrm>
          <a:off x="1476368" y="1865377"/>
          <a:ext cx="4508643" cy="146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1" name="Equation" r:id="rId3" imgW="2286000" imgH="736560" progId="Equation.DSMT4">
                  <p:embed/>
                </p:oleObj>
              </mc:Choice>
              <mc:Fallback>
                <p:oleObj name="Equation" r:id="rId3" imgW="22860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68" y="1865377"/>
                        <a:ext cx="4508643" cy="1461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69" name="Group 9"/>
          <p:cNvGrpSpPr>
            <a:grpSpLocks/>
          </p:cNvGrpSpPr>
          <p:nvPr/>
        </p:nvGrpSpPr>
        <p:grpSpPr bwMode="auto">
          <a:xfrm>
            <a:off x="6398419" y="1952725"/>
            <a:ext cx="1507331" cy="1819661"/>
            <a:chOff x="4094" y="1724"/>
            <a:chExt cx="1309" cy="1688"/>
          </a:xfrm>
        </p:grpSpPr>
        <p:sp>
          <p:nvSpPr>
            <p:cNvPr id="348170" name="Oval 10"/>
            <p:cNvSpPr>
              <a:spLocks noChangeArrowheads="1"/>
            </p:cNvSpPr>
            <p:nvPr/>
          </p:nvSpPr>
          <p:spPr bwMode="auto">
            <a:xfrm rot="-3076932">
              <a:off x="4528" y="1862"/>
              <a:ext cx="999" cy="72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8171" name="Arc 11"/>
            <p:cNvSpPr>
              <a:spLocks/>
            </p:cNvSpPr>
            <p:nvPr/>
          </p:nvSpPr>
          <p:spPr bwMode="auto">
            <a:xfrm rot="-16200000">
              <a:off x="4859" y="2080"/>
              <a:ext cx="318" cy="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>
              <a:off x="4411" y="2047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 rot="5400000" flipH="1">
              <a:off x="4765" y="2401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8174" name="Line 14"/>
            <p:cNvSpPr>
              <a:spLocks noChangeShapeType="1"/>
            </p:cNvSpPr>
            <p:nvPr/>
          </p:nvSpPr>
          <p:spPr bwMode="auto">
            <a:xfrm rot="14075193">
              <a:off x="4278" y="2671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8175" name="Text Box 15"/>
            <p:cNvSpPr txBox="1">
              <a:spLocks noChangeArrowheads="1"/>
            </p:cNvSpPr>
            <p:nvPr/>
          </p:nvSpPr>
          <p:spPr bwMode="auto">
            <a:xfrm>
              <a:off x="4127" y="2812"/>
              <a:ext cx="312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176" name="Text Box 16"/>
            <p:cNvSpPr txBox="1">
              <a:spLocks noChangeArrowheads="1"/>
            </p:cNvSpPr>
            <p:nvPr/>
          </p:nvSpPr>
          <p:spPr bwMode="auto">
            <a:xfrm>
              <a:off x="5091" y="2614"/>
              <a:ext cx="312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384" y="1877"/>
              <a:ext cx="311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178" name="Text Box 18"/>
            <p:cNvSpPr txBox="1">
              <a:spLocks noChangeArrowheads="1"/>
            </p:cNvSpPr>
            <p:nvPr/>
          </p:nvSpPr>
          <p:spPr bwMode="auto">
            <a:xfrm>
              <a:off x="4723" y="2415"/>
              <a:ext cx="312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179" name="Text Box 19"/>
            <p:cNvSpPr txBox="1">
              <a:spLocks noChangeArrowheads="1"/>
            </p:cNvSpPr>
            <p:nvPr/>
          </p:nvSpPr>
          <p:spPr bwMode="auto">
            <a:xfrm>
              <a:off x="4921" y="1990"/>
              <a:ext cx="31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180" name="Object 20"/>
            <p:cNvGraphicFramePr>
              <a:graphicFrameLocks noChangeAspect="1"/>
            </p:cNvGraphicFramePr>
            <p:nvPr/>
          </p:nvGraphicFramePr>
          <p:xfrm>
            <a:off x="5091" y="1905"/>
            <a:ext cx="20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42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1905"/>
                          <a:ext cx="20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1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5665"/>
              </p:ext>
            </p:extLst>
          </p:nvPr>
        </p:nvGraphicFramePr>
        <p:xfrm>
          <a:off x="1503763" y="3576752"/>
          <a:ext cx="3973012" cy="290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3" name="Equation" r:id="rId7" imgW="2019240" imgH="1473120" progId="Equation.DSMT4">
                  <p:embed/>
                </p:oleObj>
              </mc:Choice>
              <mc:Fallback>
                <p:oleObj name="Equation" r:id="rId7" imgW="20192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763" y="3576752"/>
                        <a:ext cx="3973012" cy="2905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440942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766072" y="121638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graphicFrame>
        <p:nvGraphicFramePr>
          <p:cNvPr id="3471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65621"/>
              </p:ext>
            </p:extLst>
          </p:nvPr>
        </p:nvGraphicFramePr>
        <p:xfrm>
          <a:off x="2018224" y="3185300"/>
          <a:ext cx="4101704" cy="61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9" name="Equation" r:id="rId3" imgW="2552400" imgH="380880" progId="Equation.DSMT4">
                  <p:embed/>
                </p:oleObj>
              </mc:Choice>
              <mc:Fallback>
                <p:oleObj name="Equation" r:id="rId3" imgW="2552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224" y="3185300"/>
                        <a:ext cx="4101704" cy="613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35935"/>
              </p:ext>
            </p:extLst>
          </p:nvPr>
        </p:nvGraphicFramePr>
        <p:xfrm>
          <a:off x="3086100" y="1499858"/>
          <a:ext cx="3374454" cy="90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0" name="Equation" r:id="rId5" imgW="1866600" imgH="507960" progId="Equation.DSMT4">
                  <p:embed/>
                </p:oleObj>
              </mc:Choice>
              <mc:Fallback>
                <p:oleObj name="Equation" r:id="rId5" imgW="1866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499858"/>
                        <a:ext cx="3374454" cy="9031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999408" y="1831496"/>
            <a:ext cx="1588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隶书" panose="02010509060101010101" pitchFamily="49" charset="-122"/>
              </a:rPr>
              <a:t>其中</a:t>
            </a:r>
          </a:p>
        </p:txBody>
      </p:sp>
      <p:grpSp>
        <p:nvGrpSpPr>
          <p:cNvPr id="347160" name="Group 24"/>
          <p:cNvGrpSpPr>
            <a:grpSpLocks/>
          </p:cNvGrpSpPr>
          <p:nvPr/>
        </p:nvGrpSpPr>
        <p:grpSpPr bwMode="auto">
          <a:xfrm>
            <a:off x="6673316" y="1499858"/>
            <a:ext cx="1941295" cy="2311746"/>
            <a:chOff x="4094" y="1724"/>
            <a:chExt cx="1309" cy="1688"/>
          </a:xfrm>
        </p:grpSpPr>
        <p:sp>
          <p:nvSpPr>
            <p:cNvPr id="347161" name="Oval 25"/>
            <p:cNvSpPr>
              <a:spLocks noChangeArrowheads="1"/>
            </p:cNvSpPr>
            <p:nvPr/>
          </p:nvSpPr>
          <p:spPr bwMode="auto">
            <a:xfrm rot="-3076932">
              <a:off x="4528" y="1862"/>
              <a:ext cx="999" cy="72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7162" name="Arc 26"/>
            <p:cNvSpPr>
              <a:spLocks/>
            </p:cNvSpPr>
            <p:nvPr/>
          </p:nvSpPr>
          <p:spPr bwMode="auto">
            <a:xfrm rot="-16200000">
              <a:off x="4859" y="2080"/>
              <a:ext cx="318" cy="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7163" name="Line 27"/>
            <p:cNvSpPr>
              <a:spLocks noChangeShapeType="1"/>
            </p:cNvSpPr>
            <p:nvPr/>
          </p:nvSpPr>
          <p:spPr bwMode="auto">
            <a:xfrm>
              <a:off x="4411" y="2047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7164" name="Line 28"/>
            <p:cNvSpPr>
              <a:spLocks noChangeShapeType="1"/>
            </p:cNvSpPr>
            <p:nvPr/>
          </p:nvSpPr>
          <p:spPr bwMode="auto">
            <a:xfrm rot="5400000" flipH="1">
              <a:off x="4765" y="2401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 rot="14075193">
              <a:off x="4278" y="2671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4127" y="2812"/>
              <a:ext cx="312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7167" name="Text Box 31"/>
            <p:cNvSpPr txBox="1">
              <a:spLocks noChangeArrowheads="1"/>
            </p:cNvSpPr>
            <p:nvPr/>
          </p:nvSpPr>
          <p:spPr bwMode="auto">
            <a:xfrm>
              <a:off x="5091" y="2614"/>
              <a:ext cx="312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7168" name="Text Box 32"/>
            <p:cNvSpPr txBox="1">
              <a:spLocks noChangeArrowheads="1"/>
            </p:cNvSpPr>
            <p:nvPr/>
          </p:nvSpPr>
          <p:spPr bwMode="auto">
            <a:xfrm>
              <a:off x="4384" y="1877"/>
              <a:ext cx="311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4723" y="2415"/>
              <a:ext cx="312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4921" y="1990"/>
              <a:ext cx="31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7171" name="Object 35"/>
            <p:cNvGraphicFramePr>
              <a:graphicFrameLocks noChangeAspect="1"/>
            </p:cNvGraphicFramePr>
            <p:nvPr/>
          </p:nvGraphicFramePr>
          <p:xfrm>
            <a:off x="5091" y="1905"/>
            <a:ext cx="20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41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1905"/>
                          <a:ext cx="20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73" name="Text Box 37"/>
          <p:cNvSpPr txBox="1">
            <a:spLocks noChangeArrowheads="1"/>
          </p:cNvSpPr>
          <p:nvPr/>
        </p:nvSpPr>
        <p:spPr bwMode="auto">
          <a:xfrm>
            <a:off x="1085850" y="2558312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隶书" panose="02010509060101010101" pitchFamily="49" charset="-122"/>
              </a:rPr>
              <a:t>单值性条件：</a:t>
            </a:r>
          </a:p>
        </p:txBody>
      </p:sp>
      <p:sp>
        <p:nvSpPr>
          <p:cNvPr id="347174" name="Text Box 38"/>
          <p:cNvSpPr txBox="1">
            <a:spLocks noChangeArrowheads="1"/>
          </p:cNvSpPr>
          <p:nvPr/>
        </p:nvSpPr>
        <p:spPr bwMode="auto">
          <a:xfrm>
            <a:off x="2314575" y="3969763"/>
            <a:ext cx="685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dirty="0">
                <a:solidFill>
                  <a:srgbClr val="FF0000"/>
                </a:solidFill>
                <a:ea typeface="隶书" panose="02010509060101010101" pitchFamily="49" charset="-122"/>
              </a:rPr>
              <a:t>即：</a:t>
            </a:r>
          </a:p>
        </p:txBody>
      </p:sp>
      <p:graphicFrame>
        <p:nvGraphicFramePr>
          <p:cNvPr id="34717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51391"/>
              </p:ext>
            </p:extLst>
          </p:nvPr>
        </p:nvGraphicFramePr>
        <p:xfrm>
          <a:off x="3641358" y="4045149"/>
          <a:ext cx="1060847" cy="3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2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358" y="4045149"/>
                        <a:ext cx="1060847" cy="36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76" name="AutoShape 40"/>
          <p:cNvSpPr>
            <a:spLocks noChangeArrowheads="1"/>
          </p:cNvSpPr>
          <p:nvPr/>
        </p:nvSpPr>
        <p:spPr bwMode="auto">
          <a:xfrm>
            <a:off x="1454244" y="4747891"/>
            <a:ext cx="857250" cy="400050"/>
          </a:xfrm>
          <a:prstGeom prst="rightArrow">
            <a:avLst>
              <a:gd name="adj1" fmla="val 50000"/>
              <a:gd name="adj2" fmla="val 53571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34717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552217"/>
              </p:ext>
            </p:extLst>
          </p:nvPr>
        </p:nvGraphicFramePr>
        <p:xfrm>
          <a:off x="2675170" y="4666333"/>
          <a:ext cx="4493419" cy="5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Equation" r:id="rId11" imgW="2234880" imgH="279360" progId="Equation.DSMT4">
                  <p:embed/>
                </p:oleObj>
              </mc:Choice>
              <mc:Fallback>
                <p:oleObj name="Equation" r:id="rId11" imgW="223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170" y="4666333"/>
                        <a:ext cx="4493419" cy="56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2171700" y="346876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26969" y="1122316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12576"/>
              </p:ext>
            </p:extLst>
          </p:nvPr>
        </p:nvGraphicFramePr>
        <p:xfrm>
          <a:off x="1685254" y="2960412"/>
          <a:ext cx="3128276" cy="72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公式" r:id="rId3" imgW="1587240" imgH="368280" progId="Equation.3">
                  <p:embed/>
                </p:oleObj>
              </mc:Choice>
              <mc:Fallback>
                <p:oleObj name="公式" r:id="rId3" imgW="15872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254" y="2960412"/>
                        <a:ext cx="3128276" cy="724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5480448" y="2286000"/>
            <a:ext cx="2604773" cy="2459255"/>
            <a:chOff x="4099" y="743"/>
            <a:chExt cx="1588" cy="1594"/>
          </a:xfrm>
        </p:grpSpPr>
        <p:sp>
          <p:nvSpPr>
            <p:cNvPr id="183303" name="Oval 7"/>
            <p:cNvSpPr>
              <a:spLocks noChangeArrowheads="1"/>
            </p:cNvSpPr>
            <p:nvPr/>
          </p:nvSpPr>
          <p:spPr bwMode="auto">
            <a:xfrm rot="-3076932">
              <a:off x="4541" y="1079"/>
              <a:ext cx="999" cy="72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04" name="Line 8"/>
            <p:cNvSpPr>
              <a:spLocks noChangeShapeType="1"/>
            </p:cNvSpPr>
            <p:nvPr/>
          </p:nvSpPr>
          <p:spPr bwMode="auto">
            <a:xfrm>
              <a:off x="4416" y="1292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 rot="5400000" flipH="1">
              <a:off x="4770" y="1646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 rot="14075193">
              <a:off x="4283" y="1916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07" name="Text Box 11"/>
            <p:cNvSpPr txBox="1">
              <a:spLocks noChangeArrowheads="1"/>
            </p:cNvSpPr>
            <p:nvPr/>
          </p:nvSpPr>
          <p:spPr bwMode="auto">
            <a:xfrm>
              <a:off x="4132" y="2057"/>
              <a:ext cx="3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08" name="Text Box 12"/>
            <p:cNvSpPr txBox="1">
              <a:spLocks noChangeArrowheads="1"/>
            </p:cNvSpPr>
            <p:nvPr/>
          </p:nvSpPr>
          <p:spPr bwMode="auto">
            <a:xfrm>
              <a:off x="5096" y="1859"/>
              <a:ext cx="3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09" name="Text Box 13"/>
            <p:cNvSpPr txBox="1">
              <a:spLocks noChangeArrowheads="1"/>
            </p:cNvSpPr>
            <p:nvPr/>
          </p:nvSpPr>
          <p:spPr bwMode="auto">
            <a:xfrm>
              <a:off x="4388" y="1122"/>
              <a:ext cx="3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10" name="Text Box 14"/>
            <p:cNvSpPr txBox="1">
              <a:spLocks noChangeArrowheads="1"/>
            </p:cNvSpPr>
            <p:nvPr/>
          </p:nvSpPr>
          <p:spPr bwMode="auto">
            <a:xfrm>
              <a:off x="4779" y="1395"/>
              <a:ext cx="3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11" name="Text Box 15"/>
            <p:cNvSpPr txBox="1">
              <a:spLocks noChangeArrowheads="1"/>
            </p:cNvSpPr>
            <p:nvPr/>
          </p:nvSpPr>
          <p:spPr bwMode="auto">
            <a:xfrm>
              <a:off x="5205" y="1650"/>
              <a:ext cx="3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 flipV="1">
              <a:off x="5375" y="1451"/>
              <a:ext cx="56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13" name="Text Box 17"/>
            <p:cNvSpPr txBox="1">
              <a:spLocks noChangeArrowheads="1"/>
            </p:cNvSpPr>
            <p:nvPr/>
          </p:nvSpPr>
          <p:spPr bwMode="auto">
            <a:xfrm>
              <a:off x="5375" y="1310"/>
              <a:ext cx="3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14" name="Rectangle 18"/>
            <p:cNvSpPr>
              <a:spLocks noChangeArrowheads="1"/>
            </p:cNvSpPr>
            <p:nvPr/>
          </p:nvSpPr>
          <p:spPr bwMode="auto">
            <a:xfrm>
              <a:off x="4864" y="1139"/>
              <a:ext cx="85" cy="8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15" name="Line 19"/>
            <p:cNvSpPr>
              <a:spLocks noChangeShapeType="1"/>
            </p:cNvSpPr>
            <p:nvPr/>
          </p:nvSpPr>
          <p:spPr bwMode="auto">
            <a:xfrm rot="-10800000">
              <a:off x="4779" y="998"/>
              <a:ext cx="142" cy="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3316" name="Text Box 20"/>
            <p:cNvSpPr txBox="1">
              <a:spLocks noChangeArrowheads="1"/>
            </p:cNvSpPr>
            <p:nvPr/>
          </p:nvSpPr>
          <p:spPr bwMode="auto">
            <a:xfrm>
              <a:off x="4751" y="743"/>
              <a:ext cx="312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3317" name="Text Box 21"/>
          <p:cNvSpPr txBox="1">
            <a:spLocks noChangeArrowheads="1"/>
          </p:cNvSpPr>
          <p:nvPr/>
        </p:nvSpPr>
        <p:spPr bwMode="auto">
          <a:xfrm>
            <a:off x="1586807" y="2065719"/>
            <a:ext cx="3226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Stokes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184329" name="AutoShape 9"/>
          <p:cNvSpPr>
            <a:spLocks noChangeArrowheads="1"/>
          </p:cNvSpPr>
          <p:nvPr/>
        </p:nvSpPr>
        <p:spPr bwMode="auto">
          <a:xfrm flipV="1">
            <a:off x="4229100" y="2914651"/>
            <a:ext cx="400050" cy="550069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184332" name="Object 12"/>
          <p:cNvGraphicFramePr>
            <a:graphicFrameLocks noChangeAspect="1"/>
          </p:cNvGraphicFramePr>
          <p:nvPr/>
        </p:nvGraphicFramePr>
        <p:xfrm>
          <a:off x="2731295" y="2171700"/>
          <a:ext cx="4518422" cy="5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0" name="Equation" r:id="rId3" imgW="2247840" imgH="279360" progId="Equation.DSMT4">
                  <p:embed/>
                </p:oleObj>
              </mc:Choice>
              <mc:Fallback>
                <p:oleObj name="Equation" r:id="rId3" imgW="2247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295" y="2171700"/>
                        <a:ext cx="4518422" cy="56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13"/>
          <p:cNvGraphicFramePr>
            <a:graphicFrameLocks noChangeAspect="1"/>
          </p:cNvGraphicFramePr>
          <p:nvPr/>
        </p:nvGraphicFramePr>
        <p:xfrm>
          <a:off x="3257550" y="3600450"/>
          <a:ext cx="2501504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1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600450"/>
                        <a:ext cx="2501504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62364"/>
              </p:ext>
            </p:extLst>
          </p:nvPr>
        </p:nvGraphicFramePr>
        <p:xfrm>
          <a:off x="3990876" y="4614861"/>
          <a:ext cx="183713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2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876" y="4614861"/>
                        <a:ext cx="183713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418756" y="5333226"/>
            <a:ext cx="5143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因此，位移的单值性条件是应变满足协调方程。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2901554" y="4626917"/>
            <a:ext cx="2857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100" dirty="0">
                <a:solidFill>
                  <a:srgbClr val="FF0000"/>
                </a:solidFill>
                <a:ea typeface="隶书" panose="02010509060101010101" pitchFamily="49" charset="-122"/>
              </a:rPr>
              <a:t>：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9" grpId="0" animBg="1"/>
      <p:bldP spid="184335" grpId="0"/>
      <p:bldP spid="184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057400" y="1714500"/>
          <a:ext cx="58293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Visio" r:id="rId3" imgW="14356951" imgH="10233965" progId="Visio.Drawing.6">
                  <p:embed/>
                </p:oleObj>
              </mc:Choice>
              <mc:Fallback>
                <p:oleObj name="Visio" r:id="rId3" imgW="14356951" imgH="1023396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14500"/>
                        <a:ext cx="5829300" cy="4156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6331744" y="531495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2502694" y="17145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7372350" y="4972051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11138" y="236339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03043" y="99878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185350" name="Group 6"/>
          <p:cNvGrpSpPr>
            <a:grpSpLocks/>
          </p:cNvGrpSpPr>
          <p:nvPr/>
        </p:nvGrpSpPr>
        <p:grpSpPr bwMode="auto">
          <a:xfrm>
            <a:off x="1439467" y="2870597"/>
            <a:ext cx="6265069" cy="1156097"/>
            <a:chOff x="249" y="1525"/>
            <a:chExt cx="5262" cy="971"/>
          </a:xfrm>
        </p:grpSpPr>
        <p:sp>
          <p:nvSpPr>
            <p:cNvPr id="185351" name="AutoShape 7"/>
            <p:cNvSpPr>
              <a:spLocks noChangeArrowheads="1"/>
            </p:cNvSpPr>
            <p:nvPr/>
          </p:nvSpPr>
          <p:spPr bwMode="auto">
            <a:xfrm>
              <a:off x="2745" y="1525"/>
              <a:ext cx="1270" cy="635"/>
            </a:xfrm>
            <a:custGeom>
              <a:avLst/>
              <a:gdLst>
                <a:gd name="G0" fmla="+- 6480 0 0"/>
                <a:gd name="G1" fmla="+- 8640 0 0"/>
                <a:gd name="G2" fmla="+- 6171 0 0"/>
                <a:gd name="G3" fmla="+- 21600 0 6480"/>
                <a:gd name="G4" fmla="+- 21600 0 8640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514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640" y="6171"/>
                  </a:lnTo>
                  <a:lnTo>
                    <a:pt x="8640" y="12343"/>
                  </a:lnTo>
                  <a:lnTo>
                    <a:pt x="4320" y="12343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514"/>
                  </a:lnTo>
                  <a:lnTo>
                    <a:pt x="17280" y="18514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343"/>
                  </a:lnTo>
                  <a:lnTo>
                    <a:pt x="12960" y="12343"/>
                  </a:lnTo>
                  <a:lnTo>
                    <a:pt x="12960" y="6171"/>
                  </a:lnTo>
                  <a:lnTo>
                    <a:pt x="15120" y="617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aphicFrame>
          <p:nvGraphicFramePr>
            <p:cNvPr id="185352" name="Object 8"/>
            <p:cNvGraphicFramePr>
              <a:graphicFrameLocks noChangeAspect="1"/>
            </p:cNvGraphicFramePr>
            <p:nvPr/>
          </p:nvGraphicFramePr>
          <p:xfrm>
            <a:off x="249" y="1827"/>
            <a:ext cx="245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4" name="Equation" r:id="rId3" imgW="1676400" imgH="241300" progId="Equation.DSMT4">
                    <p:embed/>
                  </p:oleObj>
                </mc:Choice>
                <mc:Fallback>
                  <p:oleObj name="Equation" r:id="rId3" imgW="16764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827"/>
                          <a:ext cx="2450" cy="348"/>
                        </a:xfrm>
                        <a:prstGeom prst="rect">
                          <a:avLst/>
                        </a:prstGeom>
                        <a:solidFill>
                          <a:srgbClr val="CCFFFF">
                            <a:alpha val="70000"/>
                          </a:srgbClr>
                        </a:solidFill>
                        <a:ln w="38100" cmpd="dbl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3" name="Object 9"/>
            <p:cNvGraphicFramePr>
              <a:graphicFrameLocks noChangeAspect="1"/>
            </p:cNvGraphicFramePr>
            <p:nvPr/>
          </p:nvGraphicFramePr>
          <p:xfrm>
            <a:off x="4060" y="1739"/>
            <a:ext cx="145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5" name="Equation" r:id="rId5" imgW="888614" imgH="241195" progId="Equation.DSMT4">
                    <p:embed/>
                  </p:oleObj>
                </mc:Choice>
                <mc:Fallback>
                  <p:oleObj name="Equation" r:id="rId5" imgW="888614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739"/>
                          <a:ext cx="1451" cy="390"/>
                        </a:xfrm>
                        <a:prstGeom prst="rect">
                          <a:avLst/>
                        </a:prstGeom>
                        <a:solidFill>
                          <a:srgbClr val="CCFFFF">
                            <a:alpha val="70000"/>
                          </a:srgbClr>
                        </a:solidFill>
                        <a:ln w="38100" cmpd="dbl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54" name="Text Box 10"/>
            <p:cNvSpPr txBox="1">
              <a:spLocks noChangeArrowheads="1"/>
            </p:cNvSpPr>
            <p:nvPr/>
          </p:nvSpPr>
          <p:spPr bwMode="auto">
            <a:xfrm>
              <a:off x="2828" y="2160"/>
              <a:ext cx="156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等价形式</a:t>
              </a:r>
            </a:p>
          </p:txBody>
        </p:sp>
      </p:grpSp>
      <p:grpSp>
        <p:nvGrpSpPr>
          <p:cNvPr id="185355" name="Group 11"/>
          <p:cNvGrpSpPr>
            <a:grpSpLocks/>
          </p:cNvGrpSpPr>
          <p:nvPr/>
        </p:nvGrpSpPr>
        <p:grpSpPr bwMode="auto">
          <a:xfrm>
            <a:off x="2210992" y="2306244"/>
            <a:ext cx="4089797" cy="461963"/>
            <a:chOff x="897" y="1051"/>
            <a:chExt cx="3435" cy="388"/>
          </a:xfrm>
        </p:grpSpPr>
        <p:graphicFrame>
          <p:nvGraphicFramePr>
            <p:cNvPr id="185356" name="Object 12"/>
            <p:cNvGraphicFramePr>
              <a:graphicFrameLocks noChangeAspect="1"/>
            </p:cNvGraphicFramePr>
            <p:nvPr/>
          </p:nvGraphicFramePr>
          <p:xfrm>
            <a:off x="2382" y="1071"/>
            <a:ext cx="195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6" name="Equation" r:id="rId7" imgW="1218671" imgH="241195" progId="Equation.DSMT4">
                    <p:embed/>
                  </p:oleObj>
                </mc:Choice>
                <mc:Fallback>
                  <p:oleObj name="Equation" r:id="rId7" imgW="121867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1071"/>
                          <a:ext cx="1950" cy="349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60001"/>
                          </a:srgbClr>
                        </a:solidFill>
                        <a:ln w="38100" cmpd="dbl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57" name="Text Box 13"/>
            <p:cNvSpPr txBox="1">
              <a:spLocks noChangeArrowheads="1"/>
            </p:cNvSpPr>
            <p:nvPr/>
          </p:nvSpPr>
          <p:spPr bwMode="auto">
            <a:xfrm>
              <a:off x="897" y="1051"/>
              <a:ext cx="163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协调方程</a:t>
              </a:r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10803" y="857250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095299" y="1395839"/>
            <a:ext cx="54542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多连通域位移场的单值条件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206581" y="2091286"/>
            <a:ext cx="7485032" cy="376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对于多连通域的情况，可先用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个切口将连通域化为单连通的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。根据以上讨论，只要满足协调方程，就能保证基域上位移场的单值连续性。但变形后，在切口处仍可能出现开裂或重叠现象。所以对于多连通域，除了满足协调方程外，还应补充保证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切口处位移单值连续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的附加条件。 </a:t>
            </a:r>
          </a:p>
          <a:p>
            <a:pPr>
              <a:spcBef>
                <a:spcPct val="50000"/>
              </a:spcBef>
            </a:pPr>
            <a:endParaRPr lang="en-US" altLang="zh-CN" sz="15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6376" name="AutoShape 8"/>
          <p:cNvSpPr>
            <a:spLocks noChangeArrowheads="1"/>
          </p:cNvSpPr>
          <p:nvPr/>
        </p:nvSpPr>
        <p:spPr bwMode="auto">
          <a:xfrm>
            <a:off x="2198883" y="1606602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095299" y="366362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650568" y="114180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082403" y="1308758"/>
            <a:ext cx="5500688" cy="307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01700" indent="-901700" defTabSz="6254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66838" indent="-285750" defTabSz="6254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74825" indent="-228600" defTabSz="6254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82813" indent="-228600" defTabSz="6254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90800" indent="-228600" defTabSz="6254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048000" indent="-228600" defTabSz="6254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505200" indent="-228600" defTabSz="6254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62400" indent="-228600" defTabSz="6254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419600" indent="-228600" defTabSz="6254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证明：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连通域中应附加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-1)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个位移场函数的单值性条件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  </a:t>
            </a:r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5429250" y="3086101"/>
            <a:ext cx="2328863" cy="2567100"/>
            <a:chOff x="3787" y="856"/>
            <a:chExt cx="1844" cy="2054"/>
          </a:xfrm>
        </p:grpSpPr>
        <p:grpSp>
          <p:nvGrpSpPr>
            <p:cNvPr id="188422" name="Group 6"/>
            <p:cNvGrpSpPr>
              <a:grpSpLocks/>
            </p:cNvGrpSpPr>
            <p:nvPr/>
          </p:nvGrpSpPr>
          <p:grpSpPr bwMode="auto">
            <a:xfrm>
              <a:off x="3787" y="856"/>
              <a:ext cx="1844" cy="2054"/>
              <a:chOff x="3645" y="969"/>
              <a:chExt cx="1844" cy="2054"/>
            </a:xfrm>
          </p:grpSpPr>
          <p:sp>
            <p:nvSpPr>
              <p:cNvPr id="188423" name="Oval 7"/>
              <p:cNvSpPr>
                <a:spLocks noChangeArrowheads="1"/>
              </p:cNvSpPr>
              <p:nvPr/>
            </p:nvSpPr>
            <p:spPr bwMode="auto">
              <a:xfrm rot="-3076932">
                <a:off x="3961" y="1107"/>
                <a:ext cx="1577" cy="1301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grpSp>
            <p:nvGrpSpPr>
              <p:cNvPr id="188424" name="Group 8"/>
              <p:cNvGrpSpPr>
                <a:grpSpLocks/>
              </p:cNvGrpSpPr>
              <p:nvPr/>
            </p:nvGrpSpPr>
            <p:grpSpPr bwMode="auto">
              <a:xfrm>
                <a:off x="3645" y="998"/>
                <a:ext cx="1844" cy="2025"/>
                <a:chOff x="3645" y="998"/>
                <a:chExt cx="1844" cy="2025"/>
              </a:xfrm>
            </p:grpSpPr>
            <p:sp>
              <p:nvSpPr>
                <p:cNvPr id="18842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864" y="1139"/>
                  <a:ext cx="0" cy="1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188426" name="Line 10"/>
                <p:cNvSpPr>
                  <a:spLocks noChangeShapeType="1"/>
                </p:cNvSpPr>
                <p:nvPr/>
              </p:nvSpPr>
              <p:spPr bwMode="auto">
                <a:xfrm>
                  <a:off x="4950" y="1139"/>
                  <a:ext cx="0" cy="1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grpSp>
              <p:nvGrpSpPr>
                <p:cNvPr id="188427" name="Group 11"/>
                <p:cNvGrpSpPr>
                  <a:grpSpLocks/>
                </p:cNvGrpSpPr>
                <p:nvPr/>
              </p:nvGrpSpPr>
              <p:grpSpPr bwMode="auto">
                <a:xfrm>
                  <a:off x="3645" y="1706"/>
                  <a:ext cx="1191" cy="1317"/>
                  <a:chOff x="3645" y="1706"/>
                  <a:chExt cx="1191" cy="1317"/>
                </a:xfrm>
              </p:grpSpPr>
              <p:grpSp>
                <p:nvGrpSpPr>
                  <p:cNvPr id="18842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45" y="1933"/>
                    <a:ext cx="1048" cy="821"/>
                    <a:chOff x="4071" y="1282"/>
                    <a:chExt cx="1048" cy="821"/>
                  </a:xfrm>
                </p:grpSpPr>
                <p:sp>
                  <p:nvSpPr>
                    <p:cNvPr id="188429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1" y="1282"/>
                      <a:ext cx="0" cy="7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88430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4765" y="1636"/>
                      <a:ext cx="0" cy="7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88431" name="Line 15"/>
                    <p:cNvSpPr>
                      <a:spLocks noChangeShapeType="1"/>
                    </p:cNvSpPr>
                    <p:nvPr/>
                  </p:nvSpPr>
                  <p:spPr bwMode="auto">
                    <a:xfrm rot="14075193">
                      <a:off x="4255" y="1919"/>
                      <a:ext cx="0" cy="3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350"/>
                    </a:p>
                  </p:txBody>
                </p:sp>
              </p:grpSp>
              <p:sp>
                <p:nvSpPr>
                  <p:cNvPr id="18843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4" y="2727"/>
                    <a:ext cx="312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endParaRPr kumimoji="1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843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4" y="2585"/>
                    <a:ext cx="312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endParaRPr kumimoji="1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84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2" y="1706"/>
                    <a:ext cx="312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884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581" y="1168"/>
                  <a:ext cx="312" cy="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350" b="1"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="1" baseline="30000">
                      <a:ea typeface="宋体" panose="02010600030101010101" pitchFamily="2" charset="-122"/>
                    </a:rPr>
                    <a:t>+</a:t>
                  </a:r>
                  <a:endParaRPr kumimoji="1" lang="en-US" altLang="zh-CN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84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93" y="1168"/>
                  <a:ext cx="312" cy="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350" b="1"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="1" baseline="30000">
                      <a:ea typeface="宋体" panose="02010600030101010101" pitchFamily="2" charset="-122"/>
                    </a:rPr>
                    <a:t>-</a:t>
                  </a:r>
                  <a:endParaRPr kumimoji="1" lang="en-US" altLang="zh-CN" b="1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88437" name="Group 21"/>
                <p:cNvGrpSpPr>
                  <a:grpSpLocks/>
                </p:cNvGrpSpPr>
                <p:nvPr/>
              </p:nvGrpSpPr>
              <p:grpSpPr bwMode="auto">
                <a:xfrm>
                  <a:off x="4156" y="998"/>
                  <a:ext cx="1333" cy="1502"/>
                  <a:chOff x="4156" y="998"/>
                  <a:chExt cx="1333" cy="1502"/>
                </a:xfrm>
              </p:grpSpPr>
              <p:sp>
                <p:nvSpPr>
                  <p:cNvPr id="1884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77" y="2075"/>
                    <a:ext cx="312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5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5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8439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03" y="1791"/>
                    <a:ext cx="29" cy="11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0" name="Oval 24"/>
                  <p:cNvSpPr>
                    <a:spLocks noChangeArrowheads="1"/>
                  </p:cNvSpPr>
                  <p:nvPr/>
                </p:nvSpPr>
                <p:spPr bwMode="auto">
                  <a:xfrm rot="2396687">
                    <a:off x="4780" y="1422"/>
                    <a:ext cx="198" cy="226"/>
                  </a:xfrm>
                  <a:prstGeom prst="ellipse">
                    <a:avLst/>
                  </a:prstGeom>
                  <a:solidFill>
                    <a:srgbClr val="CCE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326" y="1876"/>
                    <a:ext cx="170" cy="227"/>
                  </a:xfrm>
                  <a:prstGeom prst="ellipse">
                    <a:avLst/>
                  </a:prstGeom>
                  <a:solidFill>
                    <a:srgbClr val="CCE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2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188"/>
                    <a:ext cx="142" cy="113"/>
                  </a:xfrm>
                  <a:prstGeom prst="ellipse">
                    <a:avLst/>
                  </a:prstGeom>
                  <a:solidFill>
                    <a:srgbClr val="CCE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3" name="Oval 27"/>
                  <p:cNvSpPr>
                    <a:spLocks noChangeArrowheads="1"/>
                  </p:cNvSpPr>
                  <p:nvPr/>
                </p:nvSpPr>
                <p:spPr bwMode="auto">
                  <a:xfrm rot="2409805">
                    <a:off x="4610" y="1252"/>
                    <a:ext cx="502" cy="624"/>
                  </a:xfrm>
                  <a:prstGeom prst="ellips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4" name="Oval 28"/>
                  <p:cNvSpPr>
                    <a:spLocks noChangeArrowheads="1"/>
                  </p:cNvSpPr>
                  <p:nvPr/>
                </p:nvSpPr>
                <p:spPr bwMode="auto">
                  <a:xfrm rot="2409805">
                    <a:off x="4440" y="1111"/>
                    <a:ext cx="871" cy="936"/>
                  </a:xfrm>
                  <a:prstGeom prst="ellips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0" y="1366"/>
                    <a:ext cx="56" cy="14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" y="1451"/>
                    <a:ext cx="56" cy="14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610" y="2301"/>
                    <a:ext cx="0" cy="19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56" y="2046"/>
                    <a:ext cx="170" cy="19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4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4" y="1621"/>
                    <a:ext cx="369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5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L</a:t>
                    </a:r>
                    <a:r>
                      <a:rPr kumimoji="1" lang="en-US" altLang="zh-CN" sz="1500" b="1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k</a:t>
                    </a:r>
                    <a:endParaRPr kumimoji="1" lang="en-US" altLang="zh-CN" sz="15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845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2" y="1990"/>
                    <a:ext cx="369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5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L</a:t>
                    </a:r>
                    <a:r>
                      <a:rPr kumimoji="1" lang="en-US" altLang="zh-CN" sz="1500" b="1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k</a:t>
                    </a:r>
                    <a:r>
                      <a:rPr kumimoji="1" lang="en-US" altLang="zh-CN" sz="15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’</a:t>
                    </a:r>
                    <a:endParaRPr kumimoji="1" lang="en-US" altLang="zh-CN" sz="15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845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837" y="1253"/>
                    <a:ext cx="84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5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23" y="1168"/>
                    <a:ext cx="256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200" b="1"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18845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837" y="1083"/>
                    <a:ext cx="84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845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79" y="1168"/>
                    <a:ext cx="312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200" b="1"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18845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24" y="998"/>
                    <a:ext cx="256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200" b="1"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18845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9" y="998"/>
                    <a:ext cx="256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200" b="1"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188457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94" y="1026"/>
                    <a:ext cx="1" cy="397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</p:grpSp>
          </p:grpSp>
        </p:grpSp>
        <p:sp>
          <p:nvSpPr>
            <p:cNvPr id="188458" name="Text Box 42"/>
            <p:cNvSpPr txBox="1">
              <a:spLocks noChangeArrowheads="1"/>
            </p:cNvSpPr>
            <p:nvPr/>
          </p:nvSpPr>
          <p:spPr bwMode="auto">
            <a:xfrm>
              <a:off x="5063" y="884"/>
              <a:ext cx="3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350" b="1">
                  <a:ea typeface="宋体" panose="02010600030101010101" pitchFamily="2" charset="-122"/>
                </a:rPr>
                <a:t>B</a:t>
              </a:r>
              <a:r>
                <a:rPr kumimoji="1" lang="en-US" altLang="zh-CN" b="1" baseline="30000">
                  <a:ea typeface="宋体" panose="02010600030101010101" pitchFamily="2" charset="-122"/>
                </a:rPr>
                <a:t>-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188459" name="Text Box 43"/>
            <p:cNvSpPr txBox="1">
              <a:spLocks noChangeArrowheads="1"/>
            </p:cNvSpPr>
            <p:nvPr/>
          </p:nvSpPr>
          <p:spPr bwMode="auto">
            <a:xfrm>
              <a:off x="4723" y="856"/>
              <a:ext cx="3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350" b="1">
                  <a:ea typeface="宋体" panose="02010600030101010101" pitchFamily="2" charset="-122"/>
                </a:rPr>
                <a:t>B</a:t>
              </a:r>
              <a:r>
                <a:rPr kumimoji="1" lang="en-US" altLang="zh-CN" b="1" baseline="30000">
                  <a:ea typeface="宋体" panose="02010600030101010101" pitchFamily="2" charset="-122"/>
                </a:rPr>
                <a:t>+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8460" name="Object 44"/>
          <p:cNvGraphicFramePr>
            <a:graphicFrameLocks noChangeAspect="1"/>
          </p:cNvGraphicFramePr>
          <p:nvPr/>
        </p:nvGraphicFramePr>
        <p:xfrm>
          <a:off x="2655094" y="3105151"/>
          <a:ext cx="1052513" cy="75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8" name="公式" r:id="rId3" imgW="583920" imgH="419040" progId="Equation.3">
                  <p:embed/>
                </p:oleObj>
              </mc:Choice>
              <mc:Fallback>
                <p:oleObj name="公式" r:id="rId3" imgW="583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094" y="3105151"/>
                        <a:ext cx="1052513" cy="75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61" name="Object 45"/>
          <p:cNvGraphicFramePr>
            <a:graphicFrameLocks noChangeAspect="1"/>
          </p:cNvGraphicFramePr>
          <p:nvPr/>
        </p:nvGraphicFramePr>
        <p:xfrm>
          <a:off x="3869531" y="2511030"/>
          <a:ext cx="3028950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9" name="公式" r:id="rId5" imgW="1739880" imgH="241200" progId="Equation.3">
                  <p:embed/>
                </p:oleObj>
              </mc:Choice>
              <mc:Fallback>
                <p:oleObj name="公式" r:id="rId5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531" y="2511030"/>
                        <a:ext cx="3028950" cy="4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62" name="Object 46"/>
          <p:cNvGraphicFramePr>
            <a:graphicFrameLocks noChangeAspect="1"/>
          </p:cNvGraphicFramePr>
          <p:nvPr/>
        </p:nvGraphicFramePr>
        <p:xfrm>
          <a:off x="4832747" y="3042047"/>
          <a:ext cx="1089422" cy="76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0" name="公式" r:id="rId7" imgW="596880" imgH="419040" progId="Equation.3">
                  <p:embed/>
                </p:oleObj>
              </mc:Choice>
              <mc:Fallback>
                <p:oleObj name="公式" r:id="rId7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747" y="3042047"/>
                        <a:ext cx="1089422" cy="765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63" name="Object 47"/>
          <p:cNvGraphicFramePr>
            <a:graphicFrameLocks noChangeAspect="1"/>
          </p:cNvGraphicFramePr>
          <p:nvPr/>
        </p:nvGraphicFramePr>
        <p:xfrm>
          <a:off x="2665810" y="3896916"/>
          <a:ext cx="2446734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1" name="公式" r:id="rId9" imgW="1968480" imgH="1409400" progId="Equation.3">
                  <p:embed/>
                </p:oleObj>
              </mc:Choice>
              <mc:Fallback>
                <p:oleObj name="公式" r:id="rId9" imgW="196848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10" y="3896916"/>
                        <a:ext cx="2446734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4" name="AutoShape 48"/>
          <p:cNvSpPr>
            <a:spLocks noChangeArrowheads="1"/>
          </p:cNvSpPr>
          <p:nvPr/>
        </p:nvSpPr>
        <p:spPr bwMode="auto">
          <a:xfrm>
            <a:off x="4164808" y="3221832"/>
            <a:ext cx="622697" cy="207169"/>
          </a:xfrm>
          <a:prstGeom prst="rightArrow">
            <a:avLst>
              <a:gd name="adj1" fmla="val 50000"/>
              <a:gd name="adj2" fmla="val 75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title"/>
          </p:nvPr>
        </p:nvSpPr>
        <p:spPr>
          <a:xfrm>
            <a:off x="2305626" y="347649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1860895" y="112308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176093"/>
              </p:ext>
            </p:extLst>
          </p:nvPr>
        </p:nvGraphicFramePr>
        <p:xfrm>
          <a:off x="1722894" y="1549095"/>
          <a:ext cx="5348288" cy="67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2" name="公式" r:id="rId3" imgW="3136680" imgH="393480" progId="Equation.3">
                  <p:embed/>
                </p:oleObj>
              </mc:Choice>
              <mc:Fallback>
                <p:oleObj name="公式" r:id="rId3" imgW="313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894" y="1549095"/>
                        <a:ext cx="5348288" cy="672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84746"/>
              </p:ext>
            </p:extLst>
          </p:nvPr>
        </p:nvGraphicFramePr>
        <p:xfrm>
          <a:off x="1911015" y="2359909"/>
          <a:ext cx="5212556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3" name="Equation" r:id="rId5" imgW="2933640" imgH="393480" progId="Equation.DSMT4">
                  <p:embed/>
                </p:oleObj>
              </mc:Choice>
              <mc:Fallback>
                <p:oleObj name="Equation" r:id="rId5" imgW="2933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015" y="2359909"/>
                        <a:ext cx="5212556" cy="70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79777"/>
              </p:ext>
            </p:extLst>
          </p:nvPr>
        </p:nvGraphicFramePr>
        <p:xfrm>
          <a:off x="2018169" y="3258832"/>
          <a:ext cx="4187429" cy="77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4" name="公式" r:id="rId7" imgW="2133360" imgH="393480" progId="Equation.3">
                  <p:embed/>
                </p:oleObj>
              </mc:Choice>
              <mc:Fallback>
                <p:oleObj name="公式" r:id="rId7" imgW="2133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169" y="3258832"/>
                        <a:ext cx="4187429" cy="77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11804"/>
              </p:ext>
            </p:extLst>
          </p:nvPr>
        </p:nvGraphicFramePr>
        <p:xfrm>
          <a:off x="2370595" y="4187518"/>
          <a:ext cx="2239566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5" name="公式" r:id="rId9" imgW="1244520" imgH="393480" progId="Equation.3">
                  <p:embed/>
                </p:oleObj>
              </mc:Choice>
              <mc:Fallback>
                <p:oleObj name="公式" r:id="rId9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595" y="4187518"/>
                        <a:ext cx="2239566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8" name="AutoShape 8"/>
          <p:cNvSpPr>
            <a:spLocks noChangeArrowheads="1"/>
          </p:cNvSpPr>
          <p:nvPr/>
        </p:nvSpPr>
        <p:spPr bwMode="auto">
          <a:xfrm>
            <a:off x="6374667" y="3398135"/>
            <a:ext cx="371475" cy="202406"/>
          </a:xfrm>
          <a:prstGeom prst="rightArrow">
            <a:avLst>
              <a:gd name="adj1" fmla="val 50000"/>
              <a:gd name="adj2" fmla="val 458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017354" y="4298247"/>
            <a:ext cx="195738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35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35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350" i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350">
                <a:latin typeface="Times New Roman" panose="02020603050405020304" pitchFamily="18" charset="0"/>
                <a:ea typeface="楷体_GB2312" pitchFamily="49" charset="-122"/>
              </a:rPr>
              <a:t>1,2,3,   </a:t>
            </a:r>
            <a:r>
              <a:rPr kumimoji="1" lang="en-US" altLang="zh-CN" sz="1350" i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sz="1350">
                <a:latin typeface="Times New Roman" panose="02020603050405020304" pitchFamily="18" charset="0"/>
                <a:ea typeface="楷体_GB2312" pitchFamily="49" charset="-122"/>
              </a:rPr>
              <a:t>=1,2…</a:t>
            </a:r>
            <a:r>
              <a:rPr kumimoji="1" lang="en-US" altLang="zh-CN" sz="135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1350"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21708" y="334566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76977" y="1110006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73940"/>
              </p:ext>
            </p:extLst>
          </p:nvPr>
        </p:nvGraphicFramePr>
        <p:xfrm>
          <a:off x="1650778" y="2261684"/>
          <a:ext cx="3375422" cy="72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6" name="公式" r:id="rId3" imgW="1828800" imgH="393480" progId="Equation.3">
                  <p:embed/>
                </p:oleObj>
              </mc:Choice>
              <mc:Fallback>
                <p:oleObj name="公式" r:id="rId3" imgW="1828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778" y="2261684"/>
                        <a:ext cx="3375422" cy="727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76831"/>
              </p:ext>
            </p:extLst>
          </p:nvPr>
        </p:nvGraphicFramePr>
        <p:xfrm>
          <a:off x="908401" y="1399661"/>
          <a:ext cx="8235599" cy="49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7" name="公式" r:id="rId5" imgW="4025880" imgH="241200" progId="Equation.3">
                  <p:embed/>
                </p:oleObj>
              </mc:Choice>
              <mc:Fallback>
                <p:oleObj name="公式" r:id="rId5" imgW="4025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401" y="1399661"/>
                        <a:ext cx="8235599" cy="493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5595926" y="2298548"/>
            <a:ext cx="2624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转动单值性条件</a:t>
            </a:r>
          </a:p>
        </p:txBody>
      </p:sp>
      <p:grpSp>
        <p:nvGrpSpPr>
          <p:cNvPr id="190471" name="Group 7"/>
          <p:cNvGrpSpPr>
            <a:grpSpLocks/>
          </p:cNvGrpSpPr>
          <p:nvPr/>
        </p:nvGrpSpPr>
        <p:grpSpPr bwMode="auto">
          <a:xfrm>
            <a:off x="1181966" y="3394174"/>
            <a:ext cx="6383491" cy="1976723"/>
            <a:chOff x="1019" y="2273"/>
            <a:chExt cx="4446" cy="1429"/>
          </a:xfrm>
        </p:grpSpPr>
        <p:graphicFrame>
          <p:nvGraphicFramePr>
            <p:cNvPr id="190472" name="Object 8"/>
            <p:cNvGraphicFramePr>
              <a:graphicFrameLocks noChangeAspect="1"/>
            </p:cNvGraphicFramePr>
            <p:nvPr/>
          </p:nvGraphicFramePr>
          <p:xfrm>
            <a:off x="1588" y="2273"/>
            <a:ext cx="2607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8" name="公式" r:id="rId7" imgW="1739880" imgH="393480" progId="Equation.3">
                    <p:embed/>
                  </p:oleObj>
                </mc:Choice>
                <mc:Fallback>
                  <p:oleObj name="公式" r:id="rId7" imgW="1739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273"/>
                          <a:ext cx="2607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73" name="Object 9"/>
            <p:cNvGraphicFramePr>
              <a:graphicFrameLocks noChangeAspect="1"/>
            </p:cNvGraphicFramePr>
            <p:nvPr/>
          </p:nvGraphicFramePr>
          <p:xfrm>
            <a:off x="1581" y="3140"/>
            <a:ext cx="247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9" name="公式" r:id="rId9" imgW="1739880" imgH="393480" progId="Equation.3">
                    <p:embed/>
                  </p:oleObj>
                </mc:Choice>
                <mc:Fallback>
                  <p:oleObj name="公式" r:id="rId9" imgW="1739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3140"/>
                          <a:ext cx="2478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4" name="Text Box 10"/>
            <p:cNvSpPr txBox="1">
              <a:spLocks noChangeArrowheads="1"/>
            </p:cNvSpPr>
            <p:nvPr/>
          </p:nvSpPr>
          <p:spPr bwMode="auto">
            <a:xfrm>
              <a:off x="3821" y="2836"/>
              <a:ext cx="16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350" i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135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350" i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135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1,2,3,   </a:t>
              </a:r>
              <a:r>
                <a:rPr kumimoji="1" lang="en-US" altLang="zh-CN" sz="1350" i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 </a:t>
              </a:r>
              <a:r>
                <a:rPr kumimoji="1" lang="en-US" altLang="zh-CN" sz="135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=1,2…</a:t>
              </a:r>
              <a:r>
                <a:rPr kumimoji="1" lang="en-US" altLang="zh-CN" sz="1350" i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135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190475" name="Text Box 11"/>
            <p:cNvSpPr txBox="1">
              <a:spLocks noChangeArrowheads="1"/>
            </p:cNvSpPr>
            <p:nvPr/>
          </p:nvSpPr>
          <p:spPr bwMode="auto">
            <a:xfrm>
              <a:off x="1019" y="2825"/>
              <a:ext cx="53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或</a:t>
              </a: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2184662" y="293608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739931" y="106904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168253" y="852488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>
                <a:ea typeface="隶书" panose="02010509060101010101" pitchFamily="49" charset="-122"/>
              </a:rPr>
              <a:t>应变理论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628900" y="1970486"/>
            <a:ext cx="4686300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位移和应变（小应变情况）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位移和应变（一般情况）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刚体转动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应变协调方程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位移场的单值条件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由应变求位移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903686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303861" y="2025254"/>
            <a:ext cx="5454253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本节介绍笛卡尔坐标系中，由应变和几何方程求位移分量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的方法。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143001" y="277889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0929"/>
              </p:ext>
            </p:extLst>
          </p:nvPr>
        </p:nvGraphicFramePr>
        <p:xfrm>
          <a:off x="3312319" y="3419818"/>
          <a:ext cx="3086100" cy="237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Equation" r:id="rId3" imgW="1714320" imgH="1320480" progId="Equation.DSMT4">
                  <p:embed/>
                </p:oleObj>
              </mc:Choice>
              <mc:Fallback>
                <p:oleObj name="Equation" r:id="rId3" imgW="171432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319" y="3419818"/>
                        <a:ext cx="3086100" cy="2374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520555" y="2306242"/>
            <a:ext cx="54542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lang="en-US" altLang="zh-CN" sz="27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线积分法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7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7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直接积分法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903686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239565" y="1327138"/>
            <a:ext cx="5454254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lang="en-US" altLang="zh-CN" sz="27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线积分法 </a:t>
            </a:r>
          </a:p>
          <a:p>
            <a:pPr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求位移分量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143001" y="309679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194566" name="Group 6"/>
          <p:cNvGrpSpPr>
            <a:grpSpLocks/>
          </p:cNvGrpSpPr>
          <p:nvPr/>
        </p:nvGrpSpPr>
        <p:grpSpPr bwMode="auto">
          <a:xfrm>
            <a:off x="1557101" y="2739371"/>
            <a:ext cx="6701375" cy="961783"/>
            <a:chOff x="1111" y="2411"/>
            <a:chExt cx="4851" cy="627"/>
          </a:xfrm>
        </p:grpSpPr>
        <p:graphicFrame>
          <p:nvGraphicFramePr>
            <p:cNvPr id="1945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178667"/>
                </p:ext>
              </p:extLst>
            </p:nvPr>
          </p:nvGraphicFramePr>
          <p:xfrm>
            <a:off x="2028" y="2411"/>
            <a:ext cx="3934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8" name="Equation" r:id="rId4" imgW="3048000" imgH="482600" progId="Equation.DSMT4">
                    <p:embed/>
                  </p:oleObj>
                </mc:Choice>
                <mc:Fallback>
                  <p:oleObj name="Equation" r:id="rId4" imgW="30480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411"/>
                          <a:ext cx="3934" cy="6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68" name="Text Box 8"/>
            <p:cNvSpPr txBox="1">
              <a:spLocks noChangeArrowheads="1"/>
            </p:cNvSpPr>
            <p:nvPr/>
          </p:nvSpPr>
          <p:spPr bwMode="auto">
            <a:xfrm>
              <a:off x="1111" y="2478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由于</a:t>
              </a:r>
            </a:p>
          </p:txBody>
        </p:sp>
      </p:grp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194570" name="Group 10"/>
          <p:cNvGrpSpPr>
            <a:grpSpLocks/>
          </p:cNvGrpSpPr>
          <p:nvPr/>
        </p:nvGrpSpPr>
        <p:grpSpPr bwMode="auto">
          <a:xfrm>
            <a:off x="1821060" y="4133436"/>
            <a:ext cx="6291263" cy="1753789"/>
            <a:chOff x="723" y="3347"/>
            <a:chExt cx="5284" cy="1473"/>
          </a:xfrm>
        </p:grpSpPr>
        <p:sp>
          <p:nvSpPr>
            <p:cNvPr id="194571" name="Text Box 11"/>
            <p:cNvSpPr txBox="1">
              <a:spLocks noChangeArrowheads="1"/>
            </p:cNvSpPr>
            <p:nvPr/>
          </p:nvSpPr>
          <p:spPr bwMode="auto">
            <a:xfrm>
              <a:off x="723" y="3347"/>
              <a:ext cx="5284" cy="1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因此只要导出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三个一阶偏导数                    用应变分量的表达式，就可由上式积分出位移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  <p:graphicFrame>
          <p:nvGraphicFramePr>
            <p:cNvPr id="1945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922327"/>
                </p:ext>
              </p:extLst>
            </p:nvPr>
          </p:nvGraphicFramePr>
          <p:xfrm>
            <a:off x="4483" y="3347"/>
            <a:ext cx="117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9" name="Equation" r:id="rId6" imgW="850531" imgH="431613" progId="Equation.DSMT4">
                    <p:embed/>
                  </p:oleObj>
                </mc:Choice>
                <mc:Fallback>
                  <p:oleObj name="Equation" r:id="rId6" imgW="85053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3347"/>
                          <a:ext cx="1173" cy="59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89247" y="389607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883519" y="111861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357438" y="1086774"/>
            <a:ext cx="5509022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由几何方程得</a:t>
            </a:r>
          </a:p>
          <a:p>
            <a:pPr>
              <a:spcBef>
                <a:spcPct val="50000"/>
              </a:spcBef>
            </a:pP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25371"/>
              </p:ext>
            </p:extLst>
          </p:nvPr>
        </p:nvGraphicFramePr>
        <p:xfrm>
          <a:off x="2576914" y="1799329"/>
          <a:ext cx="4686300" cy="72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0" name="Equation" r:id="rId3" imgW="2768400" imgH="431640" progId="Equation.DSMT4">
                  <p:embed/>
                </p:oleObj>
              </mc:Choice>
              <mc:Fallback>
                <p:oleObj name="Equation" r:id="rId3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914" y="1799329"/>
                        <a:ext cx="4686300" cy="725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143001" y="222406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2016976" y="2374106"/>
            <a:ext cx="5742384" cy="2363392"/>
            <a:chOff x="1065" y="-137"/>
            <a:chExt cx="4823" cy="1985"/>
          </a:xfrm>
        </p:grpSpPr>
        <p:sp>
          <p:nvSpPr>
            <p:cNvPr id="195593" name="Rectangle 9"/>
            <p:cNvSpPr>
              <a:spLocks noChangeArrowheads="1"/>
            </p:cNvSpPr>
            <p:nvPr/>
          </p:nvSpPr>
          <p:spPr bwMode="auto">
            <a:xfrm>
              <a:off x="1065" y="-137"/>
              <a:ext cx="4536" cy="1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已用应变分量表示，但    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和   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中还含有未知的位移偏导数。先处理</a:t>
              </a:r>
            </a:p>
            <a:p>
              <a:endParaRPr lang="en-US" altLang="zh-CN" b="1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559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6425759"/>
                </p:ext>
              </p:extLst>
            </p:nvPr>
          </p:nvGraphicFramePr>
          <p:xfrm>
            <a:off x="1204" y="144"/>
            <a:ext cx="486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1" name="Equation" r:id="rId5" imgW="266469" imgH="431425" progId="Equation.DSMT4">
                    <p:embed/>
                  </p:oleObj>
                </mc:Choice>
                <mc:Fallback>
                  <p:oleObj name="Equation" r:id="rId5" imgW="266469" imgH="4314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144"/>
                          <a:ext cx="486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874152"/>
                </p:ext>
              </p:extLst>
            </p:nvPr>
          </p:nvGraphicFramePr>
          <p:xfrm>
            <a:off x="4288" y="163"/>
            <a:ext cx="428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2" name="Equation" r:id="rId7" imgW="266469" imgH="431425" progId="Equation.DSMT4">
                    <p:embed/>
                  </p:oleObj>
                </mc:Choice>
                <mc:Fallback>
                  <p:oleObj name="Equation" r:id="rId7" imgW="266469" imgH="4314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63"/>
                          <a:ext cx="428" cy="5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000809"/>
                </p:ext>
              </p:extLst>
            </p:nvPr>
          </p:nvGraphicFramePr>
          <p:xfrm>
            <a:off x="5064" y="144"/>
            <a:ext cx="425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3" name="Equation" r:id="rId9" imgW="266469" imgH="431425" progId="Equation.DSMT4">
                    <p:embed/>
                  </p:oleObj>
                </mc:Choice>
                <mc:Fallback>
                  <p:oleObj name="Equation" r:id="rId9" imgW="266469" imgH="4314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144"/>
                          <a:ext cx="425" cy="5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330218"/>
                </p:ext>
              </p:extLst>
            </p:nvPr>
          </p:nvGraphicFramePr>
          <p:xfrm>
            <a:off x="5432" y="982"/>
            <a:ext cx="45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4" name="Equation" r:id="rId11" imgW="266469" imgH="431425" progId="Equation.DSMT4">
                    <p:embed/>
                  </p:oleObj>
                </mc:Choice>
                <mc:Fallback>
                  <p:oleObj name="Equation" r:id="rId11" imgW="266469" imgH="4314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2" y="982"/>
                          <a:ext cx="456" cy="5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0851" y="190498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785123" y="91950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539741" y="1141808"/>
            <a:ext cx="7132621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由于位移是坐标值的连续函数，所以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点在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轴上的位移分量为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点及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点的位移分量为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graphicFrame>
        <p:nvGraphicFramePr>
          <p:cNvPr id="237577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58335652"/>
              </p:ext>
            </p:extLst>
          </p:nvPr>
        </p:nvGraphicFramePr>
        <p:xfrm>
          <a:off x="6057096" y="4195268"/>
          <a:ext cx="2997271" cy="178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3" imgW="1409400" imgH="838080" progId="Equation.DSMT4">
                  <p:embed/>
                </p:oleObj>
              </mc:Choice>
              <mc:Fallback>
                <p:oleObj name="Equation" r:id="rId3" imgW="1409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096" y="4195268"/>
                        <a:ext cx="2997271" cy="178216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5497913" y="4389039"/>
            <a:ext cx="4555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5504325" y="5200896"/>
            <a:ext cx="442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011138" y="236339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903043" y="99878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08558"/>
              </p:ext>
            </p:extLst>
          </p:nvPr>
        </p:nvGraphicFramePr>
        <p:xfrm>
          <a:off x="-493656" y="2342137"/>
          <a:ext cx="5978745" cy="42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Visio" r:id="rId5" imgW="14356951" imgH="10233965" progId="Visio.Drawing.6">
                  <p:embed/>
                </p:oleObj>
              </mc:Choice>
              <mc:Fallback>
                <p:oleObj name="Visio" r:id="rId5" imgW="14356951" imgH="10233965" progId="Visio.Drawing.6">
                  <p:embed/>
                  <p:pic>
                    <p:nvPicPr>
                      <p:cNvPr id="236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3656" y="2342137"/>
                        <a:ext cx="5978745" cy="426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1" name="AutoShape 13"/>
          <p:cNvSpPr>
            <a:spLocks noChangeArrowheads="1"/>
          </p:cNvSpPr>
          <p:nvPr/>
        </p:nvSpPr>
        <p:spPr bwMode="auto">
          <a:xfrm>
            <a:off x="4861277" y="4842265"/>
            <a:ext cx="628650" cy="342900"/>
          </a:xfrm>
          <a:prstGeom prst="rightArrow">
            <a:avLst>
              <a:gd name="adj1" fmla="val 50000"/>
              <a:gd name="adj2" fmla="val 45833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5220135" y="2485159"/>
            <a:ext cx="3923865" cy="923330"/>
            <a:chOff x="2816199" y="3036537"/>
            <a:chExt cx="3923865" cy="923330"/>
          </a:xfrm>
        </p:grpSpPr>
        <p:graphicFrame>
          <p:nvGraphicFramePr>
            <p:cNvPr id="2375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126697"/>
                </p:ext>
              </p:extLst>
            </p:nvPr>
          </p:nvGraphicFramePr>
          <p:xfrm>
            <a:off x="3271773" y="3142592"/>
            <a:ext cx="3468291" cy="78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5" name="Equation" r:id="rId7" imgW="1904760" imgH="431640" progId="Equation.DSMT4">
                    <p:embed/>
                  </p:oleObj>
                </mc:Choice>
                <mc:Fallback>
                  <p:oleObj name="Equation" r:id="rId7" imgW="19047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773" y="3142592"/>
                          <a:ext cx="3468291" cy="78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2816199" y="3036537"/>
              <a:ext cx="4555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2816199" y="3498202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</a:rPr>
                <a:t>B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33" name="AutoShape 25"/>
          <p:cNvSpPr>
            <a:spLocks noChangeArrowheads="1"/>
          </p:cNvSpPr>
          <p:nvPr/>
        </p:nvSpPr>
        <p:spPr bwMode="auto">
          <a:xfrm>
            <a:off x="5314950" y="2800350"/>
            <a:ext cx="1543050" cy="1428750"/>
          </a:xfrm>
          <a:prstGeom prst="rightArrowCallout">
            <a:avLst>
              <a:gd name="adj1" fmla="val 25000"/>
              <a:gd name="adj2" fmla="val 25000"/>
              <a:gd name="adj3" fmla="val 18000"/>
              <a:gd name="adj4" fmla="val 66667"/>
            </a:avLst>
          </a:prstGeom>
          <a:solidFill>
            <a:srgbClr val="CCFFFF"/>
          </a:solidFill>
          <a:ln w="38100" cmpd="dbl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2228850" y="2057400"/>
            <a:ext cx="4114800" cy="2857500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4.6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199210" y="5857355"/>
            <a:ext cx="32412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9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825">
                <a:ea typeface="宋体" panose="02010600030101010101" pitchFamily="2" charset="-122"/>
              </a:rPr>
              <a:t> 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2343150" y="3028951"/>
          <a:ext cx="3886200" cy="7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8" name="Equation" r:id="rId3" imgW="2565360" imgH="482400" progId="Equation.DSMT4">
                  <p:embed/>
                </p:oleObj>
              </mc:Choice>
              <mc:Fallback>
                <p:oleObj name="Equation" r:id="rId3" imgW="2565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028951"/>
                        <a:ext cx="3886200" cy="736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9" name="Object 21"/>
          <p:cNvGraphicFramePr>
            <a:graphicFrameLocks noChangeAspect="1"/>
          </p:cNvGraphicFramePr>
          <p:nvPr/>
        </p:nvGraphicFramePr>
        <p:xfrm>
          <a:off x="2343151" y="2057401"/>
          <a:ext cx="3045619" cy="80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9" name="Equation" r:id="rId5" imgW="1828800" imgH="482600" progId="Equation.DSMT4">
                  <p:embed/>
                </p:oleObj>
              </mc:Choice>
              <mc:Fallback>
                <p:oleObj name="Equation" r:id="rId5" imgW="1828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057401"/>
                        <a:ext cx="3045619" cy="807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0" name="Object 22"/>
          <p:cNvGraphicFramePr>
            <a:graphicFrameLocks noChangeAspect="1"/>
          </p:cNvGraphicFramePr>
          <p:nvPr/>
        </p:nvGraphicFramePr>
        <p:xfrm>
          <a:off x="2343150" y="4000501"/>
          <a:ext cx="3771900" cy="84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0" name="Equation" r:id="rId7" imgW="2158920" imgH="482400" progId="Equation.DSMT4">
                  <p:embed/>
                </p:oleObj>
              </mc:Choice>
              <mc:Fallback>
                <p:oleObj name="Equation" r:id="rId7" imgW="2158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000501"/>
                        <a:ext cx="3771900" cy="841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4" name="Object 26"/>
          <p:cNvGraphicFramePr>
            <a:graphicFrameLocks noChangeAspect="1"/>
          </p:cNvGraphicFramePr>
          <p:nvPr/>
        </p:nvGraphicFramePr>
        <p:xfrm>
          <a:off x="6915150" y="2914650"/>
          <a:ext cx="70604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1" name="Equation" r:id="rId9" imgW="266400" imgH="431640" progId="Equation.DSMT4">
                  <p:embed/>
                </p:oleObj>
              </mc:Choice>
              <mc:Fallback>
                <p:oleObj name="Equation" r:id="rId9" imgW="266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2914650"/>
                        <a:ext cx="706041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903686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1143001" y="28967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176175"/>
              </p:ext>
            </p:extLst>
          </p:nvPr>
        </p:nvGraphicFramePr>
        <p:xfrm>
          <a:off x="740884" y="2098480"/>
          <a:ext cx="7719983" cy="184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name="Equation" r:id="rId3" imgW="4254480" imgH="1015920" progId="Equation.DSMT4">
                  <p:embed/>
                </p:oleObj>
              </mc:Choice>
              <mc:Fallback>
                <p:oleObj name="Equation" r:id="rId3" imgW="42544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4" y="2098480"/>
                        <a:ext cx="7719983" cy="184985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0080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0080"/>
                          </a:gs>
                          <a:gs pos="100000">
                            <a:srgbClr val="000080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189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2045970" y="4414124"/>
            <a:ext cx="545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400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为待定积分常数。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903686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327732" y="1148510"/>
            <a:ext cx="68739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用同样的思路可求得偏导数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然后代入下式就能积分出位移分量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00938"/>
              </p:ext>
            </p:extLst>
          </p:nvPr>
        </p:nvGraphicFramePr>
        <p:xfrm>
          <a:off x="5191250" y="1286831"/>
          <a:ext cx="497281" cy="80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6" name="Equation" r:id="rId3" imgW="266469" imgH="431425" progId="Equation.DSMT4">
                  <p:embed/>
                </p:oleObj>
              </mc:Choice>
              <mc:Fallback>
                <p:oleObj name="Equation" r:id="rId3" imgW="266469" imgH="4314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250" y="1286831"/>
                        <a:ext cx="497281" cy="8012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143001" y="309679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83658"/>
              </p:ext>
            </p:extLst>
          </p:nvPr>
        </p:nvGraphicFramePr>
        <p:xfrm>
          <a:off x="1655734" y="2718170"/>
          <a:ext cx="5886450" cy="93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7" name="Equation" r:id="rId5" imgW="3048000" imgH="482600" progId="Equation.DSMT4">
                  <p:embed/>
                </p:oleObj>
              </mc:Choice>
              <mc:Fallback>
                <p:oleObj name="Equation" r:id="rId5" imgW="3048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34" y="2718170"/>
                        <a:ext cx="5886450" cy="937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1152099" y="4070690"/>
            <a:ext cx="68937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只要应变满足协调方程，以上各式中的线积分均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与路径无关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，一般取与坐标轴平行的折线为积分路径。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可用同样的方法进一步求得位移分量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550" y="257775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746822" y="98677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143001" y="13358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143001" y="13358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0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435714"/>
              </p:ext>
            </p:extLst>
          </p:nvPr>
        </p:nvGraphicFramePr>
        <p:xfrm>
          <a:off x="811731" y="1485900"/>
          <a:ext cx="7590706" cy="511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Equation" r:id="rId3" imgW="3657600" imgH="5155920" progId="Equation.DSMT4">
                  <p:embed/>
                </p:oleObj>
              </mc:Choice>
              <mc:Fallback>
                <p:oleObj name="Equation" r:id="rId3" imgW="3657600" imgH="515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344" b="11325"/>
                      <a:stretch>
                        <a:fillRect/>
                      </a:stretch>
                    </p:blipFill>
                    <p:spPr bwMode="auto">
                      <a:xfrm>
                        <a:off x="811731" y="1485900"/>
                        <a:ext cx="7590706" cy="51148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270809" y="1129170"/>
            <a:ext cx="2786063" cy="58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求位移 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的方法：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39515" y="239543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33787" y="96854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766072" y="1114903"/>
            <a:ext cx="3624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求位移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1143001" y="18109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54673"/>
              </p:ext>
            </p:extLst>
          </p:nvPr>
        </p:nvGraphicFramePr>
        <p:xfrm>
          <a:off x="280650" y="1761234"/>
          <a:ext cx="8766992" cy="4125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7" name="Equation" r:id="rId3" imgW="5727700" imgH="3911600" progId="Equation.DSMT4">
                  <p:embed/>
                </p:oleObj>
              </mc:Choice>
              <mc:Fallback>
                <p:oleObj name="Equation" r:id="rId3" imgW="5727700" imgH="391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3758" b="7414"/>
                      <a:stretch>
                        <a:fillRect/>
                      </a:stretch>
                    </p:blipFill>
                    <p:spPr bwMode="auto">
                      <a:xfrm>
                        <a:off x="280650" y="1761234"/>
                        <a:ext cx="8766992" cy="41259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01041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93004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766072" y="1075246"/>
            <a:ext cx="3104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求位移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143001" y="260387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791805"/>
              </p:ext>
            </p:extLst>
          </p:nvPr>
        </p:nvGraphicFramePr>
        <p:xfrm>
          <a:off x="2772671" y="1887408"/>
          <a:ext cx="4427026" cy="315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Equation" r:id="rId3" imgW="2184120" imgH="1562040" progId="Equation.DSMT4">
                  <p:embed/>
                </p:oleObj>
              </mc:Choice>
              <mc:Fallback>
                <p:oleObj name="Equation" r:id="rId3" imgW="21841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671" y="1887408"/>
                        <a:ext cx="4427026" cy="31541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766071" y="4949205"/>
            <a:ext cx="66367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六个积分常数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分别相应于刚体平移和刚体转动的六个自由度，须由外部约束条件来决定。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80410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66072" y="909414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90136" y="1357052"/>
            <a:ext cx="660368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lang="en-US" altLang="zh-CN" sz="27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直接积分法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对某些应变分量表达式较为简单的情况，也可以采用直接积分法。</a:t>
            </a:r>
            <a:r>
              <a:rPr lang="zh-CN" altLang="en-US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下面以无应变状态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u="sng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</a:t>
            </a:r>
            <a:r>
              <a:rPr lang="zh-CN" altLang="en-US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，说明处理积分常数时应注意的问题。当应变不为零时，处理过程类似，只是多了一些来自非零应变的积分项。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408" y="278044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18680" y="100704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235366" y="1674467"/>
            <a:ext cx="5455444" cy="38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由正应变表达式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分别对积分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代入剪应变表达式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2736057" y="2461022"/>
          <a:ext cx="475178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9" name="Equation" r:id="rId3" imgW="2705040" imgH="431640" progId="Equation.DSMT4">
                  <p:embed/>
                </p:oleObj>
              </mc:Choice>
              <mc:Fallback>
                <p:oleObj name="Equation" r:id="rId3" imgW="2705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7" y="2461022"/>
                        <a:ext cx="475178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5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34750"/>
              </p:ext>
            </p:extLst>
          </p:nvPr>
        </p:nvGraphicFramePr>
        <p:xfrm>
          <a:off x="1619845" y="4199385"/>
          <a:ext cx="5660231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0" name="Equation" r:id="rId5" imgW="2997000" imgH="228600" progId="Equation.DSMT4">
                  <p:embed/>
                </p:oleObj>
              </mc:Choice>
              <mc:Fallback>
                <p:oleObj name="Equation" r:id="rId5" imgW="29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45" y="4199385"/>
                        <a:ext cx="5660231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5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62513"/>
              </p:ext>
            </p:extLst>
          </p:nvPr>
        </p:nvGraphicFramePr>
        <p:xfrm>
          <a:off x="1853803" y="5768546"/>
          <a:ext cx="5192316" cy="60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1" name="Equation" r:id="rId7" imgW="3695400" imgH="431640" progId="Equation.DSMT4">
                  <p:embed/>
                </p:oleObj>
              </mc:Choice>
              <mc:Fallback>
                <p:oleObj name="Equation" r:id="rId7" imgW="369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803" y="5768546"/>
                        <a:ext cx="5192316" cy="601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175" y="134563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756447" y="86356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3922" y="1152731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以无应变状态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u="sng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</a:t>
            </a:r>
            <a:r>
              <a:rPr lang="zh-CN" altLang="en-US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06853" name="Group 5"/>
          <p:cNvGrpSpPr>
            <a:grpSpLocks/>
          </p:cNvGrpSpPr>
          <p:nvPr/>
        </p:nvGrpSpPr>
        <p:grpSpPr bwMode="auto">
          <a:xfrm>
            <a:off x="2142035" y="1443637"/>
            <a:ext cx="5231386" cy="2277838"/>
            <a:chOff x="1089" y="911"/>
            <a:chExt cx="3485" cy="1687"/>
          </a:xfrm>
        </p:grpSpPr>
        <p:graphicFrame>
          <p:nvGraphicFramePr>
            <p:cNvPr id="2068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354167"/>
                </p:ext>
              </p:extLst>
            </p:nvPr>
          </p:nvGraphicFramePr>
          <p:xfrm>
            <a:off x="1860" y="911"/>
            <a:ext cx="2714" cy="1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4" name="Equation" r:id="rId3" imgW="2133360" imgH="1333440" progId="Equation.DSMT4">
                    <p:embed/>
                  </p:oleObj>
                </mc:Choice>
                <mc:Fallback>
                  <p:oleObj name="Equation" r:id="rId3" imgW="2133360" imgH="13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11"/>
                          <a:ext cx="2714" cy="1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55" name="Text Box 7"/>
            <p:cNvSpPr txBox="1">
              <a:spLocks noChangeArrowheads="1"/>
            </p:cNvSpPr>
            <p:nvPr/>
          </p:nvSpPr>
          <p:spPr bwMode="auto">
            <a:xfrm>
              <a:off x="1089" y="1597"/>
              <a:ext cx="7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得到</a:t>
              </a:r>
            </a:p>
          </p:txBody>
        </p:sp>
      </p:grp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142035" y="4065825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无关，由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式对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求导得</a:t>
            </a: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1143001" y="31075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6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993095"/>
              </p:ext>
            </p:extLst>
          </p:nvPr>
        </p:nvGraphicFramePr>
        <p:xfrm>
          <a:off x="3646922" y="4871840"/>
          <a:ext cx="2078831" cy="91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5" name="Equation" r:id="rId5" imgW="1041400" imgH="457200" progId="Equation.DSMT4">
                  <p:embed/>
                </p:oleObj>
              </mc:Choice>
              <mc:Fallback>
                <p:oleObj name="Equation" r:id="rId5" imgW="1041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22" y="4871840"/>
                        <a:ext cx="2078831" cy="915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7678" y="242037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871950" y="97104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43001" y="31075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07877" name="Group 5"/>
          <p:cNvGrpSpPr>
            <a:grpSpLocks/>
          </p:cNvGrpSpPr>
          <p:nvPr/>
        </p:nvGrpSpPr>
        <p:grpSpPr bwMode="auto">
          <a:xfrm>
            <a:off x="996796" y="1322053"/>
            <a:ext cx="2657234" cy="871567"/>
            <a:chOff x="1519" y="1082"/>
            <a:chExt cx="2032" cy="589"/>
          </a:xfrm>
        </p:grpSpPr>
        <p:graphicFrame>
          <p:nvGraphicFramePr>
            <p:cNvPr id="20787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991207"/>
                </p:ext>
              </p:extLst>
            </p:nvPr>
          </p:nvGraphicFramePr>
          <p:xfrm>
            <a:off x="2213" y="1082"/>
            <a:ext cx="133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66" name="Equation" r:id="rId3" imgW="1041400" imgH="457200" progId="Equation.DSMT4">
                    <p:embed/>
                  </p:oleObj>
                </mc:Choice>
                <mc:Fallback>
                  <p:oleObj name="Equation" r:id="rId3" imgW="10414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1082"/>
                          <a:ext cx="1338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1519" y="1162"/>
              <a:ext cx="4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∵</a:t>
              </a:r>
            </a:p>
          </p:txBody>
        </p:sp>
      </p:grp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07881" name="Group 9"/>
          <p:cNvGrpSpPr>
            <a:grpSpLocks/>
          </p:cNvGrpSpPr>
          <p:nvPr/>
        </p:nvGrpSpPr>
        <p:grpSpPr bwMode="auto">
          <a:xfrm>
            <a:off x="1530621" y="2502336"/>
            <a:ext cx="4985682" cy="759979"/>
            <a:chOff x="1519" y="1736"/>
            <a:chExt cx="3925" cy="617"/>
          </a:xfrm>
        </p:grpSpPr>
        <p:graphicFrame>
          <p:nvGraphicFramePr>
            <p:cNvPr id="2078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198900"/>
                </p:ext>
              </p:extLst>
            </p:nvPr>
          </p:nvGraphicFramePr>
          <p:xfrm>
            <a:off x="2265" y="1736"/>
            <a:ext cx="3179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67" name="Equation" r:id="rId5" imgW="2209680" imgH="431640" progId="Equation.DSMT4">
                    <p:embed/>
                  </p:oleObj>
                </mc:Choice>
                <mc:Fallback>
                  <p:oleObj name="Equation" r:id="rId5" imgW="2209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1736"/>
                          <a:ext cx="3179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83" name="Text Box 11"/>
            <p:cNvSpPr txBox="1">
              <a:spLocks noChangeArrowheads="1"/>
            </p:cNvSpPr>
            <p:nvPr/>
          </p:nvSpPr>
          <p:spPr bwMode="auto">
            <a:xfrm>
              <a:off x="1519" y="1842"/>
              <a:ext cx="59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∴</a:t>
              </a:r>
              <a:endParaRPr lang="en-US" altLang="zh-CN" sz="21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672" y="352227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graphicFrame>
        <p:nvGraphicFramePr>
          <p:cNvPr id="207884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84580"/>
              </p:ext>
            </p:extLst>
          </p:nvPr>
        </p:nvGraphicFramePr>
        <p:xfrm>
          <a:off x="4574748" y="1464614"/>
          <a:ext cx="3657979" cy="7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8" name="Equation" r:id="rId7" imgW="2120760" imgH="431640" progId="Equation.DSMT4">
                  <p:embed/>
                </p:oleObj>
              </mc:Choice>
              <mc:Fallback>
                <p:oleObj name="Equation" r:id="rId7" imgW="2120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748" y="1464614"/>
                        <a:ext cx="3657979" cy="74493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85" name="Group 13"/>
          <p:cNvGrpSpPr>
            <a:grpSpLocks/>
          </p:cNvGrpSpPr>
          <p:nvPr/>
        </p:nvGrpSpPr>
        <p:grpSpPr bwMode="auto">
          <a:xfrm>
            <a:off x="1770133" y="3653425"/>
            <a:ext cx="5454253" cy="1931196"/>
            <a:chOff x="975" y="2442"/>
            <a:chExt cx="4581" cy="1622"/>
          </a:xfrm>
        </p:grpSpPr>
        <p:sp>
          <p:nvSpPr>
            <p:cNvPr id="207886" name="Text Box 14"/>
            <p:cNvSpPr txBox="1">
              <a:spLocks noChangeArrowheads="1"/>
            </p:cNvSpPr>
            <p:nvPr/>
          </p:nvSpPr>
          <p:spPr bwMode="auto">
            <a:xfrm>
              <a:off x="975" y="2552"/>
              <a:ext cx="4581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同理由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(c)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式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有</a:t>
              </a:r>
              <a:endPara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代入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表达式得</a:t>
              </a:r>
            </a:p>
          </p:txBody>
        </p:sp>
        <p:graphicFrame>
          <p:nvGraphicFramePr>
            <p:cNvPr id="20788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008057"/>
                </p:ext>
              </p:extLst>
            </p:nvPr>
          </p:nvGraphicFramePr>
          <p:xfrm>
            <a:off x="2969" y="2442"/>
            <a:ext cx="1611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69" name="Equation" r:id="rId9" imgW="1041400" imgH="457200" progId="Equation.DSMT4">
                    <p:embed/>
                  </p:oleObj>
                </mc:Choice>
                <mc:Fallback>
                  <p:oleObj name="Equation" r:id="rId9" imgW="10414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2442"/>
                          <a:ext cx="1611" cy="7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7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69941"/>
              </p:ext>
            </p:extLst>
          </p:nvPr>
        </p:nvGraphicFramePr>
        <p:xfrm>
          <a:off x="4339835" y="5129716"/>
          <a:ext cx="2564606" cy="44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0" name="Equation" r:id="rId11" imgW="1308100" imgH="228600" progId="Equation.DSMT4">
                  <p:embed/>
                </p:oleObj>
              </mc:Choice>
              <mc:Fallback>
                <p:oleObj name="Equation" r:id="rId11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835" y="5129716"/>
                        <a:ext cx="2564606" cy="44886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1739944" y="108123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5419846" y="1028137"/>
            <a:ext cx="35123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按照多元函数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Taylor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级数展开，并利用小变形假设而略去二阶以上的无穷小量，则得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点及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点的位移分量为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143001" y="29646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94763"/>
              </p:ext>
            </p:extLst>
          </p:nvPr>
        </p:nvGraphicFramePr>
        <p:xfrm>
          <a:off x="5590016" y="3264716"/>
          <a:ext cx="216098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3" imgW="1409400" imgH="838080" progId="Equation.DSMT4">
                  <p:embed/>
                </p:oleObj>
              </mc:Choice>
              <mc:Fallback>
                <p:oleObj name="Equation" r:id="rId3" imgW="1409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016" y="3264716"/>
                        <a:ext cx="2160985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title"/>
          </p:nvPr>
        </p:nvSpPr>
        <p:spPr>
          <a:xfrm>
            <a:off x="3668429" y="204701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720001" y="82416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58" y="1676982"/>
            <a:ext cx="4581525" cy="3162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8058" y="918954"/>
            <a:ext cx="4984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点在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轴上的位移分量为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8427" y="191416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graphicFrame>
        <p:nvGraphicFramePr>
          <p:cNvPr id="20890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39413"/>
              </p:ext>
            </p:extLst>
          </p:nvPr>
        </p:nvGraphicFramePr>
        <p:xfrm>
          <a:off x="2937669" y="1220220"/>
          <a:ext cx="34607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4" name="Equation" r:id="rId3" imgW="1308100" imgH="228600" progId="Equation.DSMT4">
                  <p:embed/>
                </p:oleObj>
              </mc:Choice>
              <mc:Fallback>
                <p:oleObj name="Equation" r:id="rId3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669" y="1220220"/>
                        <a:ext cx="3460750" cy="60483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6889"/>
              </p:ext>
            </p:extLst>
          </p:nvPr>
        </p:nvGraphicFramePr>
        <p:xfrm>
          <a:off x="3315726" y="2817019"/>
          <a:ext cx="3381375" cy="47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5"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726" y="2817019"/>
                        <a:ext cx="3381375" cy="47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08905" name="Group 9"/>
          <p:cNvGrpSpPr>
            <a:grpSpLocks/>
          </p:cNvGrpSpPr>
          <p:nvPr/>
        </p:nvGrpSpPr>
        <p:grpSpPr bwMode="auto">
          <a:xfrm>
            <a:off x="2187716" y="3625453"/>
            <a:ext cx="5507831" cy="491729"/>
            <a:chOff x="930" y="2659"/>
            <a:chExt cx="4626" cy="413"/>
          </a:xfrm>
        </p:grpSpPr>
        <p:graphicFrame>
          <p:nvGraphicFramePr>
            <p:cNvPr id="208906" name="Object 10"/>
            <p:cNvGraphicFramePr>
              <a:graphicFrameLocks noChangeAspect="1"/>
            </p:cNvGraphicFramePr>
            <p:nvPr/>
          </p:nvGraphicFramePr>
          <p:xfrm>
            <a:off x="1334" y="2659"/>
            <a:ext cx="4222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56" name="Equation" r:id="rId7" imgW="2336760" imgH="228600" progId="Equation.DSMT4">
                    <p:embed/>
                  </p:oleObj>
                </mc:Choice>
                <mc:Fallback>
                  <p:oleObj name="Equation" r:id="rId7" imgW="2336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659"/>
                          <a:ext cx="4222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930" y="2659"/>
              <a:ext cx="59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∴</a:t>
              </a:r>
              <a:endParaRPr lang="en-US" altLang="zh-CN" sz="21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8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45165"/>
              </p:ext>
            </p:extLst>
          </p:nvPr>
        </p:nvGraphicFramePr>
        <p:xfrm>
          <a:off x="1504429" y="5090094"/>
          <a:ext cx="6940930" cy="61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7" name="Equation" r:id="rId9" imgW="2577960" imgH="228600" progId="Equation.DSMT4">
                  <p:embed/>
                </p:oleObj>
              </mc:Choice>
              <mc:Fallback>
                <p:oleObj name="Equation" r:id="rId9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29" y="5090094"/>
                        <a:ext cx="6940930" cy="61517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000"/>
                        </a:srgbClr>
                      </a:solid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0" name="AutoShape 14"/>
          <p:cNvSpPr>
            <a:spLocks noChangeArrowheads="1"/>
          </p:cNvSpPr>
          <p:nvPr/>
        </p:nvSpPr>
        <p:spPr bwMode="auto">
          <a:xfrm>
            <a:off x="4974894" y="4265603"/>
            <a:ext cx="270272" cy="594122"/>
          </a:xfrm>
          <a:prstGeom prst="downArrow">
            <a:avLst>
              <a:gd name="adj1" fmla="val 50000"/>
              <a:gd name="adj2" fmla="val 54956"/>
            </a:avLst>
          </a:prstGeom>
          <a:gradFill rotWithShape="1">
            <a:gsLst>
              <a:gs pos="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350"/>
          </a:p>
        </p:txBody>
      </p:sp>
      <p:cxnSp>
        <p:nvCxnSpPr>
          <p:cNvPr id="17" name="直接连接符 16"/>
          <p:cNvCxnSpPr/>
          <p:nvPr/>
        </p:nvCxnSpPr>
        <p:spPr>
          <a:xfrm>
            <a:off x="1852699" y="92042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37669" y="2101335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上式对任意值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均应成立，因此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674731" y="1412749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同理可由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1143001" y="31075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3615930" y="2144316"/>
          <a:ext cx="2197894" cy="79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8" name="Equation" r:id="rId3" imgW="1257120" imgH="457200" progId="Equation.DSMT4">
                  <p:embed/>
                </p:oleObj>
              </mc:Choice>
              <mc:Fallback>
                <p:oleObj name="Equation" r:id="rId3" imgW="1257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930" y="2144316"/>
                        <a:ext cx="2197894" cy="798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1143001" y="31075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2384822" y="3046810"/>
          <a:ext cx="5399484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9" name="Equation" r:id="rId5" imgW="2514600" imgH="228600" progId="Equation.DSMT4">
                  <p:embed/>
                </p:oleObj>
              </mc:Choice>
              <mc:Fallback>
                <p:oleObj name="Equation" r:id="rId5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822" y="3046810"/>
                        <a:ext cx="5399484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AutoShape 10"/>
          <p:cNvSpPr>
            <a:spLocks noChangeArrowheads="1"/>
          </p:cNvSpPr>
          <p:nvPr/>
        </p:nvSpPr>
        <p:spPr bwMode="auto">
          <a:xfrm>
            <a:off x="6192441" y="2402682"/>
            <a:ext cx="809625" cy="216694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2164590" y="3782767"/>
            <a:ext cx="494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</a:p>
        </p:txBody>
      </p:sp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3630217" y="3699272"/>
          <a:ext cx="2291953" cy="81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0" name="Equation" r:id="rId7" imgW="1282680" imgH="457200" progId="Equation.DSMT4">
                  <p:embed/>
                </p:oleObj>
              </mc:Choice>
              <mc:Fallback>
                <p:oleObj name="Equation" r:id="rId7" imgW="1282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217" y="3699272"/>
                        <a:ext cx="2291953" cy="813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4" name="AutoShape 14"/>
          <p:cNvSpPr>
            <a:spLocks noChangeArrowheads="1"/>
          </p:cNvSpPr>
          <p:nvPr/>
        </p:nvSpPr>
        <p:spPr bwMode="auto">
          <a:xfrm>
            <a:off x="6192441" y="3968355"/>
            <a:ext cx="809625" cy="216694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209936" name="Object 16"/>
          <p:cNvGraphicFramePr>
            <a:graphicFrameLocks noChangeAspect="1"/>
          </p:cNvGraphicFramePr>
          <p:nvPr/>
        </p:nvGraphicFramePr>
        <p:xfrm>
          <a:off x="2318147" y="4670822"/>
          <a:ext cx="585668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1" name="Equation" r:id="rId9" imgW="2514600" imgH="228600" progId="Equation.DSMT4">
                  <p:embed/>
                </p:oleObj>
              </mc:Choice>
              <mc:Fallback>
                <p:oleObj name="Equation" r:id="rId9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147" y="4670822"/>
                        <a:ext cx="5856684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4289" y="291704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728561" y="102070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903686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graphicFrame>
        <p:nvGraphicFramePr>
          <p:cNvPr id="2109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167063" y="2025650"/>
          <a:ext cx="39973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6" name="Equation" r:id="rId3" imgW="2577960" imgH="685800" progId="Equation.DSMT4">
                  <p:embed/>
                </p:oleObj>
              </mc:Choice>
              <mc:Fallback>
                <p:oleObj name="Equation" r:id="rId3" imgW="2577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025650"/>
                        <a:ext cx="3997325" cy="10636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000"/>
                        </a:srgbClr>
                      </a:solid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2250281" y="3429001"/>
          <a:ext cx="2753916" cy="171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7" name="Equation" r:id="rId5" imgW="2133360" imgH="1333440" progId="Equation.DSMT4">
                  <p:embed/>
                </p:oleObj>
              </mc:Choice>
              <mc:Fallback>
                <p:oleObj name="Equation" r:id="rId5" imgW="213336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1" y="3429001"/>
                        <a:ext cx="2753916" cy="1712119"/>
                      </a:xfrm>
                      <a:prstGeom prst="rect">
                        <a:avLst/>
                      </a:prstGeom>
                      <a:solidFill>
                        <a:srgbClr val="CCFFCC">
                          <a:alpha val="70000"/>
                        </a:srgbClr>
                      </a:solidFill>
                      <a:ln w="38100" cmpd="dbl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141935" y="2888456"/>
            <a:ext cx="595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代入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5651897" y="3787380"/>
          <a:ext cx="2052638" cy="99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8" name="Equation" r:id="rId7" imgW="1422400" imgH="685800" progId="Equation.DSMT4">
                  <p:embed/>
                </p:oleObj>
              </mc:Choice>
              <mc:Fallback>
                <p:oleObj name="Equation" r:id="rId7" imgW="1422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897" y="3787380"/>
                        <a:ext cx="2052638" cy="99179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2" name="AutoShape 8"/>
          <p:cNvSpPr>
            <a:spLocks noChangeArrowheads="1"/>
          </p:cNvSpPr>
          <p:nvPr/>
        </p:nvSpPr>
        <p:spPr bwMode="auto">
          <a:xfrm>
            <a:off x="2736056" y="2078831"/>
            <a:ext cx="161925" cy="1296591"/>
          </a:xfrm>
          <a:prstGeom prst="curvedRightArrow">
            <a:avLst>
              <a:gd name="adj1" fmla="val 160147"/>
              <a:gd name="adj2" fmla="val 320294"/>
              <a:gd name="adj3" fmla="val 33333"/>
            </a:avLst>
          </a:prstGeom>
          <a:gradFill rotWithShape="1">
            <a:gsLst>
              <a:gs pos="0">
                <a:srgbClr val="CC00CC"/>
              </a:gs>
              <a:gs pos="50000">
                <a:schemeClr val="bg1"/>
              </a:gs>
              <a:gs pos="100000">
                <a:srgbClr val="CC00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10953" name="AutoShape 9"/>
          <p:cNvSpPr>
            <a:spLocks noChangeArrowheads="1"/>
          </p:cNvSpPr>
          <p:nvPr/>
        </p:nvSpPr>
        <p:spPr bwMode="auto">
          <a:xfrm>
            <a:off x="5112545" y="4219575"/>
            <a:ext cx="431006" cy="215504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rgbClr val="CC00CC">
                  <a:alpha val="8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4.6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330" y="78874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graphicFrame>
        <p:nvGraphicFramePr>
          <p:cNvPr id="2119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716126"/>
              </p:ext>
            </p:extLst>
          </p:nvPr>
        </p:nvGraphicFramePr>
        <p:xfrm>
          <a:off x="3507979" y="1104133"/>
          <a:ext cx="2782834" cy="134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0" name="Equation" r:id="rId3" imgW="1422400" imgH="685800" progId="Equation.DSMT4">
                  <p:embed/>
                </p:oleObj>
              </mc:Choice>
              <mc:Fallback>
                <p:oleObj name="Equation" r:id="rId3" imgW="1422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979" y="1104133"/>
                        <a:ext cx="2782834" cy="134068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1973" name="Group 5"/>
          <p:cNvGrpSpPr>
            <a:grpSpLocks/>
          </p:cNvGrpSpPr>
          <p:nvPr/>
        </p:nvGrpSpPr>
        <p:grpSpPr bwMode="auto">
          <a:xfrm>
            <a:off x="2197982" y="2741070"/>
            <a:ext cx="4537473" cy="484585"/>
            <a:chOff x="1519" y="2003"/>
            <a:chExt cx="3811" cy="407"/>
          </a:xfrm>
        </p:grpSpPr>
        <p:sp>
          <p:nvSpPr>
            <p:cNvPr id="211974" name="Rectangle 6"/>
            <p:cNvSpPr>
              <a:spLocks noChangeArrowheads="1"/>
            </p:cNvSpPr>
            <p:nvPr/>
          </p:nvSpPr>
          <p:spPr bwMode="auto">
            <a:xfrm>
              <a:off x="2049" y="2003"/>
              <a:ext cx="328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对任意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 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 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均应成立 </a:t>
              </a:r>
            </a:p>
          </p:txBody>
        </p:sp>
        <p:sp>
          <p:nvSpPr>
            <p:cNvPr id="211975" name="Text Box 7"/>
            <p:cNvSpPr txBox="1">
              <a:spLocks noChangeArrowheads="1"/>
            </p:cNvSpPr>
            <p:nvPr/>
          </p:nvSpPr>
          <p:spPr bwMode="auto">
            <a:xfrm>
              <a:off x="1519" y="2022"/>
              <a:ext cx="4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∵</a:t>
              </a:r>
            </a:p>
          </p:txBody>
        </p:sp>
      </p:grp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11977" name="Group 9"/>
          <p:cNvGrpSpPr>
            <a:grpSpLocks/>
          </p:cNvGrpSpPr>
          <p:nvPr/>
        </p:nvGrpSpPr>
        <p:grpSpPr bwMode="auto">
          <a:xfrm>
            <a:off x="2253232" y="3372579"/>
            <a:ext cx="5706861" cy="650543"/>
            <a:chOff x="975" y="2685"/>
            <a:chExt cx="4445" cy="388"/>
          </a:xfrm>
        </p:grpSpPr>
        <p:sp>
          <p:nvSpPr>
            <p:cNvPr id="211978" name="Text Box 10"/>
            <p:cNvSpPr txBox="1">
              <a:spLocks noChangeArrowheads="1"/>
            </p:cNvSpPr>
            <p:nvPr/>
          </p:nvSpPr>
          <p:spPr bwMode="auto">
            <a:xfrm>
              <a:off x="975" y="2685"/>
              <a:ext cx="59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∴</a:t>
              </a:r>
              <a:endParaRPr lang="en-US" altLang="zh-CN" sz="21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211979" name="Object 11"/>
            <p:cNvGraphicFramePr>
              <a:graphicFrameLocks noChangeAspect="1"/>
            </p:cNvGraphicFramePr>
            <p:nvPr/>
          </p:nvGraphicFramePr>
          <p:xfrm>
            <a:off x="1409" y="2687"/>
            <a:ext cx="401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1" name="Equation" r:id="rId5" imgW="2730240" imgH="228600" progId="Equation.DSMT4">
                    <p:embed/>
                  </p:oleObj>
                </mc:Choice>
                <mc:Fallback>
                  <p:oleObj name="Equation" r:id="rId5" imgW="273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2687"/>
                          <a:ext cx="4011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2253232" y="4221306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于是独立常数降为六个。原式简化为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1143001" y="30217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11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00231"/>
              </p:ext>
            </p:extLst>
          </p:nvPr>
        </p:nvGraphicFramePr>
        <p:xfrm>
          <a:off x="4017143" y="5108973"/>
          <a:ext cx="2585788" cy="146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2" name="Equation" r:id="rId7" imgW="1206360" imgH="685800" progId="Equation.DSMT4">
                  <p:embed/>
                </p:oleObj>
              </mc:Choice>
              <mc:Fallback>
                <p:oleObj name="Equation" r:id="rId7" imgW="12063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143" y="5108973"/>
                        <a:ext cx="2585788" cy="146911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0000"/>
                        </a:srgbClr>
                      </a:solidFill>
                      <a:ln w="57150" cmpd="thickThin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1800602" y="80787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412949"/>
            <a:ext cx="3258152" cy="85725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由应变求位移</a:t>
            </a:r>
          </a:p>
        </p:txBody>
      </p:sp>
      <p:graphicFrame>
        <p:nvGraphicFramePr>
          <p:cNvPr id="21299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1551054"/>
              </p:ext>
            </p:extLst>
          </p:nvPr>
        </p:nvGraphicFramePr>
        <p:xfrm>
          <a:off x="760982" y="1690782"/>
          <a:ext cx="259873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8" name="Equation" r:id="rId3" imgW="1511280" imgH="685800" progId="Equation.DSMT4">
                  <p:embed/>
                </p:oleObj>
              </mc:Choice>
              <mc:Fallback>
                <p:oleObj name="Equation" r:id="rId3" imgW="1511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82" y="1690782"/>
                        <a:ext cx="2598737" cy="117951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0000"/>
                        </a:srgbClr>
                      </a:solidFill>
                      <a:ln w="57150" cmpd="thickThin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3786575"/>
              </p:ext>
            </p:extLst>
          </p:nvPr>
        </p:nvGraphicFramePr>
        <p:xfrm>
          <a:off x="3806031" y="1690782"/>
          <a:ext cx="51847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9" name="Equation" r:id="rId5" imgW="2806560" imgH="685800" progId="Equation.DSMT4">
                  <p:embed/>
                </p:oleObj>
              </mc:Choice>
              <mc:Fallback>
                <p:oleObj name="Equation" r:id="rId5" imgW="2806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031" y="1690782"/>
                        <a:ext cx="5184775" cy="126682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681365" y="3578832"/>
            <a:ext cx="76733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式是前两节得出的刚体转动公式，比较两式可得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积分常数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就是刚体平移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是刚体转动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141953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1143001" y="21038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29293"/>
              </p:ext>
            </p:extLst>
          </p:nvPr>
        </p:nvGraphicFramePr>
        <p:xfrm>
          <a:off x="3011505" y="791618"/>
          <a:ext cx="4438012" cy="117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" imgW="2400120" imgH="634680" progId="Equation.DSMT4">
                  <p:embed/>
                </p:oleObj>
              </mc:Choice>
              <mc:Fallback>
                <p:oleObj name="Equation" r:id="rId3" imgW="24001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505" y="791618"/>
                        <a:ext cx="4438012" cy="11719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081454"/>
              </p:ext>
            </p:extLst>
          </p:nvPr>
        </p:nvGraphicFramePr>
        <p:xfrm>
          <a:off x="2555573" y="2103813"/>
          <a:ext cx="5349875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Visio" r:id="rId5" imgW="12585627" imgH="10233965" progId="Visio.Drawing.6">
                  <p:embed/>
                </p:oleObj>
              </mc:Choice>
              <mc:Fallback>
                <p:oleObj name="Visio" r:id="rId5" imgW="12585627" imgH="1023396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573" y="2103813"/>
                        <a:ext cx="5349875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1727596" y="-9820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858000" y="5255419"/>
            <a:ext cx="44435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135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824250" y="69145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971800" y="154647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240642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324814"/>
              </p:ext>
            </p:extLst>
          </p:nvPr>
        </p:nvGraphicFramePr>
        <p:xfrm>
          <a:off x="2977356" y="1193800"/>
          <a:ext cx="3421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" imgW="2400120" imgH="685800" progId="Equation.DSMT4">
                  <p:embed/>
                </p:oleObj>
              </mc:Choice>
              <mc:Fallback>
                <p:oleObj name="Equation" r:id="rId3" imgW="24001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356" y="1193800"/>
                        <a:ext cx="3421063" cy="977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graphicFrame>
        <p:nvGraphicFramePr>
          <p:cNvPr id="240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74923"/>
              </p:ext>
            </p:extLst>
          </p:nvPr>
        </p:nvGraphicFramePr>
        <p:xfrm>
          <a:off x="5494429" y="2406577"/>
          <a:ext cx="3159363" cy="46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5" imgW="1638000" imgH="241200" progId="Equation.DSMT4">
                  <p:embed/>
                </p:oleObj>
              </mc:Choice>
              <mc:Fallback>
                <p:oleObj name="Equation" r:id="rId5" imgW="1638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429" y="2406577"/>
                        <a:ext cx="3159363" cy="46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31071"/>
              </p:ext>
            </p:extLst>
          </p:nvPr>
        </p:nvGraphicFramePr>
        <p:xfrm>
          <a:off x="5894478" y="3009942"/>
          <a:ext cx="2952401" cy="143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7" imgW="1752480" imgH="850680" progId="Equation.DSMT4">
                  <p:embed/>
                </p:oleObj>
              </mc:Choice>
              <mc:Fallback>
                <p:oleObj name="Equation" r:id="rId7" imgW="17524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478" y="3009942"/>
                        <a:ext cx="2952401" cy="1432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05178"/>
              </p:ext>
            </p:extLst>
          </p:nvPr>
        </p:nvGraphicFramePr>
        <p:xfrm>
          <a:off x="5874543" y="4815274"/>
          <a:ext cx="3061859" cy="121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9" imgW="1625400" imgH="647640" progId="Equation.DSMT4">
                  <p:embed/>
                </p:oleObj>
              </mc:Choice>
              <mc:Fallback>
                <p:oleObj name="Equation" r:id="rId9" imgW="16254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543" y="4815274"/>
                        <a:ext cx="3061859" cy="1219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898703" y="95892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528" y="2406577"/>
            <a:ext cx="45815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2101345" y="1041750"/>
            <a:ext cx="54006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小应变情况下，应变和位移的关系：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143001" y="2796756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796068"/>
              </p:ext>
            </p:extLst>
          </p:nvPr>
        </p:nvGraphicFramePr>
        <p:xfrm>
          <a:off x="2776287" y="1670100"/>
          <a:ext cx="3383882" cy="225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2082600" imgH="1384200" progId="Equation.DSMT4">
                  <p:embed/>
                </p:oleObj>
              </mc:Choice>
              <mc:Fallback>
                <p:oleObj name="Equation" r:id="rId3" imgW="208260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287" y="1670100"/>
                        <a:ext cx="3383882" cy="22533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idx="1"/>
          </p:nvPr>
        </p:nvSpPr>
        <p:spPr>
          <a:xfrm>
            <a:off x="120942" y="2302098"/>
            <a:ext cx="129316" cy="457200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1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endParaRPr lang="en-US" altLang="zh-CN" sz="11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11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何方</a:t>
            </a:r>
            <a:endParaRPr lang="en-US" altLang="zh-CN" sz="11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11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</a:t>
            </a:r>
            <a:endParaRPr lang="zh-CN" altLang="en-US" sz="1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1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1829724" y="135167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881296" y="754634"/>
            <a:ext cx="5346997" cy="1323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85536"/>
              </p:ext>
            </p:extLst>
          </p:nvPr>
        </p:nvGraphicFramePr>
        <p:xfrm>
          <a:off x="2504373" y="3923411"/>
          <a:ext cx="4594621" cy="268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5" imgW="2527200" imgH="1473120" progId="Equation.DSMT4">
                  <p:embed/>
                </p:oleObj>
              </mc:Choice>
              <mc:Fallback>
                <p:oleObj name="Equation" r:id="rId5" imgW="2527200" imgH="1473120" progId="Equation.DSMT4">
                  <p:embed/>
                  <p:pic>
                    <p:nvPicPr>
                      <p:cNvPr id="242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373" y="3923411"/>
                        <a:ext cx="4594621" cy="2682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5564059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小变形下的柯西应变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2286000" y="2407269"/>
            <a:ext cx="54006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小应变情况下，工程应变和位移的关系：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1143001" y="2796756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3371851" y="3028950"/>
          <a:ext cx="2874169" cy="2034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3" imgW="1815840" imgH="1282680" progId="Equation.DSMT4">
                  <p:embed/>
                </p:oleObj>
              </mc:Choice>
              <mc:Fallback>
                <p:oleObj name="Equation" r:id="rId3" imgW="18158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3028950"/>
                        <a:ext cx="2874169" cy="20347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idx="1"/>
          </p:nvPr>
        </p:nvSpPr>
        <p:spPr>
          <a:xfrm>
            <a:off x="2286000" y="2057400"/>
            <a:ext cx="2228850" cy="4572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几何方程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19" name="AutoShape 7"/>
          <p:cNvSpPr>
            <a:spLocks noChangeArrowheads="1"/>
          </p:cNvSpPr>
          <p:nvPr/>
        </p:nvSpPr>
        <p:spPr bwMode="auto">
          <a:xfrm>
            <a:off x="2286000" y="2166938"/>
            <a:ext cx="285750" cy="28575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1714500" y="1013223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22806" y="5610226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小变形下的柯西切应变为工程切应变的一半。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3168253" y="1028700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>
                <a:ea typeface="隶书" panose="02010509060101010101" pitchFamily="49" charset="-122"/>
              </a:rPr>
              <a:t>应变理论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2628900" y="2365773"/>
            <a:ext cx="4686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位移和应变（小应变情况）</a:t>
            </a:r>
          </a:p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位移和应变（一般情况）</a:t>
            </a:r>
          </a:p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刚体转动</a:t>
            </a:r>
          </a:p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应变协调方程</a:t>
            </a:r>
          </a:p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位移场的单值条件</a:t>
            </a:r>
          </a:p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由应变求位移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5233135" cy="1325563"/>
          </a:xfrm>
        </p:spPr>
        <p:txBody>
          <a:bodyPr/>
          <a:lstStyle/>
          <a:p>
            <a:pPr eaLnBrk="1" hangingPunct="1"/>
            <a:r>
              <a:rPr lang="en-US" altLang="zh-CN" sz="36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Lagrangange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应变张量</a:t>
            </a:r>
            <a:endParaRPr lang="zh-CN" altLang="en-US" dirty="0" smtClean="0"/>
          </a:p>
        </p:txBody>
      </p:sp>
      <p:sp>
        <p:nvSpPr>
          <p:cNvPr id="27651" name="内容占位符 4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0574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构形</a:t>
            </a:r>
            <a:endParaRPr lang="en-US" altLang="zh-CN" b="1" dirty="0" smtClean="0"/>
          </a:p>
          <a:p>
            <a:r>
              <a:rPr lang="zh-CN" altLang="en-US" b="1" dirty="0" smtClean="0"/>
              <a:t>坐标系</a:t>
            </a:r>
            <a:endParaRPr lang="en-US" altLang="zh-CN" b="1" dirty="0" smtClean="0"/>
          </a:p>
          <a:p>
            <a:r>
              <a:rPr lang="zh-CN" altLang="en-US" b="1" dirty="0" smtClean="0"/>
              <a:t>运动的描述方法</a:t>
            </a:r>
            <a:endParaRPr lang="en-US" altLang="zh-CN" b="1" dirty="0" smtClean="0"/>
          </a:p>
          <a:p>
            <a:r>
              <a:rPr lang="zh-CN" altLang="en-US" b="1" dirty="0" smtClean="0"/>
              <a:t>变形梯度张量</a:t>
            </a:r>
            <a:endParaRPr lang="en-US" altLang="zh-CN" b="1" dirty="0" smtClean="0"/>
          </a:p>
          <a:p>
            <a:r>
              <a:rPr lang="zh-CN" altLang="en-US" b="1" dirty="0"/>
              <a:t>格林</a:t>
            </a:r>
            <a:r>
              <a:rPr lang="zh-CN" altLang="en-US" b="1" dirty="0" smtClean="0"/>
              <a:t>应变张量</a:t>
            </a:r>
            <a:endParaRPr lang="en-US" altLang="zh-CN" b="1" dirty="0" smtClean="0"/>
          </a:p>
          <a:p>
            <a:endParaRPr lang="zh-CN" altLang="en-US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6543" y="147868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69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247" y="476251"/>
            <a:ext cx="3619640" cy="701278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015099" y="3043768"/>
            <a:ext cx="54292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位移的描述</a:t>
            </a:r>
            <a:r>
              <a:rPr lang="zh-CN" altLang="en-US" sz="1350" dirty="0">
                <a:solidFill>
                  <a:srgbClr val="FF0000"/>
                </a:solidFill>
              </a:rPr>
              <a:t>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Tx/>
              <a:buAutoNum type="circleNumDbPlain"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刚体位移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：整个物体在空间做刚体运动引起的，包括平动和转动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Tx/>
              <a:buAutoNum type="circleNumDbPlain" startAt="2"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：物体形状变化引起的位移，位移发生时不仅改变物体的绝对位置，而且改变了物体内部各个点的相对位置。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一般来说，刚体位移和变形是同时出现的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>
            <a:off x="3549316" y="1947565"/>
            <a:ext cx="285750" cy="28575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8" name="组合 7"/>
          <p:cNvGrpSpPr/>
          <p:nvPr/>
        </p:nvGrpSpPr>
        <p:grpSpPr>
          <a:xfrm>
            <a:off x="670043" y="0"/>
            <a:ext cx="4550569" cy="3200400"/>
            <a:chOff x="3352801" y="1981200"/>
            <a:chExt cx="6067425" cy="4267200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586442"/>
                </p:ext>
              </p:extLst>
            </p:nvPr>
          </p:nvGraphicFramePr>
          <p:xfrm>
            <a:off x="3352801" y="3733800"/>
            <a:ext cx="2055813" cy="236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2" name="Designer 4.1 Drawing" r:id="rId3" imgW="1631160" imgH="1875240" progId="MgxDesigner">
                    <p:embed/>
                  </p:oleObj>
                </mc:Choice>
                <mc:Fallback>
                  <p:oleObj name="Designer 4.1 Drawing" r:id="rId3" imgW="1631160" imgH="1875240" progId="MgxDesigner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1" y="3733800"/>
                          <a:ext cx="2055813" cy="2362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542194"/>
                </p:ext>
              </p:extLst>
            </p:nvPr>
          </p:nvGraphicFramePr>
          <p:xfrm>
            <a:off x="6477001" y="1981200"/>
            <a:ext cx="2092325" cy="157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3" name="Designer 4.1 Drawing" r:id="rId5" imgW="2091600" imgH="1570320" progId="MgxDesigner">
                    <p:embed/>
                  </p:oleObj>
                </mc:Choice>
                <mc:Fallback>
                  <p:oleObj name="Designer 4.1 Drawing" r:id="rId5" imgW="2091600" imgH="1570320" progId="MgxDesigner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1" y="1981200"/>
                          <a:ext cx="2092325" cy="157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59063"/>
                </p:ext>
              </p:extLst>
            </p:nvPr>
          </p:nvGraphicFramePr>
          <p:xfrm>
            <a:off x="7543801" y="3581400"/>
            <a:ext cx="1876425" cy="266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4" name="Designer 4.1 Drawing" r:id="rId7" imgW="2091600" imgH="1570320" progId="MgxDesigner">
                    <p:embed/>
                  </p:oleObj>
                </mc:Choice>
                <mc:Fallback>
                  <p:oleObj name="Designer 4.1 Drawing" r:id="rId7" imgW="2091600" imgH="1570320" progId="MgxDesigner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1" y="3581400"/>
                          <a:ext cx="1876425" cy="266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9354429"/>
                </p:ext>
              </p:extLst>
            </p:nvPr>
          </p:nvGraphicFramePr>
          <p:xfrm>
            <a:off x="4572001" y="2667001"/>
            <a:ext cx="2017713" cy="224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5" name="Designer 4.1 Drawing" r:id="rId8" imgW="2018160" imgH="2246760" progId="MgxDesigner">
                    <p:embed/>
                  </p:oleObj>
                </mc:Choice>
                <mc:Fallback>
                  <p:oleObj name="Designer 4.1 Drawing" r:id="rId8" imgW="2018160" imgH="2246760" progId="MgxDesigner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1" y="2667001"/>
                          <a:ext cx="2017713" cy="2246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直接连接符 12"/>
          <p:cNvCxnSpPr/>
          <p:nvPr/>
        </p:nvCxnSpPr>
        <p:spPr>
          <a:xfrm>
            <a:off x="5220612" y="1356718"/>
            <a:ext cx="3675298" cy="5106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标题 1"/>
          <p:cNvSpPr>
            <a:spLocks noGrp="1"/>
          </p:cNvSpPr>
          <p:nvPr>
            <p:ph type="title"/>
          </p:nvPr>
        </p:nvSpPr>
        <p:spPr>
          <a:xfrm>
            <a:off x="552450" y="55562"/>
            <a:ext cx="7886700" cy="1325563"/>
          </a:xfrm>
        </p:spPr>
        <p:txBody>
          <a:bodyPr/>
          <a:lstStyle/>
          <a:p>
            <a:r>
              <a:rPr lang="zh-CN" altLang="en-US" b="1" dirty="0" smtClean="0"/>
              <a:t>构形</a:t>
            </a:r>
            <a:r>
              <a:rPr lang="zh-CN" altLang="en-US" dirty="0" smtClean="0"/>
              <a:t>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物体占有的区域称为物体的构形</a:t>
            </a:r>
          </a:p>
        </p:txBody>
      </p:sp>
      <p:sp>
        <p:nvSpPr>
          <p:cNvPr id="5131" name="内容占位符 2"/>
          <p:cNvSpPr>
            <a:spLocks noGrp="1"/>
          </p:cNvSpPr>
          <p:nvPr>
            <p:ph idx="1"/>
          </p:nvPr>
        </p:nvSpPr>
        <p:spPr>
          <a:xfrm>
            <a:off x="283369" y="1392238"/>
            <a:ext cx="8577262" cy="208325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初始构形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：物体在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t=0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时刻占有的区域称为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初始构形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现时构形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：在当前研究的时刻占有的区域称为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现时构形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参考构形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：为描述物体的运动，需要选择某特定时刻的构形作为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参考构形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，以确定某时刻每个物质点的位置。参考构形的意义在于运动或变形是参考这个构形来定义的。</a:t>
            </a:r>
          </a:p>
        </p:txBody>
      </p:sp>
      <p:sp>
        <p:nvSpPr>
          <p:cNvPr id="5132" name="Oval 1"/>
          <p:cNvSpPr>
            <a:spLocks noChangeArrowheads="1"/>
          </p:cNvSpPr>
          <p:nvPr/>
        </p:nvSpPr>
        <p:spPr bwMode="auto">
          <a:xfrm>
            <a:off x="4429125" y="4071938"/>
            <a:ext cx="720725" cy="11509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Oval 2"/>
          <p:cNvSpPr>
            <a:spLocks noChangeArrowheads="1"/>
          </p:cNvSpPr>
          <p:nvPr/>
        </p:nvSpPr>
        <p:spPr bwMode="auto">
          <a:xfrm rot="1814024">
            <a:off x="5726113" y="3990975"/>
            <a:ext cx="865187" cy="1295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Line 3"/>
          <p:cNvSpPr>
            <a:spLocks noChangeShapeType="1"/>
          </p:cNvSpPr>
          <p:nvPr/>
        </p:nvSpPr>
        <p:spPr bwMode="auto">
          <a:xfrm>
            <a:off x="3781425" y="5799138"/>
            <a:ext cx="1944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4"/>
          <p:cNvSpPr>
            <a:spLocks noChangeShapeType="1"/>
          </p:cNvSpPr>
          <p:nvPr/>
        </p:nvSpPr>
        <p:spPr bwMode="auto">
          <a:xfrm flipV="1">
            <a:off x="3781425" y="4503738"/>
            <a:ext cx="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5"/>
          <p:cNvSpPr>
            <a:spLocks noChangeShapeType="1"/>
          </p:cNvSpPr>
          <p:nvPr/>
        </p:nvSpPr>
        <p:spPr bwMode="auto">
          <a:xfrm flipH="1">
            <a:off x="3133725" y="5799138"/>
            <a:ext cx="64770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Text Box 6"/>
          <p:cNvSpPr txBox="1">
            <a:spLocks noChangeArrowheads="1"/>
          </p:cNvSpPr>
          <p:nvPr/>
        </p:nvSpPr>
        <p:spPr bwMode="auto">
          <a:xfrm>
            <a:off x="4019550" y="3568700"/>
            <a:ext cx="1511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5510213" y="5872163"/>
          <a:ext cx="6588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" name="Equation" r:id="rId3" imgW="431640" imgH="190440" progId="Equation.3">
                  <p:embed/>
                </p:oleObj>
              </mc:Choice>
              <mc:Fallback>
                <p:oleObj name="Equation" r:id="rId3" imgW="431640" imgH="190440" progId="Equation.3">
                  <p:embed/>
                  <p:pic>
                    <p:nvPicPr>
                      <p:cNvPr id="51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5872163"/>
                        <a:ext cx="658812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3349625" y="6088063"/>
          <a:ext cx="596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9" name="Equation" r:id="rId5" imgW="393529" imgH="190417" progId="Equation.3">
                  <p:embed/>
                </p:oleObj>
              </mc:Choice>
              <mc:Fallback>
                <p:oleObj name="Equation" r:id="rId5" imgW="393529" imgH="190417" progId="Equation.3">
                  <p:embed/>
                  <p:pic>
                    <p:nvPicPr>
                      <p:cNvPr id="51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6088063"/>
                        <a:ext cx="5969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0"/>
          <p:cNvSpPr txBox="1">
            <a:spLocks noChangeArrowheads="1"/>
          </p:cNvSpPr>
          <p:nvPr/>
        </p:nvSpPr>
        <p:spPr bwMode="auto">
          <a:xfrm>
            <a:off x="4141788" y="3990975"/>
            <a:ext cx="863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4633913" y="4324350"/>
          <a:ext cx="3571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0" name="公式" r:id="rId7" imgW="215640" imgH="241200" progId="Equation.3">
                  <p:embed/>
                </p:oleObj>
              </mc:Choice>
              <mc:Fallback>
                <p:oleObj name="公式" r:id="rId7" imgW="215640" imgH="241200" progId="Equation.3">
                  <p:embed/>
                  <p:pic>
                    <p:nvPicPr>
                      <p:cNvPr id="51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4324350"/>
                        <a:ext cx="3571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2"/>
          <p:cNvSpPr txBox="1">
            <a:spLocks noChangeArrowheads="1"/>
          </p:cNvSpPr>
          <p:nvPr/>
        </p:nvSpPr>
        <p:spPr bwMode="auto">
          <a:xfrm>
            <a:off x="6157913" y="4359275"/>
            <a:ext cx="5048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5125" name="Object 13"/>
          <p:cNvGraphicFramePr>
            <a:graphicFrameLocks noChangeAspect="1"/>
          </p:cNvGraphicFramePr>
          <p:nvPr/>
        </p:nvGraphicFramePr>
        <p:xfrm>
          <a:off x="6053138" y="4198938"/>
          <a:ext cx="3159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1" name="Equation" r:id="rId9" imgW="139518" imgH="126835" progId="Equation.3">
                  <p:embed/>
                </p:oleObj>
              </mc:Choice>
              <mc:Fallback>
                <p:oleObj name="Equation" r:id="rId9" imgW="139518" imgH="126835" progId="Equation.3">
                  <p:embed/>
                  <p:pic>
                    <p:nvPicPr>
                      <p:cNvPr id="51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4198938"/>
                        <a:ext cx="3159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Line 14"/>
          <p:cNvSpPr>
            <a:spLocks noChangeShapeType="1"/>
          </p:cNvSpPr>
          <p:nvPr/>
        </p:nvSpPr>
        <p:spPr bwMode="auto">
          <a:xfrm flipV="1">
            <a:off x="3781425" y="4719638"/>
            <a:ext cx="86360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15"/>
          <p:cNvSpPr>
            <a:spLocks noChangeShapeType="1"/>
          </p:cNvSpPr>
          <p:nvPr/>
        </p:nvSpPr>
        <p:spPr bwMode="auto">
          <a:xfrm flipV="1">
            <a:off x="3781425" y="4646613"/>
            <a:ext cx="2376488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Text Box 16"/>
          <p:cNvSpPr txBox="1">
            <a:spLocks noChangeArrowheads="1"/>
          </p:cNvSpPr>
          <p:nvPr/>
        </p:nvSpPr>
        <p:spPr bwMode="auto">
          <a:xfrm>
            <a:off x="3925888" y="5006975"/>
            <a:ext cx="3603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5126" name="Object 17"/>
          <p:cNvGraphicFramePr>
            <a:graphicFrameLocks noChangeAspect="1"/>
          </p:cNvGraphicFramePr>
          <p:nvPr/>
        </p:nvGraphicFramePr>
        <p:xfrm>
          <a:off x="3938588" y="4948238"/>
          <a:ext cx="27146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2" name="Equation" r:id="rId11" imgW="139700" imgH="139700" progId="Equation.3">
                  <p:embed/>
                </p:oleObj>
              </mc:Choice>
              <mc:Fallback>
                <p:oleObj name="Equation" r:id="rId11" imgW="139700" imgH="139700" progId="Equation.3">
                  <p:embed/>
                  <p:pic>
                    <p:nvPicPr>
                      <p:cNvPr id="51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948238"/>
                        <a:ext cx="271462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 Box 18"/>
          <p:cNvSpPr txBox="1">
            <a:spLocks noChangeArrowheads="1"/>
          </p:cNvSpPr>
          <p:nvPr/>
        </p:nvSpPr>
        <p:spPr bwMode="auto">
          <a:xfrm>
            <a:off x="5149850" y="5222875"/>
            <a:ext cx="3603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5127" name="Object 19"/>
          <p:cNvGraphicFramePr>
            <a:graphicFrameLocks noChangeAspect="1"/>
          </p:cNvGraphicFramePr>
          <p:nvPr/>
        </p:nvGraphicFramePr>
        <p:xfrm>
          <a:off x="5053013" y="5151438"/>
          <a:ext cx="211137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3" name="Equation" r:id="rId13" imgW="114102" imgH="114102" progId="Equation.3">
                  <p:embed/>
                </p:oleObj>
              </mc:Choice>
              <mc:Fallback>
                <p:oleObj name="Equation" r:id="rId13" imgW="114102" imgH="114102" progId="Equation.3">
                  <p:embed/>
                  <p:pic>
                    <p:nvPicPr>
                      <p:cNvPr id="51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151438"/>
                        <a:ext cx="211137" cy="21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0"/>
          <p:cNvSpPr txBox="1">
            <a:spLocks noChangeArrowheads="1"/>
          </p:cNvSpPr>
          <p:nvPr/>
        </p:nvSpPr>
        <p:spPr bwMode="auto">
          <a:xfrm>
            <a:off x="3924300" y="3716338"/>
            <a:ext cx="2663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参考构形（初始构形）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45" name="Text Box 21"/>
          <p:cNvSpPr txBox="1">
            <a:spLocks noChangeArrowheads="1"/>
          </p:cNvSpPr>
          <p:nvPr/>
        </p:nvSpPr>
        <p:spPr bwMode="auto">
          <a:xfrm>
            <a:off x="6684369" y="4638675"/>
            <a:ext cx="1512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现时构形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0427"/>
              </p:ext>
            </p:extLst>
          </p:nvPr>
        </p:nvGraphicFramePr>
        <p:xfrm>
          <a:off x="3550503" y="4121151"/>
          <a:ext cx="9366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4" name="公式" r:id="rId15" imgW="647640" imgH="215640" progId="Equation.3">
                  <p:embed/>
                </p:oleObj>
              </mc:Choice>
              <mc:Fallback>
                <p:oleObj name="公式" r:id="rId15" imgW="647640" imgH="215640" progId="Equation.3">
                  <p:embed/>
                  <p:pic>
                    <p:nvPicPr>
                      <p:cNvPr id="512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503" y="4121151"/>
                        <a:ext cx="93662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90160"/>
              </p:ext>
            </p:extLst>
          </p:nvPr>
        </p:nvGraphicFramePr>
        <p:xfrm>
          <a:off x="6715125" y="4198938"/>
          <a:ext cx="646707" cy="33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5" name="Equation" r:id="rId17" imgW="342720" imgH="177480" progId="Equation.3">
                  <p:embed/>
                </p:oleObj>
              </mc:Choice>
              <mc:Fallback>
                <p:oleObj name="Equation" r:id="rId17" imgW="342720" imgH="177480" progId="Equation.3">
                  <p:embed/>
                  <p:pic>
                    <p:nvPicPr>
                      <p:cNvPr id="51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4198938"/>
                        <a:ext cx="646707" cy="334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1536753" y="117874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4752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内容占位符 2"/>
          <p:cNvSpPr>
            <a:spLocks noGrp="1"/>
          </p:cNvSpPr>
          <p:nvPr>
            <p:ph idx="1"/>
          </p:nvPr>
        </p:nvSpPr>
        <p:spPr>
          <a:xfrm>
            <a:off x="261754" y="1127298"/>
            <a:ext cx="8577262" cy="171450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物质坐标系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：用物质点在参考构形中的位置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来标记物质点，为此要有一个物质坐标系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。也就是说，每个物质点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都有其在参考构形中的位置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空间坐标系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：物质点在任一时刻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t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的空间位置由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确定，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为空间坐标系。</a:t>
            </a: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物质坐标系用于参考构形，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空间坐标系用于现时构形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。为简单，通常采用两个完全重合的直角坐标系。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54079" y="4117959"/>
            <a:ext cx="4967288" cy="2662237"/>
            <a:chOff x="3133725" y="3357563"/>
            <a:chExt cx="4967288" cy="2662237"/>
          </a:xfrm>
        </p:grpSpPr>
        <p:sp>
          <p:nvSpPr>
            <p:cNvPr id="6155" name="Oval 1"/>
            <p:cNvSpPr>
              <a:spLocks noChangeArrowheads="1"/>
            </p:cNvSpPr>
            <p:nvPr/>
          </p:nvSpPr>
          <p:spPr bwMode="auto">
            <a:xfrm>
              <a:off x="4429125" y="3714750"/>
              <a:ext cx="720725" cy="11509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Oval 2"/>
            <p:cNvSpPr>
              <a:spLocks noChangeArrowheads="1"/>
            </p:cNvSpPr>
            <p:nvPr/>
          </p:nvSpPr>
          <p:spPr bwMode="auto">
            <a:xfrm rot="1814024">
              <a:off x="5726113" y="3633788"/>
              <a:ext cx="865187" cy="1295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7" name="Line 3"/>
            <p:cNvSpPr>
              <a:spLocks noChangeShapeType="1"/>
            </p:cNvSpPr>
            <p:nvPr/>
          </p:nvSpPr>
          <p:spPr bwMode="auto">
            <a:xfrm>
              <a:off x="3781425" y="5441950"/>
              <a:ext cx="1944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4"/>
            <p:cNvSpPr>
              <a:spLocks noChangeShapeType="1"/>
            </p:cNvSpPr>
            <p:nvPr/>
          </p:nvSpPr>
          <p:spPr bwMode="auto">
            <a:xfrm flipV="1">
              <a:off x="3781425" y="4146550"/>
              <a:ext cx="0" cy="1295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5"/>
            <p:cNvSpPr>
              <a:spLocks noChangeShapeType="1"/>
            </p:cNvSpPr>
            <p:nvPr/>
          </p:nvSpPr>
          <p:spPr bwMode="auto">
            <a:xfrm flipH="1">
              <a:off x="3133725" y="5441950"/>
              <a:ext cx="647700" cy="360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513614"/>
                </p:ext>
              </p:extLst>
            </p:nvPr>
          </p:nvGraphicFramePr>
          <p:xfrm>
            <a:off x="5510213" y="5514975"/>
            <a:ext cx="65881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0" name="Equation" r:id="rId3" imgW="431640" imgH="190440" progId="Equation.3">
                    <p:embed/>
                  </p:oleObj>
                </mc:Choice>
                <mc:Fallback>
                  <p:oleObj name="Equation" r:id="rId3" imgW="431640" imgH="190440" progId="Equation.3">
                    <p:embed/>
                    <p:pic>
                      <p:nvPicPr>
                        <p:cNvPr id="61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213" y="5514975"/>
                          <a:ext cx="65881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408662"/>
                </p:ext>
              </p:extLst>
            </p:nvPr>
          </p:nvGraphicFramePr>
          <p:xfrm>
            <a:off x="3349625" y="5730875"/>
            <a:ext cx="596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1" name="Equation" r:id="rId5" imgW="393529" imgH="190417" progId="Equation.3">
                    <p:embed/>
                  </p:oleObj>
                </mc:Choice>
                <mc:Fallback>
                  <p:oleObj name="Equation" r:id="rId5" imgW="393529" imgH="190417" progId="Equation.3">
                    <p:embed/>
                    <p:pic>
                      <p:nvPicPr>
                        <p:cNvPr id="614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625" y="5730875"/>
                          <a:ext cx="596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0"/>
            <p:cNvSpPr txBox="1">
              <a:spLocks noChangeArrowheads="1"/>
            </p:cNvSpPr>
            <p:nvPr/>
          </p:nvSpPr>
          <p:spPr bwMode="auto">
            <a:xfrm>
              <a:off x="4141788" y="3633788"/>
              <a:ext cx="8636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614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97754"/>
                </p:ext>
              </p:extLst>
            </p:nvPr>
          </p:nvGraphicFramePr>
          <p:xfrm>
            <a:off x="4633913" y="3963988"/>
            <a:ext cx="35718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2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614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913" y="3963988"/>
                          <a:ext cx="357187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6157913" y="4002088"/>
              <a:ext cx="5048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614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262963"/>
                </p:ext>
              </p:extLst>
            </p:nvPr>
          </p:nvGraphicFramePr>
          <p:xfrm>
            <a:off x="6053138" y="3841750"/>
            <a:ext cx="31591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3" name="Equation" r:id="rId9" imgW="139518" imgH="126835" progId="Equation.3">
                    <p:embed/>
                  </p:oleObj>
                </mc:Choice>
                <mc:Fallback>
                  <p:oleObj name="Equation" r:id="rId9" imgW="139518" imgH="126835" progId="Equation.3">
                    <p:embed/>
                    <p:pic>
                      <p:nvPicPr>
                        <p:cNvPr id="61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3138" y="3841750"/>
                          <a:ext cx="31591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Line 14"/>
            <p:cNvSpPr>
              <a:spLocks noChangeShapeType="1"/>
            </p:cNvSpPr>
            <p:nvPr/>
          </p:nvSpPr>
          <p:spPr bwMode="auto">
            <a:xfrm flipV="1">
              <a:off x="3781425" y="4362450"/>
              <a:ext cx="863600" cy="1079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5"/>
            <p:cNvSpPr>
              <a:spLocks noChangeShapeType="1"/>
            </p:cNvSpPr>
            <p:nvPr/>
          </p:nvSpPr>
          <p:spPr bwMode="auto">
            <a:xfrm flipV="1">
              <a:off x="3781425" y="4289425"/>
              <a:ext cx="2376488" cy="1152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Text Box 16"/>
            <p:cNvSpPr txBox="1">
              <a:spLocks noChangeArrowheads="1"/>
            </p:cNvSpPr>
            <p:nvPr/>
          </p:nvSpPr>
          <p:spPr bwMode="auto">
            <a:xfrm>
              <a:off x="3925888" y="4649788"/>
              <a:ext cx="36036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615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369237"/>
                </p:ext>
              </p:extLst>
            </p:nvPr>
          </p:nvGraphicFramePr>
          <p:xfrm>
            <a:off x="3938588" y="4591050"/>
            <a:ext cx="271462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4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615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588" y="4591050"/>
                          <a:ext cx="271462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Text Box 18"/>
            <p:cNvSpPr txBox="1">
              <a:spLocks noChangeArrowheads="1"/>
            </p:cNvSpPr>
            <p:nvPr/>
          </p:nvSpPr>
          <p:spPr bwMode="auto">
            <a:xfrm>
              <a:off x="5149850" y="4865688"/>
              <a:ext cx="3603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61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238320"/>
                </p:ext>
              </p:extLst>
            </p:nvPr>
          </p:nvGraphicFramePr>
          <p:xfrm>
            <a:off x="5053013" y="4794250"/>
            <a:ext cx="211137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5" name="Equation" r:id="rId13" imgW="114102" imgH="114102" progId="Equation.3">
                    <p:embed/>
                  </p:oleObj>
                </mc:Choice>
                <mc:Fallback>
                  <p:oleObj name="Equation" r:id="rId13" imgW="114102" imgH="114102" progId="Equation.3">
                    <p:embed/>
                    <p:pic>
                      <p:nvPicPr>
                        <p:cNvPr id="61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013" y="4794250"/>
                          <a:ext cx="211137" cy="211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7655122"/>
                </p:ext>
              </p:extLst>
            </p:nvPr>
          </p:nvGraphicFramePr>
          <p:xfrm>
            <a:off x="3635375" y="3716338"/>
            <a:ext cx="817563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6" name="Equation" r:id="rId15" imgW="533160" imgH="177480" progId="Equation.3">
                    <p:embed/>
                  </p:oleObj>
                </mc:Choice>
                <mc:Fallback>
                  <p:oleObj name="Equation" r:id="rId15" imgW="533160" imgH="177480" progId="Equation.3">
                    <p:embed/>
                    <p:pic>
                      <p:nvPicPr>
                        <p:cNvPr id="615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375" y="3716338"/>
                          <a:ext cx="817563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72317"/>
                </p:ext>
              </p:extLst>
            </p:nvPr>
          </p:nvGraphicFramePr>
          <p:xfrm>
            <a:off x="6715125" y="3929063"/>
            <a:ext cx="579438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7" name="Equation" r:id="rId17" imgW="342720" imgH="177480" progId="Equation.3">
                    <p:embed/>
                  </p:oleObj>
                </mc:Choice>
                <mc:Fallback>
                  <p:oleObj name="Equation" r:id="rId17" imgW="342720" imgH="177480" progId="Equation.3">
                    <p:embed/>
                    <p:pic>
                      <p:nvPicPr>
                        <p:cNvPr id="615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25" y="3929063"/>
                          <a:ext cx="579438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3924300" y="3357563"/>
              <a:ext cx="26638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参考构形（初始构形）</a:t>
              </a:r>
              <a:endPara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67" name="Text Box 21"/>
            <p:cNvSpPr txBox="1">
              <a:spLocks noChangeArrowheads="1"/>
            </p:cNvSpPr>
            <p:nvPr/>
          </p:nvSpPr>
          <p:spPr bwMode="auto">
            <a:xfrm>
              <a:off x="6588125" y="4221163"/>
              <a:ext cx="15128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现时构形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1210296" y="910795"/>
            <a:ext cx="682778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7620" y="56249"/>
            <a:ext cx="5233135" cy="946430"/>
          </a:xfrm>
        </p:spPr>
        <p:txBody>
          <a:bodyPr/>
          <a:lstStyle/>
          <a:p>
            <a:pPr eaLnBrk="1" hangingPunct="1"/>
            <a:r>
              <a:rPr lang="en-US" altLang="zh-CN" sz="36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Lagrangange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应变张量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56801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390542" y="1053672"/>
            <a:ext cx="8577262" cy="26896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运动的描述方法：</a:t>
            </a:r>
            <a:endParaRPr lang="en-US" altLang="zh-CN" sz="4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8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拉格朗日描述：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以物质坐标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en-US" altLang="zh-CN" sz="3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和时间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t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作为独立自变量的描述方法称为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Lagrange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zh-CN" altLang="en-US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3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8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Euler</a:t>
            </a:r>
            <a:r>
              <a:rPr lang="zh-CN" altLang="en-US" sz="38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描述：</a:t>
            </a:r>
            <a:r>
              <a:rPr lang="zh-CN" altLang="en-US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以空间坐标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3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和时间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t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作为独立自变量的描述方法称为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Euler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描述。固体力学中一般采用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Lagrange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描述，例如弹性力学中的基本未知量应力、应变、位移都以物质坐标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作为独立自变量。以后将说明，小变形情况下，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Lagrange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描述与</a:t>
            </a:r>
            <a:r>
              <a:rPr lang="en-US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Euler</a:t>
            </a:r>
            <a:r>
              <a:rPr lang="zh-CN" altLang="zh-CN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描述所得结果是相同。</a:t>
            </a:r>
          </a:p>
          <a:p>
            <a:endParaRPr lang="zh-CN" altLang="en-US" sz="18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2354079" y="4117959"/>
            <a:ext cx="4967288" cy="2662237"/>
            <a:chOff x="3133725" y="3357563"/>
            <a:chExt cx="4967288" cy="2662237"/>
          </a:xfrm>
        </p:grpSpPr>
        <p:sp>
          <p:nvSpPr>
            <p:cNvPr id="4" name="Oval 1"/>
            <p:cNvSpPr>
              <a:spLocks noChangeArrowheads="1"/>
            </p:cNvSpPr>
            <p:nvPr/>
          </p:nvSpPr>
          <p:spPr bwMode="auto">
            <a:xfrm>
              <a:off x="4429125" y="3714750"/>
              <a:ext cx="720725" cy="11509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Oval 2"/>
            <p:cNvSpPr>
              <a:spLocks noChangeArrowheads="1"/>
            </p:cNvSpPr>
            <p:nvPr/>
          </p:nvSpPr>
          <p:spPr bwMode="auto">
            <a:xfrm rot="1814024">
              <a:off x="5726113" y="3633788"/>
              <a:ext cx="865187" cy="1295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781425" y="5441950"/>
              <a:ext cx="1944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3781425" y="4146550"/>
              <a:ext cx="0" cy="1295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3133725" y="5441950"/>
              <a:ext cx="647700" cy="360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996215"/>
                </p:ext>
              </p:extLst>
            </p:nvPr>
          </p:nvGraphicFramePr>
          <p:xfrm>
            <a:off x="5510213" y="5514975"/>
            <a:ext cx="65881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0" name="Equation" r:id="rId3" imgW="431640" imgH="190440" progId="Equation.3">
                    <p:embed/>
                  </p:oleObj>
                </mc:Choice>
                <mc:Fallback>
                  <p:oleObj name="Equation" r:id="rId3" imgW="431640" imgH="190440" progId="Equation.3">
                    <p:embed/>
                    <p:pic>
                      <p:nvPicPr>
                        <p:cNvPr id="61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213" y="5514975"/>
                          <a:ext cx="65881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613024"/>
                </p:ext>
              </p:extLst>
            </p:nvPr>
          </p:nvGraphicFramePr>
          <p:xfrm>
            <a:off x="3349625" y="5730875"/>
            <a:ext cx="596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1" name="Equation" r:id="rId5" imgW="393529" imgH="190417" progId="Equation.3">
                    <p:embed/>
                  </p:oleObj>
                </mc:Choice>
                <mc:Fallback>
                  <p:oleObj name="Equation" r:id="rId5" imgW="393529" imgH="190417" progId="Equation.3">
                    <p:embed/>
                    <p:pic>
                      <p:nvPicPr>
                        <p:cNvPr id="614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625" y="5730875"/>
                          <a:ext cx="596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141788" y="3633788"/>
              <a:ext cx="8636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1802934"/>
                </p:ext>
              </p:extLst>
            </p:nvPr>
          </p:nvGraphicFramePr>
          <p:xfrm>
            <a:off x="4633913" y="3963988"/>
            <a:ext cx="35718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2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614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913" y="3963988"/>
                          <a:ext cx="357187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57913" y="4002088"/>
              <a:ext cx="5048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303706"/>
                </p:ext>
              </p:extLst>
            </p:nvPr>
          </p:nvGraphicFramePr>
          <p:xfrm>
            <a:off x="6053138" y="3841750"/>
            <a:ext cx="31591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3" name="Equation" r:id="rId9" imgW="139518" imgH="126835" progId="Equation.3">
                    <p:embed/>
                  </p:oleObj>
                </mc:Choice>
                <mc:Fallback>
                  <p:oleObj name="Equation" r:id="rId9" imgW="139518" imgH="126835" progId="Equation.3">
                    <p:embed/>
                    <p:pic>
                      <p:nvPicPr>
                        <p:cNvPr id="61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3138" y="3841750"/>
                          <a:ext cx="31591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781425" y="4362450"/>
              <a:ext cx="863600" cy="1079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781425" y="4289425"/>
              <a:ext cx="2376488" cy="1152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925888" y="4649788"/>
              <a:ext cx="36036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996407"/>
                </p:ext>
              </p:extLst>
            </p:nvPr>
          </p:nvGraphicFramePr>
          <p:xfrm>
            <a:off x="3938588" y="4591050"/>
            <a:ext cx="271462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4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615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588" y="4591050"/>
                          <a:ext cx="271462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149850" y="4865688"/>
              <a:ext cx="3603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651014"/>
                </p:ext>
              </p:extLst>
            </p:nvPr>
          </p:nvGraphicFramePr>
          <p:xfrm>
            <a:off x="5053013" y="4794250"/>
            <a:ext cx="211137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5" name="Equation" r:id="rId13" imgW="114102" imgH="114102" progId="Equation.3">
                    <p:embed/>
                  </p:oleObj>
                </mc:Choice>
                <mc:Fallback>
                  <p:oleObj name="Equation" r:id="rId13" imgW="114102" imgH="114102" progId="Equation.3">
                    <p:embed/>
                    <p:pic>
                      <p:nvPicPr>
                        <p:cNvPr id="61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013" y="4794250"/>
                          <a:ext cx="211137" cy="211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101468"/>
                </p:ext>
              </p:extLst>
            </p:nvPr>
          </p:nvGraphicFramePr>
          <p:xfrm>
            <a:off x="3635375" y="3716338"/>
            <a:ext cx="817563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6" name="Equation" r:id="rId15" imgW="533160" imgH="177480" progId="Equation.3">
                    <p:embed/>
                  </p:oleObj>
                </mc:Choice>
                <mc:Fallback>
                  <p:oleObj name="Equation" r:id="rId15" imgW="533160" imgH="177480" progId="Equation.3">
                    <p:embed/>
                    <p:pic>
                      <p:nvPicPr>
                        <p:cNvPr id="615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375" y="3716338"/>
                          <a:ext cx="817563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518756"/>
                </p:ext>
              </p:extLst>
            </p:nvPr>
          </p:nvGraphicFramePr>
          <p:xfrm>
            <a:off x="6715125" y="3929063"/>
            <a:ext cx="579438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7" name="Equation" r:id="rId17" imgW="342720" imgH="177480" progId="Equation.3">
                    <p:embed/>
                  </p:oleObj>
                </mc:Choice>
                <mc:Fallback>
                  <p:oleObj name="Equation" r:id="rId17" imgW="342720" imgH="177480" progId="Equation.3">
                    <p:embed/>
                    <p:pic>
                      <p:nvPicPr>
                        <p:cNvPr id="615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25" y="3929063"/>
                          <a:ext cx="579438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924300" y="3357563"/>
              <a:ext cx="26638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参考构形（初始构形）</a:t>
              </a:r>
              <a:endPara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588125" y="4221163"/>
              <a:ext cx="15128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现时构形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1210296" y="910795"/>
            <a:ext cx="682778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7620" y="-344828"/>
            <a:ext cx="5233135" cy="1889209"/>
          </a:xfrm>
        </p:spPr>
        <p:txBody>
          <a:bodyPr/>
          <a:lstStyle/>
          <a:p>
            <a:pPr eaLnBrk="1" hangingPunct="1"/>
            <a:r>
              <a:rPr lang="en-US" altLang="zh-CN" sz="36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Lagrangange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应变张量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10252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标题 1"/>
          <p:cNvSpPr>
            <a:spLocks noGrp="1"/>
          </p:cNvSpPr>
          <p:nvPr>
            <p:ph type="title"/>
          </p:nvPr>
        </p:nvSpPr>
        <p:spPr>
          <a:xfrm>
            <a:off x="848480" y="277701"/>
            <a:ext cx="4524324" cy="61118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物体运动的描述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233939"/>
              </p:ext>
            </p:extLst>
          </p:nvPr>
        </p:nvGraphicFramePr>
        <p:xfrm>
          <a:off x="2254336" y="4023579"/>
          <a:ext cx="2104058" cy="66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2" name="Equation" r:id="rId3" imgW="596880" imgH="190440" progId="Equation.3">
                  <p:embed/>
                </p:oleObj>
              </mc:Choice>
              <mc:Fallback>
                <p:oleObj name="Equation" r:id="rId3" imgW="596880" imgH="190440" progId="Equation.3">
                  <p:embed/>
                  <p:pic>
                    <p:nvPicPr>
                      <p:cNvPr id="717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336" y="4023579"/>
                        <a:ext cx="2104058" cy="660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99902"/>
              </p:ext>
            </p:extLst>
          </p:nvPr>
        </p:nvGraphicFramePr>
        <p:xfrm>
          <a:off x="1664310" y="3058380"/>
          <a:ext cx="40179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3" name="Equation" r:id="rId5" imgW="1193800" imgH="190500" progId="Equation.3">
                  <p:embed/>
                </p:oleObj>
              </mc:Choice>
              <mc:Fallback>
                <p:oleObj name="Equation" r:id="rId5" imgW="1193800" imgH="1905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310" y="3058380"/>
                        <a:ext cx="401796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500188" y="4867856"/>
            <a:ext cx="6429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就特定物质点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，上式表示该物质点的运动轨迹；而当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固定时，上式表示该时刻物体的构形。</a:t>
            </a:r>
          </a:p>
        </p:txBody>
      </p:sp>
      <p:sp>
        <p:nvSpPr>
          <p:cNvPr id="7176" name="TextBox 9"/>
          <p:cNvSpPr txBox="1">
            <a:spLocks noChangeArrowheads="1"/>
          </p:cNvSpPr>
          <p:nvPr/>
        </p:nvSpPr>
        <p:spPr bwMode="auto">
          <a:xfrm>
            <a:off x="285750" y="6141679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举例：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18572"/>
              </p:ext>
            </p:extLst>
          </p:nvPr>
        </p:nvGraphicFramePr>
        <p:xfrm>
          <a:off x="889209" y="1068797"/>
          <a:ext cx="3336533" cy="16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Equation" r:id="rId7" imgW="1168200" imgH="571320" progId="Equation.3">
                  <p:embed/>
                </p:oleObj>
              </mc:Choice>
              <mc:Fallback>
                <p:oleObj name="Equation" r:id="rId7" imgW="1168200" imgH="57132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209" y="1068797"/>
                        <a:ext cx="3336533" cy="1636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312" y="3226635"/>
            <a:ext cx="171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用指标表示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5287" y="4167515"/>
            <a:ext cx="164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用张量表示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16059" y="1006834"/>
            <a:ext cx="4345703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176712" y="396143"/>
            <a:ext cx="4967288" cy="2662237"/>
            <a:chOff x="3133725" y="3357563"/>
            <a:chExt cx="4967288" cy="2662237"/>
          </a:xfrm>
        </p:grpSpPr>
        <p:sp>
          <p:nvSpPr>
            <p:cNvPr id="14" name="Oval 1"/>
            <p:cNvSpPr>
              <a:spLocks noChangeArrowheads="1"/>
            </p:cNvSpPr>
            <p:nvPr/>
          </p:nvSpPr>
          <p:spPr bwMode="auto">
            <a:xfrm>
              <a:off x="4429125" y="3714750"/>
              <a:ext cx="720725" cy="11509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2"/>
            <p:cNvSpPr>
              <a:spLocks noChangeArrowheads="1"/>
            </p:cNvSpPr>
            <p:nvPr/>
          </p:nvSpPr>
          <p:spPr bwMode="auto">
            <a:xfrm rot="1814024">
              <a:off x="5726113" y="3633788"/>
              <a:ext cx="865187" cy="1295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3781425" y="5441950"/>
              <a:ext cx="1944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3781425" y="4146550"/>
              <a:ext cx="0" cy="1295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3133725" y="5441950"/>
              <a:ext cx="647700" cy="360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319310"/>
                </p:ext>
              </p:extLst>
            </p:nvPr>
          </p:nvGraphicFramePr>
          <p:xfrm>
            <a:off x="5510213" y="5514975"/>
            <a:ext cx="65881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5" name="Equation" r:id="rId9" imgW="431640" imgH="190440" progId="Equation.3">
                    <p:embed/>
                  </p:oleObj>
                </mc:Choice>
                <mc:Fallback>
                  <p:oleObj name="Equation" r:id="rId9" imgW="431640" imgH="190440" progId="Equation.3">
                    <p:embed/>
                    <p:pic>
                      <p:nvPicPr>
                        <p:cNvPr id="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213" y="5514975"/>
                          <a:ext cx="65881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0052976"/>
                </p:ext>
              </p:extLst>
            </p:nvPr>
          </p:nvGraphicFramePr>
          <p:xfrm>
            <a:off x="3349625" y="5730875"/>
            <a:ext cx="596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6" name="Equation" r:id="rId11" imgW="393529" imgH="190417" progId="Equation.3">
                    <p:embed/>
                  </p:oleObj>
                </mc:Choice>
                <mc:Fallback>
                  <p:oleObj name="Equation" r:id="rId11" imgW="393529" imgH="190417" progId="Equation.3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625" y="5730875"/>
                          <a:ext cx="596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141788" y="3633788"/>
              <a:ext cx="8636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2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8401156"/>
                </p:ext>
              </p:extLst>
            </p:nvPr>
          </p:nvGraphicFramePr>
          <p:xfrm>
            <a:off x="4633913" y="3963988"/>
            <a:ext cx="35718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7" name="公式" r:id="rId13" imgW="215640" imgH="241200" progId="Equation.3">
                    <p:embed/>
                  </p:oleObj>
                </mc:Choice>
                <mc:Fallback>
                  <p:oleObj name="公式" r:id="rId13" imgW="215640" imgH="241200" progId="Equation.3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913" y="3963988"/>
                          <a:ext cx="357187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157913" y="4002088"/>
              <a:ext cx="5048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2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034606"/>
                </p:ext>
              </p:extLst>
            </p:nvPr>
          </p:nvGraphicFramePr>
          <p:xfrm>
            <a:off x="6053138" y="3841750"/>
            <a:ext cx="31591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8" name="Equation" r:id="rId15" imgW="139518" imgH="126835" progId="Equation.3">
                    <p:embed/>
                  </p:oleObj>
                </mc:Choice>
                <mc:Fallback>
                  <p:oleObj name="Equation" r:id="rId15" imgW="139518" imgH="126835" progId="Equation.3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3138" y="3841750"/>
                          <a:ext cx="31591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3781425" y="4362450"/>
              <a:ext cx="863600" cy="1079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3781425" y="4289425"/>
              <a:ext cx="2376488" cy="1152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925888" y="4649788"/>
              <a:ext cx="36036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2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57641"/>
                </p:ext>
              </p:extLst>
            </p:nvPr>
          </p:nvGraphicFramePr>
          <p:xfrm>
            <a:off x="3938588" y="4591050"/>
            <a:ext cx="271462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9" name="Equation" r:id="rId17" imgW="139700" imgH="139700" progId="Equation.3">
                    <p:embed/>
                  </p:oleObj>
                </mc:Choice>
                <mc:Fallback>
                  <p:oleObj name="Equation" r:id="rId17" imgW="139700" imgH="139700" progId="Equation.3">
                    <p:embed/>
                    <p:pic>
                      <p:nvPicPr>
                        <p:cNvPr id="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588" y="4591050"/>
                          <a:ext cx="271462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5149850" y="4865688"/>
              <a:ext cx="3603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692732"/>
                </p:ext>
              </p:extLst>
            </p:nvPr>
          </p:nvGraphicFramePr>
          <p:xfrm>
            <a:off x="5053013" y="4794250"/>
            <a:ext cx="211137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0" name="Equation" r:id="rId19" imgW="114102" imgH="114102" progId="Equation.3">
                    <p:embed/>
                  </p:oleObj>
                </mc:Choice>
                <mc:Fallback>
                  <p:oleObj name="Equation" r:id="rId19" imgW="114102" imgH="114102" progId="Equation.3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013" y="4794250"/>
                          <a:ext cx="211137" cy="211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143488"/>
                </p:ext>
              </p:extLst>
            </p:nvPr>
          </p:nvGraphicFramePr>
          <p:xfrm>
            <a:off x="3635375" y="3716338"/>
            <a:ext cx="817563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1" name="Equation" r:id="rId21" imgW="533160" imgH="177480" progId="Equation.3">
                    <p:embed/>
                  </p:oleObj>
                </mc:Choice>
                <mc:Fallback>
                  <p:oleObj name="Equation" r:id="rId21" imgW="533160" imgH="177480" progId="Equation.3">
                    <p:embed/>
                    <p:pic>
                      <p:nvPicPr>
                        <p:cNvPr id="2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375" y="3716338"/>
                          <a:ext cx="817563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696635"/>
                </p:ext>
              </p:extLst>
            </p:nvPr>
          </p:nvGraphicFramePr>
          <p:xfrm>
            <a:off x="6715125" y="3929063"/>
            <a:ext cx="579438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2" name="Equation" r:id="rId23" imgW="342720" imgH="177480" progId="Equation.3">
                    <p:embed/>
                  </p:oleObj>
                </mc:Choice>
                <mc:Fallback>
                  <p:oleObj name="Equation" r:id="rId23" imgW="342720" imgH="177480" progId="Equation.3">
                    <p:embed/>
                    <p:pic>
                      <p:nvPicPr>
                        <p:cNvPr id="2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25" y="3929063"/>
                          <a:ext cx="579438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924300" y="3357563"/>
              <a:ext cx="26638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参考构形（初始构形）</a:t>
              </a:r>
              <a:endPara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588125" y="4221163"/>
              <a:ext cx="15128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现时构形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1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76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2570084" y="1398985"/>
            <a:ext cx="44593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点的矢径分别为：</a:t>
            </a:r>
          </a:p>
        </p:txBody>
      </p:sp>
      <p:sp>
        <p:nvSpPr>
          <p:cNvPr id="247816" name="Rectangle 8"/>
          <p:cNvSpPr>
            <a:spLocks noGrp="1" noChangeArrowheads="1"/>
          </p:cNvSpPr>
          <p:nvPr>
            <p:ph type="title"/>
          </p:nvPr>
        </p:nvSpPr>
        <p:spPr>
          <a:xfrm>
            <a:off x="3303761" y="448614"/>
            <a:ext cx="2602705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771306" y="129580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19542" y="2362316"/>
                <a:ext cx="2525061" cy="4317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/>
                  <a:t>=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42" y="2362316"/>
                <a:ext cx="2525061" cy="431785"/>
              </a:xfrm>
              <a:prstGeom prst="rect">
                <a:avLst/>
              </a:prstGeom>
              <a:blipFill>
                <a:blip r:embed="rId3"/>
                <a:stretch>
                  <a:fillRect l="-7857" t="-21053" b="-4342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99767" y="2345902"/>
                <a:ext cx="2033878" cy="464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767" y="2345902"/>
                <a:ext cx="2033878" cy="464614"/>
              </a:xfrm>
              <a:prstGeom prst="rect">
                <a:avLst/>
              </a:prstGeom>
              <a:blipFill>
                <a:blip r:embed="rId4"/>
                <a:stretch>
                  <a:fillRect l="-9412" t="-12195" b="-40244"/>
                </a:stretch>
              </a:blipFill>
              <a:ln w="349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1799890" y="3111101"/>
            <a:ext cx="4857750" cy="3314700"/>
            <a:chOff x="1933056" y="3149189"/>
            <a:chExt cx="4857750" cy="3314700"/>
          </a:xfrm>
        </p:grpSpPr>
        <p:pic>
          <p:nvPicPr>
            <p:cNvPr id="247818" name="Picture 10" descr="Strain-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056" y="3149189"/>
              <a:ext cx="485775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直接连接符 3"/>
            <p:cNvCxnSpPr/>
            <p:nvPr/>
          </p:nvCxnSpPr>
          <p:spPr>
            <a:xfrm flipV="1">
              <a:off x="2810577" y="4572001"/>
              <a:ext cx="866274" cy="117672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3493971" y="4331368"/>
              <a:ext cx="238630" cy="231007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810577" y="4572001"/>
              <a:ext cx="2858703" cy="11767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351646" y="4321742"/>
              <a:ext cx="375386" cy="250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3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标题 1"/>
          <p:cNvSpPr>
            <a:spLocks noGrp="1"/>
          </p:cNvSpPr>
          <p:nvPr>
            <p:ph type="title"/>
          </p:nvPr>
        </p:nvSpPr>
        <p:spPr>
          <a:xfrm>
            <a:off x="628743" y="255453"/>
            <a:ext cx="4944377" cy="550483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变形梯度张量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77145"/>
              </p:ext>
            </p:extLst>
          </p:nvPr>
        </p:nvGraphicFramePr>
        <p:xfrm>
          <a:off x="4042009" y="3731871"/>
          <a:ext cx="1143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Equation" r:id="rId3" imgW="545626" imgH="164957" progId="Equation.3">
                  <p:embed/>
                </p:oleObj>
              </mc:Choice>
              <mc:Fallback>
                <p:oleObj name="Equation" r:id="rId3" imgW="545626" imgH="164957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009" y="3731871"/>
                        <a:ext cx="11430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176114"/>
              </p:ext>
            </p:extLst>
          </p:nvPr>
        </p:nvGraphicFramePr>
        <p:xfrm>
          <a:off x="1418273" y="3716547"/>
          <a:ext cx="1347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Equation" r:id="rId5" imgW="685800" imgH="215640" progId="Equation.3">
                  <p:embed/>
                </p:oleObj>
              </mc:Choice>
              <mc:Fallback>
                <p:oleObj name="Equation" r:id="rId5" imgW="685800" imgH="215640" progId="Equation.3">
                  <p:embed/>
                  <p:pic>
                    <p:nvPicPr>
                      <p:cNvPr id="81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73" y="3716547"/>
                        <a:ext cx="1347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96576" y="3659882"/>
            <a:ext cx="857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71522"/>
              </p:ext>
            </p:extLst>
          </p:nvPr>
        </p:nvGraphicFramePr>
        <p:xfrm>
          <a:off x="490538" y="4355581"/>
          <a:ext cx="4341337" cy="239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Equation" r:id="rId7" imgW="1955520" imgH="1079280" progId="Equation.3">
                  <p:embed/>
                </p:oleObj>
              </mc:Choice>
              <mc:Fallback>
                <p:oleObj name="Equation" r:id="rId7" imgW="1955520" imgH="1079280" progId="Equation.3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355581"/>
                        <a:ext cx="4341337" cy="2396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5573120" y="4670969"/>
            <a:ext cx="27653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变形梯度张量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的物理意义：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把初始构形中的微向量</a:t>
            </a:r>
            <a:r>
              <a:rPr lang="en-US" altLang="zh-CN" sz="24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变换为现时构形中的微向量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79212"/>
              </p:ext>
            </p:extLst>
          </p:nvPr>
        </p:nvGraphicFramePr>
        <p:xfrm>
          <a:off x="265338" y="1074963"/>
          <a:ext cx="4081462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3" name="Equation" r:id="rId9" imgW="1981080" imgH="1130040" progId="Equation.3">
                  <p:embed/>
                </p:oleObj>
              </mc:Choice>
              <mc:Fallback>
                <p:oleObj name="Equation" r:id="rId9" imgW="1981080" imgH="1130040" progId="Equation.3">
                  <p:embed/>
                  <p:pic>
                    <p:nvPicPr>
                      <p:cNvPr id="8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38" y="1074963"/>
                        <a:ext cx="4081462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427635" y="88192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3301275" y="3681813"/>
            <a:ext cx="857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89086" y="179997"/>
            <a:ext cx="4857750" cy="3314700"/>
            <a:chOff x="1933056" y="3149189"/>
            <a:chExt cx="4857750" cy="3314700"/>
          </a:xfrm>
        </p:grpSpPr>
        <p:pic>
          <p:nvPicPr>
            <p:cNvPr id="16" name="Picture 10" descr="Strain-0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056" y="3149189"/>
              <a:ext cx="485775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直接连接符 16"/>
            <p:cNvCxnSpPr/>
            <p:nvPr/>
          </p:nvCxnSpPr>
          <p:spPr>
            <a:xfrm flipV="1">
              <a:off x="2810577" y="4572001"/>
              <a:ext cx="866274" cy="117672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493971" y="4331368"/>
              <a:ext cx="238630" cy="231007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810577" y="4572001"/>
              <a:ext cx="2858703" cy="11767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5351646" y="4321742"/>
              <a:ext cx="375386" cy="250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188631" y="3410175"/>
            <a:ext cx="237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与课本符号差异）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2" grpId="0"/>
      <p:bldP spid="3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标题 1"/>
          <p:cNvSpPr>
            <a:spLocks noGrp="1"/>
          </p:cNvSpPr>
          <p:nvPr>
            <p:ph type="title"/>
          </p:nvPr>
        </p:nvSpPr>
        <p:spPr>
          <a:xfrm>
            <a:off x="628650" y="260672"/>
            <a:ext cx="4001102" cy="69215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格林变形张量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16350"/>
              </p:ext>
            </p:extLst>
          </p:nvPr>
        </p:nvGraphicFramePr>
        <p:xfrm>
          <a:off x="851206" y="4930210"/>
          <a:ext cx="2055425" cy="47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0" name="公式" r:id="rId3" imgW="990360" imgH="228600" progId="Equation.3">
                  <p:embed/>
                </p:oleObj>
              </mc:Choice>
              <mc:Fallback>
                <p:oleObj name="公式" r:id="rId3" imgW="990360" imgH="228600" progId="Equation.3">
                  <p:embed/>
                  <p:pic>
                    <p:nvPicPr>
                      <p:cNvPr id="921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06" y="4930210"/>
                        <a:ext cx="2055425" cy="476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49012"/>
              </p:ext>
            </p:extLst>
          </p:nvPr>
        </p:nvGraphicFramePr>
        <p:xfrm>
          <a:off x="256803" y="3297423"/>
          <a:ext cx="3244232" cy="136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1" name="公式" r:id="rId5" imgW="1688760" imgH="711000" progId="Equation.3">
                  <p:embed/>
                </p:oleObj>
              </mc:Choice>
              <mc:Fallback>
                <p:oleObj name="公式" r:id="rId5" imgW="1688760" imgH="711000" progId="Equation.3">
                  <p:embed/>
                  <p:pic>
                    <p:nvPicPr>
                      <p:cNvPr id="9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03" y="3297423"/>
                        <a:ext cx="3244232" cy="136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59066"/>
              </p:ext>
            </p:extLst>
          </p:nvPr>
        </p:nvGraphicFramePr>
        <p:xfrm>
          <a:off x="3603186" y="5168536"/>
          <a:ext cx="3994281" cy="124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2" name="Equation" r:id="rId7" imgW="1930320" imgH="596880" progId="Equation.3">
                  <p:embed/>
                </p:oleObj>
              </mc:Choice>
              <mc:Fallback>
                <p:oleObj name="Equation" r:id="rId7" imgW="1930320" imgH="596880" progId="Equation.3">
                  <p:embed/>
                  <p:pic>
                    <p:nvPicPr>
                      <p:cNvPr id="92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186" y="5168536"/>
                        <a:ext cx="3994281" cy="12418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3882107" y="3522075"/>
            <a:ext cx="4714875" cy="1143000"/>
            <a:chOff x="3857620" y="3286124"/>
            <a:chExt cx="4365636" cy="857251"/>
          </a:xfrm>
        </p:grpSpPr>
        <p:graphicFrame>
          <p:nvGraphicFramePr>
            <p:cNvPr id="2" name="Object 13"/>
            <p:cNvGraphicFramePr>
              <a:graphicFrameLocks noChangeAspect="1"/>
            </p:cNvGraphicFramePr>
            <p:nvPr/>
          </p:nvGraphicFramePr>
          <p:xfrm>
            <a:off x="5357818" y="3500438"/>
            <a:ext cx="2865438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33" name="Equation" r:id="rId9" imgW="1866600" imgH="419040" progId="Equation.3">
                    <p:embed/>
                  </p:oleObj>
                </mc:Choice>
                <mc:Fallback>
                  <p:oleObj name="Equation" r:id="rId9" imgW="1866600" imgH="419040" progId="Equation.3">
                    <p:embed/>
                    <p:pic>
                      <p:nvPicPr>
                        <p:cNvPr id="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3500438"/>
                          <a:ext cx="2865438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右箭头 14"/>
            <p:cNvSpPr/>
            <p:nvPr/>
          </p:nvSpPr>
          <p:spPr>
            <a:xfrm>
              <a:off x="3857620" y="3571874"/>
              <a:ext cx="1071566" cy="3571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28" name="TextBox 15"/>
            <p:cNvSpPr txBox="1">
              <a:spLocks noChangeArrowheads="1"/>
            </p:cNvSpPr>
            <p:nvPr/>
          </p:nvSpPr>
          <p:spPr bwMode="auto">
            <a:xfrm>
              <a:off x="3857620" y="3286124"/>
              <a:ext cx="15001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可写为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268341" y="1093676"/>
            <a:ext cx="396677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803006" y="-101600"/>
            <a:ext cx="4857750" cy="3314700"/>
            <a:chOff x="1933056" y="3149189"/>
            <a:chExt cx="4857750" cy="3314700"/>
          </a:xfrm>
        </p:grpSpPr>
        <p:pic>
          <p:nvPicPr>
            <p:cNvPr id="17" name="Picture 10" descr="Strain-0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056" y="3149189"/>
              <a:ext cx="485775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接连接符 17"/>
            <p:cNvCxnSpPr/>
            <p:nvPr/>
          </p:nvCxnSpPr>
          <p:spPr>
            <a:xfrm flipV="1">
              <a:off x="2810577" y="4572001"/>
              <a:ext cx="866274" cy="117672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493971" y="4331368"/>
              <a:ext cx="238630" cy="231007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810577" y="4572001"/>
              <a:ext cx="2858703" cy="11767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351646" y="4321742"/>
              <a:ext cx="375386" cy="250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66484"/>
              </p:ext>
            </p:extLst>
          </p:nvPr>
        </p:nvGraphicFramePr>
        <p:xfrm>
          <a:off x="105598" y="1829515"/>
          <a:ext cx="5488302" cy="110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公式" r:id="rId12" imgW="3593880" imgH="723600" progId="Equation.3">
                  <p:embed/>
                </p:oleObj>
              </mc:Choice>
              <mc:Fallback>
                <p:oleObj name="公式" r:id="rId12" imgW="3593880" imgH="72360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98" y="1829515"/>
                        <a:ext cx="5488302" cy="110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4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88561" y="1035924"/>
            <a:ext cx="3889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线元长度平方的改变量为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57075"/>
              </p:ext>
            </p:extLst>
          </p:nvPr>
        </p:nvGraphicFramePr>
        <p:xfrm>
          <a:off x="1162050" y="1503362"/>
          <a:ext cx="5832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4" name="公式" r:id="rId3" imgW="3111480" imgH="228600" progId="Equation.3">
                  <p:embed/>
                </p:oleObj>
              </mc:Choice>
              <mc:Fallback>
                <p:oleObj name="公式" r:id="rId3" imgW="3111480" imgH="228600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03362"/>
                        <a:ext cx="5832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819281" y="2228656"/>
            <a:ext cx="3160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二阶单位张量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4497812" y="2121500"/>
            <a:ext cx="500063" cy="142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61849" y="804918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53635" y="2195354"/>
            <a:ext cx="3959225" cy="495300"/>
          </a:xfrm>
        </p:spPr>
        <p:txBody>
          <a:bodyPr>
            <a:normAutofit fontScale="90000"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格林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应变张量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（或称为拉格朗日应变张量）定义为</a:t>
            </a: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21951"/>
              </p:ext>
            </p:extLst>
          </p:nvPr>
        </p:nvGraphicFramePr>
        <p:xfrm>
          <a:off x="3104781" y="2779519"/>
          <a:ext cx="1643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5" name="Equation" r:id="rId5" imgW="698197" imgH="342751" progId="Equation.3">
                  <p:embed/>
                </p:oleObj>
              </mc:Choice>
              <mc:Fallback>
                <p:oleObj name="Equation" r:id="rId5" imgW="698197" imgH="342751" progId="Equation.3">
                  <p:embed/>
                  <p:pic>
                    <p:nvPicPr>
                      <p:cNvPr id="102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781" y="2779519"/>
                        <a:ext cx="16430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27353"/>
              </p:ext>
            </p:extLst>
          </p:nvPr>
        </p:nvGraphicFramePr>
        <p:xfrm>
          <a:off x="1619250" y="5013325"/>
          <a:ext cx="53752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6" name="Equation" r:id="rId7" imgW="3009900" imgH="596900" progId="Equation.3">
                  <p:embed/>
                </p:oleObj>
              </mc:Choice>
              <mc:Fallback>
                <p:oleObj name="Equation" r:id="rId7" imgW="3009900" imgH="59690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53752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75796"/>
              </p:ext>
            </p:extLst>
          </p:nvPr>
        </p:nvGraphicFramePr>
        <p:xfrm>
          <a:off x="1692275" y="4076700"/>
          <a:ext cx="4856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7" name="公式" r:id="rId9" imgW="2590560" imgH="228600" progId="Equation.3">
                  <p:embed/>
                </p:oleObj>
              </mc:Choice>
              <mc:Fallback>
                <p:oleObj name="公式" r:id="rId9" imgW="2590560" imgH="228600" progId="Equation.3">
                  <p:embed/>
                  <p:pic>
                    <p:nvPicPr>
                      <p:cNvPr id="10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48561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900113" y="3500438"/>
            <a:ext cx="2303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于是有</a:t>
            </a:r>
          </a:p>
        </p:txBody>
      </p:sp>
    </p:spTree>
    <p:extLst>
      <p:ext uri="{BB962C8B-B14F-4D97-AF65-F5344CB8AC3E}">
        <p14:creationId xmlns:p14="http://schemas.microsoft.com/office/powerpoint/2010/main" val="4268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30" grpId="0"/>
      <p:bldP spid="10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22860"/>
              </p:ext>
            </p:extLst>
          </p:nvPr>
        </p:nvGraphicFramePr>
        <p:xfrm>
          <a:off x="6033156" y="3212582"/>
          <a:ext cx="2624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7" name="Equation" r:id="rId3" imgW="1117115" imgH="393529" progId="Equation.3">
                  <p:embed/>
                </p:oleObj>
              </mc:Choice>
              <mc:Fallback>
                <p:oleObj name="Equation" r:id="rId3" imgW="1117115" imgH="393529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156" y="3212582"/>
                        <a:ext cx="2624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262881"/>
              </p:ext>
            </p:extLst>
          </p:nvPr>
        </p:nvGraphicFramePr>
        <p:xfrm>
          <a:off x="5967245" y="4331332"/>
          <a:ext cx="1871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8" name="Equation" r:id="rId5" imgW="825500" imgH="190500" progId="Equation.3">
                  <p:embed/>
                </p:oleObj>
              </mc:Choice>
              <mc:Fallback>
                <p:oleObj name="Equation" r:id="rId5" imgW="825500" imgH="190500" progId="Equation.3">
                  <p:embed/>
                  <p:pic>
                    <p:nvPicPr>
                      <p:cNvPr id="1229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245" y="4331332"/>
                        <a:ext cx="18716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800"/>
              <a:t> </a:t>
            </a:r>
            <a:endParaRPr lang="en-US" altLang="zh-CN"/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6234154" y="4007888"/>
            <a:ext cx="500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</p:txBody>
      </p:sp>
      <p:sp>
        <p:nvSpPr>
          <p:cNvPr id="12297" name="TextBox 12"/>
          <p:cNvSpPr txBox="1">
            <a:spLocks noChangeArrowheads="1"/>
          </p:cNvSpPr>
          <p:nvPr/>
        </p:nvSpPr>
        <p:spPr bwMode="auto">
          <a:xfrm>
            <a:off x="5680731" y="5187874"/>
            <a:ext cx="3195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称为变形梯度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张量</a:t>
            </a:r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86063"/>
              </p:ext>
            </p:extLst>
          </p:nvPr>
        </p:nvGraphicFramePr>
        <p:xfrm>
          <a:off x="746781" y="4855644"/>
          <a:ext cx="3357562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9" name="Equation" r:id="rId7" imgW="1955800" imgH="1079500" progId="Equation.3">
                  <p:embed/>
                </p:oleObj>
              </mc:Choice>
              <mc:Fallback>
                <p:oleObj name="Equation" r:id="rId7" imgW="1955800" imgH="1079500" progId="Equation.3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81" y="4855644"/>
                        <a:ext cx="3357562" cy="178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12335"/>
              </p:ext>
            </p:extLst>
          </p:nvPr>
        </p:nvGraphicFramePr>
        <p:xfrm>
          <a:off x="539611" y="2569644"/>
          <a:ext cx="409098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0" name="Equation" r:id="rId9" imgW="2311200" imgH="1130040" progId="Equation.3">
                  <p:embed/>
                </p:oleObj>
              </mc:Choice>
              <mc:Fallback>
                <p:oleObj name="Equation" r:id="rId9" imgW="2311200" imgH="1130040" progId="Equation.3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11" y="2569644"/>
                        <a:ext cx="4090988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5033031" y="3569769"/>
            <a:ext cx="785812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6903777" y="4962007"/>
            <a:ext cx="500063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28650" y="95025"/>
            <a:ext cx="4845050" cy="8717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变形梯度张量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32468" y="966789"/>
            <a:ext cx="3231010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801256" y="212207"/>
            <a:ext cx="4749800" cy="2857500"/>
            <a:chOff x="2049463" y="2071688"/>
            <a:chExt cx="4749800" cy="2857500"/>
          </a:xfrm>
        </p:grpSpPr>
        <p:sp>
          <p:nvSpPr>
            <p:cNvPr id="18" name="Oval 61"/>
            <p:cNvSpPr>
              <a:spLocks noChangeArrowheads="1"/>
            </p:cNvSpPr>
            <p:nvPr/>
          </p:nvSpPr>
          <p:spPr bwMode="auto">
            <a:xfrm>
              <a:off x="3505200" y="2566988"/>
              <a:ext cx="720725" cy="11509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60"/>
            <p:cNvSpPr>
              <a:spLocks noChangeArrowheads="1"/>
            </p:cNvSpPr>
            <p:nvPr/>
          </p:nvSpPr>
          <p:spPr bwMode="auto">
            <a:xfrm rot="1814024">
              <a:off x="4910138" y="2416175"/>
              <a:ext cx="865187" cy="1295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>
              <a:off x="2857500" y="4294188"/>
              <a:ext cx="1944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 flipV="1">
              <a:off x="2857500" y="2998788"/>
              <a:ext cx="0" cy="1295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 flipH="1">
              <a:off x="2209800" y="4294188"/>
              <a:ext cx="647700" cy="360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3286125" y="2214563"/>
              <a:ext cx="15113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24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135368"/>
                </p:ext>
              </p:extLst>
            </p:nvPr>
          </p:nvGraphicFramePr>
          <p:xfrm>
            <a:off x="4586288" y="4367213"/>
            <a:ext cx="9493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1" name="Equation" r:id="rId11" imgW="431640" imgH="190440" progId="Equation.3">
                    <p:embed/>
                  </p:oleObj>
                </mc:Choice>
                <mc:Fallback>
                  <p:oleObj name="Equation" r:id="rId11" imgW="431640" imgH="190440" progId="Equation.3">
                    <p:embed/>
                    <p:pic>
                      <p:nvPicPr>
                        <p:cNvPr id="13314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288" y="4367213"/>
                          <a:ext cx="94932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601678"/>
                </p:ext>
              </p:extLst>
            </p:nvPr>
          </p:nvGraphicFramePr>
          <p:xfrm>
            <a:off x="2425700" y="4583113"/>
            <a:ext cx="715963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2" name="Equation" r:id="rId13" imgW="393529" imgH="190417" progId="Equation.3">
                    <p:embed/>
                  </p:oleObj>
                </mc:Choice>
                <mc:Fallback>
                  <p:oleObj name="Equation" r:id="rId13" imgW="393529" imgH="190417" progId="Equation.3">
                    <p:embed/>
                    <p:pic>
                      <p:nvPicPr>
                        <p:cNvPr id="13315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4583113"/>
                          <a:ext cx="715963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350988"/>
                </p:ext>
              </p:extLst>
            </p:nvPr>
          </p:nvGraphicFramePr>
          <p:xfrm>
            <a:off x="2049463" y="2857500"/>
            <a:ext cx="730250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3" name="Equation" r:id="rId15" imgW="419100" imgH="190500" progId="Equation.3">
                    <p:embed/>
                  </p:oleObj>
                </mc:Choice>
                <mc:Fallback>
                  <p:oleObj name="Equation" r:id="rId15" imgW="419100" imgH="190500" progId="Equation.3">
                    <p:embed/>
                    <p:pic>
                      <p:nvPicPr>
                        <p:cNvPr id="13316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463" y="2857500"/>
                          <a:ext cx="730250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5233988" y="2854325"/>
              <a:ext cx="5048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V="1">
              <a:off x="2857500" y="3214688"/>
              <a:ext cx="863600" cy="1079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2857500" y="3141663"/>
              <a:ext cx="2376488" cy="1152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3001963" y="3502025"/>
              <a:ext cx="36036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3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139585"/>
                </p:ext>
              </p:extLst>
            </p:nvPr>
          </p:nvGraphicFramePr>
          <p:xfrm>
            <a:off x="2928938" y="3357563"/>
            <a:ext cx="357187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4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1331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38" y="3357563"/>
                          <a:ext cx="357187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4225925" y="3717925"/>
              <a:ext cx="3603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33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684535"/>
                </p:ext>
              </p:extLst>
            </p:nvPr>
          </p:nvGraphicFramePr>
          <p:xfrm>
            <a:off x="4225925" y="3646488"/>
            <a:ext cx="274638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5" name="Equation" r:id="rId19" imgW="114102" imgH="114102" progId="Equation.3">
                    <p:embed/>
                  </p:oleObj>
                </mc:Choice>
                <mc:Fallback>
                  <p:oleObj name="Equation" r:id="rId19" imgW="114102" imgH="114102" progId="Equation.3">
                    <p:embed/>
                    <p:pic>
                      <p:nvPicPr>
                        <p:cNvPr id="1331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925" y="3646488"/>
                          <a:ext cx="274638" cy="274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3214688" y="2071688"/>
              <a:ext cx="15128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参考构形</a:t>
              </a:r>
              <a:endParaRPr lang="zh-CN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5286375" y="2071688"/>
              <a:ext cx="1512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现时构形</a:t>
              </a:r>
              <a:endParaRPr lang="zh-CN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3721100" y="3141663"/>
              <a:ext cx="1512888" cy="73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4297363" y="2925763"/>
              <a:ext cx="57626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3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079436"/>
                </p:ext>
              </p:extLst>
            </p:nvPr>
          </p:nvGraphicFramePr>
          <p:xfrm>
            <a:off x="4357688" y="2786063"/>
            <a:ext cx="269875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6" name="Equation" r:id="rId21" imgW="114102" imgH="126780" progId="Equation.3">
                    <p:embed/>
                  </p:oleObj>
                </mc:Choice>
                <mc:Fallback>
                  <p:oleObj name="Equation" r:id="rId21" imgW="114102" imgH="126780" progId="Equation.3">
                    <p:embed/>
                    <p:pic>
                      <p:nvPicPr>
                        <p:cNvPr id="1331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8" y="2786063"/>
                          <a:ext cx="269875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5305425" y="2998788"/>
              <a:ext cx="433388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4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197618"/>
                </p:ext>
              </p:extLst>
            </p:nvPr>
          </p:nvGraphicFramePr>
          <p:xfrm>
            <a:off x="5162550" y="3214688"/>
            <a:ext cx="3111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7" name="Equation" r:id="rId23" imgW="152280" imgH="139680" progId="Equation.3">
                    <p:embed/>
                  </p:oleObj>
                </mc:Choice>
                <mc:Fallback>
                  <p:oleObj name="Equation" r:id="rId23" imgW="152280" imgH="139680" progId="Equation.3">
                    <p:embed/>
                    <p:pic>
                      <p:nvPicPr>
                        <p:cNvPr id="1332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550" y="3214688"/>
                          <a:ext cx="3111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4239169"/>
                </p:ext>
              </p:extLst>
            </p:nvPr>
          </p:nvGraphicFramePr>
          <p:xfrm>
            <a:off x="3578225" y="2928938"/>
            <a:ext cx="280988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8" name="Equation" r:id="rId25" imgW="139700" imgH="139700" progId="Equation.3">
                    <p:embed/>
                  </p:oleObj>
                </mc:Choice>
                <mc:Fallback>
                  <p:oleObj name="Equation" r:id="rId25" imgW="139700" imgH="139700" progId="Equation.3">
                    <p:embed/>
                    <p:pic>
                      <p:nvPicPr>
                        <p:cNvPr id="1332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225" y="2928938"/>
                          <a:ext cx="280988" cy="280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94784"/>
              </p:ext>
            </p:extLst>
          </p:nvPr>
        </p:nvGraphicFramePr>
        <p:xfrm>
          <a:off x="898685" y="1358382"/>
          <a:ext cx="1473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9" name="Equation" r:id="rId27" imgW="520474" imgH="152334" progId="Equation.3">
                  <p:embed/>
                </p:oleObj>
              </mc:Choice>
              <mc:Fallback>
                <p:oleObj name="Equation" r:id="rId27" imgW="520474" imgH="152334" progId="Equation.3">
                  <p:embed/>
                  <p:pic>
                    <p:nvPicPr>
                      <p:cNvPr id="13322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685" y="1358382"/>
                        <a:ext cx="1473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2925923" y="1358382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位移矢量</a:t>
            </a:r>
          </a:p>
        </p:txBody>
      </p: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106980"/>
              </p:ext>
            </p:extLst>
          </p:nvPr>
        </p:nvGraphicFramePr>
        <p:xfrm>
          <a:off x="5805089" y="5963310"/>
          <a:ext cx="1143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0" name="Equation" r:id="rId29" imgW="545626" imgH="164957" progId="Equation.3">
                  <p:embed/>
                </p:oleObj>
              </mc:Choice>
              <mc:Fallback>
                <p:oleObj name="Equation" r:id="rId29" imgW="545626" imgH="164957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089" y="5963310"/>
                        <a:ext cx="11430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4841737" y="5965273"/>
            <a:ext cx="109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前面</a:t>
            </a: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6691930" y="6278761"/>
            <a:ext cx="1885505" cy="55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变形梯度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3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7" grpId="0"/>
      <p:bldP spid="13" grpId="0" animBg="1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120026"/>
              </p:ext>
            </p:extLst>
          </p:nvPr>
        </p:nvGraphicFramePr>
        <p:xfrm>
          <a:off x="3782125" y="1821322"/>
          <a:ext cx="1389389" cy="35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Equation" r:id="rId3" imgW="634449" imgH="164957" progId="Equation.3">
                  <p:embed/>
                </p:oleObj>
              </mc:Choice>
              <mc:Fallback>
                <p:oleObj name="Equation" r:id="rId3" imgW="634449" imgH="164957" progId="Equation.3">
                  <p:embed/>
                  <p:pic>
                    <p:nvPicPr>
                      <p:cNvPr id="133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125" y="1821322"/>
                        <a:ext cx="1389389" cy="353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724301" y="2380650"/>
            <a:ext cx="2428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拉格朗日应变张量为</a:t>
            </a:r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764476"/>
              </p:ext>
            </p:extLst>
          </p:nvPr>
        </p:nvGraphicFramePr>
        <p:xfrm>
          <a:off x="3685873" y="2502583"/>
          <a:ext cx="2670521" cy="124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7" name="Equation" r:id="rId5" imgW="1435100" imgH="673100" progId="Equation.3">
                  <p:embed/>
                </p:oleObj>
              </mc:Choice>
              <mc:Fallback>
                <p:oleObj name="Equation" r:id="rId5" imgW="1435100" imgH="6731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873" y="2502583"/>
                        <a:ext cx="2670521" cy="1241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73961"/>
              </p:ext>
            </p:extLst>
          </p:nvPr>
        </p:nvGraphicFramePr>
        <p:xfrm>
          <a:off x="1274594" y="4539599"/>
          <a:ext cx="7262398" cy="98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8" name="Equation" r:id="rId7" imgW="2997000" imgH="406080" progId="Equation.3">
                  <p:embed/>
                </p:oleObj>
              </mc:Choice>
              <mc:Fallback>
                <p:oleObj name="Equation" r:id="rId7" imgW="2997000" imgH="406080" progId="Equation.3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594" y="4539599"/>
                        <a:ext cx="7262398" cy="986441"/>
                      </a:xfrm>
                      <a:prstGeom prst="rect">
                        <a:avLst/>
                      </a:prstGeom>
                      <a:noFill/>
                      <a:ln w="412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Box 11"/>
          <p:cNvSpPr txBox="1">
            <a:spLocks noChangeArrowheads="1"/>
          </p:cNvSpPr>
          <p:nvPr/>
        </p:nvSpPr>
        <p:spPr bwMode="auto">
          <a:xfrm>
            <a:off x="714375" y="3857625"/>
            <a:ext cx="2000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其分量为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11506" y="90260"/>
            <a:ext cx="3683468" cy="8717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变形梯度张量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32468" y="966789"/>
            <a:ext cx="744154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6790" y="1245546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此时变形梯度张量为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74594" y="5362061"/>
            <a:ext cx="519764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71514" y="5429438"/>
            <a:ext cx="3240966" cy="280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555" y="244988"/>
            <a:ext cx="2743920" cy="701278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970872" y="3014555"/>
            <a:ext cx="171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</a:t>
            </a:r>
            <a:r>
              <a:rPr lang="zh-CN" altLang="en-US" sz="1350" dirty="0">
                <a:solidFill>
                  <a:srgbClr val="FF0000"/>
                </a:solidFill>
              </a:rPr>
              <a:t>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69066"/>
              </p:ext>
            </p:extLst>
          </p:nvPr>
        </p:nvGraphicFramePr>
        <p:xfrm>
          <a:off x="6779419" y="3010653"/>
          <a:ext cx="1828800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3" imgW="965200" imgH="228600" progId="Equation.DSMT4">
                  <p:embed/>
                </p:oleObj>
              </mc:Choice>
              <mc:Fallback>
                <p:oleObj name="Equation" r:id="rId3" imgW="96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419" y="3010653"/>
                        <a:ext cx="1828800" cy="432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37663"/>
              </p:ext>
            </p:extLst>
          </p:nvPr>
        </p:nvGraphicFramePr>
        <p:xfrm>
          <a:off x="6456772" y="4894466"/>
          <a:ext cx="1718072" cy="129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5" imgW="876240" imgH="660240" progId="Equation.DSMT4">
                  <p:embed/>
                </p:oleObj>
              </mc:Choice>
              <mc:Fallback>
                <p:oleObj name="Equation" r:id="rId5" imgW="8762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772" y="4894466"/>
                        <a:ext cx="1718072" cy="129301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17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5410688" y="3772958"/>
            <a:ext cx="1485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分量形式</a:t>
            </a:r>
            <a:r>
              <a:rPr lang="zh-CN" altLang="en-US" sz="2100" dirty="0"/>
              <a:t>：</a:t>
            </a:r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79347"/>
              </p:ext>
            </p:extLst>
          </p:nvPr>
        </p:nvGraphicFramePr>
        <p:xfrm>
          <a:off x="2709217" y="4725942"/>
          <a:ext cx="1996679" cy="129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7" imgW="1054080" imgH="685800" progId="Equation.DSMT4">
                  <p:embed/>
                </p:oleObj>
              </mc:Choice>
              <mc:Fallback>
                <p:oleObj name="Equation" r:id="rId7" imgW="1054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217" y="4725942"/>
                        <a:ext cx="1996679" cy="129659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17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4970872" y="5333227"/>
            <a:ext cx="1485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dirty="0"/>
              <a:t>或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013003" y="86473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83382" y="1034223"/>
            <a:ext cx="4321969" cy="3200400"/>
            <a:chOff x="2514601" y="2228850"/>
            <a:chExt cx="4321969" cy="3200400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544049"/>
                </p:ext>
              </p:extLst>
            </p:nvPr>
          </p:nvGraphicFramePr>
          <p:xfrm>
            <a:off x="2514601" y="3657600"/>
            <a:ext cx="1541860" cy="177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Designer 4.1 Drawing" r:id="rId9" imgW="1631160" imgH="1875240" progId="MgxDesigner">
                    <p:embed/>
                  </p:oleObj>
                </mc:Choice>
                <mc:Fallback>
                  <p:oleObj name="Designer 4.1 Drawing" r:id="rId9" imgW="1631160" imgH="1875240" progId="MgxDesigner">
                    <p:embed/>
                    <p:pic>
                      <p:nvPicPr>
                        <p:cNvPr id="2252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1" y="3657600"/>
                          <a:ext cx="1541860" cy="177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508510"/>
                </p:ext>
              </p:extLst>
            </p:nvPr>
          </p:nvGraphicFramePr>
          <p:xfrm>
            <a:off x="3429001" y="2830116"/>
            <a:ext cx="1513285" cy="1684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Designer 4.1 Drawing" r:id="rId11" imgW="2018160" imgH="2246760" progId="MgxDesigner">
                    <p:embed/>
                  </p:oleObj>
                </mc:Choice>
                <mc:Fallback>
                  <p:oleObj name="Designer 4.1 Drawing" r:id="rId11" imgW="2018160" imgH="2246760" progId="MgxDesigner">
                    <p:embed/>
                    <p:pic>
                      <p:nvPicPr>
                        <p:cNvPr id="2252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2830116"/>
                          <a:ext cx="1513285" cy="1684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262908"/>
                </p:ext>
              </p:extLst>
            </p:nvPr>
          </p:nvGraphicFramePr>
          <p:xfrm>
            <a:off x="5429251" y="2228850"/>
            <a:ext cx="1407319" cy="200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Designer 4.1 Drawing" r:id="rId13" imgW="2091600" imgH="1570320" progId="MgxDesigner">
                    <p:embed/>
                  </p:oleObj>
                </mc:Choice>
                <mc:Fallback>
                  <p:oleObj name="Designer 4.1 Drawing" r:id="rId13" imgW="2091600" imgH="1570320" progId="MgxDesigner">
                    <p:embed/>
                    <p:pic>
                      <p:nvPicPr>
                        <p:cNvPr id="2252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1" y="2228850"/>
                          <a:ext cx="1407319" cy="200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5709075"/>
                </p:ext>
              </p:extLst>
            </p:nvPr>
          </p:nvGraphicFramePr>
          <p:xfrm>
            <a:off x="4171950" y="3143250"/>
            <a:ext cx="217170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Designer 4.1 Drawing" r:id="rId15" imgW="2210400" imgH="625320" progId="MgxDesigner">
                    <p:embed/>
                  </p:oleObj>
                </mc:Choice>
                <mc:Fallback>
                  <p:oleObj name="Designer 4.1 Drawing" r:id="rId15" imgW="2210400" imgH="625320" progId="MgxDesigner">
                    <p:embed/>
                    <p:pic>
                      <p:nvPicPr>
                        <p:cNvPr id="2252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950" y="3143250"/>
                          <a:ext cx="2171700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640323"/>
                </p:ext>
              </p:extLst>
            </p:nvPr>
          </p:nvGraphicFramePr>
          <p:xfrm>
            <a:off x="4457700" y="4857751"/>
            <a:ext cx="1828800" cy="432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quation" r:id="rId17" imgW="965200" imgH="228600" progId="Equation.DSMT4">
                    <p:embed/>
                  </p:oleObj>
                </mc:Choice>
                <mc:Fallback>
                  <p:oleObj name="Equation" r:id="rId17" imgW="965200" imgH="228600" progId="Equation.DSMT4">
                    <p:embed/>
                    <p:pic>
                      <p:nvPicPr>
                        <p:cNvPr id="2252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4857751"/>
                          <a:ext cx="1828800" cy="432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72739" cy="656997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柯西小应变张量</a:t>
            </a:r>
          </a:p>
        </p:txBody>
      </p:sp>
      <p:sp>
        <p:nvSpPr>
          <p:cNvPr id="15366" name="TextBox 16"/>
          <p:cNvSpPr txBox="1">
            <a:spLocks noChangeArrowheads="1"/>
          </p:cNvSpPr>
          <p:nvPr/>
        </p:nvSpPr>
        <p:spPr bwMode="auto">
          <a:xfrm>
            <a:off x="456406" y="1327151"/>
            <a:ext cx="834108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小变形情况下（物质点的位移远小于物体的最小尺寸（一般是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1/1000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量级），而且位移梯度张量的分量也远小于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913765"/>
              </p:ext>
            </p:extLst>
          </p:nvPr>
        </p:nvGraphicFramePr>
        <p:xfrm>
          <a:off x="3492500" y="2259728"/>
          <a:ext cx="10715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1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153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59728"/>
                        <a:ext cx="10715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Box 19"/>
          <p:cNvSpPr txBox="1">
            <a:spLocks noChangeArrowheads="1"/>
          </p:cNvSpPr>
          <p:nvPr/>
        </p:nvSpPr>
        <p:spPr bwMode="auto">
          <a:xfrm>
            <a:off x="628650" y="3139282"/>
            <a:ext cx="542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小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变形情况下，物质坐标与空间坐标近似相同，即</a:t>
            </a:r>
          </a:p>
        </p:txBody>
      </p:sp>
      <p:sp>
        <p:nvSpPr>
          <p:cNvPr id="174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3" name="Object 16"/>
          <p:cNvGraphicFramePr>
            <a:graphicFrameLocks noChangeAspect="1"/>
          </p:cNvGraphicFramePr>
          <p:nvPr/>
        </p:nvGraphicFramePr>
        <p:xfrm>
          <a:off x="3132138" y="3716338"/>
          <a:ext cx="17938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2" name="Equation" r:id="rId5" imgW="761760" imgH="152280" progId="Equation.3">
                  <p:embed/>
                </p:oleObj>
              </mc:Choice>
              <mc:Fallback>
                <p:oleObj name="Equation" r:id="rId5" imgW="761760" imgH="152280" progId="Equation.3">
                  <p:embed/>
                  <p:pic>
                    <p:nvPicPr>
                      <p:cNvPr id="1536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16338"/>
                        <a:ext cx="17938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Box 23"/>
          <p:cNvSpPr txBox="1">
            <a:spLocks noChangeArrowheads="1"/>
          </p:cNvSpPr>
          <p:nvPr/>
        </p:nvSpPr>
        <p:spPr bwMode="auto">
          <a:xfrm>
            <a:off x="684213" y="4221163"/>
            <a:ext cx="75009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可见，小变形情况下欧拉描述与拉格朗日描述是相同的。小变形情况下，可略去拉格朗日应变张量中的高阶微量，同时把物质坐标改用常用的空间坐标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表示，得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74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4" name="Object 18"/>
          <p:cNvGraphicFramePr>
            <a:graphicFrameLocks noChangeAspect="1"/>
          </p:cNvGraphicFramePr>
          <p:nvPr/>
        </p:nvGraphicFramePr>
        <p:xfrm>
          <a:off x="2411413" y="5084763"/>
          <a:ext cx="39608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3" name="Equation" r:id="rId7" imgW="2120760" imgH="406080" progId="Equation.3">
                  <p:embed/>
                </p:oleObj>
              </mc:Choice>
              <mc:Fallback>
                <p:oleObj name="Equation" r:id="rId7" imgW="2120760" imgH="406080" progId="Equation.3">
                  <p:embed/>
                  <p:pic>
                    <p:nvPicPr>
                      <p:cNvPr id="1536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3960812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Box 32"/>
          <p:cNvSpPr txBox="1">
            <a:spLocks noChangeArrowheads="1"/>
          </p:cNvSpPr>
          <p:nvPr/>
        </p:nvSpPr>
        <p:spPr bwMode="auto">
          <a:xfrm>
            <a:off x="3626823" y="5976906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称为小应变张量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 flipV="1">
            <a:off x="3203575" y="566102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10867" y="1022123"/>
            <a:ext cx="817301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5368" grpId="0"/>
      <p:bldP spid="15370" grpId="0"/>
      <p:bldP spid="153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04022"/>
              </p:ext>
            </p:extLst>
          </p:nvPr>
        </p:nvGraphicFramePr>
        <p:xfrm>
          <a:off x="2483617" y="1096980"/>
          <a:ext cx="3185661" cy="1619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2" name="Equation" r:id="rId3" imgW="1282680" imgH="647640" progId="Equation.3">
                  <p:embed/>
                </p:oleObj>
              </mc:Choice>
              <mc:Fallback>
                <p:oleObj name="Equation" r:id="rId3" imgW="1282680" imgH="647640" progId="Equation.3">
                  <p:embed/>
                  <p:pic>
                    <p:nvPicPr>
                      <p:cNvPr id="1638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17" y="1096980"/>
                        <a:ext cx="3185661" cy="16196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714375" y="3143250"/>
            <a:ext cx="2786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由前述有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143250" y="2928938"/>
          <a:ext cx="200025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3" name="Equation" r:id="rId5" imgW="1054080" imgH="1942920" progId="Equation.3">
                  <p:embed/>
                </p:oleObj>
              </mc:Choice>
              <mc:Fallback>
                <p:oleObj name="Equation" r:id="rId5" imgW="1054080" imgH="194292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28938"/>
                        <a:ext cx="2000250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5500688" y="4857750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6084888" y="4652963"/>
            <a:ext cx="1928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称为几何方程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72739" cy="656997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柯西小应变张量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0867" y="1022123"/>
            <a:ext cx="817301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310867" y="1101055"/>
            <a:ext cx="5450230" cy="49256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小应变张量各分量的物理意义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5472"/>
              </p:ext>
            </p:extLst>
          </p:nvPr>
        </p:nvGraphicFramePr>
        <p:xfrm>
          <a:off x="1923248" y="1736611"/>
          <a:ext cx="60356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6" name="Equation" r:id="rId3" imgW="2590560" imgH="723600" progId="Equation.3">
                  <p:embed/>
                </p:oleObj>
              </mc:Choice>
              <mc:Fallback>
                <p:oleObj name="Equation" r:id="rId3" imgW="2590560" imgH="723600" progId="Equation.3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248" y="1736611"/>
                        <a:ext cx="603567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221956" y="3768724"/>
            <a:ext cx="1643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因此，有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643188" y="3929063"/>
          <a:ext cx="3500437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7" name="Equation" r:id="rId5" imgW="1663700" imgH="977900" progId="Equation.3">
                  <p:embed/>
                </p:oleObj>
              </mc:Choice>
              <mc:Fallback>
                <p:oleObj name="Equation" r:id="rId5" imgW="1663700" imgH="9779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929063"/>
                        <a:ext cx="3500437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28650" y="365126"/>
            <a:ext cx="4472739" cy="656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柯西小应变张量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0867" y="1022123"/>
            <a:ext cx="817301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976815" y="1469769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方向的线应变表达式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803860" y="4717763"/>
            <a:ext cx="76097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</a:p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如位移场已知，则任意点任意方向的线应变都可求出。</a:t>
            </a:r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53107"/>
              </p:ext>
            </p:extLst>
          </p:nvPr>
        </p:nvGraphicFramePr>
        <p:xfrm>
          <a:off x="1331913" y="2331781"/>
          <a:ext cx="67421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公式" r:id="rId3" imgW="3022560" imgH="482400" progId="Equation.3">
                  <p:embed/>
                </p:oleObj>
              </mc:Choice>
              <mc:Fallback>
                <p:oleObj name="公式" r:id="rId3" imgW="3022560" imgH="482400" progId="Equation.3">
                  <p:embed/>
                  <p:pic>
                    <p:nvPicPr>
                      <p:cNvPr id="184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31781"/>
                        <a:ext cx="67421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3232"/>
              </p:ext>
            </p:extLst>
          </p:nvPr>
        </p:nvGraphicFramePr>
        <p:xfrm>
          <a:off x="1264035" y="3981989"/>
          <a:ext cx="30972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公式" r:id="rId5" imgW="1460160" imgH="215640" progId="Equation.3">
                  <p:embed/>
                </p:oleObj>
              </mc:Choice>
              <mc:Fallback>
                <p:oleObj name="公式" r:id="rId5" imgW="1460160" imgH="215640" progId="Equation.3">
                  <p:embed/>
                  <p:pic>
                    <p:nvPicPr>
                      <p:cNvPr id="184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035" y="3981989"/>
                        <a:ext cx="30972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628650" y="365126"/>
            <a:ext cx="4472739" cy="6569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柯西小应变张量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10867" y="1022123"/>
            <a:ext cx="817301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17153"/>
              </p:ext>
            </p:extLst>
          </p:nvPr>
        </p:nvGraphicFramePr>
        <p:xfrm>
          <a:off x="3405539" y="1199683"/>
          <a:ext cx="2343150" cy="57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3" imgW="1600200" imgH="393700" progId="Equation.DSMT4">
                  <p:embed/>
                </p:oleObj>
              </mc:Choice>
              <mc:Fallback>
                <p:oleObj name="Equation" r:id="rId3" imgW="1600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539" y="1199683"/>
                        <a:ext cx="2343150" cy="572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08480"/>
              </p:ext>
            </p:extLst>
          </p:nvPr>
        </p:nvGraphicFramePr>
        <p:xfrm>
          <a:off x="2393150" y="4722066"/>
          <a:ext cx="182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5" imgW="1371600" imgH="431800" progId="Equation.DSMT4">
                  <p:embed/>
                </p:oleObj>
              </mc:Choice>
              <mc:Fallback>
                <p:oleObj name="Equation" r:id="rId5" imgW="1371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0" y="4722066"/>
                        <a:ext cx="1828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564350" y="1927256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长度比表示为：</a:t>
            </a:r>
          </a:p>
        </p:txBody>
      </p:sp>
      <p:graphicFrame>
        <p:nvGraphicFramePr>
          <p:cNvPr id="265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47151"/>
              </p:ext>
            </p:extLst>
          </p:nvPr>
        </p:nvGraphicFramePr>
        <p:xfrm>
          <a:off x="2720341" y="2715840"/>
          <a:ext cx="3543300" cy="1360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7" imgW="2057400" imgH="787320" progId="Equation.DSMT4">
                  <p:embed/>
                </p:oleObj>
              </mc:Choice>
              <mc:Fallback>
                <p:oleObj name="Equation" r:id="rId7" imgW="2057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1" y="2715840"/>
                        <a:ext cx="3543300" cy="1360884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024740" y="171486"/>
            <a:ext cx="2934502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912019" y="4792266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其中：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89971" y="3149023"/>
            <a:ext cx="14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P39:   (3-13)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814199" y="818147"/>
            <a:ext cx="5078832" cy="15646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698879" y="1035141"/>
            <a:ext cx="6049333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格林应变张量表示线元方向的改变</a:t>
            </a: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变形后，线元方向为</a:t>
            </a:r>
          </a:p>
          <a:p>
            <a:pPr>
              <a:spcBef>
                <a:spcPct val="50000"/>
              </a:spcBef>
              <a:buClr>
                <a:srgbClr val="FF0000"/>
              </a:buClr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29361"/>
              </p:ext>
            </p:extLst>
          </p:nvPr>
        </p:nvGraphicFramePr>
        <p:xfrm>
          <a:off x="3514725" y="2163172"/>
          <a:ext cx="200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3" imgW="1320480" imgH="393480" progId="Equation.DSMT4">
                  <p:embed/>
                </p:oleObj>
              </mc:Choice>
              <mc:Fallback>
                <p:oleObj name="Equation" r:id="rId3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2163172"/>
                        <a:ext cx="20002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143001" y="31039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66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22023"/>
              </p:ext>
            </p:extLst>
          </p:nvPr>
        </p:nvGraphicFramePr>
        <p:xfrm>
          <a:off x="3229746" y="2936755"/>
          <a:ext cx="3493381" cy="76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Equation" r:id="rId5" imgW="2120900" imgH="469900" progId="Equation.DSMT4">
                  <p:embed/>
                </p:oleObj>
              </mc:Choice>
              <mc:Fallback>
                <p:oleObj name="Equation" r:id="rId5" imgW="2120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746" y="2936755"/>
                        <a:ext cx="3493381" cy="7682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66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5667"/>
              </p:ext>
            </p:extLst>
          </p:nvPr>
        </p:nvGraphicFramePr>
        <p:xfrm>
          <a:off x="3657224" y="3858817"/>
          <a:ext cx="1543050" cy="64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Equation" r:id="rId7" imgW="1016000" imgH="431800" progId="Equation.DSMT4">
                  <p:embed/>
                </p:oleObj>
              </mc:Choice>
              <mc:Fallback>
                <p:oleObj name="Equation" r:id="rId7" imgW="1016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224" y="3858817"/>
                        <a:ext cx="1543050" cy="648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22276"/>
              </p:ext>
            </p:extLst>
          </p:nvPr>
        </p:nvGraphicFramePr>
        <p:xfrm>
          <a:off x="2799974" y="5254825"/>
          <a:ext cx="2176463" cy="7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Equation" r:id="rId9" imgW="1244600" imgH="444500" progId="Equation.DSMT4">
                  <p:embed/>
                </p:oleObj>
              </mc:Choice>
              <mc:Fallback>
                <p:oleObj name="Equation" r:id="rId9" imgW="1244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74" y="5254825"/>
                        <a:ext cx="2176463" cy="79176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049000"/>
              </p:ext>
            </p:extLst>
          </p:nvPr>
        </p:nvGraphicFramePr>
        <p:xfrm>
          <a:off x="5200274" y="5189340"/>
          <a:ext cx="2171700" cy="84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4" name="Equation" r:id="rId11" imgW="1117440" imgH="431640" progId="Equation.DSMT4">
                  <p:embed/>
                </p:oleObj>
              </mc:Choice>
              <mc:Fallback>
                <p:oleObj name="Equation" r:id="rId11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274" y="5189340"/>
                        <a:ext cx="2171700" cy="8417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204662" y="3942547"/>
            <a:ext cx="554355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</a:p>
          <a:p>
            <a:pPr>
              <a:spcBef>
                <a:spcPct val="75000"/>
              </a:spcBef>
              <a:buClr>
                <a:srgbClr val="FF0000"/>
              </a:buClr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任意线元变形后的方向余弦可用位移表示成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64705" y="6108056"/>
            <a:ext cx="14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P40:   (3-15)</a:t>
            </a:r>
            <a:endParaRPr lang="zh-CN" altLang="en-US" sz="2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436314" y="852108"/>
            <a:ext cx="6339921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标题 1"/>
          <p:cNvSpPr txBox="1">
            <a:spLocks/>
          </p:cNvSpPr>
          <p:nvPr/>
        </p:nvSpPr>
        <p:spPr>
          <a:xfrm>
            <a:off x="1327732" y="283783"/>
            <a:ext cx="6926263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拉格朗日应变或格林张量描述了一点的应变状态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1341980" y="1250251"/>
            <a:ext cx="65122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格林应变表示线元间夹角余弦的变化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59669" y="1945130"/>
            <a:ext cx="4572000" cy="3223022"/>
            <a:chOff x="2400300" y="2343151"/>
            <a:chExt cx="4572000" cy="3223022"/>
          </a:xfrm>
        </p:grpSpPr>
        <p:pic>
          <p:nvPicPr>
            <p:cNvPr id="268294" name="Picture 6" descr="Strain-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2343151"/>
              <a:ext cx="4572000" cy="322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297" name="Line 9"/>
            <p:cNvSpPr>
              <a:spLocks noChangeShapeType="1"/>
            </p:cNvSpPr>
            <p:nvPr/>
          </p:nvSpPr>
          <p:spPr bwMode="auto">
            <a:xfrm flipH="1" flipV="1">
              <a:off x="3829050" y="3486150"/>
              <a:ext cx="2286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8298" name="Line 10"/>
            <p:cNvSpPr>
              <a:spLocks noChangeShapeType="1"/>
            </p:cNvSpPr>
            <p:nvPr/>
          </p:nvSpPr>
          <p:spPr bwMode="auto">
            <a:xfrm flipV="1">
              <a:off x="4057650" y="3543300"/>
              <a:ext cx="285750" cy="1714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H="1" flipV="1">
              <a:off x="5543550" y="3429000"/>
              <a:ext cx="457200" cy="285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8300" name="Line 12"/>
            <p:cNvSpPr>
              <a:spLocks noChangeShapeType="1"/>
            </p:cNvSpPr>
            <p:nvPr/>
          </p:nvSpPr>
          <p:spPr bwMode="auto">
            <a:xfrm flipV="1">
              <a:off x="6000750" y="3371850"/>
              <a:ext cx="114300" cy="342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cxnSp>
        <p:nvCxnSpPr>
          <p:cNvPr id="11" name="直接连接符 10"/>
          <p:cNvCxnSpPr/>
          <p:nvPr/>
        </p:nvCxnSpPr>
        <p:spPr>
          <a:xfrm flipV="1">
            <a:off x="1452873" y="1002312"/>
            <a:ext cx="6466854" cy="14725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1341980" y="441350"/>
            <a:ext cx="6926263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拉格朗日应变或格林张量描述了一点的应变状态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619024" y="1217426"/>
            <a:ext cx="78127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格林应变表示线元间夹角余弦的变化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变形前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的两个任意线元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    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其单位矢量分别为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，方向余弦分别为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，夹角余弦为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7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05601"/>
              </p:ext>
            </p:extLst>
          </p:nvPr>
        </p:nvGraphicFramePr>
        <p:xfrm>
          <a:off x="3680761" y="1998831"/>
          <a:ext cx="552851" cy="5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3" imgW="253890" imgH="241195" progId="Equation.DSMT4">
                  <p:embed/>
                </p:oleObj>
              </mc:Choice>
              <mc:Fallback>
                <p:oleObj name="Equation" r:id="rId3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761" y="1998831"/>
                        <a:ext cx="552851" cy="513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43083"/>
              </p:ext>
            </p:extLst>
          </p:nvPr>
        </p:nvGraphicFramePr>
        <p:xfrm>
          <a:off x="4753114" y="1926256"/>
          <a:ext cx="583454" cy="48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Equation" r:id="rId5" imgW="241195" imgH="203112" progId="Equation.DSMT4">
                  <p:embed/>
                </p:oleObj>
              </mc:Choice>
              <mc:Fallback>
                <p:oleObj name="Equation" r:id="rId5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4" y="1926256"/>
                        <a:ext cx="583454" cy="4896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39850"/>
              </p:ext>
            </p:extLst>
          </p:nvPr>
        </p:nvGraphicFramePr>
        <p:xfrm>
          <a:off x="5659682" y="4353988"/>
          <a:ext cx="2857500" cy="53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Equation" r:id="rId7" imgW="1206500" imgH="228600" progId="Equation.DSMT4">
                  <p:embed/>
                </p:oleObj>
              </mc:Choice>
              <mc:Fallback>
                <p:oleObj name="Equation" r:id="rId7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82" y="4353988"/>
                        <a:ext cx="2857500" cy="539354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25635" y="1009675"/>
            <a:ext cx="6467081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-1" y="3183755"/>
            <a:ext cx="5044841" cy="3419175"/>
            <a:chOff x="2400300" y="2343151"/>
            <a:chExt cx="4572000" cy="3223022"/>
          </a:xfrm>
        </p:grpSpPr>
        <p:pic>
          <p:nvPicPr>
            <p:cNvPr id="12" name="Picture 6" descr="Strain-0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2343151"/>
              <a:ext cx="4572000" cy="322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3829050" y="3486150"/>
              <a:ext cx="2286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057650" y="3543300"/>
              <a:ext cx="285750" cy="1714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 flipV="1">
              <a:off x="5543550" y="3429000"/>
              <a:ext cx="457200" cy="285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6000750" y="3371850"/>
              <a:ext cx="114300" cy="342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1341980" y="441350"/>
            <a:ext cx="6926263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拉格朗日应变或格林张量描述了一点的应变状态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2457449" y="1191219"/>
            <a:ext cx="62245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，其单位矢量分别为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，夹角余弦为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aphicFrame>
        <p:nvGraphicFramePr>
          <p:cNvPr id="320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29997"/>
              </p:ext>
            </p:extLst>
          </p:nvPr>
        </p:nvGraphicFramePr>
        <p:xfrm>
          <a:off x="5224690" y="3155384"/>
          <a:ext cx="3155928" cy="62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Equation" r:id="rId3" imgW="1409400" imgH="279360" progId="Equation.DSMT4">
                  <p:embed/>
                </p:oleObj>
              </mc:Choice>
              <mc:Fallback>
                <p:oleObj name="Equation" r:id="rId3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690" y="3155384"/>
                        <a:ext cx="3155928" cy="627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12455"/>
              </p:ext>
            </p:extLst>
          </p:nvPr>
        </p:nvGraphicFramePr>
        <p:xfrm>
          <a:off x="4923323" y="4222933"/>
          <a:ext cx="3996056" cy="82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5" imgW="2095200" imgH="431640" progId="Equation.DSMT4">
                  <p:embed/>
                </p:oleObj>
              </mc:Choice>
              <mc:Fallback>
                <p:oleObj name="Equation" r:id="rId5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323" y="4222933"/>
                        <a:ext cx="3996056" cy="82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33274"/>
              </p:ext>
            </p:extLst>
          </p:nvPr>
        </p:nvGraphicFramePr>
        <p:xfrm>
          <a:off x="3723173" y="5610226"/>
          <a:ext cx="4765937" cy="83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Equation" r:id="rId7" imgW="2463480" imgH="431640" progId="Equation.DSMT4">
                  <p:embed/>
                </p:oleObj>
              </mc:Choice>
              <mc:Fallback>
                <p:oleObj name="Equation" r:id="rId7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173" y="5610226"/>
                        <a:ext cx="4765937" cy="837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56060" y="972492"/>
            <a:ext cx="6398155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51323" y="2525703"/>
            <a:ext cx="4572000" cy="3223022"/>
            <a:chOff x="2400300" y="2343151"/>
            <a:chExt cx="4572000" cy="3223022"/>
          </a:xfrm>
        </p:grpSpPr>
        <p:pic>
          <p:nvPicPr>
            <p:cNvPr id="11" name="Picture 6" descr="Strain-0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2343151"/>
              <a:ext cx="4572000" cy="322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3829050" y="3486150"/>
              <a:ext cx="2286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057650" y="3543300"/>
              <a:ext cx="285750" cy="1714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 flipV="1">
              <a:off x="5543550" y="3429000"/>
              <a:ext cx="457200" cy="285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6000750" y="3371850"/>
              <a:ext cx="114300" cy="342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1351605" y="335557"/>
            <a:ext cx="6926263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拉格朗日应变或格林张量描述了一点的应变状态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5733704"/>
              </p:ext>
            </p:extLst>
          </p:nvPr>
        </p:nvGraphicFramePr>
        <p:xfrm>
          <a:off x="552450" y="4389438"/>
          <a:ext cx="388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4" name="Document" r:id="rId3" imgW="5776410" imgH="792795" progId="Word.Document.8">
                  <p:embed/>
                </p:oleObj>
              </mc:Choice>
              <mc:Fallback>
                <p:oleObj name="Document" r:id="rId3" imgW="5776410" imgH="792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389438"/>
                        <a:ext cx="3886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7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9134341"/>
              </p:ext>
            </p:extLst>
          </p:nvPr>
        </p:nvGraphicFramePr>
        <p:xfrm>
          <a:off x="5939216" y="4434853"/>
          <a:ext cx="9096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5" name="Equation" r:id="rId5" imgW="482400" imgH="177480" progId="Equation.DSMT4">
                  <p:embed/>
                </p:oleObj>
              </mc:Choice>
              <mc:Fallback>
                <p:oleObj name="Equation" r:id="rId5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216" y="4434853"/>
                        <a:ext cx="9096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aphicFrame>
        <p:nvGraphicFramePr>
          <p:cNvPr id="269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748239"/>
              </p:ext>
            </p:extLst>
          </p:nvPr>
        </p:nvGraphicFramePr>
        <p:xfrm>
          <a:off x="5162929" y="2053232"/>
          <a:ext cx="3371850" cy="14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" name="Equation" r:id="rId7" imgW="2082800" imgH="889000" progId="Equation.DSMT4">
                  <p:embed/>
                </p:oleObj>
              </mc:Choice>
              <mc:Fallback>
                <p:oleObj name="Equation" r:id="rId7" imgW="20828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929" y="2053232"/>
                        <a:ext cx="3371850" cy="1431131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24" name="Group 12"/>
          <p:cNvGrpSpPr>
            <a:grpSpLocks/>
          </p:cNvGrpSpPr>
          <p:nvPr/>
        </p:nvGrpSpPr>
        <p:grpSpPr bwMode="auto">
          <a:xfrm>
            <a:off x="2336602" y="5006952"/>
            <a:ext cx="5055966" cy="775485"/>
            <a:chOff x="1104" y="3383"/>
            <a:chExt cx="3236" cy="486"/>
          </a:xfrm>
        </p:grpSpPr>
        <p:graphicFrame>
          <p:nvGraphicFramePr>
            <p:cNvPr id="2693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033742"/>
                </p:ext>
              </p:extLst>
            </p:nvPr>
          </p:nvGraphicFramePr>
          <p:xfrm>
            <a:off x="2612" y="3383"/>
            <a:ext cx="172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7" name="Equation" r:id="rId9" imgW="1524000" imgH="431800" progId="Equation.DSMT4">
                    <p:embed/>
                  </p:oleObj>
                </mc:Choice>
                <mc:Fallback>
                  <p:oleObj name="Equation" r:id="rId9" imgW="1524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" y="3383"/>
                          <a:ext cx="1728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6" name="Text Box 14"/>
            <p:cNvSpPr txBox="1">
              <a:spLocks noChangeArrowheads="1"/>
            </p:cNvSpPr>
            <p:nvPr/>
          </p:nvSpPr>
          <p:spPr bwMode="auto">
            <a:xfrm>
              <a:off x="1104" y="3552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于是上式简化为</a:t>
              </a:r>
            </a:p>
          </p:txBody>
        </p:sp>
      </p:grp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960067" y="5924046"/>
            <a:ext cx="6957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可知，应变张量给出了物体变形状态的全部信息 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46119" y="3687527"/>
            <a:ext cx="14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P40:   (3-16)</a:t>
            </a:r>
            <a:endParaRPr lang="zh-CN" altLang="en-US" sz="2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193533" y="950246"/>
            <a:ext cx="6723700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0602" y="1388083"/>
            <a:ext cx="4572000" cy="3223022"/>
            <a:chOff x="2400300" y="2343151"/>
            <a:chExt cx="4572000" cy="3223022"/>
          </a:xfrm>
        </p:grpSpPr>
        <p:pic>
          <p:nvPicPr>
            <p:cNvPr id="16" name="Picture 6" descr="Strain-0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2343151"/>
              <a:ext cx="4572000" cy="322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3829050" y="3486150"/>
              <a:ext cx="2286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4057650" y="3543300"/>
              <a:ext cx="285750" cy="1714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5543550" y="3429000"/>
              <a:ext cx="457200" cy="285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V="1">
              <a:off x="6000750" y="3371850"/>
              <a:ext cx="114300" cy="342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1" name="标题 1"/>
          <p:cNvSpPr txBox="1">
            <a:spLocks/>
          </p:cNvSpPr>
          <p:nvPr/>
        </p:nvSpPr>
        <p:spPr>
          <a:xfrm>
            <a:off x="1341980" y="441350"/>
            <a:ext cx="6926263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拉格朗日应变或格林张量描述了一点的应变状态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2495550" y="1046496"/>
            <a:ext cx="6118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格林应变表示线元间夹角余弦的变化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7213" y="929031"/>
            <a:ext cx="2778919" cy="70127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27332" name="AutoShape 4"/>
          <p:cNvSpPr>
            <a:spLocks noChangeArrowheads="1"/>
          </p:cNvSpPr>
          <p:nvPr/>
        </p:nvSpPr>
        <p:spPr bwMode="auto">
          <a:xfrm>
            <a:off x="2411016" y="2166938"/>
            <a:ext cx="285750" cy="28575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286000" y="2095500"/>
            <a:ext cx="2228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单轴应变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27334" name="Group 6"/>
          <p:cNvGrpSpPr>
            <a:grpSpLocks/>
          </p:cNvGrpSpPr>
          <p:nvPr/>
        </p:nvGrpSpPr>
        <p:grpSpPr bwMode="auto">
          <a:xfrm>
            <a:off x="3371851" y="2743200"/>
            <a:ext cx="3326606" cy="2468166"/>
            <a:chOff x="1213" y="1700"/>
            <a:chExt cx="2794" cy="2073"/>
          </a:xfrm>
        </p:grpSpPr>
        <p:grpSp>
          <p:nvGrpSpPr>
            <p:cNvPr id="227335" name="Group 7"/>
            <p:cNvGrpSpPr>
              <a:grpSpLocks/>
            </p:cNvGrpSpPr>
            <p:nvPr/>
          </p:nvGrpSpPr>
          <p:grpSpPr bwMode="auto">
            <a:xfrm>
              <a:off x="1236" y="1700"/>
              <a:ext cx="2333" cy="971"/>
              <a:chOff x="1236" y="1700"/>
              <a:chExt cx="2333" cy="971"/>
            </a:xfrm>
          </p:grpSpPr>
          <p:grpSp>
            <p:nvGrpSpPr>
              <p:cNvPr id="227336" name="Group 8"/>
              <p:cNvGrpSpPr>
                <a:grpSpLocks/>
              </p:cNvGrpSpPr>
              <p:nvPr/>
            </p:nvGrpSpPr>
            <p:grpSpPr bwMode="auto">
              <a:xfrm>
                <a:off x="1236" y="1700"/>
                <a:ext cx="2333" cy="759"/>
                <a:chOff x="1236" y="1700"/>
                <a:chExt cx="2333" cy="759"/>
              </a:xfrm>
            </p:grpSpPr>
            <p:sp>
              <p:nvSpPr>
                <p:cNvPr id="227337" name="Rectangle 9"/>
                <p:cNvSpPr>
                  <a:spLocks noChangeArrowheads="1"/>
                </p:cNvSpPr>
                <p:nvPr/>
              </p:nvSpPr>
              <p:spPr bwMode="auto">
                <a:xfrm>
                  <a:off x="1240" y="2100"/>
                  <a:ext cx="1102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38" name="Line 10"/>
                <p:cNvSpPr>
                  <a:spLocks noChangeShapeType="1"/>
                </p:cNvSpPr>
                <p:nvPr/>
              </p:nvSpPr>
              <p:spPr bwMode="auto">
                <a:xfrm>
                  <a:off x="1236" y="1813"/>
                  <a:ext cx="0" cy="6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39" name="Rectangle 11"/>
                <p:cNvSpPr>
                  <a:spLocks noChangeArrowheads="1"/>
                </p:cNvSpPr>
                <p:nvPr/>
              </p:nvSpPr>
              <p:spPr bwMode="auto">
                <a:xfrm>
                  <a:off x="2467" y="2100"/>
                  <a:ext cx="1102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2346" y="2100"/>
                  <a:ext cx="112" cy="9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346" y="1826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2" name="Line 14"/>
                <p:cNvSpPr>
                  <a:spLocks noChangeShapeType="1"/>
                </p:cNvSpPr>
                <p:nvPr/>
              </p:nvSpPr>
              <p:spPr bwMode="auto">
                <a:xfrm>
                  <a:off x="1236" y="1925"/>
                  <a:ext cx="111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9" y="1700"/>
                  <a:ext cx="28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sz="1500" i="1">
                      <a:latin typeface="Book Antiqua" panose="0204060205030503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1500" i="1" baseline="-25000">
                    <a:latin typeface="Book Antiqua" panose="0204060205030503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734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44" y="2224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49" y="2224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59" y="2324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734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55" y="2324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227348" name="Text Box 20"/>
              <p:cNvSpPr txBox="1">
                <a:spLocks noChangeArrowheads="1"/>
              </p:cNvSpPr>
              <p:nvPr/>
            </p:nvSpPr>
            <p:spPr bwMode="auto">
              <a:xfrm>
                <a:off x="2250" y="2400"/>
                <a:ext cx="35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500" i="1">
                    <a:latin typeface="Book Antiqua" panose="02040602050305030304" pitchFamily="18" charset="0"/>
                    <a:ea typeface="宋体" panose="02010600030101010101" pitchFamily="2" charset="-122"/>
                  </a:rPr>
                  <a:t>dx</a:t>
                </a:r>
                <a:endParaRPr lang="en-US" altLang="zh-CN" sz="1500" i="1" baseline="-25000">
                  <a:latin typeface="Book Antiqua" panose="0204060205030503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7349" name="Line 21"/>
            <p:cNvSpPr>
              <a:spLocks noChangeShapeType="1"/>
            </p:cNvSpPr>
            <p:nvPr/>
          </p:nvSpPr>
          <p:spPr bwMode="auto">
            <a:xfrm>
              <a:off x="1219" y="2885"/>
              <a:ext cx="0" cy="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50" name="Rectangle 22"/>
            <p:cNvSpPr>
              <a:spLocks noChangeArrowheads="1"/>
            </p:cNvSpPr>
            <p:nvPr/>
          </p:nvSpPr>
          <p:spPr bwMode="auto">
            <a:xfrm>
              <a:off x="2326" y="3449"/>
              <a:ext cx="716" cy="56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 flipV="1">
              <a:off x="2322" y="2750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52" name="Line 24"/>
            <p:cNvSpPr>
              <a:spLocks noChangeShapeType="1"/>
            </p:cNvSpPr>
            <p:nvPr/>
          </p:nvSpPr>
          <p:spPr bwMode="auto">
            <a:xfrm>
              <a:off x="1213" y="3321"/>
              <a:ext cx="1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53" name="Text Box 25"/>
            <p:cNvSpPr txBox="1">
              <a:spLocks noChangeArrowheads="1"/>
            </p:cNvSpPr>
            <p:nvPr/>
          </p:nvSpPr>
          <p:spPr bwMode="auto">
            <a:xfrm>
              <a:off x="1694" y="2815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1500" i="1">
                <a:latin typeface="Book Antiqua" panose="0204060205030503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54" name="Text Box 26"/>
            <p:cNvSpPr txBox="1">
              <a:spLocks noChangeArrowheads="1"/>
            </p:cNvSpPr>
            <p:nvPr/>
          </p:nvSpPr>
          <p:spPr bwMode="auto">
            <a:xfrm>
              <a:off x="2207" y="3502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A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55" name="Text Box 27"/>
            <p:cNvSpPr txBox="1">
              <a:spLocks noChangeArrowheads="1"/>
            </p:cNvSpPr>
            <p:nvPr/>
          </p:nvSpPr>
          <p:spPr bwMode="auto">
            <a:xfrm>
              <a:off x="2928" y="3500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B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56" name="Rectangle 28"/>
            <p:cNvSpPr>
              <a:spLocks noChangeArrowheads="1"/>
            </p:cNvSpPr>
            <p:nvPr/>
          </p:nvSpPr>
          <p:spPr bwMode="auto">
            <a:xfrm>
              <a:off x="2807" y="2976"/>
              <a:ext cx="1039" cy="5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57" name="Text Box 29"/>
            <p:cNvSpPr txBox="1">
              <a:spLocks noChangeArrowheads="1"/>
            </p:cNvSpPr>
            <p:nvPr/>
          </p:nvSpPr>
          <p:spPr bwMode="auto">
            <a:xfrm>
              <a:off x="2704" y="3028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A’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58" name="Text Box 30"/>
            <p:cNvSpPr txBox="1">
              <a:spLocks noChangeArrowheads="1"/>
            </p:cNvSpPr>
            <p:nvPr/>
          </p:nvSpPr>
          <p:spPr bwMode="auto">
            <a:xfrm>
              <a:off x="3719" y="3034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B’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59" name="Line 31"/>
            <p:cNvSpPr>
              <a:spLocks noChangeShapeType="1"/>
            </p:cNvSpPr>
            <p:nvPr/>
          </p:nvSpPr>
          <p:spPr bwMode="auto">
            <a:xfrm flipV="1">
              <a:off x="2818" y="2741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 flipH="1">
              <a:off x="2321" y="2821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61" name="Text Box 33"/>
            <p:cNvSpPr txBox="1">
              <a:spLocks noChangeArrowheads="1"/>
            </p:cNvSpPr>
            <p:nvPr/>
          </p:nvSpPr>
          <p:spPr bwMode="auto">
            <a:xfrm>
              <a:off x="2373" y="2806"/>
              <a:ext cx="5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u(x)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62" name="Line 34"/>
            <p:cNvSpPr>
              <a:spLocks noChangeShapeType="1"/>
            </p:cNvSpPr>
            <p:nvPr/>
          </p:nvSpPr>
          <p:spPr bwMode="auto">
            <a:xfrm flipV="1">
              <a:off x="3037" y="2755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63" name="Line 35"/>
            <p:cNvSpPr>
              <a:spLocks noChangeShapeType="1"/>
            </p:cNvSpPr>
            <p:nvPr/>
          </p:nvSpPr>
          <p:spPr bwMode="auto">
            <a:xfrm flipV="1">
              <a:off x="3841" y="2732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64" name="Line 36"/>
            <p:cNvSpPr>
              <a:spLocks noChangeShapeType="1"/>
            </p:cNvSpPr>
            <p:nvPr/>
          </p:nvSpPr>
          <p:spPr bwMode="auto">
            <a:xfrm flipH="1">
              <a:off x="3043" y="2819"/>
              <a:ext cx="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7365" name="Text Box 37"/>
            <p:cNvSpPr txBox="1">
              <a:spLocks noChangeArrowheads="1"/>
            </p:cNvSpPr>
            <p:nvPr/>
          </p:nvSpPr>
          <p:spPr bwMode="auto">
            <a:xfrm>
              <a:off x="3095" y="2579"/>
              <a:ext cx="8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u(x+dx)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6286500" y="3257550"/>
            <a:ext cx="5143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6800850" y="3051573"/>
            <a:ext cx="325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2811780" y="388443"/>
            <a:ext cx="2693871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53453" y="1144755"/>
            <a:ext cx="65403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以上介绍了拉格朗日描述法的推导过程和结果。类似地，若采用欧拉描述法将导出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1143001" y="31825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52126"/>
              </p:ext>
            </p:extLst>
          </p:nvPr>
        </p:nvGraphicFramePr>
        <p:xfrm>
          <a:off x="3366294" y="2480695"/>
          <a:ext cx="2228850" cy="42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Equation" r:id="rId3" imgW="1345616" imgH="253890" progId="Equation.DSMT4">
                  <p:embed/>
                </p:oleObj>
              </mc:Choice>
              <mc:Fallback>
                <p:oleObj name="Equation" r:id="rId3" imgW="134561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294" y="2480695"/>
                        <a:ext cx="2228850" cy="42743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1143001" y="311108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0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64611"/>
              </p:ext>
            </p:extLst>
          </p:nvPr>
        </p:nvGraphicFramePr>
        <p:xfrm>
          <a:off x="3299172" y="3253979"/>
          <a:ext cx="2057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Equation" r:id="rId5" imgW="1358640" imgH="444240" progId="Equation.DSMT4">
                  <p:embed/>
                </p:oleObj>
              </mc:Choice>
              <mc:Fallback>
                <p:oleObj name="Equation" r:id="rId5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172" y="3253979"/>
                        <a:ext cx="2057400" cy="6762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1871950" y="4469817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阿尔曼西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Almansi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E.)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应变张量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1143001" y="31039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0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84040"/>
              </p:ext>
            </p:extLst>
          </p:nvPr>
        </p:nvGraphicFramePr>
        <p:xfrm>
          <a:off x="2754975" y="5334685"/>
          <a:ext cx="333732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Equation" r:id="rId7" imgW="1828800" imgH="507960" progId="Equation.DSMT4">
                  <p:embed/>
                </p:oleObj>
              </mc:Choice>
              <mc:Fallback>
                <p:oleObj name="Equation" r:id="rId7" imgW="1828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975" y="5334685"/>
                        <a:ext cx="333732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1871950" y="108972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1143001" y="31825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1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31776"/>
              </p:ext>
            </p:extLst>
          </p:nvPr>
        </p:nvGraphicFramePr>
        <p:xfrm>
          <a:off x="2091088" y="2064509"/>
          <a:ext cx="2798828" cy="51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Equation" r:id="rId3" imgW="1396394" imgH="253890" progId="Equation.DSMT4">
                  <p:embed/>
                </p:oleObj>
              </mc:Choice>
              <mc:Fallback>
                <p:oleObj name="Equation" r:id="rId3" imgW="139639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088" y="2064509"/>
                        <a:ext cx="2798828" cy="515061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05188"/>
              </p:ext>
            </p:extLst>
          </p:nvPr>
        </p:nvGraphicFramePr>
        <p:xfrm>
          <a:off x="5229526" y="2024195"/>
          <a:ext cx="2819908" cy="5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5" imgW="1345616" imgH="253890" progId="Equation.DSMT4">
                  <p:embed/>
                </p:oleObj>
              </mc:Choice>
              <mc:Fallback>
                <p:oleObj name="Equation" r:id="rId5" imgW="134561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526" y="2024195"/>
                        <a:ext cx="2819908" cy="540827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2085673" y="2824877"/>
            <a:ext cx="63653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上两式表明，若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d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。所以物体无变形（仅作刚体运动）的充分必要条件是应变张量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）处处为零。</a:t>
            </a:r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title"/>
          </p:nvPr>
        </p:nvSpPr>
        <p:spPr>
          <a:xfrm>
            <a:off x="3119788" y="931412"/>
            <a:ext cx="2568743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1846" y="4980560"/>
                <a:ext cx="4297680" cy="480966"/>
              </a:xfrm>
              <a:prstGeom prst="rect">
                <a:avLst/>
              </a:prstGeom>
              <a:noFill/>
              <a:ln w="53975" cmpd="thinThick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46" y="4980560"/>
                <a:ext cx="4297680" cy="480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3975" cmpd="thinThick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多边形 3"/>
          <p:cNvSpPr/>
          <p:nvPr/>
        </p:nvSpPr>
        <p:spPr>
          <a:xfrm>
            <a:off x="932276" y="2367128"/>
            <a:ext cx="1117905" cy="2551381"/>
          </a:xfrm>
          <a:custGeom>
            <a:avLst/>
            <a:gdLst>
              <a:gd name="connsiteX0" fmla="*/ 1117905 w 1117905"/>
              <a:gd name="connsiteY0" fmla="*/ 10312 h 2551381"/>
              <a:gd name="connsiteX1" fmla="*/ 983151 w 1117905"/>
              <a:gd name="connsiteY1" fmla="*/ 10312 h 2551381"/>
              <a:gd name="connsiteX2" fmla="*/ 906149 w 1117905"/>
              <a:gd name="connsiteY2" fmla="*/ 58438 h 2551381"/>
              <a:gd name="connsiteX3" fmla="*/ 848398 w 1117905"/>
              <a:gd name="connsiteY3" fmla="*/ 77689 h 2551381"/>
              <a:gd name="connsiteX4" fmla="*/ 819522 w 1117905"/>
              <a:gd name="connsiteY4" fmla="*/ 96939 h 2551381"/>
              <a:gd name="connsiteX5" fmla="*/ 761770 w 1117905"/>
              <a:gd name="connsiteY5" fmla="*/ 116190 h 2551381"/>
              <a:gd name="connsiteX6" fmla="*/ 684768 w 1117905"/>
              <a:gd name="connsiteY6" fmla="*/ 164316 h 2551381"/>
              <a:gd name="connsiteX7" fmla="*/ 617391 w 1117905"/>
              <a:gd name="connsiteY7" fmla="*/ 202817 h 2551381"/>
              <a:gd name="connsiteX8" fmla="*/ 588516 w 1117905"/>
              <a:gd name="connsiteY8" fmla="*/ 231693 h 2551381"/>
              <a:gd name="connsiteX9" fmla="*/ 550015 w 1117905"/>
              <a:gd name="connsiteY9" fmla="*/ 260569 h 2551381"/>
              <a:gd name="connsiteX10" fmla="*/ 511513 w 1117905"/>
              <a:gd name="connsiteY10" fmla="*/ 327946 h 2551381"/>
              <a:gd name="connsiteX11" fmla="*/ 473012 w 1117905"/>
              <a:gd name="connsiteY11" fmla="*/ 356821 h 2551381"/>
              <a:gd name="connsiteX12" fmla="*/ 424886 w 1117905"/>
              <a:gd name="connsiteY12" fmla="*/ 424198 h 2551381"/>
              <a:gd name="connsiteX13" fmla="*/ 405636 w 1117905"/>
              <a:gd name="connsiteY13" fmla="*/ 453074 h 2551381"/>
              <a:gd name="connsiteX14" fmla="*/ 367135 w 1117905"/>
              <a:gd name="connsiteY14" fmla="*/ 481950 h 2551381"/>
              <a:gd name="connsiteX15" fmla="*/ 338259 w 1117905"/>
              <a:gd name="connsiteY15" fmla="*/ 510826 h 2551381"/>
              <a:gd name="connsiteX16" fmla="*/ 328633 w 1117905"/>
              <a:gd name="connsiteY16" fmla="*/ 539701 h 2551381"/>
              <a:gd name="connsiteX17" fmla="*/ 280507 w 1117905"/>
              <a:gd name="connsiteY17" fmla="*/ 597453 h 2551381"/>
              <a:gd name="connsiteX18" fmla="*/ 232381 w 1117905"/>
              <a:gd name="connsiteY18" fmla="*/ 693706 h 2551381"/>
              <a:gd name="connsiteX19" fmla="*/ 193880 w 1117905"/>
              <a:gd name="connsiteY19" fmla="*/ 780333 h 2551381"/>
              <a:gd name="connsiteX20" fmla="*/ 174629 w 1117905"/>
              <a:gd name="connsiteY20" fmla="*/ 857335 h 2551381"/>
              <a:gd name="connsiteX21" fmla="*/ 165004 w 1117905"/>
              <a:gd name="connsiteY21" fmla="*/ 895836 h 2551381"/>
              <a:gd name="connsiteX22" fmla="*/ 145753 w 1117905"/>
              <a:gd name="connsiteY22" fmla="*/ 953588 h 2551381"/>
              <a:gd name="connsiteX23" fmla="*/ 136128 w 1117905"/>
              <a:gd name="connsiteY23" fmla="*/ 992089 h 2551381"/>
              <a:gd name="connsiteX24" fmla="*/ 97627 w 1117905"/>
              <a:gd name="connsiteY24" fmla="*/ 1097967 h 2551381"/>
              <a:gd name="connsiteX25" fmla="*/ 68751 w 1117905"/>
              <a:gd name="connsiteY25" fmla="*/ 1261596 h 2551381"/>
              <a:gd name="connsiteX26" fmla="*/ 39876 w 1117905"/>
              <a:gd name="connsiteY26" fmla="*/ 1348224 h 2551381"/>
              <a:gd name="connsiteX27" fmla="*/ 30250 w 1117905"/>
              <a:gd name="connsiteY27" fmla="*/ 1444476 h 2551381"/>
              <a:gd name="connsiteX28" fmla="*/ 1375 w 1117905"/>
              <a:gd name="connsiteY28" fmla="*/ 1627356 h 2551381"/>
              <a:gd name="connsiteX29" fmla="*/ 11000 w 1117905"/>
              <a:gd name="connsiteY29" fmla="*/ 2147120 h 2551381"/>
              <a:gd name="connsiteX30" fmla="*/ 39876 w 1117905"/>
              <a:gd name="connsiteY30" fmla="*/ 2233748 h 2551381"/>
              <a:gd name="connsiteX31" fmla="*/ 59126 w 1117905"/>
              <a:gd name="connsiteY31" fmla="*/ 2291499 h 2551381"/>
              <a:gd name="connsiteX32" fmla="*/ 68751 w 1117905"/>
              <a:gd name="connsiteY32" fmla="*/ 2320375 h 2551381"/>
              <a:gd name="connsiteX33" fmla="*/ 97627 w 1117905"/>
              <a:gd name="connsiteY33" fmla="*/ 2349251 h 2551381"/>
              <a:gd name="connsiteX34" fmla="*/ 136128 w 1117905"/>
              <a:gd name="connsiteY34" fmla="*/ 2407003 h 2551381"/>
              <a:gd name="connsiteX35" fmla="*/ 155379 w 1117905"/>
              <a:gd name="connsiteY35" fmla="*/ 2464754 h 2551381"/>
              <a:gd name="connsiteX36" fmla="*/ 165004 w 1117905"/>
              <a:gd name="connsiteY36" fmla="*/ 2493630 h 2551381"/>
              <a:gd name="connsiteX37" fmla="*/ 184255 w 1117905"/>
              <a:gd name="connsiteY37" fmla="*/ 2522506 h 2551381"/>
              <a:gd name="connsiteX38" fmla="*/ 193880 w 1117905"/>
              <a:gd name="connsiteY38" fmla="*/ 2551381 h 2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17905" h="2551381">
                <a:moveTo>
                  <a:pt x="1117905" y="10312"/>
                </a:moveTo>
                <a:cubicBezTo>
                  <a:pt x="1056451" y="70"/>
                  <a:pt x="1050607" y="-6552"/>
                  <a:pt x="983151" y="10312"/>
                </a:cubicBezTo>
                <a:cubicBezTo>
                  <a:pt x="938453" y="21487"/>
                  <a:pt x="947016" y="38005"/>
                  <a:pt x="906149" y="58438"/>
                </a:cubicBezTo>
                <a:cubicBezTo>
                  <a:pt x="888000" y="67513"/>
                  <a:pt x="866941" y="69448"/>
                  <a:pt x="848398" y="77689"/>
                </a:cubicBezTo>
                <a:cubicBezTo>
                  <a:pt x="837827" y="82387"/>
                  <a:pt x="830093" y="92241"/>
                  <a:pt x="819522" y="96939"/>
                </a:cubicBezTo>
                <a:cubicBezTo>
                  <a:pt x="800979" y="105180"/>
                  <a:pt x="761770" y="116190"/>
                  <a:pt x="761770" y="116190"/>
                </a:cubicBezTo>
                <a:cubicBezTo>
                  <a:pt x="688153" y="171404"/>
                  <a:pt x="758760" y="122035"/>
                  <a:pt x="684768" y="164316"/>
                </a:cubicBezTo>
                <a:cubicBezTo>
                  <a:pt x="589535" y="218735"/>
                  <a:pt x="733736" y="144646"/>
                  <a:pt x="617391" y="202817"/>
                </a:cubicBezTo>
                <a:cubicBezTo>
                  <a:pt x="607766" y="212442"/>
                  <a:pt x="598851" y="222834"/>
                  <a:pt x="588516" y="231693"/>
                </a:cubicBezTo>
                <a:cubicBezTo>
                  <a:pt x="576336" y="242133"/>
                  <a:pt x="561359" y="249225"/>
                  <a:pt x="550015" y="260569"/>
                </a:cubicBezTo>
                <a:cubicBezTo>
                  <a:pt x="505973" y="304611"/>
                  <a:pt x="556815" y="275095"/>
                  <a:pt x="511513" y="327946"/>
                </a:cubicBezTo>
                <a:cubicBezTo>
                  <a:pt x="501073" y="340126"/>
                  <a:pt x="485846" y="347196"/>
                  <a:pt x="473012" y="356821"/>
                </a:cubicBezTo>
                <a:cubicBezTo>
                  <a:pt x="427646" y="424873"/>
                  <a:pt x="484580" y="340626"/>
                  <a:pt x="424886" y="424198"/>
                </a:cubicBezTo>
                <a:cubicBezTo>
                  <a:pt x="418162" y="433611"/>
                  <a:pt x="413816" y="444894"/>
                  <a:pt x="405636" y="453074"/>
                </a:cubicBezTo>
                <a:cubicBezTo>
                  <a:pt x="394293" y="464418"/>
                  <a:pt x="379315" y="471510"/>
                  <a:pt x="367135" y="481950"/>
                </a:cubicBezTo>
                <a:cubicBezTo>
                  <a:pt x="356800" y="490809"/>
                  <a:pt x="347884" y="501201"/>
                  <a:pt x="338259" y="510826"/>
                </a:cubicBezTo>
                <a:cubicBezTo>
                  <a:pt x="335050" y="520451"/>
                  <a:pt x="333170" y="530626"/>
                  <a:pt x="328633" y="539701"/>
                </a:cubicBezTo>
                <a:cubicBezTo>
                  <a:pt x="315231" y="566505"/>
                  <a:pt x="301797" y="576163"/>
                  <a:pt x="280507" y="597453"/>
                </a:cubicBezTo>
                <a:cubicBezTo>
                  <a:pt x="256184" y="670424"/>
                  <a:pt x="273432" y="638972"/>
                  <a:pt x="232381" y="693706"/>
                </a:cubicBezTo>
                <a:cubicBezTo>
                  <a:pt x="209472" y="762431"/>
                  <a:pt x="224386" y="734573"/>
                  <a:pt x="193880" y="780333"/>
                </a:cubicBezTo>
                <a:lnTo>
                  <a:pt x="174629" y="857335"/>
                </a:lnTo>
                <a:cubicBezTo>
                  <a:pt x="171421" y="870169"/>
                  <a:pt x="169187" y="883286"/>
                  <a:pt x="165004" y="895836"/>
                </a:cubicBezTo>
                <a:cubicBezTo>
                  <a:pt x="158587" y="915087"/>
                  <a:pt x="151584" y="934152"/>
                  <a:pt x="145753" y="953588"/>
                </a:cubicBezTo>
                <a:cubicBezTo>
                  <a:pt x="141952" y="966259"/>
                  <a:pt x="139929" y="979418"/>
                  <a:pt x="136128" y="992089"/>
                </a:cubicBezTo>
                <a:cubicBezTo>
                  <a:pt x="121299" y="1041520"/>
                  <a:pt x="115997" y="1052042"/>
                  <a:pt x="97627" y="1097967"/>
                </a:cubicBezTo>
                <a:cubicBezTo>
                  <a:pt x="89892" y="1167581"/>
                  <a:pt x="90667" y="1195847"/>
                  <a:pt x="68751" y="1261596"/>
                </a:cubicBezTo>
                <a:lnTo>
                  <a:pt x="39876" y="1348224"/>
                </a:lnTo>
                <a:cubicBezTo>
                  <a:pt x="36667" y="1380308"/>
                  <a:pt x="34656" y="1412534"/>
                  <a:pt x="30250" y="1444476"/>
                </a:cubicBezTo>
                <a:cubicBezTo>
                  <a:pt x="21817" y="1505612"/>
                  <a:pt x="3065" y="1565664"/>
                  <a:pt x="1375" y="1627356"/>
                </a:cubicBezTo>
                <a:cubicBezTo>
                  <a:pt x="-3371" y="1800575"/>
                  <a:pt x="5227" y="1973932"/>
                  <a:pt x="11000" y="2147120"/>
                </a:cubicBezTo>
                <a:cubicBezTo>
                  <a:pt x="12820" y="2201723"/>
                  <a:pt x="15553" y="2197264"/>
                  <a:pt x="39876" y="2233748"/>
                </a:cubicBezTo>
                <a:lnTo>
                  <a:pt x="59126" y="2291499"/>
                </a:lnTo>
                <a:cubicBezTo>
                  <a:pt x="62334" y="2301124"/>
                  <a:pt x="61577" y="2313201"/>
                  <a:pt x="68751" y="2320375"/>
                </a:cubicBezTo>
                <a:lnTo>
                  <a:pt x="97627" y="2349251"/>
                </a:lnTo>
                <a:cubicBezTo>
                  <a:pt x="129467" y="2444775"/>
                  <a:pt x="76048" y="2298861"/>
                  <a:pt x="136128" y="2407003"/>
                </a:cubicBezTo>
                <a:cubicBezTo>
                  <a:pt x="145983" y="2424741"/>
                  <a:pt x="148962" y="2445504"/>
                  <a:pt x="155379" y="2464754"/>
                </a:cubicBezTo>
                <a:cubicBezTo>
                  <a:pt x="158587" y="2474379"/>
                  <a:pt x="159376" y="2485188"/>
                  <a:pt x="165004" y="2493630"/>
                </a:cubicBezTo>
                <a:lnTo>
                  <a:pt x="184255" y="2522506"/>
                </a:lnTo>
                <a:lnTo>
                  <a:pt x="193880" y="2551381"/>
                </a:ln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3393" y="282487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00176" y="2154704"/>
            <a:ext cx="542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Green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应变张量：</a:t>
            </a:r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4114801" y="2194322"/>
          <a:ext cx="3045619" cy="82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name="Equation" r:id="rId3" imgW="1879560" imgH="507960" progId="Equation.DSMT4">
                  <p:embed/>
                </p:oleObj>
              </mc:Choice>
              <mc:Fallback>
                <p:oleObj name="Equation" r:id="rId3" imgW="1879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2194322"/>
                        <a:ext cx="3045619" cy="827484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1347787" y="3398401"/>
            <a:ext cx="2165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长度比：</a:t>
            </a:r>
          </a:p>
        </p:txBody>
      </p:sp>
      <p:sp>
        <p:nvSpPr>
          <p:cNvPr id="3225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653689" y="942499"/>
            <a:ext cx="2693871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322572" name="Object 12"/>
          <p:cNvGraphicFramePr>
            <a:graphicFrameLocks noChangeAspect="1"/>
          </p:cNvGraphicFramePr>
          <p:nvPr/>
        </p:nvGraphicFramePr>
        <p:xfrm>
          <a:off x="4114801" y="3394472"/>
          <a:ext cx="2559844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394472"/>
                        <a:ext cx="2559844" cy="746522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3" name="Object 13"/>
          <p:cNvGraphicFramePr>
            <a:graphicFrameLocks noChangeAspect="1"/>
          </p:cNvGraphicFramePr>
          <p:nvPr/>
        </p:nvGraphicFramePr>
        <p:xfrm>
          <a:off x="4057650" y="4505325"/>
          <a:ext cx="3371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name="Equation" r:id="rId7" imgW="2082600" imgH="431640" progId="Equation.DSMT4">
                  <p:embed/>
                </p:oleObj>
              </mc:Choice>
              <mc:Fallback>
                <p:oleObj name="Equation" r:id="rId7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505325"/>
                        <a:ext cx="3371850" cy="69532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1476274" y="4534903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夹角变化：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286000" y="164377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8" grpId="0"/>
      <p:bldP spid="3225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766072" y="2336315"/>
            <a:ext cx="542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Green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应变张量：</a:t>
            </a: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4457701" y="2228851"/>
          <a:ext cx="3045619" cy="82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3" imgW="1879560" imgH="507960" progId="Equation.DSMT4">
                  <p:embed/>
                </p:oleObj>
              </mc:Choice>
              <mc:Fallback>
                <p:oleObj name="Equation" r:id="rId3" imgW="1879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1" y="2228851"/>
                        <a:ext cx="3045619" cy="82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1837472" y="3338542"/>
            <a:ext cx="2701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Almansi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应变张量：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title"/>
          </p:nvPr>
        </p:nvSpPr>
        <p:spPr>
          <a:xfrm>
            <a:off x="3262115" y="944762"/>
            <a:ext cx="2674620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323591" name="Object 7"/>
          <p:cNvGraphicFramePr>
            <a:graphicFrameLocks noChangeAspect="1"/>
          </p:cNvGraphicFramePr>
          <p:nvPr/>
        </p:nvGraphicFramePr>
        <p:xfrm>
          <a:off x="4457701" y="3314701"/>
          <a:ext cx="3150394" cy="87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Equation" r:id="rId5" imgW="1828800" imgH="507960" progId="Equation.DSMT4">
                  <p:embed/>
                </p:oleObj>
              </mc:Choice>
              <mc:Fallback>
                <p:oleObj name="Equation" r:id="rId5" imgW="1828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1" y="3314701"/>
                        <a:ext cx="3150394" cy="878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1837472" y="4549504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小应变张量：</a:t>
            </a:r>
          </a:p>
        </p:txBody>
      </p:sp>
      <p:graphicFrame>
        <p:nvGraphicFramePr>
          <p:cNvPr id="323594" name="Object 10"/>
          <p:cNvGraphicFramePr>
            <a:graphicFrameLocks noChangeAspect="1"/>
          </p:cNvGraphicFramePr>
          <p:nvPr/>
        </p:nvGraphicFramePr>
        <p:xfrm>
          <a:off x="4538663" y="4400550"/>
          <a:ext cx="2238375" cy="96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name="Equation" r:id="rId7" imgW="1180800" imgH="507960" progId="Equation.DSMT4">
                  <p:embed/>
                </p:oleObj>
              </mc:Choice>
              <mc:Fallback>
                <p:oleObj name="Equation" r:id="rId7" imgW="1180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4400550"/>
                        <a:ext cx="2238375" cy="96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350769" y="1553372"/>
            <a:ext cx="717721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小应变张量</a:t>
            </a:r>
          </a:p>
          <a:p>
            <a:pPr lvl="1">
              <a:spcBef>
                <a:spcPct val="75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定义和意义</a:t>
            </a: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对于小变形情况（位移比物体最小尺寸小得多）： 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68175"/>
              </p:ext>
            </p:extLst>
          </p:nvPr>
        </p:nvGraphicFramePr>
        <p:xfrm>
          <a:off x="3395299" y="3125475"/>
          <a:ext cx="3267801" cy="112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3" imgW="1473120" imgH="507960" progId="Equation.DSMT4">
                  <p:embed/>
                </p:oleObj>
              </mc:Choice>
              <mc:Fallback>
                <p:oleObj name="Equation" r:id="rId3" imgW="1473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299" y="3125475"/>
                        <a:ext cx="3267801" cy="11208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438976" y="4469036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由小变形假设略去二阶小量 </a:t>
            </a:r>
          </a:p>
        </p:txBody>
      </p:sp>
      <p:graphicFrame>
        <p:nvGraphicFramePr>
          <p:cNvPr id="272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83886"/>
              </p:ext>
            </p:extLst>
          </p:nvPr>
        </p:nvGraphicFramePr>
        <p:xfrm>
          <a:off x="2726461" y="5153446"/>
          <a:ext cx="4362416" cy="94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5" imgW="2349360" imgH="507960" progId="Equation.DSMT4">
                  <p:embed/>
                </p:oleObj>
              </mc:Choice>
              <mc:Fallback>
                <p:oleObj name="Equation" r:id="rId5" imgW="2349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461" y="5153446"/>
                        <a:ext cx="4362416" cy="9489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95650" y="377338"/>
            <a:ext cx="2501365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77828" y="117067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2084471" y="1538438"/>
            <a:ext cx="5486400" cy="332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在小变形情况下，格林应变张量和阿尔曼西应变张量简化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i="1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柯西应变张量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小应变张量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实体形式为 </a:t>
            </a:r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99667"/>
              </p:ext>
            </p:extLst>
          </p:nvPr>
        </p:nvGraphicFramePr>
        <p:xfrm>
          <a:off x="3231382" y="2850296"/>
          <a:ext cx="3028950" cy="70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3" imgW="1676160" imgH="393480" progId="Equation.DSMT4">
                  <p:embed/>
                </p:oleObj>
              </mc:Choice>
              <mc:Fallback>
                <p:oleObj name="Equation" r:id="rId3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382" y="2850296"/>
                        <a:ext cx="3028950" cy="706041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000"/>
                        </a:srgbClr>
                      </a:solidFill>
                      <a:ln w="57150" cmpd="thinThick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53101"/>
              </p:ext>
            </p:extLst>
          </p:nvPr>
        </p:nvGraphicFramePr>
        <p:xfrm>
          <a:off x="3831457" y="5191900"/>
          <a:ext cx="1828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Equation" r:id="rId5" imgW="1028254" imgH="393529" progId="Equation.DSMT4">
                  <p:embed/>
                </p:oleObj>
              </mc:Choice>
              <mc:Fallback>
                <p:oleObj name="Equation" r:id="rId5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57" y="5191900"/>
                        <a:ext cx="1828800" cy="69532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7000"/>
                        </a:srgbClr>
                      </a:solid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6" name="Rectangle 8"/>
          <p:cNvSpPr>
            <a:spLocks noGrp="1" noChangeArrowheads="1"/>
          </p:cNvSpPr>
          <p:nvPr>
            <p:ph type="title"/>
          </p:nvPr>
        </p:nvSpPr>
        <p:spPr>
          <a:xfrm>
            <a:off x="3264168" y="588987"/>
            <a:ext cx="2963378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67023" y="2972483"/>
            <a:ext cx="198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P42:   (3-20)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880974" y="129026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917695" y="1355501"/>
            <a:ext cx="694717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在笛卡尔坐标系中，</a:t>
            </a:r>
            <a:r>
              <a:rPr lang="zh-CN" altLang="en-US" sz="2400" b="1" dirty="0">
                <a:solidFill>
                  <a:srgbClr val="FF0000"/>
                </a:solidFill>
              </a:rPr>
              <a:t>应变位移关系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FF0000"/>
                </a:solidFill>
              </a:rPr>
              <a:t>几何方程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143001" y="277889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4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97141"/>
              </p:ext>
            </p:extLst>
          </p:nvPr>
        </p:nvGraphicFramePr>
        <p:xfrm>
          <a:off x="2886075" y="2099851"/>
          <a:ext cx="3600450" cy="210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3" imgW="2514600" imgH="1473120" progId="Equation.DSMT4">
                  <p:embed/>
                </p:oleObj>
              </mc:Choice>
              <mc:Fallback>
                <p:oleObj name="Equation" r:id="rId3" imgW="25146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2099851"/>
                        <a:ext cx="3600450" cy="2108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286000" y="4914900"/>
            <a:ext cx="2400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指标形式为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3829050" y="4629150"/>
          <a:ext cx="21145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5" imgW="1206360" imgH="507960" progId="Equation.DSMT4">
                  <p:embed/>
                </p:oleObj>
              </mc:Choice>
              <mc:Fallback>
                <p:oleObj name="Equation" r:id="rId5" imgW="1206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629150"/>
                        <a:ext cx="2114550" cy="890588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1" name="Rectangle 9"/>
          <p:cNvSpPr>
            <a:spLocks noGrp="1" noChangeArrowheads="1"/>
          </p:cNvSpPr>
          <p:nvPr>
            <p:ph type="title"/>
          </p:nvPr>
        </p:nvSpPr>
        <p:spPr>
          <a:xfrm>
            <a:off x="3286426" y="474212"/>
            <a:ext cx="2799748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17695" y="11754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857375" y="1380272"/>
            <a:ext cx="548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小变形情况下结果的简化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长度比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400" i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zh-CN" altLang="en-US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2800351" y="2857500"/>
          <a:ext cx="424696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3" imgW="2971800" imgH="431640" progId="Equation.DSMT4">
                  <p:embed/>
                </p:oleObj>
              </mc:Choice>
              <mc:Fallback>
                <p:oleObj name="Equation" r:id="rId3" imgW="2971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2857500"/>
                        <a:ext cx="4246960" cy="6191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0001"/>
                        </a:srgbClr>
                      </a:solidFill>
                      <a:ln w="57150" cmpd="thinThick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3118248" y="4162425"/>
          <a:ext cx="351115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5" imgW="2361960" imgH="431640" progId="Equation.DSMT4">
                  <p:embed/>
                </p:oleObj>
              </mc:Choice>
              <mc:Fallback>
                <p:oleObj name="Equation" r:id="rId5" imgW="2361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248" y="4162425"/>
                        <a:ext cx="3511153" cy="6381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 w="57150" cmpd="thinThick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6" name="AutoShape 10"/>
          <p:cNvSpPr>
            <a:spLocks noChangeArrowheads="1"/>
          </p:cNvSpPr>
          <p:nvPr/>
        </p:nvSpPr>
        <p:spPr bwMode="auto">
          <a:xfrm>
            <a:off x="4457700" y="3543300"/>
            <a:ext cx="285750" cy="51435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99FF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2041157" y="5133172"/>
            <a:ext cx="44577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 </a:t>
            </a:r>
            <a:r>
              <a:rPr lang="zh-CN" altLang="en-US" sz="28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0" i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方向线元的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工程正应变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75468" name="Rectangle 12"/>
          <p:cNvSpPr>
            <a:spLocks noGrp="1" noChangeArrowheads="1"/>
          </p:cNvSpPr>
          <p:nvPr>
            <p:ph type="title"/>
          </p:nvPr>
        </p:nvSpPr>
        <p:spPr>
          <a:xfrm>
            <a:off x="2641996" y="498244"/>
            <a:ext cx="3065785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43750" y="4409961"/>
            <a:ext cx="14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P42:   (3-23)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97156" y="119952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2286000" y="200025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线元的转动</a:t>
            </a:r>
            <a:r>
              <a:rPr lang="zh-CN" altLang="en-US" sz="135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1714500" y="1013223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276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195638" y="2465388"/>
          <a:ext cx="14335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2465388"/>
                        <a:ext cx="1433512" cy="50641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 w="57150" cmpd="thinThick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5772150" y="2400301"/>
          <a:ext cx="1771650" cy="66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5" imgW="1143000" imgH="431800" progId="Equation.DSMT4">
                  <p:embed/>
                </p:oleObj>
              </mc:Choice>
              <mc:Fallback>
                <p:oleObj name="Equation" r:id="rId5" imgW="1143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400301"/>
                        <a:ext cx="1771650" cy="664369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0" name="Object 10"/>
          <p:cNvGraphicFramePr>
            <a:graphicFrameLocks noChangeAspect="1"/>
          </p:cNvGraphicFramePr>
          <p:nvPr/>
        </p:nvGraphicFramePr>
        <p:xfrm>
          <a:off x="2521745" y="3600451"/>
          <a:ext cx="5126831" cy="88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Equation" r:id="rId7" imgW="2590560" imgH="444240" progId="Equation.DSMT4">
                  <p:embed/>
                </p:oleObj>
              </mc:Choice>
              <mc:Fallback>
                <p:oleObj name="Equation" r:id="rId7" imgW="259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745" y="3600451"/>
                        <a:ext cx="5126831" cy="88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2628900" y="3200400"/>
            <a:ext cx="2914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变形后线元的方向余弦：</a:t>
            </a:r>
            <a:r>
              <a:rPr lang="zh-CN" altLang="en-US" sz="135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499" name="AutoShape 19"/>
          <p:cNvSpPr>
            <a:spLocks noChangeArrowheads="1"/>
          </p:cNvSpPr>
          <p:nvPr/>
        </p:nvSpPr>
        <p:spPr bwMode="auto">
          <a:xfrm>
            <a:off x="4914900" y="2514600"/>
            <a:ext cx="628650" cy="342900"/>
          </a:xfrm>
          <a:prstGeom prst="rightArrow">
            <a:avLst>
              <a:gd name="adj1" fmla="val 50000"/>
              <a:gd name="adj2" fmla="val 45833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276500" name="Object 20"/>
          <p:cNvGraphicFramePr>
            <a:graphicFrameLocks noChangeAspect="1"/>
          </p:cNvGraphicFramePr>
          <p:nvPr/>
        </p:nvGraphicFramePr>
        <p:xfrm>
          <a:off x="4972050" y="4514851"/>
          <a:ext cx="2400300" cy="93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Equation" r:id="rId9" imgW="1143000" imgH="444240" progId="Equation.DSMT4">
                  <p:embed/>
                </p:oleObj>
              </mc:Choice>
              <mc:Fallback>
                <p:oleObj name="Equation" r:id="rId9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514851"/>
                        <a:ext cx="2400300" cy="937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1" name="AutoShape 21"/>
          <p:cNvSpPr>
            <a:spLocks noChangeArrowheads="1"/>
          </p:cNvSpPr>
          <p:nvPr/>
        </p:nvSpPr>
        <p:spPr bwMode="auto">
          <a:xfrm>
            <a:off x="2343150" y="2057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7" grpId="0"/>
      <p:bldP spid="2764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2286000" y="200025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对变形前与坐标轴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平行的线元有 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143001" y="30217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2400300" y="2514601"/>
          <a:ext cx="2114550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3" imgW="1346040" imgH="685800" progId="Equation.DSMT4">
                  <p:embed/>
                </p:oleObj>
              </mc:Choice>
              <mc:Fallback>
                <p:oleObj name="Equation" r:id="rId3" imgW="13460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514601"/>
                        <a:ext cx="2114550" cy="107989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2000"/>
                        </a:srgbClr>
                      </a:solidFill>
                      <a:ln w="38100" cmpd="dbl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143001" y="311108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5600700" y="2786062"/>
          <a:ext cx="16573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5" imgW="1269449" imgH="444307" progId="Equation.DSMT4">
                  <p:embed/>
                </p:oleObj>
              </mc:Choice>
              <mc:Fallback>
                <p:oleObj name="Equation" r:id="rId5" imgW="126944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786062"/>
                        <a:ext cx="1657350" cy="5857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 w="57150" cmpd="thinThick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7518" name="Object 14"/>
          <p:cNvGraphicFramePr>
            <a:graphicFrameLocks noChangeAspect="1"/>
          </p:cNvGraphicFramePr>
          <p:nvPr/>
        </p:nvGraphicFramePr>
        <p:xfrm>
          <a:off x="4972050" y="3886201"/>
          <a:ext cx="2457450" cy="148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7" imgW="1460160" imgH="888840" progId="Equation.DSMT4">
                  <p:embed/>
                </p:oleObj>
              </mc:Choice>
              <mc:Fallback>
                <p:oleObj name="Equation" r:id="rId7" imgW="1460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886201"/>
                        <a:ext cx="2457450" cy="1483519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0" name="Rectangle 16"/>
          <p:cNvSpPr>
            <a:spLocks noGrp="1" noChangeArrowheads="1"/>
          </p:cNvSpPr>
          <p:nvPr>
            <p:ph type="title"/>
          </p:nvPr>
        </p:nvSpPr>
        <p:spPr>
          <a:xfrm>
            <a:off x="2773279" y="931412"/>
            <a:ext cx="2732372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77521" name="AutoShape 17"/>
          <p:cNvSpPr>
            <a:spLocks noChangeArrowheads="1"/>
          </p:cNvSpPr>
          <p:nvPr/>
        </p:nvSpPr>
        <p:spPr bwMode="auto">
          <a:xfrm>
            <a:off x="4686300" y="2971800"/>
            <a:ext cx="628650" cy="342900"/>
          </a:xfrm>
          <a:prstGeom prst="rightArrow">
            <a:avLst>
              <a:gd name="adj1" fmla="val 50000"/>
              <a:gd name="adj2" fmla="val 45833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7522" name="Text Box 18"/>
          <p:cNvSpPr txBox="1">
            <a:spLocks noChangeArrowheads="1"/>
          </p:cNvSpPr>
          <p:nvPr/>
        </p:nvSpPr>
        <p:spPr bwMode="auto">
          <a:xfrm>
            <a:off x="2286000" y="3829050"/>
            <a:ext cx="2914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变形后线元的方向余弦：</a:t>
            </a:r>
            <a:r>
              <a:rPr lang="zh-CN" altLang="en-US" sz="1350"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1" grpId="0" animBg="1"/>
      <p:bldP spid="2775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793" y="209744"/>
            <a:ext cx="2655369" cy="701278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2593896" y="3491675"/>
            <a:ext cx="285750" cy="28575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468880" y="3420237"/>
            <a:ext cx="2228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单轴应变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2868930" y="4067938"/>
            <a:ext cx="2628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微元的长度变化：</a:t>
            </a:r>
          </a:p>
        </p:txBody>
      </p:sp>
      <p:graphicFrame>
        <p:nvGraphicFramePr>
          <p:cNvPr id="22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40042"/>
              </p:ext>
            </p:extLst>
          </p:nvPr>
        </p:nvGraphicFramePr>
        <p:xfrm>
          <a:off x="3040380" y="4582288"/>
          <a:ext cx="474345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5651280" imgH="838080" progId="Equation.DSMT4">
                  <p:embed/>
                </p:oleObj>
              </mc:Choice>
              <mc:Fallback>
                <p:oleObj name="Equation" r:id="rId3" imgW="5651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80" y="4582288"/>
                        <a:ext cx="4743450" cy="70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811780" y="5325238"/>
            <a:ext cx="2628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Taylor </a:t>
            </a: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级数展开</a:t>
            </a:r>
            <a:r>
              <a:rPr lang="zh-CN" altLang="en-US" sz="2100" dirty="0"/>
              <a:t>：</a:t>
            </a:r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59899"/>
              </p:ext>
            </p:extLst>
          </p:nvPr>
        </p:nvGraphicFramePr>
        <p:xfrm>
          <a:off x="2926080" y="5782438"/>
          <a:ext cx="4343400" cy="61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5" imgW="4495680" imgH="634680" progId="Equation.DSMT4">
                  <p:embed/>
                </p:oleObj>
              </mc:Choice>
              <mc:Fallback>
                <p:oleObj name="Equation" r:id="rId5" imgW="44956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80" y="5782438"/>
                        <a:ext cx="4343400" cy="613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093331" y="91102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920002" y="930491"/>
            <a:ext cx="3326606" cy="2468166"/>
            <a:chOff x="1213" y="1700"/>
            <a:chExt cx="2794" cy="2073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236" y="1700"/>
              <a:ext cx="2333" cy="971"/>
              <a:chOff x="1236" y="1700"/>
              <a:chExt cx="2333" cy="971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1236" y="1700"/>
                <a:ext cx="2333" cy="759"/>
                <a:chOff x="1236" y="1700"/>
                <a:chExt cx="2333" cy="759"/>
              </a:xfrm>
            </p:grpSpPr>
            <p:sp>
              <p:nvSpPr>
                <p:cNvPr id="32" name="Rectangle 9"/>
                <p:cNvSpPr>
                  <a:spLocks noChangeArrowheads="1"/>
                </p:cNvSpPr>
                <p:nvPr/>
              </p:nvSpPr>
              <p:spPr bwMode="auto">
                <a:xfrm>
                  <a:off x="1240" y="2100"/>
                  <a:ext cx="1102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>
                  <a:off x="1236" y="1813"/>
                  <a:ext cx="0" cy="6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4" name="Rectangle 11"/>
                <p:cNvSpPr>
                  <a:spLocks noChangeArrowheads="1"/>
                </p:cNvSpPr>
                <p:nvPr/>
              </p:nvSpPr>
              <p:spPr bwMode="auto">
                <a:xfrm>
                  <a:off x="2467" y="2100"/>
                  <a:ext cx="1102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5" name="Rectangle 12"/>
                <p:cNvSpPr>
                  <a:spLocks noChangeArrowheads="1"/>
                </p:cNvSpPr>
                <p:nvPr/>
              </p:nvSpPr>
              <p:spPr bwMode="auto">
                <a:xfrm>
                  <a:off x="2346" y="2100"/>
                  <a:ext cx="112" cy="9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346" y="1826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1236" y="1925"/>
                  <a:ext cx="111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9" y="1700"/>
                  <a:ext cx="28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sz="1500" i="1">
                      <a:latin typeface="Book Antiqua" panose="0204060205030503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1500" i="1" baseline="-25000">
                    <a:latin typeface="Book Antiqua" panose="0204060205030503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44" y="2224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49" y="2224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59" y="2324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55" y="2324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2250" y="2400"/>
                <a:ext cx="35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500" i="1">
                    <a:latin typeface="Book Antiqua" panose="02040602050305030304" pitchFamily="18" charset="0"/>
                    <a:ea typeface="宋体" panose="02010600030101010101" pitchFamily="2" charset="-122"/>
                  </a:rPr>
                  <a:t>dx</a:t>
                </a:r>
                <a:endParaRPr lang="en-US" altLang="zh-CN" sz="1500" i="1" baseline="-25000">
                  <a:latin typeface="Book Antiqua" panose="0204060205030503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219" y="2885"/>
              <a:ext cx="0" cy="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326" y="3449"/>
              <a:ext cx="716" cy="56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2322" y="2750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213" y="3321"/>
              <a:ext cx="1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1694" y="2815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1500" i="1">
                <a:latin typeface="Book Antiqua" panose="0204060205030503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2207" y="3502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A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2928" y="3500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B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2807" y="2976"/>
              <a:ext cx="1039" cy="5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2704" y="3028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A’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3719" y="3034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B’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V="1">
              <a:off x="2818" y="2741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H="1">
              <a:off x="2321" y="2821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2373" y="2806"/>
              <a:ext cx="5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u(x)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V="1">
              <a:off x="3037" y="2755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V="1">
              <a:off x="3841" y="2732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H="1">
              <a:off x="3043" y="2819"/>
              <a:ext cx="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095" y="2579"/>
              <a:ext cx="8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u(x+dx)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683416" y="2074515"/>
            <a:ext cx="542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变形后的单位矢量 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4629150" y="2055020"/>
          <a:ext cx="2114550" cy="63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4" name="Equation" r:id="rId3" imgW="1435100" imgH="431800" progId="Equation.DSMT4">
                  <p:embed/>
                </p:oleObj>
              </mc:Choice>
              <mc:Fallback>
                <p:oleObj name="Equation" r:id="rId3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055020"/>
                        <a:ext cx="2114550" cy="631031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1" name="Rectangle 13"/>
          <p:cNvSpPr>
            <a:spLocks noGrp="1" noChangeArrowheads="1"/>
          </p:cNvSpPr>
          <p:nvPr>
            <p:ph type="title"/>
          </p:nvPr>
        </p:nvSpPr>
        <p:spPr>
          <a:xfrm>
            <a:off x="3147095" y="913132"/>
            <a:ext cx="2584547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27853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97100" y="2663825"/>
          <a:ext cx="43164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5" name="文档" r:id="rId5" imgW="5758716" imgH="792019" progId="Word.Document.8">
                  <p:embed/>
                </p:oleObj>
              </mc:Choice>
              <mc:Fallback>
                <p:oleObj name="文档" r:id="rId5" imgW="5758716" imgH="792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663825"/>
                        <a:ext cx="43164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1143001" y="30682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3381376" y="3311128"/>
          <a:ext cx="2551510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" name="Equation" r:id="rId7" imgW="1600200" imgH="431640" progId="Equation.DSMT4">
                  <p:embed/>
                </p:oleObj>
              </mc:Choice>
              <mc:Fallback>
                <p:oleObj name="Equation" r:id="rId7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3311128"/>
                        <a:ext cx="2551510" cy="689372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3257550" y="4686301"/>
          <a:ext cx="2914650" cy="65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7" name="Equation" r:id="rId9" imgW="1905000" imgH="431800" progId="Equation.DSMT4">
                  <p:embed/>
                </p:oleObj>
              </mc:Choice>
              <mc:Fallback>
                <p:oleObj name="Equation" r:id="rId9" imgW="1905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686301"/>
                        <a:ext cx="2914650" cy="65603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38" name="Group 10"/>
          <p:cNvGrpSpPr>
            <a:grpSpLocks/>
          </p:cNvGrpSpPr>
          <p:nvPr/>
        </p:nvGrpSpPr>
        <p:grpSpPr bwMode="auto">
          <a:xfrm>
            <a:off x="6572250" y="3600450"/>
            <a:ext cx="1143000" cy="1714500"/>
            <a:chOff x="4560" y="2304"/>
            <a:chExt cx="960" cy="1440"/>
          </a:xfrm>
        </p:grpSpPr>
        <p:sp>
          <p:nvSpPr>
            <p:cNvPr id="278539" name="AutoShape 11"/>
            <p:cNvSpPr>
              <a:spLocks noChangeArrowheads="1"/>
            </p:cNvSpPr>
            <p:nvPr/>
          </p:nvSpPr>
          <p:spPr bwMode="auto">
            <a:xfrm>
              <a:off x="4560" y="2304"/>
              <a:ext cx="144" cy="1440"/>
            </a:xfrm>
            <a:prstGeom prst="curvedLeftArrow">
              <a:avLst>
                <a:gd name="adj1" fmla="val 200000"/>
                <a:gd name="adj2" fmla="val 400000"/>
                <a:gd name="adj3" fmla="val 33333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8540" name="Text Box 12"/>
            <p:cNvSpPr txBox="1">
              <a:spLocks noChangeArrowheads="1"/>
            </p:cNvSpPr>
            <p:nvPr/>
          </p:nvSpPr>
          <p:spPr bwMode="auto">
            <a:xfrm>
              <a:off x="4800" y="2832"/>
              <a:ext cx="7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15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很小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143001" y="31182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3600450" y="2286000"/>
          <a:ext cx="1771650" cy="74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286000"/>
                        <a:ext cx="1771650" cy="744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2400301" y="2398069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 </a:t>
            </a:r>
          </a:p>
        </p:txBody>
      </p:sp>
      <p:grpSp>
        <p:nvGrpSpPr>
          <p:cNvPr id="279561" name="Group 9"/>
          <p:cNvGrpSpPr>
            <a:grpSpLocks/>
          </p:cNvGrpSpPr>
          <p:nvPr/>
        </p:nvGrpSpPr>
        <p:grpSpPr bwMode="auto">
          <a:xfrm>
            <a:off x="2286000" y="2918224"/>
            <a:ext cx="5429250" cy="2238376"/>
            <a:chOff x="960" y="1920"/>
            <a:chExt cx="4560" cy="1880"/>
          </a:xfrm>
        </p:grpSpPr>
        <p:sp>
          <p:nvSpPr>
            <p:cNvPr id="279562" name="Text Box 10"/>
            <p:cNvSpPr txBox="1">
              <a:spLocks noChangeArrowheads="1"/>
            </p:cNvSpPr>
            <p:nvPr/>
          </p:nvSpPr>
          <p:spPr bwMode="auto">
            <a:xfrm>
              <a:off x="960" y="1920"/>
              <a:ext cx="4560" cy="1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上述两式说明，变形前与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和</a:t>
              </a:r>
              <a:r>
                <a:rPr lang="zh-CN" altLang="en-US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轴垂直的线元，变形后分别向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和</a:t>
              </a:r>
              <a:r>
                <a:rPr lang="zh-CN" altLang="en-US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轴旋转了        和        角。同理，沿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和</a:t>
              </a:r>
              <a:r>
                <a:rPr lang="zh-CN" altLang="en-US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轴的线元变形后也将发生转动。</a:t>
              </a:r>
            </a:p>
          </p:txBody>
        </p:sp>
        <p:grpSp>
          <p:nvGrpSpPr>
            <p:cNvPr id="279563" name="Group 11"/>
            <p:cNvGrpSpPr>
              <a:grpSpLocks/>
            </p:cNvGrpSpPr>
            <p:nvPr/>
          </p:nvGrpSpPr>
          <p:grpSpPr bwMode="auto">
            <a:xfrm>
              <a:off x="1909" y="2943"/>
              <a:ext cx="1643" cy="562"/>
              <a:chOff x="1909" y="2943"/>
              <a:chExt cx="1643" cy="562"/>
            </a:xfrm>
          </p:grpSpPr>
          <p:graphicFrame>
            <p:nvGraphicFramePr>
              <p:cNvPr id="27956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7417962"/>
                  </p:ext>
                </p:extLst>
              </p:nvPr>
            </p:nvGraphicFramePr>
            <p:xfrm>
              <a:off x="1909" y="2943"/>
              <a:ext cx="309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62" name="Equation" r:id="rId5" imgW="279279" imgH="431613" progId="Equation.DSMT4">
                      <p:embed/>
                    </p:oleObj>
                  </mc:Choice>
                  <mc:Fallback>
                    <p:oleObj name="Equation" r:id="rId5" imgW="279279" imgH="4316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9" y="2943"/>
                            <a:ext cx="309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9565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1002391"/>
                  </p:ext>
                </p:extLst>
              </p:nvPr>
            </p:nvGraphicFramePr>
            <p:xfrm>
              <a:off x="3243" y="3025"/>
              <a:ext cx="309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63" name="Equation" r:id="rId7" imgW="279279" imgH="431613" progId="Equation.DSMT4">
                      <p:embed/>
                    </p:oleObj>
                  </mc:Choice>
                  <mc:Fallback>
                    <p:oleObj name="Equation" r:id="rId7" imgW="279279" imgH="4316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3025"/>
                            <a:ext cx="309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9566" name="Rectangle 14"/>
          <p:cNvSpPr>
            <a:spLocks noGrp="1" noChangeArrowheads="1"/>
          </p:cNvSpPr>
          <p:nvPr>
            <p:ph type="title"/>
          </p:nvPr>
        </p:nvSpPr>
        <p:spPr>
          <a:xfrm>
            <a:off x="3331544" y="931412"/>
            <a:ext cx="2684245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68" name="Group 24"/>
          <p:cNvGrpSpPr>
            <a:grpSpLocks/>
          </p:cNvGrpSpPr>
          <p:nvPr/>
        </p:nvGrpSpPr>
        <p:grpSpPr bwMode="auto">
          <a:xfrm>
            <a:off x="2900362" y="1714500"/>
            <a:ext cx="4586288" cy="4000500"/>
            <a:chOff x="1476" y="720"/>
            <a:chExt cx="3852" cy="3360"/>
          </a:xfrm>
        </p:grpSpPr>
        <p:grpSp>
          <p:nvGrpSpPr>
            <p:cNvPr id="313347" name="Group 3"/>
            <p:cNvGrpSpPr>
              <a:grpSpLocks/>
            </p:cNvGrpSpPr>
            <p:nvPr/>
          </p:nvGrpSpPr>
          <p:grpSpPr bwMode="auto">
            <a:xfrm>
              <a:off x="1476" y="720"/>
              <a:ext cx="3852" cy="3360"/>
              <a:chOff x="1140" y="576"/>
              <a:chExt cx="3852" cy="3360"/>
            </a:xfrm>
          </p:grpSpPr>
          <p:pic>
            <p:nvPicPr>
              <p:cNvPr id="313348" name="Picture 4" descr="图片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" y="633"/>
                <a:ext cx="3480" cy="3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313349" name="Object 5"/>
              <p:cNvGraphicFramePr>
                <a:graphicFrameLocks noChangeAspect="1"/>
              </p:cNvGraphicFramePr>
              <p:nvPr/>
            </p:nvGraphicFramePr>
            <p:xfrm>
              <a:off x="1776" y="912"/>
              <a:ext cx="585" cy="8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3" name="Equation" r:id="rId4" imgW="1302802" imgH="1915886" progId="Equation.DSMT4">
                      <p:embed/>
                    </p:oleObj>
                  </mc:Choice>
                  <mc:Fallback>
                    <p:oleObj name="Equation" r:id="rId4" imgW="1302802" imgH="191588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912"/>
                            <a:ext cx="585" cy="8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50" name="Object 6"/>
              <p:cNvGraphicFramePr>
                <a:graphicFrameLocks noChangeAspect="1"/>
              </p:cNvGraphicFramePr>
              <p:nvPr/>
            </p:nvGraphicFramePr>
            <p:xfrm>
              <a:off x="3072" y="768"/>
              <a:ext cx="533" cy="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4" name="Equation" r:id="rId6" imgW="279360" imgH="431640" progId="Equation.DSMT4">
                      <p:embed/>
                    </p:oleObj>
                  </mc:Choice>
                  <mc:Fallback>
                    <p:oleObj name="Equation" r:id="rId6" imgW="27936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768"/>
                            <a:ext cx="533" cy="8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51" name="Object 7"/>
              <p:cNvGraphicFramePr>
                <a:graphicFrameLocks noChangeAspect="1"/>
              </p:cNvGraphicFramePr>
              <p:nvPr/>
            </p:nvGraphicFramePr>
            <p:xfrm>
              <a:off x="1152" y="2208"/>
              <a:ext cx="555" cy="8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5" name="Equation" r:id="rId8" imgW="279360" imgH="431640" progId="Equation.DSMT4">
                      <p:embed/>
                    </p:oleObj>
                  </mc:Choice>
                  <mc:Fallback>
                    <p:oleObj name="Equation" r:id="rId8" imgW="27936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208"/>
                            <a:ext cx="555" cy="8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52" name="Object 8"/>
              <p:cNvGraphicFramePr>
                <a:graphicFrameLocks noChangeAspect="1"/>
              </p:cNvGraphicFramePr>
              <p:nvPr/>
            </p:nvGraphicFramePr>
            <p:xfrm>
              <a:off x="3888" y="1488"/>
              <a:ext cx="579" cy="8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6" name="Equation" r:id="rId10" imgW="279360" imgH="431640" progId="Equation.DSMT4">
                      <p:embed/>
                    </p:oleObj>
                  </mc:Choice>
                  <mc:Fallback>
                    <p:oleObj name="Equation" r:id="rId10" imgW="27936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488"/>
                            <a:ext cx="579" cy="8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53" name="Object 9"/>
              <p:cNvGraphicFramePr>
                <a:graphicFrameLocks noChangeAspect="1"/>
              </p:cNvGraphicFramePr>
              <p:nvPr/>
            </p:nvGraphicFramePr>
            <p:xfrm>
              <a:off x="2112" y="3126"/>
              <a:ext cx="524" cy="8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7" name="Equation" r:id="rId12" imgW="279360" imgH="431640" progId="Equation.DSMT4">
                      <p:embed/>
                    </p:oleObj>
                  </mc:Choice>
                  <mc:Fallback>
                    <p:oleObj name="Equation" r:id="rId12" imgW="27936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126"/>
                            <a:ext cx="524" cy="8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54" name="Object 10"/>
              <p:cNvGraphicFramePr>
                <a:graphicFrameLocks noChangeAspect="1"/>
              </p:cNvGraphicFramePr>
              <p:nvPr/>
            </p:nvGraphicFramePr>
            <p:xfrm>
              <a:off x="3744" y="2886"/>
              <a:ext cx="524" cy="8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8" name="Equation" r:id="rId13" imgW="279360" imgH="431640" progId="Equation.DSMT4">
                      <p:embed/>
                    </p:oleObj>
                  </mc:Choice>
                  <mc:Fallback>
                    <p:oleObj name="Equation" r:id="rId13" imgW="27936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886"/>
                            <a:ext cx="524" cy="8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355" name="Text Box 11"/>
              <p:cNvSpPr txBox="1">
                <a:spLocks noChangeArrowheads="1"/>
              </p:cNvSpPr>
              <p:nvPr/>
            </p:nvSpPr>
            <p:spPr bwMode="auto">
              <a:xfrm>
                <a:off x="1152" y="3350"/>
                <a:ext cx="48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3356" name="Text Box 12"/>
              <p:cNvSpPr txBox="1">
                <a:spLocks noChangeArrowheads="1"/>
              </p:cNvSpPr>
              <p:nvPr/>
            </p:nvSpPr>
            <p:spPr bwMode="auto">
              <a:xfrm>
                <a:off x="2640" y="576"/>
                <a:ext cx="48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13357" name="Text Box 13"/>
              <p:cNvSpPr txBox="1">
                <a:spLocks noChangeArrowheads="1"/>
              </p:cNvSpPr>
              <p:nvPr/>
            </p:nvSpPr>
            <p:spPr bwMode="auto">
              <a:xfrm>
                <a:off x="4512" y="2736"/>
                <a:ext cx="48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aphicFrame>
          <p:nvGraphicFramePr>
            <p:cNvPr id="313366" name="Object 22"/>
            <p:cNvGraphicFramePr>
              <a:graphicFrameLocks noChangeAspect="1"/>
            </p:cNvGraphicFramePr>
            <p:nvPr/>
          </p:nvGraphicFramePr>
          <p:xfrm>
            <a:off x="4255" y="1632"/>
            <a:ext cx="560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9" name="Equation" r:id="rId15" imgW="279279" imgH="431613" progId="Equation.DSMT4">
                    <p:embed/>
                  </p:oleObj>
                </mc:Choice>
                <mc:Fallback>
                  <p:oleObj name="Equation" r:id="rId15" imgW="27927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5" y="1632"/>
                          <a:ext cx="560" cy="8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33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987710" y="846535"/>
            <a:ext cx="2530241" cy="857250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pSp>
        <p:nvGrpSpPr>
          <p:cNvPr id="313364" name="Group 20"/>
          <p:cNvGrpSpPr>
            <a:grpSpLocks/>
          </p:cNvGrpSpPr>
          <p:nvPr/>
        </p:nvGrpSpPr>
        <p:grpSpPr bwMode="auto">
          <a:xfrm>
            <a:off x="4629150" y="3886200"/>
            <a:ext cx="2171700" cy="457200"/>
            <a:chOff x="2928" y="2544"/>
            <a:chExt cx="1824" cy="384"/>
          </a:xfrm>
        </p:grpSpPr>
        <p:sp>
          <p:nvSpPr>
            <p:cNvPr id="313359" name="Line 15"/>
            <p:cNvSpPr>
              <a:spLocks noChangeShapeType="1"/>
            </p:cNvSpPr>
            <p:nvPr/>
          </p:nvSpPr>
          <p:spPr bwMode="auto">
            <a:xfrm flipV="1">
              <a:off x="2928" y="2640"/>
              <a:ext cx="182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3360" name="Line 16"/>
            <p:cNvSpPr>
              <a:spLocks noChangeShapeType="1"/>
            </p:cNvSpPr>
            <p:nvPr/>
          </p:nvSpPr>
          <p:spPr bwMode="auto">
            <a:xfrm flipH="1">
              <a:off x="4032" y="2544"/>
              <a:ext cx="144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3361" name="Line 17"/>
            <p:cNvSpPr>
              <a:spLocks noChangeShapeType="1"/>
            </p:cNvSpPr>
            <p:nvPr/>
          </p:nvSpPr>
          <p:spPr bwMode="auto">
            <a:xfrm>
              <a:off x="4032" y="2688"/>
              <a:ext cx="48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3486150" y="4114800"/>
            <a:ext cx="1143000" cy="1028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V="1">
            <a:off x="4629150" y="2286000"/>
            <a:ext cx="22860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4629150" y="4114800"/>
            <a:ext cx="1943100" cy="5715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3367" name="Rectangle 23"/>
          <p:cNvSpPr>
            <a:spLocks noChangeArrowheads="1"/>
          </p:cNvSpPr>
          <p:nvPr/>
        </p:nvSpPr>
        <p:spPr bwMode="auto">
          <a:xfrm>
            <a:off x="1143001" y="31170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cxnSp>
        <p:nvCxnSpPr>
          <p:cNvPr id="25" name="直接连接符 2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33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2" grpId="0" animBg="1"/>
      <p:bldP spid="313363" grpId="0" animBg="1"/>
      <p:bldP spid="31336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856648" y="1796661"/>
            <a:ext cx="7767049" cy="992983"/>
            <a:chOff x="523" y="3341"/>
            <a:chExt cx="5760" cy="834"/>
          </a:xfrm>
        </p:grpSpPr>
        <p:sp>
          <p:nvSpPr>
            <p:cNvPr id="283653" name="Text Box 5"/>
            <p:cNvSpPr txBox="1">
              <a:spLocks noChangeArrowheads="1"/>
            </p:cNvSpPr>
            <p:nvPr/>
          </p:nvSpPr>
          <p:spPr bwMode="auto">
            <a:xfrm>
              <a:off x="523" y="3477"/>
              <a:ext cx="5760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工程剪应变     定义为两正交线元间的直角减小量</a:t>
              </a:r>
            </a:p>
          </p:txBody>
        </p:sp>
        <p:graphicFrame>
          <p:nvGraphicFramePr>
            <p:cNvPr id="2836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9854489"/>
                </p:ext>
              </p:extLst>
            </p:nvPr>
          </p:nvGraphicFramePr>
          <p:xfrm>
            <a:off x="1771" y="3341"/>
            <a:ext cx="451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7" name="Equation" r:id="rId3" imgW="190440" imgH="241200" progId="Equation.DSMT4">
                    <p:embed/>
                  </p:oleObj>
                </mc:Choice>
                <mc:Fallback>
                  <p:oleObj name="Equation" r:id="rId3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341"/>
                          <a:ext cx="451" cy="5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1143001" y="31825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2801"/>
              </p:ext>
            </p:extLst>
          </p:nvPr>
        </p:nvGraphicFramePr>
        <p:xfrm>
          <a:off x="2530394" y="2679523"/>
          <a:ext cx="4597562" cy="6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Equation" r:id="rId5" imgW="1714320" imgH="253800" progId="Equation.DSMT4">
                  <p:embed/>
                </p:oleObj>
              </mc:Choice>
              <mc:Fallback>
                <p:oleObj name="Equation" r:id="rId5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394" y="2679523"/>
                        <a:ext cx="4597562" cy="68963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39999"/>
                        </a:srgbClr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978769" y="3612529"/>
            <a:ext cx="63556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v, 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为坐标轴方向的单位矢量，例如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=1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i≠j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其余的方向余弦均为零，则由上式得</a:t>
            </a:r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1143001" y="31825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83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18030"/>
              </p:ext>
            </p:extLst>
          </p:nvPr>
        </p:nvGraphicFramePr>
        <p:xfrm>
          <a:off x="3725164" y="5060157"/>
          <a:ext cx="2030015" cy="55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9" name="Equation" r:id="rId7" imgW="952200" imgH="253800" progId="Equation.DSMT4">
                  <p:embed/>
                </p:oleObj>
              </mc:Choice>
              <mc:Fallback>
                <p:oleObj name="Equation" r:id="rId7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164" y="5060157"/>
                        <a:ext cx="2030015" cy="550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0" name="Rectangle 12"/>
          <p:cNvSpPr>
            <a:spLocks noGrp="1" noChangeArrowheads="1"/>
          </p:cNvSpPr>
          <p:nvPr>
            <p:ph type="title"/>
          </p:nvPr>
        </p:nvSpPr>
        <p:spPr>
          <a:xfrm>
            <a:off x="2725152" y="938817"/>
            <a:ext cx="2722746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84678" name="AutoShape 6"/>
          <p:cNvSpPr>
            <a:spLocks noChangeArrowheads="1"/>
          </p:cNvSpPr>
          <p:nvPr/>
        </p:nvSpPr>
        <p:spPr bwMode="auto">
          <a:xfrm>
            <a:off x="2057400" y="21717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title"/>
          </p:nvPr>
        </p:nvSpPr>
        <p:spPr>
          <a:xfrm>
            <a:off x="3176938" y="859573"/>
            <a:ext cx="2790123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284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31791"/>
              </p:ext>
            </p:extLst>
          </p:nvPr>
        </p:nvGraphicFramePr>
        <p:xfrm>
          <a:off x="4242986" y="2810949"/>
          <a:ext cx="454142" cy="62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3" imgW="177646" imgH="241091" progId="Equation.DSMT4">
                  <p:embed/>
                </p:oleObj>
              </mc:Choice>
              <mc:Fallback>
                <p:oleObj name="Equation" r:id="rId3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986" y="2810949"/>
                        <a:ext cx="454142" cy="625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36023"/>
              </p:ext>
            </p:extLst>
          </p:nvPr>
        </p:nvGraphicFramePr>
        <p:xfrm>
          <a:off x="4572000" y="3995529"/>
          <a:ext cx="448101" cy="61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7" name="Equation" r:id="rId5" imgW="177646" imgH="241091" progId="Equation.DSMT4">
                  <p:embed/>
                </p:oleObj>
              </mc:Choice>
              <mc:Fallback>
                <p:oleObj name="Equation" r:id="rId5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95529"/>
                        <a:ext cx="448101" cy="612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2228850" y="2055169"/>
            <a:ext cx="5200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小应变张量 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的几何意义是：</a:t>
            </a:r>
          </a:p>
        </p:txBody>
      </p:sp>
      <p:sp>
        <p:nvSpPr>
          <p:cNvPr id="284686" name="Rectangle 14"/>
          <p:cNvSpPr>
            <a:spLocks noChangeArrowheads="1"/>
          </p:cNvSpPr>
          <p:nvPr/>
        </p:nvSpPr>
        <p:spPr bwMode="auto">
          <a:xfrm>
            <a:off x="2171700" y="2870417"/>
            <a:ext cx="59015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当指标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=j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表示沿坐标轴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方向的线元工程正应变，以伸长为正，缩短为负；</a:t>
            </a:r>
          </a:p>
        </p:txBody>
      </p:sp>
      <p:sp>
        <p:nvSpPr>
          <p:cNvPr id="284687" name="Rectangle 15"/>
          <p:cNvSpPr>
            <a:spLocks noChangeArrowheads="1"/>
          </p:cNvSpPr>
          <p:nvPr/>
        </p:nvSpPr>
        <p:spPr bwMode="auto">
          <a:xfrm>
            <a:off x="2057400" y="4026825"/>
            <a:ext cx="52077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当指标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i≠j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的两倍表示坐标轴 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方向两个正交线元间的工程剪应变。以锐化（直角减小）为正，钝化（直角增加）为负。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pSp>
        <p:nvGrpSpPr>
          <p:cNvPr id="285699" name="Group 3"/>
          <p:cNvGrpSpPr>
            <a:grpSpLocks/>
          </p:cNvGrpSpPr>
          <p:nvPr/>
        </p:nvGrpSpPr>
        <p:grpSpPr bwMode="auto">
          <a:xfrm>
            <a:off x="2286000" y="1416891"/>
            <a:ext cx="5829300" cy="461962"/>
            <a:chOff x="624" y="816"/>
            <a:chExt cx="4896" cy="388"/>
          </a:xfrm>
        </p:grpSpPr>
        <p:sp>
          <p:nvSpPr>
            <p:cNvPr id="285700" name="Text Box 4"/>
            <p:cNvSpPr txBox="1">
              <a:spLocks noChangeArrowheads="1"/>
            </p:cNvSpPr>
            <p:nvPr/>
          </p:nvSpPr>
          <p:spPr bwMode="auto">
            <a:xfrm>
              <a:off x="912" y="816"/>
              <a:ext cx="460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小应变张量的性质</a:t>
              </a:r>
            </a:p>
          </p:txBody>
        </p:sp>
        <p:sp>
          <p:nvSpPr>
            <p:cNvPr id="285701" name="AutoShape 5"/>
            <p:cNvSpPr>
              <a:spLocks noChangeArrowheads="1"/>
            </p:cNvSpPr>
            <p:nvPr/>
          </p:nvSpPr>
          <p:spPr bwMode="auto">
            <a:xfrm>
              <a:off x="624" y="912"/>
              <a:ext cx="192" cy="192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933651" y="2101573"/>
            <a:ext cx="76809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新老坐标中的应变张量分量    与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满足转轴公式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由此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可根据应变分量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求出任意方向的正应变和剪应变。因而小应变张量完全表征了一点的应变状态。 </a:t>
            </a:r>
          </a:p>
        </p:txBody>
      </p:sp>
      <p:graphicFrame>
        <p:nvGraphicFramePr>
          <p:cNvPr id="285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697843"/>
              </p:ext>
            </p:extLst>
          </p:nvPr>
        </p:nvGraphicFramePr>
        <p:xfrm>
          <a:off x="5139890" y="2101573"/>
          <a:ext cx="635267" cy="54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Equation" r:id="rId3" imgW="266584" imgH="228501" progId="Equation.DSMT4">
                  <p:embed/>
                </p:oleObj>
              </mc:Choice>
              <mc:Fallback>
                <p:oleObj name="Equation" r:id="rId3" imgW="26658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890" y="2101573"/>
                        <a:ext cx="635267" cy="544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7750"/>
              </p:ext>
            </p:extLst>
          </p:nvPr>
        </p:nvGraphicFramePr>
        <p:xfrm>
          <a:off x="6143951" y="2101573"/>
          <a:ext cx="508936" cy="69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951" y="2101573"/>
                        <a:ext cx="508936" cy="690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8" name="Object 12" descr="球体"/>
          <p:cNvGraphicFramePr>
            <a:graphicFrameLocks noChangeAspect="1"/>
          </p:cNvGraphicFramePr>
          <p:nvPr/>
        </p:nvGraphicFramePr>
        <p:xfrm>
          <a:off x="3886200" y="3371851"/>
          <a:ext cx="2343150" cy="56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" name="Equation" r:id="rId7" imgW="977900" imgH="241300" progId="Equation.DSMT4">
                  <p:embed/>
                </p:oleObj>
              </mc:Choice>
              <mc:Fallback>
                <p:oleObj name="Equation" r:id="rId7" imgW="977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71851"/>
                        <a:ext cx="2343150" cy="569119"/>
                      </a:xfrm>
                      <a:prstGeom prst="rect">
                        <a:avLst/>
                      </a:prstGeom>
                      <a:pattFill prst="sphere">
                        <a:fgClr>
                          <a:srgbClr val="CCFFCC"/>
                        </a:fgClr>
                        <a:bgClr>
                          <a:srgbClr val="FFFFFF"/>
                        </a:bgClr>
                      </a:patt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3341170" y="311856"/>
            <a:ext cx="2520616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056635" y="108405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1785485" y="1577415"/>
            <a:ext cx="692537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应变张量在每点存在三个相互正交的主方向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为主方向的单位矢量，则按张量主方向的定义有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标量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400" b="1" i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称为应变张量的主值，即沿主方向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的主应变。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与主应力类似，主应变也具有实数性，正交性和极值性。  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86726" name="Group 6"/>
          <p:cNvGrpSpPr>
            <a:grpSpLocks/>
          </p:cNvGrpSpPr>
          <p:nvPr/>
        </p:nvGrpSpPr>
        <p:grpSpPr bwMode="auto">
          <a:xfrm>
            <a:off x="3086100" y="3086100"/>
            <a:ext cx="3886200" cy="514350"/>
            <a:chOff x="1536" y="1632"/>
            <a:chExt cx="2976" cy="396"/>
          </a:xfrm>
        </p:grpSpPr>
        <p:graphicFrame>
          <p:nvGraphicFramePr>
            <p:cNvPr id="286727" name="Object 7"/>
            <p:cNvGraphicFramePr>
              <a:graphicFrameLocks noChangeAspect="1"/>
            </p:cNvGraphicFramePr>
            <p:nvPr/>
          </p:nvGraphicFramePr>
          <p:xfrm>
            <a:off x="1536" y="1632"/>
            <a:ext cx="105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2" name="Equation" r:id="rId3" imgW="609600" imgH="228600" progId="Equation.DSMT4">
                    <p:embed/>
                  </p:oleObj>
                </mc:Choice>
                <mc:Fallback>
                  <p:oleObj name="Equation" r:id="rId3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32"/>
                          <a:ext cx="1056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8" name="Object 8"/>
            <p:cNvGraphicFramePr>
              <a:graphicFrameLocks noChangeAspect="1"/>
            </p:cNvGraphicFramePr>
            <p:nvPr/>
          </p:nvGraphicFramePr>
          <p:xfrm>
            <a:off x="3072" y="1680"/>
            <a:ext cx="144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3" name="Equation" r:id="rId5" imgW="1040948" imgH="241195" progId="Equation.DSMT4">
                    <p:embed/>
                  </p:oleObj>
                </mc:Choice>
                <mc:Fallback>
                  <p:oleObj name="Equation" r:id="rId5" imgW="104094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1440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3370045" y="399547"/>
            <a:ext cx="2520616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57056" y="117067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2343150" y="1422560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存在第一、第二和第三应变不变量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2571750" y="2645569"/>
          <a:ext cx="1771650" cy="40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Equation" r:id="rId3" imgW="1040948" imgH="241195" progId="Equation.DSMT4">
                  <p:embed/>
                </p:oleObj>
              </mc:Choice>
              <mc:Fallback>
                <p:oleObj name="Equation" r:id="rId3" imgW="104094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645569"/>
                        <a:ext cx="1771650" cy="406004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0001"/>
                        </a:srgbClr>
                      </a:solid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4457700" y="2765822"/>
            <a:ext cx="1028700" cy="2286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4286250" y="2376488"/>
            <a:ext cx="16209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ea typeface="隶书" panose="02010509060101010101" pitchFamily="49" charset="-122"/>
              </a:rPr>
              <a:t>系数行列式为零</a:t>
            </a:r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5543550" y="2708674"/>
          <a:ext cx="2171700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Equation" r:id="rId5" imgW="1459866" imgH="241195" progId="Equation.DSMT4">
                  <p:embed/>
                </p:oleObj>
              </mc:Choice>
              <mc:Fallback>
                <p:oleObj name="Equation" r:id="rId5" imgW="14598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708674"/>
                        <a:ext cx="2171700" cy="354806"/>
                      </a:xfrm>
                      <a:prstGeom prst="rect">
                        <a:avLst/>
                      </a:prstGeom>
                      <a:solidFill>
                        <a:srgbClr val="CCFFFF">
                          <a:alpha val="60001"/>
                        </a:srgbClr>
                      </a:solid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4" name="Rectangle 10"/>
          <p:cNvSpPr>
            <a:spLocks noChangeArrowheads="1"/>
          </p:cNvSpPr>
          <p:nvPr/>
        </p:nvSpPr>
        <p:spPr bwMode="auto">
          <a:xfrm>
            <a:off x="1143001" y="300749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87755" name="Group 11"/>
          <p:cNvGrpSpPr>
            <a:grpSpLocks/>
          </p:cNvGrpSpPr>
          <p:nvPr/>
        </p:nvGrpSpPr>
        <p:grpSpPr bwMode="auto">
          <a:xfrm>
            <a:off x="2400300" y="3648076"/>
            <a:ext cx="5429250" cy="1877616"/>
            <a:chOff x="960" y="1968"/>
            <a:chExt cx="4560" cy="1577"/>
          </a:xfrm>
        </p:grpSpPr>
        <p:graphicFrame>
          <p:nvGraphicFramePr>
            <p:cNvPr id="287756" name="Object 12" descr="球体"/>
            <p:cNvGraphicFramePr>
              <a:graphicFrameLocks noChangeAspect="1"/>
            </p:cNvGraphicFramePr>
            <p:nvPr/>
          </p:nvGraphicFramePr>
          <p:xfrm>
            <a:off x="2281" y="1968"/>
            <a:ext cx="2974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5" name="Equation" r:id="rId7" imgW="2247840" imgH="723600" progId="Equation.DSMT4">
                    <p:embed/>
                  </p:oleObj>
                </mc:Choice>
                <mc:Fallback>
                  <p:oleObj name="Equation" r:id="rId7" imgW="2247840" imgH="723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" y="1968"/>
                          <a:ext cx="2974" cy="958"/>
                        </a:xfrm>
                        <a:prstGeom prst="rect">
                          <a:avLst/>
                        </a:prstGeom>
                        <a:pattFill prst="sphere">
                          <a:fgClr>
                            <a:srgbClr val="CCFFCC">
                              <a:alpha val="60001"/>
                            </a:srgbClr>
                          </a:fgClr>
                          <a:bgClr>
                            <a:srgbClr val="FFFFFF">
                              <a:alpha val="60001"/>
                            </a:srgbClr>
                          </a:bgClr>
                        </a:pattFill>
                        <a:ln w="76200" cmpd="tri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57" name="Text Box 13"/>
            <p:cNvSpPr txBox="1">
              <a:spLocks noChangeArrowheads="1"/>
            </p:cNvSpPr>
            <p:nvPr/>
          </p:nvSpPr>
          <p:spPr bwMode="auto">
            <a:xfrm>
              <a:off x="960" y="2304"/>
              <a:ext cx="4560" cy="1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其中：</a:t>
              </a:r>
            </a:p>
            <a:p>
              <a:pPr>
                <a:spcBef>
                  <a:spcPct val="50000"/>
                </a:spcBef>
              </a:pPr>
              <a:endParaRPr lang="zh-CN" altLang="en-US" b="1"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b="1">
                <a:ea typeface="楷体_GB2312" pitchFamily="49" charset="-122"/>
              </a:endParaRPr>
            </a:p>
            <a:p>
              <a:r>
                <a:rPr lang="zh-CN" altLang="en-US" b="1">
                  <a:ea typeface="楷体_GB2312" pitchFamily="49" charset="-122"/>
                </a:rPr>
                <a:t>分别称为第一、第二和第三应变不变量。</a:t>
              </a:r>
            </a:p>
          </p:txBody>
        </p:sp>
      </p:grpSp>
      <p:sp>
        <p:nvSpPr>
          <p:cNvPr id="287758" name="Rectangle 14"/>
          <p:cNvSpPr>
            <a:spLocks noGrp="1" noChangeArrowheads="1"/>
          </p:cNvSpPr>
          <p:nvPr>
            <p:ph type="title"/>
          </p:nvPr>
        </p:nvSpPr>
        <p:spPr>
          <a:xfrm>
            <a:off x="3283418" y="380748"/>
            <a:ext cx="2743200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981721" y="104954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1426194" y="1990774"/>
            <a:ext cx="6299735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应变主轴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－沿每点应变主方向的坐标线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由应变主轴组成的正交曲线坐标系称为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主应变坐标系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最大工程剪应变发生在主平面内，其值为最大与最小主应变之差。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等倾线元正应变（又称八面体正应变）等于平均正应变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004285" y="931412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264569" y="1457102"/>
            <a:ext cx="5429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八面体剪应变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是等倾面法线与等倾面上任意线元间之剪应变的最大值。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>
          <a:xfrm>
            <a:off x="3216041" y="428374"/>
            <a:ext cx="2692003" cy="701278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2286000" y="2686051"/>
          <a:ext cx="2881313" cy="26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4" name="Designer 4.1 Drawing" r:id="rId3" imgW="3481200" imgH="3255840" progId="MgxDesigner">
                  <p:embed/>
                </p:oleObj>
              </mc:Choice>
              <mc:Fallback>
                <p:oleObj name="Designer 4.1 Drawing" r:id="rId3" imgW="3481200" imgH="3255840" progId="MgxDesign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86051"/>
                        <a:ext cx="2881313" cy="2694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/>
        </p:nvGraphicFramePr>
        <p:xfrm>
          <a:off x="4406503" y="3429001"/>
          <a:ext cx="1833563" cy="57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5" name="Equation" r:id="rId5" imgW="1295280" imgH="406080" progId="Equation.DSMT4">
                  <p:embed/>
                </p:oleObj>
              </mc:Choice>
              <mc:Fallback>
                <p:oleObj name="Equation" r:id="rId5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03" y="3429001"/>
                        <a:ext cx="1833563" cy="575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3543300" y="3429000"/>
          <a:ext cx="8096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6" name="Designer 4.1 Drawing" r:id="rId7" imgW="747360" imgH="637560" progId="MgxDesigner">
                  <p:embed/>
                </p:oleObj>
              </mc:Choice>
              <mc:Fallback>
                <p:oleObj name="Designer 4.1 Drawing" r:id="rId7" imgW="747360" imgH="637560" progId="MgxDesign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429000"/>
                        <a:ext cx="8096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70292"/>
              </p:ext>
            </p:extLst>
          </p:nvPr>
        </p:nvGraphicFramePr>
        <p:xfrm>
          <a:off x="3744112" y="5181987"/>
          <a:ext cx="357068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7" name="Equation" r:id="rId9" imgW="2476440" imgH="393480" progId="Equation.DSMT4">
                  <p:embed/>
                </p:oleObj>
              </mc:Choice>
              <mc:Fallback>
                <p:oleObj name="Equation" r:id="rId9" imgW="2476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112" y="5181987"/>
                        <a:ext cx="3570685" cy="566738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68203" y="110679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258" y="127932"/>
            <a:ext cx="2944127" cy="701278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>
            <a:off x="2237185" y="3620353"/>
            <a:ext cx="285750" cy="28575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112169" y="3548915"/>
            <a:ext cx="2228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单轴应变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2512219" y="4196616"/>
            <a:ext cx="2628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略去高阶项</a:t>
            </a:r>
            <a:r>
              <a:rPr lang="zh-CN" altLang="en-US" sz="2100" dirty="0"/>
              <a:t>：</a:t>
            </a: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2455069" y="5339616"/>
            <a:ext cx="3943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单轴应变（工程应变）定义为：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323231"/>
              </p:ext>
            </p:extLst>
          </p:nvPr>
        </p:nvGraphicFramePr>
        <p:xfrm>
          <a:off x="3255169" y="4653815"/>
          <a:ext cx="2857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3085920" imgH="596880" progId="Equation.DSMT4">
                  <p:embed/>
                </p:oleObj>
              </mc:Choice>
              <mc:Fallback>
                <p:oleObj name="Equation" r:id="rId3" imgW="30859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169" y="4653815"/>
                        <a:ext cx="2857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81652"/>
              </p:ext>
            </p:extLst>
          </p:nvPr>
        </p:nvGraphicFramePr>
        <p:xfrm>
          <a:off x="3083720" y="5853965"/>
          <a:ext cx="3226594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2984400" imgH="660240" progId="Equation.DSMT4">
                  <p:embed/>
                </p:oleObj>
              </mc:Choice>
              <mc:Fallback>
                <p:oleObj name="Equation" r:id="rId5" imgW="29844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720" y="5853965"/>
                        <a:ext cx="3226594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669819" y="766464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381477" y="930716"/>
            <a:ext cx="3326606" cy="2468166"/>
            <a:chOff x="1213" y="1700"/>
            <a:chExt cx="2794" cy="2073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236" y="1700"/>
              <a:ext cx="2333" cy="971"/>
              <a:chOff x="1236" y="1700"/>
              <a:chExt cx="2333" cy="971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1236" y="1700"/>
                <a:ext cx="2333" cy="759"/>
                <a:chOff x="1236" y="1700"/>
                <a:chExt cx="2333" cy="759"/>
              </a:xfrm>
            </p:grpSpPr>
            <p:sp>
              <p:nvSpPr>
                <p:cNvPr id="32" name="Rectangle 9"/>
                <p:cNvSpPr>
                  <a:spLocks noChangeArrowheads="1"/>
                </p:cNvSpPr>
                <p:nvPr/>
              </p:nvSpPr>
              <p:spPr bwMode="auto">
                <a:xfrm>
                  <a:off x="1240" y="2100"/>
                  <a:ext cx="1102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>
                  <a:off x="1236" y="1813"/>
                  <a:ext cx="0" cy="6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4" name="Rectangle 11"/>
                <p:cNvSpPr>
                  <a:spLocks noChangeArrowheads="1"/>
                </p:cNvSpPr>
                <p:nvPr/>
              </p:nvSpPr>
              <p:spPr bwMode="auto">
                <a:xfrm>
                  <a:off x="2467" y="2100"/>
                  <a:ext cx="1102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5" name="Rectangle 12"/>
                <p:cNvSpPr>
                  <a:spLocks noChangeArrowheads="1"/>
                </p:cNvSpPr>
                <p:nvPr/>
              </p:nvSpPr>
              <p:spPr bwMode="auto">
                <a:xfrm>
                  <a:off x="2346" y="2100"/>
                  <a:ext cx="112" cy="9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346" y="1826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1236" y="1925"/>
                  <a:ext cx="111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9" y="1700"/>
                  <a:ext cx="28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sz="1500" i="1">
                      <a:latin typeface="Book Antiqua" panose="0204060205030503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1500" i="1" baseline="-25000">
                    <a:latin typeface="Book Antiqua" panose="0204060205030503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44" y="2224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49" y="2224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59" y="2324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55" y="2324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2250" y="2400"/>
                <a:ext cx="35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500" i="1">
                    <a:latin typeface="Book Antiqua" panose="02040602050305030304" pitchFamily="18" charset="0"/>
                    <a:ea typeface="宋体" panose="02010600030101010101" pitchFamily="2" charset="-122"/>
                  </a:rPr>
                  <a:t>dx</a:t>
                </a:r>
                <a:endParaRPr lang="en-US" altLang="zh-CN" sz="1500" i="1" baseline="-25000">
                  <a:latin typeface="Book Antiqua" panose="0204060205030503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219" y="2885"/>
              <a:ext cx="0" cy="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326" y="3449"/>
              <a:ext cx="716" cy="56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2322" y="2750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213" y="3321"/>
              <a:ext cx="1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1694" y="2815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1500" i="1">
                <a:latin typeface="Book Antiqua" panose="0204060205030503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2207" y="3502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A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2928" y="3500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B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2807" y="2976"/>
              <a:ext cx="1039" cy="5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2704" y="3028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A’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3719" y="3034"/>
              <a:ext cx="28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B’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V="1">
              <a:off x="2818" y="2741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H="1">
              <a:off x="2321" y="2821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2373" y="2806"/>
              <a:ext cx="5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u(x)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V="1">
              <a:off x="3037" y="2755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V="1">
              <a:off x="3841" y="2732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H="1">
              <a:off x="3043" y="2819"/>
              <a:ext cx="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095" y="2579"/>
              <a:ext cx="8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500" i="1">
                  <a:latin typeface="Book Antiqua" panose="02040602050305030304" pitchFamily="18" charset="0"/>
                  <a:ea typeface="宋体" panose="02010600030101010101" pitchFamily="2" charset="-122"/>
                </a:rPr>
                <a:t>u(x+dx)</a:t>
              </a:r>
              <a:endParaRPr lang="en-US" altLang="zh-CN" sz="1500" i="1" baseline="-25000">
                <a:latin typeface="Book Antiqua" panose="0204060205030503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691339" y="1440402"/>
            <a:ext cx="6732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应变张量可分解为应变球量和应变偏量之和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143001" y="31325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89797" name="Object 5" descr="球体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35393"/>
              </p:ext>
            </p:extLst>
          </p:nvPr>
        </p:nvGraphicFramePr>
        <p:xfrm>
          <a:off x="2133199" y="2140021"/>
          <a:ext cx="5429250" cy="77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3" imgW="2743200" imgH="393480" progId="Equation.DSMT4">
                  <p:embed/>
                </p:oleObj>
              </mc:Choice>
              <mc:Fallback>
                <p:oleObj name="Equation" r:id="rId3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199" y="2140021"/>
                        <a:ext cx="5429250" cy="770335"/>
                      </a:xfrm>
                      <a:prstGeom prst="rect">
                        <a:avLst/>
                      </a:prstGeom>
                      <a:pattFill prst="sphere">
                        <a:fgClr>
                          <a:srgbClr val="CCFFCC">
                            <a:alpha val="60001"/>
                          </a:srgbClr>
                        </a:fgClr>
                        <a:bgClr>
                          <a:srgbClr val="FFFFFF">
                            <a:alpha val="60001"/>
                          </a:srgbClr>
                        </a:bgClr>
                      </a:patt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2514600" y="3771900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1143001" y="30110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45654"/>
              </p:ext>
            </p:extLst>
          </p:nvPr>
        </p:nvGraphicFramePr>
        <p:xfrm>
          <a:off x="3429000" y="3367742"/>
          <a:ext cx="3257550" cy="112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5" imgW="2070100" imgH="711200" progId="Equation.DSMT4">
                  <p:embed/>
                </p:oleObj>
              </mc:Choice>
              <mc:Fallback>
                <p:oleObj name="Equation" r:id="rId5" imgW="20701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67742"/>
                        <a:ext cx="3257550" cy="1125141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2286000" y="4798369"/>
            <a:ext cx="542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球形应变张量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为平均正应变。 </a:t>
            </a:r>
          </a:p>
        </p:txBody>
      </p:sp>
      <p:sp>
        <p:nvSpPr>
          <p:cNvPr id="289802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0" y="495048"/>
            <a:ext cx="2655369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977828" y="1211972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1327732" y="3669724"/>
            <a:ext cx="5486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代入上述两式可得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因此应变球量表示等向体积膨胀或收缩，它不产生形状畸变。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09004"/>
              </p:ext>
            </p:extLst>
          </p:nvPr>
        </p:nvGraphicFramePr>
        <p:xfrm>
          <a:off x="2285999" y="1451554"/>
          <a:ext cx="3114241" cy="608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Equation" r:id="rId3" imgW="1218960" imgH="241200" progId="Equation.DSMT4">
                  <p:embed/>
                </p:oleObj>
              </mc:Choice>
              <mc:Fallback>
                <p:oleObj name="Equation" r:id="rId3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1451554"/>
                        <a:ext cx="3114241" cy="608251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143001" y="318251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70534"/>
              </p:ext>
            </p:extLst>
          </p:nvPr>
        </p:nvGraphicFramePr>
        <p:xfrm>
          <a:off x="2285999" y="2382802"/>
          <a:ext cx="4222281" cy="63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Equation" r:id="rId5" imgW="1714320" imgH="253800" progId="Equation.DSMT4">
                  <p:embed/>
                </p:oleObj>
              </mc:Choice>
              <mc:Fallback>
                <p:oleObj name="Equation" r:id="rId5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2382802"/>
                        <a:ext cx="4222281" cy="63334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90825" name="Object 9" descr="3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74657"/>
              </p:ext>
            </p:extLst>
          </p:nvPr>
        </p:nvGraphicFramePr>
        <p:xfrm>
          <a:off x="3169091" y="4254767"/>
          <a:ext cx="2906316" cy="56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7" name="Equation" r:id="rId7" imgW="1168200" imgH="228600" progId="Equation.DSMT4">
                  <p:embed/>
                </p:oleObj>
              </mc:Choice>
              <mc:Fallback>
                <p:oleObj name="Equation" r:id="rId7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091" y="4254767"/>
                        <a:ext cx="2906316" cy="569119"/>
                      </a:xfrm>
                      <a:prstGeom prst="rect">
                        <a:avLst/>
                      </a:prstGeom>
                      <a:pattFill prst="pct30">
                        <a:fgClr>
                          <a:srgbClr val="CCFFFF">
                            <a:alpha val="50000"/>
                          </a:srgbClr>
                        </a:fgClr>
                        <a:bgClr>
                          <a:srgbClr val="FFFFFF">
                            <a:alpha val="50000"/>
                          </a:srgbClr>
                        </a:bgClr>
                      </a:pattFill>
                      <a:ln w="57150" cmpd="thinThick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529463" y="319008"/>
            <a:ext cx="2770873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948952" y="1026307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0" name="Rectangle 10"/>
          <p:cNvSpPr>
            <a:spLocks noGrp="1" noChangeArrowheads="1"/>
          </p:cNvSpPr>
          <p:nvPr>
            <p:ph type="title"/>
          </p:nvPr>
        </p:nvSpPr>
        <p:spPr>
          <a:xfrm>
            <a:off x="3177579" y="397787"/>
            <a:ext cx="2708871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291842" name="Object 2" descr="球体"/>
          <p:cNvGraphicFramePr>
            <a:graphicFrameLocks noGrp="1" noChangeAspect="1"/>
          </p:cNvGraphicFramePr>
          <p:nvPr>
            <p:ph sz="half" idx="1"/>
          </p:nvPr>
        </p:nvGraphicFramePr>
        <p:xfrm>
          <a:off x="4800600" y="1998663"/>
          <a:ext cx="177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2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98663"/>
                        <a:ext cx="1771650" cy="685800"/>
                      </a:xfrm>
                      <a:prstGeom prst="rect">
                        <a:avLst/>
                      </a:prstGeom>
                      <a:pattFill prst="sphere">
                        <a:fgClr>
                          <a:srgbClr val="CCFFCC">
                            <a:alpha val="60001"/>
                          </a:srgbClr>
                        </a:fgClr>
                        <a:bgClr>
                          <a:srgbClr val="FFFFFF">
                            <a:alpha val="60001"/>
                          </a:srgbClr>
                        </a:bgClr>
                      </a:patt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3" name="Object 3" descr="球体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29050" y="3371850"/>
          <a:ext cx="382746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3" name="Equation" r:id="rId5" imgW="2171520" imgH="1117440" progId="Equation.DSMT4">
                  <p:embed/>
                </p:oleObj>
              </mc:Choice>
              <mc:Fallback>
                <p:oleObj name="Equation" r:id="rId5" imgW="21715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371850"/>
                        <a:ext cx="3827463" cy="1970088"/>
                      </a:xfrm>
                      <a:prstGeom prst="rect">
                        <a:avLst/>
                      </a:prstGeom>
                      <a:pattFill prst="sphere">
                        <a:fgClr>
                          <a:srgbClr val="CCFFCC">
                            <a:alpha val="60001"/>
                          </a:srgbClr>
                        </a:fgClr>
                        <a:bgClr>
                          <a:srgbClr val="FFFFFF">
                            <a:alpha val="60001"/>
                          </a:srgbClr>
                        </a:bgClr>
                      </a:patt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65357306"/>
              </p:ext>
            </p:extLst>
          </p:nvPr>
        </p:nvGraphicFramePr>
        <p:xfrm>
          <a:off x="1035902" y="1896380"/>
          <a:ext cx="344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4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902" y="1896380"/>
                        <a:ext cx="3444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>
            <a:off x="5429250" y="2743200"/>
            <a:ext cx="457200" cy="514350"/>
          </a:xfrm>
          <a:prstGeom prst="downArrow">
            <a:avLst>
              <a:gd name="adj1" fmla="val 50000"/>
              <a:gd name="adj2" fmla="val 281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096963" y="1802356"/>
            <a:ext cx="2457450" cy="9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应变偏量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91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01007"/>
              </p:ext>
            </p:extLst>
          </p:nvPr>
        </p:nvGraphicFramePr>
        <p:xfrm>
          <a:off x="1296988" y="2914055"/>
          <a:ext cx="1028700" cy="57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5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914055"/>
                        <a:ext cx="1028700" cy="573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539015" y="3657601"/>
            <a:ext cx="306143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即应变偏量不产生体积变化，仅表示形状畸变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1350" dirty="0"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881575" y="109906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 dirty="0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2165647" y="1451373"/>
            <a:ext cx="5543550" cy="1108473"/>
            <a:chOff x="765" y="355"/>
            <a:chExt cx="4560" cy="931"/>
          </a:xfrm>
        </p:grpSpPr>
        <p:sp>
          <p:nvSpPr>
            <p:cNvPr id="292868" name="Text Box 4"/>
            <p:cNvSpPr txBox="1">
              <a:spLocks noChangeArrowheads="1"/>
            </p:cNvSpPr>
            <p:nvPr/>
          </p:nvSpPr>
          <p:spPr bwMode="auto">
            <a:xfrm>
              <a:off x="765" y="355"/>
              <a:ext cx="4560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几种特殊的应变场</a:t>
              </a:r>
            </a:p>
            <a:p>
              <a:pPr lvl="1">
                <a:spcBef>
                  <a:spcPct val="75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刚体位移</a:t>
              </a:r>
            </a:p>
          </p:txBody>
        </p:sp>
        <p:sp>
          <p:nvSpPr>
            <p:cNvPr id="292869" name="AutoShape 5"/>
            <p:cNvSpPr>
              <a:spLocks noChangeArrowheads="1"/>
            </p:cNvSpPr>
            <p:nvPr/>
          </p:nvSpPr>
          <p:spPr bwMode="auto">
            <a:xfrm>
              <a:off x="960" y="912"/>
              <a:ext cx="240" cy="24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aphicFrame>
        <p:nvGraphicFramePr>
          <p:cNvPr id="292871" name="Object 7"/>
          <p:cNvGraphicFramePr>
            <a:graphicFrameLocks noChangeAspect="1"/>
          </p:cNvGraphicFramePr>
          <p:nvPr/>
        </p:nvGraphicFramePr>
        <p:xfrm>
          <a:off x="2800351" y="3188495"/>
          <a:ext cx="656035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2" name="公式" r:id="rId3" imgW="457200" imgH="393480" progId="Equation.3">
                  <p:embed/>
                </p:oleObj>
              </mc:Choice>
              <mc:Fallback>
                <p:oleObj name="公式" r:id="rId3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3188495"/>
                        <a:ext cx="656035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2" name="Object 8"/>
          <p:cNvGraphicFramePr>
            <a:graphicFrameLocks noChangeAspect="1"/>
          </p:cNvGraphicFramePr>
          <p:nvPr/>
        </p:nvGraphicFramePr>
        <p:xfrm>
          <a:off x="3813573" y="3170635"/>
          <a:ext cx="92987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3" name="Equation" r:id="rId5" imgW="647640" imgH="419040" progId="Equation.DSMT4">
                  <p:embed/>
                </p:oleObj>
              </mc:Choice>
              <mc:Fallback>
                <p:oleObj name="Equation" r:id="rId5" imgW="64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573" y="3170635"/>
                        <a:ext cx="92987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3" name="Object 9"/>
          <p:cNvGraphicFramePr>
            <a:graphicFrameLocks noChangeAspect="1"/>
          </p:cNvGraphicFramePr>
          <p:nvPr/>
        </p:nvGraphicFramePr>
        <p:xfrm>
          <a:off x="4937522" y="3143251"/>
          <a:ext cx="2241947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4" name="Equation" r:id="rId7" imgW="1562040" imgH="457200" progId="Equation.DSMT4">
                  <p:embed/>
                </p:oleObj>
              </mc:Choice>
              <mc:Fallback>
                <p:oleObj name="Equation" r:id="rId7" imgW="1562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522" y="3143251"/>
                        <a:ext cx="2241947" cy="654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4" name="Object 10"/>
          <p:cNvGraphicFramePr>
            <a:graphicFrameLocks noChangeAspect="1"/>
          </p:cNvGraphicFramePr>
          <p:nvPr/>
        </p:nvGraphicFramePr>
        <p:xfrm>
          <a:off x="3796905" y="3874295"/>
          <a:ext cx="983456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5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905" y="3874295"/>
                        <a:ext cx="983456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5" name="Object 11"/>
          <p:cNvGraphicFramePr>
            <a:graphicFrameLocks noChangeAspect="1"/>
          </p:cNvGraphicFramePr>
          <p:nvPr/>
        </p:nvGraphicFramePr>
        <p:xfrm>
          <a:off x="4929188" y="3846910"/>
          <a:ext cx="2314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6" name="Equation" r:id="rId11" imgW="1612800" imgH="431640" progId="Equation.DSMT4">
                  <p:embed/>
                </p:oleObj>
              </mc:Choice>
              <mc:Fallback>
                <p:oleObj name="Equation" r:id="rId11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846910"/>
                        <a:ext cx="2314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6" name="Object 12"/>
          <p:cNvGraphicFramePr>
            <a:graphicFrameLocks noChangeAspect="1"/>
          </p:cNvGraphicFramePr>
          <p:nvPr/>
        </p:nvGraphicFramePr>
        <p:xfrm>
          <a:off x="4929188" y="4563666"/>
          <a:ext cx="2277666" cy="65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7" name="Equation" r:id="rId13" imgW="1587240" imgH="457200" progId="Equation.DSMT4">
                  <p:embed/>
                </p:oleObj>
              </mc:Choice>
              <mc:Fallback>
                <p:oleObj name="Equation" r:id="rId13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563666"/>
                        <a:ext cx="2277666" cy="656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7" name="Object 13"/>
          <p:cNvGraphicFramePr>
            <a:graphicFrameLocks noChangeAspect="1"/>
          </p:cNvGraphicFramePr>
          <p:nvPr/>
        </p:nvGraphicFramePr>
        <p:xfrm>
          <a:off x="3796903" y="4592241"/>
          <a:ext cx="96559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8" name="公式" r:id="rId15" imgW="672840" imgH="419040" progId="Equation.3">
                  <p:embed/>
                </p:oleObj>
              </mc:Choice>
              <mc:Fallback>
                <p:oleObj name="公式" r:id="rId15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903" y="4592241"/>
                        <a:ext cx="96559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8" name="Object 14"/>
          <p:cNvGraphicFramePr>
            <a:graphicFrameLocks noChangeAspect="1"/>
          </p:cNvGraphicFramePr>
          <p:nvPr/>
        </p:nvGraphicFramePr>
        <p:xfrm>
          <a:off x="2800351" y="3857625"/>
          <a:ext cx="63698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9" name="公式" r:id="rId17" imgW="444240" imgH="419040" progId="Equation.3">
                  <p:embed/>
                </p:oleObj>
              </mc:Choice>
              <mc:Fallback>
                <p:oleObj name="公式" r:id="rId17" imgW="444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3857625"/>
                        <a:ext cx="63698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9" name="Object 15"/>
          <p:cNvGraphicFramePr>
            <a:graphicFrameLocks noChangeAspect="1"/>
          </p:cNvGraphicFramePr>
          <p:nvPr/>
        </p:nvGraphicFramePr>
        <p:xfrm>
          <a:off x="2800351" y="4610100"/>
          <a:ext cx="673894" cy="5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0" name="公式" r:id="rId19" imgW="469800" imgH="393480" progId="Equation.3">
                  <p:embed/>
                </p:oleObj>
              </mc:Choice>
              <mc:Fallback>
                <p:oleObj name="公式" r:id="rId19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4610100"/>
                        <a:ext cx="673894" cy="56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1" name="Rectangle 17"/>
          <p:cNvSpPr>
            <a:spLocks noGrp="1" noChangeArrowheads="1"/>
          </p:cNvSpPr>
          <p:nvPr>
            <p:ph type="title"/>
          </p:nvPr>
        </p:nvSpPr>
        <p:spPr>
          <a:xfrm>
            <a:off x="3260715" y="325186"/>
            <a:ext cx="2741997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graphicFrame>
        <p:nvGraphicFramePr>
          <p:cNvPr id="292880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440698"/>
              </p:ext>
            </p:extLst>
          </p:nvPr>
        </p:nvGraphicFramePr>
        <p:xfrm>
          <a:off x="4937422" y="2066616"/>
          <a:ext cx="1157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1" name="公式" r:id="rId21" imgW="419040" imgH="241200" progId="Equation.3">
                  <p:embed/>
                </p:oleObj>
              </mc:Choice>
              <mc:Fallback>
                <p:oleObj name="公式" r:id="rId21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422" y="2066616"/>
                        <a:ext cx="11572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1957441" y="1112926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pSp>
        <p:nvGrpSpPr>
          <p:cNvPr id="293891" name="Group 3"/>
          <p:cNvGrpSpPr>
            <a:grpSpLocks/>
          </p:cNvGrpSpPr>
          <p:nvPr/>
        </p:nvGrpSpPr>
        <p:grpSpPr bwMode="auto">
          <a:xfrm>
            <a:off x="2765822" y="2092444"/>
            <a:ext cx="5454153" cy="4029223"/>
            <a:chOff x="1363" y="1281"/>
            <a:chExt cx="3440" cy="2469"/>
          </a:xfrm>
        </p:grpSpPr>
        <p:graphicFrame>
          <p:nvGraphicFramePr>
            <p:cNvPr id="293892" name="Object 4"/>
            <p:cNvGraphicFramePr>
              <a:graphicFrameLocks noChangeAspect="1"/>
            </p:cNvGraphicFramePr>
            <p:nvPr/>
          </p:nvGraphicFramePr>
          <p:xfrm>
            <a:off x="1363" y="2127"/>
            <a:ext cx="3402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0" name="公式" r:id="rId3" imgW="2273040" imgH="279360" progId="Equation.3">
                    <p:embed/>
                  </p:oleObj>
                </mc:Choice>
                <mc:Fallback>
                  <p:oleObj name="公式" r:id="rId3" imgW="22730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127"/>
                          <a:ext cx="3402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3" name="Object 5"/>
            <p:cNvGraphicFramePr>
              <a:graphicFrameLocks noChangeAspect="1"/>
            </p:cNvGraphicFramePr>
            <p:nvPr/>
          </p:nvGraphicFramePr>
          <p:xfrm>
            <a:off x="1363" y="2729"/>
            <a:ext cx="315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1" name="公式" r:id="rId5" imgW="2108160" imgH="279360" progId="Equation.3">
                    <p:embed/>
                  </p:oleObj>
                </mc:Choice>
                <mc:Fallback>
                  <p:oleObj name="公式" r:id="rId5" imgW="21081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729"/>
                          <a:ext cx="3155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4" name="Object 6"/>
            <p:cNvGraphicFramePr>
              <a:graphicFrameLocks noChangeAspect="1"/>
            </p:cNvGraphicFramePr>
            <p:nvPr/>
          </p:nvGraphicFramePr>
          <p:xfrm>
            <a:off x="1363" y="3331"/>
            <a:ext cx="344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2" name="公式" r:id="rId7" imgW="2298600" imgH="279360" progId="Equation.3">
                    <p:embed/>
                  </p:oleObj>
                </mc:Choice>
                <mc:Fallback>
                  <p:oleObj name="公式" r:id="rId7" imgW="22986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3331"/>
                          <a:ext cx="344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5" name="Object 7"/>
            <p:cNvGraphicFramePr>
              <a:graphicFrameLocks noChangeAspect="1"/>
            </p:cNvGraphicFramePr>
            <p:nvPr/>
          </p:nvGraphicFramePr>
          <p:xfrm>
            <a:off x="1363" y="1281"/>
            <a:ext cx="1697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3" name="公式" r:id="rId9" imgW="1168200" imgH="457200" progId="Equation.3">
                    <p:embed/>
                  </p:oleObj>
                </mc:Choice>
                <mc:Fallback>
                  <p:oleObj name="公式" r:id="rId9" imgW="1168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1281"/>
                          <a:ext cx="1697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2099072" y="1367040"/>
            <a:ext cx="542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于是可得</a:t>
            </a:r>
          </a:p>
        </p:txBody>
      </p:sp>
      <p:sp>
        <p:nvSpPr>
          <p:cNvPr id="293897" name="Rectangle 9"/>
          <p:cNvSpPr>
            <a:spLocks noGrp="1" noChangeArrowheads="1"/>
          </p:cNvSpPr>
          <p:nvPr>
            <p:ph type="title"/>
          </p:nvPr>
        </p:nvSpPr>
        <p:spPr>
          <a:xfrm>
            <a:off x="3235292" y="313371"/>
            <a:ext cx="2587993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855991" y="110330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305251" y="1293101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75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纯变形</a:t>
            </a:r>
          </a:p>
        </p:txBody>
      </p:sp>
      <p:grpSp>
        <p:nvGrpSpPr>
          <p:cNvPr id="294916" name="Group 4"/>
          <p:cNvGrpSpPr>
            <a:grpSpLocks/>
          </p:cNvGrpSpPr>
          <p:nvPr/>
        </p:nvGrpSpPr>
        <p:grpSpPr bwMode="auto">
          <a:xfrm>
            <a:off x="2222871" y="2369612"/>
            <a:ext cx="5089922" cy="2493169"/>
            <a:chOff x="1229" y="1663"/>
            <a:chExt cx="4054" cy="1880"/>
          </a:xfrm>
        </p:grpSpPr>
        <p:graphicFrame>
          <p:nvGraphicFramePr>
            <p:cNvPr id="294917" name="Object 5"/>
            <p:cNvGraphicFramePr>
              <a:graphicFrameLocks noChangeAspect="1"/>
            </p:cNvGraphicFramePr>
            <p:nvPr/>
          </p:nvGraphicFramePr>
          <p:xfrm>
            <a:off x="1229" y="1663"/>
            <a:ext cx="1607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0" name="公式" r:id="rId3" imgW="1333440" imgH="457200" progId="Equation.3">
                    <p:embed/>
                  </p:oleObj>
                </mc:Choice>
                <mc:Fallback>
                  <p:oleObj name="公式" r:id="rId3" imgW="13334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1663"/>
                          <a:ext cx="1607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18" name="Object 6"/>
            <p:cNvGraphicFramePr>
              <a:graphicFrameLocks noChangeAspect="1"/>
            </p:cNvGraphicFramePr>
            <p:nvPr/>
          </p:nvGraphicFramePr>
          <p:xfrm>
            <a:off x="1229" y="2344"/>
            <a:ext cx="163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1" name="公式" r:id="rId5" imgW="1358640" imgH="431640" progId="Equation.3">
                    <p:embed/>
                  </p:oleObj>
                </mc:Choice>
                <mc:Fallback>
                  <p:oleObj name="公式" r:id="rId5" imgW="1358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2344"/>
                          <a:ext cx="163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19" name="Object 7"/>
            <p:cNvGraphicFramePr>
              <a:graphicFrameLocks noChangeAspect="1"/>
            </p:cNvGraphicFramePr>
            <p:nvPr/>
          </p:nvGraphicFramePr>
          <p:xfrm>
            <a:off x="1229" y="2979"/>
            <a:ext cx="159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2" name="公式" r:id="rId7" imgW="1320480" imgH="457200" progId="Equation.3">
                    <p:embed/>
                  </p:oleObj>
                </mc:Choice>
                <mc:Fallback>
                  <p:oleObj name="公式" r:id="rId7" imgW="1320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2979"/>
                          <a:ext cx="1592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0" name="Object 8"/>
            <p:cNvGraphicFramePr>
              <a:graphicFrameLocks noChangeAspect="1"/>
            </p:cNvGraphicFramePr>
            <p:nvPr/>
          </p:nvGraphicFramePr>
          <p:xfrm>
            <a:off x="3115" y="1708"/>
            <a:ext cx="673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3" name="公式" r:id="rId9" imgW="558720" imgH="419040" progId="Equation.3">
                    <p:embed/>
                  </p:oleObj>
                </mc:Choice>
                <mc:Fallback>
                  <p:oleObj name="公式" r:id="rId9" imgW="558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708"/>
                          <a:ext cx="673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1" name="Object 9"/>
            <p:cNvGraphicFramePr>
              <a:graphicFrameLocks noChangeAspect="1"/>
            </p:cNvGraphicFramePr>
            <p:nvPr/>
          </p:nvGraphicFramePr>
          <p:xfrm>
            <a:off x="3115" y="2344"/>
            <a:ext cx="689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4" name="公式" r:id="rId11" imgW="571320" imgH="393480" progId="Equation.3">
                    <p:embed/>
                  </p:oleObj>
                </mc:Choice>
                <mc:Fallback>
                  <p:oleObj name="公式" r:id="rId11" imgW="5713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2344"/>
                          <a:ext cx="689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2" name="Object 10"/>
            <p:cNvGraphicFramePr>
              <a:graphicFrameLocks noChangeAspect="1"/>
            </p:cNvGraphicFramePr>
            <p:nvPr/>
          </p:nvGraphicFramePr>
          <p:xfrm>
            <a:off x="3115" y="3024"/>
            <a:ext cx="65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5" name="公式" r:id="rId13" imgW="545760" imgH="419040" progId="Equation.3">
                    <p:embed/>
                  </p:oleObj>
                </mc:Choice>
                <mc:Fallback>
                  <p:oleObj name="公式" r:id="rId13" imgW="545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3024"/>
                          <a:ext cx="65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3" name="Object 11"/>
            <p:cNvGraphicFramePr>
              <a:graphicFrameLocks noChangeAspect="1"/>
            </p:cNvGraphicFramePr>
            <p:nvPr/>
          </p:nvGraphicFramePr>
          <p:xfrm>
            <a:off x="3890" y="2743"/>
            <a:ext cx="67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6" name="公式" r:id="rId15" imgW="533160" imgH="177480" progId="Equation.3">
                    <p:embed/>
                  </p:oleObj>
                </mc:Choice>
                <mc:Fallback>
                  <p:oleObj name="公式" r:id="rId15" imgW="5331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2743"/>
                          <a:ext cx="67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4" name="Object 12"/>
            <p:cNvGraphicFramePr>
              <a:graphicFrameLocks noChangeAspect="1"/>
            </p:cNvGraphicFramePr>
            <p:nvPr/>
          </p:nvGraphicFramePr>
          <p:xfrm>
            <a:off x="4616" y="1714"/>
            <a:ext cx="63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7" name="公式" r:id="rId17" imgW="495000" imgH="393480" progId="Equation.3">
                    <p:embed/>
                  </p:oleObj>
                </mc:Choice>
                <mc:Fallback>
                  <p:oleObj name="公式" r:id="rId17" imgW="495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714"/>
                          <a:ext cx="63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5" name="Object 13"/>
            <p:cNvGraphicFramePr>
              <a:graphicFrameLocks noChangeAspect="1"/>
            </p:cNvGraphicFramePr>
            <p:nvPr/>
          </p:nvGraphicFramePr>
          <p:xfrm>
            <a:off x="4616" y="2365"/>
            <a:ext cx="61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8" name="公式" r:id="rId19" imgW="482400" imgH="419040" progId="Equation.3">
                    <p:embed/>
                  </p:oleObj>
                </mc:Choice>
                <mc:Fallback>
                  <p:oleObj name="公式" r:id="rId19" imgW="482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365"/>
                          <a:ext cx="61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6" name="Object 14"/>
            <p:cNvGraphicFramePr>
              <a:graphicFrameLocks noChangeAspect="1"/>
            </p:cNvGraphicFramePr>
            <p:nvPr/>
          </p:nvGraphicFramePr>
          <p:xfrm>
            <a:off x="4616" y="3040"/>
            <a:ext cx="667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9" name="公式" r:id="rId21" imgW="520560" imgH="393480" progId="Equation.3">
                    <p:embed/>
                  </p:oleObj>
                </mc:Choice>
                <mc:Fallback>
                  <p:oleObj name="公式" r:id="rId21" imgW="520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3040"/>
                          <a:ext cx="667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27" name="AutoShape 15"/>
            <p:cNvSpPr>
              <a:spLocks noChangeArrowheads="1"/>
            </p:cNvSpPr>
            <p:nvPr/>
          </p:nvSpPr>
          <p:spPr bwMode="auto">
            <a:xfrm>
              <a:off x="3858" y="2554"/>
              <a:ext cx="720" cy="129"/>
            </a:xfrm>
            <a:prstGeom prst="rightArrow">
              <a:avLst>
                <a:gd name="adj1" fmla="val 50000"/>
                <a:gd name="adj2" fmla="val 1395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94928" name="Text Box 16"/>
            <p:cNvSpPr txBox="1">
              <a:spLocks noChangeArrowheads="1"/>
            </p:cNvSpPr>
            <p:nvPr/>
          </p:nvSpPr>
          <p:spPr bwMode="auto">
            <a:xfrm>
              <a:off x="3725" y="2251"/>
              <a:ext cx="99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5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存在全微分</a:t>
              </a:r>
            </a:p>
          </p:txBody>
        </p:sp>
      </p:grpSp>
      <p:sp>
        <p:nvSpPr>
          <p:cNvPr id="294929" name="Rectangle 17"/>
          <p:cNvSpPr>
            <a:spLocks noGrp="1" noChangeArrowheads="1"/>
          </p:cNvSpPr>
          <p:nvPr>
            <p:ph type="title"/>
          </p:nvPr>
        </p:nvSpPr>
        <p:spPr>
          <a:xfrm>
            <a:off x="3291110" y="306043"/>
            <a:ext cx="3107309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846331" y="100732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grpSp>
        <p:nvGrpSpPr>
          <p:cNvPr id="295939" name="Group 3"/>
          <p:cNvGrpSpPr>
            <a:grpSpLocks/>
          </p:cNvGrpSpPr>
          <p:nvPr/>
        </p:nvGrpSpPr>
        <p:grpSpPr bwMode="auto">
          <a:xfrm>
            <a:off x="2789636" y="1943100"/>
            <a:ext cx="4354115" cy="2971800"/>
            <a:chOff x="1383" y="1253"/>
            <a:chExt cx="3765" cy="2495"/>
          </a:xfrm>
        </p:grpSpPr>
        <p:sp>
          <p:nvSpPr>
            <p:cNvPr id="295940" name="Rectangle 4"/>
            <p:cNvSpPr>
              <a:spLocks noChangeArrowheads="1"/>
            </p:cNvSpPr>
            <p:nvPr/>
          </p:nvSpPr>
          <p:spPr bwMode="auto">
            <a:xfrm>
              <a:off x="1383" y="1253"/>
              <a:ext cx="3765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常正应变状态</a:t>
              </a:r>
              <a:r>
                <a: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是纯变形的一例</a:t>
              </a:r>
            </a:p>
          </p:txBody>
        </p:sp>
        <p:graphicFrame>
          <p:nvGraphicFramePr>
            <p:cNvPr id="295941" name="Object 5"/>
            <p:cNvGraphicFramePr>
              <a:graphicFrameLocks noChangeAspect="1"/>
            </p:cNvGraphicFramePr>
            <p:nvPr/>
          </p:nvGraphicFramePr>
          <p:xfrm>
            <a:off x="1496" y="1884"/>
            <a:ext cx="274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2" name="公式" r:id="rId3" imgW="1777680" imgH="241200" progId="Equation.3">
                    <p:embed/>
                  </p:oleObj>
                </mc:Choice>
                <mc:Fallback>
                  <p:oleObj name="公式" r:id="rId3" imgW="1777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884"/>
                          <a:ext cx="2749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942" name="Object 6"/>
            <p:cNvGraphicFramePr>
              <a:graphicFrameLocks noChangeAspect="1"/>
            </p:cNvGraphicFramePr>
            <p:nvPr/>
          </p:nvGraphicFramePr>
          <p:xfrm>
            <a:off x="1496" y="3126"/>
            <a:ext cx="235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3" name="公式" r:id="rId5" imgW="1739880" imgH="241200" progId="Equation.3">
                    <p:embed/>
                  </p:oleObj>
                </mc:Choice>
                <mc:Fallback>
                  <p:oleObj name="公式" r:id="rId5" imgW="1739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3126"/>
                          <a:ext cx="235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943" name="Object 7"/>
            <p:cNvGraphicFramePr>
              <a:graphicFrameLocks noChangeAspect="1"/>
            </p:cNvGraphicFramePr>
            <p:nvPr/>
          </p:nvGraphicFramePr>
          <p:xfrm>
            <a:off x="1496" y="2505"/>
            <a:ext cx="180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4" name="公式" r:id="rId7" imgW="1168200" imgH="241200" progId="Equation.3">
                    <p:embed/>
                  </p:oleObj>
                </mc:Choice>
                <mc:Fallback>
                  <p:oleObj name="公式" r:id="rId7" imgW="1168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505"/>
                          <a:ext cx="1806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944" name="Rectangle 8"/>
          <p:cNvSpPr>
            <a:spLocks noGrp="1" noChangeArrowheads="1"/>
          </p:cNvSpPr>
          <p:nvPr>
            <p:ph type="title"/>
          </p:nvPr>
        </p:nvSpPr>
        <p:spPr>
          <a:xfrm>
            <a:off x="1714500" y="1013223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2286000" y="5200651"/>
            <a:ext cx="54864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350">
              <a:ea typeface="宋体" panose="02010600030101010101" pitchFamily="2" charset="-122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2228850" y="2000251"/>
            <a:ext cx="2400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75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1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均匀变形状态</a:t>
            </a:r>
          </a:p>
        </p:txBody>
      </p:sp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3200400" y="2514601"/>
          <a:ext cx="2743200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4" name="公式" r:id="rId3" imgW="1434960" imgH="228600" progId="Equation.3">
                  <p:embed/>
                </p:oleObj>
              </mc:Choice>
              <mc:Fallback>
                <p:oleObj name="公式" r:id="rId3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1"/>
                        <a:ext cx="2743200" cy="41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3200400" y="2943226"/>
          <a:ext cx="2743200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5" name="公式" r:id="rId5" imgW="1371600" imgH="228600" progId="Equation.3">
                  <p:embed/>
                </p:oleObj>
              </mc:Choice>
              <mc:Fallback>
                <p:oleObj name="公式" r:id="rId5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43226"/>
                        <a:ext cx="2743200" cy="41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8" name="Object 8"/>
          <p:cNvGraphicFramePr>
            <a:graphicFrameLocks noChangeAspect="1"/>
          </p:cNvGraphicFramePr>
          <p:nvPr/>
        </p:nvGraphicFramePr>
        <p:xfrm>
          <a:off x="3200400" y="3373041"/>
          <a:ext cx="2743200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6" name="Equation" r:id="rId7" imgW="1447560" imgH="228600" progId="Equation.DSMT4">
                  <p:embed/>
                </p:oleObj>
              </mc:Choice>
              <mc:Fallback>
                <p:oleObj name="Equation" r:id="rId7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73041"/>
                        <a:ext cx="2743200" cy="41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9" name="Object 9"/>
          <p:cNvGraphicFramePr>
            <a:graphicFrameLocks noChangeAspect="1"/>
          </p:cNvGraphicFramePr>
          <p:nvPr/>
        </p:nvGraphicFramePr>
        <p:xfrm>
          <a:off x="3200400" y="3800475"/>
          <a:ext cx="3228975" cy="45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7" name="公式" r:id="rId9" imgW="1422360" imgH="241200" progId="Equation.3">
                  <p:embed/>
                </p:oleObj>
              </mc:Choice>
              <mc:Fallback>
                <p:oleObj name="公式" r:id="rId9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00475"/>
                        <a:ext cx="3228975" cy="458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0" name="Object 10"/>
          <p:cNvGraphicFramePr>
            <a:graphicFrameLocks noChangeAspect="1"/>
          </p:cNvGraphicFramePr>
          <p:nvPr/>
        </p:nvGraphicFramePr>
        <p:xfrm>
          <a:off x="3200400" y="4275535"/>
          <a:ext cx="3257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8" name="Equation" r:id="rId11" imgW="1434960" imgH="241200" progId="Equation.DSMT4">
                  <p:embed/>
                </p:oleObj>
              </mc:Choice>
              <mc:Fallback>
                <p:oleObj name="Equation" r:id="rId11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75535"/>
                        <a:ext cx="3257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1" name="Object 11"/>
          <p:cNvGraphicFramePr>
            <a:graphicFrameLocks noChangeAspect="1"/>
          </p:cNvGraphicFramePr>
          <p:nvPr/>
        </p:nvGraphicFramePr>
        <p:xfrm>
          <a:off x="3200401" y="4749404"/>
          <a:ext cx="31992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9" name="公式" r:id="rId13" imgW="1409400" imgH="241200" progId="Equation.3">
                  <p:embed/>
                </p:oleObj>
              </mc:Choice>
              <mc:Fallback>
                <p:oleObj name="公式" r:id="rId13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749404"/>
                        <a:ext cx="319921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1714500" y="1013223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4.2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2686050" y="1943100"/>
            <a:ext cx="54292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kumimoji="1" lang="en-US" altLang="zh-CN" sz="2400" b="1">
                <a:ea typeface="楷体_GB2312" pitchFamily="49" charset="-122"/>
              </a:rPr>
              <a:t>  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r>
              <a:rPr kumimoji="1" lang="zh-CN" altLang="en-US" sz="1800" b="1">
                <a:solidFill>
                  <a:srgbClr val="3333FF"/>
                </a:solidFill>
                <a:ea typeface="黑体" panose="02010609060101010101" pitchFamily="49" charset="-122"/>
              </a:rPr>
              <a:t>直线在变形后仍为直线；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r>
              <a:rPr kumimoji="1" lang="zh-CN" altLang="en-US" sz="1800" b="1">
                <a:solidFill>
                  <a:srgbClr val="3333FF"/>
                </a:solidFill>
                <a:ea typeface="黑体" panose="02010609060101010101" pitchFamily="49" charset="-122"/>
              </a:rPr>
              <a:t>相同方向的直线以同样比例伸缩；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r>
              <a:rPr kumimoji="1" lang="zh-CN" altLang="en-US" sz="1800" b="1">
                <a:solidFill>
                  <a:srgbClr val="3333FF"/>
                </a:solidFill>
                <a:ea typeface="黑体" panose="02010609060101010101" pitchFamily="49" charset="-122"/>
              </a:rPr>
              <a:t>互相平行的直线变形后仍平行；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r>
              <a:rPr kumimoji="1" lang="zh-CN" altLang="en-US" sz="1800" b="1">
                <a:solidFill>
                  <a:srgbClr val="3333FF"/>
                </a:solidFill>
                <a:ea typeface="黑体" panose="02010609060101010101" pitchFamily="49" charset="-122"/>
              </a:rPr>
              <a:t>平面在变形后仍为平面；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r>
              <a:rPr kumimoji="1" lang="zh-CN" altLang="en-US" sz="1800" b="1">
                <a:solidFill>
                  <a:srgbClr val="3333FF"/>
                </a:solidFill>
                <a:ea typeface="黑体" panose="02010609060101010101" pitchFamily="49" charset="-122"/>
              </a:rPr>
              <a:t>平行平面变形后仍平行；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r>
              <a:rPr kumimoji="1" lang="zh-CN" altLang="en-US" sz="1800" b="1">
                <a:solidFill>
                  <a:srgbClr val="3333FF"/>
                </a:solidFill>
                <a:ea typeface="黑体" panose="02010609060101010101" pitchFamily="49" charset="-122"/>
              </a:rPr>
              <a:t>球面变形后成为椭球面。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2570561" y="2068116"/>
            <a:ext cx="5773340" cy="415528"/>
            <a:chOff x="1199" y="816"/>
            <a:chExt cx="4849" cy="349"/>
          </a:xfrm>
        </p:grpSpPr>
        <p:sp>
          <p:nvSpPr>
            <p:cNvPr id="297989" name="Text Box 5"/>
            <p:cNvSpPr txBox="1">
              <a:spLocks noChangeArrowheads="1"/>
            </p:cNvSpPr>
            <p:nvPr/>
          </p:nvSpPr>
          <p:spPr bwMode="auto">
            <a:xfrm>
              <a:off x="1440" y="816"/>
              <a:ext cx="460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chemeClr val="accent2"/>
                  </a:solidFill>
                  <a:ea typeface="楷体_GB2312" pitchFamily="49" charset="-122"/>
                </a:rPr>
                <a:t>均匀变形状态的性质：</a:t>
              </a:r>
            </a:p>
          </p:txBody>
        </p:sp>
        <p:sp>
          <p:nvSpPr>
            <p:cNvPr id="297990" name="AutoShape 6"/>
            <p:cNvSpPr>
              <a:spLocks noChangeArrowheads="1"/>
            </p:cNvSpPr>
            <p:nvPr/>
          </p:nvSpPr>
          <p:spPr bwMode="auto">
            <a:xfrm>
              <a:off x="1199" y="883"/>
              <a:ext cx="192" cy="192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97991" name="Rectangle 7"/>
          <p:cNvSpPr>
            <a:spLocks noGrp="1" noChangeArrowheads="1"/>
          </p:cNvSpPr>
          <p:nvPr>
            <p:ph type="title"/>
          </p:nvPr>
        </p:nvSpPr>
        <p:spPr>
          <a:xfrm>
            <a:off x="1714500" y="1013223"/>
            <a:ext cx="5130404" cy="701278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3168253" y="971550"/>
            <a:ext cx="2700338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950">
                <a:ea typeface="隶书" panose="02010509060101010101" pitchFamily="49" charset="-122"/>
              </a:rPr>
              <a:t>应变理论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2471287" y="1977992"/>
            <a:ext cx="5486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</a:rPr>
              <a:t>位移和应变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刚体转动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latin typeface="黑体" panose="02010609060101010101" pitchFamily="49" charset="-122"/>
              </a:rPr>
              <a:t> 应变协调方程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latin typeface="黑体" panose="02010609060101010101" pitchFamily="49" charset="-122"/>
              </a:rPr>
              <a:t> 位移场的单值条件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latin typeface="黑体" panose="02010609060101010101" pitchFamily="49" charset="-122"/>
              </a:rPr>
              <a:t> 由应变求位移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537161" y="1006490"/>
            <a:ext cx="5029200" cy="9715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平行六面体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称为微元体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56375" y="2349166"/>
            <a:ext cx="4972049" cy="1828800"/>
            <a:chOff x="2400301" y="3600450"/>
            <a:chExt cx="4972049" cy="1828800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3371850" y="3600450"/>
              <a:ext cx="4000500" cy="857250"/>
              <a:chOff x="1200" y="2592"/>
              <a:chExt cx="3360" cy="720"/>
            </a:xfrm>
          </p:grpSpPr>
          <p:sp>
            <p:nvSpPr>
              <p:cNvPr id="230406" name="AutoShape 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816" cy="610"/>
              </a:xfrm>
              <a:prstGeom prst="parallelogram">
                <a:avLst>
                  <a:gd name="adj" fmla="val 33443"/>
                </a:avLst>
              </a:prstGeom>
              <a:solidFill>
                <a:srgbClr val="CC99FF"/>
              </a:solidFill>
              <a:ln>
                <a:noFill/>
              </a:ln>
              <a:effectLst/>
              <a:scene3d>
                <a:camera prst="legacyPerspectiveFront">
                  <a:rot lat="1500000" lon="1500000" rev="0"/>
                </a:camera>
                <a:lightRig rig="legacyFlat2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C99FF"/>
                </a:extrusionClr>
                <a:contourClr>
                  <a:srgbClr val="CC99FF"/>
                </a:contourClr>
              </a:sp3d>
              <a:extLst>
                <a:ext uri="{91240B29-F687-4F45-9708-019B960494DF}">
                  <a14:hiddenLine xmlns:a14="http://schemas.microsoft.com/office/drawing/2010/main" w="38100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1350"/>
              </a:p>
            </p:txBody>
          </p:sp>
          <p:sp>
            <p:nvSpPr>
              <p:cNvPr id="230407" name="Rectangle 7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576" cy="576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scene3d>
                <a:camera prst="legacyPerspectiveFront">
                  <a:rot lat="2400000" lon="1800000" rev="0"/>
                </a:camera>
                <a:lightRig rig="legacyFlat2" dir="b"/>
              </a:scene3d>
              <a:sp3d extrusionH="1052500" prstMaterial="legacyMatte">
                <a:bevelT w="13500" h="13500" prst="angle"/>
                <a:bevelB w="13500" h="13500" prst="angle"/>
                <a:extrusionClr>
                  <a:srgbClr val="CC99FF"/>
                </a:extrusionClr>
                <a:contourClr>
                  <a:srgbClr val="CC99FF"/>
                </a:contourClr>
              </a:sp3d>
              <a:extLst>
                <a:ext uri="{91240B29-F687-4F45-9708-019B960494DF}">
                  <a14:hiddenLine xmlns:a14="http://schemas.microsoft.com/office/drawing/2010/main" w="38100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1350"/>
              </a:p>
            </p:txBody>
          </p:sp>
          <p:sp>
            <p:nvSpPr>
              <p:cNvPr id="230408" name="AutoShape 8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720" cy="449"/>
              </a:xfrm>
              <a:prstGeom prst="rightArrow">
                <a:avLst>
                  <a:gd name="adj1" fmla="val 50000"/>
                  <a:gd name="adj2" fmla="val 40089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aphicFrame>
          <p:nvGraphicFramePr>
            <p:cNvPr id="23040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984811"/>
                </p:ext>
              </p:extLst>
            </p:nvPr>
          </p:nvGraphicFramePr>
          <p:xfrm>
            <a:off x="2400301" y="3657600"/>
            <a:ext cx="1541860" cy="177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Designer 4.1 Drawing" r:id="rId3" imgW="1631160" imgH="1875240" progId="MgxDesigner">
                    <p:embed/>
                  </p:oleObj>
                </mc:Choice>
                <mc:Fallback>
                  <p:oleObj name="Designer 4.1 Drawing" r:id="rId3" imgW="1631160" imgH="1875240" progId="MgxDesigner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1" y="3657600"/>
                          <a:ext cx="1541860" cy="177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874167" y="14889"/>
            <a:ext cx="5346594" cy="762446"/>
            <a:chOff x="1874167" y="465983"/>
            <a:chExt cx="5346594" cy="762446"/>
          </a:xfrm>
        </p:grpSpPr>
        <p:sp>
          <p:nvSpPr>
            <p:cNvPr id="230402" name="Rectangle 2"/>
            <p:cNvSpPr>
              <a:spLocks noChangeArrowheads="1"/>
            </p:cNvSpPr>
            <p:nvPr/>
          </p:nvSpPr>
          <p:spPr bwMode="auto">
            <a:xfrm>
              <a:off x="1982262" y="465983"/>
              <a:ext cx="5130404" cy="701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algn="ctr"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algn="ctr"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algn="ctr"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algn="ctr"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5400">
                  <a:solidFill>
                    <a:schemeClr val="tx2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位移和应变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874167" y="1228429"/>
              <a:ext cx="5346594" cy="0"/>
            </a:xfrm>
            <a:prstGeom prst="line">
              <a:avLst/>
            </a:prstGeom>
            <a:ln w="50800">
              <a:solidFill>
                <a:srgbClr val="FB05C6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79728" y="3560873"/>
            <a:ext cx="4839891" cy="3192066"/>
            <a:chOff x="2400300" y="2286000"/>
            <a:chExt cx="4839891" cy="3192066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776570"/>
                </p:ext>
              </p:extLst>
            </p:nvPr>
          </p:nvGraphicFramePr>
          <p:xfrm>
            <a:off x="2400300" y="3387328"/>
            <a:ext cx="2228850" cy="2090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Designer 4.1 Drawing" r:id="rId5" imgW="3642840" imgH="3417480" progId="MgxDesigner">
                    <p:embed/>
                  </p:oleObj>
                </mc:Choice>
                <mc:Fallback>
                  <p:oleObj name="Designer 4.1 Drawing" r:id="rId5" imgW="3642840" imgH="3417480" progId="MgxDesigner">
                    <p:embed/>
                    <p:pic>
                      <p:nvPicPr>
                        <p:cNvPr id="2314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0" y="3387328"/>
                          <a:ext cx="2228850" cy="2090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393909"/>
                </p:ext>
              </p:extLst>
            </p:nvPr>
          </p:nvGraphicFramePr>
          <p:xfrm>
            <a:off x="5429250" y="2286000"/>
            <a:ext cx="1810941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Designer 4.1 Drawing" r:id="rId7" imgW="2673720" imgH="2701080" progId="MgxDesigner">
                    <p:embed/>
                  </p:oleObj>
                </mc:Choice>
                <mc:Fallback>
                  <p:oleObj name="Designer 4.1 Drawing" r:id="rId7" imgW="2673720" imgH="2701080" progId="MgxDesigner">
                    <p:embed/>
                    <p:pic>
                      <p:nvPicPr>
                        <p:cNvPr id="2314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0" y="2286000"/>
                          <a:ext cx="1810941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4972050" y="4457700"/>
              <a:ext cx="1143000" cy="457200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grpSp>
        <p:nvGrpSpPr>
          <p:cNvPr id="300036" name="Group 4"/>
          <p:cNvGrpSpPr>
            <a:grpSpLocks/>
          </p:cNvGrpSpPr>
          <p:nvPr/>
        </p:nvGrpSpPr>
        <p:grpSpPr bwMode="auto">
          <a:xfrm>
            <a:off x="2686050" y="2228851"/>
            <a:ext cx="4572000" cy="853678"/>
            <a:chOff x="912" y="1084"/>
            <a:chExt cx="3840" cy="717"/>
          </a:xfrm>
        </p:grpSpPr>
        <p:sp>
          <p:nvSpPr>
            <p:cNvPr id="300037" name="Text Box 5"/>
            <p:cNvSpPr txBox="1">
              <a:spLocks noChangeArrowheads="1"/>
            </p:cNvSpPr>
            <p:nvPr/>
          </p:nvSpPr>
          <p:spPr bwMode="auto">
            <a:xfrm>
              <a:off x="912" y="1296"/>
              <a:ext cx="864" cy="310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位移场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2400" y="1296"/>
              <a:ext cx="864" cy="310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楷体_GB2312" pitchFamily="49" charset="-122"/>
                </a:rPr>
                <a:t>变形</a:t>
              </a:r>
            </a:p>
          </p:txBody>
        </p:sp>
        <p:sp>
          <p:nvSpPr>
            <p:cNvPr id="300039" name="Text Box 7"/>
            <p:cNvSpPr txBox="1">
              <a:spLocks noChangeArrowheads="1"/>
            </p:cNvSpPr>
            <p:nvPr/>
          </p:nvSpPr>
          <p:spPr bwMode="auto">
            <a:xfrm>
              <a:off x="1872" y="1084"/>
              <a:ext cx="33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950">
                  <a:solidFill>
                    <a:srgbClr val="9900CC"/>
                  </a:solidFill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300040" name="Text Box 8"/>
            <p:cNvSpPr txBox="1">
              <a:spLocks noChangeArrowheads="1"/>
            </p:cNvSpPr>
            <p:nvPr/>
          </p:nvSpPr>
          <p:spPr bwMode="auto">
            <a:xfrm>
              <a:off x="3792" y="1296"/>
              <a:ext cx="960" cy="310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刚体运动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00041" name="Text Box 9"/>
            <p:cNvSpPr txBox="1">
              <a:spLocks noChangeArrowheads="1"/>
            </p:cNvSpPr>
            <p:nvPr/>
          </p:nvSpPr>
          <p:spPr bwMode="auto">
            <a:xfrm>
              <a:off x="3312" y="1084"/>
              <a:ext cx="528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950">
                  <a:solidFill>
                    <a:srgbClr val="9900CC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</p:grp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2400300" y="3748089"/>
            <a:ext cx="4857750" cy="853678"/>
            <a:chOff x="1152" y="2016"/>
            <a:chExt cx="4080" cy="717"/>
          </a:xfrm>
        </p:grpSpPr>
        <p:sp>
          <p:nvSpPr>
            <p:cNvPr id="300043" name="Text Box 11"/>
            <p:cNvSpPr txBox="1">
              <a:spLocks noChangeArrowheads="1"/>
            </p:cNvSpPr>
            <p:nvPr/>
          </p:nvSpPr>
          <p:spPr bwMode="auto">
            <a:xfrm>
              <a:off x="1152" y="2228"/>
              <a:ext cx="1008" cy="310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楷体_GB2312" pitchFamily="49" charset="-122"/>
                </a:rPr>
                <a:t>刚体运动</a:t>
              </a:r>
            </a:p>
          </p:txBody>
        </p:sp>
        <p:sp>
          <p:nvSpPr>
            <p:cNvPr id="300044" name="Text Box 12"/>
            <p:cNvSpPr txBox="1">
              <a:spLocks noChangeArrowheads="1"/>
            </p:cNvSpPr>
            <p:nvPr/>
          </p:nvSpPr>
          <p:spPr bwMode="auto">
            <a:xfrm>
              <a:off x="2736" y="2228"/>
              <a:ext cx="1008" cy="310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楷体_GB2312" pitchFamily="49" charset="-122"/>
                </a:rPr>
                <a:t>刚体平移</a:t>
              </a:r>
            </a:p>
          </p:txBody>
        </p:sp>
        <p:sp>
          <p:nvSpPr>
            <p:cNvPr id="300045" name="Text Box 13"/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950">
                  <a:solidFill>
                    <a:srgbClr val="9900CC"/>
                  </a:solidFill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300046" name="Text Box 14"/>
            <p:cNvSpPr txBox="1">
              <a:spLocks noChangeArrowheads="1"/>
            </p:cNvSpPr>
            <p:nvPr/>
          </p:nvSpPr>
          <p:spPr bwMode="auto">
            <a:xfrm>
              <a:off x="4272" y="2228"/>
              <a:ext cx="960" cy="310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刚体转动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3792" y="2016"/>
              <a:ext cx="528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950">
                  <a:solidFill>
                    <a:srgbClr val="9900CC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</p:grpSp>
      <p:sp>
        <p:nvSpPr>
          <p:cNvPr id="300048" name="AutoShape 16"/>
          <p:cNvSpPr>
            <a:spLocks noChangeArrowheads="1"/>
          </p:cNvSpPr>
          <p:nvPr/>
        </p:nvSpPr>
        <p:spPr bwMode="auto">
          <a:xfrm>
            <a:off x="6343650" y="2971800"/>
            <a:ext cx="228600" cy="9144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17" name="直接连接符 1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58" name="Group 2"/>
          <p:cNvGrpSpPr>
            <a:grpSpLocks/>
          </p:cNvGrpSpPr>
          <p:nvPr/>
        </p:nvGrpSpPr>
        <p:grpSpPr bwMode="auto">
          <a:xfrm>
            <a:off x="429064" y="1632347"/>
            <a:ext cx="8331995" cy="4298156"/>
            <a:chOff x="613" y="622"/>
            <a:chExt cx="6998" cy="3610"/>
          </a:xfrm>
        </p:grpSpPr>
        <p:sp>
          <p:nvSpPr>
            <p:cNvPr id="301059" name="Text Box 3"/>
            <p:cNvSpPr txBox="1">
              <a:spLocks noChangeArrowheads="1"/>
            </p:cNvSpPr>
            <p:nvPr/>
          </p:nvSpPr>
          <p:spPr bwMode="auto">
            <a:xfrm>
              <a:off x="613" y="622"/>
              <a:ext cx="4392" cy="3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考虑线元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PQ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，变形前其端点位置是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100" i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x+</a:t>
              </a:r>
              <a:r>
                <a:rPr lang="en-US" altLang="zh-CN" sz="21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2100" i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点位移为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1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点位移为 </a:t>
              </a:r>
              <a:endPara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55000"/>
                </a:spcBef>
              </a:pP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</a:t>
              </a:r>
              <a:r>
                <a:rPr lang="en-US" altLang="zh-CN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en-US" altLang="zh-CN" sz="21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en-US" altLang="zh-CN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1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是线元随</a:t>
              </a:r>
              <a:r>
                <a:rPr lang="en-US" altLang="zh-CN" sz="21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点的刚体平移，</a:t>
              </a:r>
              <a:r>
                <a:rPr lang="en-US" altLang="zh-CN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21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21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点相对于</a:t>
              </a:r>
              <a:r>
                <a:rPr lang="en-US" altLang="zh-CN" sz="21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点位移的增量，其值为</a:t>
              </a:r>
            </a:p>
            <a:p>
              <a:pPr>
                <a:lnSpc>
                  <a:spcPct val="150000"/>
                </a:lnSpc>
                <a:spcBef>
                  <a:spcPct val="55000"/>
                </a:spcBef>
              </a:pPr>
              <a:endParaRPr lang="zh-CN" altLang="en-US" sz="15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060" name="Text Box 4"/>
            <p:cNvSpPr txBox="1">
              <a:spLocks noChangeArrowheads="1"/>
            </p:cNvSpPr>
            <p:nvPr/>
          </p:nvSpPr>
          <p:spPr bwMode="auto">
            <a:xfrm>
              <a:off x="3051" y="3033"/>
              <a:ext cx="45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350">
                <a:ea typeface="宋体" panose="02010600030101010101" pitchFamily="2" charset="-122"/>
              </a:endParaRPr>
            </a:p>
          </p:txBody>
        </p:sp>
      </p:grp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graphicFrame>
        <p:nvGraphicFramePr>
          <p:cNvPr id="301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92290"/>
              </p:ext>
            </p:extLst>
          </p:nvPr>
        </p:nvGraphicFramePr>
        <p:xfrm>
          <a:off x="1754011" y="2971205"/>
          <a:ext cx="2343150" cy="34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Equation" r:id="rId3" imgW="1358310" imgH="203112" progId="Equation.DSMT4">
                  <p:embed/>
                </p:oleObj>
              </mc:Choice>
              <mc:Fallback>
                <p:oleObj name="Equation" r:id="rId3" imgW="13583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11" y="2971205"/>
                        <a:ext cx="2343150" cy="344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ChangeAspect="1"/>
          </p:cNvGraphicFramePr>
          <p:nvPr/>
        </p:nvGraphicFramePr>
        <p:xfrm>
          <a:off x="2571750" y="4572000"/>
          <a:ext cx="3086100" cy="7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Equation" r:id="rId5" imgW="1790640" imgH="444240" progId="Equation.DSMT4">
                  <p:embed/>
                </p:oleObj>
              </mc:Choice>
              <mc:Fallback>
                <p:oleObj name="Equation" r:id="rId5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572000"/>
                        <a:ext cx="3086100" cy="782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366870" y="5515466"/>
            <a:ext cx="56614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由商判则可知，位移梯度</a:t>
            </a:r>
            <a:r>
              <a:rPr lang="en-US" altLang="zh-CN" sz="21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为一个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二阶张量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V="1">
            <a:off x="6400800" y="2743200"/>
            <a:ext cx="571500" cy="62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6079334" y="1599605"/>
            <a:ext cx="2696765" cy="2743200"/>
            <a:chOff x="6681789" y="1219200"/>
            <a:chExt cx="3595687" cy="3657600"/>
          </a:xfrm>
        </p:grpSpPr>
        <p:pic>
          <p:nvPicPr>
            <p:cNvPr id="301061" name="Picture 5" descr="3-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4" b="-374"/>
            <a:stretch>
              <a:fillRect/>
            </a:stretch>
          </p:blipFill>
          <p:spPr bwMode="auto">
            <a:xfrm>
              <a:off x="6681789" y="1219200"/>
              <a:ext cx="3595687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 flipV="1">
              <a:off x="7391400" y="1981200"/>
              <a:ext cx="533400" cy="914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8534400" y="2209800"/>
              <a:ext cx="1066800" cy="1143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3222822" y="1632691"/>
            <a:ext cx="6138512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1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分解成对称张量与反对称张量之和 </a:t>
            </a:r>
          </a:p>
          <a:p>
            <a:pPr>
              <a:spcBef>
                <a:spcPct val="50000"/>
              </a:spcBef>
            </a:pP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对称部分即为小应变张量 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，定义反对称部分为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1143001" y="31325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34140"/>
              </p:ext>
            </p:extLst>
          </p:nvPr>
        </p:nvGraphicFramePr>
        <p:xfrm>
          <a:off x="4605338" y="2225279"/>
          <a:ext cx="3088481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9" name="Equation" r:id="rId3" imgW="2006280" imgH="393480" progId="Equation.DSMT4">
                  <p:embed/>
                </p:oleObj>
              </mc:Choice>
              <mc:Fallback>
                <p:oleObj name="Equation" r:id="rId3" imgW="2006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2225279"/>
                        <a:ext cx="3088481" cy="6000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70000"/>
                        </a:srgbClr>
                      </a:solidFill>
                      <a:ln w="57150" cmpd="thickThin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1143001" y="31039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2087" name="Object 7" descr="棚架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286979"/>
              </p:ext>
            </p:extLst>
          </p:nvPr>
        </p:nvGraphicFramePr>
        <p:xfrm>
          <a:off x="4605337" y="3180132"/>
          <a:ext cx="3234929" cy="72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0" name="Equation" r:id="rId5" imgW="2260440" imgH="507960" progId="Equation.DSMT4">
                  <p:embed/>
                </p:oleObj>
              </mc:Choice>
              <mc:Fallback>
                <p:oleObj name="Equation" r:id="rId5" imgW="2260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7" y="3180132"/>
                        <a:ext cx="3234929" cy="721519"/>
                      </a:xfrm>
                      <a:prstGeom prst="rect">
                        <a:avLst/>
                      </a:prstGeom>
                      <a:pattFill prst="trellis">
                        <a:fgClr>
                          <a:srgbClr val="FFFF99">
                            <a:alpha val="70000"/>
                          </a:srgbClr>
                        </a:fgClr>
                        <a:bgClr>
                          <a:srgbClr val="FFFFFF">
                            <a:alpha val="70000"/>
                          </a:srgbClr>
                        </a:bgClr>
                      </a:pattFill>
                      <a:ln w="57150" cmpd="thinThick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1143001" y="31325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2091" name="Object 11" descr="窄横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047"/>
              </p:ext>
            </p:extLst>
          </p:nvPr>
        </p:nvGraphicFramePr>
        <p:xfrm>
          <a:off x="4605338" y="5078812"/>
          <a:ext cx="1869281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1" name="Equation" r:id="rId7" imgW="1168200" imgH="393480" progId="Equation.DSMT4">
                  <p:embed/>
                </p:oleObj>
              </mc:Choice>
              <mc:Fallback>
                <p:oleObj name="Equation" r:id="rId7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5078812"/>
                        <a:ext cx="1869281" cy="623888"/>
                      </a:xfrm>
                      <a:prstGeom prst="rect">
                        <a:avLst/>
                      </a:prstGeom>
                      <a:pattFill prst="narHorz">
                        <a:fgClr>
                          <a:srgbClr val="99CCFF">
                            <a:alpha val="57001"/>
                          </a:srgbClr>
                        </a:fgClr>
                        <a:bgClr>
                          <a:srgbClr val="FFFFFF">
                            <a:alpha val="57001"/>
                          </a:srgbClr>
                        </a:bgClr>
                      </a:pattFill>
                      <a:ln w="38100" cmpd="dbl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7046119" y="5179413"/>
            <a:ext cx="213552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1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 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称为转动张量</a:t>
            </a:r>
            <a:r>
              <a:rPr lang="zh-CN" altLang="en-US" sz="21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" y="1005059"/>
            <a:ext cx="2696765" cy="2743200"/>
            <a:chOff x="6681789" y="1219200"/>
            <a:chExt cx="3595687" cy="3657600"/>
          </a:xfrm>
        </p:grpSpPr>
        <p:pic>
          <p:nvPicPr>
            <p:cNvPr id="15" name="Picture 5" descr="3-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4" b="-374"/>
            <a:stretch>
              <a:fillRect/>
            </a:stretch>
          </p:blipFill>
          <p:spPr bwMode="auto">
            <a:xfrm>
              <a:off x="6681789" y="1219200"/>
              <a:ext cx="3595687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7391400" y="1981200"/>
              <a:ext cx="533400" cy="914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8534400" y="2209800"/>
              <a:ext cx="1066800" cy="1143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71401"/>
              </p:ext>
            </p:extLst>
          </p:nvPr>
        </p:nvGraphicFramePr>
        <p:xfrm>
          <a:off x="136722" y="4621841"/>
          <a:ext cx="3086100" cy="7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2" name="Equation" r:id="rId10" imgW="1790640" imgH="444240" progId="Equation.DSMT4">
                  <p:embed/>
                </p:oleObj>
              </mc:Choice>
              <mc:Fallback>
                <p:oleObj name="Equation" r:id="rId10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2" y="4621841"/>
                        <a:ext cx="3086100" cy="782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1143001" y="31039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3245644" y="968187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graphicFrame>
        <p:nvGraphicFramePr>
          <p:cNvPr id="30311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228850" y="2400300"/>
          <a:ext cx="2751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0" name="Equation" r:id="rId3" imgW="2006280" imgH="393480" progId="Equation.DSMT4">
                  <p:embed/>
                </p:oleObj>
              </mc:Choice>
              <mc:Fallback>
                <p:oleObj name="Equation" r:id="rId3" imgW="2006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400300"/>
                        <a:ext cx="2751138" cy="5397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70000"/>
                        </a:srgbClr>
                      </a:solidFill>
                      <a:ln w="57150" cmpd="thickThin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2" name="AutoShape 8"/>
          <p:cNvSpPr>
            <a:spLocks noChangeArrowheads="1"/>
          </p:cNvSpPr>
          <p:nvPr/>
        </p:nvSpPr>
        <p:spPr bwMode="auto">
          <a:xfrm>
            <a:off x="3371850" y="3028950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1143001" y="321109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3114" name="Object 10" descr="棚架"/>
          <p:cNvGraphicFramePr>
            <a:graphicFrameLocks noChangeAspect="1"/>
          </p:cNvGraphicFramePr>
          <p:nvPr/>
        </p:nvGraphicFramePr>
        <p:xfrm>
          <a:off x="2657475" y="3714750"/>
          <a:ext cx="1657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1" name="Equation" r:id="rId5" imgW="749160" imgH="177480" progId="Equation.DSMT4">
                  <p:embed/>
                </p:oleObj>
              </mc:Choice>
              <mc:Fallback>
                <p:oleObj name="Equation" r:id="rId5" imgW="749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714750"/>
                        <a:ext cx="1657350" cy="400050"/>
                      </a:xfrm>
                      <a:prstGeom prst="rect">
                        <a:avLst/>
                      </a:prstGeom>
                      <a:pattFill prst="trellis">
                        <a:fgClr>
                          <a:srgbClr val="FFFF99">
                            <a:alpha val="60001"/>
                          </a:srgbClr>
                        </a:fgClr>
                        <a:bgClr>
                          <a:srgbClr val="FFFFFF">
                            <a:alpha val="60001"/>
                          </a:srgbClr>
                        </a:bgClr>
                      </a:pattFill>
                      <a:ln w="38100" cmpd="dbl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1143001" y="321109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2571750" y="4629154"/>
            <a:ext cx="1714500" cy="342900"/>
            <a:chOff x="1872" y="3718"/>
            <a:chExt cx="1440" cy="288"/>
          </a:xfrm>
        </p:grpSpPr>
        <p:graphicFrame>
          <p:nvGraphicFramePr>
            <p:cNvPr id="303118" name="Object 14"/>
            <p:cNvGraphicFramePr>
              <a:graphicFrameLocks noChangeAspect="1"/>
            </p:cNvGraphicFramePr>
            <p:nvPr/>
          </p:nvGraphicFramePr>
          <p:xfrm>
            <a:off x="2438" y="3718"/>
            <a:ext cx="87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2" name="Equation" r:id="rId7" imgW="774028" imgH="177646" progId="Equation.DSMT4">
                    <p:embed/>
                  </p:oleObj>
                </mc:Choice>
                <mc:Fallback>
                  <p:oleObj name="Equation" r:id="rId7" imgW="774028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3718"/>
                          <a:ext cx="874" cy="266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1872" y="3735"/>
              <a:ext cx="56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500">
                  <a:solidFill>
                    <a:srgbClr val="0000FF"/>
                  </a:solidFill>
                  <a:ea typeface="隶书" panose="02010509060101010101" pitchFamily="49" charset="-122"/>
                </a:rPr>
                <a:t>代入</a:t>
              </a:r>
            </a:p>
          </p:txBody>
        </p:sp>
      </p:grp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1143001" y="321109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3121" name="Object 17"/>
          <p:cNvGraphicFramePr>
            <a:graphicFrameLocks noChangeAspect="1"/>
          </p:cNvGraphicFramePr>
          <p:nvPr/>
        </p:nvGraphicFramePr>
        <p:xfrm>
          <a:off x="5029200" y="3714751"/>
          <a:ext cx="2687241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3" name="Equation" r:id="rId9" imgW="1180800" imgH="177480" progId="Equation.DSMT4">
                  <p:embed/>
                </p:oleObj>
              </mc:Choice>
              <mc:Fallback>
                <p:oleObj name="Equation" r:id="rId9" imgW="1180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14751"/>
                        <a:ext cx="2687241" cy="413147"/>
                      </a:xfrm>
                      <a:prstGeom prst="rect">
                        <a:avLst/>
                      </a:prstGeom>
                      <a:solidFill>
                        <a:schemeClr val="bg1">
                          <a:alpha val="80000"/>
                        </a:schemeClr>
                      </a:solidFill>
                      <a:ln w="57150" cmpd="thinThick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/>
        </p:nvGraphicFramePr>
        <p:xfrm>
          <a:off x="5029200" y="4343401"/>
          <a:ext cx="2743200" cy="47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4"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1"/>
                        <a:ext cx="2743200" cy="47506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9" name="AutoShape 25"/>
          <p:cNvSpPr>
            <a:spLocks noChangeArrowheads="1"/>
          </p:cNvSpPr>
          <p:nvPr/>
        </p:nvSpPr>
        <p:spPr bwMode="auto">
          <a:xfrm>
            <a:off x="4343400" y="4114800"/>
            <a:ext cx="628650" cy="342900"/>
          </a:xfrm>
          <a:prstGeom prst="rightArrow">
            <a:avLst>
              <a:gd name="adj1" fmla="val 50000"/>
              <a:gd name="adj2" fmla="val 45833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1766072" y="163990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 animBg="1"/>
      <p:bldP spid="3031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1696169" y="1778158"/>
            <a:ext cx="6165265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由反对称张量的性质可知：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反对称张量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三个独立分量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1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1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1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1143001" y="277889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2580086" y="3143250"/>
          <a:ext cx="215384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Equation" r:id="rId3" imgW="1511280" imgH="1333440" progId="Equation.DSMT4">
                  <p:embed/>
                </p:oleObj>
              </mc:Choice>
              <mc:Fallback>
                <p:oleObj name="Equation" r:id="rId3" imgW="15112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086" y="3143250"/>
                        <a:ext cx="2153840" cy="1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34" name="Group 6"/>
          <p:cNvGrpSpPr>
            <a:grpSpLocks/>
          </p:cNvGrpSpPr>
          <p:nvPr/>
        </p:nvGrpSpPr>
        <p:grpSpPr bwMode="auto">
          <a:xfrm>
            <a:off x="4914901" y="3543300"/>
            <a:ext cx="1620441" cy="571500"/>
            <a:chOff x="3168" y="2256"/>
            <a:chExt cx="1361" cy="480"/>
          </a:xfrm>
        </p:grpSpPr>
        <p:sp>
          <p:nvSpPr>
            <p:cNvPr id="304135" name="AutoShape 7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3168" y="2256"/>
              <a:ext cx="136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隶书" panose="02010509060101010101" pitchFamily="49" charset="-122"/>
                </a:rPr>
                <a:t>指标记号</a:t>
              </a:r>
            </a:p>
          </p:txBody>
        </p:sp>
      </p:grp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1143001" y="317894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4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65199"/>
              </p:ext>
            </p:extLst>
          </p:nvPr>
        </p:nvGraphicFramePr>
        <p:xfrm>
          <a:off x="6495455" y="3847680"/>
          <a:ext cx="1101328" cy="396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7" name="Equation" r:id="rId5" imgW="672840" imgH="241200" progId="Equation.DSMT4">
                  <p:embed/>
                </p:oleObj>
              </mc:Choice>
              <mc:Fallback>
                <p:oleObj name="Equation" r:id="rId5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455" y="3847680"/>
                        <a:ext cx="1101328" cy="396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3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86" y="2682478"/>
            <a:ext cx="2639615" cy="32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143001" y="319323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305157" name="Group 5"/>
          <p:cNvGrpSpPr>
            <a:grpSpLocks/>
          </p:cNvGrpSpPr>
          <p:nvPr/>
        </p:nvGrpSpPr>
        <p:grpSpPr bwMode="auto">
          <a:xfrm>
            <a:off x="1946672" y="1971677"/>
            <a:ext cx="5372100" cy="417911"/>
            <a:chOff x="675" y="840"/>
            <a:chExt cx="4512" cy="351"/>
          </a:xfrm>
        </p:grpSpPr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675" y="840"/>
              <a:ext cx="451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1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转动矢量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05159" name="Object 7"/>
            <p:cNvGraphicFramePr>
              <a:graphicFrameLocks noChangeAspect="1"/>
            </p:cNvGraphicFramePr>
            <p:nvPr/>
          </p:nvGraphicFramePr>
          <p:xfrm>
            <a:off x="1776" y="864"/>
            <a:ext cx="192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2" name="Equation" r:id="rId4" imgW="1346200" imgH="228600" progId="Equation.DSMT4">
                    <p:embed/>
                  </p:oleObj>
                </mc:Choice>
                <mc:Fallback>
                  <p:oleObj name="Equation" r:id="rId4" imgW="1346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64"/>
                          <a:ext cx="1920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graphicFrame>
        <p:nvGraphicFramePr>
          <p:cNvPr id="30516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91250" y="2033588"/>
          <a:ext cx="10223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name="Equation" r:id="rId6" imgW="672840" imgH="241200" progId="Equation.DSMT4">
                  <p:embed/>
                </p:oleObj>
              </mc:Choice>
              <mc:Fallback>
                <p:oleObj name="Equation" r:id="rId6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2033588"/>
                        <a:ext cx="1022350" cy="36671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1143001" y="318966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5162" name="Object 10"/>
          <p:cNvGraphicFramePr>
            <a:graphicFrameLocks noChangeAspect="1"/>
          </p:cNvGraphicFramePr>
          <p:nvPr/>
        </p:nvGraphicFramePr>
        <p:xfrm>
          <a:off x="2000251" y="2483645"/>
          <a:ext cx="4074319" cy="37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Equation" r:id="rId8" imgW="2590560" imgH="241200" progId="Equation.DSMT4">
                  <p:embed/>
                </p:oleObj>
              </mc:Choice>
              <mc:Fallback>
                <p:oleObj name="Equation" r:id="rId8" imgW="259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2483645"/>
                        <a:ext cx="4074319" cy="373856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3" name="AutoShape 11"/>
          <p:cNvSpPr>
            <a:spLocks noChangeArrowheads="1"/>
          </p:cNvSpPr>
          <p:nvPr/>
        </p:nvSpPr>
        <p:spPr bwMode="auto">
          <a:xfrm>
            <a:off x="6229350" y="2457450"/>
            <a:ext cx="171450" cy="51435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1143001" y="321109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05165" name="Object 13"/>
          <p:cNvGraphicFramePr>
            <a:graphicFrameLocks noChangeAspect="1"/>
          </p:cNvGraphicFramePr>
          <p:nvPr/>
        </p:nvGraphicFramePr>
        <p:xfrm>
          <a:off x="2767012" y="3543301"/>
          <a:ext cx="2072879" cy="36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5" name="Equation" r:id="rId10" imgW="1015920" imgH="177480" progId="Equation.DSMT4">
                  <p:embed/>
                </p:oleObj>
              </mc:Choice>
              <mc:Fallback>
                <p:oleObj name="Equation" r:id="rId10" imgW="1015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2" y="3543301"/>
                        <a:ext cx="2072879" cy="369094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6" name="AutoShape 14"/>
          <p:cNvSpPr>
            <a:spLocks noChangeArrowheads="1"/>
          </p:cNvSpPr>
          <p:nvPr/>
        </p:nvSpPr>
        <p:spPr bwMode="auto">
          <a:xfrm>
            <a:off x="3075385" y="2914650"/>
            <a:ext cx="228600" cy="5715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1885053" y="4449689"/>
            <a:ext cx="342112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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称为张量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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反偶矢量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 flipV="1">
            <a:off x="6629400" y="3600450"/>
            <a:ext cx="400050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 flipV="1">
            <a:off x="6629400" y="3600450"/>
            <a:ext cx="800100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cxnSp>
        <p:nvCxnSpPr>
          <p:cNvPr id="19" name="直接连接符 1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1" grpId="0" animBg="1"/>
      <p:bldP spid="3051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2286000" y="2024062"/>
            <a:ext cx="54292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指标形式为：</a:t>
            </a:r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3429000" y="2400300"/>
          <a:ext cx="3943350" cy="496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3" name="Equation" r:id="rId3" imgW="1587240" imgH="203040" progId="Equation.DSMT4">
                  <p:embed/>
                </p:oleObj>
              </mc:Choice>
              <mc:Fallback>
                <p:oleObj name="Equation" r:id="rId3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00300"/>
                        <a:ext cx="3943350" cy="496491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8"/>
          <p:cNvGraphicFramePr>
            <a:graphicFrameLocks noChangeAspect="1"/>
          </p:cNvGraphicFramePr>
          <p:nvPr/>
        </p:nvGraphicFramePr>
        <p:xfrm>
          <a:off x="3829050" y="4343401"/>
          <a:ext cx="2743200" cy="47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4" name="Equation" r:id="rId5" imgW="1358310" imgH="241195" progId="Equation.DSMT4">
                  <p:embed/>
                </p:oleObj>
              </mc:Choice>
              <mc:Fallback>
                <p:oleObj name="Equation" r:id="rId5" imgW="13583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343401"/>
                        <a:ext cx="2743200" cy="478631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85" name="Group 9"/>
          <p:cNvGrpSpPr>
            <a:grpSpLocks/>
          </p:cNvGrpSpPr>
          <p:nvPr/>
        </p:nvGrpSpPr>
        <p:grpSpPr bwMode="auto">
          <a:xfrm>
            <a:off x="3429000" y="3371850"/>
            <a:ext cx="3600450" cy="457200"/>
            <a:chOff x="1872" y="1488"/>
            <a:chExt cx="2880" cy="365"/>
          </a:xfrm>
        </p:grpSpPr>
        <p:graphicFrame>
          <p:nvGraphicFramePr>
            <p:cNvPr id="306186" name="Object 10"/>
            <p:cNvGraphicFramePr>
              <a:graphicFrameLocks noChangeAspect="1"/>
            </p:cNvGraphicFramePr>
            <p:nvPr/>
          </p:nvGraphicFramePr>
          <p:xfrm>
            <a:off x="1872" y="1488"/>
            <a:ext cx="240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35" name="Equation" r:id="rId7" imgW="1193760" imgH="177480" progId="Equation.DSMT4">
                    <p:embed/>
                  </p:oleObj>
                </mc:Choice>
                <mc:Fallback>
                  <p:oleObj name="Equation" r:id="rId7" imgW="11937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88"/>
                          <a:ext cx="2400" cy="36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9900CC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187" name="Text Box 11"/>
            <p:cNvSpPr txBox="1">
              <a:spLocks noChangeArrowheads="1"/>
            </p:cNvSpPr>
            <p:nvPr/>
          </p:nvSpPr>
          <p:spPr bwMode="auto">
            <a:xfrm>
              <a:off x="4368" y="1488"/>
              <a:ext cx="38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00"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01735"/>
              </p:ext>
            </p:extLst>
          </p:nvPr>
        </p:nvGraphicFramePr>
        <p:xfrm>
          <a:off x="336884" y="5254674"/>
          <a:ext cx="2687241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6" name="Equation" r:id="rId9" imgW="1180800" imgH="177480" progId="Equation.DSMT4">
                  <p:embed/>
                </p:oleObj>
              </mc:Choice>
              <mc:Fallback>
                <p:oleObj name="Equation" r:id="rId9" imgW="1180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4" y="5254674"/>
                        <a:ext cx="2687241" cy="413147"/>
                      </a:xfrm>
                      <a:prstGeom prst="rect">
                        <a:avLst/>
                      </a:prstGeom>
                      <a:solidFill>
                        <a:schemeClr val="bg1">
                          <a:alpha val="80000"/>
                        </a:schemeClr>
                      </a:solidFill>
                      <a:ln w="57150" cmpd="thinThick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3-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b="-374"/>
          <a:stretch>
            <a:fillRect/>
          </a:stretch>
        </p:blipFill>
        <p:spPr bwMode="auto">
          <a:xfrm>
            <a:off x="149005" y="1706338"/>
            <a:ext cx="26967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29112" y="2198671"/>
            <a:ext cx="4138613" cy="1389934"/>
            <a:chOff x="4006850" y="1932942"/>
            <a:chExt cx="5518150" cy="1853247"/>
          </a:xfrm>
        </p:grpSpPr>
        <p:graphicFrame>
          <p:nvGraphicFramePr>
            <p:cNvPr id="3072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891623"/>
                </p:ext>
              </p:extLst>
            </p:nvPr>
          </p:nvGraphicFramePr>
          <p:xfrm>
            <a:off x="4038600" y="1932942"/>
            <a:ext cx="54864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2" name="Equation" r:id="rId3" imgW="2044700" imgH="203200" progId="Equation.DSMT4">
                    <p:embed/>
                  </p:oleObj>
                </mc:Choice>
                <mc:Fallback>
                  <p:oleObj name="Equation" r:id="rId3" imgW="20447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0" y="1932942"/>
                          <a:ext cx="5486400" cy="53657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209" name="Group 9"/>
            <p:cNvGrpSpPr>
              <a:grpSpLocks/>
            </p:cNvGrpSpPr>
            <p:nvPr/>
          </p:nvGrpSpPr>
          <p:grpSpPr bwMode="auto">
            <a:xfrm>
              <a:off x="4006850" y="2514601"/>
              <a:ext cx="2241550" cy="1252538"/>
              <a:chOff x="1852" y="2544"/>
              <a:chExt cx="1412" cy="789"/>
            </a:xfrm>
          </p:grpSpPr>
          <p:sp>
            <p:nvSpPr>
              <p:cNvPr id="307210" name="Line 10"/>
              <p:cNvSpPr>
                <a:spLocks noChangeShapeType="1"/>
              </p:cNvSpPr>
              <p:nvPr/>
            </p:nvSpPr>
            <p:spPr bwMode="auto">
              <a:xfrm flipH="1">
                <a:off x="2256" y="2544"/>
                <a:ext cx="1008" cy="48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211" name="Rectangle 11"/>
              <p:cNvSpPr>
                <a:spLocks noChangeArrowheads="1"/>
              </p:cNvSpPr>
              <p:nvPr/>
            </p:nvSpPr>
            <p:spPr bwMode="auto">
              <a:xfrm>
                <a:off x="1852" y="3023"/>
                <a:ext cx="93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ea typeface="隶书" panose="02010509060101010101" pitchFamily="49" charset="-122"/>
                  </a:rPr>
                  <a:t>刚体平移</a:t>
                </a:r>
              </a:p>
            </p:txBody>
          </p:sp>
        </p:grpSp>
        <p:grpSp>
          <p:nvGrpSpPr>
            <p:cNvPr id="307212" name="Group 12"/>
            <p:cNvGrpSpPr>
              <a:grpSpLocks/>
            </p:cNvGrpSpPr>
            <p:nvPr/>
          </p:nvGrpSpPr>
          <p:grpSpPr bwMode="auto">
            <a:xfrm>
              <a:off x="6400800" y="2590801"/>
              <a:ext cx="990600" cy="1195388"/>
              <a:chOff x="3360" y="2592"/>
              <a:chExt cx="624" cy="753"/>
            </a:xfrm>
          </p:grpSpPr>
          <p:sp>
            <p:nvSpPr>
              <p:cNvPr id="307213" name="Line 13"/>
              <p:cNvSpPr>
                <a:spLocks noChangeShapeType="1"/>
              </p:cNvSpPr>
              <p:nvPr/>
            </p:nvSpPr>
            <p:spPr bwMode="auto">
              <a:xfrm flipH="1">
                <a:off x="3600" y="259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214" name="Rectangle 14"/>
              <p:cNvSpPr>
                <a:spLocks noChangeArrowheads="1"/>
              </p:cNvSpPr>
              <p:nvPr/>
            </p:nvSpPr>
            <p:spPr bwMode="auto">
              <a:xfrm>
                <a:off x="3360" y="3035"/>
                <a:ext cx="58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ea typeface="隶书" panose="02010509060101010101" pitchFamily="49" charset="-122"/>
                  </a:rPr>
                  <a:t>变 形</a:t>
                </a:r>
              </a:p>
            </p:txBody>
          </p:sp>
        </p:grpSp>
        <p:grpSp>
          <p:nvGrpSpPr>
            <p:cNvPr id="307215" name="Group 15"/>
            <p:cNvGrpSpPr>
              <a:grpSpLocks/>
            </p:cNvGrpSpPr>
            <p:nvPr/>
          </p:nvGrpSpPr>
          <p:grpSpPr bwMode="auto">
            <a:xfrm>
              <a:off x="8045452" y="2514603"/>
              <a:ext cx="1477963" cy="1266826"/>
              <a:chOff x="4396" y="2544"/>
              <a:chExt cx="931" cy="798"/>
            </a:xfrm>
          </p:grpSpPr>
          <p:sp>
            <p:nvSpPr>
              <p:cNvPr id="307216" name="Line 16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576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217" name="Rectangle 17"/>
              <p:cNvSpPr>
                <a:spLocks noChangeArrowheads="1"/>
              </p:cNvSpPr>
              <p:nvPr/>
            </p:nvSpPr>
            <p:spPr bwMode="auto">
              <a:xfrm>
                <a:off x="4396" y="3032"/>
                <a:ext cx="93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ea typeface="隶书" panose="02010509060101010101" pitchFamily="49" charset="-122"/>
                  </a:rPr>
                  <a:t>刚体转动</a:t>
                </a:r>
              </a:p>
            </p:txBody>
          </p:sp>
        </p:grpSp>
      </p:grpSp>
      <p:cxnSp>
        <p:nvCxnSpPr>
          <p:cNvPr id="14" name="直接连接符 13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5" descr="3-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b="-374"/>
          <a:stretch>
            <a:fillRect/>
          </a:stretch>
        </p:blipFill>
        <p:spPr bwMode="auto">
          <a:xfrm>
            <a:off x="741760" y="1844341"/>
            <a:ext cx="26967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4641346" y="1842969"/>
            <a:ext cx="801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3-8</a:t>
            </a:r>
            <a:r>
              <a:rPr lang="en-US" altLang="zh-CN" sz="1350" dirty="0">
                <a:ea typeface="宋体" panose="02010600030101010101" pitchFamily="2" charset="-122"/>
                <a:hlinkClick r:id="rId3" action="ppaction://hlinksldjump"/>
              </a:rPr>
              <a:t> 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0" y="1735705"/>
            <a:ext cx="4783756" cy="4020202"/>
            <a:chOff x="2133600" y="1298575"/>
            <a:chExt cx="5529263" cy="50260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133600" y="1298575"/>
              <a:ext cx="5529263" cy="5026025"/>
              <a:chOff x="2133600" y="1298575"/>
              <a:chExt cx="5529263" cy="5026025"/>
            </a:xfrm>
          </p:grpSpPr>
          <p:pic>
            <p:nvPicPr>
              <p:cNvPr id="25" name="Picture 3" descr="3-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1298575"/>
                <a:ext cx="5529263" cy="502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Group 8"/>
              <p:cNvGrpSpPr>
                <a:grpSpLocks/>
              </p:cNvGrpSpPr>
              <p:nvPr/>
            </p:nvGrpSpPr>
            <p:grpSpPr bwMode="auto">
              <a:xfrm>
                <a:off x="2438400" y="4343400"/>
                <a:ext cx="1447800" cy="1447800"/>
                <a:chOff x="1536" y="2736"/>
                <a:chExt cx="912" cy="912"/>
              </a:xfrm>
            </p:grpSpPr>
            <p:sp>
              <p:nvSpPr>
                <p:cNvPr id="3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536" y="364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536" y="2736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27" name="Group 16"/>
              <p:cNvGrpSpPr>
                <a:grpSpLocks/>
              </p:cNvGrpSpPr>
              <p:nvPr/>
            </p:nvGrpSpPr>
            <p:grpSpPr bwMode="auto">
              <a:xfrm>
                <a:off x="4648200" y="3048000"/>
                <a:ext cx="1600200" cy="1524000"/>
                <a:chOff x="2928" y="1920"/>
                <a:chExt cx="1008" cy="960"/>
              </a:xfrm>
            </p:grpSpPr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2928" y="2880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928" y="1920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 flipH="1">
                <a:off x="4572000" y="4495800"/>
                <a:ext cx="1676400" cy="76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4419600" y="2895600"/>
                <a:ext cx="228600" cy="1676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H="1">
                <a:off x="4572000" y="3962400"/>
                <a:ext cx="1752600" cy="609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 flipH="1">
                <a:off x="4572000" y="2743200"/>
                <a:ext cx="38100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aphicFrame>
          <p:nvGraphicFramePr>
            <p:cNvPr id="2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116095"/>
                </p:ext>
              </p:extLst>
            </p:nvPr>
          </p:nvGraphicFramePr>
          <p:xfrm>
            <a:off x="6148388" y="4648200"/>
            <a:ext cx="2936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9" name="Equation" r:id="rId5" imgW="177646" imgH="228402" progId="Equation.DSMT4">
                    <p:embed/>
                  </p:oleObj>
                </mc:Choice>
                <mc:Fallback>
                  <p:oleObj name="Equation" r:id="rId5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8388" y="4648200"/>
                          <a:ext cx="293687" cy="381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822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7959"/>
              </p:ext>
            </p:extLst>
          </p:nvPr>
        </p:nvGraphicFramePr>
        <p:xfrm>
          <a:off x="4701587" y="1826987"/>
          <a:ext cx="4117975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文档" r:id="rId7" imgW="5758716" imgH="5143445" progId="Word.Document.8">
                  <p:embed/>
                </p:oleObj>
              </mc:Choice>
              <mc:Fallback>
                <p:oleObj name="文档" r:id="rId7" imgW="5758716" imgH="5143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587" y="1826987"/>
                        <a:ext cx="4117975" cy="367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4.3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073216" y="1726407"/>
            <a:ext cx="7726681" cy="296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dirty="0">
              <a:solidFill>
                <a:srgbClr val="FF0000"/>
              </a:solidFill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对变形体来说，转动矢量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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和转动张量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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都是随点而异的。若考虑整个物体作刚体转动（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1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 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常数）的情况，则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15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这就是理论力学中熟知的刚体转动公式：</a:t>
            </a:r>
          </a:p>
          <a:p>
            <a:pPr>
              <a:spcBef>
                <a:spcPct val="50000"/>
              </a:spcBef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0276" name="AutoShape 4"/>
          <p:cNvSpPr>
            <a:spLocks noChangeArrowheads="1"/>
          </p:cNvSpPr>
          <p:nvPr/>
        </p:nvSpPr>
        <p:spPr bwMode="auto">
          <a:xfrm>
            <a:off x="1167064" y="256982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310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63185"/>
              </p:ext>
            </p:extLst>
          </p:nvPr>
        </p:nvGraphicFramePr>
        <p:xfrm>
          <a:off x="3718322" y="1852360"/>
          <a:ext cx="2621756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6" name="Equation" r:id="rId3" imgW="1409400" imgH="203040" progId="Equation.DSMT4">
                  <p:embed/>
                </p:oleObj>
              </mc:Choice>
              <mc:Fallback>
                <p:oleObj name="Equation" r:id="rId3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322" y="1852360"/>
                        <a:ext cx="2621756" cy="3857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07783"/>
              </p:ext>
            </p:extLst>
          </p:nvPr>
        </p:nvGraphicFramePr>
        <p:xfrm>
          <a:off x="3200399" y="3281037"/>
          <a:ext cx="3657600" cy="52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7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3281037"/>
                        <a:ext cx="3657600" cy="52268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93277"/>
              </p:ext>
            </p:extLst>
          </p:nvPr>
        </p:nvGraphicFramePr>
        <p:xfrm>
          <a:off x="2545841" y="4213816"/>
          <a:ext cx="5147978" cy="139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8" name="Equation" r:id="rId7" imgW="2527200" imgH="685800" progId="Equation.DSMT4">
                  <p:embed/>
                </p:oleObj>
              </mc:Choice>
              <mc:Fallback>
                <p:oleObj name="Equation" r:id="rId7" imgW="252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841" y="4213816"/>
                        <a:ext cx="5147978" cy="139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pic>
        <p:nvPicPr>
          <p:cNvPr id="232451" name="Picture 3" descr="Strain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/>
          <a:stretch>
            <a:fillRect/>
          </a:stretch>
        </p:blipFill>
        <p:spPr bwMode="auto">
          <a:xfrm>
            <a:off x="1316832" y="1771651"/>
            <a:ext cx="6684169" cy="39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82262" y="14889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874167" y="77733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965784" y="1005059"/>
            <a:ext cx="2126582" cy="701279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</p:txBody>
      </p:sp>
      <p:graphicFrame>
        <p:nvGraphicFramePr>
          <p:cNvPr id="311299" name="Object 3" descr="棚架"/>
          <p:cNvGraphicFramePr>
            <a:graphicFrameLocks noGrp="1" noChangeAspect="1"/>
          </p:cNvGraphicFramePr>
          <p:nvPr>
            <p:ph sz="half" idx="1"/>
          </p:nvPr>
        </p:nvGraphicFramePr>
        <p:xfrm>
          <a:off x="5430838" y="3290888"/>
          <a:ext cx="15017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6" name="Equation" r:id="rId3" imgW="850680" imgH="444240" progId="Equation.DSMT4">
                  <p:embed/>
                </p:oleObj>
              </mc:Choice>
              <mc:Fallback>
                <p:oleObj name="Equation" r:id="rId3" imgW="85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3290888"/>
                        <a:ext cx="1501775" cy="784225"/>
                      </a:xfrm>
                      <a:prstGeom prst="rect">
                        <a:avLst/>
                      </a:prstGeom>
                      <a:pattFill prst="trellis">
                        <a:fgClr>
                          <a:srgbClr val="CCFFCC">
                            <a:alpha val="60001"/>
                          </a:srgbClr>
                        </a:fgClr>
                        <a:bgClr>
                          <a:srgbClr val="FFFFFF">
                            <a:alpha val="60001"/>
                          </a:srgbClr>
                        </a:bgClr>
                      </a:patt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7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462213" y="4281488"/>
          <a:ext cx="4732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7" name="文档" r:id="rId5" imgW="5758716" imgH="792019" progId="Word.Document.8">
                  <p:embed/>
                </p:oleObj>
              </mc:Choice>
              <mc:Fallback>
                <p:oleObj name="文档" r:id="rId5" imgW="5758716" imgH="792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281488"/>
                        <a:ext cx="47323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2114550" y="2114550"/>
            <a:ext cx="5486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小应变假设： </a:t>
            </a:r>
          </a:p>
        </p:txBody>
      </p:sp>
      <p:sp>
        <p:nvSpPr>
          <p:cNvPr id="311302" name="AutoShape 6"/>
          <p:cNvSpPr>
            <a:spLocks noChangeArrowheads="1"/>
          </p:cNvSpPr>
          <p:nvPr/>
        </p:nvSpPr>
        <p:spPr bwMode="auto">
          <a:xfrm>
            <a:off x="2150269" y="2145506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4400550" y="2286000"/>
          <a:ext cx="971550" cy="85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8" name="Equation" r:id="rId7" imgW="571500" imgH="508000" progId="Equation.DSMT4">
                  <p:embed/>
                </p:oleObj>
              </mc:Choice>
              <mc:Fallback>
                <p:oleObj name="Equation" r:id="rId7" imgW="571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2286000"/>
                        <a:ext cx="971550" cy="858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9" descr="棚架"/>
          <p:cNvGraphicFramePr>
            <a:graphicFrameLocks noChangeAspect="1"/>
          </p:cNvGraphicFramePr>
          <p:nvPr/>
        </p:nvGraphicFramePr>
        <p:xfrm>
          <a:off x="2571750" y="3457575"/>
          <a:ext cx="1733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9" name="Equation" r:id="rId9" imgW="749160" imgH="177480" progId="Equation.DSMT4">
                  <p:embed/>
                </p:oleObj>
              </mc:Choice>
              <mc:Fallback>
                <p:oleObj name="Equation" r:id="rId9" imgW="749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457575"/>
                        <a:ext cx="1733550" cy="419100"/>
                      </a:xfrm>
                      <a:prstGeom prst="rect">
                        <a:avLst/>
                      </a:prstGeom>
                      <a:pattFill prst="trellis">
                        <a:fgClr>
                          <a:srgbClr val="CCFFCC">
                            <a:alpha val="60001"/>
                          </a:srgbClr>
                        </a:fgClr>
                        <a:bgClr>
                          <a:srgbClr val="FFFFFF">
                            <a:alpha val="60001"/>
                          </a:srgbClr>
                        </a:bgClr>
                      </a:patt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6" name="AutoShape 10"/>
          <p:cNvSpPr>
            <a:spLocks noChangeArrowheads="1"/>
          </p:cNvSpPr>
          <p:nvPr/>
        </p:nvSpPr>
        <p:spPr bwMode="auto">
          <a:xfrm>
            <a:off x="4469607" y="3502820"/>
            <a:ext cx="732235" cy="36433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2286000" y="4989910"/>
            <a:ext cx="643448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所以线性弹性理论仅适用于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应变和转动都很小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的情况。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168253" y="852488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>
                <a:ea typeface="隶书" panose="02010509060101010101" pitchFamily="49" charset="-122"/>
              </a:rPr>
              <a:t>应变理论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628900" y="1970486"/>
            <a:ext cx="4686300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位移和应变（小应变情况）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位移和应变（一般情况）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刚体转动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应变协调方程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位移场的单值条件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由应变求位移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latin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400300" y="1943101"/>
            <a:ext cx="3411141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小应变情况下的几何方程</a:t>
            </a:r>
            <a:r>
              <a:rPr lang="zh-CN" altLang="en-US" sz="21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lang="zh-CN" altLang="en-US" sz="2100" b="1" dirty="0">
              <a:ea typeface="楷体_GB2312" pitchFamily="49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3545683" y="2564608"/>
          <a:ext cx="2269331" cy="95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2" name="Equation" r:id="rId3" imgW="1206360" imgH="507960" progId="Equation.DSMT4">
                  <p:embed/>
                </p:oleObj>
              </mc:Choice>
              <mc:Fallback>
                <p:oleObj name="Equation" r:id="rId3" imgW="1206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683" y="2564608"/>
                        <a:ext cx="2269331" cy="95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title"/>
          </p:nvPr>
        </p:nvSpPr>
        <p:spPr>
          <a:xfrm>
            <a:off x="3068116" y="883445"/>
            <a:ext cx="3224463" cy="857250"/>
          </a:xfrm>
          <a:noFill/>
          <a:ln/>
        </p:spPr>
        <p:txBody>
          <a:bodyPr/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1974382" y="3392435"/>
            <a:ext cx="623356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Char char="p"/>
            </a:pPr>
            <a:r>
              <a:rPr lang="en-US" altLang="zh-CN" sz="1650" b="1" dirty="0">
                <a:ea typeface="楷体_GB2312" pitchFamily="49" charset="-122"/>
              </a:rPr>
              <a:t> 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任意给定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应变分量后，不一定能由上述方程积分求出位移，所以需要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补充方程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才能使原问题有解。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1974381" y="4486696"/>
            <a:ext cx="623356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Char char="p"/>
            </a:pP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对于连续体，相邻微单元之间的变形必须互相协调。即必须满足某些条件－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变形的连续条件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874" name="AutoShape 10"/>
          <p:cNvSpPr>
            <a:spLocks noChangeArrowheads="1"/>
          </p:cNvSpPr>
          <p:nvPr/>
        </p:nvSpPr>
        <p:spPr bwMode="auto">
          <a:xfrm>
            <a:off x="2150269" y="21717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/>
      <p:bldP spid="16487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2207419" y="741788"/>
            <a:ext cx="479699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100" i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xy</a:t>
            </a:r>
            <a:r>
              <a:rPr lang="en-US" altLang="zh-CN" sz="21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平面内各应分量之间的关系 </a:t>
            </a:r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33115"/>
              </p:ext>
            </p:extLst>
          </p:nvPr>
        </p:nvGraphicFramePr>
        <p:xfrm>
          <a:off x="2394471" y="1323225"/>
          <a:ext cx="3954066" cy="59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" name="文档" r:id="rId3" imgW="5271736" imgH="791972" progId="Word.Document.8">
                  <p:embed/>
                </p:oleObj>
              </mc:Choice>
              <mc:Fallback>
                <p:oleObj name="文档" r:id="rId3" imgW="5271736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471" y="1323225"/>
                        <a:ext cx="3954066" cy="59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30796"/>
              </p:ext>
            </p:extLst>
          </p:nvPr>
        </p:nvGraphicFramePr>
        <p:xfrm>
          <a:off x="3124074" y="1768675"/>
          <a:ext cx="3274345" cy="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8" name="Equation" r:id="rId5" imgW="1816100" imgH="457200" progId="Equation.DSMT4">
                  <p:embed/>
                </p:oleObj>
              </mc:Choice>
              <mc:Fallback>
                <p:oleObj name="Equation" r:id="rId5" imgW="1816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074" y="1768675"/>
                        <a:ext cx="3274345" cy="8228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2018046" y="263649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两式相加后，得</a:t>
            </a:r>
          </a:p>
        </p:txBody>
      </p:sp>
      <p:graphicFrame>
        <p:nvGraphicFramePr>
          <p:cNvPr id="336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81403"/>
              </p:ext>
            </p:extLst>
          </p:nvPr>
        </p:nvGraphicFramePr>
        <p:xfrm>
          <a:off x="2724129" y="3050765"/>
          <a:ext cx="4743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9" name="Equation" r:id="rId7" imgW="2514600" imgH="469800" progId="Equation.DSMT4">
                  <p:embed/>
                </p:oleObj>
              </mc:Choice>
              <mc:Fallback>
                <p:oleObj name="Equation" r:id="rId7" imgW="2514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29" y="3050765"/>
                        <a:ext cx="4743450" cy="881063"/>
                      </a:xfrm>
                      <a:prstGeom prst="rect">
                        <a:avLst/>
                      </a:prstGeom>
                      <a:solidFill>
                        <a:srgbClr val="003399"/>
                      </a:solidFill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860322" y="699193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3124074" y="23708"/>
            <a:ext cx="3224463" cy="675485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76877" y="4115694"/>
            <a:ext cx="584313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同理可以找出另外两平面内应变分量间的关系式 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113"/>
              </p:ext>
            </p:extLst>
          </p:nvPr>
        </p:nvGraphicFramePr>
        <p:xfrm>
          <a:off x="2936306" y="4567679"/>
          <a:ext cx="2655971" cy="187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0" name="Equation" r:id="rId9" imgW="1257120" imgH="888840" progId="Equation.DSMT4">
                  <p:embed/>
                </p:oleObj>
              </mc:Choice>
              <mc:Fallback>
                <p:oleObj name="Equation" r:id="rId9" imgW="1257120" imgH="888840" progId="Equation.DSMT4">
                  <p:embed/>
                  <p:pic>
                    <p:nvPicPr>
                      <p:cNvPr id="337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306" y="4567679"/>
                        <a:ext cx="2655971" cy="1878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2171700" y="2057400"/>
            <a:ext cx="5600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综合起来可得以下方程： </a:t>
            </a:r>
          </a:p>
        </p:txBody>
      </p:sp>
      <p:graphicFrame>
        <p:nvGraphicFramePr>
          <p:cNvPr id="338949" name="Object 5"/>
          <p:cNvGraphicFramePr>
            <a:graphicFrameLocks noChangeAspect="1"/>
          </p:cNvGraphicFramePr>
          <p:nvPr/>
        </p:nvGraphicFramePr>
        <p:xfrm>
          <a:off x="3714751" y="2661048"/>
          <a:ext cx="2170510" cy="236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Equation" r:id="rId3" imgW="1257120" imgH="1371600" progId="Equation.DSMT4">
                  <p:embed/>
                </p:oleObj>
              </mc:Choice>
              <mc:Fallback>
                <p:oleObj name="Equation" r:id="rId3" imgW="12571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1" y="2661048"/>
                        <a:ext cx="2170510" cy="2368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766072" y="163990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2366962" y="3140870"/>
          <a:ext cx="1547813" cy="223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3" imgW="888840" imgH="1282680" progId="Equation.DSMT4">
                  <p:embed/>
                </p:oleObj>
              </mc:Choice>
              <mc:Fallback>
                <p:oleObj name="Equation" r:id="rId3" imgW="8888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2" y="3140870"/>
                        <a:ext cx="1547813" cy="2231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143001" y="27646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5086351" y="3028950"/>
          <a:ext cx="2121694" cy="236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5" imgW="1231900" imgH="1371600" progId="Equation.DSMT4">
                  <p:embed/>
                </p:oleObj>
              </mc:Choice>
              <mc:Fallback>
                <p:oleObj name="Equation" r:id="rId5" imgW="12319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3028950"/>
                        <a:ext cx="2121694" cy="236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1" name="AutoShape 9"/>
          <p:cNvSpPr>
            <a:spLocks noChangeArrowheads="1"/>
          </p:cNvSpPr>
          <p:nvPr/>
        </p:nvSpPr>
        <p:spPr bwMode="auto">
          <a:xfrm>
            <a:off x="4057650" y="4114800"/>
            <a:ext cx="857250" cy="571500"/>
          </a:xfrm>
          <a:prstGeom prst="rightArrow">
            <a:avLst>
              <a:gd name="adj1" fmla="val 50000"/>
              <a:gd name="adj2" fmla="val 37500"/>
            </a:avLst>
          </a:prstGeom>
          <a:gradFill rotWithShape="1">
            <a:gsLst>
              <a:gs pos="0">
                <a:srgbClr val="3333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434164" y="1811448"/>
            <a:ext cx="6434489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不同平面内的应变分量也存在一定的关系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于是下面推导不同平面内的应变分量之间的关系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343150" y="3600451"/>
            <a:ext cx="548640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同理，可以求出另外两个关系式：</a:t>
            </a:r>
          </a:p>
        </p:txBody>
      </p:sp>
      <p:graphicFrame>
        <p:nvGraphicFramePr>
          <p:cNvPr id="343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49498"/>
              </p:ext>
            </p:extLst>
          </p:nvPr>
        </p:nvGraphicFramePr>
        <p:xfrm>
          <a:off x="3332145" y="1810548"/>
          <a:ext cx="2543175" cy="66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7" name="Equation" r:id="rId3" imgW="1714320" imgH="444240" progId="Equation.DSMT4">
                  <p:embed/>
                </p:oleObj>
              </mc:Choice>
              <mc:Fallback>
                <p:oleObj name="Equation" r:id="rId3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45" y="1810548"/>
                        <a:ext cx="2543175" cy="663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940837"/>
              </p:ext>
            </p:extLst>
          </p:nvPr>
        </p:nvGraphicFramePr>
        <p:xfrm>
          <a:off x="3235522" y="4522835"/>
          <a:ext cx="3044429" cy="144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8" name="Equation" r:id="rId5" imgW="2032000" imgH="965200" progId="Equation.DSMT4">
                  <p:embed/>
                </p:oleObj>
              </mc:Choice>
              <mc:Fallback>
                <p:oleObj name="Equation" r:id="rId5" imgW="20320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522" y="4522835"/>
                        <a:ext cx="3044429" cy="14442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50437"/>
              </p:ext>
            </p:extLst>
          </p:nvPr>
        </p:nvGraphicFramePr>
        <p:xfrm>
          <a:off x="2033325" y="2770467"/>
          <a:ext cx="5709047" cy="72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Equation" r:id="rId7" imgW="3848100" imgH="482600" progId="Equation.DSMT4">
                  <p:embed/>
                </p:oleObj>
              </mc:Choice>
              <mc:Fallback>
                <p:oleObj name="Equation" r:id="rId7" imgW="3848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325" y="2770467"/>
                        <a:ext cx="5709047" cy="720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353377" y="1749304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共得到六个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应变协调方程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1143001" y="22109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2171700" y="2484836"/>
          <a:ext cx="5486400" cy="236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3" imgW="3429000" imgH="1473120" progId="Equation.DSMT4">
                  <p:embed/>
                </p:oleObj>
              </mc:Choice>
              <mc:Fallback>
                <p:oleObj name="Equation" r:id="rId3" imgW="34290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484836"/>
                        <a:ext cx="5486400" cy="236339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1711116" y="2064640"/>
            <a:ext cx="5982703" cy="3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应变协调方程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是单连通域小变形连续的充分必要条件，这样的六个应变分量将不能任意给定，他们必须满足以上六个约束方程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以上六式不是完全独立的，它们只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相当于三个独立的方程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428875" y="2057400"/>
            <a:ext cx="540067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应变协调方程的另外一种推导方法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小应变张量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i="1" baseline="-2500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的二阶偏导数为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1650" b="1" dirty="0">
              <a:ea typeface="楷体_GB2312" pitchFamily="49" charset="-122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143001" y="31325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45193"/>
              </p:ext>
            </p:extLst>
          </p:nvPr>
        </p:nvGraphicFramePr>
        <p:xfrm>
          <a:off x="3406835" y="3788033"/>
          <a:ext cx="2800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3" imgW="1307532" imgH="393529" progId="Equation.DSMT4">
                  <p:embed/>
                </p:oleObj>
              </mc:Choice>
              <mc:Fallback>
                <p:oleObj name="Equation" r:id="rId3" imgW="130753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835" y="3788033"/>
                        <a:ext cx="28003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150269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94624"/>
              </p:ext>
            </p:extLst>
          </p:nvPr>
        </p:nvGraphicFramePr>
        <p:xfrm>
          <a:off x="3083695" y="5302240"/>
          <a:ext cx="2927747" cy="89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Equation" r:id="rId5" imgW="1282680" imgH="393480" progId="Equation.DSMT4">
                  <p:embed/>
                </p:oleObj>
              </mc:Choice>
              <mc:Fallback>
                <p:oleObj name="Equation" r:id="rId5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695" y="5302240"/>
                        <a:ext cx="2927747" cy="892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2228850" y="4783199"/>
            <a:ext cx="2355970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指标符号互换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Strain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/>
          <a:stretch>
            <a:fillRect/>
          </a:stretch>
        </p:blipFill>
        <p:spPr bwMode="auto">
          <a:xfrm>
            <a:off x="2676894" y="1641949"/>
            <a:ext cx="5692648" cy="33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1143001" y="2807472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143751"/>
              </p:ext>
            </p:extLst>
          </p:nvPr>
        </p:nvGraphicFramePr>
        <p:xfrm>
          <a:off x="1327732" y="1993129"/>
          <a:ext cx="1164431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660400" imgH="1257300" progId="Equation.DSMT4">
                  <p:embed/>
                </p:oleObj>
              </mc:Choice>
              <mc:Fallback>
                <p:oleObj name="Equation" r:id="rId4" imgW="660400" imgH="1257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732" y="1993129"/>
                        <a:ext cx="1164431" cy="2228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4.1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idx="1"/>
          </p:nvPr>
        </p:nvSpPr>
        <p:spPr>
          <a:xfrm>
            <a:off x="2371725" y="1070449"/>
            <a:ext cx="3257550" cy="5715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正应变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相对伸长度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82262" y="14889"/>
            <a:ext cx="5130404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ctr"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位移和应变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874167" y="777335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286000" y="2914651"/>
            <a:ext cx="5454254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同样经过指标对换可以得到 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143001" y="31325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143001" y="31325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2400300" y="3657600"/>
          <a:ext cx="52578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" name="Equation" r:id="rId3" imgW="2781000" imgH="393480" progId="Equation.DSMT4">
                  <p:embed/>
                </p:oleObj>
              </mc:Choice>
              <mc:Fallback>
                <p:oleObj name="Equation" r:id="rId3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657600"/>
                        <a:ext cx="52578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2514601" y="2171701"/>
          <a:ext cx="2422922" cy="71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171701"/>
                        <a:ext cx="2422922" cy="717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4" name="Object 12"/>
          <p:cNvGraphicFramePr>
            <a:graphicFrameLocks noChangeAspect="1"/>
          </p:cNvGraphicFramePr>
          <p:nvPr/>
        </p:nvGraphicFramePr>
        <p:xfrm>
          <a:off x="5200651" y="2171701"/>
          <a:ext cx="2413397" cy="7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1" y="2171701"/>
                        <a:ext cx="2413397" cy="735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617142" y="1109246"/>
            <a:ext cx="6545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当位移场单值连续，并存在三阶以上连续偏导数时，根据偏导数与求导顺序无关，可得 </a:t>
            </a:r>
          </a:p>
        </p:txBody>
      </p:sp>
      <p:graphicFrame>
        <p:nvGraphicFramePr>
          <p:cNvPr id="16794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71700" y="2800350"/>
          <a:ext cx="238283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0" name="Equation" r:id="rId3" imgW="1295280" imgH="799920" progId="Equation.DSMT4">
                  <p:embed/>
                </p:oleObj>
              </mc:Choice>
              <mc:Fallback>
                <p:oleObj name="Equation" r:id="rId3" imgW="12952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800350"/>
                        <a:ext cx="2382838" cy="14716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0001"/>
                        </a:srgbClr>
                      </a:solid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800350"/>
          <a:ext cx="242093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1" name="Equation" r:id="rId5" imgW="1320480" imgH="799920" progId="Equation.DSMT4">
                  <p:embed/>
                </p:oleObj>
              </mc:Choice>
              <mc:Fallback>
                <p:oleObj name="Equation" r:id="rId5" imgW="1320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00350"/>
                        <a:ext cx="2420938" cy="14668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0001"/>
                        </a:srgbClr>
                      </a:solidFill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56215"/>
              </p:ext>
            </p:extLst>
          </p:nvPr>
        </p:nvGraphicFramePr>
        <p:xfrm>
          <a:off x="3262312" y="5320487"/>
          <a:ext cx="39909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2" name="Equation" r:id="rId7" imgW="1676400" imgH="241300" progId="Equation.DSMT4">
                  <p:embed/>
                </p:oleObj>
              </mc:Choice>
              <mc:Fallback>
                <p:oleObj name="Equation" r:id="rId7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2" y="5320487"/>
                        <a:ext cx="3990975" cy="56673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3200401" y="4457700"/>
            <a:ext cx="1675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应变协调方程：</a:t>
            </a:r>
            <a:r>
              <a:rPr lang="zh-CN" altLang="en-US" sz="135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sp>
        <p:nvSpPr>
          <p:cNvPr id="167957" name="AutoShape 21"/>
          <p:cNvSpPr>
            <a:spLocks noChangeArrowheads="1"/>
          </p:cNvSpPr>
          <p:nvPr/>
        </p:nvSpPr>
        <p:spPr bwMode="auto">
          <a:xfrm>
            <a:off x="2171700" y="5324476"/>
            <a:ext cx="857250" cy="571500"/>
          </a:xfrm>
          <a:prstGeom prst="rightArrow">
            <a:avLst>
              <a:gd name="adj1" fmla="val 50000"/>
              <a:gd name="adj2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1881241" y="94133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344019" y="337350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1" grpId="0"/>
      <p:bldP spid="16795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844800" y="2187575"/>
          <a:ext cx="42465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3" imgW="1676400" imgH="241300" progId="Equation.DSMT4">
                  <p:embed/>
                </p:oleObj>
              </mc:Choice>
              <mc:Fallback>
                <p:oleObj name="Equation" r:id="rId3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187575"/>
                        <a:ext cx="4246563" cy="61118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766072" y="3151492"/>
            <a:ext cx="64978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由于在推导中只用了连续函数的求导顺序无关性，所以上式的本质是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变形连续条件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，常称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应变协调方程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。当应变分量不是任意指定，而是根据几何方程由单值连续的位移场确定时，上式是各应变分量二阶偏导数间的恒等式，故又称为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圣维南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(Saint-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Venant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恒等式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。在数学上，上式是能由几何方程积分出单值连续位移场的必要条件，简称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可积条件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28850" y="1028701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433137" y="1033763"/>
            <a:ext cx="8325853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变形协调方程的数学意义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要使三个位移分量为未知函数的六个几何方程不相矛盾，则应变分量必须满足的必要条件。</a:t>
            </a:r>
          </a:p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    </a:t>
            </a: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应变协调方程的物理意义可以从弹性体的变形连续作出解释。假如物体分割成无数个微分六面体单元，变形后每一单元体都发生形状改变，如变形不满足一定的关系，变形后的单元体将不能重新组合成连续体，其间将产生缝隙或嵌入现象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ea typeface="楷体_GB2312" pitchFamily="49" charset="-122"/>
              </a:rPr>
              <a:t>   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398419" y="4830580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853044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28850" y="249055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053979" y="755681"/>
            <a:ext cx="7469204" cy="361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tx1"/>
              </a:buClr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应变协调方程的个数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上式中含有四个自由指标，共表示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个方程，但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有不少是恒等式。不难验证下述关系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2167728" y="2908813"/>
            <a:ext cx="4482704" cy="53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r>
              <a:rPr kumimoji="1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反对称</a:t>
            </a:r>
            <a:r>
              <a:rPr kumimoji="1"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1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89908"/>
              </p:ext>
            </p:extLst>
          </p:nvPr>
        </p:nvGraphicFramePr>
        <p:xfrm>
          <a:off x="2332562" y="2144350"/>
          <a:ext cx="4332594" cy="61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3" name="公式" r:id="rId3" imgW="1688760" imgH="241200" progId="Equation.3">
                  <p:embed/>
                </p:oleObj>
              </mc:Choice>
              <mc:Fallback>
                <p:oleObj name="公式" r:id="rId3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562" y="2144350"/>
                        <a:ext cx="4332594" cy="619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83549"/>
              </p:ext>
            </p:extLst>
          </p:nvPr>
        </p:nvGraphicFramePr>
        <p:xfrm>
          <a:off x="4733223" y="3493409"/>
          <a:ext cx="2400300" cy="46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4" name="公式" r:id="rId5" imgW="1257120" imgH="241200" progId="Equation.3">
                  <p:embed/>
                </p:oleObj>
              </mc:Choice>
              <mc:Fallback>
                <p:oleObj name="公式" r:id="rId5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223" y="3493409"/>
                        <a:ext cx="2400300" cy="46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7362561" y="2214033"/>
            <a:ext cx="441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</a:p>
        </p:txBody>
      </p:sp>
      <p:grpSp>
        <p:nvGrpSpPr>
          <p:cNvPr id="171020" name="Group 12"/>
          <p:cNvGrpSpPr>
            <a:grpSpLocks/>
          </p:cNvGrpSpPr>
          <p:nvPr/>
        </p:nvGrpSpPr>
        <p:grpSpPr bwMode="auto">
          <a:xfrm>
            <a:off x="4704522" y="2927237"/>
            <a:ext cx="2975372" cy="428625"/>
            <a:chOff x="2925" y="2355"/>
            <a:chExt cx="2327" cy="304"/>
          </a:xfrm>
        </p:grpSpPr>
        <p:graphicFrame>
          <p:nvGraphicFramePr>
            <p:cNvPr id="171021" name="Object 13"/>
            <p:cNvGraphicFramePr>
              <a:graphicFrameLocks noChangeAspect="1"/>
            </p:cNvGraphicFramePr>
            <p:nvPr/>
          </p:nvGraphicFramePr>
          <p:xfrm>
            <a:off x="2925" y="2355"/>
            <a:ext cx="155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5" name="公式" r:id="rId7" imgW="1231560" imgH="241200" progId="Equation.3">
                    <p:embed/>
                  </p:oleObj>
                </mc:Choice>
                <mc:Fallback>
                  <p:oleObj name="公式" r:id="rId7" imgW="1231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355"/>
                          <a:ext cx="155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4881" y="2387"/>
              <a:ext cx="37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27</a:t>
              </a:r>
            </a:p>
          </p:txBody>
        </p:sp>
      </p:grpSp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7182741" y="3460419"/>
            <a:ext cx="665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9</a:t>
            </a:r>
          </a:p>
        </p:txBody>
      </p:sp>
      <p:sp>
        <p:nvSpPr>
          <p:cNvPr id="171024" name="Text Box 16"/>
          <p:cNvSpPr txBox="1">
            <a:spLocks noChangeArrowheads="1"/>
          </p:cNvSpPr>
          <p:nvPr/>
        </p:nvSpPr>
        <p:spPr bwMode="auto">
          <a:xfrm>
            <a:off x="7406578" y="4052623"/>
            <a:ext cx="441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2224878" y="3439831"/>
            <a:ext cx="45958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r>
              <a:rPr kumimoji="1" lang="en-US" altLang="zh-CN" sz="24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反对称：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2224878" y="4011331"/>
            <a:ext cx="45958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关于</a:t>
            </a:r>
            <a:r>
              <a:rPr kumimoji="1" lang="en-US" altLang="zh-CN" sz="1800" i="1" dirty="0" err="1"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kumimoji="1"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1800" i="1" dirty="0">
                <a:latin typeface="Times New Roman" panose="02020603050405020304" pitchFamily="18" charset="0"/>
                <a:ea typeface="楷体_GB2312" pitchFamily="49" charset="-122"/>
              </a:rPr>
              <a:t>kl</a:t>
            </a:r>
            <a:r>
              <a:rPr kumimoji="1"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对称： </a:t>
            </a:r>
            <a:r>
              <a:rPr kumimoji="1"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18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mn</a:t>
            </a:r>
            <a:r>
              <a:rPr kumimoji="1"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为对称二阶张量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kumimoji="1" lang="en-US" altLang="zh-CN" sz="1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869784" y="60398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332562" y="0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7752"/>
              </p:ext>
            </p:extLst>
          </p:nvPr>
        </p:nvGraphicFramePr>
        <p:xfrm>
          <a:off x="4183380" y="6004016"/>
          <a:ext cx="2000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6" name="Equation" r:id="rId9" imgW="787320" imgH="177480" progId="Equation.DSMT4">
                  <p:embed/>
                </p:oleObj>
              </mc:Choice>
              <mc:Fallback>
                <p:oleObj name="Equation" r:id="rId9" imgW="787320" imgH="177480" progId="Equation.DSMT4">
                  <p:embed/>
                  <p:pic>
                    <p:nvPicPr>
                      <p:cNvPr id="172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380" y="6004016"/>
                        <a:ext cx="20002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49278" y="5514047"/>
            <a:ext cx="5573929" cy="44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1" lang="en-US" altLang="zh-CN" sz="1800" dirty="0"/>
              <a:t>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应变协调方程的实体表示：：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99833"/>
              </p:ext>
            </p:extLst>
          </p:nvPr>
        </p:nvGraphicFramePr>
        <p:xfrm>
          <a:off x="3783330" y="4629406"/>
          <a:ext cx="2400300" cy="46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7" name="公式" r:id="rId11" imgW="1257120" imgH="241200" progId="Equation.3">
                  <p:embed/>
                </p:oleObj>
              </mc:Choice>
              <mc:Fallback>
                <p:oleObj name="公式" r:id="rId11" imgW="1257120" imgH="241200" progId="Equation.3">
                  <p:embed/>
                  <p:pic>
                    <p:nvPicPr>
                      <p:cNvPr id="172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330" y="4629406"/>
                        <a:ext cx="2400300" cy="46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88398" y="4732021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独立的方程只有</a:t>
            </a:r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/>
      <p:bldP spid="171023" grpId="0"/>
      <p:bldP spid="171024" grpId="0"/>
      <p:bldP spid="171028" grpId="0"/>
      <p:bldP spid="171029" grpId="0"/>
      <p:bldP spid="1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1" b="60707"/>
          <a:stretch/>
        </p:blipFill>
        <p:spPr bwMode="auto">
          <a:xfrm>
            <a:off x="2187341" y="1953928"/>
            <a:ext cx="5257800" cy="73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30051"/>
              </p:ext>
            </p:extLst>
          </p:nvPr>
        </p:nvGraphicFramePr>
        <p:xfrm>
          <a:off x="2766580" y="2866003"/>
          <a:ext cx="4099322" cy="98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Equation" r:id="rId4" imgW="1892160" imgH="457200" progId="Equation.DSMT4">
                  <p:embed/>
                </p:oleObj>
              </mc:Choice>
              <mc:Fallback>
                <p:oleObj name="Equation" r:id="rId4" imgW="1892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580" y="2866003"/>
                        <a:ext cx="4099322" cy="984647"/>
                      </a:xfrm>
                      <a:prstGeom prst="rect">
                        <a:avLst/>
                      </a:prstGeom>
                      <a:solidFill>
                        <a:srgbClr val="003399"/>
                      </a:solidFill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935141" y="930046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397919" y="326057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  <p:sp>
        <p:nvSpPr>
          <p:cNvPr id="2" name="矩形 1"/>
          <p:cNvSpPr/>
          <p:nvPr/>
        </p:nvSpPr>
        <p:spPr>
          <a:xfrm>
            <a:off x="2397919" y="1207045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维情况下，独立的应变协调方程只有一个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221406" y="1226913"/>
            <a:ext cx="5562600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在直角坐标系中，表示为：</a:t>
            </a:r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63467"/>
              </p:ext>
            </p:extLst>
          </p:nvPr>
        </p:nvGraphicFramePr>
        <p:xfrm>
          <a:off x="2469481" y="1925213"/>
          <a:ext cx="6106627" cy="422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9" name="Equation" r:id="rId3" imgW="4038480" imgH="2793960" progId="Equation.DSMT4">
                  <p:embed/>
                </p:oleObj>
              </mc:Choice>
              <mc:Fallback>
                <p:oleObj name="Equation" r:id="rId3" imgW="4038480" imgH="2793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81" y="1925213"/>
                        <a:ext cx="6106627" cy="42202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006704" y="1088381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69482" y="484392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4.4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312458" y="1307510"/>
            <a:ext cx="7167399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体的变形可以用三个位移分量来描述，也可用六个应变分量来描述。当用位移描述时，只要位移函数连续且存在三阶以上连续偏导数，协调方程就自动满足。当用应变描述时，六个应变分量必须首先满足协调方程。只有从协调的应变场才能积分几何方程，得到相应的位移场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endParaRPr kumimoji="1" lang="zh-CN" altLang="en-US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41083" y="1045549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303861" y="441560"/>
            <a:ext cx="400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ea typeface="隶书" panose="02010509060101010101" pitchFamily="49" charset="-122"/>
              </a:rPr>
              <a:t>应变协调方程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168253" y="852488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>
                <a:ea typeface="隶书" panose="02010509060101010101" pitchFamily="49" charset="-122"/>
              </a:rPr>
              <a:t>应变理论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2628900" y="1970486"/>
            <a:ext cx="4686300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位移和应变（小应变情况）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位移和应变（一般情况）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</a:rPr>
              <a:t>刚体转动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应变协调方程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位移场的单值条件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黑体" panose="02010609060101010101" pitchFamily="49" charset="-122"/>
              </a:rPr>
              <a:t> 由应变求位移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latin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66072" y="1632690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ea typeface="楷体_GB2312" pitchFamily="49" charset="-122"/>
              </a:rPr>
              <a:t>Chapter  4.5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62677" y="462614"/>
            <a:ext cx="6172200" cy="85725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位移场的单值条件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510140" y="1450902"/>
            <a:ext cx="7950466" cy="416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若域内的任意闭曲线能通过在域内的连续变形而收缩成一个点，则这种域称为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单连通域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多连通域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对二维问题，单连通域就是实心域，多连通域为空心域；但这个概念不能简单地推广到三维问题中去，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例如内含空洞的空心球体是一个单连通域，仅当孔洞贯穿三维体成管道时才是多连通域 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17946" y="1238054"/>
            <a:ext cx="5346594" cy="0"/>
          </a:xfrm>
          <a:prstGeom prst="line">
            <a:avLst/>
          </a:prstGeom>
          <a:ln w="50800">
            <a:solidFill>
              <a:srgbClr val="FB05C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4155</Words>
  <Application>Microsoft Office PowerPoint</Application>
  <PresentationFormat>全屏显示(4:3)</PresentationFormat>
  <Paragraphs>696</Paragraphs>
  <Slides>134</Slides>
  <Notes>1</Notes>
  <HiddenSlides>6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134</vt:i4>
      </vt:variant>
    </vt:vector>
  </HeadingPairs>
  <TitlesOfParts>
    <vt:vector size="157" baseType="lpstr">
      <vt:lpstr>等线</vt:lpstr>
      <vt:lpstr>等线 Light</vt:lpstr>
      <vt:lpstr>黑体</vt:lpstr>
      <vt:lpstr>楷体</vt:lpstr>
      <vt:lpstr>楷体_GB2312</vt:lpstr>
      <vt:lpstr>隶书</vt:lpstr>
      <vt:lpstr>宋体</vt:lpstr>
      <vt:lpstr>Arial</vt:lpstr>
      <vt:lpstr>Book Antiqua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主题</vt:lpstr>
      <vt:lpstr>Equation</vt:lpstr>
      <vt:lpstr>Designer 4.1 Drawing</vt:lpstr>
      <vt:lpstr>Visio</vt:lpstr>
      <vt:lpstr>公式</vt:lpstr>
      <vt:lpstr>Document</vt:lpstr>
      <vt:lpstr>文档</vt:lpstr>
      <vt:lpstr>PowerPoint 演示文稿</vt:lpstr>
      <vt:lpstr>位移和应变</vt:lpstr>
      <vt:lpstr>位移和应变</vt:lpstr>
      <vt:lpstr>位移和应变</vt:lpstr>
      <vt:lpstr>位移和应变</vt:lpstr>
      <vt:lpstr>位移和应变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位移和应变</vt:lpstr>
      <vt:lpstr>PowerPoint 演示文稿</vt:lpstr>
      <vt:lpstr>位移和应变</vt:lpstr>
      <vt:lpstr>PowerPoint 演示文稿</vt:lpstr>
      <vt:lpstr>PowerPoint 演示文稿</vt:lpstr>
      <vt:lpstr>PowerPoint 演示文稿</vt:lpstr>
      <vt:lpstr>Lagrangange 应变张量</vt:lpstr>
      <vt:lpstr>构形：物体占有的区域称为物体的构形</vt:lpstr>
      <vt:lpstr>Lagrangange 应变张量</vt:lpstr>
      <vt:lpstr>Lagrangange 应变张量</vt:lpstr>
      <vt:lpstr>物体运动的描述</vt:lpstr>
      <vt:lpstr>位移和应变</vt:lpstr>
      <vt:lpstr>变形梯度张量F</vt:lpstr>
      <vt:lpstr>格林变形张量C</vt:lpstr>
      <vt:lpstr>格林应变张量E（或称为拉格朗日应变张量）定义为</vt:lpstr>
      <vt:lpstr>变形梯度张量H</vt:lpstr>
      <vt:lpstr>变形梯度张量H</vt:lpstr>
      <vt:lpstr>柯西小应变张量</vt:lpstr>
      <vt:lpstr>柯西小应变张量</vt:lpstr>
      <vt:lpstr>小应变张量各分量的物理意义</vt:lpstr>
      <vt:lpstr>PowerPoint 演示文稿</vt:lpstr>
      <vt:lpstr>位移和应变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位移和应变</vt:lpstr>
      <vt:lpstr>PowerPoint 演示文稿</vt:lpstr>
      <vt:lpstr>刚体转动</vt:lpstr>
      <vt:lpstr>刚体转动</vt:lpstr>
      <vt:lpstr>刚体转动</vt:lpstr>
      <vt:lpstr>刚体转动</vt:lpstr>
      <vt:lpstr>刚体转动</vt:lpstr>
      <vt:lpstr>刚体转动</vt:lpstr>
      <vt:lpstr>刚体转动</vt:lpstr>
      <vt:lpstr>刚体转动</vt:lpstr>
      <vt:lpstr>刚体转动</vt:lpstr>
      <vt:lpstr>刚体转动</vt:lpstr>
      <vt:lpstr>刚体转动</vt:lpstr>
      <vt:lpstr>PowerPoint 演示文稿</vt:lpstr>
      <vt:lpstr>应变协调方程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位移场的单值条件</vt:lpstr>
      <vt:lpstr>PowerPoint 演示文稿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  <vt:lpstr>由应变求位移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冯 冯露</cp:lastModifiedBy>
  <cp:revision>50</cp:revision>
  <cp:lastPrinted>2019-09-29T04:43:32Z</cp:lastPrinted>
  <dcterms:created xsi:type="dcterms:W3CDTF">2017-11-27T15:54:39Z</dcterms:created>
  <dcterms:modified xsi:type="dcterms:W3CDTF">2019-09-29T04:43:56Z</dcterms:modified>
</cp:coreProperties>
</file>