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262" r:id="rId2"/>
    <p:sldId id="264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64" r:id="rId36"/>
    <p:sldId id="365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6" r:id="rId49"/>
    <p:sldId id="367" r:id="rId50"/>
    <p:sldId id="368" r:id="rId51"/>
  </p:sldIdLst>
  <p:sldSz cx="9144000" cy="6858000" type="screen4x3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883"/>
    <a:srgbClr val="8D458B"/>
    <a:srgbClr val="B1AEAA"/>
    <a:srgbClr val="3333FF"/>
    <a:srgbClr val="FEFBF6"/>
    <a:srgbClr val="CCC9C4"/>
    <a:srgbClr val="D4C8E6"/>
    <a:srgbClr val="AC7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43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89.wmf"/><Relationship Id="rId1" Type="http://schemas.openxmlformats.org/officeDocument/2006/relationships/image" Target="../media/image9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8.wmf"/><Relationship Id="rId1" Type="http://schemas.openxmlformats.org/officeDocument/2006/relationships/image" Target="../media/image97.emf"/><Relationship Id="rId4" Type="http://schemas.openxmlformats.org/officeDocument/2006/relationships/image" Target="../media/image99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54FD6-9607-4EB3-9964-2E06A94AE279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EFB0B-B10B-4545-BDA2-7F1B80161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858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AC295-B51A-4A55-853B-98CC6F01B33E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87900"/>
            <a:ext cx="5486400" cy="3916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CA937-8C4E-454C-AD9F-032BCF923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56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694593"/>
            <a:ext cx="9144000" cy="246184"/>
            <a:chOff x="0" y="1336431"/>
            <a:chExt cx="9144000" cy="246184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1336431"/>
              <a:ext cx="9144000" cy="14067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C78A8"/>
                </a:gs>
                <a:gs pos="100000">
                  <a:srgbClr val="8D458B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0" y="1477108"/>
              <a:ext cx="9144000" cy="10550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CCC9C4"/>
                </a:gs>
                <a:gs pos="100000">
                  <a:srgbClr val="B1AE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椭圆 10"/>
          <p:cNvSpPr/>
          <p:nvPr userDrawn="1"/>
        </p:nvSpPr>
        <p:spPr>
          <a:xfrm>
            <a:off x="195428" y="49807"/>
            <a:ext cx="604672" cy="5392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D4C8E6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943100" y="101035"/>
            <a:ext cx="3472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第 </a:t>
            </a:r>
            <a:r>
              <a:rPr lang="en-US" altLang="zh-CN" sz="28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r>
              <a:rPr lang="zh-CN" altLang="en-US" sz="28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章  能  量  方  法</a:t>
            </a:r>
            <a:endParaRPr lang="zh-CN" altLang="en-US" sz="28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034" y="49807"/>
            <a:ext cx="1958120" cy="63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4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3203-5C50-49BE-A6B7-E044D55CCD43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CDB-FE14-4C4C-8FB5-54571C38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95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3203-5C50-49BE-A6B7-E044D55CCD43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CDB-FE14-4C4C-8FB5-54571C38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105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3203-5C50-49BE-A6B7-E044D55CCD43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CDB-FE14-4C4C-8FB5-54571C38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41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0" y="694593"/>
            <a:ext cx="9144000" cy="246184"/>
            <a:chOff x="0" y="1336431"/>
            <a:chExt cx="9144000" cy="246184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1336431"/>
              <a:ext cx="9144000" cy="14067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C78A8"/>
                </a:gs>
                <a:gs pos="100000">
                  <a:srgbClr val="8D458B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0" y="1477108"/>
              <a:ext cx="9144000" cy="10550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CCC9C4"/>
                </a:gs>
                <a:gs pos="100000">
                  <a:srgbClr val="B1AE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椭圆 8"/>
          <p:cNvSpPr/>
          <p:nvPr userDrawn="1"/>
        </p:nvSpPr>
        <p:spPr>
          <a:xfrm>
            <a:off x="195428" y="49807"/>
            <a:ext cx="604672" cy="5392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D4C8E6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943101" y="101035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第 </a:t>
            </a:r>
            <a:r>
              <a:rPr lang="en-US" altLang="zh-CN" sz="32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32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章  本 构 关 系</a:t>
            </a:r>
            <a:endParaRPr lang="zh-CN" altLang="en-US" sz="32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034" y="49807"/>
            <a:ext cx="1958120" cy="63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3203-5C50-49BE-A6B7-E044D55CCD43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CDB-FE14-4C4C-8FB5-54571C38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15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3203-5C50-49BE-A6B7-E044D55CCD43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CDB-FE14-4C4C-8FB5-54571C38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63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3203-5C50-49BE-A6B7-E044D55CCD43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CDB-FE14-4C4C-8FB5-54571C38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09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3203-5C50-49BE-A6B7-E044D55CCD43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CDB-FE14-4C4C-8FB5-54571C38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39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3203-5C50-49BE-A6B7-E044D55CCD43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CDB-FE14-4C4C-8FB5-54571C38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3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3203-5C50-49BE-A6B7-E044D55CCD43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CDB-FE14-4C4C-8FB5-54571C38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3203-5C50-49BE-A6B7-E044D55CCD43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CDB-FE14-4C4C-8FB5-54571C38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15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53203-5C50-49BE-A6B7-E044D55CCD43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CCDB-FE14-4C4C-8FB5-54571C38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5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5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6.png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61.wmf"/><Relationship Id="rId3" Type="http://schemas.openxmlformats.org/officeDocument/2006/relationships/oleObject" Target="../embeddings/oleObject55.bin"/><Relationship Id="rId7" Type="http://schemas.openxmlformats.org/officeDocument/2006/relationships/image" Target="../media/image5.png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1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8.wmf"/><Relationship Id="rId11" Type="http://schemas.openxmlformats.org/officeDocument/2006/relationships/image" Target="../media/image60.wmf"/><Relationship Id="rId5" Type="http://schemas.openxmlformats.org/officeDocument/2006/relationships/oleObject" Target="../embeddings/oleObject56.bin"/><Relationship Id="rId15" Type="http://schemas.openxmlformats.org/officeDocument/2006/relationships/image" Target="../media/image62.wmf"/><Relationship Id="rId10" Type="http://schemas.openxmlformats.org/officeDocument/2006/relationships/oleObject" Target="../embeddings/oleObject58.bin"/><Relationship Id="rId4" Type="http://schemas.openxmlformats.org/officeDocument/2006/relationships/image" Target="../media/image57.wmf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6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6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7.png"/><Relationship Id="rId5" Type="http://schemas.openxmlformats.org/officeDocument/2006/relationships/image" Target="../media/image66.wmf"/><Relationship Id="rId4" Type="http://schemas.openxmlformats.org/officeDocument/2006/relationships/oleObject" Target="../embeddings/oleObject6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7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7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73.png"/><Relationship Id="rId4" Type="http://schemas.openxmlformats.org/officeDocument/2006/relationships/image" Target="../media/image7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7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5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7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6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8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90.jpeg"/><Relationship Id="rId4" Type="http://schemas.openxmlformats.org/officeDocument/2006/relationships/image" Target="../media/image8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9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jpeg"/><Relationship Id="rId4" Type="http://schemas.openxmlformats.org/officeDocument/2006/relationships/image" Target="../media/image9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96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99.wmf"/><Relationship Id="rId4" Type="http://schemas.openxmlformats.org/officeDocument/2006/relationships/image" Target="../media/image97.emf"/><Relationship Id="rId9" Type="http://schemas.openxmlformats.org/officeDocument/2006/relationships/oleObject" Target="../embeddings/oleObject97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100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2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7" Type="http://schemas.openxmlformats.org/officeDocument/2006/relationships/image" Target="../media/image10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04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7" Type="http://schemas.openxmlformats.org/officeDocument/2006/relationships/image" Target="../media/image10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7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09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7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16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25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4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2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2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287463" y="2338388"/>
            <a:ext cx="6913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800">
              <a:ea typeface="华文琥珀" panose="020108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6491858"/>
            <a:ext cx="9144000" cy="144016"/>
            <a:chOff x="0" y="1336431"/>
            <a:chExt cx="9144000" cy="246184"/>
          </a:xfrm>
        </p:grpSpPr>
        <p:sp>
          <p:nvSpPr>
            <p:cNvPr id="6" name="矩形 5"/>
            <p:cNvSpPr/>
            <p:nvPr userDrawn="1"/>
          </p:nvSpPr>
          <p:spPr>
            <a:xfrm>
              <a:off x="0" y="1336431"/>
              <a:ext cx="9144000" cy="14067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C78A8"/>
                </a:gs>
                <a:gs pos="100000">
                  <a:srgbClr val="8D458B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0" y="1477108"/>
              <a:ext cx="9144000" cy="10550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CCC9C4"/>
                </a:gs>
                <a:gs pos="100000">
                  <a:srgbClr val="B1AE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051050" y="908050"/>
            <a:ext cx="46085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00008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 本构关系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835150" y="2420938"/>
            <a:ext cx="5256213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322388" indent="-5334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3600">
                <a:solidFill>
                  <a:srgbClr val="FF00FF"/>
                </a:solidFill>
                <a:latin typeface="Times New Roman" panose="02020603050405020304" pitchFamily="18" charset="0"/>
              </a:rPr>
              <a:t>§4-1 </a:t>
            </a:r>
            <a:r>
              <a:rPr lang="zh-CN" altLang="en-US" sz="3600">
                <a:solidFill>
                  <a:srgbClr val="FF00FF"/>
                </a:solidFill>
                <a:ea typeface="黑体" panose="02010609060101010101" pitchFamily="49" charset="-122"/>
              </a:rPr>
              <a:t>本构关系概念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3600"/>
              <a:t> </a:t>
            </a:r>
            <a:endParaRPr lang="zh-CN" altLang="en-US" sz="36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600">
                <a:latin typeface="Times New Roman" panose="02020603050405020304" pitchFamily="18" charset="0"/>
              </a:rPr>
              <a:t>§4-2 </a:t>
            </a:r>
            <a:r>
              <a:rPr lang="zh-CN" altLang="en-US" sz="3600">
                <a:ea typeface="黑体" panose="02010609060101010101" pitchFamily="49" charset="-122"/>
              </a:rPr>
              <a:t>广义胡克定律</a:t>
            </a:r>
          </a:p>
          <a:p>
            <a:pPr eaLnBrk="1" hangingPunct="1">
              <a:spcBef>
                <a:spcPct val="20000"/>
              </a:spcBef>
            </a:pPr>
            <a:endParaRPr lang="zh-CN" altLang="en-US" sz="36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600">
                <a:latin typeface="Times New Roman" panose="02020603050405020304" pitchFamily="18" charset="0"/>
              </a:rPr>
              <a:t>§4-3 </a:t>
            </a:r>
            <a:r>
              <a:rPr lang="zh-CN" altLang="en-US" sz="3600">
                <a:ea typeface="黑体" panose="02010609060101010101" pitchFamily="49" charset="-122"/>
              </a:rPr>
              <a:t>应变能和应变余能</a:t>
            </a:r>
          </a:p>
        </p:txBody>
      </p:sp>
    </p:spTree>
    <p:extLst>
      <p:ext uri="{BB962C8B-B14F-4D97-AF65-F5344CB8AC3E}">
        <p14:creationId xmlns:p14="http://schemas.microsoft.com/office/powerpoint/2010/main" val="2866561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988175" y="5680075"/>
            <a:ext cx="172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ea typeface="楷体_GB2312" pitchFamily="1" charset="-122"/>
              </a:rPr>
              <a:t>Chapter  5.1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84300" y="1547813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杨氏模量，泊松比和剪切模量之间的关系为 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919454"/>
              </p:ext>
            </p:extLst>
          </p:nvPr>
        </p:nvGraphicFramePr>
        <p:xfrm>
          <a:off x="3689350" y="2339975"/>
          <a:ext cx="19812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2" r:id="rId3" imgW="850848" imgH="419235" progId="Equation.DSMT4">
                  <p:embed/>
                </p:oleObj>
              </mc:Choice>
              <mc:Fallback>
                <p:oleObj r:id="rId3" imgW="850848" imgH="4192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2339975"/>
                        <a:ext cx="19812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68400" y="3419475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将弹性本构关系写成指标形式为 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990845"/>
              </p:ext>
            </p:extLst>
          </p:nvPr>
        </p:nvGraphicFramePr>
        <p:xfrm>
          <a:off x="2752725" y="4284663"/>
          <a:ext cx="419100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3" r:id="rId5" imgW="1409405" imgH="393846" progId="Equation.DSMT4">
                  <p:embed/>
                </p:oleObj>
              </mc:Choice>
              <mc:Fallback>
                <p:oleObj r:id="rId5" imgW="1409405" imgH="3938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4284663"/>
                        <a:ext cx="4191000" cy="1160462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2445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007225" y="6337300"/>
            <a:ext cx="172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ea typeface="楷体_GB2312" pitchFamily="1" charset="-122"/>
              </a:rPr>
              <a:t>Chapter  5.1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276190"/>
              </p:ext>
            </p:extLst>
          </p:nvPr>
        </p:nvGraphicFramePr>
        <p:xfrm>
          <a:off x="1979613" y="1916113"/>
          <a:ext cx="3617912" cy="264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4" r:id="rId3" imgW="1651317" imgH="1206817" progId="Equation.DSMT4">
                  <p:embed/>
                </p:oleObj>
              </mc:Choice>
              <mc:Fallback>
                <p:oleObj r:id="rId3" imgW="1651317" imgH="12068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916113"/>
                        <a:ext cx="3617912" cy="2644775"/>
                      </a:xfrm>
                      <a:prstGeom prst="rect">
                        <a:avLst/>
                      </a:prstGeom>
                      <a:noFill/>
                      <a:ln w="38100" cmpd="sng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328983"/>
              </p:ext>
            </p:extLst>
          </p:nvPr>
        </p:nvGraphicFramePr>
        <p:xfrm>
          <a:off x="1908175" y="4941888"/>
          <a:ext cx="6602413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5" r:id="rId5" imgW="3097773" imgH="812764" progId="Equation.DSMT4">
                  <p:embed/>
                </p:oleObj>
              </mc:Choice>
              <mc:Fallback>
                <p:oleObj r:id="rId5" imgW="3097773" imgH="81276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941888"/>
                        <a:ext cx="6602413" cy="1722437"/>
                      </a:xfrm>
                      <a:prstGeom prst="rect">
                        <a:avLst/>
                      </a:prstGeom>
                      <a:noFill/>
                      <a:ln w="38100" cmpd="sng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6011863" y="2492375"/>
            <a:ext cx="381000" cy="2438400"/>
          </a:xfrm>
          <a:prstGeom prst="curvedLeftArrow">
            <a:avLst>
              <a:gd name="adj1" fmla="val 128000"/>
              <a:gd name="adj2" fmla="val 256000"/>
              <a:gd name="adj3" fmla="val 33333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4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016750" y="5537200"/>
            <a:ext cx="172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ea typeface="楷体_GB2312" pitchFamily="1" charset="-122"/>
              </a:rPr>
              <a:t>Chapter  5.1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93738" y="1189038"/>
            <a:ext cx="7848600" cy="111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如用应变第一不变量</a:t>
            </a:r>
            <a:r>
              <a:rPr lang="zh-CN" altLang="en-US" sz="2400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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代替三个正应变之和，用应力第一不变量     表示三个正应力之和，则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763898"/>
              </p:ext>
            </p:extLst>
          </p:nvPr>
        </p:nvGraphicFramePr>
        <p:xfrm>
          <a:off x="2781300" y="1908175"/>
          <a:ext cx="4222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0" r:id="rId3" imgW="165131" imgH="177809" progId="Equation.DSMT4">
                  <p:embed/>
                </p:oleObj>
              </mc:Choice>
              <mc:Fallback>
                <p:oleObj r:id="rId3" imgW="165131" imgH="1778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1908175"/>
                        <a:ext cx="4222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059446"/>
              </p:ext>
            </p:extLst>
          </p:nvPr>
        </p:nvGraphicFramePr>
        <p:xfrm>
          <a:off x="4076700" y="3924300"/>
          <a:ext cx="341947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1" r:id="rId5" imgW="1142821" imgH="393846" progId="Equation.DSMT4">
                  <p:embed/>
                </p:oleObj>
              </mc:Choice>
              <mc:Fallback>
                <p:oleObj r:id="rId5" imgW="1142821" imgH="3938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3924300"/>
                        <a:ext cx="3419475" cy="1168400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476225"/>
              </p:ext>
            </p:extLst>
          </p:nvPr>
        </p:nvGraphicFramePr>
        <p:xfrm>
          <a:off x="2636838" y="2700338"/>
          <a:ext cx="41116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2" r:id="rId7" imgW="2132991" imgH="393846" progId="Equation.DSMT4">
                  <p:embed/>
                </p:oleObj>
              </mc:Choice>
              <mc:Fallback>
                <p:oleObj r:id="rId7" imgW="2132991" imgH="393846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2700338"/>
                        <a:ext cx="4111625" cy="730250"/>
                      </a:xfrm>
                      <a:prstGeom prst="rect">
                        <a:avLst/>
                      </a:prstGeom>
                      <a:noFill/>
                      <a:ln w="38100" cmpd="sng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2060575" y="4284663"/>
            <a:ext cx="1600200" cy="304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1196975" y="5005388"/>
            <a:ext cx="7772400" cy="930275"/>
            <a:chOff x="0" y="0"/>
            <a:chExt cx="4896" cy="586"/>
          </a:xfrm>
        </p:grpSpPr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0" y="144"/>
              <a:ext cx="48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其中               </a:t>
              </a:r>
              <a:r>
                <a:rPr lang="zh-CN" altLang="en-US" sz="24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称为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体积模量。 </a:t>
              </a:r>
            </a:p>
          </p:txBody>
        </p:sp>
        <p:graphicFrame>
          <p:nvGraphicFramePr>
            <p:cNvPr id="10" name="Object 13"/>
            <p:cNvGraphicFramePr>
              <a:graphicFrameLocks noChangeAspect="1"/>
            </p:cNvGraphicFramePr>
            <p:nvPr/>
          </p:nvGraphicFramePr>
          <p:xfrm>
            <a:off x="528" y="0"/>
            <a:ext cx="1218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53" r:id="rId9" imgW="863542" imgH="419235" progId="Equation.DSMT4">
                    <p:embed/>
                  </p:oleObj>
                </mc:Choice>
                <mc:Fallback>
                  <p:oleObj r:id="rId9" imgW="863542" imgH="4192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0"/>
                          <a:ext cx="1218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21363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476375" y="2924175"/>
            <a:ext cx="5943600" cy="1992313"/>
            <a:chOff x="0" y="0"/>
            <a:chExt cx="3360" cy="1255"/>
          </a:xfrm>
        </p:grpSpPr>
        <p:graphicFrame>
          <p:nvGraphicFramePr>
            <p:cNvPr id="3" name="Object 11"/>
            <p:cNvGraphicFramePr>
              <a:graphicFrameLocks noChangeAspect="1"/>
            </p:cNvGraphicFramePr>
            <p:nvPr/>
          </p:nvGraphicFramePr>
          <p:xfrm>
            <a:off x="576" y="0"/>
            <a:ext cx="2784" cy="1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74" r:id="rId3" imgW="1929880" imgH="863542" progId="Equation.DSMT4">
                    <p:embed/>
                  </p:oleObj>
                </mc:Choice>
                <mc:Fallback>
                  <p:oleObj r:id="rId3" imgW="1929880" imgH="86354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0"/>
                          <a:ext cx="2784" cy="1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mpd="sng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12"/>
            <p:cNvSpPr>
              <a:spLocks noChangeArrowheads="1"/>
            </p:cNvSpPr>
            <p:nvPr/>
          </p:nvSpPr>
          <p:spPr bwMode="auto">
            <a:xfrm>
              <a:off x="0" y="207"/>
              <a:ext cx="39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4000" b="1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1" charset="-122"/>
                </a:rPr>
                <a:t>∴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619250" y="4941888"/>
            <a:ext cx="2819400" cy="844550"/>
            <a:chOff x="0" y="0"/>
            <a:chExt cx="1776" cy="532"/>
          </a:xfrm>
        </p:grpSpPr>
        <p:graphicFrame>
          <p:nvGraphicFramePr>
            <p:cNvPr id="6" name="Object 15"/>
            <p:cNvGraphicFramePr>
              <a:graphicFrameLocks noChangeAspect="1"/>
            </p:cNvGraphicFramePr>
            <p:nvPr/>
          </p:nvGraphicFramePr>
          <p:xfrm>
            <a:off x="384" y="0"/>
            <a:ext cx="1392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75" r:id="rId5" imgW="1168210" imgH="444624" progId="Equation.DSMT4">
                    <p:embed/>
                  </p:oleObj>
                </mc:Choice>
                <mc:Fallback>
                  <p:oleObj r:id="rId5" imgW="1168210" imgH="4446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0"/>
                          <a:ext cx="1392" cy="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mpd="sng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0" y="4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0000CC"/>
                  </a:solidFill>
                  <a:latin typeface="Arial" panose="020B0604020202020204" pitchFamily="34" charset="0"/>
                  <a:ea typeface="隶书" panose="02010509060101010101" pitchFamily="49" charset="-122"/>
                </a:rPr>
                <a:t>令</a:t>
              </a:r>
            </a:p>
          </p:txBody>
        </p:sp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2700338" y="5876925"/>
            <a:ext cx="4095750" cy="684213"/>
            <a:chOff x="0" y="0"/>
            <a:chExt cx="2580" cy="431"/>
          </a:xfrm>
        </p:grpSpPr>
        <p:graphicFrame>
          <p:nvGraphicFramePr>
            <p:cNvPr id="9" name="Object 19"/>
            <p:cNvGraphicFramePr>
              <a:graphicFrameLocks noChangeAspect="1"/>
            </p:cNvGraphicFramePr>
            <p:nvPr/>
          </p:nvGraphicFramePr>
          <p:xfrm>
            <a:off x="395" y="0"/>
            <a:ext cx="2185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76" r:id="rId7" imgW="1206294" imgH="241512" progId="Equation.DSMT4">
                    <p:embed/>
                  </p:oleObj>
                </mc:Choice>
                <mc:Fallback>
                  <p:oleObj r:id="rId7" imgW="1206294" imgH="2415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" y="0"/>
                          <a:ext cx="2185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mpd="sng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0" y="4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0000CC"/>
                  </a:solidFill>
                  <a:latin typeface="Arial" panose="020B0604020202020204" pitchFamily="34" charset="0"/>
                  <a:ea typeface="隶书" panose="02010509060101010101" pitchFamily="49" charset="-122"/>
                </a:rPr>
                <a:t>则</a:t>
              </a:r>
            </a:p>
          </p:txBody>
        </p:sp>
      </p:grp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1403350" y="1844675"/>
            <a:ext cx="6908800" cy="952500"/>
            <a:chOff x="0" y="0"/>
            <a:chExt cx="4686" cy="698"/>
          </a:xfrm>
        </p:grpSpPr>
        <p:graphicFrame>
          <p:nvGraphicFramePr>
            <p:cNvPr id="12" name="Object 7"/>
            <p:cNvGraphicFramePr>
              <a:graphicFrameLocks noChangeAspect="1"/>
            </p:cNvGraphicFramePr>
            <p:nvPr/>
          </p:nvGraphicFramePr>
          <p:xfrm>
            <a:off x="404" y="0"/>
            <a:ext cx="4282" cy="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77" r:id="rId9" imgW="2399576" imgH="393846" progId="Equation.DSMT4">
                    <p:embed/>
                  </p:oleObj>
                </mc:Choice>
                <mc:Fallback>
                  <p:oleObj r:id="rId9" imgW="2399576" imgH="3938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" y="0"/>
                          <a:ext cx="4282" cy="6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mpd="sng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0" y="147"/>
              <a:ext cx="335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586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849463"/>
              </p:ext>
            </p:extLst>
          </p:nvPr>
        </p:nvGraphicFramePr>
        <p:xfrm>
          <a:off x="1881188" y="2147094"/>
          <a:ext cx="4876800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1" r:id="rId3" imgW="1765617" imgH="711517" progId="Equation.DSMT4">
                  <p:embed/>
                </p:oleObj>
              </mc:Choice>
              <mc:Fallback>
                <p:oleObj r:id="rId3" imgW="1765617" imgH="7115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2147094"/>
                        <a:ext cx="4876800" cy="19780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99">
                              <a:alpha val="56999"/>
                            </a:srgbClr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 w="57150" cmpd="thinThick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01713" y="1287463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弹性关系的常规形式为 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74738" y="4527550"/>
            <a:ext cx="7391400" cy="574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其中 </a:t>
            </a:r>
            <a:r>
              <a:rPr lang="en-US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G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zh-CN" altLang="en-US" sz="2400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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称为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拉梅常数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233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398588" y="127635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将应力和应变张量分解成球量和偏量，得 </a:t>
            </a: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201319"/>
              </p:ext>
            </p:extLst>
          </p:nvPr>
        </p:nvGraphicFramePr>
        <p:xfrm>
          <a:off x="2693988" y="1985963"/>
          <a:ext cx="4203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6" r:id="rId3" imgW="2083117" imgH="432117" progId="Equation.DSMT4">
                  <p:embed/>
                </p:oleObj>
              </mc:Choice>
              <mc:Fallback>
                <p:oleObj r:id="rId3" imgW="2083117" imgH="4321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1985963"/>
                        <a:ext cx="42037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046288" y="2994026"/>
            <a:ext cx="4114800" cy="1003300"/>
            <a:chOff x="0" y="0"/>
            <a:chExt cx="2592" cy="632"/>
          </a:xfrm>
        </p:grpSpPr>
        <p:graphicFrame>
          <p:nvGraphicFramePr>
            <p:cNvPr id="5" name="Object 10"/>
            <p:cNvGraphicFramePr>
              <a:graphicFrameLocks noChangeAspect="1"/>
            </p:cNvGraphicFramePr>
            <p:nvPr/>
          </p:nvGraphicFramePr>
          <p:xfrm>
            <a:off x="480" y="0"/>
            <a:ext cx="2112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17" r:id="rId5" imgW="1498267" imgH="444624" progId="Equation.DSMT4">
                    <p:embed/>
                  </p:oleObj>
                </mc:Choice>
                <mc:Fallback>
                  <p:oleObj r:id="rId5" imgW="1498267" imgH="4446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0"/>
                          <a:ext cx="2112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mpd="sng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0" y="96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40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</p:grpSp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591445"/>
              </p:ext>
            </p:extLst>
          </p:nvPr>
        </p:nvGraphicFramePr>
        <p:xfrm>
          <a:off x="2909888" y="5010151"/>
          <a:ext cx="33940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8" r:id="rId7" imgW="1345933" imgH="241512" progId="Equation.DSMT4">
                  <p:embed/>
                </p:oleObj>
              </mc:Choice>
              <mc:Fallback>
                <p:oleObj r:id="rId7" imgW="1345933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5010151"/>
                        <a:ext cx="339407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830388" y="4300538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由于偏量和球量相互独立 ，所以有</a:t>
            </a:r>
          </a:p>
        </p:txBody>
      </p:sp>
    </p:spTree>
    <p:extLst>
      <p:ext uri="{BB962C8B-B14F-4D97-AF65-F5344CB8AC3E}">
        <p14:creationId xmlns:p14="http://schemas.microsoft.com/office/powerpoint/2010/main" val="306677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978650" y="5565775"/>
            <a:ext cx="172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ea typeface="楷体_GB2312" pitchFamily="1" charset="-122"/>
              </a:rPr>
              <a:t>Chapter  5.1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04812" y="2526836"/>
            <a:ext cx="83010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第一式说明弹性体的体积变化</a:t>
            </a:r>
            <a:r>
              <a:rPr lang="zh-CN" altLang="en-US" sz="2400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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是由平均应力</a:t>
            </a:r>
            <a:r>
              <a:rPr lang="zh-CN" altLang="en-US" sz="2400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</a:t>
            </a:r>
            <a:r>
              <a:rPr lang="en-US" sz="24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引起的，相应的弹性常数</a:t>
            </a:r>
            <a:r>
              <a:rPr lang="en-US" sz="2400" i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称为体积模量。</a:t>
            </a:r>
            <a:r>
              <a:rPr 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体积变化</a:t>
            </a:r>
            <a:r>
              <a:rPr 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12234"/>
              </p:ext>
            </p:extLst>
          </p:nvPr>
        </p:nvGraphicFramePr>
        <p:xfrm>
          <a:off x="2598738" y="1362075"/>
          <a:ext cx="38131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0" r:id="rId3" imgW="1345933" imgH="241512" progId="Equation.DSMT4">
                  <p:embed/>
                </p:oleObj>
              </mc:Choice>
              <mc:Fallback>
                <p:oleObj r:id="rId3" imgW="1345933" imgH="241512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1362075"/>
                        <a:ext cx="38131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04813" y="4148138"/>
            <a:ext cx="8739188" cy="1200150"/>
            <a:chOff x="-339" y="32"/>
            <a:chExt cx="5505" cy="756"/>
          </a:xfrm>
        </p:grpSpPr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-339" y="32"/>
              <a:ext cx="5505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楷体_GB2312" pitchFamily="1" charset="-122"/>
                </a:rPr>
                <a:t>    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第二式说明弹性体的形状畸变   </a:t>
              </a:r>
              <a:r>
                <a:rPr lang="zh-CN" altLang="en-US" sz="24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是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由应力偏量    </a:t>
              </a:r>
              <a:r>
                <a:rPr lang="zh-CN" altLang="en-US" sz="24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引起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的，相应的弹性常数是剪切模量</a:t>
              </a:r>
              <a:r>
                <a:rPr lang="en-US" sz="2400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的二倍。</a:t>
              </a:r>
              <a:r>
                <a:rPr 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(</a:t>
              </a: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形状变化</a:t>
              </a:r>
              <a:r>
                <a:rPr 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) </a:t>
              </a:r>
            </a:p>
          </p:txBody>
        </p:sp>
        <p:graphicFrame>
          <p:nvGraphicFramePr>
            <p:cNvPr id="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8167737"/>
                </p:ext>
              </p:extLst>
            </p:nvPr>
          </p:nvGraphicFramePr>
          <p:xfrm>
            <a:off x="2414" y="74"/>
            <a:ext cx="313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741" r:id="rId5" imgW="177963" imgH="241408" progId="Equation.DSMT4">
                    <p:embed/>
                  </p:oleObj>
                </mc:Choice>
                <mc:Fallback>
                  <p:oleObj r:id="rId5" imgW="177963" imgH="24140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4" y="74"/>
                          <a:ext cx="313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mpd="sng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4242123"/>
                </p:ext>
              </p:extLst>
            </p:nvPr>
          </p:nvGraphicFramePr>
          <p:xfrm>
            <a:off x="3920" y="98"/>
            <a:ext cx="305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742" r:id="rId7" imgW="203429" imgH="241512" progId="Equation.DSMT4">
                    <p:embed/>
                  </p:oleObj>
                </mc:Choice>
                <mc:Fallback>
                  <p:oleObj r:id="rId7" imgW="203429" imgH="2415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0" y="98"/>
                          <a:ext cx="305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mpd="sng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78743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908175" y="2276475"/>
            <a:ext cx="449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常用的三套弹性常数</a:t>
            </a:r>
          </a:p>
        </p:txBody>
      </p:sp>
      <p:graphicFrame>
        <p:nvGraphicFramePr>
          <p:cNvPr id="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082756"/>
              </p:ext>
            </p:extLst>
          </p:nvPr>
        </p:nvGraphicFramePr>
        <p:xfrm>
          <a:off x="1476375" y="3141663"/>
          <a:ext cx="6624638" cy="2146301"/>
        </p:xfrm>
        <a:graphic>
          <a:graphicData uri="http://schemas.openxmlformats.org/drawingml/2006/table">
            <a:tbl>
              <a:tblPr/>
              <a:tblGrid>
                <a:gridCol w="3382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4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l-GR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ν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单拉测定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Lamé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常数：</a:t>
                      </a: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l-GR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λ</a:t>
                      </a:r>
                      <a:endParaRPr kumimoji="0" 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静水压、纯剪（扭转）测定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AutoShape 18"/>
          <p:cNvSpPr>
            <a:spLocks noChangeArrowheads="1"/>
          </p:cNvSpPr>
          <p:nvPr/>
        </p:nvSpPr>
        <p:spPr bwMode="auto">
          <a:xfrm>
            <a:off x="1476375" y="2420938"/>
            <a:ext cx="381000" cy="381000"/>
          </a:xfrm>
          <a:prstGeom prst="star4">
            <a:avLst>
              <a:gd name="adj" fmla="val 12500"/>
            </a:avLst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222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393825" y="3625850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故要上式成立必要求： </a:t>
            </a:r>
          </a:p>
        </p:txBody>
      </p:sp>
      <p:grpSp>
        <p:nvGrpSpPr>
          <p:cNvPr id="4" name="Group 8"/>
          <p:cNvGrpSpPr>
            <a:grpSpLocks noChangeAspect="1"/>
          </p:cNvGrpSpPr>
          <p:nvPr/>
        </p:nvGrpSpPr>
        <p:grpSpPr bwMode="auto">
          <a:xfrm>
            <a:off x="1393825" y="2114550"/>
            <a:ext cx="6818313" cy="1150938"/>
            <a:chOff x="0" y="0"/>
            <a:chExt cx="4295" cy="725"/>
          </a:xfrm>
        </p:grpSpPr>
        <p:graphicFrame>
          <p:nvGraphicFramePr>
            <p:cNvPr id="5" name="Object 9"/>
            <p:cNvGraphicFramePr>
              <a:graphicFrameLocks noChangeAspect="1"/>
            </p:cNvGraphicFramePr>
            <p:nvPr/>
          </p:nvGraphicFramePr>
          <p:xfrm>
            <a:off x="0" y="8"/>
            <a:ext cx="1374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776" r:id="rId3" imgW="850848" imgH="406541" progId="Equation.DSMT4">
                    <p:embed/>
                  </p:oleObj>
                </mc:Choice>
                <mc:Fallback>
                  <p:oleObj r:id="rId3" imgW="850848" imgH="40654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"/>
                          <a:ext cx="1374" cy="6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mpd="sng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0"/>
            <p:cNvGraphicFramePr>
              <a:graphicFrameLocks noChangeAspect="1"/>
            </p:cNvGraphicFramePr>
            <p:nvPr/>
          </p:nvGraphicFramePr>
          <p:xfrm>
            <a:off x="1872" y="0"/>
            <a:ext cx="2423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777" r:id="rId5" imgW="1498267" imgH="444624" progId="Equation.DSMT4">
                    <p:embed/>
                  </p:oleObj>
                </mc:Choice>
                <mc:Fallback>
                  <p:oleObj r:id="rId5" imgW="1498267" imgH="4446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0"/>
                          <a:ext cx="2423" cy="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mpd="sng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08930"/>
              </p:ext>
            </p:extLst>
          </p:nvPr>
        </p:nvGraphicFramePr>
        <p:xfrm>
          <a:off x="3122613" y="1393825"/>
          <a:ext cx="32797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8" r:id="rId7" imgW="1332660" imgH="203341" progId="Equation.DSMT4">
                  <p:embed/>
                </p:oleObj>
              </mc:Choice>
              <mc:Fallback>
                <p:oleObj r:id="rId7" imgW="1332660" imgH="203341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613" y="1393825"/>
                        <a:ext cx="32797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694037"/>
              </p:ext>
            </p:extLst>
          </p:nvPr>
        </p:nvGraphicFramePr>
        <p:xfrm>
          <a:off x="3338513" y="4418013"/>
          <a:ext cx="29194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9" r:id="rId9" imgW="1244917" imgH="203517" progId="Equation.DSMT4">
                  <p:embed/>
                </p:oleObj>
              </mc:Choice>
              <mc:Fallback>
                <p:oleObj r:id="rId9" imgW="1244917" imgH="2035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4418013"/>
                        <a:ext cx="291941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2546350" y="4922838"/>
            <a:ext cx="3276600" cy="701675"/>
            <a:chOff x="0" y="0"/>
            <a:chExt cx="1990" cy="407"/>
          </a:xfrm>
        </p:grpSpPr>
        <p:graphicFrame>
          <p:nvGraphicFramePr>
            <p:cNvPr id="10" name="Object 17"/>
            <p:cNvGraphicFramePr>
              <a:graphicFrameLocks noChangeAspect="1"/>
            </p:cNvGraphicFramePr>
            <p:nvPr/>
          </p:nvGraphicFramePr>
          <p:xfrm>
            <a:off x="768" y="96"/>
            <a:ext cx="1222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780" r:id="rId11" imgW="761986" imgH="178040" progId="Equation.DSMT4">
                    <p:embed/>
                  </p:oleObj>
                </mc:Choice>
                <mc:Fallback>
                  <p:oleObj r:id="rId11" imgW="761986" imgH="178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96"/>
                          <a:ext cx="1222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mpd="sng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42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4000" b="1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1" charset="-122"/>
                </a:rPr>
                <a:t>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3215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563388"/>
              </p:ext>
            </p:extLst>
          </p:nvPr>
        </p:nvGraphicFramePr>
        <p:xfrm>
          <a:off x="3616325" y="1652588"/>
          <a:ext cx="19399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8" r:id="rId3" imgW="761986" imgH="178040" progId="Equation.DSMT4">
                  <p:embed/>
                </p:oleObj>
              </mc:Choice>
              <mc:Fallback>
                <p:oleObj r:id="rId3" imgW="761986" imgH="178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325" y="1652588"/>
                        <a:ext cx="19399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023938" y="2228850"/>
            <a:ext cx="7696200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若设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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0.5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，则体积模量</a:t>
            </a:r>
            <a:r>
              <a:rPr lang="en-US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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，称为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不可压缩材料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，相应的剪切模量为      </a:t>
            </a: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490957"/>
              </p:ext>
            </p:extLst>
          </p:nvPr>
        </p:nvGraphicFramePr>
        <p:xfrm>
          <a:off x="4624388" y="3452813"/>
          <a:ext cx="990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9" r:id="rId5" imgW="444624" imgH="393846" progId="Equation.DSMT4">
                  <p:embed/>
                </p:oleObj>
              </mc:Choice>
              <mc:Fallback>
                <p:oleObj r:id="rId5" imgW="444624" imgH="3938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388" y="3452813"/>
                        <a:ext cx="990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023938" y="4532313"/>
            <a:ext cx="7315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       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对实际工程材料的测定值，一般都在                   的范围内。 </a:t>
            </a:r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816600"/>
              </p:ext>
            </p:extLst>
          </p:nvPr>
        </p:nvGraphicFramePr>
        <p:xfrm>
          <a:off x="7073900" y="4532313"/>
          <a:ext cx="13493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0" r:id="rId7" imgW="685819" imgH="178040" progId="Equation.DSMT4">
                  <p:embed/>
                </p:oleObj>
              </mc:Choice>
              <mc:Fallback>
                <p:oleObj r:id="rId7" imgW="685819" imgH="178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4532313"/>
                        <a:ext cx="134937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183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447675" y="971550"/>
            <a:ext cx="2933700" cy="10763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  言</a:t>
            </a:r>
            <a:endParaRPr lang="zh-CN" altLang="en-US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752600" y="1752600"/>
            <a:ext cx="71628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4"/>
              </a:buBlip>
            </a:pPr>
            <a:r>
              <a:rPr lang="en-US" altLang="zh-CN" sz="3200" b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应力张量 </a:t>
            </a:r>
            <a:r>
              <a:rPr lang="en-US" altLang="zh-CN" sz="3200" i="1">
                <a:latin typeface="Symbol" panose="05050102010706020507" pitchFamily="18" charset="2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3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4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3200" b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应力平衡方程：</a:t>
            </a:r>
          </a:p>
          <a:p>
            <a:pPr eaLnBrk="1" hangingPunct="1">
              <a:spcBef>
                <a:spcPct val="50000"/>
              </a:spcBef>
              <a:buFontTx/>
              <a:buBlip>
                <a:blip r:embed="rId4"/>
              </a:buBlip>
            </a:pPr>
            <a:r>
              <a:rPr lang="zh-CN" altLang="en-US" sz="32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位移矢量 </a:t>
            </a:r>
            <a:r>
              <a:rPr lang="en-US" altLang="zh-CN" sz="3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</a:p>
          <a:p>
            <a:pPr eaLnBrk="1" hangingPunct="1">
              <a:spcBef>
                <a:spcPct val="50000"/>
              </a:spcBef>
              <a:buFontTx/>
              <a:buBlip>
                <a:blip r:embed="rId4"/>
              </a:buBlip>
            </a:pPr>
            <a:r>
              <a:rPr lang="en-US" altLang="zh-CN" sz="32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应变张量 </a:t>
            </a:r>
            <a:r>
              <a:rPr lang="en-US" altLang="zh-CN" sz="3200" i="1">
                <a:latin typeface="Symbol" panose="05050102010706020507" pitchFamily="18" charset="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3200" b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几何方程：</a:t>
            </a:r>
            <a:endParaRPr lang="zh-CN" altLang="en-US" sz="32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800" b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应变协调方程：                  </a:t>
            </a:r>
            <a:r>
              <a:rPr lang="en-US" altLang="zh-CN" sz="2800" b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   </a:t>
            </a:r>
            <a:endParaRPr lang="zh-CN" altLang="en-US" sz="2800" b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47364"/>
              </p:ext>
            </p:extLst>
          </p:nvPr>
        </p:nvGraphicFramePr>
        <p:xfrm>
          <a:off x="5867400" y="2362200"/>
          <a:ext cx="26670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4" name="Equation" r:id="rId5" imgW="787400" imgH="241300" progId="Equation.DSMT4">
                  <p:embed/>
                </p:oleObj>
              </mc:Choice>
              <mc:Fallback>
                <p:oleObj name="Equation" r:id="rId5" imgW="787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362200"/>
                        <a:ext cx="2667000" cy="8175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5715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472191"/>
              </p:ext>
            </p:extLst>
          </p:nvPr>
        </p:nvGraphicFramePr>
        <p:xfrm>
          <a:off x="5705475" y="5246688"/>
          <a:ext cx="290671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5" name="Equation" r:id="rId7" imgW="914400" imgH="241300" progId="Equation.DSMT4">
                  <p:embed/>
                </p:oleObj>
              </mc:Choice>
              <mc:Fallback>
                <p:oleObj name="Equation" r:id="rId7" imgW="914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5" y="5246688"/>
                        <a:ext cx="2906713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632448"/>
              </p:ext>
            </p:extLst>
          </p:nvPr>
        </p:nvGraphicFramePr>
        <p:xfrm>
          <a:off x="5562600" y="4495800"/>
          <a:ext cx="31242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6" name="Equation" r:id="rId9" imgW="1104900" imgH="241300" progId="Equation.DSMT4">
                  <p:embed/>
                </p:oleObj>
              </mc:Choice>
              <mc:Fallback>
                <p:oleObj name="Equation" r:id="rId9" imgW="1104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95800"/>
                        <a:ext cx="3124200" cy="6778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57150" cmpd="thinThick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1477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692275" y="2205038"/>
            <a:ext cx="4495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各向同性本构关系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007225" y="6337300"/>
            <a:ext cx="172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ea typeface="楷体_GB2312" pitchFamily="1" charset="-122"/>
              </a:rPr>
              <a:t>Chapter  5.2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331913" y="2349500"/>
            <a:ext cx="381000" cy="381000"/>
          </a:xfrm>
          <a:prstGeom prst="star4">
            <a:avLst>
              <a:gd name="adj" fmla="val 12500"/>
            </a:avLst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539891"/>
              </p:ext>
            </p:extLst>
          </p:nvPr>
        </p:nvGraphicFramePr>
        <p:xfrm>
          <a:off x="1979613" y="3213100"/>
          <a:ext cx="5335587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0" r:id="rId3" imgW="2121217" imgH="686117" progId="Equation.DSMT4">
                  <p:embed/>
                </p:oleObj>
              </mc:Choice>
              <mc:Fallback>
                <p:oleObj r:id="rId3" imgW="2121217" imgH="6861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213100"/>
                        <a:ext cx="5335587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47813" y="5300663"/>
            <a:ext cx="6705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对于各向同性材料，正应力在对应方向上只引起正应变，剪应力在对应方向上只引起剪应变，它们是互不耦合的。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187450" y="908050"/>
            <a:ext cx="51133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>
                <a:latin typeface="Times New Roman" panose="02020603050405020304" pitchFamily="18" charset="0"/>
              </a:rPr>
              <a:t>§4-2 </a:t>
            </a:r>
            <a:r>
              <a:rPr lang="zh-CN" altLang="en-US" sz="44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广义胡克定律</a:t>
            </a:r>
          </a:p>
        </p:txBody>
      </p:sp>
    </p:spTree>
    <p:extLst>
      <p:ext uri="{BB962C8B-B14F-4D97-AF65-F5344CB8AC3E}">
        <p14:creationId xmlns:p14="http://schemas.microsoft.com/office/powerpoint/2010/main" val="3423273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04950" y="1601788"/>
            <a:ext cx="4495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各向异性本构关系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035800" y="6022975"/>
            <a:ext cx="172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ea typeface="楷体_GB2312" pitchFamily="1" charset="-122"/>
              </a:rPr>
              <a:t>Chapter  5.2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071563" y="1674813"/>
            <a:ext cx="381000" cy="381000"/>
          </a:xfrm>
          <a:prstGeom prst="star4">
            <a:avLst>
              <a:gd name="adj" fmla="val 12500"/>
            </a:avLst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144588" y="2251075"/>
            <a:ext cx="7467600" cy="3927475"/>
            <a:chOff x="0" y="0"/>
            <a:chExt cx="4704" cy="2474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4704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>
                  <a:srgbClr val="0000CC"/>
                </a:buClr>
                <a:buFont typeface="Wingdings" panose="05000000000000000000" pitchFamily="2" charset="2"/>
                <a:buChar char="p"/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对于各向异性材料的一般情况，任何一个应力分量都可能引起任何一个应变分量的变化。</a:t>
              </a:r>
            </a:p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>
                  <a:srgbClr val="0000CC"/>
                </a:buClr>
                <a:buFont typeface="Wingdings" panose="05000000000000000000" pitchFamily="2" charset="2"/>
                <a:buChar char="p"/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广义胡克定律的一般形式是： </a:t>
              </a:r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336" y="1344"/>
            <a:ext cx="1392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830" r:id="rId3" imgW="723903" imgH="241512" progId="Equation.DSMT4">
                    <p:embed/>
                  </p:oleObj>
                </mc:Choice>
                <mc:Fallback>
                  <p:oleObj r:id="rId3" imgW="723903" imgH="2415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344"/>
                          <a:ext cx="1392" cy="458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FFFFFF"/>
                            </a:gs>
                            <a:gs pos="100000">
                              <a:srgbClr val="99CCFF"/>
                            </a:gs>
                          </a:gsLst>
                          <a:lin ang="5400000" scaled="1"/>
                        </a:gradFill>
                        <a:ln w="57150" cmpd="thickThin">
                          <a:solidFill>
                            <a:srgbClr val="008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016" y="1440"/>
              <a:ext cx="24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b="1" i="1" dirty="0">
                  <a:latin typeface="Arial" panose="020B0604020202020204" pitchFamily="34" charset="0"/>
                  <a:ea typeface="楷体_GB2312" pitchFamily="1" charset="-122"/>
                </a:rPr>
                <a:t>C</a:t>
              </a:r>
              <a:r>
                <a:rPr lang="en-US" sz="2400" b="1" dirty="0">
                  <a:latin typeface="Arial" panose="020B0604020202020204" pitchFamily="34" charset="0"/>
                  <a:ea typeface="楷体_GB2312" pitchFamily="1" charset="-122"/>
                </a:rPr>
                <a:t> 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是四阶刚度（弹性）张量。</a:t>
              </a:r>
            </a:p>
          </p:txBody>
        </p:sp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324" y="2016"/>
            <a:ext cx="1416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831" r:id="rId5" imgW="736597" imgH="241512" progId="Equation.DSMT4">
                    <p:embed/>
                  </p:oleObj>
                </mc:Choice>
                <mc:Fallback>
                  <p:oleObj r:id="rId5" imgW="736597" imgH="2415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" y="2016"/>
                          <a:ext cx="1416" cy="458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FFFFFF"/>
                            </a:gs>
                            <a:gs pos="100000">
                              <a:srgbClr val="99CCFF"/>
                            </a:gs>
                          </a:gsLst>
                          <a:lin ang="5400000" scaled="1"/>
                        </a:gradFill>
                        <a:ln w="57150" cmpd="thickThin">
                          <a:solidFill>
                            <a:srgbClr val="008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016" y="2112"/>
              <a:ext cx="24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楷体_GB2312" pitchFamily="1" charset="-122"/>
                </a:rPr>
                <a:t> </a:t>
              </a:r>
              <a:r>
                <a:rPr lang="en-US" sz="2400" b="1" i="1" dirty="0">
                  <a:latin typeface="Arial" panose="020B0604020202020204" pitchFamily="34" charset="0"/>
                  <a:ea typeface="楷体_GB2312" pitchFamily="1" charset="-122"/>
                </a:rPr>
                <a:t>D 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是四阶柔度张量。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8833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63538" y="6094413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 b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3" name="Rectangle 13"/>
          <p:cNvSpPr txBox="1">
            <a:spLocks noChangeArrowheads="1"/>
          </p:cNvSpPr>
          <p:nvPr/>
        </p:nvSpPr>
        <p:spPr>
          <a:xfrm>
            <a:off x="1009650" y="2295525"/>
            <a:ext cx="2209800" cy="32766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009900"/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三斜</a:t>
            </a:r>
          </a:p>
          <a:p>
            <a:pPr marL="457200" indent="-457200">
              <a:buClr>
                <a:srgbClr val="009900"/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单斜</a:t>
            </a:r>
          </a:p>
          <a:p>
            <a:pPr marL="457200" indent="-457200">
              <a:buClr>
                <a:srgbClr val="009900"/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正交</a:t>
            </a:r>
          </a:p>
          <a:p>
            <a:pPr marL="457200" indent="-457200">
              <a:buClr>
                <a:srgbClr val="009900"/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三角</a:t>
            </a:r>
          </a:p>
          <a:p>
            <a:pPr marL="457200" indent="-457200">
              <a:buClr>
                <a:srgbClr val="009900"/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四方</a:t>
            </a:r>
          </a:p>
          <a:p>
            <a:pPr marL="457200" indent="-457200">
              <a:buClr>
                <a:srgbClr val="009900"/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六方</a:t>
            </a:r>
          </a:p>
          <a:p>
            <a:pPr marL="457200" indent="-457200">
              <a:buClr>
                <a:srgbClr val="009900"/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正方</a:t>
            </a:r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auto">
          <a:xfrm>
            <a:off x="1023938" y="1603375"/>
            <a:ext cx="381000" cy="381000"/>
          </a:xfrm>
          <a:prstGeom prst="star4">
            <a:avLst>
              <a:gd name="adj" fmla="val 12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085850" y="1487488"/>
            <a:ext cx="3505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32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晶体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340475" y="6194425"/>
            <a:ext cx="172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Chapter  5.2</a:t>
            </a: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457450" y="1409700"/>
            <a:ext cx="5821363" cy="4314825"/>
            <a:chOff x="3124200" y="1553004"/>
            <a:chExt cx="5821780" cy="4314396"/>
          </a:xfrm>
        </p:grpSpPr>
        <p:pic>
          <p:nvPicPr>
            <p:cNvPr id="8" name="Picture 19" descr="http://dbk2.chinabaike.org/imagesdb/bk/XT/WL/WLgt058-t1%E6%99%B6%E4%BD%93%E7%9A%847%E7%A7%8D%E6%99%B6%E7%B3%BB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1553004"/>
              <a:ext cx="5821780" cy="4069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2"/>
            <p:cNvSpPr>
              <a:spLocks noChangeArrowheads="1"/>
            </p:cNvSpPr>
            <p:nvPr/>
          </p:nvSpPr>
          <p:spPr bwMode="auto">
            <a:xfrm>
              <a:off x="3368089" y="3489754"/>
              <a:ext cx="5334001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Blip>
                  <a:blip r:embed="rId2"/>
                </a:buBlip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Blip>
                  <a:blip r:embed="rId2"/>
                </a:buBlip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立方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    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四方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     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正交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     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单斜</a:t>
              </a:r>
            </a:p>
          </p:txBody>
        </p:sp>
        <p:sp>
          <p:nvSpPr>
            <p:cNvPr id="10" name="矩形 20"/>
            <p:cNvSpPr>
              <a:spLocks noChangeArrowheads="1"/>
            </p:cNvSpPr>
            <p:nvPr/>
          </p:nvSpPr>
          <p:spPr bwMode="auto">
            <a:xfrm>
              <a:off x="3810000" y="5405735"/>
              <a:ext cx="4924426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Blip>
                  <a:blip r:embed="rId2"/>
                </a:buBlip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Blip>
                  <a:blip r:embed="rId2"/>
                </a:buBlip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三斜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       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三角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        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六方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02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038225" y="1295400"/>
            <a:ext cx="74676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8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各向异性弹性体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于各向同性材料，逆弹性本构关系表明，正应力只引起正应变，剪应力只引起剪应变，它们是互不耦合的。对于各向异性材料的一般情况，任何一个应力分量都可能引起任何一个应变分量的变化。广义胡克定律的一般形式是： </a:t>
            </a: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982931"/>
              </p:ext>
            </p:extLst>
          </p:nvPr>
        </p:nvGraphicFramePr>
        <p:xfrm>
          <a:off x="1876425" y="4903788"/>
          <a:ext cx="22098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4" name="Equation" r:id="rId4" imgW="723586" imgH="241195" progId="Equation.DSMT4">
                  <p:embed/>
                </p:oleObj>
              </mc:Choice>
              <mc:Fallback>
                <p:oleObj name="Equation" r:id="rId4" imgW="723586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4903788"/>
                        <a:ext cx="2209800" cy="7270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FF"/>
                          </a:gs>
                          <a:gs pos="100000">
                            <a:srgbClr val="99CCFF"/>
                          </a:gs>
                        </a:gsLst>
                        <a:lin ang="5400000" scaled="1"/>
                      </a:gradFill>
                      <a:ln w="57150" cmpd="thickThin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314825" y="4953000"/>
            <a:ext cx="3352800" cy="550863"/>
            <a:chOff x="2928" y="3312"/>
            <a:chExt cx="2112" cy="347"/>
          </a:xfrm>
        </p:grpSpPr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2928" y="3360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Blip>
                  <a:blip r:embed="rId3"/>
                </a:buBlip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Blip>
                  <a:blip r:embed="rId3"/>
                </a:buBlip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实体形式</a:t>
              </a:r>
            </a:p>
          </p:txBody>
        </p:sp>
        <p:graphicFrame>
          <p:nvGraphicFramePr>
            <p:cNvPr id="6" name="Object 11"/>
            <p:cNvGraphicFramePr>
              <a:graphicFrameLocks noChangeAspect="1"/>
            </p:cNvGraphicFramePr>
            <p:nvPr/>
          </p:nvGraphicFramePr>
          <p:xfrm>
            <a:off x="4032" y="3312"/>
            <a:ext cx="1008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55" name="Equation" r:id="rId6" imgW="583947" imgH="203112" progId="Equation.DSMT4">
                    <p:embed/>
                  </p:oleObj>
                </mc:Choice>
                <mc:Fallback>
                  <p:oleObj name="Equation" r:id="rId6" imgW="58394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312"/>
                          <a:ext cx="1008" cy="347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FFCC99"/>
                            </a:gs>
                            <a:gs pos="50000">
                              <a:srgbClr val="FFFFFF"/>
                            </a:gs>
                            <a:gs pos="100000">
                              <a:srgbClr val="FFCC99"/>
                            </a:gs>
                          </a:gsLst>
                          <a:lin ang="5400000" scaled="1"/>
                        </a:gradFill>
                        <a:ln w="38100" cmpd="dbl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99116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447800" y="1600200"/>
            <a:ext cx="7162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由于应力应变都是二阶张量，且上式对任意的 </a:t>
            </a:r>
            <a:r>
              <a:rPr lang="zh-CN" altLang="en-US" b="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b="0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kl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均成立，所以根据商判则 </a:t>
            </a:r>
            <a:r>
              <a:rPr lang="en-US" altLang="zh-CN" b="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0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ijkl</a:t>
            </a:r>
            <a:r>
              <a:rPr lang="en-US" altLang="zh-CN" b="0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是一个四阶张量，称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弹性张量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，共有</a:t>
            </a:r>
            <a:r>
              <a:rPr lang="en-US" altLang="zh-CN" b="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81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个分量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弹性张量的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Voigt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对称性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289977"/>
              </p:ext>
            </p:extLst>
          </p:nvPr>
        </p:nvGraphicFramePr>
        <p:xfrm>
          <a:off x="2057400" y="4495800"/>
          <a:ext cx="40386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2" name="Equation" r:id="rId4" imgW="1435100" imgH="241300" progId="Equation.DSMT4">
                  <p:embed/>
                </p:oleObj>
              </mc:Choice>
              <mc:Fallback>
                <p:oleObj name="Equation" r:id="rId4" imgW="1435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95800"/>
                        <a:ext cx="4038600" cy="6667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 w="57150" cmpd="thinThick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7" t="4845" r="6407" b="4845"/>
          <a:stretch>
            <a:fillRect/>
          </a:stretch>
        </p:blipFill>
        <p:spPr bwMode="auto">
          <a:xfrm>
            <a:off x="6934200" y="3124200"/>
            <a:ext cx="1492250" cy="2043113"/>
          </a:xfrm>
          <a:prstGeom prst="rect">
            <a:avLst/>
          </a:prstGeom>
          <a:noFill/>
          <a:ln w="28575">
            <a:solidFill>
              <a:srgbClr val="CC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096000" y="5257800"/>
            <a:ext cx="25082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Woldemar Voigt (1850 - 1919) </a:t>
            </a:r>
            <a:endParaRPr lang="zh-CN" altLang="en-US" sz="1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50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336014"/>
              </p:ext>
            </p:extLst>
          </p:nvPr>
        </p:nvGraphicFramePr>
        <p:xfrm>
          <a:off x="2390775" y="1692275"/>
          <a:ext cx="133508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32" name="Equation" r:id="rId3" imgW="558558" imgH="241195" progId="Equation.DSMT4">
                  <p:embed/>
                </p:oleObj>
              </mc:Choice>
              <mc:Fallback>
                <p:oleObj name="Equation" r:id="rId3" imgW="558558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1692275"/>
                        <a:ext cx="1335088" cy="6429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890713" y="1873250"/>
            <a:ext cx="3343275" cy="1374775"/>
            <a:chOff x="1191" y="1180"/>
            <a:chExt cx="2106" cy="866"/>
          </a:xfrm>
        </p:grpSpPr>
        <p:graphicFrame>
          <p:nvGraphicFramePr>
            <p:cNvPr id="4" name="Object 7"/>
            <p:cNvGraphicFramePr>
              <a:graphicFrameLocks noChangeAspect="1"/>
            </p:cNvGraphicFramePr>
            <p:nvPr/>
          </p:nvGraphicFramePr>
          <p:xfrm>
            <a:off x="1506" y="1642"/>
            <a:ext cx="1791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33" name="Equation" r:id="rId5" imgW="1308100" imgH="241300" progId="Equation.DSMT4">
                    <p:embed/>
                  </p:oleObj>
                </mc:Choice>
                <mc:Fallback>
                  <p:oleObj name="Equation" r:id="rId5" imgW="13081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6" y="1642"/>
                          <a:ext cx="1791" cy="404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FFFFFF"/>
                            </a:gs>
                            <a:gs pos="100000">
                              <a:srgbClr val="009900">
                                <a:alpha val="60001"/>
                              </a:srgbClr>
                            </a:gs>
                          </a:gsLst>
                          <a:lin ang="0" scaled="1"/>
                        </a:gradFill>
                        <a:ln w="28575">
                          <a:solidFill>
                            <a:srgbClr val="FF66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AutoShape 9"/>
            <p:cNvSpPr>
              <a:spLocks noChangeArrowheads="1"/>
            </p:cNvSpPr>
            <p:nvPr/>
          </p:nvSpPr>
          <p:spPr bwMode="auto">
            <a:xfrm>
              <a:off x="1191" y="1180"/>
              <a:ext cx="315" cy="807"/>
            </a:xfrm>
            <a:prstGeom prst="curvedRightArrow">
              <a:avLst>
                <a:gd name="adj1" fmla="val 51238"/>
                <a:gd name="adj2" fmla="val 102476"/>
                <a:gd name="adj3" fmla="val 74236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F0000">
                    <a:alpha val="84000"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Blip>
                  <a:blip r:embed="rId7"/>
                </a:buBlip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Blip>
                  <a:blip r:embed="rId7"/>
                </a:buBlip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5311775" y="2606675"/>
            <a:ext cx="2874963" cy="638175"/>
            <a:chOff x="3346" y="1642"/>
            <a:chExt cx="1811" cy="402"/>
          </a:xfrm>
        </p:grpSpPr>
        <p:graphicFrame>
          <p:nvGraphicFramePr>
            <p:cNvPr id="7" name="Object 8"/>
            <p:cNvGraphicFramePr>
              <a:graphicFrameLocks noChangeAspect="1"/>
            </p:cNvGraphicFramePr>
            <p:nvPr/>
          </p:nvGraphicFramePr>
          <p:xfrm>
            <a:off x="3976" y="1642"/>
            <a:ext cx="1181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34" name="Equation" r:id="rId8" imgW="698500" imgH="241300" progId="Equation.DSMT4">
                    <p:embed/>
                  </p:oleObj>
                </mc:Choice>
                <mc:Fallback>
                  <p:oleObj name="Equation" r:id="rId8" imgW="6985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6" y="1642"/>
                          <a:ext cx="1181" cy="402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FFFFFF"/>
                            </a:gs>
                            <a:gs pos="100000">
                              <a:srgbClr val="009900">
                                <a:alpha val="60001"/>
                              </a:srgbClr>
                            </a:gs>
                          </a:gsLst>
                          <a:lin ang="0" scaled="1"/>
                        </a:gradFill>
                        <a:ln w="28575">
                          <a:solidFill>
                            <a:srgbClr val="FF66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3346" y="1757"/>
              <a:ext cx="630" cy="231"/>
            </a:xfrm>
            <a:prstGeom prst="rightArrow">
              <a:avLst>
                <a:gd name="adj1" fmla="val 50000"/>
                <a:gd name="adj2" fmla="val 6818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F0000">
                    <a:alpha val="84000"/>
                  </a:srgbClr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Blip>
                  <a:blip r:embed="rId7"/>
                </a:buBlip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Blip>
                  <a:blip r:embed="rId7"/>
                </a:buBlip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347195"/>
              </p:ext>
            </p:extLst>
          </p:nvPr>
        </p:nvGraphicFramePr>
        <p:xfrm>
          <a:off x="2390775" y="3521075"/>
          <a:ext cx="133508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35" name="Equation" r:id="rId10" imgW="533169" imgH="228501" progId="Equation.DSMT4">
                  <p:embed/>
                </p:oleObj>
              </mc:Choice>
              <mc:Fallback>
                <p:oleObj name="Equation" r:id="rId10" imgW="53316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3521075"/>
                        <a:ext cx="1335088" cy="6302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9"/>
          <p:cNvGrpSpPr>
            <a:grpSpLocks/>
          </p:cNvGrpSpPr>
          <p:nvPr/>
        </p:nvGrpSpPr>
        <p:grpSpPr bwMode="auto">
          <a:xfrm>
            <a:off x="1890713" y="3795713"/>
            <a:ext cx="4170362" cy="1376362"/>
            <a:chOff x="1191" y="2391"/>
            <a:chExt cx="2627" cy="867"/>
          </a:xfrm>
        </p:grpSpPr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1506" y="2852"/>
            <a:ext cx="2312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36" name="Equation" r:id="rId12" imgW="1778000" imgH="241300" progId="Equation.DSMT4">
                    <p:embed/>
                  </p:oleObj>
                </mc:Choice>
                <mc:Fallback>
                  <p:oleObj name="Equation" r:id="rId12" imgW="17780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6" y="2852"/>
                          <a:ext cx="2312" cy="406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FFFFFF"/>
                            </a:gs>
                            <a:gs pos="100000">
                              <a:srgbClr val="009900">
                                <a:alpha val="60001"/>
                              </a:srgbClr>
                            </a:gs>
                          </a:gsLst>
                          <a:lin ang="0" scaled="1"/>
                        </a:gradFill>
                        <a:ln w="28575">
                          <a:solidFill>
                            <a:srgbClr val="FF66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>
              <a:off x="1191" y="2391"/>
              <a:ext cx="315" cy="807"/>
            </a:xfrm>
            <a:prstGeom prst="curvedRightArrow">
              <a:avLst>
                <a:gd name="adj1" fmla="val 51238"/>
                <a:gd name="adj2" fmla="val 102476"/>
                <a:gd name="adj3" fmla="val 74236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F0000">
                    <a:alpha val="84000"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Blip>
                  <a:blip r:embed="rId7"/>
                </a:buBlip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Blip>
                  <a:blip r:embed="rId7"/>
                </a:buBlip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•"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5729288" y="4711700"/>
            <a:ext cx="2430462" cy="1155700"/>
            <a:chOff x="3609" y="2968"/>
            <a:chExt cx="1531" cy="728"/>
          </a:xfrm>
        </p:grpSpPr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4020" y="3314"/>
            <a:ext cx="1120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37" name="Equation" r:id="rId14" imgW="647700" imgH="241300" progId="Equation.DSMT4">
                    <p:embed/>
                  </p:oleObj>
                </mc:Choice>
                <mc:Fallback>
                  <p:oleObj name="Equation" r:id="rId14" imgW="6477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0" y="3314"/>
                          <a:ext cx="1120" cy="382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FFFFFF"/>
                            </a:gs>
                            <a:gs pos="100000">
                              <a:srgbClr val="009900">
                                <a:alpha val="60001"/>
                              </a:srgbClr>
                            </a:gs>
                          </a:gsLst>
                          <a:lin ang="0" scaled="1"/>
                        </a:gradFill>
                        <a:ln w="28575">
                          <a:solidFill>
                            <a:srgbClr val="FF66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3609" y="2968"/>
              <a:ext cx="998" cy="46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0 w 21600"/>
                <a:gd name="T19" fmla="*/ 3186 h 21600"/>
                <a:gd name="T20" fmla="*/ 18440 w 21600"/>
                <a:gd name="T21" fmla="*/ 18414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9710" y="5399"/>
                    <a:pt x="8646" y="5729"/>
                    <a:pt x="7748" y="6345"/>
                  </a:cubicBezTo>
                  <a:lnTo>
                    <a:pt x="4696" y="1890"/>
                  </a:lnTo>
                  <a:cubicBezTo>
                    <a:pt x="6493" y="658"/>
                    <a:pt x="8621" y="-1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0000">
                    <a:alpha val="84000"/>
                  </a:srgbClr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17731"/>
              </p:ext>
            </p:extLst>
          </p:nvPr>
        </p:nvGraphicFramePr>
        <p:xfrm>
          <a:off x="3675063" y="5638800"/>
          <a:ext cx="16367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38" name="Equation" r:id="rId16" imgW="647700" imgH="241300" progId="Equation.DSMT4">
                  <p:embed/>
                </p:oleObj>
              </mc:Choice>
              <mc:Fallback>
                <p:oleObj name="Equation" r:id="rId16" imgW="647700" imgH="2413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063" y="5638800"/>
                        <a:ext cx="1636712" cy="609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7150" cmpd="thinThick" algn="ctr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609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007225" y="6337300"/>
            <a:ext cx="172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Chapter  5.3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67731"/>
              </p:ext>
            </p:extLst>
          </p:nvPr>
        </p:nvGraphicFramePr>
        <p:xfrm>
          <a:off x="1936750" y="1616075"/>
          <a:ext cx="21018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6" name="Equation" r:id="rId4" imgW="1054100" imgH="241300" progId="Equation.DSMT4">
                  <p:embed/>
                </p:oleObj>
              </mc:Choice>
              <mc:Fallback>
                <p:oleObj name="Equation" r:id="rId4" imgW="1054100" imgH="2413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1616075"/>
                        <a:ext cx="2101850" cy="48101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rgbClr val="FFCC99"/>
                          </a:gs>
                        </a:gsLst>
                        <a:lin ang="5400000" scaled="1"/>
                      </a:gradFill>
                      <a:ln w="57150" cmpd="thinThick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191000" y="1644650"/>
            <a:ext cx="4897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独立的弹性常数由 </a:t>
            </a:r>
            <a:r>
              <a:rPr lang="en-US" altLang="zh-CN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81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个降为 </a:t>
            </a:r>
            <a:r>
              <a:rPr lang="en-US" altLang="zh-CN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36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 </a:t>
            </a:r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461209"/>
              </p:ext>
            </p:extLst>
          </p:nvPr>
        </p:nvGraphicFramePr>
        <p:xfrm>
          <a:off x="990600" y="2271713"/>
          <a:ext cx="7924800" cy="405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7" name="Equation" r:id="rId6" imgW="2921000" imgH="1498600" progId="Equation.DSMT4">
                  <p:embed/>
                </p:oleObj>
              </mc:Choice>
              <mc:Fallback>
                <p:oleObj name="Equation" r:id="rId6" imgW="2921000" imgH="149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71713"/>
                        <a:ext cx="7924800" cy="405288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FF"/>
                          </a:gs>
                          <a:gs pos="100000">
                            <a:srgbClr val="FFCC99"/>
                          </a:gs>
                        </a:gsLst>
                        <a:lin ang="5400000" scaled="1"/>
                      </a:gradFill>
                      <a:ln w="38100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425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219200" y="1066800"/>
            <a:ext cx="7543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式中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即 </a:t>
            </a:r>
            <a:r>
              <a:rPr lang="en-US" altLang="zh-CN" b="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的下角标</a:t>
            </a:r>
            <a:r>
              <a:rPr lang="en-US" altLang="zh-CN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分别对应于</a:t>
            </a:r>
            <a:r>
              <a:rPr lang="en-US" altLang="zh-CN" b="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的双指标</a:t>
            </a:r>
            <a:r>
              <a:rPr lang="en-US" altLang="zh-CN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lang="zh-CN" altLang="en-US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33</a:t>
            </a:r>
            <a:r>
              <a:rPr lang="zh-CN" altLang="en-US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altLang="en-US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31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。应该指出，改写后的</a:t>
            </a:r>
            <a:r>
              <a:rPr lang="en-US" altLang="zh-CN" b="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0" i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mn</a:t>
            </a:r>
            <a:r>
              <a:rPr lang="en-US" altLang="zh-CN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1~6)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并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不是张量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15000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由于存在 </a:t>
            </a:r>
            <a:r>
              <a:rPr lang="en-US" altLang="zh-CN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Voigt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对称性，所以对于最一般的各向异性材料，独立的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弹性常数共有 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360613" y="1219200"/>
            <a:ext cx="5564187" cy="3433763"/>
            <a:chOff x="2360620" y="1219200"/>
            <a:chExt cx="5564180" cy="3433465"/>
          </a:xfrm>
        </p:grpSpPr>
        <p:graphicFrame>
          <p:nvGraphicFramePr>
            <p:cNvPr id="4" name="Object 7"/>
            <p:cNvGraphicFramePr>
              <a:graphicFrameLocks noChangeAspect="1"/>
            </p:cNvGraphicFramePr>
            <p:nvPr/>
          </p:nvGraphicFramePr>
          <p:xfrm>
            <a:off x="2438400" y="1219200"/>
            <a:ext cx="5486400" cy="477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44" name="Equation" r:id="rId4" imgW="2628900" imgH="228600" progId="Equation.DSMT4">
                    <p:embed/>
                  </p:oleObj>
                </mc:Choice>
                <mc:Fallback>
                  <p:oleObj name="Equation" r:id="rId4" imgW="26289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400" y="1219200"/>
                          <a:ext cx="5486400" cy="477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" name="Picture 11" descr=" &#10;\begin{matrix}&#10;ij &amp; =\\&#10;\Downarrow &amp; \\&#10;\alpha  &amp; =&#10;\end{matrix}  &#10;&#10; \begin{matrix}&#10;11 &amp; 22 &amp; 33 &amp; 23,32 &amp; 13,31 &amp; 12,21 \\&#10;\Downarrow &amp; \Downarrow &amp; \Downarrow &amp; \Downarrow &amp; \Downarrow &amp; \Downarrow &amp; \\&#10;1  &amp;2 &amp;  3 &amp;  4 &amp;  5 &amp; 6&#10;\end{matrix}\,\!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655" y="3605956"/>
              <a:ext cx="5090890" cy="966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本框 1"/>
            <p:cNvSpPr txBox="1">
              <a:spLocks noChangeArrowheads="1"/>
            </p:cNvSpPr>
            <p:nvPr/>
          </p:nvSpPr>
          <p:spPr bwMode="auto">
            <a:xfrm>
              <a:off x="2360620" y="4191000"/>
              <a:ext cx="458780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Blip>
                  <a:blip r:embed="rId3"/>
                </a:buBlip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Blip>
                  <a:blip r:embed="rId3"/>
                </a:buBlip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i="1">
                  <a:ea typeface="楷体_GB2312" pitchFamily="1" charset="-122"/>
                </a:rPr>
                <a:t>m</a:t>
              </a:r>
              <a:endParaRPr lang="zh-CN" altLang="en-US" i="1">
                <a:ea typeface="楷体_GB2312" pitchFamily="1" charset="-122"/>
              </a:endParaRPr>
            </a:p>
          </p:txBody>
        </p:sp>
      </p:grp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124200" y="3459163"/>
            <a:ext cx="4868863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ea typeface="楷体_GB2312" pitchFamily="1" charset="-122"/>
              </a:rPr>
              <a:t>11  22   33   12,21   23,32  13,31   </a:t>
            </a:r>
            <a:endParaRPr lang="zh-CN" altLang="en-US">
              <a:ea typeface="楷体_GB2312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018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741363" y="1320800"/>
            <a:ext cx="81375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</a:rPr>
              <a:t>(1)</a:t>
            </a:r>
            <a:r>
              <a:rPr lang="en-US" sz="2400" b="1" dirty="0">
                <a:latin typeface="Arial" panose="020B0604020202020204" pitchFamily="34" charset="0"/>
              </a:rPr>
              <a:t>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一般各向异性线弹性 ： 无弹性对称面             </a:t>
            </a:r>
            <a:r>
              <a:rPr lang="en-US" sz="2400" b="1" dirty="0">
                <a:solidFill>
                  <a:srgbClr val="990000"/>
                </a:solidFill>
                <a:latin typeface="Arial" panose="020B0604020202020204" pitchFamily="34" charset="0"/>
                <a:ea typeface="楷体_GB2312" pitchFamily="1" charset="-122"/>
              </a:rPr>
              <a:t>21</a:t>
            </a:r>
            <a:r>
              <a:rPr lang="en-US" sz="2400" b="1" dirty="0">
                <a:latin typeface="Arial" panose="020B0604020202020204" pitchFamily="34" charset="0"/>
                <a:ea typeface="楷体_GB2312" pitchFamily="1" charset="-122"/>
              </a:rPr>
              <a:t>  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674557"/>
              </p:ext>
            </p:extLst>
          </p:nvPr>
        </p:nvGraphicFramePr>
        <p:xfrm>
          <a:off x="1677988" y="1855788"/>
          <a:ext cx="5835650" cy="251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4" r:id="rId3" imgW="2756217" imgH="1397317" progId="Equation.3">
                  <p:embed/>
                </p:oleObj>
              </mc:Choice>
              <mc:Fallback>
                <p:oleObj r:id="rId3" imgW="2756217" imgH="1397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1855788"/>
                        <a:ext cx="5835650" cy="251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021013" y="4964113"/>
            <a:ext cx="2160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400" b="1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830388" y="5045075"/>
            <a:ext cx="2714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Arial" panose="020B0604020202020204" pitchFamily="34" charset="0"/>
                <a:ea typeface="楷体_GB2312" pitchFamily="1" charset="-122"/>
              </a:rPr>
              <a:t>  例： 三斜晶体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507272"/>
              </p:ext>
            </p:extLst>
          </p:nvPr>
        </p:nvGraphicFramePr>
        <p:xfrm>
          <a:off x="4802188" y="4384675"/>
          <a:ext cx="2671762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5" r:id="rId5" imgW="5343461" imgH="3176333" progId="MgxDesigner">
                  <p:embed/>
                </p:oleObj>
              </mc:Choice>
              <mc:Fallback>
                <p:oleObj r:id="rId5" imgW="5343461" imgH="3176333" progId="MgxDesigner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4384675"/>
                        <a:ext cx="2671762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5342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731000" y="5946775"/>
            <a:ext cx="172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ea typeface="楷体_GB2312" pitchFamily="1" charset="-122"/>
              </a:rPr>
              <a:t>Chapter  5.1</a:t>
            </a: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303696" y="4652646"/>
            <a:ext cx="44196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例：单斜晶体</a:t>
            </a:r>
            <a:r>
              <a:rPr lang="en-US" sz="2400" b="1" dirty="0">
                <a:latin typeface="Arial" panose="020B0604020202020204" pitchFamily="34" charset="0"/>
                <a:ea typeface="楷体_GB2312" pitchFamily="1" charset="-122"/>
              </a:rPr>
              <a:t>(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正长石和云母等</a:t>
            </a:r>
            <a:r>
              <a:rPr lang="en-US" sz="2400" b="1" dirty="0">
                <a:latin typeface="Arial" panose="020B0604020202020204" pitchFamily="34" charset="0"/>
                <a:ea typeface="楷体_GB2312" pitchFamily="1" charset="-12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2400" b="1" i="1" dirty="0">
                <a:latin typeface="Arial" panose="020B0604020202020204" pitchFamily="34" charset="0"/>
                <a:ea typeface="楷体_GB2312" pitchFamily="1" charset="-122"/>
              </a:rPr>
              <a:t>       </a:t>
            </a:r>
            <a:r>
              <a:rPr lang="en-US" sz="2400" b="1" i="1" dirty="0">
                <a:latin typeface="Times New Roman" panose="02020603050405020304" pitchFamily="18" charset="0"/>
                <a:ea typeface="楷体_GB2312" pitchFamily="1" charset="-122"/>
              </a:rPr>
              <a:t> e</a:t>
            </a:r>
            <a:r>
              <a:rPr lang="en-US" sz="2400" b="1" baseline="-25000" dirty="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ea typeface="楷体_GB2312" pitchFamily="1" charset="-122"/>
              </a:rPr>
              <a:t>,</a:t>
            </a:r>
            <a:r>
              <a:rPr lang="en-US" sz="2400" b="1" i="1" dirty="0">
                <a:latin typeface="Times New Roman" panose="02020603050405020304" pitchFamily="18" charset="0"/>
                <a:ea typeface="楷体_GB2312" pitchFamily="1" charset="-122"/>
              </a:rPr>
              <a:t>e</a:t>
            </a:r>
            <a:r>
              <a:rPr lang="en-US" sz="2400" b="1" baseline="-25000" dirty="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平面为弹性对称面</a:t>
            </a:r>
          </a:p>
        </p:txBody>
      </p:sp>
      <p:graphicFrame>
        <p:nvGraphicFramePr>
          <p:cNvPr id="2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845127"/>
              </p:ext>
            </p:extLst>
          </p:nvPr>
        </p:nvGraphicFramePr>
        <p:xfrm>
          <a:off x="919161" y="1764652"/>
          <a:ext cx="4554538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2" r:id="rId3" imgW="2756217" imgH="1397317" progId="Equation.DSMT4">
                  <p:embed/>
                </p:oleObj>
              </mc:Choice>
              <mc:Fallback>
                <p:oleObj r:id="rId3" imgW="2756217" imgH="1397317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1" y="1764652"/>
                        <a:ext cx="4554538" cy="2222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 cmpd="sng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-458645" y="1181750"/>
            <a:ext cx="848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    </a:t>
            </a:r>
            <a:r>
              <a:rPr lang="en-US" sz="2400" b="1" dirty="0">
                <a:latin typeface="Times New Roman" panose="02020603050405020304" pitchFamily="18" charset="0"/>
              </a:rPr>
              <a:t>(2)</a:t>
            </a:r>
            <a:r>
              <a:rPr lang="en-US" sz="2400" b="1" dirty="0"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具有一个弹性对称面的各向异性线弹性体 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： </a:t>
            </a:r>
            <a:r>
              <a:rPr lang="en-US" sz="2400" b="1" dirty="0">
                <a:solidFill>
                  <a:srgbClr val="800000"/>
                </a:solidFill>
                <a:latin typeface="Arial" panose="020B0604020202020204" pitchFamily="34" charset="0"/>
                <a:ea typeface="楷体_GB2312" pitchFamily="1" charset="-122"/>
              </a:rPr>
              <a:t>13</a:t>
            </a:r>
            <a:r>
              <a:rPr lang="en-US" sz="2400" b="1" dirty="0">
                <a:latin typeface="Arial" panose="020B0604020202020204" pitchFamily="34" charset="0"/>
                <a:ea typeface="楷体_GB2312" pitchFamily="1" charset="-122"/>
              </a:rPr>
              <a:t> 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726471" y="2520950"/>
            <a:ext cx="4495800" cy="3762375"/>
            <a:chOff x="4438650" y="2838450"/>
            <a:chExt cx="4495800" cy="3762375"/>
          </a:xfrm>
        </p:grpSpPr>
        <p:sp>
          <p:nvSpPr>
            <p:cNvPr id="28" name="Line 104"/>
            <p:cNvSpPr>
              <a:spLocks noChangeShapeType="1"/>
            </p:cNvSpPr>
            <p:nvPr/>
          </p:nvSpPr>
          <p:spPr bwMode="auto">
            <a:xfrm flipV="1">
              <a:off x="6742113" y="4886325"/>
              <a:ext cx="0" cy="757238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AutoShape 105"/>
            <p:cNvSpPr>
              <a:spLocks noChangeArrowheads="1"/>
            </p:cNvSpPr>
            <p:nvPr/>
          </p:nvSpPr>
          <p:spPr bwMode="auto">
            <a:xfrm>
              <a:off x="4438650" y="4306888"/>
              <a:ext cx="4495800" cy="1295400"/>
            </a:xfrm>
            <a:prstGeom prst="parallelogram">
              <a:avLst>
                <a:gd name="adj" fmla="val 103684"/>
              </a:avLst>
            </a:prstGeom>
            <a:solidFill>
              <a:schemeClr val="accent1">
                <a:alpha val="5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/>
            </a:p>
          </p:txBody>
        </p:sp>
        <p:sp>
          <p:nvSpPr>
            <p:cNvPr id="30" name="Line 107"/>
            <p:cNvSpPr>
              <a:spLocks noChangeShapeType="1"/>
            </p:cNvSpPr>
            <p:nvPr/>
          </p:nvSpPr>
          <p:spPr bwMode="auto">
            <a:xfrm>
              <a:off x="4833938" y="4883150"/>
              <a:ext cx="3860800" cy="0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08"/>
            <p:cNvSpPr>
              <a:spLocks noChangeShapeType="1"/>
            </p:cNvSpPr>
            <p:nvPr/>
          </p:nvSpPr>
          <p:spPr bwMode="auto">
            <a:xfrm flipV="1">
              <a:off x="6743700" y="3082925"/>
              <a:ext cx="0" cy="1789113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09"/>
            <p:cNvSpPr>
              <a:spLocks noChangeShapeType="1"/>
            </p:cNvSpPr>
            <p:nvPr/>
          </p:nvSpPr>
          <p:spPr bwMode="auto">
            <a:xfrm rot="18900000" flipH="1">
              <a:off x="5158581" y="5156994"/>
              <a:ext cx="2662238" cy="0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111"/>
            <p:cNvSpPr txBox="1">
              <a:spLocks noChangeArrowheads="1"/>
            </p:cNvSpPr>
            <p:nvPr/>
          </p:nvSpPr>
          <p:spPr bwMode="auto">
            <a:xfrm>
              <a:off x="5645150" y="5880100"/>
              <a:ext cx="3905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CC66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4" name="Text Box 112"/>
            <p:cNvSpPr txBox="1">
              <a:spLocks noChangeArrowheads="1"/>
            </p:cNvSpPr>
            <p:nvPr/>
          </p:nvSpPr>
          <p:spPr bwMode="auto">
            <a:xfrm>
              <a:off x="8486775" y="4813300"/>
              <a:ext cx="3905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CC66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5" name="Text Box 113"/>
            <p:cNvSpPr txBox="1">
              <a:spLocks noChangeArrowheads="1"/>
            </p:cNvSpPr>
            <p:nvPr/>
          </p:nvSpPr>
          <p:spPr bwMode="auto">
            <a:xfrm>
              <a:off x="6738938" y="2838450"/>
              <a:ext cx="3905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CC6600"/>
                  </a:solidFill>
                  <a:latin typeface="Times New Roman" panose="02020603050405020304" pitchFamily="18" charset="0"/>
                </a:rPr>
                <a:t>z                            </a:t>
              </a:r>
            </a:p>
          </p:txBody>
        </p:sp>
        <p:sp>
          <p:nvSpPr>
            <p:cNvPr id="36" name="Text Box 114"/>
            <p:cNvSpPr txBox="1">
              <a:spLocks noChangeArrowheads="1"/>
            </p:cNvSpPr>
            <p:nvPr/>
          </p:nvSpPr>
          <p:spPr bwMode="auto">
            <a:xfrm>
              <a:off x="5083175" y="3900488"/>
              <a:ext cx="1549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000" i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弹性对称面</a:t>
              </a:r>
            </a:p>
          </p:txBody>
        </p:sp>
        <p:sp>
          <p:nvSpPr>
            <p:cNvPr id="37" name="Text Box 117"/>
            <p:cNvSpPr txBox="1">
              <a:spLocks noChangeArrowheads="1"/>
            </p:cNvSpPr>
            <p:nvPr/>
          </p:nvSpPr>
          <p:spPr bwMode="auto">
            <a:xfrm>
              <a:off x="6357938" y="4500563"/>
              <a:ext cx="5000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CC6600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000">
                <a:solidFill>
                  <a:srgbClr val="CC66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Oval 118"/>
            <p:cNvSpPr>
              <a:spLocks noChangeAspect="1" noChangeArrowheads="1"/>
            </p:cNvSpPr>
            <p:nvPr/>
          </p:nvSpPr>
          <p:spPr bwMode="auto">
            <a:xfrm>
              <a:off x="7673975" y="4073525"/>
              <a:ext cx="109538" cy="109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/>
            </a:p>
          </p:txBody>
        </p:sp>
        <p:sp>
          <p:nvSpPr>
            <p:cNvPr id="39" name="Text Box 119"/>
            <p:cNvSpPr txBox="1">
              <a:spLocks noChangeArrowheads="1"/>
            </p:cNvSpPr>
            <p:nvPr/>
          </p:nvSpPr>
          <p:spPr bwMode="auto">
            <a:xfrm>
              <a:off x="7569200" y="3686175"/>
              <a:ext cx="1270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00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00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00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0" name="Line 128"/>
            <p:cNvSpPr>
              <a:spLocks noChangeShapeType="1"/>
            </p:cNvSpPr>
            <p:nvPr/>
          </p:nvSpPr>
          <p:spPr bwMode="auto">
            <a:xfrm flipV="1">
              <a:off x="6742113" y="5600700"/>
              <a:ext cx="0" cy="901700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29"/>
            <p:cNvSpPr>
              <a:spLocks noChangeShapeType="1"/>
            </p:cNvSpPr>
            <p:nvPr/>
          </p:nvSpPr>
          <p:spPr bwMode="auto">
            <a:xfrm flipV="1">
              <a:off x="6742113" y="3073400"/>
              <a:ext cx="0" cy="1789113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130"/>
            <p:cNvSpPr txBox="1">
              <a:spLocks noChangeArrowheads="1"/>
            </p:cNvSpPr>
            <p:nvPr/>
          </p:nvSpPr>
          <p:spPr bwMode="auto">
            <a:xfrm>
              <a:off x="7567613" y="3676650"/>
              <a:ext cx="13176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00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00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, -</a:t>
              </a:r>
              <a:r>
                <a:rPr lang="en-US" altLang="zh-CN" sz="200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3" name="Text Box 132"/>
            <p:cNvSpPr txBox="1">
              <a:spLocks noChangeArrowheads="1"/>
            </p:cNvSpPr>
            <p:nvPr/>
          </p:nvSpPr>
          <p:spPr bwMode="auto">
            <a:xfrm>
              <a:off x="8483600" y="4813300"/>
              <a:ext cx="3905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CC6600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i="1">
                  <a:solidFill>
                    <a:srgbClr val="CC66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44" name="Line 138"/>
            <p:cNvSpPr>
              <a:spLocks noChangeShapeType="1"/>
            </p:cNvSpPr>
            <p:nvPr/>
          </p:nvSpPr>
          <p:spPr bwMode="auto">
            <a:xfrm flipV="1">
              <a:off x="6743700" y="5591175"/>
              <a:ext cx="0" cy="901700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145"/>
            <p:cNvSpPr txBox="1">
              <a:spLocks noChangeArrowheads="1"/>
            </p:cNvSpPr>
            <p:nvPr/>
          </p:nvSpPr>
          <p:spPr bwMode="auto">
            <a:xfrm>
              <a:off x="5654675" y="5880100"/>
              <a:ext cx="3905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CC66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000" i="1">
                  <a:solidFill>
                    <a:srgbClr val="CC66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46" name="Text Box 146"/>
            <p:cNvSpPr txBox="1">
              <a:spLocks noChangeArrowheads="1"/>
            </p:cNvSpPr>
            <p:nvPr/>
          </p:nvSpPr>
          <p:spPr bwMode="auto">
            <a:xfrm>
              <a:off x="6731000" y="6203950"/>
              <a:ext cx="3905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CC6600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sz="2000" i="1">
                  <a:solidFill>
                    <a:srgbClr val="CC66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183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1419225" y="2125662"/>
            <a:ext cx="73914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本构关系</a:t>
            </a:r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材料的变形与所受应力之间的关系；</a:t>
            </a:r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是材料本身所固有的性质；</a:t>
            </a:r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本构关系的研究是固体力学最重要的课题之一。</a:t>
            </a:r>
            <a:endParaRPr lang="zh-CN" altLang="en-US" b="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altLang="zh-CN" b="0" dirty="0" smtClean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344377"/>
              </p:ext>
            </p:extLst>
          </p:nvPr>
        </p:nvGraphicFramePr>
        <p:xfrm>
          <a:off x="1647825" y="5689600"/>
          <a:ext cx="61626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2" name="Equation" r:id="rId3" imgW="1866900" imgH="241300" progId="Equation.DSMT4">
                  <p:embed/>
                </p:oleObj>
              </mc:Choice>
              <mc:Fallback>
                <p:oleObj name="Equation" r:id="rId3" imgW="1866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5689600"/>
                        <a:ext cx="61626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ckThin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742538"/>
              </p:ext>
            </p:extLst>
          </p:nvPr>
        </p:nvGraphicFramePr>
        <p:xfrm>
          <a:off x="1697038" y="4810125"/>
          <a:ext cx="62468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3" name="Equation" r:id="rId5" imgW="1892300" imgH="241300" progId="Equation.DSMT4">
                  <p:embed/>
                </p:oleObj>
              </mc:Choice>
              <mc:Fallback>
                <p:oleObj name="Equation" r:id="rId5" imgW="1892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4810125"/>
                        <a:ext cx="624681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ckThin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172493" y="914400"/>
            <a:ext cx="51133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>
                <a:latin typeface="Times New Roman" panose="02020603050405020304" pitchFamily="18" charset="0"/>
              </a:rPr>
              <a:t>§4-1 </a:t>
            </a:r>
            <a:r>
              <a:rPr lang="zh-CN" altLang="en-US" sz="4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本构关系概念</a:t>
            </a:r>
          </a:p>
        </p:txBody>
      </p:sp>
    </p:spTree>
    <p:extLst>
      <p:ext uri="{BB962C8B-B14F-4D97-AF65-F5344CB8AC3E}">
        <p14:creationId xmlns:p14="http://schemas.microsoft.com/office/powerpoint/2010/main" val="2659115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492875" y="5594350"/>
            <a:ext cx="172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ea typeface="楷体_GB2312" pitchFamily="1" charset="-122"/>
              </a:rPr>
              <a:t>Chapter  5.1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81467" y="1140604"/>
            <a:ext cx="73157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Times New Roman" panose="02020603050405020304" pitchFamily="18" charset="0"/>
              </a:rPr>
              <a:t>(3)</a:t>
            </a:r>
            <a:r>
              <a:rPr lang="en-US" sz="2400" b="1" dirty="0"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正交各向异性线弹性体 ：           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Arial" panose="020B0604020202020204" pitchFamily="34" charset="0"/>
                <a:ea typeface="楷体_GB2312" pitchFamily="1" charset="-122"/>
              </a:rPr>
              <a:t>9</a:t>
            </a:r>
            <a:r>
              <a:rPr lang="en-US" sz="2400" b="1" dirty="0">
                <a:latin typeface="Arial" panose="020B0604020202020204" pitchFamily="34" charset="0"/>
                <a:ea typeface="楷体_GB2312" pitchFamily="1" charset="-122"/>
              </a:rPr>
              <a:t> 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98379"/>
              </p:ext>
            </p:extLst>
          </p:nvPr>
        </p:nvGraphicFramePr>
        <p:xfrm>
          <a:off x="156543" y="2009446"/>
          <a:ext cx="4530725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6" r:id="rId3" imgW="2756217" imgH="1397317" progId="Equation.DSMT4">
                  <p:embed/>
                </p:oleObj>
              </mc:Choice>
              <mc:Fallback>
                <p:oleObj r:id="rId3" imgW="2756217" imgH="1397317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43" y="2009446"/>
                        <a:ext cx="4530725" cy="2211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 cmpd="sng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52799" y="4603421"/>
            <a:ext cx="44958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例：正交晶体</a:t>
            </a:r>
            <a:r>
              <a:rPr 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各种增强纤维复合材料、木材等</a:t>
            </a:r>
            <a:r>
              <a:rPr 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互相正交的</a:t>
            </a:r>
            <a:r>
              <a:rPr lang="en-US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en-US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， </a:t>
            </a:r>
            <a:r>
              <a:rPr lang="en-US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3, </a:t>
            </a:r>
            <a:r>
              <a:rPr lang="en-US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平面为弹性对称面</a:t>
            </a:r>
          </a:p>
        </p:txBody>
      </p:sp>
      <p:grpSp>
        <p:nvGrpSpPr>
          <p:cNvPr id="24" name="Group 20"/>
          <p:cNvGrpSpPr>
            <a:grpSpLocks/>
          </p:cNvGrpSpPr>
          <p:nvPr/>
        </p:nvGrpSpPr>
        <p:grpSpPr bwMode="auto">
          <a:xfrm>
            <a:off x="4715576" y="1732427"/>
            <a:ext cx="4495800" cy="3654425"/>
            <a:chOff x="2688" y="1838"/>
            <a:chExt cx="2832" cy="2302"/>
          </a:xfrm>
        </p:grpSpPr>
        <p:sp>
          <p:nvSpPr>
            <p:cNvPr id="25" name="Line 21"/>
            <p:cNvSpPr>
              <a:spLocks noChangeShapeType="1"/>
            </p:cNvSpPr>
            <p:nvPr/>
          </p:nvSpPr>
          <p:spPr bwMode="auto">
            <a:xfrm flipV="1">
              <a:off x="4103" y="3110"/>
              <a:ext cx="0" cy="477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2901" y="3108"/>
              <a:ext cx="2432" cy="0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V="1">
              <a:off x="4104" y="1992"/>
              <a:ext cx="0" cy="1127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rot="18900000" flipH="1">
              <a:off x="3105" y="3281"/>
              <a:ext cx="1677" cy="0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V="1">
              <a:off x="4104" y="3572"/>
              <a:ext cx="0" cy="568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3406" y="3694"/>
              <a:ext cx="2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CC66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5232" y="2854"/>
              <a:ext cx="2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CC66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4095" y="1838"/>
              <a:ext cx="2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CC6600"/>
                  </a:solidFill>
                  <a:latin typeface="Times New Roman" panose="02020603050405020304" pitchFamily="18" charset="0"/>
                </a:rPr>
                <a:t>z                            </a:t>
              </a: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3144" y="2574"/>
              <a:ext cx="1968" cy="1044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/>
            </a:p>
          </p:txBody>
        </p:sp>
        <p:sp>
          <p:nvSpPr>
            <p:cNvPr id="34" name="AutoShape 30"/>
            <p:cNvSpPr>
              <a:spLocks noChangeArrowheads="1"/>
            </p:cNvSpPr>
            <p:nvPr/>
          </p:nvSpPr>
          <p:spPr bwMode="auto">
            <a:xfrm rot="-2653681">
              <a:off x="3228" y="2701"/>
              <a:ext cx="1788" cy="768"/>
            </a:xfrm>
            <a:prstGeom prst="parallelogram">
              <a:avLst>
                <a:gd name="adj" fmla="val 92511"/>
              </a:avLst>
            </a:pr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/>
            </a:p>
          </p:txBody>
        </p:sp>
        <p:sp>
          <p:nvSpPr>
            <p:cNvPr id="35" name="AutoShape 31"/>
            <p:cNvSpPr>
              <a:spLocks noChangeArrowheads="1"/>
            </p:cNvSpPr>
            <p:nvPr/>
          </p:nvSpPr>
          <p:spPr bwMode="auto">
            <a:xfrm>
              <a:off x="2688" y="2709"/>
              <a:ext cx="2832" cy="816"/>
            </a:xfrm>
            <a:prstGeom prst="parallelogram">
              <a:avLst>
                <a:gd name="adj" fmla="val 103684"/>
              </a:avLst>
            </a:prstGeom>
            <a:solidFill>
              <a:srgbClr val="FF33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4632" y="2922"/>
              <a:ext cx="0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>
              <a:off x="3948" y="3288"/>
              <a:ext cx="6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>
              <a:off x="3948" y="2910"/>
              <a:ext cx="6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4558" y="2648"/>
              <a:ext cx="7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00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00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00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4116" y="2736"/>
              <a:ext cx="6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rot="-2700000">
              <a:off x="4594" y="3200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rot="-2700000">
              <a:off x="3904" y="2822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rot="-2700000">
              <a:off x="4594" y="2828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4806" y="2748"/>
              <a:ext cx="0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3948" y="2910"/>
              <a:ext cx="0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Oval 42"/>
            <p:cNvSpPr>
              <a:spLocks noChangeAspect="1" noChangeArrowheads="1"/>
            </p:cNvSpPr>
            <p:nvPr/>
          </p:nvSpPr>
          <p:spPr bwMode="auto">
            <a:xfrm>
              <a:off x="4606" y="2880"/>
              <a:ext cx="69" cy="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/>
            </a:p>
          </p:txBody>
        </p: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3861" y="2867"/>
              <a:ext cx="3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FF9900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000">
                <a:solidFill>
                  <a:srgbClr val="FF99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030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959600" y="5680075"/>
            <a:ext cx="172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ea typeface="楷体_GB2312" pitchFamily="1" charset="-122"/>
              </a:rPr>
              <a:t>Chapter  5.1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076325" y="1043639"/>
            <a:ext cx="6435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Times New Roman" panose="02020603050405020304" pitchFamily="18" charset="0"/>
              </a:rPr>
              <a:t>(4)</a:t>
            </a:r>
            <a:r>
              <a:rPr lang="en-US" sz="2400" b="1" dirty="0">
                <a:latin typeface="Arial" panose="020B0604020202020204" pitchFamily="34" charset="0"/>
              </a:rPr>
              <a:t>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横观各向同性线弹性体 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： 	      </a:t>
            </a:r>
            <a:r>
              <a:rPr lang="en-US" sz="2400" b="1" dirty="0">
                <a:solidFill>
                  <a:srgbClr val="800000"/>
                </a:solidFill>
                <a:latin typeface="Arial" panose="020B0604020202020204" pitchFamily="34" charset="0"/>
                <a:ea typeface="楷体_GB2312" pitchFamily="1" charset="-122"/>
              </a:rPr>
              <a:t>5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93628"/>
              </p:ext>
            </p:extLst>
          </p:nvPr>
        </p:nvGraphicFramePr>
        <p:xfrm>
          <a:off x="1259665" y="1661512"/>
          <a:ext cx="5576888" cy="228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0" r:id="rId3" imgW="3467417" imgH="1473517" progId="Equation.3">
                  <p:embed/>
                </p:oleObj>
              </mc:Choice>
              <mc:Fallback>
                <p:oleObj r:id="rId3" imgW="3467417" imgH="1473517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65" y="1661512"/>
                        <a:ext cx="5576888" cy="2281238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308475" y="4859338"/>
            <a:ext cx="207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例：六方晶体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6972300" y="3779838"/>
            <a:ext cx="1938338" cy="2257425"/>
            <a:chOff x="0" y="0"/>
            <a:chExt cx="1221" cy="1422"/>
          </a:xfrm>
        </p:grpSpPr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41" t="49648" r="58804" b="27562"/>
            <a:stretch>
              <a:fillRect/>
            </a:stretch>
          </p:blipFill>
          <p:spPr bwMode="auto">
            <a:xfrm>
              <a:off x="0" y="0"/>
              <a:ext cx="1221" cy="131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28" y="1021"/>
              <a:ext cx="3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40" y="1134"/>
              <a:ext cx="3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652" y="1078"/>
              <a:ext cx="3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822" y="539"/>
              <a:ext cx="3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53466" y="4076701"/>
            <a:ext cx="2808287" cy="2647950"/>
            <a:chOff x="6069013" y="1428750"/>
            <a:chExt cx="2808287" cy="2647950"/>
          </a:xfrm>
        </p:grpSpPr>
        <p:sp>
          <p:nvSpPr>
            <p:cNvPr id="13" name="Line 38"/>
            <p:cNvSpPr>
              <a:spLocks noChangeShapeType="1"/>
            </p:cNvSpPr>
            <p:nvPr/>
          </p:nvSpPr>
          <p:spPr bwMode="auto">
            <a:xfrm flipV="1">
              <a:off x="7038975" y="3143250"/>
              <a:ext cx="0" cy="93345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6069013" y="3090863"/>
              <a:ext cx="2000250" cy="669925"/>
            </a:xfrm>
            <a:custGeom>
              <a:avLst/>
              <a:gdLst>
                <a:gd name="T0" fmla="*/ 491 w 996"/>
                <a:gd name="T1" fmla="*/ 21 h 422"/>
                <a:gd name="T2" fmla="*/ 719 w 996"/>
                <a:gd name="T3" fmla="*/ 63 h 422"/>
                <a:gd name="T4" fmla="*/ 959 w 996"/>
                <a:gd name="T5" fmla="*/ 147 h 422"/>
                <a:gd name="T6" fmla="*/ 911 w 996"/>
                <a:gd name="T7" fmla="*/ 327 h 422"/>
                <a:gd name="T8" fmla="*/ 449 w 996"/>
                <a:gd name="T9" fmla="*/ 405 h 422"/>
                <a:gd name="T10" fmla="*/ 53 w 996"/>
                <a:gd name="T11" fmla="*/ 225 h 422"/>
                <a:gd name="T12" fmla="*/ 131 w 996"/>
                <a:gd name="T13" fmla="*/ 39 h 422"/>
                <a:gd name="T14" fmla="*/ 281 w 996"/>
                <a:gd name="T15" fmla="*/ 3 h 422"/>
                <a:gd name="T16" fmla="*/ 491 w 996"/>
                <a:gd name="T17" fmla="*/ 21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96"/>
                <a:gd name="T28" fmla="*/ 0 h 422"/>
                <a:gd name="T29" fmla="*/ 996 w 996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96" h="422">
                  <a:moveTo>
                    <a:pt x="491" y="21"/>
                  </a:moveTo>
                  <a:cubicBezTo>
                    <a:pt x="564" y="31"/>
                    <a:pt x="641" y="42"/>
                    <a:pt x="719" y="63"/>
                  </a:cubicBezTo>
                  <a:cubicBezTo>
                    <a:pt x="797" y="84"/>
                    <a:pt x="927" y="103"/>
                    <a:pt x="959" y="147"/>
                  </a:cubicBezTo>
                  <a:cubicBezTo>
                    <a:pt x="991" y="191"/>
                    <a:pt x="996" y="284"/>
                    <a:pt x="911" y="327"/>
                  </a:cubicBezTo>
                  <a:cubicBezTo>
                    <a:pt x="826" y="370"/>
                    <a:pt x="592" y="422"/>
                    <a:pt x="449" y="405"/>
                  </a:cubicBezTo>
                  <a:cubicBezTo>
                    <a:pt x="306" y="388"/>
                    <a:pt x="106" y="286"/>
                    <a:pt x="53" y="225"/>
                  </a:cubicBezTo>
                  <a:cubicBezTo>
                    <a:pt x="0" y="164"/>
                    <a:pt x="93" y="76"/>
                    <a:pt x="131" y="39"/>
                  </a:cubicBezTo>
                  <a:cubicBezTo>
                    <a:pt x="169" y="2"/>
                    <a:pt x="220" y="6"/>
                    <a:pt x="281" y="3"/>
                  </a:cubicBezTo>
                  <a:cubicBezTo>
                    <a:pt x="342" y="0"/>
                    <a:pt x="418" y="11"/>
                    <a:pt x="491" y="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ObliqueTopRight">
                <a:rot lat="17400000" lon="0" rev="0"/>
              </a:camera>
              <a:lightRig rig="legacyFlat4" dir="b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5" name="Freeform 24"/>
            <p:cNvSpPr>
              <a:spLocks/>
            </p:cNvSpPr>
            <p:nvPr/>
          </p:nvSpPr>
          <p:spPr bwMode="auto">
            <a:xfrm>
              <a:off x="6069013" y="2938463"/>
              <a:ext cx="2000250" cy="669925"/>
            </a:xfrm>
            <a:custGeom>
              <a:avLst/>
              <a:gdLst>
                <a:gd name="T0" fmla="*/ 491 w 996"/>
                <a:gd name="T1" fmla="*/ 21 h 422"/>
                <a:gd name="T2" fmla="*/ 719 w 996"/>
                <a:gd name="T3" fmla="*/ 63 h 422"/>
                <a:gd name="T4" fmla="*/ 959 w 996"/>
                <a:gd name="T5" fmla="*/ 147 h 422"/>
                <a:gd name="T6" fmla="*/ 911 w 996"/>
                <a:gd name="T7" fmla="*/ 327 h 422"/>
                <a:gd name="T8" fmla="*/ 449 w 996"/>
                <a:gd name="T9" fmla="*/ 405 h 422"/>
                <a:gd name="T10" fmla="*/ 53 w 996"/>
                <a:gd name="T11" fmla="*/ 225 h 422"/>
                <a:gd name="T12" fmla="*/ 131 w 996"/>
                <a:gd name="T13" fmla="*/ 39 h 422"/>
                <a:gd name="T14" fmla="*/ 281 w 996"/>
                <a:gd name="T15" fmla="*/ 3 h 422"/>
                <a:gd name="T16" fmla="*/ 491 w 996"/>
                <a:gd name="T17" fmla="*/ 21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96"/>
                <a:gd name="T28" fmla="*/ 0 h 422"/>
                <a:gd name="T29" fmla="*/ 996 w 996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96" h="422">
                  <a:moveTo>
                    <a:pt x="491" y="21"/>
                  </a:moveTo>
                  <a:cubicBezTo>
                    <a:pt x="564" y="31"/>
                    <a:pt x="641" y="42"/>
                    <a:pt x="719" y="63"/>
                  </a:cubicBezTo>
                  <a:cubicBezTo>
                    <a:pt x="797" y="84"/>
                    <a:pt x="927" y="103"/>
                    <a:pt x="959" y="147"/>
                  </a:cubicBezTo>
                  <a:cubicBezTo>
                    <a:pt x="991" y="191"/>
                    <a:pt x="996" y="284"/>
                    <a:pt x="911" y="327"/>
                  </a:cubicBezTo>
                  <a:cubicBezTo>
                    <a:pt x="826" y="370"/>
                    <a:pt x="592" y="422"/>
                    <a:pt x="449" y="405"/>
                  </a:cubicBezTo>
                  <a:cubicBezTo>
                    <a:pt x="306" y="388"/>
                    <a:pt x="106" y="286"/>
                    <a:pt x="53" y="225"/>
                  </a:cubicBezTo>
                  <a:cubicBezTo>
                    <a:pt x="0" y="164"/>
                    <a:pt x="93" y="76"/>
                    <a:pt x="131" y="39"/>
                  </a:cubicBezTo>
                  <a:cubicBezTo>
                    <a:pt x="169" y="2"/>
                    <a:pt x="220" y="6"/>
                    <a:pt x="281" y="3"/>
                  </a:cubicBezTo>
                  <a:cubicBezTo>
                    <a:pt x="342" y="0"/>
                    <a:pt x="418" y="11"/>
                    <a:pt x="491" y="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ObliqueTopRight">
                <a:rot lat="17400000" lon="0" rev="0"/>
              </a:camera>
              <a:lightRig rig="legacyFlat4" dir="b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6" name="Freeform 25"/>
            <p:cNvSpPr>
              <a:spLocks/>
            </p:cNvSpPr>
            <p:nvPr/>
          </p:nvSpPr>
          <p:spPr bwMode="auto">
            <a:xfrm>
              <a:off x="6069013" y="2786063"/>
              <a:ext cx="2000250" cy="669925"/>
            </a:xfrm>
            <a:custGeom>
              <a:avLst/>
              <a:gdLst>
                <a:gd name="T0" fmla="*/ 491 w 996"/>
                <a:gd name="T1" fmla="*/ 21 h 422"/>
                <a:gd name="T2" fmla="*/ 719 w 996"/>
                <a:gd name="T3" fmla="*/ 63 h 422"/>
                <a:gd name="T4" fmla="*/ 959 w 996"/>
                <a:gd name="T5" fmla="*/ 147 h 422"/>
                <a:gd name="T6" fmla="*/ 911 w 996"/>
                <a:gd name="T7" fmla="*/ 327 h 422"/>
                <a:gd name="T8" fmla="*/ 449 w 996"/>
                <a:gd name="T9" fmla="*/ 405 h 422"/>
                <a:gd name="T10" fmla="*/ 53 w 996"/>
                <a:gd name="T11" fmla="*/ 225 h 422"/>
                <a:gd name="T12" fmla="*/ 131 w 996"/>
                <a:gd name="T13" fmla="*/ 39 h 422"/>
                <a:gd name="T14" fmla="*/ 281 w 996"/>
                <a:gd name="T15" fmla="*/ 3 h 422"/>
                <a:gd name="T16" fmla="*/ 491 w 996"/>
                <a:gd name="T17" fmla="*/ 21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96"/>
                <a:gd name="T28" fmla="*/ 0 h 422"/>
                <a:gd name="T29" fmla="*/ 996 w 996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96" h="422">
                  <a:moveTo>
                    <a:pt x="491" y="21"/>
                  </a:moveTo>
                  <a:cubicBezTo>
                    <a:pt x="564" y="31"/>
                    <a:pt x="641" y="42"/>
                    <a:pt x="719" y="63"/>
                  </a:cubicBezTo>
                  <a:cubicBezTo>
                    <a:pt x="797" y="84"/>
                    <a:pt x="927" y="103"/>
                    <a:pt x="959" y="147"/>
                  </a:cubicBezTo>
                  <a:cubicBezTo>
                    <a:pt x="991" y="191"/>
                    <a:pt x="996" y="284"/>
                    <a:pt x="911" y="327"/>
                  </a:cubicBezTo>
                  <a:cubicBezTo>
                    <a:pt x="826" y="370"/>
                    <a:pt x="592" y="422"/>
                    <a:pt x="449" y="405"/>
                  </a:cubicBezTo>
                  <a:cubicBezTo>
                    <a:pt x="306" y="388"/>
                    <a:pt x="106" y="286"/>
                    <a:pt x="53" y="225"/>
                  </a:cubicBezTo>
                  <a:cubicBezTo>
                    <a:pt x="0" y="164"/>
                    <a:pt x="93" y="76"/>
                    <a:pt x="131" y="39"/>
                  </a:cubicBezTo>
                  <a:cubicBezTo>
                    <a:pt x="169" y="2"/>
                    <a:pt x="220" y="6"/>
                    <a:pt x="281" y="3"/>
                  </a:cubicBezTo>
                  <a:cubicBezTo>
                    <a:pt x="342" y="0"/>
                    <a:pt x="418" y="11"/>
                    <a:pt x="491" y="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ObliqueTopRight">
                <a:rot lat="17400000" lon="0" rev="0"/>
              </a:camera>
              <a:lightRig rig="legacyFlat4" dir="b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7" name="Freeform 26"/>
            <p:cNvSpPr>
              <a:spLocks/>
            </p:cNvSpPr>
            <p:nvPr/>
          </p:nvSpPr>
          <p:spPr bwMode="auto">
            <a:xfrm>
              <a:off x="6069013" y="2624138"/>
              <a:ext cx="2000250" cy="669925"/>
            </a:xfrm>
            <a:custGeom>
              <a:avLst/>
              <a:gdLst>
                <a:gd name="T0" fmla="*/ 491 w 996"/>
                <a:gd name="T1" fmla="*/ 21 h 422"/>
                <a:gd name="T2" fmla="*/ 719 w 996"/>
                <a:gd name="T3" fmla="*/ 63 h 422"/>
                <a:gd name="T4" fmla="*/ 959 w 996"/>
                <a:gd name="T5" fmla="*/ 147 h 422"/>
                <a:gd name="T6" fmla="*/ 911 w 996"/>
                <a:gd name="T7" fmla="*/ 327 h 422"/>
                <a:gd name="T8" fmla="*/ 449 w 996"/>
                <a:gd name="T9" fmla="*/ 405 h 422"/>
                <a:gd name="T10" fmla="*/ 53 w 996"/>
                <a:gd name="T11" fmla="*/ 225 h 422"/>
                <a:gd name="T12" fmla="*/ 131 w 996"/>
                <a:gd name="T13" fmla="*/ 39 h 422"/>
                <a:gd name="T14" fmla="*/ 281 w 996"/>
                <a:gd name="T15" fmla="*/ 3 h 422"/>
                <a:gd name="T16" fmla="*/ 491 w 996"/>
                <a:gd name="T17" fmla="*/ 21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96"/>
                <a:gd name="T28" fmla="*/ 0 h 422"/>
                <a:gd name="T29" fmla="*/ 996 w 996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96" h="422">
                  <a:moveTo>
                    <a:pt x="491" y="21"/>
                  </a:moveTo>
                  <a:cubicBezTo>
                    <a:pt x="564" y="31"/>
                    <a:pt x="641" y="42"/>
                    <a:pt x="719" y="63"/>
                  </a:cubicBezTo>
                  <a:cubicBezTo>
                    <a:pt x="797" y="84"/>
                    <a:pt x="927" y="103"/>
                    <a:pt x="959" y="147"/>
                  </a:cubicBezTo>
                  <a:cubicBezTo>
                    <a:pt x="991" y="191"/>
                    <a:pt x="996" y="284"/>
                    <a:pt x="911" y="327"/>
                  </a:cubicBezTo>
                  <a:cubicBezTo>
                    <a:pt x="826" y="370"/>
                    <a:pt x="592" y="422"/>
                    <a:pt x="449" y="405"/>
                  </a:cubicBezTo>
                  <a:cubicBezTo>
                    <a:pt x="306" y="388"/>
                    <a:pt x="106" y="286"/>
                    <a:pt x="53" y="225"/>
                  </a:cubicBezTo>
                  <a:cubicBezTo>
                    <a:pt x="0" y="164"/>
                    <a:pt x="93" y="76"/>
                    <a:pt x="131" y="39"/>
                  </a:cubicBezTo>
                  <a:cubicBezTo>
                    <a:pt x="169" y="2"/>
                    <a:pt x="220" y="6"/>
                    <a:pt x="281" y="3"/>
                  </a:cubicBezTo>
                  <a:cubicBezTo>
                    <a:pt x="342" y="0"/>
                    <a:pt x="418" y="11"/>
                    <a:pt x="491" y="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ObliqueTopRight">
                <a:rot lat="17400000" lon="0" rev="0"/>
              </a:camera>
              <a:lightRig rig="legacyFlat4" dir="b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8" name="Freeform 27"/>
            <p:cNvSpPr>
              <a:spLocks/>
            </p:cNvSpPr>
            <p:nvPr/>
          </p:nvSpPr>
          <p:spPr bwMode="auto">
            <a:xfrm>
              <a:off x="6069013" y="2462213"/>
              <a:ext cx="2000250" cy="669925"/>
            </a:xfrm>
            <a:custGeom>
              <a:avLst/>
              <a:gdLst>
                <a:gd name="T0" fmla="*/ 491 w 996"/>
                <a:gd name="T1" fmla="*/ 21 h 422"/>
                <a:gd name="T2" fmla="*/ 719 w 996"/>
                <a:gd name="T3" fmla="*/ 63 h 422"/>
                <a:gd name="T4" fmla="*/ 959 w 996"/>
                <a:gd name="T5" fmla="*/ 147 h 422"/>
                <a:gd name="T6" fmla="*/ 911 w 996"/>
                <a:gd name="T7" fmla="*/ 327 h 422"/>
                <a:gd name="T8" fmla="*/ 449 w 996"/>
                <a:gd name="T9" fmla="*/ 405 h 422"/>
                <a:gd name="T10" fmla="*/ 53 w 996"/>
                <a:gd name="T11" fmla="*/ 225 h 422"/>
                <a:gd name="T12" fmla="*/ 131 w 996"/>
                <a:gd name="T13" fmla="*/ 39 h 422"/>
                <a:gd name="T14" fmla="*/ 281 w 996"/>
                <a:gd name="T15" fmla="*/ 3 h 422"/>
                <a:gd name="T16" fmla="*/ 491 w 996"/>
                <a:gd name="T17" fmla="*/ 21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96"/>
                <a:gd name="T28" fmla="*/ 0 h 422"/>
                <a:gd name="T29" fmla="*/ 996 w 996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96" h="422">
                  <a:moveTo>
                    <a:pt x="491" y="21"/>
                  </a:moveTo>
                  <a:cubicBezTo>
                    <a:pt x="564" y="31"/>
                    <a:pt x="641" y="42"/>
                    <a:pt x="719" y="63"/>
                  </a:cubicBezTo>
                  <a:cubicBezTo>
                    <a:pt x="797" y="84"/>
                    <a:pt x="927" y="103"/>
                    <a:pt x="959" y="147"/>
                  </a:cubicBezTo>
                  <a:cubicBezTo>
                    <a:pt x="991" y="191"/>
                    <a:pt x="996" y="284"/>
                    <a:pt x="911" y="327"/>
                  </a:cubicBezTo>
                  <a:cubicBezTo>
                    <a:pt x="826" y="370"/>
                    <a:pt x="592" y="422"/>
                    <a:pt x="449" y="405"/>
                  </a:cubicBezTo>
                  <a:cubicBezTo>
                    <a:pt x="306" y="388"/>
                    <a:pt x="106" y="286"/>
                    <a:pt x="53" y="225"/>
                  </a:cubicBezTo>
                  <a:cubicBezTo>
                    <a:pt x="0" y="164"/>
                    <a:pt x="93" y="76"/>
                    <a:pt x="131" y="39"/>
                  </a:cubicBezTo>
                  <a:cubicBezTo>
                    <a:pt x="169" y="2"/>
                    <a:pt x="220" y="6"/>
                    <a:pt x="281" y="3"/>
                  </a:cubicBezTo>
                  <a:cubicBezTo>
                    <a:pt x="342" y="0"/>
                    <a:pt x="418" y="11"/>
                    <a:pt x="491" y="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ObliqueTopRight">
                <a:rot lat="17400000" lon="0" rev="0"/>
              </a:camera>
              <a:lightRig rig="legacyFlat4" dir="b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7029450" y="2828925"/>
              <a:ext cx="1647825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V="1">
              <a:off x="7038975" y="1743075"/>
              <a:ext cx="0" cy="108585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32"/>
            <p:cNvSpPr>
              <a:spLocks noChangeShapeType="1"/>
            </p:cNvSpPr>
            <p:nvPr/>
          </p:nvSpPr>
          <p:spPr bwMode="auto">
            <a:xfrm rot="8100000">
              <a:off x="6919913" y="2524125"/>
              <a:ext cx="84455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7629525" y="1914525"/>
              <a:ext cx="323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FF99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3" name="Text Box 36"/>
            <p:cNvSpPr txBox="1">
              <a:spLocks noChangeArrowheads="1"/>
            </p:cNvSpPr>
            <p:nvPr/>
          </p:nvSpPr>
          <p:spPr bwMode="auto">
            <a:xfrm>
              <a:off x="6972300" y="1428750"/>
              <a:ext cx="628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FF9900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4" name="Line 41"/>
            <p:cNvSpPr>
              <a:spLocks noChangeShapeType="1"/>
            </p:cNvSpPr>
            <p:nvPr/>
          </p:nvSpPr>
          <p:spPr bwMode="auto">
            <a:xfrm flipV="1">
              <a:off x="7181850" y="2524125"/>
              <a:ext cx="1438275" cy="28575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42"/>
            <p:cNvSpPr>
              <a:spLocks noChangeShapeType="1"/>
            </p:cNvSpPr>
            <p:nvPr/>
          </p:nvSpPr>
          <p:spPr bwMode="auto">
            <a:xfrm rot="8100000" flipV="1">
              <a:off x="6815932" y="2294731"/>
              <a:ext cx="673100" cy="350837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prstDash val="dash"/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43"/>
            <p:cNvSpPr txBox="1">
              <a:spLocks noChangeArrowheads="1"/>
            </p:cNvSpPr>
            <p:nvPr/>
          </p:nvSpPr>
          <p:spPr bwMode="auto">
            <a:xfrm>
              <a:off x="8448675" y="2724150"/>
              <a:ext cx="3714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FF99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7" name="Text Box 44"/>
            <p:cNvSpPr txBox="1">
              <a:spLocks noChangeArrowheads="1"/>
            </p:cNvSpPr>
            <p:nvPr/>
          </p:nvSpPr>
          <p:spPr bwMode="auto">
            <a:xfrm>
              <a:off x="8401050" y="2171700"/>
              <a:ext cx="4762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000" i="1">
                  <a:solidFill>
                    <a:srgbClr val="FFFF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28" name="Text Box 45"/>
            <p:cNvSpPr txBox="1">
              <a:spLocks noChangeArrowheads="1"/>
            </p:cNvSpPr>
            <p:nvPr/>
          </p:nvSpPr>
          <p:spPr bwMode="auto">
            <a:xfrm>
              <a:off x="7248525" y="1724025"/>
              <a:ext cx="466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i="1">
                  <a:solidFill>
                    <a:srgbClr val="FFFF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29" name="Freeform 46"/>
            <p:cNvSpPr>
              <a:spLocks/>
            </p:cNvSpPr>
            <p:nvPr/>
          </p:nvSpPr>
          <p:spPr bwMode="auto">
            <a:xfrm>
              <a:off x="7781925" y="2686050"/>
              <a:ext cx="57150" cy="152400"/>
            </a:xfrm>
            <a:custGeom>
              <a:avLst/>
              <a:gdLst>
                <a:gd name="T0" fmla="*/ 0 w 36"/>
                <a:gd name="T1" fmla="*/ 0 h 96"/>
                <a:gd name="T2" fmla="*/ 24 w 36"/>
                <a:gd name="T3" fmla="*/ 42 h 96"/>
                <a:gd name="T4" fmla="*/ 36 w 36"/>
                <a:gd name="T5" fmla="*/ 96 h 96"/>
                <a:gd name="T6" fmla="*/ 0 60000 65536"/>
                <a:gd name="T7" fmla="*/ 0 60000 65536"/>
                <a:gd name="T8" fmla="*/ 0 60000 65536"/>
                <a:gd name="T9" fmla="*/ 0 w 36"/>
                <a:gd name="T10" fmla="*/ 0 h 96"/>
                <a:gd name="T11" fmla="*/ 36 w 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96">
                  <a:moveTo>
                    <a:pt x="0" y="0"/>
                  </a:moveTo>
                  <a:cubicBezTo>
                    <a:pt x="9" y="13"/>
                    <a:pt x="18" y="26"/>
                    <a:pt x="24" y="42"/>
                  </a:cubicBezTo>
                  <a:cubicBezTo>
                    <a:pt x="30" y="58"/>
                    <a:pt x="33" y="77"/>
                    <a:pt x="36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48"/>
            <p:cNvSpPr>
              <a:spLocks/>
            </p:cNvSpPr>
            <p:nvPr/>
          </p:nvSpPr>
          <p:spPr bwMode="auto">
            <a:xfrm>
              <a:off x="7105650" y="2600325"/>
              <a:ext cx="104775" cy="57150"/>
            </a:xfrm>
            <a:custGeom>
              <a:avLst/>
              <a:gdLst>
                <a:gd name="T0" fmla="*/ 0 w 66"/>
                <a:gd name="T1" fmla="*/ 0 h 36"/>
                <a:gd name="T2" fmla="*/ 36 w 66"/>
                <a:gd name="T3" fmla="*/ 12 h 36"/>
                <a:gd name="T4" fmla="*/ 66 w 66"/>
                <a:gd name="T5" fmla="*/ 36 h 36"/>
                <a:gd name="T6" fmla="*/ 0 60000 65536"/>
                <a:gd name="T7" fmla="*/ 0 60000 65536"/>
                <a:gd name="T8" fmla="*/ 0 60000 65536"/>
                <a:gd name="T9" fmla="*/ 0 w 66"/>
                <a:gd name="T10" fmla="*/ 0 h 36"/>
                <a:gd name="T11" fmla="*/ 66 w 6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" h="36">
                  <a:moveTo>
                    <a:pt x="0" y="0"/>
                  </a:moveTo>
                  <a:cubicBezTo>
                    <a:pt x="12" y="3"/>
                    <a:pt x="25" y="6"/>
                    <a:pt x="36" y="12"/>
                  </a:cubicBezTo>
                  <a:cubicBezTo>
                    <a:pt x="47" y="18"/>
                    <a:pt x="56" y="27"/>
                    <a:pt x="66" y="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49"/>
            <p:cNvSpPr txBox="1">
              <a:spLocks noChangeArrowheads="1"/>
            </p:cNvSpPr>
            <p:nvPr/>
          </p:nvSpPr>
          <p:spPr bwMode="auto">
            <a:xfrm>
              <a:off x="7953375" y="2533650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32" name="Text Box 50"/>
            <p:cNvSpPr txBox="1">
              <a:spLocks noChangeArrowheads="1"/>
            </p:cNvSpPr>
            <p:nvPr/>
          </p:nvSpPr>
          <p:spPr bwMode="auto">
            <a:xfrm>
              <a:off x="7086600" y="2266950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33" name="Text Box 51"/>
            <p:cNvSpPr txBox="1">
              <a:spLocks noChangeArrowheads="1"/>
            </p:cNvSpPr>
            <p:nvPr/>
          </p:nvSpPr>
          <p:spPr bwMode="auto">
            <a:xfrm>
              <a:off x="6705600" y="1428750"/>
              <a:ext cx="628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sz="2000" i="1">
                  <a:solidFill>
                    <a:srgbClr val="FFFF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34" name="Text Box 52"/>
            <p:cNvSpPr txBox="1">
              <a:spLocks noChangeArrowheads="1"/>
            </p:cNvSpPr>
            <p:nvPr/>
          </p:nvSpPr>
          <p:spPr bwMode="auto">
            <a:xfrm>
              <a:off x="6696075" y="2638425"/>
              <a:ext cx="323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FF99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0099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071718"/>
              </p:ext>
            </p:extLst>
          </p:nvPr>
        </p:nvGraphicFramePr>
        <p:xfrm>
          <a:off x="1327150" y="2263775"/>
          <a:ext cx="6196013" cy="258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64" r:id="rId3" imgW="3746817" imgH="1625917" progId="Equation.DSMT4">
                  <p:embed/>
                </p:oleObj>
              </mc:Choice>
              <mc:Fallback>
                <p:oleObj r:id="rId3" imgW="3746817" imgH="1625917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2263775"/>
                        <a:ext cx="6196013" cy="2589213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039813" y="1327150"/>
            <a:ext cx="621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Times New Roman" panose="02020603050405020304" pitchFamily="18" charset="0"/>
              </a:rPr>
              <a:t>(5)</a:t>
            </a:r>
            <a:r>
              <a:rPr lang="en-US" sz="2400" b="1" dirty="0">
                <a:latin typeface="Arial" panose="020B0604020202020204" pitchFamily="34" charset="0"/>
              </a:rPr>
              <a:t>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各向同性线弹性体 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： 	      </a:t>
            </a:r>
            <a:r>
              <a:rPr lang="en-US" sz="2400" b="1" dirty="0">
                <a:solidFill>
                  <a:srgbClr val="800000"/>
                </a:solidFill>
                <a:latin typeface="Arial" panose="020B0604020202020204" pitchFamily="34" charset="0"/>
                <a:ea typeface="楷体_GB2312" pitchFamily="1" charset="-122"/>
              </a:rPr>
              <a:t>2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327150" y="4927600"/>
            <a:ext cx="6264275" cy="1128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金属（随机排列晶体）、短纤维增强复合材料颗粒增强复合材料</a:t>
            </a:r>
          </a:p>
        </p:txBody>
      </p:sp>
    </p:spTree>
    <p:extLst>
      <p:ext uri="{BB962C8B-B14F-4D97-AF65-F5344CB8AC3E}">
        <p14:creationId xmlns:p14="http://schemas.microsoft.com/office/powerpoint/2010/main" val="1477226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969125" y="5775325"/>
            <a:ext cx="172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ea typeface="楷体_GB2312" pitchFamily="1" charset="-122"/>
              </a:rPr>
              <a:t>Chapter  5.1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220788" y="1838325"/>
            <a:ext cx="7112000" cy="4457700"/>
            <a:chOff x="0" y="0"/>
            <a:chExt cx="4480" cy="2808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813" y="2332"/>
              <a:ext cx="799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sz="1800" b="1">
                  <a:latin typeface="Times New Roman" panose="02020603050405020304" pitchFamily="18" charset="0"/>
                </a:rPr>
                <a:t>2</a:t>
              </a:r>
              <a:r>
                <a:rPr lang="zh-CN" altLang="en-US" sz="1800" b="1">
                  <a:latin typeface="Times New Roman" panose="02020603050405020304" pitchFamily="18" charset="0"/>
                </a:rPr>
                <a:t>个</a:t>
              </a:r>
            </a:p>
          </p:txBody>
        </p:sp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0" y="0"/>
              <a:ext cx="4480" cy="2808"/>
              <a:chOff x="0" y="0"/>
              <a:chExt cx="4480" cy="2808"/>
            </a:xfrm>
          </p:grpSpPr>
          <p:sp>
            <p:nvSpPr>
              <p:cNvPr id="6" name="Rectangle 8"/>
              <p:cNvSpPr>
                <a:spLocks noChangeArrowheads="1"/>
              </p:cNvSpPr>
              <p:nvPr/>
            </p:nvSpPr>
            <p:spPr bwMode="auto">
              <a:xfrm>
                <a:off x="3382" y="2332"/>
                <a:ext cx="1098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r>
                  <a:rPr lang="zh-CN" sz="1800"/>
                  <a:t>金属</a:t>
                </a:r>
              </a:p>
            </p:txBody>
          </p:sp>
          <p:grpSp>
            <p:nvGrpSpPr>
              <p:cNvPr id="7" name="Group 9"/>
              <p:cNvGrpSpPr>
                <a:grpSpLocks/>
              </p:cNvGrpSpPr>
              <p:nvPr/>
            </p:nvGrpSpPr>
            <p:grpSpPr bwMode="auto">
              <a:xfrm>
                <a:off x="0" y="0"/>
                <a:ext cx="4480" cy="2664"/>
                <a:chOff x="0" y="0"/>
                <a:chExt cx="4480" cy="2664"/>
              </a:xfrm>
            </p:grpSpPr>
            <p:sp>
              <p:nvSpPr>
                <p:cNvPr id="8" name="Rectangle 10"/>
                <p:cNvSpPr>
                  <a:spLocks noChangeArrowheads="1"/>
                </p:cNvSpPr>
                <p:nvPr/>
              </p:nvSpPr>
              <p:spPr bwMode="auto">
                <a:xfrm>
                  <a:off x="1612" y="2188"/>
                  <a:ext cx="1770" cy="4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r>
                    <a:rPr lang="zh-CN" altLang="en-US" sz="1800">
                      <a:latin typeface="Times New Roman" panose="02020603050405020304" pitchFamily="18" charset="0"/>
                    </a:rPr>
                    <a:t>拉压</a:t>
                  </a:r>
                  <a:r>
                    <a:rPr lang="zh-CN" altLang="en-US" sz="1800" b="1">
                      <a:latin typeface="Times New Roman" panose="02020603050405020304" pitchFamily="18" charset="0"/>
                    </a:rPr>
                    <a:t>：</a:t>
                  </a:r>
                  <a:r>
                    <a:rPr lang="en-US" sz="1800" b="1">
                      <a:latin typeface="Times New Roman" panose="02020603050405020304" pitchFamily="18" charset="0"/>
                    </a:rPr>
                    <a:t>2</a:t>
                  </a:r>
                  <a:r>
                    <a:rPr lang="zh-CN" altLang="en-US" sz="1800">
                      <a:latin typeface="Times New Roman" panose="02020603050405020304" pitchFamily="18" charset="0"/>
                    </a:rPr>
                    <a:t>个</a:t>
                  </a:r>
                  <a:r>
                    <a:rPr lang="zh-CN" altLang="en-US" sz="1800" b="1">
                      <a:latin typeface="Times New Roman" panose="02020603050405020304" pitchFamily="18" charset="0"/>
                    </a:rPr>
                    <a:t>   </a:t>
                  </a:r>
                  <a:r>
                    <a:rPr lang="zh-CN" altLang="en-US" sz="1800">
                      <a:latin typeface="Times New Roman" panose="02020603050405020304" pitchFamily="18" charset="0"/>
                    </a:rPr>
                    <a:t>剪切</a:t>
                  </a:r>
                  <a:r>
                    <a:rPr lang="zh-CN" altLang="en-US" sz="1800" b="1">
                      <a:latin typeface="Times New Roman" panose="02020603050405020304" pitchFamily="18" charset="0"/>
                    </a:rPr>
                    <a:t>：</a:t>
                  </a:r>
                  <a:r>
                    <a:rPr lang="en-US" sz="1800" b="1">
                      <a:latin typeface="Times New Roman" panose="02020603050405020304" pitchFamily="18" charset="0"/>
                    </a:rPr>
                    <a:t>1</a:t>
                  </a:r>
                  <a:r>
                    <a:rPr lang="zh-CN" altLang="en-US" sz="1800">
                      <a:latin typeface="Times New Roman" panose="02020603050405020304" pitchFamily="18" charset="0"/>
                    </a:rPr>
                    <a:t>个</a:t>
                  </a:r>
                </a:p>
                <a:p>
                  <a:endParaRPr lang="zh-CN" altLang="en-US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2188"/>
                  <a:ext cx="813" cy="4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r>
                    <a:rPr lang="zh-CN" sz="1800"/>
                    <a:t>各向同性</a:t>
                  </a:r>
                </a:p>
              </p:txBody>
            </p:sp>
            <p:sp>
              <p:nvSpPr>
                <p:cNvPr id="10" name="Rectangle 12"/>
                <p:cNvSpPr>
                  <a:spLocks noChangeArrowheads="1"/>
                </p:cNvSpPr>
                <p:nvPr/>
              </p:nvSpPr>
              <p:spPr bwMode="auto">
                <a:xfrm>
                  <a:off x="3382" y="1711"/>
                  <a:ext cx="1098" cy="4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r>
                    <a:rPr lang="zh-CN" sz="1800"/>
                    <a:t>地壳、</a:t>
                  </a:r>
                </a:p>
                <a:p>
                  <a:pPr>
                    <a:buFont typeface="Wingdings" panose="05000000000000000000" pitchFamily="2" charset="2"/>
                    <a:buNone/>
                  </a:pPr>
                  <a:r>
                    <a:rPr lang="zh-CN" sz="1800"/>
                    <a:t>六方晶体</a:t>
                  </a:r>
                </a:p>
              </p:txBody>
            </p:sp>
            <p:sp>
              <p:nvSpPr>
                <p:cNvPr id="11" name="Rectangle 13"/>
                <p:cNvSpPr>
                  <a:spLocks noChangeArrowheads="1"/>
                </p:cNvSpPr>
                <p:nvPr/>
              </p:nvSpPr>
              <p:spPr bwMode="auto">
                <a:xfrm>
                  <a:off x="1612" y="1711"/>
                  <a:ext cx="1770" cy="4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r>
                    <a:rPr lang="zh-CN" altLang="en-US" sz="1800">
                      <a:latin typeface="Times New Roman" panose="02020603050405020304" pitchFamily="18" charset="0"/>
                    </a:rPr>
                    <a:t>拉压</a:t>
                  </a:r>
                  <a:r>
                    <a:rPr lang="zh-CN" altLang="en-US" sz="1800" b="1">
                      <a:latin typeface="Times New Roman" panose="02020603050405020304" pitchFamily="18" charset="0"/>
                    </a:rPr>
                    <a:t>：</a:t>
                  </a:r>
                  <a:r>
                    <a:rPr lang="en-US" sz="1800" b="1">
                      <a:latin typeface="Times New Roman" panose="02020603050405020304" pitchFamily="18" charset="0"/>
                    </a:rPr>
                    <a:t>4</a:t>
                  </a:r>
                  <a:r>
                    <a:rPr lang="zh-CN" altLang="en-US" sz="1800">
                      <a:latin typeface="Times New Roman" panose="02020603050405020304" pitchFamily="18" charset="0"/>
                    </a:rPr>
                    <a:t>个</a:t>
                  </a:r>
                  <a:r>
                    <a:rPr lang="zh-CN" altLang="en-US" sz="1800" b="1">
                      <a:latin typeface="Times New Roman" panose="02020603050405020304" pitchFamily="18" charset="0"/>
                    </a:rPr>
                    <a:t>   </a:t>
                  </a:r>
                  <a:r>
                    <a:rPr lang="zh-CN" altLang="en-US" sz="1800">
                      <a:latin typeface="Times New Roman" panose="02020603050405020304" pitchFamily="18" charset="0"/>
                    </a:rPr>
                    <a:t>剪切</a:t>
                  </a:r>
                  <a:r>
                    <a:rPr lang="zh-CN" altLang="en-US" sz="1800" b="1">
                      <a:latin typeface="Times New Roman" panose="02020603050405020304" pitchFamily="18" charset="0"/>
                    </a:rPr>
                    <a:t>：</a:t>
                  </a:r>
                  <a:r>
                    <a:rPr lang="en-US" sz="1800" b="1">
                      <a:latin typeface="Times New Roman" panose="02020603050405020304" pitchFamily="18" charset="0"/>
                    </a:rPr>
                    <a:t>2</a:t>
                  </a:r>
                  <a:r>
                    <a:rPr lang="zh-CN" altLang="en-US" sz="1800">
                      <a:latin typeface="Times New Roman" panose="02020603050405020304" pitchFamily="18" charset="0"/>
                    </a:rPr>
                    <a:t>个</a:t>
                  </a:r>
                </a:p>
                <a:p>
                  <a:endParaRPr lang="zh-CN" altLang="en-US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" name="Rectangle 14"/>
                <p:cNvSpPr>
                  <a:spLocks noChangeArrowheads="1"/>
                </p:cNvSpPr>
                <p:nvPr/>
              </p:nvSpPr>
              <p:spPr bwMode="auto">
                <a:xfrm>
                  <a:off x="813" y="1875"/>
                  <a:ext cx="799" cy="4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r>
                    <a:rPr lang="en-US" sz="1800" b="1">
                      <a:latin typeface="Times New Roman" panose="02020603050405020304" pitchFamily="18" charset="0"/>
                    </a:rPr>
                    <a:t>5</a:t>
                  </a:r>
                  <a:r>
                    <a:rPr lang="zh-CN" altLang="en-US" sz="1800">
                      <a:latin typeface="Times New Roman" panose="02020603050405020304" pitchFamily="18" charset="0"/>
                    </a:rPr>
                    <a:t>个</a:t>
                  </a:r>
                </a:p>
              </p:txBody>
            </p:sp>
            <p:sp>
              <p:nvSpPr>
                <p:cNvPr id="13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1711"/>
                  <a:ext cx="813" cy="4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r>
                    <a:rPr lang="zh-CN" sz="1800"/>
                    <a:t>横观各向同性</a:t>
                  </a:r>
                </a:p>
              </p:txBody>
            </p:sp>
            <p:sp>
              <p:nvSpPr>
                <p:cNvPr id="14" name="Rectangle 16"/>
                <p:cNvSpPr>
                  <a:spLocks noChangeArrowheads="1"/>
                </p:cNvSpPr>
                <p:nvPr/>
              </p:nvSpPr>
              <p:spPr bwMode="auto">
                <a:xfrm>
                  <a:off x="3382" y="1396"/>
                  <a:ext cx="1098" cy="4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r>
                    <a:rPr lang="zh-CN" sz="1800"/>
                    <a:t>正交晶体</a:t>
                  </a:r>
                </a:p>
              </p:txBody>
            </p:sp>
            <p:sp>
              <p:nvSpPr>
                <p:cNvPr id="15" name="Rectangle 17"/>
                <p:cNvSpPr>
                  <a:spLocks noChangeArrowheads="1"/>
                </p:cNvSpPr>
                <p:nvPr/>
              </p:nvSpPr>
              <p:spPr bwMode="auto">
                <a:xfrm>
                  <a:off x="1612" y="1235"/>
                  <a:ext cx="1770" cy="4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r>
                    <a:rPr lang="zh-CN" sz="1800">
                      <a:latin typeface="Times New Roman" panose="02020603050405020304" pitchFamily="18" charset="0"/>
                    </a:rPr>
                    <a:t>拉压与剪切不耦合</a:t>
                  </a:r>
                </a:p>
                <a:p>
                  <a:pPr>
                    <a:buFont typeface="Wingdings" panose="05000000000000000000" pitchFamily="2" charset="2"/>
                    <a:buNone/>
                  </a:pPr>
                  <a:r>
                    <a:rPr lang="zh-CN" sz="1800">
                      <a:latin typeface="Times New Roman" panose="02020603050405020304" pitchFamily="18" charset="0"/>
                    </a:rPr>
                    <a:t>剪切为对角阵</a:t>
                  </a:r>
                </a:p>
              </p:txBody>
            </p:sp>
            <p:sp>
              <p:nvSpPr>
                <p:cNvPr id="16" name="Rectangle 18"/>
                <p:cNvSpPr>
                  <a:spLocks noChangeArrowheads="1"/>
                </p:cNvSpPr>
                <p:nvPr/>
              </p:nvSpPr>
              <p:spPr bwMode="auto">
                <a:xfrm>
                  <a:off x="813" y="1396"/>
                  <a:ext cx="799" cy="4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r>
                    <a:rPr lang="en-US" sz="1800" b="1">
                      <a:latin typeface="Times New Roman" panose="02020603050405020304" pitchFamily="18" charset="0"/>
                    </a:rPr>
                    <a:t>9</a:t>
                  </a:r>
                  <a:r>
                    <a:rPr lang="zh-CN" altLang="en-US" sz="1800">
                      <a:latin typeface="Times New Roman" panose="02020603050405020304" pitchFamily="18" charset="0"/>
                    </a:rPr>
                    <a:t>个</a:t>
                  </a:r>
                </a:p>
              </p:txBody>
            </p:sp>
            <p:sp>
              <p:nvSpPr>
                <p:cNvPr id="17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1235"/>
                  <a:ext cx="813" cy="4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r>
                    <a:rPr lang="zh-CN" sz="1800"/>
                    <a:t>正交各向异性</a:t>
                  </a:r>
                </a:p>
              </p:txBody>
            </p:sp>
            <p:sp>
              <p:nvSpPr>
                <p:cNvPr id="18" name="Rectangle 20"/>
                <p:cNvSpPr>
                  <a:spLocks noChangeArrowheads="1"/>
                </p:cNvSpPr>
                <p:nvPr/>
              </p:nvSpPr>
              <p:spPr bwMode="auto">
                <a:xfrm>
                  <a:off x="3382" y="907"/>
                  <a:ext cx="1098" cy="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r>
                    <a:rPr lang="zh-CN" sz="1800"/>
                    <a:t>单斜晶体</a:t>
                  </a:r>
                </a:p>
              </p:txBody>
            </p:sp>
            <p:sp>
              <p:nvSpPr>
                <p:cNvPr id="19" name="Rectangle 21"/>
                <p:cNvSpPr>
                  <a:spLocks noChangeArrowheads="1"/>
                </p:cNvSpPr>
                <p:nvPr/>
              </p:nvSpPr>
              <p:spPr bwMode="auto">
                <a:xfrm>
                  <a:off x="1612" y="798"/>
                  <a:ext cx="1770" cy="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2400" b="1"/>
                </a:p>
              </p:txBody>
            </p:sp>
            <p:sp>
              <p:nvSpPr>
                <p:cNvPr id="20" name="Rectangle 22"/>
                <p:cNvSpPr>
                  <a:spLocks noChangeArrowheads="1"/>
                </p:cNvSpPr>
                <p:nvPr/>
              </p:nvSpPr>
              <p:spPr bwMode="auto">
                <a:xfrm>
                  <a:off x="813" y="907"/>
                  <a:ext cx="799" cy="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r>
                    <a:rPr lang="en-US" sz="1800" b="1">
                      <a:latin typeface="Times New Roman" panose="02020603050405020304" pitchFamily="18" charset="0"/>
                    </a:rPr>
                    <a:t>13</a:t>
                  </a:r>
                  <a:r>
                    <a:rPr lang="zh-CN" altLang="en-US" sz="1800">
                      <a:latin typeface="Times New Roman" panose="02020603050405020304" pitchFamily="18" charset="0"/>
                    </a:rPr>
                    <a:t>个</a:t>
                  </a:r>
                </a:p>
              </p:txBody>
            </p:sp>
            <p:sp>
              <p:nvSpPr>
                <p:cNvPr id="21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798"/>
                  <a:ext cx="813" cy="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r>
                    <a:rPr lang="zh-CN" sz="1800"/>
                    <a:t>有一个弹性对称面</a:t>
                  </a:r>
                </a:p>
              </p:txBody>
            </p:sp>
            <p:sp>
              <p:nvSpPr>
                <p:cNvPr id="22" name="Rectangle 24"/>
                <p:cNvSpPr>
                  <a:spLocks noChangeArrowheads="1"/>
                </p:cNvSpPr>
                <p:nvPr/>
              </p:nvSpPr>
              <p:spPr bwMode="auto">
                <a:xfrm>
                  <a:off x="3382" y="480"/>
                  <a:ext cx="1098" cy="3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r>
                    <a:rPr lang="zh-CN" sz="1800"/>
                    <a:t>三斜晶体</a:t>
                  </a:r>
                </a:p>
              </p:txBody>
            </p:sp>
            <p:sp>
              <p:nvSpPr>
                <p:cNvPr id="23" name="Rectangle 25"/>
                <p:cNvSpPr>
                  <a:spLocks noChangeArrowheads="1"/>
                </p:cNvSpPr>
                <p:nvPr/>
              </p:nvSpPr>
              <p:spPr bwMode="auto">
                <a:xfrm>
                  <a:off x="1612" y="498"/>
                  <a:ext cx="1770" cy="3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r>
                    <a:rPr lang="en-US" sz="1800" b="1">
                      <a:latin typeface="Times New Roman" panose="02020603050405020304" pitchFamily="18" charset="0"/>
                    </a:rPr>
                    <a:t>6</a:t>
                  </a:r>
                  <a:r>
                    <a:rPr lang="en-US" sz="18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×6</a:t>
                  </a:r>
                  <a:r>
                    <a:rPr lang="zh-CN" altLang="en-US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对称</a:t>
                  </a:r>
                </a:p>
              </p:txBody>
            </p:sp>
            <p:sp>
              <p:nvSpPr>
                <p:cNvPr id="24" name="Rectangle 26"/>
                <p:cNvSpPr>
                  <a:spLocks noChangeArrowheads="1"/>
                </p:cNvSpPr>
                <p:nvPr/>
              </p:nvSpPr>
              <p:spPr bwMode="auto">
                <a:xfrm>
                  <a:off x="813" y="480"/>
                  <a:ext cx="799" cy="3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r>
                    <a:rPr lang="en-US" sz="1800" b="1">
                      <a:latin typeface="Times New Roman" panose="02020603050405020304" pitchFamily="18" charset="0"/>
                    </a:rPr>
                    <a:t>21</a:t>
                  </a:r>
                  <a:r>
                    <a:rPr lang="zh-CN" altLang="en-US" sz="1800">
                      <a:latin typeface="Times New Roman" panose="02020603050405020304" pitchFamily="18" charset="0"/>
                    </a:rPr>
                    <a:t>个</a:t>
                  </a:r>
                </a:p>
              </p:txBody>
            </p:sp>
            <p:sp>
              <p:nvSpPr>
                <p:cNvPr id="25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437"/>
                  <a:ext cx="813" cy="3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:r>
                    <a:rPr lang="zh-CN" sz="1800"/>
                    <a:t>一般情况</a:t>
                  </a:r>
                </a:p>
              </p:txBody>
            </p:sp>
            <p:sp>
              <p:nvSpPr>
                <p:cNvPr id="26" name="Rectangle 28"/>
                <p:cNvSpPr>
                  <a:spLocks noChangeArrowheads="1"/>
                </p:cNvSpPr>
                <p:nvPr/>
              </p:nvSpPr>
              <p:spPr bwMode="auto">
                <a:xfrm>
                  <a:off x="3382" y="96"/>
                  <a:ext cx="1098" cy="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buFont typeface="Wingdings" panose="05000000000000000000" pitchFamily="2" charset="2"/>
                    <a:buNone/>
                  </a:pPr>
                  <a:r>
                    <a:rPr lang="zh-CN" sz="1800"/>
                    <a:t>例</a:t>
                  </a:r>
                </a:p>
              </p:txBody>
            </p:sp>
            <p:sp>
              <p:nvSpPr>
                <p:cNvPr id="27" name="Rectangle 29"/>
                <p:cNvSpPr>
                  <a:spLocks noChangeArrowheads="1"/>
                </p:cNvSpPr>
                <p:nvPr/>
              </p:nvSpPr>
              <p:spPr bwMode="auto">
                <a:xfrm>
                  <a:off x="1612" y="0"/>
                  <a:ext cx="1770" cy="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2400" b="1"/>
                </a:p>
              </p:txBody>
            </p:sp>
            <p:sp>
              <p:nvSpPr>
                <p:cNvPr id="28" name="Rectangle 30"/>
                <p:cNvSpPr>
                  <a:spLocks noChangeArrowheads="1"/>
                </p:cNvSpPr>
                <p:nvPr/>
              </p:nvSpPr>
              <p:spPr bwMode="auto">
                <a:xfrm>
                  <a:off x="813" y="0"/>
                  <a:ext cx="799" cy="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buFont typeface="Wingdings" panose="05000000000000000000" pitchFamily="2" charset="2"/>
                    <a:buNone/>
                  </a:pPr>
                  <a:r>
                    <a:rPr lang="zh-CN" sz="1800"/>
                    <a:t>独立的弹性常数</a:t>
                  </a:r>
                </a:p>
              </p:txBody>
            </p:sp>
            <p:sp>
              <p:nvSpPr>
                <p:cNvPr id="29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13" cy="4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2400" b="1"/>
                </a:p>
              </p:txBody>
            </p:sp>
            <p:sp>
              <p:nvSpPr>
                <p:cNvPr id="30" name="Line 3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4480" cy="0"/>
                </a:xfrm>
                <a:prstGeom prst="line">
                  <a:avLst/>
                </a:prstGeom>
                <a:noFill/>
                <a:ln w="28575" cap="sq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33"/>
                <p:cNvSpPr>
                  <a:spLocks noChangeShapeType="1"/>
                </p:cNvSpPr>
                <p:nvPr/>
              </p:nvSpPr>
              <p:spPr bwMode="auto">
                <a:xfrm>
                  <a:off x="0" y="437"/>
                  <a:ext cx="4480" cy="0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34"/>
                <p:cNvSpPr>
                  <a:spLocks noChangeShapeType="1"/>
                </p:cNvSpPr>
                <p:nvPr/>
              </p:nvSpPr>
              <p:spPr bwMode="auto">
                <a:xfrm>
                  <a:off x="0" y="798"/>
                  <a:ext cx="4480" cy="0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35"/>
                <p:cNvSpPr>
                  <a:spLocks noChangeShapeType="1"/>
                </p:cNvSpPr>
                <p:nvPr/>
              </p:nvSpPr>
              <p:spPr bwMode="auto">
                <a:xfrm>
                  <a:off x="0" y="1235"/>
                  <a:ext cx="4480" cy="0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36"/>
                <p:cNvSpPr>
                  <a:spLocks noChangeShapeType="1"/>
                </p:cNvSpPr>
                <p:nvPr/>
              </p:nvSpPr>
              <p:spPr bwMode="auto">
                <a:xfrm>
                  <a:off x="0" y="1711"/>
                  <a:ext cx="4480" cy="0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37"/>
                <p:cNvSpPr>
                  <a:spLocks noChangeShapeType="1"/>
                </p:cNvSpPr>
                <p:nvPr/>
              </p:nvSpPr>
              <p:spPr bwMode="auto">
                <a:xfrm>
                  <a:off x="0" y="2188"/>
                  <a:ext cx="4480" cy="0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Line 38"/>
                <p:cNvSpPr>
                  <a:spLocks noChangeShapeType="1"/>
                </p:cNvSpPr>
                <p:nvPr/>
              </p:nvSpPr>
              <p:spPr bwMode="auto">
                <a:xfrm>
                  <a:off x="0" y="2664"/>
                  <a:ext cx="4480" cy="0"/>
                </a:xfrm>
                <a:prstGeom prst="line">
                  <a:avLst/>
                </a:prstGeom>
                <a:noFill/>
                <a:ln w="28575" cap="sq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3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2664"/>
                </a:xfrm>
                <a:prstGeom prst="line">
                  <a:avLst/>
                </a:prstGeom>
                <a:noFill/>
                <a:ln w="28575" cap="sq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40"/>
                <p:cNvSpPr>
                  <a:spLocks noChangeShapeType="1"/>
                </p:cNvSpPr>
                <p:nvPr/>
              </p:nvSpPr>
              <p:spPr bwMode="auto">
                <a:xfrm>
                  <a:off x="813" y="0"/>
                  <a:ext cx="0" cy="2664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41"/>
                <p:cNvSpPr>
                  <a:spLocks noChangeShapeType="1"/>
                </p:cNvSpPr>
                <p:nvPr/>
              </p:nvSpPr>
              <p:spPr bwMode="auto">
                <a:xfrm>
                  <a:off x="1612" y="0"/>
                  <a:ext cx="0" cy="2664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42"/>
                <p:cNvSpPr>
                  <a:spLocks noChangeShapeType="1"/>
                </p:cNvSpPr>
                <p:nvPr/>
              </p:nvSpPr>
              <p:spPr bwMode="auto">
                <a:xfrm>
                  <a:off x="3382" y="0"/>
                  <a:ext cx="0" cy="2664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43"/>
                <p:cNvSpPr>
                  <a:spLocks noChangeShapeType="1"/>
                </p:cNvSpPr>
                <p:nvPr/>
              </p:nvSpPr>
              <p:spPr bwMode="auto">
                <a:xfrm>
                  <a:off x="4480" y="0"/>
                  <a:ext cx="0" cy="2664"/>
                </a:xfrm>
                <a:prstGeom prst="line">
                  <a:avLst/>
                </a:prstGeom>
                <a:noFill/>
                <a:ln w="28575" cap="sq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2" name="Object 44"/>
                <p:cNvGraphicFramePr>
                  <a:graphicFrameLocks noChangeAspect="1"/>
                </p:cNvGraphicFramePr>
                <p:nvPr/>
              </p:nvGraphicFramePr>
              <p:xfrm>
                <a:off x="2285" y="15"/>
                <a:ext cx="334" cy="44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4100" r:id="rId3" imgW="165202" imgH="228620" progId="Equation.3">
                        <p:embed/>
                      </p:oleObj>
                    </mc:Choice>
                    <mc:Fallback>
                      <p:oleObj r:id="rId3" imgW="165202" imgH="22862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85" y="15"/>
                              <a:ext cx="334" cy="4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3" name="Object 45"/>
                <p:cNvGraphicFramePr>
                  <a:graphicFrameLocks noChangeAspect="1"/>
                </p:cNvGraphicFramePr>
                <p:nvPr/>
              </p:nvGraphicFramePr>
              <p:xfrm>
                <a:off x="1711" y="1910"/>
                <a:ext cx="1367" cy="2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4101" r:id="rId5" imgW="1028125" imgH="203341" progId="Equation.3">
                        <p:embed/>
                      </p:oleObj>
                    </mc:Choice>
                    <mc:Fallback>
                      <p:oleObj r:id="rId5" imgW="1028125" imgH="20334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11" y="1910"/>
                              <a:ext cx="1367" cy="2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" name="Object 46"/>
                <p:cNvGraphicFramePr>
                  <a:graphicFrameLocks noChangeAspect="1"/>
                </p:cNvGraphicFramePr>
                <p:nvPr/>
              </p:nvGraphicFramePr>
              <p:xfrm>
                <a:off x="1711" y="2390"/>
                <a:ext cx="1367" cy="2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4102" r:id="rId7" imgW="1028125" imgH="203341" progId="Equation.3">
                        <p:embed/>
                      </p:oleObj>
                    </mc:Choice>
                    <mc:Fallback>
                      <p:oleObj r:id="rId7" imgW="1028125" imgH="20334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11" y="2390"/>
                              <a:ext cx="1367" cy="2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45" name="Text Box 47"/>
          <p:cNvSpPr txBox="1">
            <a:spLocks noChangeArrowheads="1"/>
          </p:cNvSpPr>
          <p:nvPr/>
        </p:nvSpPr>
        <p:spPr bwMode="auto">
          <a:xfrm>
            <a:off x="859632" y="1083470"/>
            <a:ext cx="2286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250429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87450" y="908050"/>
            <a:ext cx="6264275" cy="768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</a:rPr>
              <a:t>§4-3</a:t>
            </a:r>
            <a:r>
              <a:rPr lang="en-US" dirty="0" smtClean="0"/>
              <a:t> </a:t>
            </a:r>
            <a:r>
              <a:rPr lang="zh-CN" altLang="en-US" dirty="0" smtClean="0">
                <a:ea typeface="黑体" panose="02010609060101010101" pitchFamily="49" charset="-122"/>
              </a:rPr>
              <a:t>应变能和应变余能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116013" y="2060575"/>
            <a:ext cx="7467600" cy="452431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009900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应变能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如果载荷施加得足够慢，物体的动能以及因弹性变形引起的热效应可以忽略不计，则外力所做的功将全部转化为变形位能而储存在弹性体内。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弹性变形是一个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没有能量耗散的可逆过程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，卸载后物体恢复到未变形前的初始状态，变形位能将全部释放出来。 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258888" y="2349500"/>
            <a:ext cx="381000" cy="381000"/>
          </a:xfrm>
          <a:prstGeom prst="star4">
            <a:avLst>
              <a:gd name="adj" fmla="val 12500"/>
            </a:avLst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53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83669" y="1509562"/>
            <a:ext cx="7772400" cy="3608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84388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一、应变能密度的概念</a:t>
            </a:r>
            <a:endParaRPr lang="en-US" altLang="zh-CN" b="1" dirty="0" smtClean="0">
              <a:solidFill>
                <a:srgbClr val="84388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b="1" dirty="0" smtClean="0">
              <a:solidFill>
                <a:srgbClr val="84388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单位体积内的应变能（弹性势能），称为应变能密度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这里用</a:t>
            </a:r>
            <a:r>
              <a:rPr lang="en-US" altLang="zh-CN" sz="2400" b="1" i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W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>
              <a:buNone/>
            </a:pPr>
            <a:endParaRPr lang="zh-CN" altLang="en-US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简单拉伸应变能密度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999228"/>
              </p:ext>
            </p:extLst>
          </p:nvPr>
        </p:nvGraphicFramePr>
        <p:xfrm>
          <a:off x="2137844" y="5044925"/>
          <a:ext cx="13223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2" name="Equation" r:id="rId3" imgW="622080" imgH="393480" progId="Equation.3">
                  <p:embed/>
                </p:oleObj>
              </mc:Choice>
              <mc:Fallback>
                <p:oleObj name="Equation" r:id="rId3" imgW="622080" imgH="393480" progId="Equation.3">
                  <p:embed/>
                  <p:pic>
                    <p:nvPicPr>
                      <p:cNvPr id="2150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844" y="5044925"/>
                        <a:ext cx="132238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669569"/>
              </p:ext>
            </p:extLst>
          </p:nvPr>
        </p:nvGraphicFramePr>
        <p:xfrm>
          <a:off x="3938069" y="5117950"/>
          <a:ext cx="11080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3" name="Equation" r:id="rId5" imgW="507960" imgH="393480" progId="Equation.3">
                  <p:embed/>
                </p:oleObj>
              </mc:Choice>
              <mc:Fallback>
                <p:oleObj name="Equation" r:id="rId5" imgW="507960" imgH="393480" progId="Equation.3">
                  <p:embed/>
                  <p:pic>
                    <p:nvPicPr>
                      <p:cNvPr id="2150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069" y="5117950"/>
                        <a:ext cx="110807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557362"/>
              </p:ext>
            </p:extLst>
          </p:nvPr>
        </p:nvGraphicFramePr>
        <p:xfrm>
          <a:off x="6025632" y="5333850"/>
          <a:ext cx="11334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4" name="公式" r:id="rId7" imgW="533160" imgH="177480" progId="Equation.3">
                  <p:embed/>
                </p:oleObj>
              </mc:Choice>
              <mc:Fallback>
                <p:oleObj name="公式" r:id="rId7" imgW="533160" imgH="177480" progId="Equation.3">
                  <p:embed/>
                  <p:pic>
                    <p:nvPicPr>
                      <p:cNvPr id="2150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5632" y="5333850"/>
                        <a:ext cx="11334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090594" y="5262412"/>
            <a:ext cx="719138" cy="431800"/>
          </a:xfrm>
          <a:prstGeom prst="notchedRightArrow">
            <a:avLst>
              <a:gd name="adj1" fmla="val 50000"/>
              <a:gd name="adj2" fmla="val 416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837111" y="5848384"/>
            <a:ext cx="1368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杆弹簧</a:t>
            </a:r>
          </a:p>
        </p:txBody>
      </p:sp>
    </p:spTree>
    <p:extLst>
      <p:ext uri="{BB962C8B-B14F-4D97-AF65-F5344CB8AC3E}">
        <p14:creationId xmlns:p14="http://schemas.microsoft.com/office/powerpoint/2010/main" val="197593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 autoUpdateAnimBg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2394" y="1031507"/>
            <a:ext cx="8229600" cy="1600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Tx/>
              <a:buNone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总能量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</a:p>
          <a:p>
            <a:pPr lvl="2">
              <a:buFontTx/>
              <a:buNone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  <a:p>
            <a:pPr lvl="2">
              <a:buFontTx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由物理可知</a:t>
            </a:r>
            <a:endParaRPr lang="zh-CN" altLang="en-US" sz="2400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024137"/>
              </p:ext>
            </p:extLst>
          </p:nvPr>
        </p:nvGraphicFramePr>
        <p:xfrm>
          <a:off x="2207394" y="2326907"/>
          <a:ext cx="160655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6" name="Equation" r:id="rId3" imgW="838080" imgH="393480" progId="Equation.3">
                  <p:embed/>
                </p:oleObj>
              </mc:Choice>
              <mc:Fallback>
                <p:oleObj name="Equation" r:id="rId3" imgW="838080" imgH="393480" progId="Equation.3">
                  <p:embed/>
                  <p:pic>
                    <p:nvPicPr>
                      <p:cNvPr id="2160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394" y="2326907"/>
                        <a:ext cx="160655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874860"/>
              </p:ext>
            </p:extLst>
          </p:nvPr>
        </p:nvGraphicFramePr>
        <p:xfrm>
          <a:off x="3807594" y="2250707"/>
          <a:ext cx="1801813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7" name="Equation" r:id="rId5" imgW="939600" imgH="469800" progId="Equation.3">
                  <p:embed/>
                </p:oleObj>
              </mc:Choice>
              <mc:Fallback>
                <p:oleObj name="Equation" r:id="rId5" imgW="939600" imgH="469800" progId="Equation.3">
                  <p:embed/>
                  <p:pic>
                    <p:nvPicPr>
                      <p:cNvPr id="2160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7594" y="2250707"/>
                        <a:ext cx="1801813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978790"/>
              </p:ext>
            </p:extLst>
          </p:nvPr>
        </p:nvGraphicFramePr>
        <p:xfrm>
          <a:off x="5560194" y="2326907"/>
          <a:ext cx="107156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8" name="Equation" r:id="rId7" imgW="558720" imgH="419040" progId="Equation.3">
                  <p:embed/>
                </p:oleObj>
              </mc:Choice>
              <mc:Fallback>
                <p:oleObj name="Equation" r:id="rId7" imgW="558720" imgH="419040" progId="Equation.3">
                  <p:embed/>
                  <p:pic>
                    <p:nvPicPr>
                      <p:cNvPr id="2160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0194" y="2326907"/>
                        <a:ext cx="1071563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2394" y="3241307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能量密度</a:t>
            </a:r>
            <a:r>
              <a:rPr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46260"/>
              </p:ext>
            </p:extLst>
          </p:nvPr>
        </p:nvGraphicFramePr>
        <p:xfrm>
          <a:off x="2207394" y="3927107"/>
          <a:ext cx="92551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9" name="Equation" r:id="rId9" imgW="482400" imgH="393480" progId="Equation.3">
                  <p:embed/>
                </p:oleObj>
              </mc:Choice>
              <mc:Fallback>
                <p:oleObj name="Equation" r:id="rId9" imgW="482400" imgH="393480" progId="Equation.3">
                  <p:embed/>
                  <p:pic>
                    <p:nvPicPr>
                      <p:cNvPr id="2160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394" y="3927107"/>
                        <a:ext cx="925513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93503"/>
              </p:ext>
            </p:extLst>
          </p:nvPr>
        </p:nvGraphicFramePr>
        <p:xfrm>
          <a:off x="3197994" y="3850907"/>
          <a:ext cx="16573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0" name="Equation" r:id="rId11" imgW="863280" imgH="419040" progId="Equation.3">
                  <p:embed/>
                </p:oleObj>
              </mc:Choice>
              <mc:Fallback>
                <p:oleObj name="Equation" r:id="rId11" imgW="863280" imgH="419040" progId="Equation.3">
                  <p:embed/>
                  <p:pic>
                    <p:nvPicPr>
                      <p:cNvPr id="2160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994" y="3850907"/>
                        <a:ext cx="165735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742590"/>
              </p:ext>
            </p:extLst>
          </p:nvPr>
        </p:nvGraphicFramePr>
        <p:xfrm>
          <a:off x="4947419" y="3874720"/>
          <a:ext cx="15113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1" name="Equation" r:id="rId13" imgW="787320" imgH="393480" progId="Equation.3">
                  <p:embed/>
                </p:oleObj>
              </mc:Choice>
              <mc:Fallback>
                <p:oleObj name="Equation" r:id="rId13" imgW="787320" imgH="393480" progId="Equation.3">
                  <p:embed/>
                  <p:pic>
                    <p:nvPicPr>
                      <p:cNvPr id="2160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7419" y="3874720"/>
                        <a:ext cx="15113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344973"/>
              </p:ext>
            </p:extLst>
          </p:nvPr>
        </p:nvGraphicFramePr>
        <p:xfrm>
          <a:off x="2512194" y="4841507"/>
          <a:ext cx="12668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2" name="Equation" r:id="rId15" imgW="660240" imgH="393480" progId="Equation.3">
                  <p:embed/>
                </p:oleObj>
              </mc:Choice>
              <mc:Fallback>
                <p:oleObj name="Equation" r:id="rId15" imgW="660240" imgH="393480" progId="Equation.3">
                  <p:embed/>
                  <p:pic>
                    <p:nvPicPr>
                      <p:cNvPr id="2160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2194" y="4841507"/>
                        <a:ext cx="126682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64406"/>
              </p:ext>
            </p:extLst>
          </p:nvPr>
        </p:nvGraphicFramePr>
        <p:xfrm>
          <a:off x="3779019" y="4841507"/>
          <a:ext cx="87788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3" name="Equation" r:id="rId17" imgW="457200" imgH="393480" progId="Equation.3">
                  <p:embed/>
                </p:oleObj>
              </mc:Choice>
              <mc:Fallback>
                <p:oleObj name="Equation" r:id="rId17" imgW="457200" imgH="393480" progId="Equation.3">
                  <p:embed/>
                  <p:pic>
                    <p:nvPicPr>
                      <p:cNvPr id="2160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019" y="4841507"/>
                        <a:ext cx="877888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120874" y="5911850"/>
            <a:ext cx="53483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说明应变能密度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应力应变乘积之半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幼圆" panose="020105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4330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 autoUpdateAnimBg="0"/>
      <p:bldP spid="6" grpId="0" autoUpdateAnimBg="0"/>
      <p:bldP spid="12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992343"/>
              </p:ext>
            </p:extLst>
          </p:nvPr>
        </p:nvGraphicFramePr>
        <p:xfrm>
          <a:off x="1820128" y="1700296"/>
          <a:ext cx="5260975" cy="484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4" r:id="rId3" imgW="4136453" imgH="3813365" progId="MgxDesigner">
                  <p:embed/>
                </p:oleObj>
              </mc:Choice>
              <mc:Fallback>
                <p:oleObj r:id="rId3" imgW="4136453" imgH="3813365" progId="MgxDesigner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128" y="1700296"/>
                        <a:ext cx="5260975" cy="4849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121232" y="1011273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84388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二、应变能密度计算</a:t>
            </a:r>
          </a:p>
        </p:txBody>
      </p:sp>
    </p:spTree>
    <p:extLst>
      <p:ext uri="{BB962C8B-B14F-4D97-AF65-F5344CB8AC3E}">
        <p14:creationId xmlns:p14="http://schemas.microsoft.com/office/powerpoint/2010/main" val="758212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213393"/>
              </p:ext>
            </p:extLst>
          </p:nvPr>
        </p:nvGraphicFramePr>
        <p:xfrm>
          <a:off x="4837113" y="1714500"/>
          <a:ext cx="3959225" cy="315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7" r:id="rId3" imgW="3892613" imgH="3103181" progId="MgxDesigner">
                  <p:embed/>
                </p:oleObj>
              </mc:Choice>
              <mc:Fallback>
                <p:oleObj r:id="rId3" imgW="3892613" imgH="3103181" progId="MgxDesigner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3" y="1714500"/>
                        <a:ext cx="3959225" cy="31575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911975" y="5775325"/>
            <a:ext cx="172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ea typeface="楷体_GB2312" pitchFamily="1" charset="-122"/>
              </a:rPr>
              <a:t>Chapter  5.2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647950" y="5076825"/>
            <a:ext cx="4114800" cy="546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非线性的应力应变关系</a:t>
            </a:r>
          </a:p>
        </p:txBody>
      </p:sp>
      <p:pic>
        <p:nvPicPr>
          <p:cNvPr id="5" name="Picture 7" descr="Stra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571625"/>
            <a:ext cx="3429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241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293849"/>
              </p:ext>
            </p:extLst>
          </p:nvPr>
        </p:nvGraphicFramePr>
        <p:xfrm>
          <a:off x="2803324" y="5656262"/>
          <a:ext cx="24003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8" r:id="rId3" imgW="952404" imgH="495402" progId="Equation.DSMT4">
                  <p:embed/>
                </p:oleObj>
              </mc:Choice>
              <mc:Fallback>
                <p:oleObj r:id="rId3" imgW="952404" imgH="495402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324" y="5656262"/>
                        <a:ext cx="2400300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097690"/>
              </p:ext>
            </p:extLst>
          </p:nvPr>
        </p:nvGraphicFramePr>
        <p:xfrm>
          <a:off x="5039244" y="997320"/>
          <a:ext cx="3959225" cy="315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9" r:id="rId5" imgW="3892613" imgH="3103181" progId="MgxDesigner">
                  <p:embed/>
                </p:oleObj>
              </mc:Choice>
              <mc:Fallback>
                <p:oleObj r:id="rId5" imgW="3892613" imgH="3103181" progId="MgxDesigner">
                  <p:embed/>
                  <p:pic>
                    <p:nvPicPr>
                      <p:cNvPr id="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9244" y="997320"/>
                        <a:ext cx="3959225" cy="31575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0" y="2949649"/>
            <a:ext cx="8066873" cy="289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正应力 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</a:t>
            </a:r>
            <a:r>
              <a:rPr lang="en-US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仅在正应变 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</a:t>
            </a:r>
            <a:r>
              <a:rPr lang="en-US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上做功，其值为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4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eaLnBrk="1" hangingPunct="1">
              <a:lnSpc>
                <a:spcPct val="150000"/>
              </a:lnSpc>
              <a:spcBef>
                <a:spcPct val="8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     </a:t>
            </a:r>
            <a:endParaRPr lang="en-US" altLang="zh-CN" sz="2400" b="1" dirty="0" smtClean="0">
              <a:latin typeface="Arial" panose="020B0604020202020204" pitchFamily="34" charset="0"/>
              <a:ea typeface="楷体_GB2312" pitchFamily="1" charset="-122"/>
            </a:endParaRPr>
          </a:p>
          <a:p>
            <a:pPr eaLnBrk="1" hangingPunct="1">
              <a:lnSpc>
                <a:spcPct val="150000"/>
              </a:lnSpc>
              <a:spcBef>
                <a:spcPct val="80000"/>
              </a:spcBef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其他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应力分量 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</a:t>
            </a:r>
            <a:r>
              <a:rPr lang="en-US" sz="2400" b="1" i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ij</a:t>
            </a:r>
            <a:r>
              <a:rPr lang="en-US" sz="2400" b="1" i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也都只与之对应的应变分量 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</a:t>
            </a:r>
            <a:r>
              <a:rPr lang="en-US" sz="2400" b="1" i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ij</a:t>
            </a:r>
            <a:r>
              <a:rPr lang="en-US" sz="2400" b="1" i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上做功。把这些功叠加起来，并除以微元体积</a:t>
            </a:r>
            <a:r>
              <a:rPr lang="en-US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sz="2400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，得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280713"/>
              </p:ext>
            </p:extLst>
          </p:nvPr>
        </p:nvGraphicFramePr>
        <p:xfrm>
          <a:off x="338371" y="3727293"/>
          <a:ext cx="6755447" cy="777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0" r:id="rId7" imgW="2895917" imgH="330517" progId="Equation.DSMT4">
                  <p:embed/>
                </p:oleObj>
              </mc:Choice>
              <mc:Fallback>
                <p:oleObj r:id="rId7" imgW="2895917" imgH="3305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371" y="3727293"/>
                        <a:ext cx="6755447" cy="77776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00"/>
                          </a:gs>
                          <a:gs pos="50000">
                            <a:srgbClr val="FFFFFF"/>
                          </a:gs>
                          <a:gs pos="100000">
                            <a:srgbClr val="FFFF00"/>
                          </a:gs>
                        </a:gsLst>
                        <a:lin ang="5400000" scaled="1"/>
                      </a:gradFill>
                      <a:ln w="38100" cmpd="sng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043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007225" y="6337300"/>
            <a:ext cx="172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ea typeface="楷体_GB2312" pitchFamily="1" charset="-122"/>
              </a:rPr>
              <a:t>Chapter  5.1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71600" y="2743200"/>
            <a:ext cx="52578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单向应力状态时的胡克定律是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式中 </a:t>
            </a:r>
            <a:r>
              <a:rPr lang="en-US" sz="2400" i="1" dirty="0">
                <a:latin typeface="楷体" panose="02010609060101010101" pitchFamily="49" charset="-122"/>
                <a:ea typeface="楷体" panose="02010609060101010101" pitchFamily="49" charset="-122"/>
              </a:rPr>
              <a:t>E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称为弹性模量。对于一种材料在一定温度下，</a:t>
            </a:r>
            <a:r>
              <a:rPr lang="en-US" sz="2400" i="1" dirty="0">
                <a:latin typeface="楷体" panose="02010609060101010101" pitchFamily="49" charset="-122"/>
                <a:ea typeface="楷体" panose="02010609060101010101" pitchFamily="49" charset="-122"/>
              </a:rPr>
              <a:t>E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是常数。 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590213"/>
              </p:ext>
            </p:extLst>
          </p:nvPr>
        </p:nvGraphicFramePr>
        <p:xfrm>
          <a:off x="4038600" y="3581400"/>
          <a:ext cx="18288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1" r:id="rId3" imgW="584264" imgH="228818" progId="Equation.DSMT4">
                  <p:embed/>
                </p:oleObj>
              </mc:Choice>
              <mc:Fallback>
                <p:oleObj r:id="rId3" imgW="584264" imgH="2288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581400"/>
                        <a:ext cx="18288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403350" y="2060575"/>
            <a:ext cx="381000" cy="381000"/>
          </a:xfrm>
          <a:prstGeom prst="star4">
            <a:avLst>
              <a:gd name="adj" fmla="val 12500"/>
            </a:avLst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187450" y="1916113"/>
            <a:ext cx="3505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145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717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杨氏模量</a:t>
            </a:r>
            <a:endParaRPr lang="zh-CN" altLang="en-US" sz="2400" b="1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7" name="Picture 7" descr="扫描00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060575"/>
            <a:ext cx="1852612" cy="442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187450" y="908050"/>
            <a:ext cx="51133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>
                <a:latin typeface="Times New Roman" panose="02020603050405020304" pitchFamily="18" charset="0"/>
              </a:rPr>
              <a:t>§4-1 </a:t>
            </a:r>
            <a:r>
              <a:rPr lang="zh-CN" altLang="en-US" sz="4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本构关系概念</a:t>
            </a:r>
          </a:p>
        </p:txBody>
      </p:sp>
    </p:spTree>
    <p:extLst>
      <p:ext uri="{BB962C8B-B14F-4D97-AF65-F5344CB8AC3E}">
        <p14:creationId xmlns:p14="http://schemas.microsoft.com/office/powerpoint/2010/main" val="31537895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203946"/>
              </p:ext>
            </p:extLst>
          </p:nvPr>
        </p:nvGraphicFramePr>
        <p:xfrm>
          <a:off x="3622675" y="2425700"/>
          <a:ext cx="25161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99" r:id="rId3" imgW="1333238" imgH="495402" progId="Equation.3">
                  <p:embed/>
                </p:oleObj>
              </mc:Choice>
              <mc:Fallback>
                <p:oleObj r:id="rId3" imgW="1333238" imgH="495402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2425700"/>
                        <a:ext cx="251618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921500" y="5765800"/>
            <a:ext cx="172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ea typeface="楷体_GB2312" pitchFamily="1" charset="-122"/>
              </a:rPr>
              <a:t>Chapter  5.2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64410" y="1479996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引进应变能密度函数</a:t>
            </a:r>
            <a:r>
              <a:rPr lang="en-US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</a:t>
            </a:r>
            <a:r>
              <a:rPr lang="en-US" sz="2400" b="1" i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ij</a:t>
            </a:r>
            <a:r>
              <a:rPr 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，使 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338921"/>
              </p:ext>
            </p:extLst>
          </p:nvPr>
        </p:nvGraphicFramePr>
        <p:xfrm>
          <a:off x="5046095" y="1265683"/>
          <a:ext cx="11874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0" r:id="rId5" imgW="596958" imgH="444624" progId="Equation.DSMT4">
                  <p:embed/>
                </p:oleObj>
              </mc:Choice>
              <mc:Fallback>
                <p:oleObj r:id="rId5" imgW="596958" imgH="4446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095" y="1265683"/>
                        <a:ext cx="11874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109788" y="2641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即</a:t>
            </a: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737946"/>
              </p:ext>
            </p:extLst>
          </p:nvPr>
        </p:nvGraphicFramePr>
        <p:xfrm>
          <a:off x="3262313" y="3505200"/>
          <a:ext cx="416560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1" r:id="rId7" imgW="2221853" imgH="761986" progId="Equation.DSMT4">
                  <p:embed/>
                </p:oleObj>
              </mc:Choice>
              <mc:Fallback>
                <p:oleObj r:id="rId7" imgW="2221853" imgH="761986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3505200"/>
                        <a:ext cx="4165600" cy="13747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50000">
                            <a:schemeClr val="bg1"/>
                          </a:gs>
                          <a:gs pos="100000">
                            <a:srgbClr val="FFCC99"/>
                          </a:gs>
                        </a:gsLst>
                        <a:lin ang="5400000" scaled="0"/>
                      </a:gradFill>
                      <a:ln w="38100" cmpd="sng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590675" y="3314700"/>
            <a:ext cx="68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则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4410" y="5238571"/>
            <a:ext cx="853307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其中，</a:t>
            </a:r>
            <a:r>
              <a:rPr lang="en-US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(0)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</a:t>
            </a:r>
            <a:r>
              <a:rPr lang="en-US" sz="2400" b="1" i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ij</a:t>
            </a:r>
            <a:r>
              <a:rPr 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分别为物体变形前和变形后的应变能密度。一般取变形前的初始状态为参考状态，令</a:t>
            </a:r>
            <a:r>
              <a:rPr lang="en-US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(0)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12181" y="2160376"/>
            <a:ext cx="32314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格林</a:t>
            </a:r>
            <a:r>
              <a:rPr 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Green,G</a:t>
            </a:r>
            <a:r>
              <a:rPr 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.)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公式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7150100" y="1633538"/>
            <a:ext cx="990600" cy="3810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43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016750" y="5708650"/>
            <a:ext cx="172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ea typeface="楷体_GB2312" pitchFamily="1" charset="-122"/>
              </a:rPr>
              <a:t>Chapter  5.2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774849"/>
              </p:ext>
            </p:extLst>
          </p:nvPr>
        </p:nvGraphicFramePr>
        <p:xfrm>
          <a:off x="1628775" y="1576388"/>
          <a:ext cx="62611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09" r:id="rId3" imgW="3161245" imgH="495402" progId="Equation.DSMT4">
                  <p:embed/>
                </p:oleObj>
              </mc:Choice>
              <mc:Fallback>
                <p:oleObj r:id="rId3" imgW="3161245" imgH="495402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1576388"/>
                        <a:ext cx="6261100" cy="94456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 cmpd="sng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125538" y="2800350"/>
            <a:ext cx="7467600" cy="3013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0099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应变能密度等于单位体积的外力功。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0099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应变能密度只与物体的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初始状态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最终变形状态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有关，而</a:t>
            </a:r>
            <a:r>
              <a:rPr lang="zh-CN" altLang="en-US" sz="24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变形历史无关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，即是一个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状态函数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</a:p>
          <a:p>
            <a:pPr eaLnBrk="1" hangingPunct="1">
              <a:lnSpc>
                <a:spcPct val="150000"/>
              </a:lnSpc>
              <a:buClr>
                <a:srgbClr val="0099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应变能是弹性材料本构关系的另一种表达形式，当</a:t>
            </a:r>
            <a:r>
              <a:rPr lang="en-US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</a:t>
            </a:r>
            <a:r>
              <a:rPr lang="en-US" sz="2400" b="1" i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ij</a:t>
            </a:r>
            <a:r>
              <a:rPr 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的具体形式给定后，应力应变关系也惟一确定。</a:t>
            </a:r>
          </a:p>
        </p:txBody>
      </p:sp>
    </p:spTree>
    <p:extLst>
      <p:ext uri="{BB962C8B-B14F-4D97-AF65-F5344CB8AC3E}">
        <p14:creationId xmlns:p14="http://schemas.microsoft.com/office/powerpoint/2010/main" val="2282560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035143"/>
              </p:ext>
            </p:extLst>
          </p:nvPr>
        </p:nvGraphicFramePr>
        <p:xfrm>
          <a:off x="1763713" y="2060575"/>
          <a:ext cx="50403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4" name="Document" r:id="rId3" imgW="5305693" imgH="396373" progId="Word.Document.8">
                  <p:embed/>
                </p:oleObj>
              </mc:Choice>
              <mc:Fallback>
                <p:oleObj name="Document" r:id="rId3" imgW="5305693" imgH="396373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060575"/>
                        <a:ext cx="50403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312422"/>
              </p:ext>
            </p:extLst>
          </p:nvPr>
        </p:nvGraphicFramePr>
        <p:xfrm>
          <a:off x="2700338" y="2781300"/>
          <a:ext cx="3973512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5" r:id="rId5" imgW="1816417" imgH="521017" progId="Equation.DSMT4">
                  <p:embed/>
                </p:oleObj>
              </mc:Choice>
              <mc:Fallback>
                <p:oleObj r:id="rId5" imgW="1816417" imgH="5210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781300"/>
                        <a:ext cx="3973512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406424"/>
              </p:ext>
            </p:extLst>
          </p:nvPr>
        </p:nvGraphicFramePr>
        <p:xfrm>
          <a:off x="3694113" y="4149725"/>
          <a:ext cx="11874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6" r:id="rId7" imgW="596958" imgH="444624" progId="Equation.DSMT4">
                  <p:embed/>
                </p:oleObj>
              </mc:Choice>
              <mc:Fallback>
                <p:oleObj r:id="rId7" imgW="596958" imgH="4446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3" y="4149725"/>
                        <a:ext cx="11874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2124075" y="4217988"/>
            <a:ext cx="1447800" cy="701675"/>
            <a:chOff x="0" y="0"/>
            <a:chExt cx="912" cy="442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0" y="0"/>
              <a:ext cx="91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4000" b="1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1" charset="-122"/>
                </a:rPr>
                <a:t>∵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0" y="58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400" b="1">
                  <a:latin typeface="Arial" panose="020B0604020202020204" pitchFamily="34" charset="0"/>
                  <a:ea typeface="楷体_GB2312" pitchFamily="1" charset="-122"/>
                </a:rPr>
                <a:t>又</a:t>
              </a:r>
            </a:p>
          </p:txBody>
        </p: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2505075" y="5272088"/>
            <a:ext cx="2682875" cy="942975"/>
            <a:chOff x="0" y="0"/>
            <a:chExt cx="1690" cy="594"/>
          </a:xfrm>
        </p:grpSpPr>
        <p:graphicFrame>
          <p:nvGraphicFramePr>
            <p:cNvPr id="9" name="Object 10"/>
            <p:cNvGraphicFramePr>
              <a:graphicFrameLocks noChangeAspect="1"/>
            </p:cNvGraphicFramePr>
            <p:nvPr/>
          </p:nvGraphicFramePr>
          <p:xfrm>
            <a:off x="720" y="0"/>
            <a:ext cx="970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257" r:id="rId9" imgW="761986" imgH="470013" progId="Equation.DSMT4">
                    <p:embed/>
                  </p:oleObj>
                </mc:Choice>
                <mc:Fallback>
                  <p:oleObj r:id="rId9" imgW="761986" imgH="4700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0"/>
                          <a:ext cx="970" cy="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mpd="sng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0" y="86"/>
              <a:ext cx="62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4000" b="1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1" charset="-122"/>
                </a:rPr>
                <a:t>∴</a:t>
              </a:r>
            </a:p>
          </p:txBody>
        </p:sp>
      </p:grp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5629275" y="5499100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广义格林公式</a:t>
            </a:r>
            <a:r>
              <a:rPr lang="zh-CN" altLang="en-US" sz="2800" b="1">
                <a:latin typeface="Arial" panose="020B0604020202020204" pitchFamily="34" charset="0"/>
                <a:ea typeface="楷体_GB2312" pitchFamily="1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4050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026275" y="5727700"/>
            <a:ext cx="172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ea typeface="楷体_GB2312" pitchFamily="1" charset="-122"/>
              </a:rPr>
              <a:t>Chapter  5.2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206500" y="1306513"/>
            <a:ext cx="7391400" cy="1606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线弹性情况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在无应变自然状态</a:t>
            </a:r>
            <a:r>
              <a:rPr 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</a:t>
            </a:r>
            <a:r>
              <a:rPr lang="en-US" sz="2400" b="1" i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ij</a:t>
            </a:r>
            <a:r>
              <a:rPr 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=0)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附近把应变能函数</a:t>
            </a:r>
            <a:r>
              <a:rPr lang="en-US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</a:t>
            </a:r>
            <a:r>
              <a:rPr lang="en-US" sz="2400" b="1" i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ij</a:t>
            </a:r>
            <a:r>
              <a:rPr 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对应变分量展开成幂级数：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778948"/>
              </p:ext>
            </p:extLst>
          </p:nvPr>
        </p:nvGraphicFramePr>
        <p:xfrm>
          <a:off x="3151188" y="3106738"/>
          <a:ext cx="390048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64" r:id="rId3" imgW="1930717" imgH="394017" progId="Equation.DSMT4">
                  <p:embed/>
                </p:oleObj>
              </mc:Choice>
              <mc:Fallback>
                <p:oleObj r:id="rId3" imgW="1930717" imgH="3940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3106738"/>
                        <a:ext cx="3900487" cy="7874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FF"/>
                          </a:gs>
                          <a:gs pos="100000">
                            <a:srgbClr val="CCFFFF"/>
                          </a:gs>
                        </a:gsLst>
                        <a:lin ang="5400000" scaled="1"/>
                      </a:gradFill>
                      <a:ln w="28575" cmpd="sng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503488" y="3971925"/>
            <a:ext cx="5562600" cy="2065338"/>
            <a:chOff x="0" y="0"/>
            <a:chExt cx="3235" cy="1061"/>
          </a:xfrm>
        </p:grpSpPr>
        <p:graphicFrame>
          <p:nvGraphicFramePr>
            <p:cNvPr id="6" name="Object 10"/>
            <p:cNvGraphicFramePr>
              <a:graphicFrameLocks noChangeAspect="1"/>
            </p:cNvGraphicFramePr>
            <p:nvPr/>
          </p:nvGraphicFramePr>
          <p:xfrm>
            <a:off x="606" y="0"/>
            <a:ext cx="2629" cy="10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265" r:id="rId5" imgW="2324417" imgH="940117" progId="Equation.DSMT4">
                    <p:embed/>
                  </p:oleObj>
                </mc:Choice>
                <mc:Fallback>
                  <p:oleObj r:id="rId5" imgW="2324417" imgH="9401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6" y="0"/>
                          <a:ext cx="2629" cy="10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mpd="sng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0" y="240"/>
              <a:ext cx="864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其中</a:t>
              </a:r>
            </a:p>
          </p:txBody>
        </p:sp>
      </p:grpSp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1495425" y="1379538"/>
            <a:ext cx="381000" cy="381000"/>
          </a:xfrm>
          <a:prstGeom prst="star4">
            <a:avLst>
              <a:gd name="adj" fmla="val 12500"/>
            </a:avLst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57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331913" y="2867025"/>
            <a:ext cx="7391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它是应变分量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</a:t>
            </a:r>
            <a:r>
              <a:rPr lang="en-US" sz="2400" b="1" i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ij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的二次齐次式，有：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4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4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    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由此证明弹性张量 </a:t>
            </a:r>
            <a:r>
              <a:rPr lang="en-US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C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对双指标 </a:t>
            </a:r>
            <a:r>
              <a:rPr lang="en-US" sz="2400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ij</a:t>
            </a:r>
            <a:r>
              <a:rPr lang="en-US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kl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具有对称性。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11328"/>
              </p:ext>
            </p:extLst>
          </p:nvPr>
        </p:nvGraphicFramePr>
        <p:xfrm>
          <a:off x="2627313" y="1427163"/>
          <a:ext cx="295275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8" r:id="rId3" imgW="952404" imgH="393846" progId="Equation.DSMT4">
                  <p:embed/>
                </p:oleObj>
              </mc:Choice>
              <mc:Fallback>
                <p:oleObj r:id="rId3" imgW="952404" imgH="393846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427163"/>
                        <a:ext cx="2952750" cy="103346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CCFFCC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 w="28575" cmpd="sng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40279"/>
              </p:ext>
            </p:extLst>
          </p:nvPr>
        </p:nvGraphicFramePr>
        <p:xfrm>
          <a:off x="2771775" y="3587750"/>
          <a:ext cx="35052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9" r:id="rId5" imgW="1511617" imgH="470217" progId="Equation.DSMT4">
                  <p:embed/>
                </p:oleObj>
              </mc:Choice>
              <mc:Fallback>
                <p:oleObj r:id="rId5" imgW="1511617" imgH="4702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587750"/>
                        <a:ext cx="35052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5644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007225" y="6337300"/>
            <a:ext cx="172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ea typeface="楷体_GB2312" pitchFamily="1" charset="-122"/>
              </a:rPr>
              <a:t>Chapter  5.2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181100" y="1146830"/>
            <a:ext cx="7315200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84388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2800" b="1" dirty="0" smtClean="0">
                <a:solidFill>
                  <a:srgbClr val="84388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84388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应变余能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仿照应变能的定义式，可以定义应变余能</a:t>
            </a:r>
            <a:r>
              <a:rPr lang="en-US" sz="2400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en-US" sz="2400" b="1" i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sz="24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sz="24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它具有如下类似性质： 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898846"/>
              </p:ext>
            </p:extLst>
          </p:nvPr>
        </p:nvGraphicFramePr>
        <p:xfrm>
          <a:off x="2297330" y="2371642"/>
          <a:ext cx="1828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2" r:id="rId3" imgW="914717" imgH="495617" progId="Equation.DSMT4">
                  <p:embed/>
                </p:oleObj>
              </mc:Choice>
              <mc:Fallback>
                <p:oleObj r:id="rId3" imgW="914717" imgH="4956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330" y="2371642"/>
                        <a:ext cx="1828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186147"/>
              </p:ext>
            </p:extLst>
          </p:nvPr>
        </p:nvGraphicFramePr>
        <p:xfrm>
          <a:off x="1908175" y="4724400"/>
          <a:ext cx="3173413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3" r:id="rId5" imgW="1587817" imgH="940117" progId="Equation.DSMT4">
                  <p:embed/>
                </p:oleObj>
              </mc:Choice>
              <mc:Fallback>
                <p:oleObj r:id="rId5" imgW="1587817" imgH="9401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724400"/>
                        <a:ext cx="3173413" cy="186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7" descr="新建 BMP 图像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2" r="40785" b="20403"/>
          <a:stretch>
            <a:fillRect/>
          </a:stretch>
        </p:blipFill>
        <p:spPr bwMode="auto">
          <a:xfrm>
            <a:off x="5724525" y="3573463"/>
            <a:ext cx="3249613" cy="294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2138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916415"/>
              </p:ext>
            </p:extLst>
          </p:nvPr>
        </p:nvGraphicFramePr>
        <p:xfrm>
          <a:off x="3113088" y="1778000"/>
          <a:ext cx="4706937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4" r:id="rId3" imgW="2044130" imgH="495402" progId="Equation.DSMT4">
                  <p:embed/>
                </p:oleObj>
              </mc:Choice>
              <mc:Fallback>
                <p:oleObj r:id="rId3" imgW="2044130" imgH="495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1778000"/>
                        <a:ext cx="4706937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864146"/>
              </p:ext>
            </p:extLst>
          </p:nvPr>
        </p:nvGraphicFramePr>
        <p:xfrm>
          <a:off x="3390900" y="762000"/>
          <a:ext cx="22860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5" r:id="rId5" imgW="914320" imgH="495402" progId="Equation.DSMT4">
                  <p:embed/>
                </p:oleObj>
              </mc:Choice>
              <mc:Fallback>
                <p:oleObj r:id="rId5" imgW="914320" imgH="495402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762000"/>
                        <a:ext cx="228600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新建 BMP 图像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2" r="40785" b="20403"/>
          <a:stretch>
            <a:fillRect/>
          </a:stretch>
        </p:blipFill>
        <p:spPr bwMode="auto">
          <a:xfrm>
            <a:off x="5765800" y="3765550"/>
            <a:ext cx="3249613" cy="294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048500" y="6386512"/>
            <a:ext cx="172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ea typeface="楷体_GB2312" pitchFamily="1" charset="-122"/>
              </a:rPr>
              <a:t>Chapter  5.2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81025" y="3046412"/>
            <a:ext cx="7924800" cy="3635375"/>
            <a:chOff x="0" y="0"/>
            <a:chExt cx="4992" cy="2290"/>
          </a:xfrm>
        </p:grpSpPr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1" y="300"/>
              <a:ext cx="2715" cy="1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楷体_GB2312" pitchFamily="1" charset="-122"/>
                </a:rPr>
                <a:t>    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面积。全功中只有一部分</a:t>
              </a:r>
              <a:r>
                <a:rPr 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(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图中的曲边三角形</a:t>
              </a:r>
              <a:r>
                <a:rPr lang="en-US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OAP</a:t>
              </a:r>
              <a:r>
                <a:rPr 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转化为弹性应变能</a:t>
              </a:r>
              <a:r>
                <a:rPr lang="en-US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W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，剩余部分</a:t>
              </a:r>
              <a:r>
                <a:rPr 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(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曲边三角形</a:t>
              </a:r>
              <a:r>
                <a:rPr lang="en-US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OBP</a:t>
              </a:r>
              <a:r>
                <a:rPr 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就是余能</a:t>
              </a:r>
              <a:r>
                <a:rPr lang="en-US" sz="2400" b="1" i="1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W</a:t>
              </a:r>
              <a:r>
                <a:rPr lang="en-US" sz="2400" b="1" i="1" baseline="-25000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。上式给出了应变能和应变余能对全功的互余关系。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0" y="0"/>
              <a:ext cx="49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楷体_GB2312" pitchFamily="1" charset="-122"/>
                </a:rPr>
                <a:t>    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右端第一项</a:t>
              </a:r>
              <a:r>
                <a:rPr lang="zh-CN" altLang="en-US" sz="2400" i="1" dirty="0"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</a:t>
              </a:r>
              <a:r>
                <a:rPr lang="en-US" sz="2400" i="1" baseline="-25000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ij</a:t>
              </a:r>
              <a:r>
                <a:rPr lang="en-US" sz="2400" i="1" dirty="0" err="1"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en-US" sz="2400" i="1" baseline="-25000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ij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称为全功，它相应于图中矩形</a:t>
              </a:r>
              <a:r>
                <a:rPr lang="en-US" sz="2400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OAPB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97691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826250" y="5851525"/>
            <a:ext cx="172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ea typeface="楷体_GB2312" pitchFamily="1" charset="-122"/>
              </a:rPr>
              <a:t>Chapter  5.2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62013" y="1430338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对于线弹性材料，应变余能为  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62013" y="2151063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应变余能的值和应变能的值相等。 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800275"/>
              </p:ext>
            </p:extLst>
          </p:nvPr>
        </p:nvGraphicFramePr>
        <p:xfrm>
          <a:off x="4200525" y="3141663"/>
          <a:ext cx="3976688" cy="354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8" r:id="rId3" imgW="10270800" imgH="9164880" progId="Visio.Drawing.6">
                  <p:embed/>
                </p:oleObj>
              </mc:Choice>
              <mc:Fallback>
                <p:oleObj r:id="rId3" imgW="10270800" imgH="9164880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3141663"/>
                        <a:ext cx="3976688" cy="354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738751"/>
              </p:ext>
            </p:extLst>
          </p:nvPr>
        </p:nvGraphicFramePr>
        <p:xfrm>
          <a:off x="6026150" y="1617663"/>
          <a:ext cx="17700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9" r:id="rId5" imgW="761986" imgH="393846" progId="Equation.DSMT4">
                  <p:embed/>
                </p:oleObj>
              </mc:Choice>
              <mc:Fallback>
                <p:oleObj r:id="rId5" imgW="761986" imgH="3938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1617663"/>
                        <a:ext cx="177006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02943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14224" y="1005724"/>
            <a:ext cx="822960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20000"/>
              <a:buFont typeface="Wingdings" panose="05000000000000000000" pitchFamily="2" charset="2"/>
              <a:buChar char="Ø"/>
              <a:defRPr kumimoji="1" sz="36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800" b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四</a:t>
            </a:r>
            <a:r>
              <a:rPr lang="zh-CN" altLang="en-US" dirty="0" smtClean="0"/>
              <a:t>、</a:t>
            </a:r>
            <a:r>
              <a:rPr lang="zh-CN" altLang="en-US" dirty="0"/>
              <a:t>应变能密度的分解</a:t>
            </a:r>
          </a:p>
          <a:p>
            <a:pPr lvl="1"/>
            <a:r>
              <a:rPr lang="zh-CN" altLang="en-US" dirty="0"/>
              <a:t>应变与能量密度</a:t>
            </a:r>
          </a:p>
          <a:p>
            <a:pPr lvl="2"/>
            <a:r>
              <a:rPr lang="zh-CN" altLang="en-US" dirty="0"/>
              <a:t>球形应变张量使体积改变</a:t>
            </a:r>
            <a:r>
              <a:rPr lang="zh-CN" altLang="en-US" dirty="0">
                <a:sym typeface="Symbol" panose="05050102010706020507" pitchFamily="18" charset="2"/>
              </a:rPr>
              <a:t> </a:t>
            </a:r>
            <a:r>
              <a:rPr lang="zh-CN" altLang="en-US" dirty="0">
                <a:solidFill>
                  <a:srgbClr val="006600"/>
                </a:solidFill>
                <a:sym typeface="Symbol" panose="05050102010706020507" pitchFamily="18" charset="2"/>
              </a:rPr>
              <a:t>体积能（体积改变比能）</a:t>
            </a:r>
          </a:p>
          <a:p>
            <a:pPr lvl="2"/>
            <a:r>
              <a:rPr lang="zh-CN" altLang="en-US" dirty="0">
                <a:sym typeface="Symbol" panose="05050102010706020507" pitchFamily="18" charset="2"/>
              </a:rPr>
              <a:t>偏斜应变张量使形状改变 </a:t>
            </a:r>
            <a:r>
              <a:rPr lang="zh-CN" altLang="en-US" dirty="0">
                <a:solidFill>
                  <a:srgbClr val="006600"/>
                </a:solidFill>
                <a:sym typeface="Symbol" panose="05050102010706020507" pitchFamily="18" charset="2"/>
              </a:rPr>
              <a:t>畸变能（形状改变比能）</a:t>
            </a:r>
          </a:p>
          <a:p>
            <a:pPr lvl="1"/>
            <a:r>
              <a:rPr lang="zh-CN" altLang="en-US" dirty="0"/>
              <a:t>体积能（体积改变比能）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759268"/>
              </p:ext>
            </p:extLst>
          </p:nvPr>
        </p:nvGraphicFramePr>
        <p:xfrm>
          <a:off x="1546124" y="4893511"/>
          <a:ext cx="131445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6" name="公式" r:id="rId3" imgW="685800" imgH="393480" progId="Equation.3">
                  <p:embed/>
                </p:oleObj>
              </mc:Choice>
              <mc:Fallback>
                <p:oleObj name="公式" r:id="rId3" imgW="685800" imgH="393480" progId="Equation.3">
                  <p:embed/>
                  <p:pic>
                    <p:nvPicPr>
                      <p:cNvPr id="2232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124" y="4893511"/>
                        <a:ext cx="131445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998521"/>
              </p:ext>
            </p:extLst>
          </p:nvPr>
        </p:nvGraphicFramePr>
        <p:xfrm>
          <a:off x="2906612" y="4893511"/>
          <a:ext cx="1192212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7" name="Equation" r:id="rId5" imgW="622080" imgH="393480" progId="Equation.3">
                  <p:embed/>
                </p:oleObj>
              </mc:Choice>
              <mc:Fallback>
                <p:oleObj name="Equation" r:id="rId5" imgW="622080" imgH="393480" progId="Equation.3">
                  <p:embed/>
                  <p:pic>
                    <p:nvPicPr>
                      <p:cNvPr id="2232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612" y="4893511"/>
                        <a:ext cx="1192212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078843"/>
              </p:ext>
            </p:extLst>
          </p:nvPr>
        </p:nvGraphicFramePr>
        <p:xfrm>
          <a:off x="4173437" y="4893511"/>
          <a:ext cx="10953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8" name="Equation" r:id="rId7" imgW="571320" imgH="393480" progId="Equation.3">
                  <p:embed/>
                </p:oleObj>
              </mc:Choice>
              <mc:Fallback>
                <p:oleObj name="Equation" r:id="rId7" imgW="571320" imgH="393480" progId="Equation.3">
                  <p:embed/>
                  <p:pic>
                    <p:nvPicPr>
                      <p:cNvPr id="2232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437" y="4893511"/>
                        <a:ext cx="109537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884340"/>
              </p:ext>
            </p:extLst>
          </p:nvPr>
        </p:nvGraphicFramePr>
        <p:xfrm>
          <a:off x="5354537" y="4822074"/>
          <a:ext cx="16319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9" name="Equation" r:id="rId9" imgW="850680" imgH="469800" progId="Equation.3">
                  <p:embed/>
                </p:oleObj>
              </mc:Choice>
              <mc:Fallback>
                <p:oleObj name="Equation" r:id="rId9" imgW="850680" imgH="469800" progId="Equation.3">
                  <p:embed/>
                  <p:pic>
                    <p:nvPicPr>
                      <p:cNvPr id="2232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537" y="4822074"/>
                        <a:ext cx="16319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736632"/>
              </p:ext>
            </p:extLst>
          </p:nvPr>
        </p:nvGraphicFramePr>
        <p:xfrm>
          <a:off x="6938862" y="4966536"/>
          <a:ext cx="8763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0" name="Equation" r:id="rId11" imgW="457200" imgH="419040" progId="Equation.3">
                  <p:embed/>
                </p:oleObj>
              </mc:Choice>
              <mc:Fallback>
                <p:oleObj name="Equation" r:id="rId11" imgW="457200" imgH="419040" progId="Equation.3">
                  <p:embed/>
                  <p:pic>
                    <p:nvPicPr>
                      <p:cNvPr id="2232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862" y="4966536"/>
                        <a:ext cx="8763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372973"/>
              </p:ext>
            </p:extLst>
          </p:nvPr>
        </p:nvGraphicFramePr>
        <p:xfrm>
          <a:off x="1898549" y="5901574"/>
          <a:ext cx="292100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1" name="Equation" r:id="rId13" imgW="1523880" imgH="393480" progId="Equation.3">
                  <p:embed/>
                </p:oleObj>
              </mc:Choice>
              <mc:Fallback>
                <p:oleObj name="Equation" r:id="rId13" imgW="1523880" imgH="393480" progId="Equation.3">
                  <p:embed/>
                  <p:pic>
                    <p:nvPicPr>
                      <p:cNvPr id="2232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549" y="5901574"/>
                        <a:ext cx="292100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513859"/>
              </p:ext>
            </p:extLst>
          </p:nvPr>
        </p:nvGraphicFramePr>
        <p:xfrm>
          <a:off x="4922737" y="5901574"/>
          <a:ext cx="299402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2" name="Equation" r:id="rId15" imgW="1562040" imgH="393480" progId="Equation.3">
                  <p:embed/>
                </p:oleObj>
              </mc:Choice>
              <mc:Fallback>
                <p:oleObj name="Equation" r:id="rId15" imgW="1562040" imgH="393480" progId="Equation.3">
                  <p:embed/>
                  <p:pic>
                    <p:nvPicPr>
                      <p:cNvPr id="2232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737" y="5901574"/>
                        <a:ext cx="2994025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01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02783" y="996098"/>
            <a:ext cx="8229600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畸变能（形状改变比能）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014830"/>
              </p:ext>
            </p:extLst>
          </p:nvPr>
        </p:nvGraphicFramePr>
        <p:xfrm>
          <a:off x="1671220" y="1627923"/>
          <a:ext cx="157638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74" name="公式" r:id="rId3" imgW="736560" imgH="393480" progId="Equation.3">
                  <p:embed/>
                </p:oleObj>
              </mc:Choice>
              <mc:Fallback>
                <p:oleObj name="公式" r:id="rId3" imgW="736560" imgH="393480" progId="Equation.3">
                  <p:embed/>
                  <p:pic>
                    <p:nvPicPr>
                      <p:cNvPr id="2201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220" y="1627923"/>
                        <a:ext cx="1576388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195940"/>
              </p:ext>
            </p:extLst>
          </p:nvPr>
        </p:nvGraphicFramePr>
        <p:xfrm>
          <a:off x="3299995" y="1643798"/>
          <a:ext cx="1498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75" name="Equation" r:id="rId5" imgW="736560" imgH="419040" progId="Equation.3">
                  <p:embed/>
                </p:oleObj>
              </mc:Choice>
              <mc:Fallback>
                <p:oleObj name="Equation" r:id="rId5" imgW="736560" imgH="419040" progId="Equation.3">
                  <p:embed/>
                  <p:pic>
                    <p:nvPicPr>
                      <p:cNvPr id="2201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9995" y="1643798"/>
                        <a:ext cx="1498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518633"/>
              </p:ext>
            </p:extLst>
          </p:nvPr>
        </p:nvGraphicFramePr>
        <p:xfrm>
          <a:off x="2196683" y="2555023"/>
          <a:ext cx="1665287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76" name="Equation" r:id="rId7" imgW="787320" imgH="393480" progId="Equation.3">
                  <p:embed/>
                </p:oleObj>
              </mc:Choice>
              <mc:Fallback>
                <p:oleObj name="Equation" r:id="rId7" imgW="787320" imgH="393480" progId="Equation.3">
                  <p:embed/>
                  <p:pic>
                    <p:nvPicPr>
                      <p:cNvPr id="2201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683" y="2555023"/>
                        <a:ext cx="1665287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426745" y="3372585"/>
            <a:ext cx="586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偏斜应力张量的第二不变量</a:t>
            </a:r>
            <a:r>
              <a:rPr lang="en-US" altLang="zh-CN" sz="3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32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374444"/>
              </p:ext>
            </p:extLst>
          </p:nvPr>
        </p:nvGraphicFramePr>
        <p:xfrm>
          <a:off x="2147470" y="3964723"/>
          <a:ext cx="266382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77" name="Equation" r:id="rId9" imgW="1295280" imgH="393480" progId="Equation.3">
                  <p:embed/>
                </p:oleObj>
              </mc:Choice>
              <mc:Fallback>
                <p:oleObj name="Equation" r:id="rId9" imgW="1295280" imgH="393480" progId="Equation.3">
                  <p:embed/>
                  <p:pic>
                    <p:nvPicPr>
                      <p:cNvPr id="2201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470" y="3964723"/>
                        <a:ext cx="2663825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524085"/>
              </p:ext>
            </p:extLst>
          </p:nvPr>
        </p:nvGraphicFramePr>
        <p:xfrm>
          <a:off x="4811295" y="4020285"/>
          <a:ext cx="15843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78" name="Equation" r:id="rId11" imgW="761760" imgH="393480" progId="Equation.3">
                  <p:embed/>
                </p:oleObj>
              </mc:Choice>
              <mc:Fallback>
                <p:oleObj name="Equation" r:id="rId11" imgW="761760" imgH="393480" progId="Equation.3">
                  <p:embed/>
                  <p:pic>
                    <p:nvPicPr>
                      <p:cNvPr id="2201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295" y="4020285"/>
                        <a:ext cx="158432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039354"/>
              </p:ext>
            </p:extLst>
          </p:nvPr>
        </p:nvGraphicFramePr>
        <p:xfrm>
          <a:off x="2218908" y="4812448"/>
          <a:ext cx="1728787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79" name="Equation" r:id="rId13" imgW="838080" imgH="393480" progId="Equation.3">
                  <p:embed/>
                </p:oleObj>
              </mc:Choice>
              <mc:Fallback>
                <p:oleObj name="Equation" r:id="rId13" imgW="838080" imgH="393480" progId="Equation.3">
                  <p:embed/>
                  <p:pic>
                    <p:nvPicPr>
                      <p:cNvPr id="2201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908" y="4812448"/>
                        <a:ext cx="1728787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466337"/>
              </p:ext>
            </p:extLst>
          </p:nvPr>
        </p:nvGraphicFramePr>
        <p:xfrm>
          <a:off x="1452145" y="5761773"/>
          <a:ext cx="14605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80" name="公式" r:id="rId15" imgW="698400" imgH="393480" progId="Equation.3">
                  <p:embed/>
                </p:oleObj>
              </mc:Choice>
              <mc:Fallback>
                <p:oleObj name="公式" r:id="rId15" imgW="698400" imgH="393480" progId="Equation.3">
                  <p:embed/>
                  <p:pic>
                    <p:nvPicPr>
                      <p:cNvPr id="2201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145" y="5761773"/>
                        <a:ext cx="14605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042719"/>
              </p:ext>
            </p:extLst>
          </p:nvPr>
        </p:nvGraphicFramePr>
        <p:xfrm>
          <a:off x="2939633" y="5844323"/>
          <a:ext cx="568801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81" name="Equation" r:id="rId17" imgW="2793960" imgH="393480" progId="Equation.3">
                  <p:embed/>
                </p:oleObj>
              </mc:Choice>
              <mc:Fallback>
                <p:oleObj name="Equation" r:id="rId17" imgW="2793960" imgH="393480" progId="Equation.3">
                  <p:embed/>
                  <p:pic>
                    <p:nvPicPr>
                      <p:cNvPr id="2201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633" y="5844323"/>
                        <a:ext cx="568801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050305" y="3588485"/>
            <a:ext cx="1477328" cy="2374900"/>
          </a:xfrm>
          <a:prstGeom prst="rect">
            <a:avLst/>
          </a:prstGeom>
          <a:solidFill>
            <a:srgbClr val="CCFFFF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该能量密度可以用来解释第四强度理论</a:t>
            </a:r>
          </a:p>
        </p:txBody>
      </p:sp>
    </p:spTree>
    <p:extLst>
      <p:ext uri="{BB962C8B-B14F-4D97-AF65-F5344CB8AC3E}">
        <p14:creationId xmlns:p14="http://schemas.microsoft.com/office/powerpoint/2010/main" val="346101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6" grpId="0" autoUpdateAnimBg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952500" y="2063750"/>
            <a:ext cx="7772400" cy="166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在单向拉伸时，在垂直于力作用线的方向发生收缩。在弹性极限内，横向相对缩短     和纵向相对伸长      成正比，因缩短与伸长的符号相反，有：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363908"/>
              </p:ext>
            </p:extLst>
          </p:nvPr>
        </p:nvGraphicFramePr>
        <p:xfrm>
          <a:off x="3113088" y="3936999"/>
          <a:ext cx="2192335" cy="856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9" r:id="rId3" imgW="609653" imgH="241512" progId="Equation.DSMT4">
                  <p:embed/>
                </p:oleObj>
              </mc:Choice>
              <mc:Fallback>
                <p:oleObj r:id="rId3" imgW="609653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3936999"/>
                        <a:ext cx="2192335" cy="856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858608"/>
              </p:ext>
            </p:extLst>
          </p:nvPr>
        </p:nvGraphicFramePr>
        <p:xfrm>
          <a:off x="7937500" y="2713038"/>
          <a:ext cx="4381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0" r:id="rId5" imgW="177963" imgH="241408" progId="Equation.DSMT4">
                  <p:embed/>
                </p:oleObj>
              </mc:Choice>
              <mc:Fallback>
                <p:oleObj r:id="rId5" imgW="177963" imgH="24140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0" y="2713038"/>
                        <a:ext cx="4381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650221"/>
              </p:ext>
            </p:extLst>
          </p:nvPr>
        </p:nvGraphicFramePr>
        <p:xfrm>
          <a:off x="5416550" y="2713038"/>
          <a:ext cx="3778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1" r:id="rId7" imgW="165202" imgH="228620" progId="Equation.DSMT4">
                  <p:embed/>
                </p:oleObj>
              </mc:Choice>
              <mc:Fallback>
                <p:oleObj r:id="rId7" imgW="165202" imgH="2286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550" y="2713038"/>
                        <a:ext cx="3778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52500" y="4872038"/>
            <a:ext cx="7543800" cy="57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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是弹性常数，称为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泊松比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168400" y="1631950"/>
            <a:ext cx="381000" cy="381000"/>
          </a:xfrm>
          <a:prstGeom prst="star4">
            <a:avLst>
              <a:gd name="adj" fmla="val 12500"/>
            </a:avLst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023938" y="1487488"/>
            <a:ext cx="3505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145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717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泊松比</a:t>
            </a:r>
            <a:endParaRPr lang="zh-CN" altLang="en-US" sz="2400" b="1">
              <a:latin typeface="楷体_GB2312" pitchFamily="1" charset="-122"/>
              <a:ea typeface="楷体_GB2312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55678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2446" y="1338713"/>
            <a:ext cx="8229600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总能量密度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064243"/>
              </p:ext>
            </p:extLst>
          </p:nvPr>
        </p:nvGraphicFramePr>
        <p:xfrm>
          <a:off x="2114734" y="2176913"/>
          <a:ext cx="16732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6" name="公式" r:id="rId3" imgW="799920" imgH="228600" progId="Equation.3">
                  <p:embed/>
                </p:oleObj>
              </mc:Choice>
              <mc:Fallback>
                <p:oleObj name="公式" r:id="rId3" imgW="799920" imgH="228600" progId="Equation.3">
                  <p:embed/>
                  <p:pic>
                    <p:nvPicPr>
                      <p:cNvPr id="2211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734" y="2176913"/>
                        <a:ext cx="167322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837605"/>
              </p:ext>
            </p:extLst>
          </p:nvPr>
        </p:nvGraphicFramePr>
        <p:xfrm>
          <a:off x="2379846" y="2710313"/>
          <a:ext cx="17002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7" name="Equation" r:id="rId5" imgW="812520" imgH="419040" progId="Equation.3">
                  <p:embed/>
                </p:oleObj>
              </mc:Choice>
              <mc:Fallback>
                <p:oleObj name="Equation" r:id="rId5" imgW="812520" imgH="419040" progId="Equation.3">
                  <p:embed/>
                  <p:pic>
                    <p:nvPicPr>
                      <p:cNvPr id="2211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846" y="2710313"/>
                        <a:ext cx="170021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789671" y="2000333"/>
            <a:ext cx="3733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是不变量的函数，所以应变能与坐标无关。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869046" y="3343708"/>
            <a:ext cx="35750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其实应变能是标量，即所谓的零阶张量</a:t>
            </a:r>
          </a:p>
        </p:txBody>
      </p:sp>
    </p:spTree>
    <p:extLst>
      <p:ext uri="{BB962C8B-B14F-4D97-AF65-F5344CB8AC3E}">
        <p14:creationId xmlns:p14="http://schemas.microsoft.com/office/powerpoint/2010/main" val="344467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5" grpId="0" autoUpdateAnimBg="0"/>
      <p:bldP spid="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182944"/>
              </p:ext>
            </p:extLst>
          </p:nvPr>
        </p:nvGraphicFramePr>
        <p:xfrm>
          <a:off x="5076825" y="1916113"/>
          <a:ext cx="390366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6" r:id="rId3" imgW="9314280" imgH="9823680" progId="Visio.Drawing.6">
                  <p:embed/>
                </p:oleObj>
              </mc:Choice>
              <mc:Fallback>
                <p:oleObj r:id="rId3" imgW="9314280" imgH="9823680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916113"/>
                        <a:ext cx="3903663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27088" y="2924175"/>
            <a:ext cx="4038600" cy="166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   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先考虑在各正应力作用下沿 </a:t>
            </a:r>
            <a:r>
              <a:rPr lang="en-US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x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轴的相对伸长，它由三部分组成，即  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699525"/>
              </p:ext>
            </p:extLst>
          </p:nvPr>
        </p:nvGraphicFramePr>
        <p:xfrm>
          <a:off x="1619250" y="5013325"/>
          <a:ext cx="2971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7" r:id="rId5" imgW="1029017" imgH="228917" progId="Equation.DSMT4">
                  <p:embed/>
                </p:oleObj>
              </mc:Choice>
              <mc:Fallback>
                <p:oleObj r:id="rId5" imgW="1029017" imgH="2289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013325"/>
                        <a:ext cx="2971800" cy="660400"/>
                      </a:xfrm>
                      <a:prstGeom prst="rect">
                        <a:avLst/>
                      </a:prstGeom>
                      <a:noFill/>
                      <a:ln w="38100" cmpd="sng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116013" y="2205038"/>
            <a:ext cx="381000" cy="381000"/>
          </a:xfrm>
          <a:prstGeom prst="star4">
            <a:avLst>
              <a:gd name="adj" fmla="val 12500"/>
            </a:avLst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900113" y="2060575"/>
            <a:ext cx="411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145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717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线弹性叠加原理</a:t>
            </a:r>
            <a:endParaRPr lang="zh-CN" altLang="en-US" sz="2400" b="1">
              <a:latin typeface="楷体_GB2312" pitchFamily="1" charset="-122"/>
              <a:ea typeface="楷体_GB2312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01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016750" y="5822950"/>
            <a:ext cx="172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ea typeface="楷体_GB2312" pitchFamily="1" charset="-122"/>
              </a:rPr>
              <a:t>Chapter  5.1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628555"/>
              </p:ext>
            </p:extLst>
          </p:nvPr>
        </p:nvGraphicFramePr>
        <p:xfrm>
          <a:off x="3286125" y="1474788"/>
          <a:ext cx="32194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5" r:id="rId3" imgW="1029017" imgH="228917" progId="Equation.DSMT4">
                  <p:embed/>
                </p:oleObj>
              </mc:Choice>
              <mc:Fallback>
                <p:oleObj r:id="rId3" imgW="1029017" imgH="228917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1474788"/>
                        <a:ext cx="3219450" cy="687387"/>
                      </a:xfrm>
                      <a:prstGeom prst="rect">
                        <a:avLst/>
                      </a:prstGeom>
                      <a:noFill/>
                      <a:ln w="38100" cmpd="sng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557338" y="2554288"/>
            <a:ext cx="7162800" cy="533400"/>
            <a:chOff x="0" y="0"/>
            <a:chExt cx="4512" cy="336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0" y="3"/>
              <a:ext cx="45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其中    是由于</a:t>
              </a:r>
              <a:r>
                <a:rPr lang="zh-CN" altLang="en-US" sz="2400" i="1" dirty="0"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</a:t>
              </a:r>
              <a:r>
                <a:rPr lang="en-US" sz="2400" i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的作用所产生的相对伸长 </a:t>
              </a:r>
            </a:p>
          </p:txBody>
        </p:sp>
        <p:graphicFrame>
          <p:nvGraphicFramePr>
            <p:cNvPr id="6" name="Object 7"/>
            <p:cNvGraphicFramePr>
              <a:graphicFrameLocks noChangeAspect="1"/>
            </p:cNvGraphicFramePr>
            <p:nvPr/>
          </p:nvGraphicFramePr>
          <p:xfrm>
            <a:off x="414" y="0"/>
            <a:ext cx="23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56" r:id="rId5" imgW="165345" imgH="228818" progId="Equation.DSMT4">
                    <p:embed/>
                  </p:oleObj>
                </mc:Choice>
                <mc:Fallback>
                  <p:oleObj r:id="rId5" imgW="165345" imgH="2288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" y="0"/>
                          <a:ext cx="23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mpd="sng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044482"/>
              </p:ext>
            </p:extLst>
          </p:nvPr>
        </p:nvGraphicFramePr>
        <p:xfrm>
          <a:off x="4149725" y="3130550"/>
          <a:ext cx="12192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7" r:id="rId7" imgW="520791" imgH="393846" progId="Equation.DSMT4">
                  <p:embed/>
                </p:oleObj>
              </mc:Choice>
              <mc:Fallback>
                <p:oleObj r:id="rId7" imgW="520791" imgH="3938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3130550"/>
                        <a:ext cx="12192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981075" y="4283075"/>
            <a:ext cx="7162800" cy="533400"/>
            <a:chOff x="0" y="0"/>
            <a:chExt cx="4512" cy="336"/>
          </a:xfrm>
        </p:grpSpPr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0" y="3"/>
              <a:ext cx="45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楷体_GB2312" pitchFamily="1" charset="-122"/>
                </a:rPr>
                <a:t>           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是由于</a:t>
              </a:r>
              <a:r>
                <a:rPr lang="zh-CN" altLang="en-US" sz="2400" i="1" dirty="0"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</a:t>
              </a:r>
              <a:r>
                <a:rPr lang="en-US" sz="2400" i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的作用所产生的相对缩短 </a:t>
              </a:r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/>
          </p:nvGraphicFramePr>
          <p:xfrm>
            <a:off x="405" y="0"/>
            <a:ext cx="25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58" r:id="rId9" imgW="177809" imgH="228521" progId="Equation.DSMT4">
                    <p:embed/>
                  </p:oleObj>
                </mc:Choice>
                <mc:Fallback>
                  <p:oleObj r:id="rId9" imgW="177809" imgH="22852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" y="0"/>
                          <a:ext cx="25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mpd="sng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580548"/>
              </p:ext>
            </p:extLst>
          </p:nvPr>
        </p:nvGraphicFramePr>
        <p:xfrm>
          <a:off x="6886575" y="3922713"/>
          <a:ext cx="15240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9" r:id="rId11" imgW="698817" imgH="419417" progId="Equation.DSMT4">
                  <p:embed/>
                </p:oleObj>
              </mc:Choice>
              <mc:Fallback>
                <p:oleObj r:id="rId11" imgW="698817" imgH="419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575" y="3922713"/>
                        <a:ext cx="15240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1052513" y="5219700"/>
            <a:ext cx="7162800" cy="533400"/>
            <a:chOff x="0" y="0"/>
            <a:chExt cx="4512" cy="336"/>
          </a:xfrm>
        </p:grpSpPr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0" y="3"/>
              <a:ext cx="45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楷体_GB2312" pitchFamily="1" charset="-122"/>
                </a:rPr>
                <a:t>           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是由于</a:t>
              </a:r>
              <a:r>
                <a:rPr lang="zh-CN" altLang="en-US" sz="2400" i="1" dirty="0"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</a:t>
              </a:r>
              <a:r>
                <a:rPr lang="en-US" sz="2400" i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z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的作用所产生的相对缩短 </a:t>
              </a:r>
            </a:p>
          </p:txBody>
        </p:sp>
        <p:graphicFrame>
          <p:nvGraphicFramePr>
            <p:cNvPr id="14" name="Object 17"/>
            <p:cNvGraphicFramePr>
              <a:graphicFrameLocks noChangeAspect="1"/>
            </p:cNvGraphicFramePr>
            <p:nvPr/>
          </p:nvGraphicFramePr>
          <p:xfrm>
            <a:off x="387" y="0"/>
            <a:ext cx="29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60" r:id="rId13" imgW="203341" imgH="228719" progId="Equation.DSMT4">
                    <p:embed/>
                  </p:oleObj>
                </mc:Choice>
                <mc:Fallback>
                  <p:oleObj r:id="rId13" imgW="203341" imgH="22871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" y="0"/>
                          <a:ext cx="29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mpd="sng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790848"/>
              </p:ext>
            </p:extLst>
          </p:nvPr>
        </p:nvGraphicFramePr>
        <p:xfrm>
          <a:off x="6958013" y="5002213"/>
          <a:ext cx="15240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61" r:id="rId15" imgW="686117" imgH="394017" progId="Equation.DSMT4">
                  <p:embed/>
                </p:oleObj>
              </mc:Choice>
              <mc:Fallback>
                <p:oleObj r:id="rId15" imgW="686117" imgH="3940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013" y="5002213"/>
                        <a:ext cx="152400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646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978650" y="5880100"/>
            <a:ext cx="172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ea typeface="楷体_GB2312" pitchFamily="1" charset="-122"/>
              </a:rPr>
              <a:t>Chapter  5.1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266825" y="1371600"/>
            <a:ext cx="7543800" cy="111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将上述三个应变相加，即得在</a:t>
            </a:r>
            <a:r>
              <a:rPr lang="zh-CN" altLang="en-US" sz="2400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</a:t>
            </a:r>
            <a:r>
              <a:rPr lang="en-US" sz="2400" i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400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</a:t>
            </a:r>
            <a:r>
              <a:rPr lang="en-US" sz="2400" i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400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</a:t>
            </a:r>
            <a:r>
              <a:rPr lang="en-US" sz="2400" i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同时作用下在</a:t>
            </a:r>
            <a:r>
              <a:rPr lang="en-US" sz="24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轴方向的应变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899011"/>
              </p:ext>
            </p:extLst>
          </p:nvPr>
        </p:nvGraphicFramePr>
        <p:xfrm>
          <a:off x="2181225" y="2728913"/>
          <a:ext cx="60198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4" r:id="rId3" imgW="2718117" imgH="419417" progId="Equation.DSMT4">
                  <p:embed/>
                </p:oleObj>
              </mc:Choice>
              <mc:Fallback>
                <p:oleObj r:id="rId3" imgW="2718117" imgH="419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2728913"/>
                        <a:ext cx="6019800" cy="928687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266825" y="38862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同理可得到在</a:t>
            </a:r>
            <a:r>
              <a:rPr lang="en-US" sz="2400" i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轴和</a:t>
            </a:r>
            <a:r>
              <a:rPr lang="en-US" sz="2400" i="1" dirty="0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轴方向的应变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786791"/>
              </p:ext>
            </p:extLst>
          </p:nvPr>
        </p:nvGraphicFramePr>
        <p:xfrm>
          <a:off x="3400425" y="4303713"/>
          <a:ext cx="3048000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5" r:id="rId5" imgW="1575117" imgH="813117" progId="Equation.DSMT4">
                  <p:embed/>
                </p:oleObj>
              </mc:Choice>
              <mc:Fallback>
                <p:oleObj r:id="rId5" imgW="1575117" imgH="8131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4303713"/>
                        <a:ext cx="3048000" cy="15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059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125542"/>
              </p:ext>
            </p:extLst>
          </p:nvPr>
        </p:nvGraphicFramePr>
        <p:xfrm>
          <a:off x="1916113" y="2257425"/>
          <a:ext cx="5181600" cy="247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1" r:id="rId3" imgW="2629217" imgH="1257617" progId="Equation.DSMT4">
                  <p:embed/>
                </p:oleObj>
              </mc:Choice>
              <mc:Fallback>
                <p:oleObj r:id="rId3" imgW="2629217" imgH="12576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2257425"/>
                        <a:ext cx="5181600" cy="247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06463" y="1249363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得到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各向同性材料的应变</a:t>
            </a:r>
            <a:r>
              <a:rPr 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应力关系：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012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1657</Words>
  <Application>Microsoft Office PowerPoint</Application>
  <PresentationFormat>全屏显示(4:3)</PresentationFormat>
  <Paragraphs>240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50</vt:i4>
      </vt:variant>
    </vt:vector>
  </HeadingPairs>
  <TitlesOfParts>
    <vt:vector size="74" baseType="lpstr">
      <vt:lpstr>黑体</vt:lpstr>
      <vt:lpstr>华文行楷</vt:lpstr>
      <vt:lpstr>华文琥珀</vt:lpstr>
      <vt:lpstr>楷体</vt:lpstr>
      <vt:lpstr>楷体_GB2312</vt:lpstr>
      <vt:lpstr>隶书</vt:lpstr>
      <vt:lpstr>宋体</vt:lpstr>
      <vt:lpstr>微软雅黑</vt:lpstr>
      <vt:lpstr>幼圆</vt:lpstr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主题</vt:lpstr>
      <vt:lpstr>MathType 6.0 Equation</vt:lpstr>
      <vt:lpstr>Equation</vt:lpstr>
      <vt:lpstr>Visio.Drawing.6</vt:lpstr>
      <vt:lpstr>Microsoft Equation 3.0</vt:lpstr>
      <vt:lpstr>MgxDesigner</vt:lpstr>
      <vt:lpstr>公式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 冯露</dc:creator>
  <cp:lastModifiedBy>冯 冯露</cp:lastModifiedBy>
  <cp:revision>38</cp:revision>
  <cp:lastPrinted>2019-05-09T01:55:11Z</cp:lastPrinted>
  <dcterms:created xsi:type="dcterms:W3CDTF">2019-05-08T23:37:38Z</dcterms:created>
  <dcterms:modified xsi:type="dcterms:W3CDTF">2019-10-11T03:49:35Z</dcterms:modified>
</cp:coreProperties>
</file>