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315" r:id="rId2"/>
    <p:sldId id="321" r:id="rId3"/>
    <p:sldId id="322" r:id="rId4"/>
    <p:sldId id="323" r:id="rId5"/>
    <p:sldId id="324" r:id="rId6"/>
    <p:sldId id="325" r:id="rId7"/>
    <p:sldId id="326" r:id="rId8"/>
    <p:sldId id="327" r:id="rId9"/>
    <p:sldId id="328" r:id="rId10"/>
    <p:sldId id="329" r:id="rId11"/>
    <p:sldId id="330" r:id="rId12"/>
    <p:sldId id="331" r:id="rId13"/>
    <p:sldId id="335" r:id="rId14"/>
    <p:sldId id="336" r:id="rId15"/>
    <p:sldId id="338" r:id="rId16"/>
    <p:sldId id="339" r:id="rId17"/>
    <p:sldId id="340" r:id="rId18"/>
    <p:sldId id="341" r:id="rId19"/>
    <p:sldId id="342" r:id="rId20"/>
    <p:sldId id="343" r:id="rId21"/>
    <p:sldId id="344" r:id="rId22"/>
    <p:sldId id="346" r:id="rId23"/>
    <p:sldId id="347" r:id="rId24"/>
    <p:sldId id="348" r:id="rId25"/>
    <p:sldId id="349" r:id="rId26"/>
    <p:sldId id="350" r:id="rId27"/>
    <p:sldId id="351" r:id="rId28"/>
    <p:sldId id="352" r:id="rId29"/>
    <p:sldId id="353" r:id="rId30"/>
    <p:sldId id="354" r:id="rId31"/>
    <p:sldId id="355" r:id="rId32"/>
    <p:sldId id="356" r:id="rId33"/>
    <p:sldId id="415" r:id="rId34"/>
    <p:sldId id="416" r:id="rId35"/>
    <p:sldId id="417" r:id="rId36"/>
    <p:sldId id="418" r:id="rId37"/>
    <p:sldId id="419" r:id="rId38"/>
    <p:sldId id="420" r:id="rId39"/>
    <p:sldId id="421" r:id="rId40"/>
    <p:sldId id="423" r:id="rId41"/>
    <p:sldId id="424" r:id="rId42"/>
    <p:sldId id="425" r:id="rId43"/>
    <p:sldId id="426" r:id="rId44"/>
    <p:sldId id="427" r:id="rId45"/>
    <p:sldId id="428" r:id="rId46"/>
    <p:sldId id="357" r:id="rId47"/>
    <p:sldId id="358" r:id="rId48"/>
    <p:sldId id="359" r:id="rId49"/>
    <p:sldId id="360" r:id="rId50"/>
    <p:sldId id="361" r:id="rId51"/>
    <p:sldId id="363" r:id="rId52"/>
    <p:sldId id="364" r:id="rId53"/>
    <p:sldId id="365" r:id="rId54"/>
    <p:sldId id="366" r:id="rId55"/>
    <p:sldId id="367" r:id="rId56"/>
    <p:sldId id="377" r:id="rId57"/>
    <p:sldId id="398" r:id="rId58"/>
    <p:sldId id="399" r:id="rId59"/>
    <p:sldId id="400" r:id="rId60"/>
    <p:sldId id="401" r:id="rId61"/>
    <p:sldId id="435" r:id="rId62"/>
    <p:sldId id="402" r:id="rId63"/>
    <p:sldId id="379" r:id="rId64"/>
    <p:sldId id="380" r:id="rId65"/>
    <p:sldId id="381" r:id="rId66"/>
    <p:sldId id="385" r:id="rId67"/>
    <p:sldId id="386" r:id="rId68"/>
    <p:sldId id="387" r:id="rId69"/>
    <p:sldId id="388" r:id="rId70"/>
    <p:sldId id="404" r:id="rId71"/>
    <p:sldId id="405" r:id="rId72"/>
    <p:sldId id="406" r:id="rId73"/>
    <p:sldId id="407" r:id="rId74"/>
    <p:sldId id="408" r:id="rId75"/>
    <p:sldId id="409" r:id="rId76"/>
    <p:sldId id="390" r:id="rId77"/>
    <p:sldId id="391" r:id="rId78"/>
    <p:sldId id="392" r:id="rId79"/>
    <p:sldId id="395" r:id="rId80"/>
    <p:sldId id="396" r:id="rId81"/>
    <p:sldId id="411" r:id="rId82"/>
    <p:sldId id="412" r:id="rId83"/>
    <p:sldId id="413" r:id="rId84"/>
    <p:sldId id="414" r:id="rId85"/>
    <p:sldId id="430" r:id="rId86"/>
    <p:sldId id="431" r:id="rId87"/>
    <p:sldId id="432" r:id="rId88"/>
    <p:sldId id="433" r:id="rId89"/>
    <p:sldId id="434" r:id="rId90"/>
  </p:sldIdLst>
  <p:sldSz cx="9144000" cy="6858000" type="screen4x3"/>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99"/>
    <a:srgbClr val="FB05C6"/>
    <a:srgbClr val="F40CC8"/>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560"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880"/>
    </p:cViewPr>
  </p:sorterViewPr>
  <p:notesViewPr>
    <p:cSldViewPr>
      <p:cViewPr varScale="1">
        <p:scale>
          <a:sx n="52" d="100"/>
          <a:sy n="52" d="100"/>
        </p:scale>
        <p:origin x="-2716" y="-56"/>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emf"/><Relationship Id="rId4"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4.wmf"/><Relationship Id="rId4"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65.wmf"/><Relationship Id="rId1" Type="http://schemas.openxmlformats.org/officeDocument/2006/relationships/image" Target="../media/image63.wmf"/><Relationship Id="rId4"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71.wmf"/><Relationship Id="rId4" Type="http://schemas.openxmlformats.org/officeDocument/2006/relationships/image" Target="../media/image7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 Id="rId9"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79.png"/><Relationship Id="rId5" Type="http://schemas.openxmlformats.org/officeDocument/2006/relationships/image" Target="../media/image94.wmf"/><Relationship Id="rId4" Type="http://schemas.openxmlformats.org/officeDocument/2006/relationships/image" Target="../media/image9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7.wmf"/><Relationship Id="rId7" Type="http://schemas.openxmlformats.org/officeDocument/2006/relationships/image" Target="../media/image101.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image" Target="../media/image10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image" Target="../media/image11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 Id="rId5" Type="http://schemas.openxmlformats.org/officeDocument/2006/relationships/image" Target="../media/image121.emf"/><Relationship Id="rId4" Type="http://schemas.openxmlformats.org/officeDocument/2006/relationships/image" Target="../media/image120.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 Id="rId4" Type="http://schemas.openxmlformats.org/officeDocument/2006/relationships/image" Target="../media/image125.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26.wmf"/><Relationship Id="rId1" Type="http://schemas.openxmlformats.org/officeDocument/2006/relationships/image" Target="../media/image1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5" Type="http://schemas.openxmlformats.org/officeDocument/2006/relationships/image" Target="../media/image139.wmf"/><Relationship Id="rId4" Type="http://schemas.openxmlformats.org/officeDocument/2006/relationships/image" Target="../media/image135.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67.wmf"/><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11" Type="http://schemas.openxmlformats.org/officeDocument/2006/relationships/image" Target="../media/image175.wmf"/><Relationship Id="rId5" Type="http://schemas.openxmlformats.org/officeDocument/2006/relationships/image" Target="../media/image169.wmf"/><Relationship Id="rId10" Type="http://schemas.openxmlformats.org/officeDocument/2006/relationships/image" Target="../media/image174.wmf"/><Relationship Id="rId4" Type="http://schemas.openxmlformats.org/officeDocument/2006/relationships/image" Target="../media/image168.wmf"/><Relationship Id="rId9" Type="http://schemas.openxmlformats.org/officeDocument/2006/relationships/image" Target="../media/image17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80.wmf"/><Relationship Id="rId1" Type="http://schemas.openxmlformats.org/officeDocument/2006/relationships/image" Target="../media/image17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0.wmf"/><Relationship Id="rId5" Type="http://schemas.openxmlformats.org/officeDocument/2006/relationships/image" Target="../media/image185.wmf"/><Relationship Id="rId4" Type="http://schemas.openxmlformats.org/officeDocument/2006/relationships/image" Target="../media/image184.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8.wmf"/><Relationship Id="rId7" Type="http://schemas.openxmlformats.org/officeDocument/2006/relationships/image" Target="../media/image192.wmf"/><Relationship Id="rId2" Type="http://schemas.openxmlformats.org/officeDocument/2006/relationships/image" Target="../media/image187.wmf"/><Relationship Id="rId1" Type="http://schemas.openxmlformats.org/officeDocument/2006/relationships/image" Target="../media/image186.wmf"/><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97.emf"/><Relationship Id="rId1" Type="http://schemas.openxmlformats.org/officeDocument/2006/relationships/image" Target="../media/image196.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4.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image" Target="../media/image206.wmf"/><Relationship Id="rId7" Type="http://schemas.openxmlformats.org/officeDocument/2006/relationships/image" Target="../media/image210.wmf"/><Relationship Id="rId12" Type="http://schemas.openxmlformats.org/officeDocument/2006/relationships/image" Target="../media/image215.wmf"/><Relationship Id="rId2" Type="http://schemas.openxmlformats.org/officeDocument/2006/relationships/image" Target="../media/image205.wmf"/><Relationship Id="rId1" Type="http://schemas.openxmlformats.org/officeDocument/2006/relationships/image" Target="../media/image204.wmf"/><Relationship Id="rId6" Type="http://schemas.openxmlformats.org/officeDocument/2006/relationships/image" Target="../media/image209.wmf"/><Relationship Id="rId11" Type="http://schemas.openxmlformats.org/officeDocument/2006/relationships/image" Target="../media/image214.wmf"/><Relationship Id="rId5" Type="http://schemas.openxmlformats.org/officeDocument/2006/relationships/image" Target="../media/image208.wmf"/><Relationship Id="rId10" Type="http://schemas.openxmlformats.org/officeDocument/2006/relationships/image" Target="../media/image213.wmf"/><Relationship Id="rId4" Type="http://schemas.openxmlformats.org/officeDocument/2006/relationships/image" Target="../media/image207.wmf"/><Relationship Id="rId9" Type="http://schemas.openxmlformats.org/officeDocument/2006/relationships/image" Target="../media/image212.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11.wmf"/><Relationship Id="rId13" Type="http://schemas.openxmlformats.org/officeDocument/2006/relationships/image" Target="../media/image215.wmf"/><Relationship Id="rId3" Type="http://schemas.openxmlformats.org/officeDocument/2006/relationships/image" Target="../media/image218.wmf"/><Relationship Id="rId7" Type="http://schemas.openxmlformats.org/officeDocument/2006/relationships/image" Target="../media/image210.wmf"/><Relationship Id="rId12" Type="http://schemas.openxmlformats.org/officeDocument/2006/relationships/image" Target="../media/image214.wmf"/><Relationship Id="rId2" Type="http://schemas.openxmlformats.org/officeDocument/2006/relationships/image" Target="../media/image217.wmf"/><Relationship Id="rId1" Type="http://schemas.openxmlformats.org/officeDocument/2006/relationships/image" Target="../media/image216.wmf"/><Relationship Id="rId6" Type="http://schemas.openxmlformats.org/officeDocument/2006/relationships/image" Target="../media/image221.wmf"/><Relationship Id="rId11" Type="http://schemas.openxmlformats.org/officeDocument/2006/relationships/image" Target="../media/image213.wmf"/><Relationship Id="rId5" Type="http://schemas.openxmlformats.org/officeDocument/2006/relationships/image" Target="../media/image220.wmf"/><Relationship Id="rId10" Type="http://schemas.openxmlformats.org/officeDocument/2006/relationships/image" Target="../media/image206.wmf"/><Relationship Id="rId4" Type="http://schemas.openxmlformats.org/officeDocument/2006/relationships/image" Target="../media/image219.wmf"/><Relationship Id="rId9" Type="http://schemas.openxmlformats.org/officeDocument/2006/relationships/image" Target="../media/image212.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image" Target="../media/image224.wmf"/><Relationship Id="rId7" Type="http://schemas.openxmlformats.org/officeDocument/2006/relationships/image" Target="../media/image206.wmf"/><Relationship Id="rId2" Type="http://schemas.openxmlformats.org/officeDocument/2006/relationships/image" Target="../media/image223.wmf"/><Relationship Id="rId1" Type="http://schemas.openxmlformats.org/officeDocument/2006/relationships/image" Target="../media/image222.wmf"/><Relationship Id="rId6" Type="http://schemas.openxmlformats.org/officeDocument/2006/relationships/image" Target="../media/image205.wmf"/><Relationship Id="rId5" Type="http://schemas.openxmlformats.org/officeDocument/2006/relationships/image" Target="../media/image204.wmf"/><Relationship Id="rId10" Type="http://schemas.openxmlformats.org/officeDocument/2006/relationships/image" Target="../media/image209.wmf"/><Relationship Id="rId4" Type="http://schemas.openxmlformats.org/officeDocument/2006/relationships/image" Target="../media/image225.wmf"/><Relationship Id="rId9" Type="http://schemas.openxmlformats.org/officeDocument/2006/relationships/image" Target="../media/image208.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31.wmf"/><Relationship Id="rId5" Type="http://schemas.openxmlformats.org/officeDocument/2006/relationships/image" Target="../media/image230.wmf"/><Relationship Id="rId4" Type="http://schemas.openxmlformats.org/officeDocument/2006/relationships/image" Target="../media/image229.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4" Type="http://schemas.openxmlformats.org/officeDocument/2006/relationships/image" Target="../media/image235.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 Id="rId5" Type="http://schemas.openxmlformats.org/officeDocument/2006/relationships/image" Target="../media/image240.wmf"/><Relationship Id="rId4" Type="http://schemas.openxmlformats.org/officeDocument/2006/relationships/image" Target="../media/image23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43.emf"/><Relationship Id="rId7" Type="http://schemas.openxmlformats.org/officeDocument/2006/relationships/image" Target="../media/image247.emf"/><Relationship Id="rId2" Type="http://schemas.openxmlformats.org/officeDocument/2006/relationships/image" Target="../media/image242.emf"/><Relationship Id="rId1" Type="http://schemas.openxmlformats.org/officeDocument/2006/relationships/image" Target="../media/image241.emf"/><Relationship Id="rId6" Type="http://schemas.openxmlformats.org/officeDocument/2006/relationships/image" Target="../media/image246.emf"/><Relationship Id="rId5" Type="http://schemas.openxmlformats.org/officeDocument/2006/relationships/image" Target="../media/image245.emf"/><Relationship Id="rId4" Type="http://schemas.openxmlformats.org/officeDocument/2006/relationships/image" Target="../media/image244.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50.emf"/><Relationship Id="rId7" Type="http://schemas.openxmlformats.org/officeDocument/2006/relationships/image" Target="../media/image254.emf"/><Relationship Id="rId2" Type="http://schemas.openxmlformats.org/officeDocument/2006/relationships/image" Target="../media/image249.emf"/><Relationship Id="rId1" Type="http://schemas.openxmlformats.org/officeDocument/2006/relationships/image" Target="../media/image248.emf"/><Relationship Id="rId6" Type="http://schemas.openxmlformats.org/officeDocument/2006/relationships/image" Target="../media/image253.emf"/><Relationship Id="rId5" Type="http://schemas.openxmlformats.org/officeDocument/2006/relationships/image" Target="../media/image252.emf"/><Relationship Id="rId4" Type="http://schemas.openxmlformats.org/officeDocument/2006/relationships/image" Target="../media/image251.e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56.wmf"/><Relationship Id="rId1" Type="http://schemas.openxmlformats.org/officeDocument/2006/relationships/image" Target="../media/image25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1.wmf"/><Relationship Id="rId2" Type="http://schemas.openxmlformats.org/officeDocument/2006/relationships/image" Target="../media/image27.wmf"/><Relationship Id="rId1" Type="http://schemas.openxmlformats.org/officeDocument/2006/relationships/image" Target="../media/image7.wmf"/><Relationship Id="rId6" Type="http://schemas.openxmlformats.org/officeDocument/2006/relationships/image" Target="../media/image9.wmf"/><Relationship Id="rId5" Type="http://schemas.openxmlformats.org/officeDocument/2006/relationships/image" Target="../media/image30.wmf"/><Relationship Id="rId4"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9091"/>
          </a:xfrm>
          <a:prstGeom prst="rect">
            <a:avLst/>
          </a:prstGeom>
        </p:spPr>
        <p:txBody>
          <a:bodyPr vert="horz" lIns="91440" tIns="45720" rIns="91440" bIns="45720" rtlCol="0"/>
          <a:lstStyle>
            <a:lvl1pPr algn="r">
              <a:defRPr sz="1200"/>
            </a:lvl1pPr>
          </a:lstStyle>
          <a:p>
            <a:fld id="{B511E899-056C-499E-832A-5CFEAFCB7835}" type="datetimeFigureOut">
              <a:rPr lang="zh-CN" altLang="en-US" smtClean="0"/>
              <a:t>2019/10/11</a:t>
            </a:fld>
            <a:endParaRPr lang="zh-CN" altLang="en-US"/>
          </a:p>
        </p:txBody>
      </p:sp>
      <p:sp>
        <p:nvSpPr>
          <p:cNvPr id="4" name="页脚占位符 3"/>
          <p:cNvSpPr>
            <a:spLocks noGrp="1"/>
          </p:cNvSpPr>
          <p:nvPr>
            <p:ph type="ftr" sz="quarter" idx="2"/>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9090"/>
          </a:xfrm>
          <a:prstGeom prst="rect">
            <a:avLst/>
          </a:prstGeom>
        </p:spPr>
        <p:txBody>
          <a:bodyPr vert="horz" lIns="91440" tIns="45720" rIns="91440" bIns="45720" rtlCol="0" anchor="b"/>
          <a:lstStyle>
            <a:lvl1pPr algn="r">
              <a:defRPr sz="1200"/>
            </a:lvl1pPr>
          </a:lstStyle>
          <a:p>
            <a:fld id="{91E9C9D4-B0FA-42C1-9D53-9F186E48D543}" type="slidenum">
              <a:rPr lang="zh-CN" altLang="en-US" smtClean="0"/>
              <a:t>‹#›</a:t>
            </a:fld>
            <a:endParaRPr lang="zh-CN" altLang="en-US"/>
          </a:p>
        </p:txBody>
      </p:sp>
    </p:spTree>
    <p:extLst>
      <p:ext uri="{BB962C8B-B14F-4D97-AF65-F5344CB8AC3E}">
        <p14:creationId xmlns:p14="http://schemas.microsoft.com/office/powerpoint/2010/main" val="426260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C29CA21E-25B8-4513-B6AB-4F53FD8E5CDA}" type="datetimeFigureOut">
              <a:rPr lang="zh-CN" altLang="en-US" smtClean="0"/>
              <a:t>2019/10/11</a:t>
            </a:fld>
            <a:endParaRPr lang="zh-CN" altLang="en-US"/>
          </a:p>
        </p:txBody>
      </p:sp>
      <p:sp>
        <p:nvSpPr>
          <p:cNvPr id="4" name="幻灯片图像占位符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24956"/>
            <a:ext cx="5486400" cy="447627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62535D8F-824C-4743-BB2E-6076F9A3FD16}" type="slidenum">
              <a:rPr lang="zh-CN" altLang="en-US" smtClean="0"/>
              <a:t>‹#›</a:t>
            </a:fld>
            <a:endParaRPr lang="zh-CN" altLang="en-US"/>
          </a:p>
        </p:txBody>
      </p:sp>
    </p:spTree>
    <p:extLst>
      <p:ext uri="{BB962C8B-B14F-4D97-AF65-F5344CB8AC3E}">
        <p14:creationId xmlns:p14="http://schemas.microsoft.com/office/powerpoint/2010/main" val="485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7" name="直接连接符 6"/>
          <p:cNvCxnSpPr/>
          <p:nvPr userDrawn="1"/>
        </p:nvCxnSpPr>
        <p:spPr>
          <a:xfrm>
            <a:off x="1043608" y="764704"/>
            <a:ext cx="7128792" cy="0"/>
          </a:xfrm>
          <a:prstGeom prst="line">
            <a:avLst/>
          </a:prstGeom>
          <a:ln>
            <a:solidFill>
              <a:srgbClr val="FF00FF"/>
            </a:solidFill>
          </a:ln>
          <a:effectLst>
            <a:glow rad="101600">
              <a:schemeClr val="accent2">
                <a:satMod val="175000"/>
                <a:alpha val="40000"/>
              </a:schemeClr>
            </a:glow>
            <a:outerShdw blurRad="40000" dist="20000" dir="5400000" rotWithShape="0">
              <a:srgbClr val="000000">
                <a:alpha val="38000"/>
              </a:srgbClr>
            </a:outerShdw>
          </a:effectLst>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004884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5625"/>
            <a:ext cx="3867150" cy="20986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6700"/>
            <a:ext cx="3867150" cy="21002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5661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2019/10/11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3.bin"/><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11" Type="http://schemas.openxmlformats.org/officeDocument/2006/relationships/image" Target="../media/image26.wmf"/><Relationship Id="rId5" Type="http://schemas.openxmlformats.org/officeDocument/2006/relationships/oleObject" Target="../embeddings/oleObject24.bin"/><Relationship Id="rId10" Type="http://schemas.openxmlformats.org/officeDocument/2006/relationships/oleObject" Target="../embeddings/oleObject26.bin"/><Relationship Id="rId4" Type="http://schemas.openxmlformats.org/officeDocument/2006/relationships/image" Target="../media/image23.wmf"/><Relationship Id="rId9" Type="http://schemas.openxmlformats.org/officeDocument/2006/relationships/image" Target="../media/image2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0.wmf"/><Relationship Id="rId2" Type="http://schemas.openxmlformats.org/officeDocument/2006/relationships/slideLayout" Target="../slideLayouts/slideLayout2.xml"/><Relationship Id="rId16" Type="http://schemas.openxmlformats.org/officeDocument/2006/relationships/image" Target="../media/image31.wmf"/><Relationship Id="rId1" Type="http://schemas.openxmlformats.org/officeDocument/2006/relationships/vmlDrawing" Target="../drawings/vmlDrawing9.vml"/><Relationship Id="rId6" Type="http://schemas.openxmlformats.org/officeDocument/2006/relationships/image" Target="../media/image27.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29.wmf"/><Relationship Id="rId4" Type="http://schemas.openxmlformats.org/officeDocument/2006/relationships/image" Target="../media/image7.wmf"/><Relationship Id="rId9" Type="http://schemas.openxmlformats.org/officeDocument/2006/relationships/oleObject" Target="../embeddings/oleObject30.bin"/><Relationship Id="rId14"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35.bin"/><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5.wmf"/><Relationship Id="rId5" Type="http://schemas.openxmlformats.org/officeDocument/2006/relationships/oleObject" Target="../embeddings/oleObject37.bin"/><Relationship Id="rId4" Type="http://schemas.openxmlformats.org/officeDocument/2006/relationships/image" Target="../media/image34.wmf"/></Relationships>
</file>

<file path=ppt/slides/_rels/slide2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39.bin"/><Relationship Id="rId4" Type="http://schemas.openxmlformats.org/officeDocument/2006/relationships/image" Target="../media/image3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0.wmf"/><Relationship Id="rId5" Type="http://schemas.openxmlformats.org/officeDocument/2006/relationships/oleObject" Target="../embeddings/oleObject42.bin"/><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2.wmf"/><Relationship Id="rId5" Type="http://schemas.openxmlformats.org/officeDocument/2006/relationships/oleObject" Target="../embeddings/oleObject44.bin"/><Relationship Id="rId4" Type="http://schemas.openxmlformats.org/officeDocument/2006/relationships/image" Target="../media/image41.wmf"/></Relationships>
</file>

<file path=ppt/slides/_rels/slide24.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46.bin"/><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5.wmf"/></Relationships>
</file>

<file path=ppt/slides/_rels/slide26.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50.bin"/><Relationship Id="rId4" Type="http://schemas.openxmlformats.org/officeDocument/2006/relationships/image" Target="../media/image46.wmf"/></Relationships>
</file>

<file path=ppt/slides/_rels/slide27.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1.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8.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55.bin"/><Relationship Id="rId14" Type="http://schemas.openxmlformats.org/officeDocument/2006/relationships/image" Target="../media/image52.wmf"/></Relationships>
</file>

<file path=ppt/slides/_rels/slide28.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63.bin"/><Relationship Id="rId18" Type="http://schemas.openxmlformats.org/officeDocument/2006/relationships/image" Target="../media/image60.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57.wmf"/><Relationship Id="rId17" Type="http://schemas.openxmlformats.org/officeDocument/2006/relationships/oleObject" Target="../embeddings/oleObject65.bin"/><Relationship Id="rId2" Type="http://schemas.openxmlformats.org/officeDocument/2006/relationships/slideLayout" Target="../slideLayouts/slideLayout2.xml"/><Relationship Id="rId16" Type="http://schemas.openxmlformats.org/officeDocument/2006/relationships/image" Target="../media/image59.wmf"/><Relationship Id="rId1" Type="http://schemas.openxmlformats.org/officeDocument/2006/relationships/vmlDrawing" Target="../drawings/vmlDrawing19.vml"/><Relationship Id="rId6" Type="http://schemas.openxmlformats.org/officeDocument/2006/relationships/image" Target="../media/image54.wmf"/><Relationship Id="rId11" Type="http://schemas.openxmlformats.org/officeDocument/2006/relationships/oleObject" Target="../embeddings/oleObject62.bin"/><Relationship Id="rId5" Type="http://schemas.openxmlformats.org/officeDocument/2006/relationships/oleObject" Target="../embeddings/oleObject59.bin"/><Relationship Id="rId15" Type="http://schemas.openxmlformats.org/officeDocument/2006/relationships/oleObject" Target="../embeddings/oleObject64.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61.bin"/><Relationship Id="rId14" Type="http://schemas.openxmlformats.org/officeDocument/2006/relationships/image" Target="../media/image58.wmf"/></Relationships>
</file>

<file path=ppt/slides/_rels/slide2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2.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63.wmf"/><Relationship Id="rId4" Type="http://schemas.openxmlformats.org/officeDocument/2006/relationships/image" Target="../media/image61.wmf"/><Relationship Id="rId9" Type="http://schemas.openxmlformats.org/officeDocument/2006/relationships/oleObject" Target="../embeddings/oleObject6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5.wmf"/><Relationship Id="rId5" Type="http://schemas.openxmlformats.org/officeDocument/2006/relationships/oleObject" Target="../embeddings/oleObject72.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7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oleObject" Target="../embeddings/oleObject81.bin"/><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8.wmf"/><Relationship Id="rId11" Type="http://schemas.openxmlformats.org/officeDocument/2006/relationships/oleObject" Target="../embeddings/oleObject80.bin"/><Relationship Id="rId5" Type="http://schemas.openxmlformats.org/officeDocument/2006/relationships/oleObject" Target="../embeddings/oleObject76.bin"/><Relationship Id="rId15" Type="http://schemas.openxmlformats.org/officeDocument/2006/relationships/image" Target="../media/image71.wmf"/><Relationship Id="rId10" Type="http://schemas.openxmlformats.org/officeDocument/2006/relationships/oleObject" Target="../embeddings/oleObject79.bin"/><Relationship Id="rId4" Type="http://schemas.openxmlformats.org/officeDocument/2006/relationships/image" Target="../media/image67.wmf"/><Relationship Id="rId9" Type="http://schemas.openxmlformats.org/officeDocument/2006/relationships/image" Target="../media/image69.wmf"/><Relationship Id="rId14" Type="http://schemas.openxmlformats.org/officeDocument/2006/relationships/oleObject" Target="../embeddings/oleObject8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88.bin"/><Relationship Id="rId18" Type="http://schemas.openxmlformats.org/officeDocument/2006/relationships/image" Target="../media/image79.png"/><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76.wmf"/><Relationship Id="rId17" Type="http://schemas.openxmlformats.org/officeDocument/2006/relationships/oleObject" Target="../embeddings/oleObject90.bin"/><Relationship Id="rId2" Type="http://schemas.openxmlformats.org/officeDocument/2006/relationships/slideLayout" Target="../slideLayouts/slideLayout7.xml"/><Relationship Id="rId16" Type="http://schemas.openxmlformats.org/officeDocument/2006/relationships/image" Target="../media/image78.wmf"/><Relationship Id="rId20" Type="http://schemas.openxmlformats.org/officeDocument/2006/relationships/image" Target="../media/image80.wmf"/><Relationship Id="rId1" Type="http://schemas.openxmlformats.org/officeDocument/2006/relationships/vmlDrawing" Target="../drawings/vmlDrawing23.vml"/><Relationship Id="rId6" Type="http://schemas.openxmlformats.org/officeDocument/2006/relationships/image" Target="../media/image73.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75.wmf"/><Relationship Id="rId19" Type="http://schemas.openxmlformats.org/officeDocument/2006/relationships/oleObject" Target="../embeddings/oleObject91.bin"/><Relationship Id="rId4" Type="http://schemas.openxmlformats.org/officeDocument/2006/relationships/image" Target="../media/image72.wmf"/><Relationship Id="rId9" Type="http://schemas.openxmlformats.org/officeDocument/2006/relationships/oleObject" Target="../embeddings/oleObject86.bin"/><Relationship Id="rId14" Type="http://schemas.openxmlformats.org/officeDocument/2006/relationships/image" Target="../media/image77.wmf"/></Relationships>
</file>

<file path=ppt/slides/_rels/slide34.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82.wmf"/><Relationship Id="rId5" Type="http://schemas.openxmlformats.org/officeDocument/2006/relationships/oleObject" Target="../embeddings/oleObject93.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95.bin"/></Relationships>
</file>

<file path=ppt/slides/_rels/slide35.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89.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6.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99.bin"/></Relationships>
</file>

<file path=ppt/slides/_rels/slide36.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90.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94.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91.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104.bin"/><Relationship Id="rId14" Type="http://schemas.openxmlformats.org/officeDocument/2006/relationships/image" Target="../media/image79.png"/></Relationships>
</file>

<file path=ppt/slides/_rels/slide37.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99.wmf"/><Relationship Id="rId2" Type="http://schemas.openxmlformats.org/officeDocument/2006/relationships/slideLayout" Target="../slideLayouts/slideLayout7.xml"/><Relationship Id="rId16" Type="http://schemas.openxmlformats.org/officeDocument/2006/relationships/image" Target="../media/image101.wmf"/><Relationship Id="rId1" Type="http://schemas.openxmlformats.org/officeDocument/2006/relationships/vmlDrawing" Target="../drawings/vmlDrawing27.vml"/><Relationship Id="rId6" Type="http://schemas.openxmlformats.org/officeDocument/2006/relationships/image" Target="../media/image96.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109.bin"/><Relationship Id="rId14" Type="http://schemas.openxmlformats.org/officeDocument/2006/relationships/image" Target="../media/image100.wmf"/></Relationships>
</file>

<file path=ppt/slides/_rels/slide38.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3.wmf"/><Relationship Id="rId5" Type="http://schemas.openxmlformats.org/officeDocument/2006/relationships/oleObject" Target="../embeddings/oleObject114.bin"/><Relationship Id="rId4" Type="http://schemas.openxmlformats.org/officeDocument/2006/relationships/image" Target="../media/image10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9.png"/><Relationship Id="rId5" Type="http://schemas.openxmlformats.org/officeDocument/2006/relationships/oleObject" Target="../embeddings/oleObject90.bin"/><Relationship Id="rId4" Type="http://schemas.openxmlformats.org/officeDocument/2006/relationships/image" Target="../media/image105.wmf"/></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07.emf"/><Relationship Id="rId5" Type="http://schemas.openxmlformats.org/officeDocument/2006/relationships/oleObject" Target="../embeddings/oleObject118.bin"/><Relationship Id="rId4" Type="http://schemas.openxmlformats.org/officeDocument/2006/relationships/image" Target="../media/image106.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10.wmf"/><Relationship Id="rId5" Type="http://schemas.openxmlformats.org/officeDocument/2006/relationships/oleObject" Target="../embeddings/oleObject121.bin"/><Relationship Id="rId4" Type="http://schemas.openxmlformats.org/officeDocument/2006/relationships/image" Target="../media/image109.wmf"/></Relationships>
</file>

<file path=ppt/slides/_rels/slide42.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2.wmf"/><Relationship Id="rId5" Type="http://schemas.openxmlformats.org/officeDocument/2006/relationships/oleObject" Target="../embeddings/oleObject123.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25.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16.emf"/><Relationship Id="rId5" Type="http://schemas.openxmlformats.org/officeDocument/2006/relationships/oleObject" Target="../embeddings/oleObject127.bin"/><Relationship Id="rId4" Type="http://schemas.openxmlformats.org/officeDocument/2006/relationships/image" Target="../media/image115.emf"/></Relationships>
</file>

<file path=ppt/slides/_rels/slide44.x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21.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18.e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20.emf"/><Relationship Id="rId4" Type="http://schemas.openxmlformats.org/officeDocument/2006/relationships/image" Target="../media/image117.emf"/><Relationship Id="rId9" Type="http://schemas.openxmlformats.org/officeDocument/2006/relationships/oleObject" Target="../embeddings/oleObject131.bin"/></Relationships>
</file>

<file path=ppt/slides/_rels/slide45.x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23.emf"/><Relationship Id="rId5" Type="http://schemas.openxmlformats.org/officeDocument/2006/relationships/oleObject" Target="../embeddings/oleObject134.bin"/><Relationship Id="rId10" Type="http://schemas.openxmlformats.org/officeDocument/2006/relationships/image" Target="../media/image125.emf"/><Relationship Id="rId4" Type="http://schemas.openxmlformats.org/officeDocument/2006/relationships/image" Target="../media/image122.emf"/><Relationship Id="rId9" Type="http://schemas.openxmlformats.org/officeDocument/2006/relationships/oleObject" Target="../embeddings/oleObject136.bin"/></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26.wmf"/><Relationship Id="rId5" Type="http://schemas.openxmlformats.org/officeDocument/2006/relationships/oleObject" Target="../embeddings/oleObject138.bin"/><Relationship Id="rId4" Type="http://schemas.openxmlformats.org/officeDocument/2006/relationships/image" Target="../media/image11.wmf"/></Relationships>
</file>

<file path=ppt/slides/_rels/slide48.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40.bin"/><Relationship Id="rId7" Type="http://schemas.openxmlformats.org/officeDocument/2006/relationships/oleObject" Target="../embeddings/oleObject142.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28.wmf"/><Relationship Id="rId5" Type="http://schemas.openxmlformats.org/officeDocument/2006/relationships/oleObject" Target="../embeddings/oleObject141.bin"/><Relationship Id="rId4" Type="http://schemas.openxmlformats.org/officeDocument/2006/relationships/image" Target="../media/image127.wmf"/><Relationship Id="rId9" Type="http://schemas.openxmlformats.org/officeDocument/2006/relationships/image" Target="../media/image130.jpe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13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33.wmf"/><Relationship Id="rId11" Type="http://schemas.openxmlformats.org/officeDocument/2006/relationships/oleObject" Target="../embeddings/oleObject148.bin"/><Relationship Id="rId5" Type="http://schemas.openxmlformats.org/officeDocument/2006/relationships/oleObject" Target="../embeddings/oleObject145.bin"/><Relationship Id="rId10" Type="http://schemas.openxmlformats.org/officeDocument/2006/relationships/image" Target="../media/image135.wmf"/><Relationship Id="rId4" Type="http://schemas.openxmlformats.org/officeDocument/2006/relationships/image" Target="../media/image132.wmf"/><Relationship Id="rId9" Type="http://schemas.openxmlformats.org/officeDocument/2006/relationships/oleObject" Target="../embeddings/oleObject147.bin"/></Relationships>
</file>

<file path=ppt/slides/_rels/slide55.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39.wmf"/><Relationship Id="rId2" Type="http://schemas.openxmlformats.org/officeDocument/2006/relationships/slideLayout" Target="../slideLayouts/slideLayout4.xml"/><Relationship Id="rId1" Type="http://schemas.openxmlformats.org/officeDocument/2006/relationships/vmlDrawing" Target="../drawings/vmlDrawing40.vml"/><Relationship Id="rId6" Type="http://schemas.openxmlformats.org/officeDocument/2006/relationships/image" Target="../media/image137.wmf"/><Relationship Id="rId11" Type="http://schemas.openxmlformats.org/officeDocument/2006/relationships/oleObject" Target="../embeddings/oleObject153.bin"/><Relationship Id="rId5" Type="http://schemas.openxmlformats.org/officeDocument/2006/relationships/oleObject" Target="../embeddings/oleObject150.bin"/><Relationship Id="rId10" Type="http://schemas.openxmlformats.org/officeDocument/2006/relationships/image" Target="../media/image135.wmf"/><Relationship Id="rId4" Type="http://schemas.openxmlformats.org/officeDocument/2006/relationships/image" Target="../media/image136.wmf"/><Relationship Id="rId9" Type="http://schemas.openxmlformats.org/officeDocument/2006/relationships/oleObject" Target="../embeddings/oleObject15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8" Type="http://schemas.openxmlformats.org/officeDocument/2006/relationships/image" Target="../media/image146.emf"/><Relationship Id="rId3" Type="http://schemas.openxmlformats.org/officeDocument/2006/relationships/image" Target="../media/image141.emf"/><Relationship Id="rId7" Type="http://schemas.openxmlformats.org/officeDocument/2006/relationships/image" Target="../media/image145.emf"/><Relationship Id="rId2" Type="http://schemas.openxmlformats.org/officeDocument/2006/relationships/image" Target="../media/image140.wmf"/><Relationship Id="rId1" Type="http://schemas.openxmlformats.org/officeDocument/2006/relationships/slideLayout" Target="../slideLayouts/slideLayout7.xml"/><Relationship Id="rId6" Type="http://schemas.openxmlformats.org/officeDocument/2006/relationships/image" Target="../media/image144.emf"/><Relationship Id="rId5" Type="http://schemas.openxmlformats.org/officeDocument/2006/relationships/image" Target="../media/image143.emf"/><Relationship Id="rId4" Type="http://schemas.openxmlformats.org/officeDocument/2006/relationships/image" Target="../media/image142.emf"/><Relationship Id="rId9" Type="http://schemas.openxmlformats.org/officeDocument/2006/relationships/image" Target="../media/image147.emf"/></Relationships>
</file>

<file path=ppt/slides/_rels/slide58.xml.rels><?xml version="1.0" encoding="UTF-8" standalone="yes"?>
<Relationships xmlns="http://schemas.openxmlformats.org/package/2006/relationships"><Relationship Id="rId8" Type="http://schemas.openxmlformats.org/officeDocument/2006/relationships/image" Target="../media/image142.emf"/><Relationship Id="rId13" Type="http://schemas.openxmlformats.org/officeDocument/2006/relationships/image" Target="../media/image147.emf"/><Relationship Id="rId3" Type="http://schemas.openxmlformats.org/officeDocument/2006/relationships/image" Target="../media/image149.emf"/><Relationship Id="rId7" Type="http://schemas.openxmlformats.org/officeDocument/2006/relationships/image" Target="../media/image141.emf"/><Relationship Id="rId12" Type="http://schemas.openxmlformats.org/officeDocument/2006/relationships/image" Target="../media/image146.emf"/><Relationship Id="rId2" Type="http://schemas.openxmlformats.org/officeDocument/2006/relationships/image" Target="../media/image148.emf"/><Relationship Id="rId1" Type="http://schemas.openxmlformats.org/officeDocument/2006/relationships/slideLayout" Target="../slideLayouts/slideLayout7.xml"/><Relationship Id="rId6" Type="http://schemas.openxmlformats.org/officeDocument/2006/relationships/image" Target="../media/image140.wmf"/><Relationship Id="rId11" Type="http://schemas.openxmlformats.org/officeDocument/2006/relationships/image" Target="../media/image145.emf"/><Relationship Id="rId5" Type="http://schemas.openxmlformats.org/officeDocument/2006/relationships/image" Target="../media/image151.emf"/><Relationship Id="rId10" Type="http://schemas.openxmlformats.org/officeDocument/2006/relationships/image" Target="../media/image144.emf"/><Relationship Id="rId4" Type="http://schemas.openxmlformats.org/officeDocument/2006/relationships/image" Target="../media/image150.emf"/><Relationship Id="rId9" Type="http://schemas.openxmlformats.org/officeDocument/2006/relationships/image" Target="../media/image143.emf"/></Relationships>
</file>

<file path=ppt/slides/_rels/slide59.x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wmf"/><Relationship Id="rId1" Type="http://schemas.openxmlformats.org/officeDocument/2006/relationships/slideLayout" Target="../slideLayouts/slideLayout7.xml"/><Relationship Id="rId6" Type="http://schemas.openxmlformats.org/officeDocument/2006/relationships/image" Target="../media/image156.emf"/><Relationship Id="rId5" Type="http://schemas.openxmlformats.org/officeDocument/2006/relationships/image" Target="../media/image155.emf"/><Relationship Id="rId4" Type="http://schemas.openxmlformats.org/officeDocument/2006/relationships/image" Target="../media/image154.emf"/></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8" Type="http://schemas.openxmlformats.org/officeDocument/2006/relationships/image" Target="../media/image153.emf"/><Relationship Id="rId3" Type="http://schemas.openxmlformats.org/officeDocument/2006/relationships/image" Target="../media/image158.emf"/><Relationship Id="rId7" Type="http://schemas.openxmlformats.org/officeDocument/2006/relationships/image" Target="../media/image161.emf"/><Relationship Id="rId2" Type="http://schemas.openxmlformats.org/officeDocument/2006/relationships/image" Target="../media/image157.wmf"/><Relationship Id="rId1" Type="http://schemas.openxmlformats.org/officeDocument/2006/relationships/slideLayout" Target="../slideLayouts/slideLayout2.xml"/><Relationship Id="rId6" Type="http://schemas.openxmlformats.org/officeDocument/2006/relationships/image" Target="../media/image152.wmf"/><Relationship Id="rId11" Type="http://schemas.openxmlformats.org/officeDocument/2006/relationships/image" Target="../media/image156.emf"/><Relationship Id="rId5" Type="http://schemas.openxmlformats.org/officeDocument/2006/relationships/image" Target="../media/image160.emf"/><Relationship Id="rId10" Type="http://schemas.openxmlformats.org/officeDocument/2006/relationships/image" Target="../media/image155.emf"/><Relationship Id="rId4" Type="http://schemas.openxmlformats.org/officeDocument/2006/relationships/image" Target="../media/image159.emf"/><Relationship Id="rId9" Type="http://schemas.openxmlformats.org/officeDocument/2006/relationships/image" Target="../media/image154.emf"/></Relationships>
</file>

<file path=ppt/slides/_rels/slide61.x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image" Target="../media/image162.emf"/><Relationship Id="rId1" Type="http://schemas.openxmlformats.org/officeDocument/2006/relationships/slideLayout" Target="../slideLayouts/slideLayout2.xml"/><Relationship Id="rId4" Type="http://schemas.openxmlformats.org/officeDocument/2006/relationships/image" Target="../media/image163.wmf"/></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59.bin"/><Relationship Id="rId18" Type="http://schemas.openxmlformats.org/officeDocument/2006/relationships/image" Target="../media/image172.wmf"/><Relationship Id="rId3" Type="http://schemas.openxmlformats.org/officeDocument/2006/relationships/oleObject" Target="../embeddings/oleObject154.bin"/><Relationship Id="rId21" Type="http://schemas.openxmlformats.org/officeDocument/2006/relationships/oleObject" Target="../embeddings/oleObject163.bin"/><Relationship Id="rId7" Type="http://schemas.openxmlformats.org/officeDocument/2006/relationships/oleObject" Target="../embeddings/oleObject156.bin"/><Relationship Id="rId12" Type="http://schemas.openxmlformats.org/officeDocument/2006/relationships/image" Target="../media/image169.wmf"/><Relationship Id="rId17" Type="http://schemas.openxmlformats.org/officeDocument/2006/relationships/oleObject" Target="../embeddings/oleObject161.bin"/><Relationship Id="rId2" Type="http://schemas.openxmlformats.org/officeDocument/2006/relationships/slideLayout" Target="../slideLayouts/slideLayout4.xml"/><Relationship Id="rId16" Type="http://schemas.openxmlformats.org/officeDocument/2006/relationships/image" Target="../media/image171.wmf"/><Relationship Id="rId20" Type="http://schemas.openxmlformats.org/officeDocument/2006/relationships/image" Target="../media/image173.wmf"/><Relationship Id="rId1" Type="http://schemas.openxmlformats.org/officeDocument/2006/relationships/vmlDrawing" Target="../drawings/vmlDrawing41.vml"/><Relationship Id="rId6" Type="http://schemas.openxmlformats.org/officeDocument/2006/relationships/image" Target="../media/image166.wmf"/><Relationship Id="rId11" Type="http://schemas.openxmlformats.org/officeDocument/2006/relationships/oleObject" Target="../embeddings/oleObject158.bin"/><Relationship Id="rId24" Type="http://schemas.openxmlformats.org/officeDocument/2006/relationships/image" Target="../media/image175.wmf"/><Relationship Id="rId5" Type="http://schemas.openxmlformats.org/officeDocument/2006/relationships/oleObject" Target="../embeddings/oleObject155.bin"/><Relationship Id="rId15" Type="http://schemas.openxmlformats.org/officeDocument/2006/relationships/oleObject" Target="../embeddings/oleObject160.bin"/><Relationship Id="rId23" Type="http://schemas.openxmlformats.org/officeDocument/2006/relationships/oleObject" Target="../embeddings/oleObject164.bin"/><Relationship Id="rId10" Type="http://schemas.openxmlformats.org/officeDocument/2006/relationships/image" Target="../media/image168.wmf"/><Relationship Id="rId19" Type="http://schemas.openxmlformats.org/officeDocument/2006/relationships/oleObject" Target="../embeddings/oleObject162.bin"/><Relationship Id="rId4" Type="http://schemas.openxmlformats.org/officeDocument/2006/relationships/image" Target="../media/image165.wmf"/><Relationship Id="rId9" Type="http://schemas.openxmlformats.org/officeDocument/2006/relationships/oleObject" Target="../embeddings/oleObject157.bin"/><Relationship Id="rId14" Type="http://schemas.openxmlformats.org/officeDocument/2006/relationships/image" Target="../media/image170.wmf"/><Relationship Id="rId22" Type="http://schemas.openxmlformats.org/officeDocument/2006/relationships/image" Target="../media/image174.wmf"/></Relationships>
</file>

<file path=ppt/slides/_rels/slide66.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165.bin"/><Relationship Id="rId7" Type="http://schemas.openxmlformats.org/officeDocument/2006/relationships/oleObject" Target="../embeddings/oleObject167.bin"/><Relationship Id="rId2" Type="http://schemas.openxmlformats.org/officeDocument/2006/relationships/slideLayout" Target="../slideLayouts/slideLayout13.xml"/><Relationship Id="rId1" Type="http://schemas.openxmlformats.org/officeDocument/2006/relationships/vmlDrawing" Target="../drawings/vmlDrawing42.vml"/><Relationship Id="rId6" Type="http://schemas.openxmlformats.org/officeDocument/2006/relationships/image" Target="../media/image177.wmf"/><Relationship Id="rId5" Type="http://schemas.openxmlformats.org/officeDocument/2006/relationships/oleObject" Target="../embeddings/oleObject166.bin"/><Relationship Id="rId4" Type="http://schemas.openxmlformats.org/officeDocument/2006/relationships/image" Target="../media/image176.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80.wmf"/><Relationship Id="rId5" Type="http://schemas.openxmlformats.org/officeDocument/2006/relationships/oleObject" Target="../embeddings/oleObject169.bin"/><Relationship Id="rId4" Type="http://schemas.openxmlformats.org/officeDocument/2006/relationships/image" Target="../media/image179.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181.wmf"/></Relationships>
</file>

<file path=ppt/slides/_rels/slide73.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176.bin"/><Relationship Id="rId3" Type="http://schemas.openxmlformats.org/officeDocument/2006/relationships/oleObject" Target="../embeddings/oleObject171.bin"/><Relationship Id="rId7" Type="http://schemas.openxmlformats.org/officeDocument/2006/relationships/oleObject" Target="../embeddings/oleObject173.bin"/><Relationship Id="rId12" Type="http://schemas.openxmlformats.org/officeDocument/2006/relationships/image" Target="../media/image185.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82.wmf"/><Relationship Id="rId11" Type="http://schemas.openxmlformats.org/officeDocument/2006/relationships/oleObject" Target="../embeddings/oleObject175.bin"/><Relationship Id="rId5" Type="http://schemas.openxmlformats.org/officeDocument/2006/relationships/oleObject" Target="../embeddings/oleObject172.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174.bin"/><Relationship Id="rId14" Type="http://schemas.openxmlformats.org/officeDocument/2006/relationships/image" Target="../media/image180.wmf"/></Relationships>
</file>

<file path=ppt/slides/_rels/slide74.xml.rels><?xml version="1.0" encoding="UTF-8" standalone="yes"?>
<Relationships xmlns="http://schemas.openxmlformats.org/package/2006/relationships"><Relationship Id="rId8" Type="http://schemas.openxmlformats.org/officeDocument/2006/relationships/image" Target="../media/image188.wmf"/><Relationship Id="rId13"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90.wmf"/><Relationship Id="rId2" Type="http://schemas.openxmlformats.org/officeDocument/2006/relationships/slideLayout" Target="../slideLayouts/slideLayout7.xml"/><Relationship Id="rId16" Type="http://schemas.openxmlformats.org/officeDocument/2006/relationships/image" Target="../media/image192.wmf"/><Relationship Id="rId1" Type="http://schemas.openxmlformats.org/officeDocument/2006/relationships/vmlDrawing" Target="../drawings/vmlDrawing46.vml"/><Relationship Id="rId6" Type="http://schemas.openxmlformats.org/officeDocument/2006/relationships/image" Target="../media/image187.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89.wmf"/><Relationship Id="rId4" Type="http://schemas.openxmlformats.org/officeDocument/2006/relationships/image" Target="../media/image186.wmf"/><Relationship Id="rId9" Type="http://schemas.openxmlformats.org/officeDocument/2006/relationships/oleObject" Target="../embeddings/oleObject180.bin"/><Relationship Id="rId14" Type="http://schemas.openxmlformats.org/officeDocument/2006/relationships/image" Target="../media/image191.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8" Type="http://schemas.openxmlformats.org/officeDocument/2006/relationships/image" Target="../media/image195.w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13.xml"/><Relationship Id="rId1" Type="http://schemas.openxmlformats.org/officeDocument/2006/relationships/vmlDrawing" Target="../drawings/vmlDrawing47.vml"/><Relationship Id="rId6" Type="http://schemas.openxmlformats.org/officeDocument/2006/relationships/image" Target="../media/image194.wmf"/><Relationship Id="rId5" Type="http://schemas.openxmlformats.org/officeDocument/2006/relationships/oleObject" Target="../embeddings/oleObject185.bin"/><Relationship Id="rId4" Type="http://schemas.openxmlformats.org/officeDocument/2006/relationships/image" Target="../media/image193.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4.xml"/><Relationship Id="rId1" Type="http://schemas.openxmlformats.org/officeDocument/2006/relationships/vmlDrawing" Target="../drawings/vmlDrawing48.vml"/><Relationship Id="rId6" Type="http://schemas.openxmlformats.org/officeDocument/2006/relationships/image" Target="../media/image197.emf"/><Relationship Id="rId5" Type="http://schemas.openxmlformats.org/officeDocument/2006/relationships/oleObject" Target="../embeddings/oleObject188.bin"/><Relationship Id="rId4" Type="http://schemas.openxmlformats.org/officeDocument/2006/relationships/image" Target="../media/image196.emf"/></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80.x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oleObject" Target="../embeddings/oleObject194.bin"/><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202.wmf"/><Relationship Id="rId2" Type="http://schemas.openxmlformats.org/officeDocument/2006/relationships/slideLayout" Target="../slideLayouts/slideLayout13.xml"/><Relationship Id="rId1" Type="http://schemas.openxmlformats.org/officeDocument/2006/relationships/vmlDrawing" Target="../drawings/vmlDrawing49.vml"/><Relationship Id="rId6" Type="http://schemas.openxmlformats.org/officeDocument/2006/relationships/image" Target="../media/image199.w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201.wmf"/><Relationship Id="rId4" Type="http://schemas.openxmlformats.org/officeDocument/2006/relationships/image" Target="../media/image198.wmf"/><Relationship Id="rId9" Type="http://schemas.openxmlformats.org/officeDocument/2006/relationships/oleObject" Target="../embeddings/oleObject192.bin"/><Relationship Id="rId14" Type="http://schemas.openxmlformats.org/officeDocument/2006/relationships/image" Target="../media/image203.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99.bin"/><Relationship Id="rId13" Type="http://schemas.openxmlformats.org/officeDocument/2006/relationships/image" Target="../media/image208.wmf"/><Relationship Id="rId18" Type="http://schemas.openxmlformats.org/officeDocument/2006/relationships/oleObject" Target="../embeddings/oleObject204.bin"/><Relationship Id="rId26" Type="http://schemas.openxmlformats.org/officeDocument/2006/relationships/image" Target="../media/image214.wmf"/><Relationship Id="rId3" Type="http://schemas.openxmlformats.org/officeDocument/2006/relationships/oleObject" Target="../embeddings/oleObject196.bin"/><Relationship Id="rId21" Type="http://schemas.openxmlformats.org/officeDocument/2006/relationships/image" Target="../media/image212.wmf"/><Relationship Id="rId7" Type="http://schemas.openxmlformats.org/officeDocument/2006/relationships/oleObject" Target="../embeddings/oleObject198.bin"/><Relationship Id="rId12" Type="http://schemas.openxmlformats.org/officeDocument/2006/relationships/oleObject" Target="../embeddings/oleObject201.bin"/><Relationship Id="rId17" Type="http://schemas.openxmlformats.org/officeDocument/2006/relationships/image" Target="../media/image210.wmf"/><Relationship Id="rId25" Type="http://schemas.openxmlformats.org/officeDocument/2006/relationships/oleObject" Target="../embeddings/oleObject208.bin"/><Relationship Id="rId2" Type="http://schemas.openxmlformats.org/officeDocument/2006/relationships/slideLayout" Target="../slideLayouts/slideLayout7.xml"/><Relationship Id="rId16" Type="http://schemas.openxmlformats.org/officeDocument/2006/relationships/oleObject" Target="../embeddings/oleObject203.bin"/><Relationship Id="rId20" Type="http://schemas.openxmlformats.org/officeDocument/2006/relationships/oleObject" Target="../embeddings/oleObject205.bin"/><Relationship Id="rId1" Type="http://schemas.openxmlformats.org/officeDocument/2006/relationships/vmlDrawing" Target="../drawings/vmlDrawing50.vml"/><Relationship Id="rId6" Type="http://schemas.openxmlformats.org/officeDocument/2006/relationships/image" Target="../media/image205.wmf"/><Relationship Id="rId11" Type="http://schemas.openxmlformats.org/officeDocument/2006/relationships/image" Target="../media/image207.wmf"/><Relationship Id="rId24" Type="http://schemas.openxmlformats.org/officeDocument/2006/relationships/image" Target="../media/image213.wmf"/><Relationship Id="rId5" Type="http://schemas.openxmlformats.org/officeDocument/2006/relationships/oleObject" Target="../embeddings/oleObject197.bin"/><Relationship Id="rId15" Type="http://schemas.openxmlformats.org/officeDocument/2006/relationships/image" Target="../media/image209.wmf"/><Relationship Id="rId23" Type="http://schemas.openxmlformats.org/officeDocument/2006/relationships/oleObject" Target="../embeddings/oleObject207.bin"/><Relationship Id="rId28" Type="http://schemas.openxmlformats.org/officeDocument/2006/relationships/image" Target="../media/image215.wmf"/><Relationship Id="rId10" Type="http://schemas.openxmlformats.org/officeDocument/2006/relationships/oleObject" Target="../embeddings/oleObject200.bin"/><Relationship Id="rId19" Type="http://schemas.openxmlformats.org/officeDocument/2006/relationships/image" Target="../media/image211.wmf"/><Relationship Id="rId4" Type="http://schemas.openxmlformats.org/officeDocument/2006/relationships/image" Target="../media/image204.wmf"/><Relationship Id="rId9" Type="http://schemas.openxmlformats.org/officeDocument/2006/relationships/image" Target="../media/image206.wmf"/><Relationship Id="rId14" Type="http://schemas.openxmlformats.org/officeDocument/2006/relationships/oleObject" Target="../embeddings/oleObject202.bin"/><Relationship Id="rId22" Type="http://schemas.openxmlformats.org/officeDocument/2006/relationships/oleObject" Target="../embeddings/oleObject206.bin"/><Relationship Id="rId27" Type="http://schemas.openxmlformats.org/officeDocument/2006/relationships/oleObject" Target="../embeddings/oleObject209.bin"/></Relationships>
</file>

<file path=ppt/slides/_rels/slide82.x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oleObject" Target="../embeddings/oleObject215.bin"/><Relationship Id="rId18" Type="http://schemas.openxmlformats.org/officeDocument/2006/relationships/image" Target="../media/image211.wmf"/><Relationship Id="rId26" Type="http://schemas.openxmlformats.org/officeDocument/2006/relationships/image" Target="../media/image214.wmf"/><Relationship Id="rId3" Type="http://schemas.openxmlformats.org/officeDocument/2006/relationships/oleObject" Target="../embeddings/oleObject210.bin"/><Relationship Id="rId21" Type="http://schemas.openxmlformats.org/officeDocument/2006/relationships/oleObject" Target="../embeddings/oleObject206.bin"/><Relationship Id="rId7" Type="http://schemas.openxmlformats.org/officeDocument/2006/relationships/oleObject" Target="../embeddings/oleObject212.bin"/><Relationship Id="rId12" Type="http://schemas.openxmlformats.org/officeDocument/2006/relationships/image" Target="../media/image220.wmf"/><Relationship Id="rId17" Type="http://schemas.openxmlformats.org/officeDocument/2006/relationships/oleObject" Target="../embeddings/oleObject204.bin"/><Relationship Id="rId25" Type="http://schemas.openxmlformats.org/officeDocument/2006/relationships/oleObject" Target="../embeddings/oleObject208.bin"/><Relationship Id="rId2" Type="http://schemas.openxmlformats.org/officeDocument/2006/relationships/slideLayout" Target="../slideLayouts/slideLayout7.xml"/><Relationship Id="rId16" Type="http://schemas.openxmlformats.org/officeDocument/2006/relationships/image" Target="../media/image210.wmf"/><Relationship Id="rId20" Type="http://schemas.openxmlformats.org/officeDocument/2006/relationships/image" Target="../media/image212.wmf"/><Relationship Id="rId1" Type="http://schemas.openxmlformats.org/officeDocument/2006/relationships/vmlDrawing" Target="../drawings/vmlDrawing51.vml"/><Relationship Id="rId6" Type="http://schemas.openxmlformats.org/officeDocument/2006/relationships/image" Target="../media/image217.wmf"/><Relationship Id="rId11" Type="http://schemas.openxmlformats.org/officeDocument/2006/relationships/oleObject" Target="../embeddings/oleObject214.bin"/><Relationship Id="rId24" Type="http://schemas.openxmlformats.org/officeDocument/2006/relationships/image" Target="../media/image213.wmf"/><Relationship Id="rId5" Type="http://schemas.openxmlformats.org/officeDocument/2006/relationships/oleObject" Target="../embeddings/oleObject211.bin"/><Relationship Id="rId15" Type="http://schemas.openxmlformats.org/officeDocument/2006/relationships/oleObject" Target="../embeddings/oleObject203.bin"/><Relationship Id="rId23" Type="http://schemas.openxmlformats.org/officeDocument/2006/relationships/oleObject" Target="../embeddings/oleObject207.bin"/><Relationship Id="rId28" Type="http://schemas.openxmlformats.org/officeDocument/2006/relationships/image" Target="../media/image215.wmf"/><Relationship Id="rId10" Type="http://schemas.openxmlformats.org/officeDocument/2006/relationships/image" Target="../media/image219.wmf"/><Relationship Id="rId19" Type="http://schemas.openxmlformats.org/officeDocument/2006/relationships/oleObject" Target="../embeddings/oleObject205.bin"/><Relationship Id="rId4" Type="http://schemas.openxmlformats.org/officeDocument/2006/relationships/image" Target="../media/image216.wmf"/><Relationship Id="rId9" Type="http://schemas.openxmlformats.org/officeDocument/2006/relationships/oleObject" Target="../embeddings/oleObject213.bin"/><Relationship Id="rId14" Type="http://schemas.openxmlformats.org/officeDocument/2006/relationships/image" Target="../media/image221.wmf"/><Relationship Id="rId22" Type="http://schemas.openxmlformats.org/officeDocument/2006/relationships/image" Target="../media/image206.wmf"/><Relationship Id="rId27" Type="http://schemas.openxmlformats.org/officeDocument/2006/relationships/oleObject" Target="../embeddings/oleObject209.bin"/></Relationships>
</file>

<file path=ppt/slides/_rels/slide83.xml.rels><?xml version="1.0" encoding="UTF-8" standalone="yes"?>
<Relationships xmlns="http://schemas.openxmlformats.org/package/2006/relationships"><Relationship Id="rId8" Type="http://schemas.openxmlformats.org/officeDocument/2006/relationships/image" Target="../media/image224.wmf"/><Relationship Id="rId13" Type="http://schemas.openxmlformats.org/officeDocument/2006/relationships/oleObject" Target="../embeddings/oleObject197.bin"/><Relationship Id="rId18" Type="http://schemas.openxmlformats.org/officeDocument/2006/relationships/oleObject" Target="../embeddings/oleObject200.bin"/><Relationship Id="rId3" Type="http://schemas.openxmlformats.org/officeDocument/2006/relationships/oleObject" Target="../embeddings/oleObject216.bin"/><Relationship Id="rId21" Type="http://schemas.openxmlformats.org/officeDocument/2006/relationships/image" Target="../media/image208.wmf"/><Relationship Id="rId7" Type="http://schemas.openxmlformats.org/officeDocument/2006/relationships/oleObject" Target="../embeddings/oleObject218.bin"/><Relationship Id="rId12" Type="http://schemas.openxmlformats.org/officeDocument/2006/relationships/image" Target="../media/image204.wmf"/><Relationship Id="rId17" Type="http://schemas.openxmlformats.org/officeDocument/2006/relationships/image" Target="../media/image206.wmf"/><Relationship Id="rId2" Type="http://schemas.openxmlformats.org/officeDocument/2006/relationships/slideLayout" Target="../slideLayouts/slideLayout7.xml"/><Relationship Id="rId16" Type="http://schemas.openxmlformats.org/officeDocument/2006/relationships/oleObject" Target="../embeddings/oleObject199.bin"/><Relationship Id="rId20" Type="http://schemas.openxmlformats.org/officeDocument/2006/relationships/oleObject" Target="../embeddings/oleObject201.bin"/><Relationship Id="rId1" Type="http://schemas.openxmlformats.org/officeDocument/2006/relationships/vmlDrawing" Target="../drawings/vmlDrawing52.vml"/><Relationship Id="rId6" Type="http://schemas.openxmlformats.org/officeDocument/2006/relationships/image" Target="../media/image223.wmf"/><Relationship Id="rId11" Type="http://schemas.openxmlformats.org/officeDocument/2006/relationships/oleObject" Target="../embeddings/oleObject196.bin"/><Relationship Id="rId5" Type="http://schemas.openxmlformats.org/officeDocument/2006/relationships/oleObject" Target="../embeddings/oleObject217.bin"/><Relationship Id="rId15" Type="http://schemas.openxmlformats.org/officeDocument/2006/relationships/oleObject" Target="../embeddings/oleObject198.bin"/><Relationship Id="rId23" Type="http://schemas.openxmlformats.org/officeDocument/2006/relationships/image" Target="../media/image209.wmf"/><Relationship Id="rId10" Type="http://schemas.openxmlformats.org/officeDocument/2006/relationships/image" Target="../media/image225.wmf"/><Relationship Id="rId19" Type="http://schemas.openxmlformats.org/officeDocument/2006/relationships/image" Target="../media/image207.wmf"/><Relationship Id="rId4" Type="http://schemas.openxmlformats.org/officeDocument/2006/relationships/image" Target="../media/image222.wmf"/><Relationship Id="rId9" Type="http://schemas.openxmlformats.org/officeDocument/2006/relationships/oleObject" Target="../embeddings/oleObject219.bin"/><Relationship Id="rId14" Type="http://schemas.openxmlformats.org/officeDocument/2006/relationships/image" Target="../media/image205.wmf"/><Relationship Id="rId22" Type="http://schemas.openxmlformats.org/officeDocument/2006/relationships/oleObject" Target="../embeddings/oleObject202.bin"/></Relationships>
</file>

<file path=ppt/slides/_rels/slide84.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oleObject" Target="../embeddings/oleObject225.bin"/><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230.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227.wmf"/><Relationship Id="rId11" Type="http://schemas.openxmlformats.org/officeDocument/2006/relationships/oleObject" Target="../embeddings/oleObject224.bin"/><Relationship Id="rId5" Type="http://schemas.openxmlformats.org/officeDocument/2006/relationships/oleObject" Target="../embeddings/oleObject221.bin"/><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223.bin"/><Relationship Id="rId14" Type="http://schemas.openxmlformats.org/officeDocument/2006/relationships/image" Target="../media/image231.wmf"/></Relationships>
</file>

<file path=ppt/slides/_rels/slide85.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oleObject" Target="../embeddings/oleObject226.bin"/><Relationship Id="rId7" Type="http://schemas.openxmlformats.org/officeDocument/2006/relationships/oleObject" Target="../embeddings/oleObject228.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233.wmf"/><Relationship Id="rId5" Type="http://schemas.openxmlformats.org/officeDocument/2006/relationships/oleObject" Target="../embeddings/oleObject227.bin"/><Relationship Id="rId10" Type="http://schemas.openxmlformats.org/officeDocument/2006/relationships/image" Target="../media/image235.wmf"/><Relationship Id="rId4" Type="http://schemas.openxmlformats.org/officeDocument/2006/relationships/image" Target="../media/image232.wmf"/><Relationship Id="rId9" Type="http://schemas.openxmlformats.org/officeDocument/2006/relationships/oleObject" Target="../embeddings/oleObject229.bin"/></Relationships>
</file>

<file path=ppt/slides/_rels/slide86.xml.rels><?xml version="1.0" encoding="UTF-8" standalone="yes"?>
<Relationships xmlns="http://schemas.openxmlformats.org/package/2006/relationships"><Relationship Id="rId8" Type="http://schemas.openxmlformats.org/officeDocument/2006/relationships/image" Target="../media/image238.wmf"/><Relationship Id="rId3" Type="http://schemas.openxmlformats.org/officeDocument/2006/relationships/oleObject" Target="../embeddings/oleObject230.bin"/><Relationship Id="rId7" Type="http://schemas.openxmlformats.org/officeDocument/2006/relationships/oleObject" Target="../embeddings/oleObject232.bin"/><Relationship Id="rId12" Type="http://schemas.openxmlformats.org/officeDocument/2006/relationships/image" Target="../media/image240.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37.wmf"/><Relationship Id="rId11" Type="http://schemas.openxmlformats.org/officeDocument/2006/relationships/oleObject" Target="../embeddings/oleObject234.bin"/><Relationship Id="rId5" Type="http://schemas.openxmlformats.org/officeDocument/2006/relationships/oleObject" Target="../embeddings/oleObject231.bin"/><Relationship Id="rId10" Type="http://schemas.openxmlformats.org/officeDocument/2006/relationships/image" Target="../media/image239.wmf"/><Relationship Id="rId4" Type="http://schemas.openxmlformats.org/officeDocument/2006/relationships/image" Target="../media/image236.wmf"/><Relationship Id="rId9" Type="http://schemas.openxmlformats.org/officeDocument/2006/relationships/oleObject" Target="../embeddings/oleObject233.bin"/></Relationships>
</file>

<file path=ppt/slides/_rels/slide87.xml.rels><?xml version="1.0" encoding="UTF-8" standalone="yes"?>
<Relationships xmlns="http://schemas.openxmlformats.org/package/2006/relationships"><Relationship Id="rId8" Type="http://schemas.openxmlformats.org/officeDocument/2006/relationships/image" Target="../media/image243.emf"/><Relationship Id="rId13" Type="http://schemas.openxmlformats.org/officeDocument/2006/relationships/oleObject" Target="../embeddings/oleObject240.bin"/><Relationship Id="rId3" Type="http://schemas.openxmlformats.org/officeDocument/2006/relationships/oleObject" Target="../embeddings/oleObject235.bin"/><Relationship Id="rId7" Type="http://schemas.openxmlformats.org/officeDocument/2006/relationships/oleObject" Target="../embeddings/oleObject237.bin"/><Relationship Id="rId12" Type="http://schemas.openxmlformats.org/officeDocument/2006/relationships/image" Target="../media/image245.emf"/><Relationship Id="rId2" Type="http://schemas.openxmlformats.org/officeDocument/2006/relationships/slideLayout" Target="../slideLayouts/slideLayout7.xml"/><Relationship Id="rId16" Type="http://schemas.openxmlformats.org/officeDocument/2006/relationships/image" Target="../media/image247.emf"/><Relationship Id="rId1" Type="http://schemas.openxmlformats.org/officeDocument/2006/relationships/vmlDrawing" Target="../drawings/vmlDrawing56.vml"/><Relationship Id="rId6" Type="http://schemas.openxmlformats.org/officeDocument/2006/relationships/image" Target="../media/image242.emf"/><Relationship Id="rId11" Type="http://schemas.openxmlformats.org/officeDocument/2006/relationships/oleObject" Target="../embeddings/oleObject239.bin"/><Relationship Id="rId5" Type="http://schemas.openxmlformats.org/officeDocument/2006/relationships/oleObject" Target="../embeddings/oleObject236.bin"/><Relationship Id="rId15" Type="http://schemas.openxmlformats.org/officeDocument/2006/relationships/oleObject" Target="../embeddings/oleObject241.bin"/><Relationship Id="rId10" Type="http://schemas.openxmlformats.org/officeDocument/2006/relationships/image" Target="../media/image244.emf"/><Relationship Id="rId4" Type="http://schemas.openxmlformats.org/officeDocument/2006/relationships/image" Target="../media/image241.emf"/><Relationship Id="rId9" Type="http://schemas.openxmlformats.org/officeDocument/2006/relationships/oleObject" Target="../embeddings/oleObject238.bin"/><Relationship Id="rId14" Type="http://schemas.openxmlformats.org/officeDocument/2006/relationships/image" Target="../media/image246.emf"/></Relationships>
</file>

<file path=ppt/slides/_rels/slide88.xml.rels><?xml version="1.0" encoding="UTF-8" standalone="yes"?>
<Relationships xmlns="http://schemas.openxmlformats.org/package/2006/relationships"><Relationship Id="rId8" Type="http://schemas.openxmlformats.org/officeDocument/2006/relationships/image" Target="../media/image250.emf"/><Relationship Id="rId13" Type="http://schemas.openxmlformats.org/officeDocument/2006/relationships/oleObject" Target="../embeddings/oleObject247.bin"/><Relationship Id="rId3" Type="http://schemas.openxmlformats.org/officeDocument/2006/relationships/oleObject" Target="../embeddings/oleObject242.bin"/><Relationship Id="rId7" Type="http://schemas.openxmlformats.org/officeDocument/2006/relationships/oleObject" Target="../embeddings/oleObject244.bin"/><Relationship Id="rId12" Type="http://schemas.openxmlformats.org/officeDocument/2006/relationships/image" Target="../media/image252.emf"/><Relationship Id="rId2" Type="http://schemas.openxmlformats.org/officeDocument/2006/relationships/slideLayout" Target="../slideLayouts/slideLayout7.xml"/><Relationship Id="rId16" Type="http://schemas.openxmlformats.org/officeDocument/2006/relationships/image" Target="../media/image254.emf"/><Relationship Id="rId1" Type="http://schemas.openxmlformats.org/officeDocument/2006/relationships/vmlDrawing" Target="../drawings/vmlDrawing57.vml"/><Relationship Id="rId6" Type="http://schemas.openxmlformats.org/officeDocument/2006/relationships/image" Target="../media/image249.emf"/><Relationship Id="rId11" Type="http://schemas.openxmlformats.org/officeDocument/2006/relationships/oleObject" Target="../embeddings/oleObject246.bin"/><Relationship Id="rId5" Type="http://schemas.openxmlformats.org/officeDocument/2006/relationships/oleObject" Target="../embeddings/oleObject243.bin"/><Relationship Id="rId15" Type="http://schemas.openxmlformats.org/officeDocument/2006/relationships/oleObject" Target="../embeddings/oleObject248.bin"/><Relationship Id="rId10" Type="http://schemas.openxmlformats.org/officeDocument/2006/relationships/image" Target="../media/image251.emf"/><Relationship Id="rId4" Type="http://schemas.openxmlformats.org/officeDocument/2006/relationships/image" Target="../media/image248.emf"/><Relationship Id="rId9" Type="http://schemas.openxmlformats.org/officeDocument/2006/relationships/oleObject" Target="../embeddings/oleObject245.bin"/><Relationship Id="rId14" Type="http://schemas.openxmlformats.org/officeDocument/2006/relationships/image" Target="../media/image253.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49.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256.wmf"/><Relationship Id="rId5" Type="http://schemas.openxmlformats.org/officeDocument/2006/relationships/oleObject" Target="../embeddings/oleObject250.bin"/><Relationship Id="rId4" Type="http://schemas.openxmlformats.org/officeDocument/2006/relationships/image" Target="../media/image255.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4.bin"/><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11" Type="http://schemas.openxmlformats.org/officeDocument/2006/relationships/image" Target="../media/image14.wmf"/><Relationship Id="rId5" Type="http://schemas.openxmlformats.org/officeDocument/2006/relationships/oleObject" Target="../embeddings/oleObject15.bin"/><Relationship Id="rId10" Type="http://schemas.openxmlformats.org/officeDocument/2006/relationships/oleObject" Target="../embeddings/oleObject17.bin"/><Relationship Id="rId4" Type="http://schemas.openxmlformats.org/officeDocument/2006/relationships/image" Target="../media/image16.wmf"/><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007604" y="764704"/>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cxnSp>
        <p:nvCxnSpPr>
          <p:cNvPr id="7" name="直接连接符 6"/>
          <p:cNvCxnSpPr/>
          <p:nvPr/>
        </p:nvCxnSpPr>
        <p:spPr>
          <a:xfrm>
            <a:off x="827584" y="6453336"/>
            <a:ext cx="7776864" cy="0"/>
          </a:xfrm>
          <a:prstGeom prst="line">
            <a:avLst/>
          </a:prstGeom>
          <a:ln>
            <a:solidFill>
              <a:srgbClr val="FB05C6"/>
            </a:solidFill>
          </a:ln>
        </p:spPr>
        <p:style>
          <a:lnRef idx="2">
            <a:schemeClr val="accent4"/>
          </a:lnRef>
          <a:fillRef idx="0">
            <a:schemeClr val="accent4"/>
          </a:fillRef>
          <a:effectRef idx="1">
            <a:schemeClr val="accent4"/>
          </a:effectRef>
          <a:fontRef idx="minor">
            <a:schemeClr val="tx1"/>
          </a:fontRef>
        </p:style>
      </p:cxnSp>
      <p:sp>
        <p:nvSpPr>
          <p:cNvPr id="6" name="Rectangle 2"/>
          <p:cNvSpPr txBox="1">
            <a:spLocks noChangeArrowheads="1"/>
          </p:cNvSpPr>
          <p:nvPr/>
        </p:nvSpPr>
        <p:spPr>
          <a:xfrm>
            <a:off x="755650" y="1268413"/>
            <a:ext cx="7772400" cy="3455987"/>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smtClean="0">
                <a:solidFill>
                  <a:schemeClr val="folHlink"/>
                </a:solidFill>
                <a:latin typeface="黑体" pitchFamily="49" charset="-122"/>
                <a:ea typeface="黑体" pitchFamily="49" charset="-122"/>
              </a:rPr>
              <a:t/>
            </a:r>
            <a:br>
              <a:rPr lang="zh-CN" altLang="en-US" b="1" dirty="0" smtClean="0">
                <a:solidFill>
                  <a:schemeClr val="folHlink"/>
                </a:solidFill>
                <a:latin typeface="黑体" pitchFamily="49" charset="-122"/>
                <a:ea typeface="黑体" pitchFamily="49" charset="-122"/>
              </a:rPr>
            </a:br>
            <a:r>
              <a:rPr lang="zh-CN" altLang="en-US" sz="3600" b="1" dirty="0" smtClean="0">
                <a:solidFill>
                  <a:schemeClr val="folHlink"/>
                </a:solidFill>
                <a:latin typeface="黑体" pitchFamily="49" charset="-122"/>
                <a:ea typeface="黑体" pitchFamily="49" charset="-122"/>
              </a:rPr>
              <a:t/>
            </a:r>
            <a:br>
              <a:rPr lang="zh-CN" altLang="en-US" sz="3600" b="1" dirty="0" smtClean="0">
                <a:solidFill>
                  <a:schemeClr val="folHlink"/>
                </a:solidFill>
                <a:latin typeface="黑体" pitchFamily="49" charset="-122"/>
                <a:ea typeface="黑体" pitchFamily="49" charset="-122"/>
              </a:rPr>
            </a:br>
            <a:r>
              <a:rPr lang="zh-CN" altLang="en-US" sz="3600" b="1" dirty="0" smtClean="0">
                <a:solidFill>
                  <a:schemeClr val="folHlink"/>
                </a:solidFill>
                <a:latin typeface="黑体" pitchFamily="49" charset="-122"/>
                <a:ea typeface="黑体" pitchFamily="49" charset="-122"/>
              </a:rPr>
              <a:t>  </a:t>
            </a:r>
            <a:br>
              <a:rPr lang="zh-CN" altLang="en-US" sz="3600" b="1" dirty="0" smtClean="0">
                <a:solidFill>
                  <a:schemeClr val="folHlink"/>
                </a:solidFill>
                <a:latin typeface="黑体" pitchFamily="49" charset="-122"/>
                <a:ea typeface="黑体" pitchFamily="49" charset="-122"/>
              </a:rPr>
            </a:br>
            <a:r>
              <a:rPr lang="zh-CN" altLang="en-US" sz="6000" b="1" dirty="0" smtClean="0">
                <a:solidFill>
                  <a:schemeClr val="folHlink"/>
                </a:solidFill>
                <a:latin typeface="黑体" pitchFamily="49" charset="-122"/>
                <a:ea typeface="黑体" pitchFamily="49" charset="-122"/>
              </a:rPr>
              <a:t/>
            </a:r>
            <a:br>
              <a:rPr lang="zh-CN" altLang="en-US" sz="6000" b="1" dirty="0" smtClean="0">
                <a:solidFill>
                  <a:schemeClr val="folHlink"/>
                </a:solidFill>
                <a:latin typeface="黑体" pitchFamily="49" charset="-122"/>
                <a:ea typeface="黑体" pitchFamily="49" charset="-122"/>
              </a:rPr>
            </a:br>
            <a:r>
              <a:rPr lang="zh-CN" altLang="en-US" sz="6000" b="1" dirty="0" smtClean="0">
                <a:solidFill>
                  <a:schemeClr val="folHlink"/>
                </a:solidFill>
              </a:rPr>
              <a:t> </a:t>
            </a:r>
            <a:endParaRPr lang="zh-CN" altLang="en-US" sz="3600" b="1" dirty="0">
              <a:solidFill>
                <a:schemeClr val="folHlink"/>
              </a:solidFill>
            </a:endParaRPr>
          </a:p>
        </p:txBody>
      </p:sp>
      <p:sp>
        <p:nvSpPr>
          <p:cNvPr id="5" name="Text Box 4"/>
          <p:cNvSpPr txBox="1">
            <a:spLocks noChangeArrowheads="1"/>
          </p:cNvSpPr>
          <p:nvPr/>
        </p:nvSpPr>
        <p:spPr bwMode="auto">
          <a:xfrm>
            <a:off x="450850" y="2060848"/>
            <a:ext cx="8077200" cy="144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5000"/>
              </a:spcBef>
              <a:buFontTx/>
              <a:buNone/>
            </a:pPr>
            <a:r>
              <a:rPr kumimoji="1" lang="zh-CN" altLang="en-US" sz="4400" dirty="0" smtClean="0">
                <a:solidFill>
                  <a:srgbClr val="CC3399"/>
                </a:solidFill>
                <a:effectLst>
                  <a:outerShdw blurRad="38100" dist="38100" dir="2700000" algn="tl">
                    <a:srgbClr val="C0C0C0"/>
                  </a:outerShdw>
                </a:effectLst>
                <a:ea typeface="黑体" panose="02010609060101010101" pitchFamily="49" charset="-122"/>
              </a:rPr>
              <a:t>第五章  </a:t>
            </a:r>
            <a:r>
              <a:rPr kumimoji="1" lang="zh-CN" altLang="en-US" sz="4400" dirty="0">
                <a:solidFill>
                  <a:srgbClr val="CC3399"/>
                </a:solidFill>
                <a:effectLst>
                  <a:outerShdw blurRad="38100" dist="38100" dir="2700000" algn="tl">
                    <a:srgbClr val="C0C0C0"/>
                  </a:outerShdw>
                </a:effectLst>
                <a:ea typeface="黑体" panose="02010609060101010101" pitchFamily="49" charset="-122"/>
              </a:rPr>
              <a:t>弹性理论的微分提法</a:t>
            </a:r>
          </a:p>
          <a:p>
            <a:pPr algn="ctr">
              <a:spcBef>
                <a:spcPct val="25000"/>
              </a:spcBef>
              <a:buFontTx/>
              <a:buNone/>
            </a:pPr>
            <a:r>
              <a:rPr lang="zh-CN" altLang="en-US" sz="3600" b="0" dirty="0">
                <a:solidFill>
                  <a:srgbClr val="CC3399"/>
                </a:solidFill>
              </a:rPr>
              <a:t> </a:t>
            </a:r>
            <a:r>
              <a:rPr lang="en-US" altLang="zh-CN" sz="3600" dirty="0">
                <a:solidFill>
                  <a:srgbClr val="CC3399"/>
                </a:solidFill>
              </a:rPr>
              <a:t>Differential Method of Elasticity</a:t>
            </a:r>
            <a:r>
              <a:rPr lang="en-US" altLang="zh-CN" sz="2400" dirty="0">
                <a:solidFill>
                  <a:srgbClr val="CC3399"/>
                </a:solidFill>
              </a:rPr>
              <a:t> </a:t>
            </a:r>
          </a:p>
        </p:txBody>
      </p:sp>
    </p:spTree>
    <p:extLst>
      <p:ext uri="{BB962C8B-B14F-4D97-AF65-F5344CB8AC3E}">
        <p14:creationId xmlns:p14="http://schemas.microsoft.com/office/powerpoint/2010/main" val="3855363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91308" y="190500"/>
            <a:ext cx="5377408" cy="1143000"/>
          </a:xfrm>
        </p:spPr>
        <p:txBody>
          <a:bodyPr/>
          <a:lstStyle/>
          <a:p>
            <a:r>
              <a:rPr lang="zh-CN" altLang="en-US" b="1" dirty="0">
                <a:latin typeface="隶书" panose="02010509060101010101" pitchFamily="49" charset="-122"/>
              </a:rPr>
              <a:t>微分提法</a:t>
            </a:r>
          </a:p>
        </p:txBody>
      </p:sp>
      <p:sp>
        <p:nvSpPr>
          <p:cNvPr id="20483"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dirty="0">
                <a:solidFill>
                  <a:schemeClr val="bg1"/>
                </a:solidFill>
              </a:rPr>
              <a:t>Chapter  6.1</a:t>
            </a:r>
          </a:p>
        </p:txBody>
      </p:sp>
      <p:graphicFrame>
        <p:nvGraphicFramePr>
          <p:cNvPr id="20484" name="Object 4"/>
          <p:cNvGraphicFramePr>
            <a:graphicFrameLocks noChangeAspect="1"/>
          </p:cNvGraphicFramePr>
          <p:nvPr/>
        </p:nvGraphicFramePr>
        <p:xfrm>
          <a:off x="4114800" y="1828800"/>
          <a:ext cx="2846388" cy="1730375"/>
        </p:xfrm>
        <a:graphic>
          <a:graphicData uri="http://schemas.openxmlformats.org/presentationml/2006/ole">
            <mc:AlternateContent xmlns:mc="http://schemas.openxmlformats.org/markup-compatibility/2006">
              <mc:Choice xmlns:v="urn:schemas-microsoft-com:vml" Requires="v">
                <p:oleObj spid="_x0000_s61480" name="Equation" r:id="rId3" imgW="1295280" imgH="787320" progId="Equation.DSMT4">
                  <p:embed/>
                </p:oleObj>
              </mc:Choice>
              <mc:Fallback>
                <p:oleObj name="Equation" r:id="rId3" imgW="1295280" imgH="7873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828800"/>
                        <a:ext cx="2846388"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Text Box 5"/>
          <p:cNvSpPr txBox="1">
            <a:spLocks noChangeArrowheads="1"/>
          </p:cNvSpPr>
          <p:nvPr/>
        </p:nvSpPr>
        <p:spPr bwMode="auto">
          <a:xfrm>
            <a:off x="1752600" y="16002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1" dirty="0">
                <a:latin typeface="楷体" panose="02010609060101010101" pitchFamily="49" charset="-122"/>
                <a:ea typeface="楷体" panose="02010609060101010101" pitchFamily="49" charset="-122"/>
              </a:rPr>
              <a:t>分量形式为：</a:t>
            </a:r>
          </a:p>
        </p:txBody>
      </p:sp>
      <p:sp>
        <p:nvSpPr>
          <p:cNvPr id="20486" name="Text Box 6"/>
          <p:cNvSpPr txBox="1">
            <a:spLocks noChangeArrowheads="1"/>
          </p:cNvSpPr>
          <p:nvPr/>
        </p:nvSpPr>
        <p:spPr bwMode="auto">
          <a:xfrm>
            <a:off x="611560" y="3733800"/>
            <a:ext cx="8075240" cy="212365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Clr>
                <a:srgbClr val="0000FF"/>
              </a:buClr>
              <a:buFont typeface="宋体" panose="02010600030101010101" pitchFamily="2" charset="-122"/>
              <a:buChar char="◎"/>
            </a:pPr>
            <a:r>
              <a:rPr lang="zh-CN" altLang="en-US" sz="2400" b="1" dirty="0">
                <a:latin typeface="楷体" panose="02010609060101010101" pitchFamily="49" charset="-122"/>
                <a:ea typeface="楷体" panose="02010609060101010101" pitchFamily="49" charset="-122"/>
              </a:rPr>
              <a:t>当       </a:t>
            </a:r>
            <a:r>
              <a:rPr lang="zh-CN" altLang="en-US" sz="2400" b="1" dirty="0" smtClean="0">
                <a:latin typeface="楷体" panose="02010609060101010101" pitchFamily="49" charset="-122"/>
                <a:ea typeface="楷体" panose="02010609060101010101" pitchFamily="49" charset="-122"/>
              </a:rPr>
              <a:t>时</a:t>
            </a:r>
            <a:r>
              <a:rPr lang="zh-CN" altLang="en-US" sz="2400" b="1" dirty="0">
                <a:latin typeface="楷体" panose="02010609060101010101" pitchFamily="49" charset="-122"/>
                <a:ea typeface="楷体" panose="02010609060101010101" pitchFamily="49" charset="-122"/>
              </a:rPr>
              <a:t>称为</a:t>
            </a:r>
            <a:r>
              <a:rPr lang="zh-CN" altLang="en-US" sz="2400" b="1" dirty="0">
                <a:solidFill>
                  <a:srgbClr val="FF0000"/>
                </a:solidFill>
                <a:latin typeface="楷体" panose="02010609060101010101" pitchFamily="49" charset="-122"/>
                <a:ea typeface="楷体" panose="02010609060101010101" pitchFamily="49" charset="-122"/>
              </a:rPr>
              <a:t>自由表面</a:t>
            </a:r>
            <a:r>
              <a:rPr lang="zh-CN" altLang="en-US" sz="2400" b="1" dirty="0">
                <a:latin typeface="楷体" panose="02010609060101010101" pitchFamily="49" charset="-122"/>
                <a:ea typeface="楷体" panose="02010609060101010101" pitchFamily="49" charset="-122"/>
              </a:rPr>
              <a:t>，是力边界的特殊情况。</a:t>
            </a:r>
          </a:p>
          <a:p>
            <a:pPr>
              <a:lnSpc>
                <a:spcPct val="150000"/>
              </a:lnSpc>
              <a:spcBef>
                <a:spcPct val="50000"/>
              </a:spcBef>
              <a:buClr>
                <a:srgbClr val="0000FF"/>
              </a:buClr>
              <a:buFont typeface="宋体" panose="02010600030101010101" pitchFamily="2" charset="-122"/>
              <a:buChar char="◎"/>
            </a:pPr>
            <a:r>
              <a:rPr lang="zh-CN" altLang="en-US" sz="2400" b="1" dirty="0">
                <a:latin typeface="楷体" panose="02010609060101010101" pitchFamily="49" charset="-122"/>
                <a:ea typeface="楷体" panose="02010609060101010101" pitchFamily="49" charset="-122"/>
              </a:rPr>
              <a:t>集中力化为作用在微小面积上的均布表面力。</a:t>
            </a:r>
          </a:p>
          <a:p>
            <a:pPr>
              <a:lnSpc>
                <a:spcPct val="150000"/>
              </a:lnSpc>
              <a:spcBef>
                <a:spcPct val="50000"/>
              </a:spcBef>
              <a:buClr>
                <a:srgbClr val="0000FF"/>
              </a:buClr>
              <a:buFont typeface="宋体" panose="02010600030101010101" pitchFamily="2" charset="-122"/>
              <a:buChar char="◎"/>
            </a:pPr>
            <a:r>
              <a:rPr lang="zh-CN" altLang="en-US" sz="2400" b="1" dirty="0">
                <a:latin typeface="楷体" panose="02010609060101010101" pitchFamily="49" charset="-122"/>
                <a:ea typeface="楷体" panose="02010609060101010101" pitchFamily="49" charset="-122"/>
              </a:rPr>
              <a:t>集中力矩则化为非均布表面力。</a:t>
            </a:r>
          </a:p>
        </p:txBody>
      </p:sp>
      <p:graphicFrame>
        <p:nvGraphicFramePr>
          <p:cNvPr id="20487" name="Object 7"/>
          <p:cNvGraphicFramePr>
            <a:graphicFrameLocks noChangeAspect="1"/>
          </p:cNvGraphicFramePr>
          <p:nvPr>
            <p:extLst>
              <p:ext uri="{D42A27DB-BD31-4B8C-83A1-F6EECF244321}">
                <p14:modId xmlns:p14="http://schemas.microsoft.com/office/powerpoint/2010/main" val="453239672"/>
              </p:ext>
            </p:extLst>
          </p:nvPr>
        </p:nvGraphicFramePr>
        <p:xfrm>
          <a:off x="1475656" y="3830928"/>
          <a:ext cx="768350" cy="434975"/>
        </p:xfrm>
        <a:graphic>
          <a:graphicData uri="http://schemas.openxmlformats.org/presentationml/2006/ole">
            <mc:AlternateContent xmlns:mc="http://schemas.openxmlformats.org/markup-compatibility/2006">
              <mc:Choice xmlns:v="urn:schemas-microsoft-com:vml" Requires="v">
                <p:oleObj spid="_x0000_s61481" name="Equation" r:id="rId5" imgW="431640" imgH="241200" progId="Equation.DSMT4">
                  <p:embed/>
                </p:oleObj>
              </mc:Choice>
              <mc:Fallback>
                <p:oleObj name="Equation" r:id="rId5" imgW="43164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3830928"/>
                        <a:ext cx="7683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连接符 7"/>
          <p:cNvCxnSpPr/>
          <p:nvPr/>
        </p:nvCxnSpPr>
        <p:spPr>
          <a:xfrm>
            <a:off x="1115616" y="125158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23443" y="112123"/>
            <a:ext cx="4585320" cy="1143000"/>
          </a:xfrm>
        </p:spPr>
        <p:txBody>
          <a:bodyPr/>
          <a:lstStyle/>
          <a:p>
            <a:r>
              <a:rPr lang="zh-CN" altLang="en-US" b="1" dirty="0">
                <a:latin typeface="隶书" panose="02010509060101010101" pitchFamily="49" charset="-122"/>
              </a:rPr>
              <a:t>微分提法</a:t>
            </a:r>
          </a:p>
        </p:txBody>
      </p:sp>
      <p:sp>
        <p:nvSpPr>
          <p:cNvPr id="21507"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sp>
        <p:nvSpPr>
          <p:cNvPr id="21508" name="Text Box 4"/>
          <p:cNvSpPr txBox="1">
            <a:spLocks noChangeArrowheads="1"/>
          </p:cNvSpPr>
          <p:nvPr/>
        </p:nvSpPr>
        <p:spPr bwMode="auto">
          <a:xfrm>
            <a:off x="539552" y="1353249"/>
            <a:ext cx="822048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AutoNum type="arabicPeriod" startAt="2"/>
            </a:pPr>
            <a:r>
              <a:rPr lang="zh-CN" altLang="en-US" sz="2400" b="1" dirty="0">
                <a:latin typeface="楷体" panose="02010609060101010101" pitchFamily="49" charset="-122"/>
                <a:ea typeface="楷体" panose="02010609060101010101" pitchFamily="49" charset="-122"/>
              </a:rPr>
              <a:t>处处给定位移           </a:t>
            </a:r>
            <a:r>
              <a:rPr lang="zh-CN" altLang="en-US" sz="2400" b="1" dirty="0" smtClean="0">
                <a:latin typeface="楷体" panose="02010609060101010101" pitchFamily="49" charset="-122"/>
                <a:ea typeface="楷体" panose="02010609060101010101" pitchFamily="49" charset="-122"/>
              </a:rPr>
              <a:t>   约束</a:t>
            </a:r>
            <a:r>
              <a:rPr lang="zh-CN" altLang="en-US" sz="2400" b="1" dirty="0">
                <a:latin typeface="楷体" panose="02010609060101010101" pitchFamily="49" charset="-122"/>
                <a:ea typeface="楷体" panose="02010609060101010101" pitchFamily="49" charset="-122"/>
              </a:rPr>
              <a:t>的</a:t>
            </a:r>
            <a:r>
              <a:rPr lang="zh-CN" altLang="en-US" sz="2400" b="1" dirty="0">
                <a:solidFill>
                  <a:srgbClr val="FF0000"/>
                </a:solidFill>
                <a:latin typeface="楷体" panose="02010609060101010101" pitchFamily="49" charset="-122"/>
                <a:ea typeface="楷体" panose="02010609060101010101" pitchFamily="49" charset="-122"/>
              </a:rPr>
              <a:t>位移边界</a:t>
            </a:r>
            <a:r>
              <a:rPr lang="en-US" altLang="zh-CN" sz="2400" b="1" i="1" dirty="0">
                <a:solidFill>
                  <a:srgbClr val="FF0000"/>
                </a:solidFill>
                <a:latin typeface="楷体" panose="02010609060101010101" pitchFamily="49" charset="-122"/>
                <a:ea typeface="楷体" panose="02010609060101010101" pitchFamily="49" charset="-122"/>
              </a:rPr>
              <a:t>S</a:t>
            </a:r>
            <a:r>
              <a:rPr lang="en-US" altLang="zh-CN" sz="2400" b="1" i="1" baseline="-25000" dirty="0">
                <a:solidFill>
                  <a:srgbClr val="FF0000"/>
                </a:solidFill>
                <a:latin typeface="楷体" panose="02010609060101010101" pitchFamily="49" charset="-122"/>
                <a:ea typeface="楷体" panose="02010609060101010101" pitchFamily="49" charset="-122"/>
              </a:rPr>
              <a:t>u</a:t>
            </a:r>
            <a:r>
              <a:rPr lang="zh-CN" altLang="en-US" sz="2400" b="1" dirty="0">
                <a:latin typeface="楷体" panose="02010609060101010101" pitchFamily="49" charset="-122"/>
                <a:ea typeface="楷体" panose="02010609060101010101" pitchFamily="49" charset="-122"/>
              </a:rPr>
              <a:t>。</a:t>
            </a:r>
          </a:p>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    域内位移场的边界值应等于给定边界值：  </a:t>
            </a:r>
          </a:p>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    </a:t>
            </a:r>
          </a:p>
          <a:p>
            <a:pPr>
              <a:lnSpc>
                <a:spcPct val="150000"/>
              </a:lnSpc>
              <a:spcBef>
                <a:spcPct val="50000"/>
              </a:spcBef>
              <a:buFontTx/>
              <a:buNone/>
            </a:pPr>
            <a:endParaRPr lang="zh-CN" altLang="en-US" sz="2400" b="1" dirty="0">
              <a:latin typeface="楷体" panose="02010609060101010101" pitchFamily="49" charset="-122"/>
              <a:ea typeface="楷体" panose="02010609060101010101" pitchFamily="49" charset="-122"/>
            </a:endParaRPr>
          </a:p>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   </a:t>
            </a:r>
            <a:endParaRPr lang="en-US" altLang="zh-CN" sz="2400" b="1" dirty="0" smtClean="0">
              <a:latin typeface="楷体" panose="02010609060101010101" pitchFamily="49" charset="-122"/>
              <a:ea typeface="楷体" panose="02010609060101010101" pitchFamily="49" charset="-122"/>
            </a:endParaRPr>
          </a:p>
          <a:p>
            <a:pPr>
              <a:lnSpc>
                <a:spcPct val="150000"/>
              </a:lnSpc>
              <a:spcBef>
                <a:spcPct val="50000"/>
              </a:spcBef>
              <a:buFontTx/>
              <a:buNone/>
            </a:pPr>
            <a:r>
              <a:rPr lang="zh-CN" altLang="en-US" sz="2400" b="1" dirty="0" smtClean="0">
                <a:latin typeface="楷体" panose="02010609060101010101" pitchFamily="49" charset="-122"/>
                <a:ea typeface="楷体" panose="02010609060101010101" pitchFamily="49" charset="-122"/>
              </a:rPr>
              <a:t>有时</a:t>
            </a:r>
            <a:r>
              <a:rPr lang="zh-CN" altLang="en-US" sz="2400" b="1" dirty="0">
                <a:latin typeface="楷体" panose="02010609060101010101" pitchFamily="49" charset="-122"/>
                <a:ea typeface="楷体" panose="02010609060101010101" pitchFamily="49" charset="-122"/>
              </a:rPr>
              <a:t>也可指定边界位移的导数值</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例如，转角为零</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或应变值。在静力学问题中，所给的位移应足以防止物体的刚体运动。 </a:t>
            </a:r>
          </a:p>
        </p:txBody>
      </p:sp>
      <p:graphicFrame>
        <p:nvGraphicFramePr>
          <p:cNvPr id="21509" name="Object 5"/>
          <p:cNvGraphicFramePr>
            <a:graphicFrameLocks noChangeAspect="1"/>
          </p:cNvGraphicFramePr>
          <p:nvPr>
            <p:extLst>
              <p:ext uri="{D42A27DB-BD31-4B8C-83A1-F6EECF244321}">
                <p14:modId xmlns:p14="http://schemas.microsoft.com/office/powerpoint/2010/main" val="49693434"/>
              </p:ext>
            </p:extLst>
          </p:nvPr>
        </p:nvGraphicFramePr>
        <p:xfrm>
          <a:off x="2915816" y="1412871"/>
          <a:ext cx="1728192" cy="535758"/>
        </p:xfrm>
        <a:graphic>
          <a:graphicData uri="http://schemas.openxmlformats.org/presentationml/2006/ole">
            <mc:AlternateContent xmlns:mc="http://schemas.openxmlformats.org/markup-compatibility/2006">
              <mc:Choice xmlns:v="urn:schemas-microsoft-com:vml" Requires="v">
                <p:oleObj spid="_x0000_s62523" name="Equation" r:id="rId3" imgW="825500" imgH="254000" progId="Equation.DSMT4">
                  <p:embed/>
                </p:oleObj>
              </mc:Choice>
              <mc:Fallback>
                <p:oleObj name="Equation" r:id="rId3" imgW="8255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412871"/>
                        <a:ext cx="1728192" cy="535758"/>
                      </a:xfrm>
                      <a:prstGeom prst="rect">
                        <a:avLst/>
                      </a:prstGeom>
                      <a:noFill/>
                      <a:extLst/>
                    </p:spPr>
                  </p:pic>
                </p:oleObj>
              </mc:Fallback>
            </mc:AlternateContent>
          </a:graphicData>
        </a:graphic>
      </p:graphicFrame>
      <p:graphicFrame>
        <p:nvGraphicFramePr>
          <p:cNvPr id="21511" name="Object 7"/>
          <p:cNvGraphicFramePr>
            <a:graphicFrameLocks noChangeAspect="1"/>
          </p:cNvGraphicFramePr>
          <p:nvPr>
            <p:extLst>
              <p:ext uri="{D42A27DB-BD31-4B8C-83A1-F6EECF244321}">
                <p14:modId xmlns:p14="http://schemas.microsoft.com/office/powerpoint/2010/main" val="4203359685"/>
              </p:ext>
            </p:extLst>
          </p:nvPr>
        </p:nvGraphicFramePr>
        <p:xfrm>
          <a:off x="3154424" y="3140968"/>
          <a:ext cx="3051175" cy="685800"/>
        </p:xfrm>
        <a:graphic>
          <a:graphicData uri="http://schemas.openxmlformats.org/presentationml/2006/ole">
            <mc:AlternateContent xmlns:mc="http://schemas.openxmlformats.org/markup-compatibility/2006">
              <mc:Choice xmlns:v="urn:schemas-microsoft-com:vml" Requires="v">
                <p:oleObj spid="_x0000_s62524" name="Equation" r:id="rId5" imgW="1015920" imgH="228600" progId="Equation.DSMT4">
                  <p:embed/>
                </p:oleObj>
              </mc:Choice>
              <mc:Fallback>
                <p:oleObj name="Equation" r:id="rId5" imgW="101592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4424" y="3140968"/>
                        <a:ext cx="3051175" cy="685800"/>
                      </a:xfrm>
                      <a:prstGeom prst="rect">
                        <a:avLst/>
                      </a:prstGeom>
                      <a:gradFill rotWithShape="1">
                        <a:gsLst>
                          <a:gs pos="0">
                            <a:srgbClr val="CCFFCC"/>
                          </a:gs>
                          <a:gs pos="100000">
                            <a:srgbClr val="FFFFFF"/>
                          </a:gs>
                        </a:gsLst>
                        <a:lin ang="5400000" scaled="1"/>
                      </a:gradFill>
                      <a:ln w="28575">
                        <a:solidFill>
                          <a:srgbClr val="008080"/>
                        </a:solidFill>
                        <a:miter lim="800000"/>
                        <a:headEnd/>
                        <a:tailEnd/>
                      </a:ln>
                    </p:spPr>
                  </p:pic>
                </p:oleObj>
              </mc:Fallback>
            </mc:AlternateContent>
          </a:graphicData>
        </a:graphic>
      </p:graphicFrame>
      <p:graphicFrame>
        <p:nvGraphicFramePr>
          <p:cNvPr id="21513" name="Object 9"/>
          <p:cNvGraphicFramePr>
            <a:graphicFrameLocks noChangeAspect="1"/>
          </p:cNvGraphicFramePr>
          <p:nvPr>
            <p:extLst>
              <p:ext uri="{D42A27DB-BD31-4B8C-83A1-F6EECF244321}">
                <p14:modId xmlns:p14="http://schemas.microsoft.com/office/powerpoint/2010/main" val="3988863673"/>
              </p:ext>
            </p:extLst>
          </p:nvPr>
        </p:nvGraphicFramePr>
        <p:xfrm>
          <a:off x="3059832" y="4077072"/>
          <a:ext cx="3408363" cy="533400"/>
        </p:xfrm>
        <a:graphic>
          <a:graphicData uri="http://schemas.openxmlformats.org/presentationml/2006/ole">
            <mc:AlternateContent xmlns:mc="http://schemas.openxmlformats.org/markup-compatibility/2006">
              <mc:Choice xmlns:v="urn:schemas-microsoft-com:vml" Requires="v">
                <p:oleObj spid="_x0000_s62525" name="Equation" r:id="rId7" imgW="1218960" imgH="190440" progId="Equation.DSMT4">
                  <p:embed/>
                </p:oleObj>
              </mc:Choice>
              <mc:Fallback>
                <p:oleObj name="Equation" r:id="rId7" imgW="1218960" imgH="190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4077072"/>
                        <a:ext cx="3408363" cy="533400"/>
                      </a:xfrm>
                      <a:prstGeom prst="rect">
                        <a:avLst/>
                      </a:prstGeom>
                      <a:noFill/>
                      <a:ln w="34925">
                        <a:solidFill>
                          <a:schemeClr val="accent1"/>
                        </a:solidFill>
                      </a:ln>
                      <a:effectLst/>
                      <a:extLst/>
                    </p:spPr>
                  </p:pic>
                </p:oleObj>
              </mc:Fallback>
            </mc:AlternateContent>
          </a:graphicData>
        </a:graphic>
      </p:graphicFrame>
      <p:cxnSp>
        <p:nvCxnSpPr>
          <p:cNvPr id="9" name="直接连接符 8"/>
          <p:cNvCxnSpPr/>
          <p:nvPr/>
        </p:nvCxnSpPr>
        <p:spPr>
          <a:xfrm>
            <a:off x="1115616" y="128045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52876" y="88388"/>
            <a:ext cx="5804520" cy="1143000"/>
          </a:xfrm>
        </p:spPr>
        <p:txBody>
          <a:bodyPr/>
          <a:lstStyle/>
          <a:p>
            <a:r>
              <a:rPr lang="zh-CN" altLang="en-US" b="1" dirty="0">
                <a:latin typeface="隶书" panose="02010509060101010101" pitchFamily="49" charset="-122"/>
              </a:rPr>
              <a:t>微分提法</a:t>
            </a:r>
          </a:p>
        </p:txBody>
      </p:sp>
      <p:sp>
        <p:nvSpPr>
          <p:cNvPr id="22531"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sp>
        <p:nvSpPr>
          <p:cNvPr id="22532" name="Text Box 4"/>
          <p:cNvSpPr txBox="1">
            <a:spLocks noChangeArrowheads="1"/>
          </p:cNvSpPr>
          <p:nvPr/>
        </p:nvSpPr>
        <p:spPr bwMode="auto">
          <a:xfrm>
            <a:off x="755576" y="1447800"/>
            <a:ext cx="800742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AutoNum type="arabicPeriod" startAt="3"/>
            </a:pPr>
            <a:r>
              <a:rPr lang="zh-CN" altLang="en-US" sz="2400" b="1" dirty="0">
                <a:latin typeface="楷体" panose="02010609060101010101" pitchFamily="49" charset="-122"/>
                <a:ea typeface="楷体" panose="02010609060101010101" pitchFamily="49" charset="-122"/>
              </a:rPr>
              <a:t>在部分边界</a:t>
            </a:r>
            <a:r>
              <a:rPr lang="en-US" altLang="zh-CN" sz="2400" b="1" i="1" dirty="0">
                <a:latin typeface="楷体" panose="02010609060101010101" pitchFamily="49" charset="-122"/>
                <a:ea typeface="楷体" panose="02010609060101010101" pitchFamily="49" charset="-122"/>
              </a:rPr>
              <a:t>S</a:t>
            </a:r>
            <a:r>
              <a:rPr lang="en-US" altLang="zh-CN" sz="2400" b="1" i="1" baseline="-25000" dirty="0">
                <a:latin typeface="楷体" panose="02010609060101010101" pitchFamily="49" charset="-122"/>
                <a:ea typeface="楷体" panose="02010609060101010101" pitchFamily="49" charset="-122"/>
                <a:sym typeface="Symbol" panose="05050102010706020507" pitchFamily="18" charset="2"/>
              </a:rPr>
              <a:t>  </a:t>
            </a:r>
            <a:r>
              <a:rPr lang="zh-CN" altLang="en-US" sz="2400" b="1" dirty="0">
                <a:latin typeface="楷体" panose="02010609060101010101" pitchFamily="49" charset="-122"/>
                <a:ea typeface="楷体" panose="02010609060101010101" pitchFamily="49" charset="-122"/>
              </a:rPr>
              <a:t>上给定外力，部分边界</a:t>
            </a:r>
            <a:r>
              <a:rPr lang="en-US" altLang="zh-CN" sz="2400" b="1" i="1" dirty="0">
                <a:latin typeface="楷体" panose="02010609060101010101" pitchFamily="49" charset="-122"/>
                <a:ea typeface="楷体" panose="02010609060101010101" pitchFamily="49" charset="-122"/>
              </a:rPr>
              <a:t>S</a:t>
            </a:r>
            <a:r>
              <a:rPr lang="en-US" altLang="zh-CN" sz="2400" b="1" i="1" baseline="-25000" dirty="0">
                <a:latin typeface="楷体" panose="02010609060101010101" pitchFamily="49" charset="-122"/>
                <a:ea typeface="楷体" panose="02010609060101010101" pitchFamily="49" charset="-122"/>
              </a:rPr>
              <a:t>u</a:t>
            </a:r>
            <a:r>
              <a:rPr lang="zh-CN" altLang="en-US" sz="2400" b="1" dirty="0">
                <a:latin typeface="楷体" panose="02010609060101010101" pitchFamily="49" charset="-122"/>
                <a:ea typeface="楷体" panose="02010609060101010101" pitchFamily="49" charset="-122"/>
              </a:rPr>
              <a:t>上给定位移的</a:t>
            </a:r>
            <a:r>
              <a:rPr lang="zh-CN" altLang="en-US" sz="2400" b="1" dirty="0">
                <a:solidFill>
                  <a:srgbClr val="FF0000"/>
                </a:solidFill>
                <a:latin typeface="楷体" panose="02010609060101010101" pitchFamily="49" charset="-122"/>
                <a:ea typeface="楷体" panose="02010609060101010101" pitchFamily="49" charset="-122"/>
              </a:rPr>
              <a:t>混合边界</a:t>
            </a:r>
            <a:r>
              <a:rPr lang="en-US" altLang="zh-CN" sz="2400" b="1" i="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。这时要求</a:t>
            </a:r>
          </a:p>
          <a:p>
            <a:pPr>
              <a:lnSpc>
                <a:spcPct val="150000"/>
              </a:lnSpc>
              <a:spcBef>
                <a:spcPct val="50000"/>
              </a:spcBef>
              <a:buFontTx/>
              <a:buAutoNum type="arabicPeriod" startAt="3"/>
            </a:pPr>
            <a:endParaRPr lang="zh-CN" altLang="en-US" sz="2400" dirty="0">
              <a:latin typeface="Times New Roman" panose="02020603050405020304" pitchFamily="18" charset="0"/>
              <a:ea typeface="楷体_GB2312" pitchFamily="49" charset="-122"/>
            </a:endParaRPr>
          </a:p>
          <a:p>
            <a:pPr>
              <a:lnSpc>
                <a:spcPct val="150000"/>
              </a:lnSpc>
              <a:spcBef>
                <a:spcPct val="50000"/>
              </a:spcBef>
              <a:buFontTx/>
              <a:buNone/>
            </a:pPr>
            <a:endParaRPr lang="zh-CN" altLang="en-US" sz="2400" dirty="0">
              <a:ea typeface="楷体_GB2312" pitchFamily="49" charset="-122"/>
            </a:endParaRPr>
          </a:p>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     </a:t>
            </a:r>
            <a:r>
              <a:rPr lang="zh-CN" altLang="en-US" sz="2400" b="1" dirty="0">
                <a:solidFill>
                  <a:srgbClr val="FF0000"/>
                </a:solidFill>
                <a:latin typeface="楷体" panose="02010609060101010101" pitchFamily="49" charset="-122"/>
                <a:ea typeface="楷体" panose="02010609060101010101" pitchFamily="49" charset="-122"/>
              </a:rPr>
              <a:t>对于弹性动力学问题，</a:t>
            </a:r>
          </a:p>
          <a:p>
            <a:pPr>
              <a:lnSpc>
                <a:spcPct val="150000"/>
              </a:lnSpc>
              <a:spcBef>
                <a:spcPct val="50000"/>
              </a:spcBef>
              <a:buFontTx/>
              <a:buNone/>
            </a:pPr>
            <a:r>
              <a:rPr lang="zh-CN" altLang="en-US" sz="2400" b="1" dirty="0">
                <a:solidFill>
                  <a:srgbClr val="FF0000"/>
                </a:solidFill>
                <a:latin typeface="楷体" panose="02010609060101010101" pitchFamily="49" charset="-122"/>
                <a:ea typeface="楷体" panose="02010609060101010101" pitchFamily="49" charset="-122"/>
              </a:rPr>
              <a:t>     还应给定初始条件。</a:t>
            </a:r>
          </a:p>
        </p:txBody>
      </p:sp>
      <p:graphicFrame>
        <p:nvGraphicFramePr>
          <p:cNvPr id="22533" name="Object 5"/>
          <p:cNvGraphicFramePr>
            <a:graphicFrameLocks noChangeAspect="1"/>
          </p:cNvGraphicFramePr>
          <p:nvPr/>
        </p:nvGraphicFramePr>
        <p:xfrm>
          <a:off x="3124200" y="2819400"/>
          <a:ext cx="2008188" cy="1190625"/>
        </p:xfrm>
        <a:graphic>
          <a:graphicData uri="http://schemas.openxmlformats.org/presentationml/2006/ole">
            <mc:AlternateContent xmlns:mc="http://schemas.openxmlformats.org/markup-compatibility/2006">
              <mc:Choice xmlns:v="urn:schemas-microsoft-com:vml" Requires="v">
                <p:oleObj spid="_x0000_s63553" name="Equation" r:id="rId3" imgW="774364" imgH="457002" progId="Equation.DSMT4">
                  <p:embed/>
                </p:oleObj>
              </mc:Choice>
              <mc:Fallback>
                <p:oleObj name="Equation" r:id="rId3" imgW="774364" imgH="45700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19400"/>
                        <a:ext cx="2008188" cy="1190625"/>
                      </a:xfrm>
                      <a:prstGeom prst="rect">
                        <a:avLst/>
                      </a:prstGeom>
                      <a:gradFill rotWithShape="1">
                        <a:gsLst>
                          <a:gs pos="0">
                            <a:srgbClr val="CCFFFF"/>
                          </a:gs>
                          <a:gs pos="100000">
                            <a:srgbClr val="FFFFFF"/>
                          </a:gs>
                        </a:gsLst>
                        <a:path path="rect">
                          <a:fillToRect l="100000" b="100000"/>
                        </a:path>
                      </a:gradFill>
                      <a:ln w="28575">
                        <a:solidFill>
                          <a:srgbClr val="008080"/>
                        </a:solidFill>
                        <a:miter lim="800000"/>
                        <a:headEnd/>
                        <a:tailEnd/>
                      </a:ln>
                    </p:spPr>
                  </p:pic>
                </p:oleObj>
              </mc:Fallback>
            </mc:AlternateContent>
          </a:graphicData>
        </a:graphic>
      </p:graphicFrame>
      <p:cxnSp>
        <p:nvCxnSpPr>
          <p:cNvPr id="10" name="直接连接符 9"/>
          <p:cNvCxnSpPr/>
          <p:nvPr/>
        </p:nvCxnSpPr>
        <p:spPr>
          <a:xfrm>
            <a:off x="1113508"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
        <p:nvSpPr>
          <p:cNvPr id="11" name="Rectangle 9"/>
          <p:cNvSpPr>
            <a:spLocks noChangeArrowheads="1"/>
          </p:cNvSpPr>
          <p:nvPr/>
        </p:nvSpPr>
        <p:spPr bwMode="auto">
          <a:xfrm>
            <a:off x="539552" y="5500290"/>
            <a:ext cx="70866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b="1">
                <a:solidFill>
                  <a:schemeClr val="tx1"/>
                </a:solidFill>
                <a:latin typeface="Arial" panose="020B0604020202020204" pitchFamily="34" charset="0"/>
                <a:ea typeface="楷体_GB2312" pitchFamily="49" charset="-122"/>
              </a:defRPr>
            </a:lvl1pPr>
            <a:lvl2pPr marL="876300" indent="-419100">
              <a:buChar char="–"/>
              <a:defRPr sz="2400" b="1">
                <a:solidFill>
                  <a:schemeClr val="tx1"/>
                </a:solidFill>
                <a:latin typeface="Arial" panose="020B0604020202020204" pitchFamily="34" charset="0"/>
                <a:ea typeface="楷体_GB2312" pitchFamily="49" charset="-122"/>
              </a:defRPr>
            </a:lvl2pPr>
            <a:lvl3pPr marL="1333500" indent="-419100">
              <a:defRPr sz="2400" b="1">
                <a:solidFill>
                  <a:schemeClr val="tx1"/>
                </a:solidFill>
                <a:latin typeface="Arial" panose="020B0604020202020204" pitchFamily="34" charset="0"/>
                <a:ea typeface="楷体_GB2312" pitchFamily="49" charset="-122"/>
              </a:defRPr>
            </a:lvl3pPr>
            <a:lvl4pPr marL="1752600" indent="-381000">
              <a:buChar char="–"/>
              <a:defRPr sz="2400" b="1">
                <a:solidFill>
                  <a:schemeClr val="tx1"/>
                </a:solidFill>
                <a:latin typeface="Arial" panose="020B0604020202020204" pitchFamily="34" charset="0"/>
                <a:ea typeface="楷体_GB2312" pitchFamily="49" charset="-122"/>
              </a:defRPr>
            </a:lvl4pPr>
            <a:lvl5pPr marL="2209800" indent="-381000">
              <a:buChar char="»"/>
              <a:defRPr sz="2400" b="1">
                <a:solidFill>
                  <a:schemeClr val="tx1"/>
                </a:solidFill>
                <a:latin typeface="Arial" panose="020B0604020202020204" pitchFamily="34" charset="0"/>
                <a:ea typeface="楷体_GB2312" pitchFamily="49" charset="-122"/>
              </a:defRPr>
            </a:lvl5pPr>
            <a:lvl6pPr marL="2667000" indent="-3810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6pPr>
            <a:lvl7pPr marL="3124200" indent="-3810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7pPr>
            <a:lvl8pPr marL="3581400" indent="-3810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8pPr>
            <a:lvl9pPr marL="4038600" indent="-3810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9pPr>
          </a:lstStyle>
          <a:p>
            <a:pPr>
              <a:lnSpc>
                <a:spcPct val="170000"/>
              </a:lnSpc>
              <a:buFontTx/>
              <a:buNone/>
            </a:pPr>
            <a:r>
              <a:rPr lang="en-US" altLang="zh-CN" sz="2800" dirty="0" smtClean="0">
                <a:solidFill>
                  <a:srgbClr val="FF0000"/>
                </a:solidFill>
                <a:latin typeface="楷体" panose="02010609060101010101" pitchFamily="49" charset="-122"/>
                <a:ea typeface="楷体" panose="02010609060101010101" pitchFamily="49" charset="-122"/>
              </a:rPr>
              <a:t>4. </a:t>
            </a:r>
            <a:r>
              <a:rPr lang="zh-CN" altLang="en-US" sz="2800" dirty="0">
                <a:solidFill>
                  <a:srgbClr val="FF0000"/>
                </a:solidFill>
                <a:latin typeface="楷体" panose="02010609060101010101" pitchFamily="49" charset="-122"/>
                <a:ea typeface="楷体" panose="02010609060101010101" pitchFamily="49" charset="-122"/>
              </a:rPr>
              <a:t>弹簧类边界条件</a:t>
            </a:r>
            <a:endParaRPr lang="zh-CN" altLang="en-US" dirty="0">
              <a:solidFill>
                <a:srgbClr val="3333CC"/>
              </a:solidFill>
              <a:latin typeface="楷体" panose="02010609060101010101" pitchFamily="49" charset="-122"/>
              <a:ea typeface="楷体" panose="02010609060101010101" pitchFamily="49" charset="-122"/>
            </a:endParaRPr>
          </a:p>
        </p:txBody>
      </p:sp>
      <p:graphicFrame>
        <p:nvGraphicFramePr>
          <p:cNvPr id="12" name="Object 10"/>
          <p:cNvGraphicFramePr>
            <a:graphicFrameLocks noChangeAspect="1"/>
          </p:cNvGraphicFramePr>
          <p:nvPr>
            <p:extLst>
              <p:ext uri="{D42A27DB-BD31-4B8C-83A1-F6EECF244321}">
                <p14:modId xmlns:p14="http://schemas.microsoft.com/office/powerpoint/2010/main" val="4288721724"/>
              </p:ext>
            </p:extLst>
          </p:nvPr>
        </p:nvGraphicFramePr>
        <p:xfrm>
          <a:off x="4233664" y="5749941"/>
          <a:ext cx="1520825" cy="600075"/>
        </p:xfrm>
        <a:graphic>
          <a:graphicData uri="http://schemas.openxmlformats.org/presentationml/2006/ole">
            <mc:AlternateContent xmlns:mc="http://schemas.openxmlformats.org/markup-compatibility/2006">
              <mc:Choice xmlns:v="urn:schemas-microsoft-com:vml" Requires="v">
                <p:oleObj spid="_x0000_s63554" name="Equation" r:id="rId5" imgW="647640" imgH="253800" progId="Equation.DSMT4">
                  <p:embed/>
                </p:oleObj>
              </mc:Choice>
              <mc:Fallback>
                <p:oleObj name="Equation" r:id="rId5" imgW="647640" imgH="253800" progId="Equation.DSMT4">
                  <p:embed/>
                  <p:pic>
                    <p:nvPicPr>
                      <p:cNvPr id="13517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3664" y="5749941"/>
                        <a:ext cx="1520825" cy="600075"/>
                      </a:xfrm>
                      <a:prstGeom prst="rect">
                        <a:avLst/>
                      </a:prstGeom>
                      <a:solidFill>
                        <a:srgbClr val="CCFFCC"/>
                      </a:solidFill>
                      <a:ln w="38100" algn="ctr">
                        <a:solidFill>
                          <a:srgbClr val="0033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44" name="Group 16"/>
          <p:cNvGrpSpPr>
            <a:grpSpLocks/>
          </p:cNvGrpSpPr>
          <p:nvPr/>
        </p:nvGrpSpPr>
        <p:grpSpPr bwMode="auto">
          <a:xfrm>
            <a:off x="6130925" y="2590800"/>
            <a:ext cx="2708275" cy="3733800"/>
            <a:chOff x="3862" y="1632"/>
            <a:chExt cx="1706" cy="2352"/>
          </a:xfrm>
        </p:grpSpPr>
        <p:pic>
          <p:nvPicPr>
            <p:cNvPr id="22541"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62" y="1632"/>
              <a:ext cx="1706" cy="2352"/>
            </a:xfrm>
            <a:prstGeom prst="rect">
              <a:avLst/>
            </a:prstGeom>
            <a:solidFill>
              <a:srgbClr val="CCFFFF"/>
            </a:solidFill>
            <a:ln w="44450">
              <a:solidFill>
                <a:srgbClr val="996600"/>
              </a:solidFill>
              <a:miter lim="800000"/>
              <a:headEnd/>
              <a:tailEnd/>
            </a:ln>
          </p:spPr>
        </p:pic>
        <p:graphicFrame>
          <p:nvGraphicFramePr>
            <p:cNvPr id="22542" name="Object 14"/>
            <p:cNvGraphicFramePr>
              <a:graphicFrameLocks noChangeAspect="1"/>
            </p:cNvGraphicFramePr>
            <p:nvPr/>
          </p:nvGraphicFramePr>
          <p:xfrm>
            <a:off x="5300" y="2064"/>
            <a:ext cx="240" cy="288"/>
          </p:xfrm>
          <a:graphic>
            <a:graphicData uri="http://schemas.openxmlformats.org/presentationml/2006/ole">
              <mc:AlternateContent xmlns:mc="http://schemas.openxmlformats.org/markup-compatibility/2006">
                <mc:Choice xmlns:v="urn:schemas-microsoft-com:vml" Requires="v">
                  <p:oleObj spid="_x0000_s63555" name="Equation" r:id="rId8" imgW="190440" imgH="228600" progId="Equation.DSMT4">
                    <p:embed/>
                  </p:oleObj>
                </mc:Choice>
                <mc:Fallback>
                  <p:oleObj name="Equation" r:id="rId8" imgW="19044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0" y="2064"/>
                          <a:ext cx="240" cy="288"/>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3" name="Object 15"/>
            <p:cNvGraphicFramePr>
              <a:graphicFrameLocks noChangeAspect="1"/>
            </p:cNvGraphicFramePr>
            <p:nvPr/>
          </p:nvGraphicFramePr>
          <p:xfrm>
            <a:off x="4936" y="3696"/>
            <a:ext cx="256" cy="288"/>
          </p:xfrm>
          <a:graphic>
            <a:graphicData uri="http://schemas.openxmlformats.org/presentationml/2006/ole">
              <mc:AlternateContent xmlns:mc="http://schemas.openxmlformats.org/markup-compatibility/2006">
                <mc:Choice xmlns:v="urn:schemas-microsoft-com:vml" Requires="v">
                  <p:oleObj spid="_x0000_s63556" name="Equation" r:id="rId10" imgW="203040" imgH="228600" progId="Equation.DSMT4">
                    <p:embed/>
                  </p:oleObj>
                </mc:Choice>
                <mc:Fallback>
                  <p:oleObj name="Equation" r:id="rId10" imgW="20304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6" y="3696"/>
                          <a:ext cx="256" cy="288"/>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44"/>
                                        </p:tgtEl>
                                        <p:attrNameLst>
                                          <p:attrName>style.visibility</p:attrName>
                                        </p:attrNameLst>
                                      </p:cBhvr>
                                      <p:to>
                                        <p:strVal val="visible"/>
                                      </p:to>
                                    </p:set>
                                    <p:animEffect transition="in" filter="box(in)">
                                      <p:cBhvr>
                                        <p:cTn id="7" dur="500"/>
                                        <p:tgtEl>
                                          <p:spTgt spid="22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850777" y="167785"/>
            <a:ext cx="5156448" cy="1143000"/>
          </a:xfrm>
        </p:spPr>
        <p:txBody>
          <a:bodyPr/>
          <a:lstStyle/>
          <a:p>
            <a:r>
              <a:rPr lang="zh-CN" altLang="en-US" b="1" dirty="0">
                <a:latin typeface="隶书" panose="02010509060101010101" pitchFamily="49" charset="-122"/>
              </a:rPr>
              <a:t>微分提法</a:t>
            </a:r>
          </a:p>
        </p:txBody>
      </p:sp>
      <p:sp>
        <p:nvSpPr>
          <p:cNvPr id="23555"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sp>
        <p:nvSpPr>
          <p:cNvPr id="23556" name="Text Box 4"/>
          <p:cNvSpPr txBox="1">
            <a:spLocks noChangeArrowheads="1"/>
          </p:cNvSpPr>
          <p:nvPr/>
        </p:nvSpPr>
        <p:spPr bwMode="auto">
          <a:xfrm>
            <a:off x="1447800" y="1905000"/>
            <a:ext cx="7315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400" dirty="0">
                <a:solidFill>
                  <a:srgbClr val="FF0000"/>
                </a:solidFill>
                <a:ea typeface="楷体_GB2312" pitchFamily="49" charset="-122"/>
              </a:rPr>
              <a:t>    </a:t>
            </a:r>
            <a:r>
              <a:rPr lang="zh-CN" altLang="en-US" sz="2400" b="1" dirty="0">
                <a:solidFill>
                  <a:srgbClr val="FF0000"/>
                </a:solidFill>
                <a:latin typeface="楷体" panose="02010609060101010101" pitchFamily="49" charset="-122"/>
                <a:ea typeface="楷体" panose="02010609060101010101" pitchFamily="49" charset="-122"/>
              </a:rPr>
              <a:t>弹性力学问题微分提法的基本思想：</a:t>
            </a:r>
          </a:p>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    从研究弹性体内的微元入手，导出描述微元静力平衡、变形几何及弹性关系的一组基本方程，加上相应的边界条件把弹性力学问题归结为求解偏微分方程组的边值问题。</a:t>
            </a:r>
          </a:p>
        </p:txBody>
      </p:sp>
      <p:sp>
        <p:nvSpPr>
          <p:cNvPr id="23557" name="AutoShape 5"/>
          <p:cNvSpPr>
            <a:spLocks noChangeArrowheads="1"/>
          </p:cNvSpPr>
          <p:nvPr/>
        </p:nvSpPr>
        <p:spPr bwMode="auto">
          <a:xfrm>
            <a:off x="1295400" y="2057400"/>
            <a:ext cx="457200" cy="381000"/>
          </a:xfrm>
          <a:prstGeom prst="star5">
            <a:avLst/>
          </a:prstGeom>
          <a:gradFill rotWithShape="1">
            <a:gsLst>
              <a:gs pos="0">
                <a:srgbClr val="FFFF99"/>
              </a:gs>
              <a:gs pos="100000">
                <a:srgbClr val="FF0000"/>
              </a:gs>
            </a:gsLst>
            <a:path path="shape">
              <a:fillToRect l="50000" t="50000" r="50000" b="50000"/>
            </a:path>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6" name="直接连接符 5"/>
          <p:cNvCxnSpPr/>
          <p:nvPr/>
        </p:nvCxnSpPr>
        <p:spPr>
          <a:xfrm>
            <a:off x="1187624" y="1295400"/>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411760" y="44624"/>
            <a:ext cx="4076328" cy="746720"/>
          </a:xfrm>
        </p:spPr>
        <p:txBody>
          <a:bodyPr>
            <a:normAutofit fontScale="90000"/>
          </a:bodyPr>
          <a:lstStyle/>
          <a:p>
            <a:r>
              <a:rPr lang="zh-CN" altLang="en-US" b="1" dirty="0">
                <a:latin typeface="隶书" panose="02010509060101010101" pitchFamily="49" charset="-122"/>
              </a:rPr>
              <a:t>微分提法</a:t>
            </a:r>
          </a:p>
        </p:txBody>
      </p:sp>
      <p:sp>
        <p:nvSpPr>
          <p:cNvPr id="24579"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sp>
        <p:nvSpPr>
          <p:cNvPr id="24580" name="Text Box 4"/>
          <p:cNvSpPr txBox="1">
            <a:spLocks noChangeArrowheads="1"/>
          </p:cNvSpPr>
          <p:nvPr/>
        </p:nvSpPr>
        <p:spPr bwMode="auto">
          <a:xfrm>
            <a:off x="736450" y="980728"/>
            <a:ext cx="8407549"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Tx/>
              <a:buNone/>
            </a:pPr>
            <a:r>
              <a:rPr lang="zh-CN" altLang="en-US" sz="2400" b="1" dirty="0">
                <a:latin typeface="楷体" panose="02010609060101010101" pitchFamily="49" charset="-122"/>
                <a:ea typeface="楷体" panose="02010609060101010101" pitchFamily="49" charset="-122"/>
              </a:rPr>
              <a:t>根据所研究的弹性体的受力或约束</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表面位移</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情况的</a:t>
            </a:r>
          </a:p>
          <a:p>
            <a:pPr>
              <a:lnSpc>
                <a:spcPct val="150000"/>
              </a:lnSpc>
              <a:spcBef>
                <a:spcPct val="20000"/>
              </a:spcBef>
              <a:buFontTx/>
              <a:buNone/>
            </a:pPr>
            <a:r>
              <a:rPr lang="zh-CN" altLang="en-US" sz="2400" b="1" dirty="0">
                <a:latin typeface="楷体" panose="02010609060101010101" pitchFamily="49" charset="-122"/>
                <a:ea typeface="楷体" panose="02010609060101010101" pitchFamily="49" charset="-122"/>
              </a:rPr>
              <a:t>不同，可将弹性力学问题分为以下三类：</a:t>
            </a:r>
          </a:p>
          <a:p>
            <a:pPr>
              <a:lnSpc>
                <a:spcPct val="150000"/>
              </a:lnSpc>
              <a:spcBef>
                <a:spcPct val="20000"/>
              </a:spcBef>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已知所研究物体内部的体积力及作用在物体上全部表面上的外力。即</a:t>
            </a:r>
            <a:r>
              <a:rPr lang="zh-CN" altLang="en-US" sz="2400" b="1" u="sng" dirty="0">
                <a:solidFill>
                  <a:srgbClr val="C00000"/>
                </a:solidFill>
                <a:latin typeface="楷体" panose="02010609060101010101" pitchFamily="49" charset="-122"/>
                <a:ea typeface="楷体" panose="02010609060101010101" pitchFamily="49" charset="-122"/>
              </a:rPr>
              <a:t>已知表面力边界条件求物体内部的应力分布及位移的问题</a:t>
            </a:r>
            <a:r>
              <a:rPr lang="zh-CN" altLang="en-US" sz="2400" b="1" dirty="0">
                <a:latin typeface="楷体" panose="02010609060101010101" pitchFamily="49" charset="-122"/>
                <a:ea typeface="楷体" panose="02010609060101010101" pitchFamily="49" charset="-122"/>
              </a:rPr>
              <a:t>。</a:t>
            </a:r>
          </a:p>
          <a:p>
            <a:pPr>
              <a:lnSpc>
                <a:spcPct val="150000"/>
              </a:lnSpc>
              <a:spcBef>
                <a:spcPct val="20000"/>
              </a:spcBef>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已知物体内部的体积力及全部表面上的位移。即</a:t>
            </a:r>
            <a:r>
              <a:rPr lang="zh-CN" altLang="en-US" sz="2400" b="1" u="sng" dirty="0">
                <a:solidFill>
                  <a:srgbClr val="C00000"/>
                </a:solidFill>
                <a:latin typeface="楷体" panose="02010609060101010101" pitchFamily="49" charset="-122"/>
                <a:ea typeface="楷体" panose="02010609060101010101" pitchFamily="49" charset="-122"/>
              </a:rPr>
              <a:t>已知位移边界条件求物体内部的应力分布及位移的问题</a:t>
            </a:r>
            <a:r>
              <a:rPr lang="zh-CN" altLang="en-US" sz="2400" b="1" dirty="0" smtClean="0">
                <a:solidFill>
                  <a:srgbClr val="C00000"/>
                </a:solidFill>
                <a:latin typeface="楷体" panose="02010609060101010101" pitchFamily="49" charset="-122"/>
                <a:ea typeface="楷体" panose="02010609060101010101" pitchFamily="49" charset="-122"/>
              </a:rPr>
              <a:t>。</a:t>
            </a:r>
            <a:endParaRPr lang="en-US" altLang="zh-CN" sz="2400" b="1" dirty="0" smtClean="0">
              <a:solidFill>
                <a:srgbClr val="C00000"/>
              </a:solidFill>
              <a:latin typeface="楷体" panose="02010609060101010101" pitchFamily="49" charset="-122"/>
              <a:ea typeface="楷体" panose="02010609060101010101" pitchFamily="49" charset="-122"/>
            </a:endParaRPr>
          </a:p>
          <a:p>
            <a:pPr>
              <a:lnSpc>
                <a:spcPct val="150000"/>
              </a:lnSpc>
              <a:spcBef>
                <a:spcPct val="20000"/>
              </a:spcBef>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已知物体内部体积力及一部分表面上的外力和其余表面上的位移。即</a:t>
            </a:r>
            <a:r>
              <a:rPr lang="zh-CN" altLang="en-US" sz="2400" b="1" u="sng" dirty="0">
                <a:solidFill>
                  <a:srgbClr val="C00000"/>
                </a:solidFill>
                <a:latin typeface="楷体" panose="02010609060101010101" pitchFamily="49" charset="-122"/>
                <a:ea typeface="楷体" panose="02010609060101010101" pitchFamily="49" charset="-122"/>
              </a:rPr>
              <a:t>已知混合边界条件求物体内部的应力分布和位移的问题</a:t>
            </a:r>
            <a:r>
              <a:rPr lang="zh-CN" altLang="en-US" sz="2400" b="1" dirty="0">
                <a:latin typeface="楷体" panose="02010609060101010101" pitchFamily="49" charset="-122"/>
                <a:ea typeface="楷体" panose="02010609060101010101" pitchFamily="49" charset="-122"/>
              </a:rPr>
              <a:t>。</a:t>
            </a:r>
          </a:p>
          <a:p>
            <a:pPr>
              <a:lnSpc>
                <a:spcPct val="150000"/>
              </a:lnSpc>
              <a:spcBef>
                <a:spcPct val="20000"/>
              </a:spcBef>
            </a:pPr>
            <a:endParaRPr lang="zh-CN" altLang="en-US" sz="2400" dirty="0">
              <a:ea typeface="楷体_GB2312" pitchFamily="49" charset="-122"/>
            </a:endParaRPr>
          </a:p>
        </p:txBody>
      </p:sp>
      <p:cxnSp>
        <p:nvCxnSpPr>
          <p:cNvPr id="5" name="直接连接符 4"/>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45841" y="188640"/>
            <a:ext cx="5161384" cy="1143000"/>
          </a:xfrm>
        </p:spPr>
        <p:txBody>
          <a:bodyPr/>
          <a:lstStyle/>
          <a:p>
            <a:r>
              <a:rPr lang="zh-CN" altLang="en-US" b="1" dirty="0">
                <a:latin typeface="隶书" panose="02010509060101010101" pitchFamily="49" charset="-122"/>
              </a:rPr>
              <a:t>微分提法</a:t>
            </a:r>
          </a:p>
        </p:txBody>
      </p:sp>
      <p:sp>
        <p:nvSpPr>
          <p:cNvPr id="26627"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sp>
        <p:nvSpPr>
          <p:cNvPr id="26628" name="Text Box 4"/>
          <p:cNvSpPr txBox="1">
            <a:spLocks noChangeArrowheads="1"/>
          </p:cNvSpPr>
          <p:nvPr/>
        </p:nvSpPr>
        <p:spPr bwMode="auto">
          <a:xfrm>
            <a:off x="1752600" y="1752600"/>
            <a:ext cx="7010400"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 typeface="Wingdings" panose="05000000000000000000" pitchFamily="2" charset="2"/>
              <a:buNone/>
            </a:pPr>
            <a:r>
              <a:rPr kumimoji="1" lang="zh-CN" altLang="en-US" sz="2600" b="1" dirty="0">
                <a:latin typeface="楷体" panose="02010609060101010101" pitchFamily="49" charset="-122"/>
                <a:ea typeface="楷体" panose="02010609060101010101" pitchFamily="49" charset="-122"/>
              </a:rPr>
              <a:t>从求解的未知量方面考虑，可分为如下四类： </a:t>
            </a:r>
          </a:p>
          <a:p>
            <a:pPr>
              <a:lnSpc>
                <a:spcPct val="150000"/>
              </a:lnSpc>
              <a:buFont typeface="Wingdings" panose="05000000000000000000" pitchFamily="2" charset="2"/>
              <a:buChar char="Ø"/>
            </a:pPr>
            <a:r>
              <a:rPr kumimoji="1" lang="zh-CN" altLang="en-US" sz="2600" b="1" dirty="0">
                <a:solidFill>
                  <a:srgbClr val="FF0000"/>
                </a:solidFill>
                <a:latin typeface="楷体" panose="02010609060101010101" pitchFamily="49" charset="-122"/>
                <a:ea typeface="楷体" panose="02010609060101010101" pitchFamily="49" charset="-122"/>
              </a:rPr>
              <a:t>位移为基本未知量</a:t>
            </a:r>
          </a:p>
          <a:p>
            <a:pPr>
              <a:lnSpc>
                <a:spcPct val="150000"/>
              </a:lnSpc>
              <a:spcBef>
                <a:spcPct val="20000"/>
              </a:spcBef>
              <a:buFont typeface="Wingdings" panose="05000000000000000000" pitchFamily="2" charset="2"/>
              <a:buChar char="Ø"/>
            </a:pPr>
            <a:r>
              <a:rPr kumimoji="1" lang="zh-CN" altLang="en-US" sz="2600" b="1" dirty="0">
                <a:solidFill>
                  <a:srgbClr val="FF0000"/>
                </a:solidFill>
                <a:latin typeface="楷体" panose="02010609060101010101" pitchFamily="49" charset="-122"/>
                <a:ea typeface="楷体" panose="02010609060101010101" pitchFamily="49" charset="-122"/>
              </a:rPr>
              <a:t> 应变为基本未知量</a:t>
            </a:r>
          </a:p>
          <a:p>
            <a:pPr>
              <a:lnSpc>
                <a:spcPct val="150000"/>
              </a:lnSpc>
              <a:spcBef>
                <a:spcPct val="20000"/>
              </a:spcBef>
              <a:buFont typeface="Wingdings" panose="05000000000000000000" pitchFamily="2" charset="2"/>
              <a:buChar char="Ø"/>
            </a:pPr>
            <a:r>
              <a:rPr kumimoji="1" lang="zh-CN" altLang="en-US" sz="2600" b="1" dirty="0">
                <a:solidFill>
                  <a:srgbClr val="FF0000"/>
                </a:solidFill>
                <a:latin typeface="楷体" panose="02010609060101010101" pitchFamily="49" charset="-122"/>
                <a:ea typeface="楷体" panose="02010609060101010101" pitchFamily="49" charset="-122"/>
              </a:rPr>
              <a:t> 应力（应力函数）为基本未知量</a:t>
            </a:r>
          </a:p>
          <a:p>
            <a:pPr>
              <a:lnSpc>
                <a:spcPct val="150000"/>
              </a:lnSpc>
              <a:spcBef>
                <a:spcPct val="20000"/>
              </a:spcBef>
              <a:buFont typeface="Wingdings" panose="05000000000000000000" pitchFamily="2" charset="2"/>
              <a:buChar char="Ø"/>
            </a:pPr>
            <a:r>
              <a:rPr kumimoji="1" lang="zh-CN" altLang="en-US" sz="2600" b="1" dirty="0">
                <a:solidFill>
                  <a:srgbClr val="FF0000"/>
                </a:solidFill>
                <a:latin typeface="楷体" panose="02010609060101010101" pitchFamily="49" charset="-122"/>
                <a:ea typeface="楷体" panose="02010609060101010101" pitchFamily="49" charset="-122"/>
              </a:rPr>
              <a:t> 混合未知量</a:t>
            </a:r>
            <a:endParaRPr lang="zh-CN" altLang="en-US" sz="2600" b="1" dirty="0">
              <a:solidFill>
                <a:srgbClr val="FF0000"/>
              </a:solidFill>
              <a:latin typeface="楷体" panose="02010609060101010101" pitchFamily="49" charset="-122"/>
              <a:ea typeface="楷体" panose="02010609060101010101" pitchFamily="49" charset="-122"/>
            </a:endParaRPr>
          </a:p>
        </p:txBody>
      </p:sp>
      <p:cxnSp>
        <p:nvCxnSpPr>
          <p:cNvPr id="5" name="直接连接符 4"/>
          <p:cNvCxnSpPr/>
          <p:nvPr/>
        </p:nvCxnSpPr>
        <p:spPr>
          <a:xfrm>
            <a:off x="1187624" y="1214064"/>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909349" y="270104"/>
            <a:ext cx="7772400" cy="1011337"/>
          </a:xfrm>
        </p:spPr>
        <p:txBody>
          <a:bodyPr anchor="ctr"/>
          <a:lstStyle/>
          <a:p>
            <a:r>
              <a:rPr lang="zh-CN" altLang="en-US" sz="4000" b="1" dirty="0"/>
              <a:t>微分提法、</a:t>
            </a:r>
            <a:r>
              <a:rPr lang="zh-CN" altLang="en-US" sz="4000" b="1" dirty="0" smtClean="0"/>
              <a:t>解法及</a:t>
            </a:r>
            <a:r>
              <a:rPr lang="zh-CN" altLang="en-US" sz="4000" b="1" dirty="0"/>
              <a:t>一般原理</a:t>
            </a:r>
          </a:p>
        </p:txBody>
      </p:sp>
      <p:sp>
        <p:nvSpPr>
          <p:cNvPr id="44035" name="Rectangle 3"/>
          <p:cNvSpPr>
            <a:spLocks noGrp="1" noChangeArrowheads="1"/>
          </p:cNvSpPr>
          <p:nvPr>
            <p:ph type="subTitle" idx="1"/>
          </p:nvPr>
        </p:nvSpPr>
        <p:spPr bwMode="auto">
          <a:xfrm>
            <a:off x="1828800" y="1524000"/>
            <a:ext cx="72390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lnSpc>
                <a:spcPct val="135000"/>
              </a:lnSpc>
              <a:spcBef>
                <a:spcPct val="0"/>
              </a:spcBef>
              <a:buFontTx/>
              <a:buBlip>
                <a:blip r:embed="rId2"/>
              </a:buBlip>
            </a:pPr>
            <a:r>
              <a:rPr lang="en-US" altLang="zh-CN" sz="2800" b="0">
                <a:latin typeface="黑体" panose="02010609060101010101" pitchFamily="49" charset="-122"/>
                <a:ea typeface="黑体" panose="02010609060101010101" pitchFamily="49" charset="-122"/>
              </a:rPr>
              <a:t> </a:t>
            </a:r>
            <a:r>
              <a:rPr lang="zh-CN" altLang="en-US" sz="2800" b="0">
                <a:latin typeface="黑体" panose="02010609060101010101" pitchFamily="49" charset="-122"/>
                <a:ea typeface="黑体" panose="02010609060101010101" pitchFamily="49" charset="-122"/>
              </a:rPr>
              <a:t>弹性力学问题的微分提法</a:t>
            </a:r>
          </a:p>
          <a:p>
            <a:pPr algn="l">
              <a:lnSpc>
                <a:spcPct val="135000"/>
              </a:lnSpc>
              <a:buFontTx/>
              <a:buBlip>
                <a:blip r:embed="rId2"/>
              </a:buBlip>
            </a:pPr>
            <a:r>
              <a:rPr lang="zh-CN" altLang="en-US" sz="2800" b="0">
                <a:solidFill>
                  <a:srgbClr val="FF0000"/>
                </a:solidFill>
                <a:latin typeface="黑体" panose="02010609060101010101" pitchFamily="49" charset="-122"/>
                <a:ea typeface="黑体" panose="02010609060101010101" pitchFamily="49" charset="-122"/>
              </a:rPr>
              <a:t> 位移解法</a:t>
            </a:r>
          </a:p>
          <a:p>
            <a:pPr algn="l">
              <a:lnSpc>
                <a:spcPct val="135000"/>
              </a:lnSpc>
              <a:buFontTx/>
              <a:buBlip>
                <a:blip r:embed="rId2"/>
              </a:buBlip>
            </a:pPr>
            <a:r>
              <a:rPr lang="zh-CN" altLang="en-US" sz="2800" b="0">
                <a:latin typeface="黑体" panose="02010609060101010101" pitchFamily="49" charset="-122"/>
                <a:ea typeface="黑体" panose="02010609060101010101" pitchFamily="49" charset="-122"/>
              </a:rPr>
              <a:t> 应力解法</a:t>
            </a:r>
          </a:p>
          <a:p>
            <a:pPr algn="l">
              <a:lnSpc>
                <a:spcPct val="135000"/>
              </a:lnSpc>
              <a:buFontTx/>
              <a:buBlip>
                <a:blip r:embed="rId2"/>
              </a:buBlip>
            </a:pPr>
            <a:r>
              <a:rPr lang="zh-CN" altLang="en-US" sz="2800" b="0">
                <a:latin typeface="黑体" panose="02010609060101010101" pitchFamily="49" charset="-122"/>
                <a:ea typeface="黑体" panose="02010609060101010101" pitchFamily="49" charset="-122"/>
              </a:rPr>
              <a:t> 应力函数解法</a:t>
            </a:r>
          </a:p>
          <a:p>
            <a:pPr algn="l">
              <a:lnSpc>
                <a:spcPct val="135000"/>
              </a:lnSpc>
              <a:buFontTx/>
              <a:buBlip>
                <a:blip r:embed="rId2"/>
              </a:buBlip>
            </a:pPr>
            <a:r>
              <a:rPr lang="zh-CN" altLang="en-US" sz="2800" b="0">
                <a:latin typeface="黑体" panose="02010609060101010101" pitchFamily="49" charset="-122"/>
                <a:ea typeface="黑体" panose="02010609060101010101" pitchFamily="49" charset="-122"/>
              </a:rPr>
              <a:t> 叠加原理</a:t>
            </a:r>
          </a:p>
          <a:p>
            <a:pPr algn="l">
              <a:lnSpc>
                <a:spcPct val="135000"/>
              </a:lnSpc>
              <a:buFontTx/>
              <a:buBlip>
                <a:blip r:embed="rId2"/>
              </a:buBlip>
            </a:pPr>
            <a:r>
              <a:rPr lang="zh-CN" altLang="en-US" sz="2800" b="0">
                <a:latin typeface="黑体" panose="02010609060101010101" pitchFamily="49" charset="-122"/>
                <a:ea typeface="黑体" panose="02010609060101010101" pitchFamily="49" charset="-122"/>
              </a:rPr>
              <a:t> 解的唯一性定理</a:t>
            </a:r>
          </a:p>
          <a:p>
            <a:pPr algn="l">
              <a:lnSpc>
                <a:spcPct val="135000"/>
              </a:lnSpc>
              <a:buFontTx/>
              <a:buBlip>
                <a:blip r:embed="rId2"/>
              </a:buBlip>
            </a:pPr>
            <a:r>
              <a:rPr lang="zh-CN" altLang="en-US" sz="2800" b="0">
                <a:latin typeface="黑体" panose="02010609060101010101" pitchFamily="49" charset="-122"/>
                <a:ea typeface="黑体" panose="02010609060101010101" pitchFamily="49" charset="-122"/>
              </a:rPr>
              <a:t> 圣维南原理</a:t>
            </a:r>
          </a:p>
        </p:txBody>
      </p:sp>
      <p:sp>
        <p:nvSpPr>
          <p:cNvPr id="44036" name="Text Box 4"/>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a:t>
            </a:r>
          </a:p>
        </p:txBody>
      </p:sp>
      <p:cxnSp>
        <p:nvCxnSpPr>
          <p:cNvPr id="5" name="直接连接符 4"/>
          <p:cNvCxnSpPr/>
          <p:nvPr/>
        </p:nvCxnSpPr>
        <p:spPr>
          <a:xfrm>
            <a:off x="1231153" y="1281441"/>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91680" y="221220"/>
            <a:ext cx="5593432" cy="1143000"/>
          </a:xfrm>
        </p:spPr>
        <p:txBody>
          <a:bodyPr/>
          <a:lstStyle/>
          <a:p>
            <a:r>
              <a:rPr lang="zh-CN" altLang="en-US" b="1" dirty="0">
                <a:latin typeface="隶书" panose="02010509060101010101" pitchFamily="49" charset="-122"/>
              </a:rPr>
              <a:t>位移解法</a:t>
            </a:r>
          </a:p>
        </p:txBody>
      </p:sp>
      <p:sp>
        <p:nvSpPr>
          <p:cNvPr id="27652" name="Text Box 4"/>
          <p:cNvSpPr txBox="1">
            <a:spLocks noChangeArrowheads="1"/>
          </p:cNvSpPr>
          <p:nvPr/>
        </p:nvSpPr>
        <p:spPr bwMode="auto">
          <a:xfrm>
            <a:off x="611560" y="1524000"/>
            <a:ext cx="82276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Tx/>
              <a:buNone/>
            </a:pP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位移解法是以位移分量</a:t>
            </a:r>
            <a:r>
              <a:rPr lang="en-US" altLang="zh-CN" sz="2400" b="1" i="1" dirty="0" err="1">
                <a:latin typeface="楷体" panose="02010609060101010101" pitchFamily="49" charset="-122"/>
                <a:ea typeface="楷体" panose="02010609060101010101" pitchFamily="49" charset="-122"/>
              </a:rPr>
              <a:t>u</a:t>
            </a:r>
            <a:r>
              <a:rPr lang="en-US" altLang="zh-CN" sz="2400" b="1" i="1" baseline="-25000" dirty="0" err="1">
                <a:latin typeface="楷体" panose="02010609060101010101" pitchFamily="49" charset="-122"/>
                <a:ea typeface="楷体" panose="02010609060101010101" pitchFamily="49" charset="-122"/>
              </a:rPr>
              <a:t>i</a:t>
            </a:r>
            <a:r>
              <a:rPr lang="zh-CN" altLang="en-US" sz="2400" b="1" dirty="0">
                <a:latin typeface="楷体" panose="02010609060101010101" pitchFamily="49" charset="-122"/>
                <a:ea typeface="楷体" panose="02010609060101010101" pitchFamily="49" charset="-122"/>
              </a:rPr>
              <a:t>作基本未知量的解法。 即以位移分量的三个未知函数作为基本未知函数。这三个位移分量所对应的应力在物体内部应满足平衡微分方程。现经过下述步骤将平衡微分方程中的应力改用位移表示，从而得出用位移表示的平衡微分方程式。</a:t>
            </a:r>
          </a:p>
        </p:txBody>
      </p:sp>
      <p:cxnSp>
        <p:nvCxnSpPr>
          <p:cNvPr id="5" name="直接连接符 4"/>
          <p:cNvCxnSpPr/>
          <p:nvPr/>
        </p:nvCxnSpPr>
        <p:spPr>
          <a:xfrm>
            <a:off x="1259632" y="1204439"/>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2400" y="152400"/>
            <a:ext cx="8229600" cy="1143000"/>
          </a:xfrm>
        </p:spPr>
        <p:txBody>
          <a:bodyPr/>
          <a:lstStyle/>
          <a:p>
            <a:r>
              <a:rPr lang="zh-CN" altLang="en-US" b="1" dirty="0">
                <a:latin typeface="隶书" panose="02010509060101010101" pitchFamily="49" charset="-122"/>
              </a:rPr>
              <a:t>位移解法</a:t>
            </a:r>
          </a:p>
        </p:txBody>
      </p:sp>
      <p:sp>
        <p:nvSpPr>
          <p:cNvPr id="28675"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6.2</a:t>
            </a:r>
          </a:p>
        </p:txBody>
      </p:sp>
      <p:graphicFrame>
        <p:nvGraphicFramePr>
          <p:cNvPr id="28680" name="Object 8"/>
          <p:cNvGraphicFramePr>
            <a:graphicFrameLocks noChangeAspect="1"/>
          </p:cNvGraphicFramePr>
          <p:nvPr/>
        </p:nvGraphicFramePr>
        <p:xfrm>
          <a:off x="3886200" y="1600200"/>
          <a:ext cx="2679700" cy="549275"/>
        </p:xfrm>
        <a:graphic>
          <a:graphicData uri="http://schemas.openxmlformats.org/presentationml/2006/ole">
            <mc:AlternateContent xmlns:mc="http://schemas.openxmlformats.org/markup-compatibility/2006">
              <mc:Choice xmlns:v="urn:schemas-microsoft-com:vml" Requires="v">
                <p:oleObj spid="_x0000_s66709" name="公式" r:id="rId3" imgW="1180800" imgH="241200" progId="Equation.3">
                  <p:embed/>
                </p:oleObj>
              </mc:Choice>
              <mc:Fallback>
                <p:oleObj name="公式" r:id="rId3" imgW="11808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00200"/>
                        <a:ext cx="26797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12"/>
          <p:cNvGraphicFramePr>
            <a:graphicFrameLocks noChangeAspect="1"/>
          </p:cNvGraphicFramePr>
          <p:nvPr/>
        </p:nvGraphicFramePr>
        <p:xfrm>
          <a:off x="2260600" y="3330575"/>
          <a:ext cx="517525" cy="839788"/>
        </p:xfrm>
        <a:graphic>
          <a:graphicData uri="http://schemas.openxmlformats.org/presentationml/2006/ole">
            <mc:AlternateContent xmlns:mc="http://schemas.openxmlformats.org/markup-compatibility/2006">
              <mc:Choice xmlns:v="urn:schemas-microsoft-com:vml" Requires="v">
                <p:oleObj spid="_x0000_s66710" name="Equation" r:id="rId5" imgW="177480" imgH="241200" progId="Equation.DSMT4">
                  <p:embed/>
                </p:oleObj>
              </mc:Choice>
              <mc:Fallback>
                <p:oleObj name="Equation" r:id="rId5" imgW="17748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0600" y="3330575"/>
                        <a:ext cx="517525"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5" name="Object 13"/>
          <p:cNvGraphicFramePr>
            <a:graphicFrameLocks noChangeAspect="1"/>
          </p:cNvGraphicFramePr>
          <p:nvPr/>
        </p:nvGraphicFramePr>
        <p:xfrm>
          <a:off x="4241800" y="3352800"/>
          <a:ext cx="460375" cy="803275"/>
        </p:xfrm>
        <a:graphic>
          <a:graphicData uri="http://schemas.openxmlformats.org/presentationml/2006/ole">
            <mc:AlternateContent xmlns:mc="http://schemas.openxmlformats.org/markup-compatibility/2006">
              <mc:Choice xmlns:v="urn:schemas-microsoft-com:vml" Requires="v">
                <p:oleObj spid="_x0000_s66711" name="Equation" r:id="rId7" imgW="164880" imgH="241200" progId="Equation.DSMT4">
                  <p:embed/>
                </p:oleObj>
              </mc:Choice>
              <mc:Fallback>
                <p:oleObj name="Equation" r:id="rId7" imgW="16488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1800" y="3352800"/>
                        <a:ext cx="460375"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7" name="Rectangle 15"/>
          <p:cNvSpPr>
            <a:spLocks noChangeArrowheads="1"/>
          </p:cNvSpPr>
          <p:nvPr/>
        </p:nvSpPr>
        <p:spPr bwMode="auto">
          <a:xfrm>
            <a:off x="1752600" y="449580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b="1">
                <a:solidFill>
                  <a:schemeClr val="tx1"/>
                </a:solidFill>
                <a:latin typeface="Arial" panose="020B0604020202020204" pitchFamily="34" charset="0"/>
                <a:ea typeface="楷体_GB2312" pitchFamily="49" charset="-122"/>
              </a:defRPr>
            </a:lvl1pPr>
            <a:lvl2pPr marL="742950" indent="-285750">
              <a:buChar char="–"/>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buChar char="–"/>
              <a:defRPr sz="2400" b="1">
                <a:solidFill>
                  <a:schemeClr val="tx1"/>
                </a:solidFill>
                <a:latin typeface="Arial" panose="020B0604020202020204" pitchFamily="34" charset="0"/>
                <a:ea typeface="楷体_GB2312" pitchFamily="49" charset="-122"/>
              </a:defRPr>
            </a:lvl4pPr>
            <a:lvl5pPr marL="2057400" indent="-228600">
              <a:buChar char="»"/>
              <a:defRPr sz="2400" b="1">
                <a:solidFill>
                  <a:schemeClr val="tx1"/>
                </a:solidFill>
                <a:latin typeface="Arial" panose="020B0604020202020204" pitchFamily="34" charset="0"/>
                <a:ea typeface="楷体_GB2312" pitchFamily="49" charset="-122"/>
              </a:defRPr>
            </a:lvl5pPr>
            <a:lvl6pPr marL="2514600" indent="-2286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6pPr>
            <a:lvl7pPr marL="2971800" indent="-2286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7pPr>
            <a:lvl8pPr marL="3429000" indent="-2286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8pPr>
            <a:lvl9pPr marL="3886200" indent="-2286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9pPr>
          </a:lstStyle>
          <a:p>
            <a:pPr>
              <a:spcBef>
                <a:spcPct val="0"/>
              </a:spcBef>
              <a:buFontTx/>
              <a:buNone/>
            </a:pPr>
            <a:r>
              <a:rPr lang="zh-CN" altLang="en-US" sz="2800" b="0" dirty="0">
                <a:solidFill>
                  <a:srgbClr val="C00000"/>
                </a:solidFill>
                <a:latin typeface="黑体" panose="02010609060101010101" pitchFamily="49" charset="-122"/>
                <a:ea typeface="黑体" panose="02010609060101010101" pitchFamily="49" charset="-122"/>
              </a:rPr>
              <a:t>用位移表示的平衡方程（</a:t>
            </a:r>
            <a:r>
              <a:rPr lang="en-US" altLang="zh-CN" sz="2800" b="0" dirty="0" err="1">
                <a:solidFill>
                  <a:srgbClr val="C00000"/>
                </a:solidFill>
                <a:ea typeface="黑体" panose="02010609060101010101" pitchFamily="49" charset="-122"/>
              </a:rPr>
              <a:t>Lam</a:t>
            </a:r>
            <a:r>
              <a:rPr lang="en-US" altLang="zh-CN" sz="2800" b="0" dirty="0" err="1">
                <a:solidFill>
                  <a:srgbClr val="C00000"/>
                </a:solidFill>
                <a:ea typeface="黑体" panose="02010609060101010101" pitchFamily="49" charset="-122"/>
                <a:cs typeface="Times New Roman" panose="02020603050405020304" pitchFamily="18" charset="0"/>
              </a:rPr>
              <a:t>é</a:t>
            </a:r>
            <a:r>
              <a:rPr lang="en-US" altLang="zh-CN" sz="2800" b="0" dirty="0" err="1">
                <a:solidFill>
                  <a:srgbClr val="C00000"/>
                </a:solidFill>
                <a:ea typeface="黑体" panose="02010609060101010101" pitchFamily="49" charset="-122"/>
              </a:rPr>
              <a:t>-Navier</a:t>
            </a:r>
            <a:r>
              <a:rPr lang="zh-CN" altLang="en-US" sz="2800" dirty="0">
                <a:solidFill>
                  <a:srgbClr val="C00000"/>
                </a:solidFill>
                <a:latin typeface="黑体" panose="02010609060101010101" pitchFamily="49" charset="-122"/>
                <a:ea typeface="黑体" panose="02010609060101010101" pitchFamily="49" charset="-122"/>
              </a:rPr>
              <a:t>方程）</a:t>
            </a:r>
            <a:endParaRPr lang="zh-CN" altLang="en-US" sz="2800" b="0" dirty="0">
              <a:solidFill>
                <a:srgbClr val="C00000"/>
              </a:solidFill>
              <a:latin typeface="黑体" panose="02010609060101010101" pitchFamily="49" charset="-122"/>
              <a:ea typeface="黑体" panose="02010609060101010101" pitchFamily="49" charset="-122"/>
            </a:endParaRPr>
          </a:p>
        </p:txBody>
      </p:sp>
      <p:graphicFrame>
        <p:nvGraphicFramePr>
          <p:cNvPr id="28694" name="Object 22"/>
          <p:cNvGraphicFramePr>
            <a:graphicFrameLocks noChangeAspect="1"/>
          </p:cNvGraphicFramePr>
          <p:nvPr/>
        </p:nvGraphicFramePr>
        <p:xfrm>
          <a:off x="2325688" y="5257800"/>
          <a:ext cx="6018212" cy="752475"/>
        </p:xfrm>
        <a:graphic>
          <a:graphicData uri="http://schemas.openxmlformats.org/presentationml/2006/ole">
            <mc:AlternateContent xmlns:mc="http://schemas.openxmlformats.org/markup-compatibility/2006">
              <mc:Choice xmlns:v="urn:schemas-microsoft-com:vml" Requires="v">
                <p:oleObj spid="_x0000_s66712" name="Equation" r:id="rId9" imgW="2044440" imgH="253800" progId="Equation.DSMT4">
                  <p:embed/>
                </p:oleObj>
              </mc:Choice>
              <mc:Fallback>
                <p:oleObj name="Equation" r:id="rId9" imgW="204444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5688" y="5257800"/>
                        <a:ext cx="6018212" cy="752475"/>
                      </a:xfrm>
                      <a:prstGeom prst="rect">
                        <a:avLst/>
                      </a:prstGeom>
                      <a:noFill/>
                      <a:ln w="28575">
                        <a:solidFill>
                          <a:srgbClr val="00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96" name="Group 24"/>
          <p:cNvGrpSpPr>
            <a:grpSpLocks/>
          </p:cNvGrpSpPr>
          <p:nvPr/>
        </p:nvGrpSpPr>
        <p:grpSpPr bwMode="auto">
          <a:xfrm>
            <a:off x="2921000" y="3276600"/>
            <a:ext cx="1244600" cy="990600"/>
            <a:chOff x="1520" y="2688"/>
            <a:chExt cx="784" cy="624"/>
          </a:xfrm>
        </p:grpSpPr>
        <p:sp>
          <p:nvSpPr>
            <p:cNvPr id="28695" name="AutoShape 23"/>
            <p:cNvSpPr>
              <a:spLocks noChangeArrowheads="1"/>
            </p:cNvSpPr>
            <p:nvPr/>
          </p:nvSpPr>
          <p:spPr bwMode="auto">
            <a:xfrm>
              <a:off x="1536" y="2688"/>
              <a:ext cx="768" cy="624"/>
            </a:xfrm>
            <a:prstGeom prst="rightArrowCallout">
              <a:avLst>
                <a:gd name="adj1" fmla="val 25000"/>
                <a:gd name="adj2" fmla="val 25000"/>
                <a:gd name="adj3" fmla="val 20513"/>
                <a:gd name="adj4" fmla="val 66667"/>
              </a:avLst>
            </a:prstGeom>
            <a:solidFill>
              <a:srgbClr val="CCFFFF"/>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9" name="Text Box 17"/>
            <p:cNvSpPr txBox="1">
              <a:spLocks noChangeArrowheads="1"/>
            </p:cNvSpPr>
            <p:nvPr/>
          </p:nvSpPr>
          <p:spPr bwMode="auto">
            <a:xfrm>
              <a:off x="1520" y="2736"/>
              <a:ext cx="5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400">
                  <a:solidFill>
                    <a:srgbClr val="FF0000"/>
                  </a:solidFill>
                  <a:effectLst>
                    <a:outerShdw blurRad="38100" dist="38100" dir="2700000" algn="tl">
                      <a:srgbClr val="C0C0C0"/>
                    </a:outerShdw>
                  </a:effectLst>
                  <a:ea typeface="黑体" panose="02010609060101010101" pitchFamily="49" charset="-122"/>
                </a:rPr>
                <a:t>几何方程</a:t>
              </a:r>
            </a:p>
          </p:txBody>
        </p:sp>
      </p:grpSp>
      <p:graphicFrame>
        <p:nvGraphicFramePr>
          <p:cNvPr id="28697" name="Object 25"/>
          <p:cNvGraphicFramePr>
            <a:graphicFrameLocks noChangeAspect="1"/>
          </p:cNvGraphicFramePr>
          <p:nvPr/>
        </p:nvGraphicFramePr>
        <p:xfrm>
          <a:off x="6043613" y="3352800"/>
          <a:ext cx="566737" cy="803275"/>
        </p:xfrm>
        <a:graphic>
          <a:graphicData uri="http://schemas.openxmlformats.org/presentationml/2006/ole">
            <mc:AlternateContent xmlns:mc="http://schemas.openxmlformats.org/markup-compatibility/2006">
              <mc:Choice xmlns:v="urn:schemas-microsoft-com:vml" Requires="v">
                <p:oleObj spid="_x0000_s66713" name="Equation" r:id="rId11" imgW="203040" imgH="241200" progId="Equation.DSMT4">
                  <p:embed/>
                </p:oleObj>
              </mc:Choice>
              <mc:Fallback>
                <p:oleObj name="Equation" r:id="rId11" imgW="20304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43613" y="3352800"/>
                        <a:ext cx="566737"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98" name="Group 26"/>
          <p:cNvGrpSpPr>
            <a:grpSpLocks/>
          </p:cNvGrpSpPr>
          <p:nvPr/>
        </p:nvGrpSpPr>
        <p:grpSpPr bwMode="auto">
          <a:xfrm>
            <a:off x="4775200" y="3276600"/>
            <a:ext cx="1244600" cy="990600"/>
            <a:chOff x="1520" y="2688"/>
            <a:chExt cx="784" cy="624"/>
          </a:xfrm>
        </p:grpSpPr>
        <p:sp>
          <p:nvSpPr>
            <p:cNvPr id="28699" name="AutoShape 27"/>
            <p:cNvSpPr>
              <a:spLocks noChangeArrowheads="1"/>
            </p:cNvSpPr>
            <p:nvPr/>
          </p:nvSpPr>
          <p:spPr bwMode="auto">
            <a:xfrm>
              <a:off x="1536" y="2688"/>
              <a:ext cx="768" cy="624"/>
            </a:xfrm>
            <a:prstGeom prst="rightArrowCallout">
              <a:avLst>
                <a:gd name="adj1" fmla="val 25000"/>
                <a:gd name="adj2" fmla="val 25000"/>
                <a:gd name="adj3" fmla="val 20513"/>
                <a:gd name="adj4" fmla="val 66667"/>
              </a:avLst>
            </a:prstGeom>
            <a:solidFill>
              <a:srgbClr val="CCFFFF"/>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0" name="Text Box 28"/>
            <p:cNvSpPr txBox="1">
              <a:spLocks noChangeArrowheads="1"/>
            </p:cNvSpPr>
            <p:nvPr/>
          </p:nvSpPr>
          <p:spPr bwMode="auto">
            <a:xfrm>
              <a:off x="1520" y="2736"/>
              <a:ext cx="5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400">
                  <a:solidFill>
                    <a:srgbClr val="FF0000"/>
                  </a:solidFill>
                  <a:effectLst>
                    <a:outerShdw blurRad="38100" dist="38100" dir="2700000" algn="tl">
                      <a:srgbClr val="C0C0C0"/>
                    </a:outerShdw>
                  </a:effectLst>
                  <a:ea typeface="黑体" panose="02010609060101010101" pitchFamily="49" charset="-122"/>
                </a:rPr>
                <a:t>本构关系</a:t>
              </a:r>
            </a:p>
          </p:txBody>
        </p:sp>
      </p:grpSp>
      <p:grpSp>
        <p:nvGrpSpPr>
          <p:cNvPr id="28701" name="Group 29"/>
          <p:cNvGrpSpPr>
            <a:grpSpLocks/>
          </p:cNvGrpSpPr>
          <p:nvPr/>
        </p:nvGrpSpPr>
        <p:grpSpPr bwMode="auto">
          <a:xfrm>
            <a:off x="6756400" y="3276600"/>
            <a:ext cx="1244600" cy="990600"/>
            <a:chOff x="1520" y="2688"/>
            <a:chExt cx="784" cy="624"/>
          </a:xfrm>
        </p:grpSpPr>
        <p:sp>
          <p:nvSpPr>
            <p:cNvPr id="28702" name="AutoShape 30"/>
            <p:cNvSpPr>
              <a:spLocks noChangeArrowheads="1"/>
            </p:cNvSpPr>
            <p:nvPr/>
          </p:nvSpPr>
          <p:spPr bwMode="auto">
            <a:xfrm>
              <a:off x="1536" y="2688"/>
              <a:ext cx="768" cy="624"/>
            </a:xfrm>
            <a:prstGeom prst="rightArrowCallout">
              <a:avLst>
                <a:gd name="adj1" fmla="val 25000"/>
                <a:gd name="adj2" fmla="val 25000"/>
                <a:gd name="adj3" fmla="val 20513"/>
                <a:gd name="adj4" fmla="val 66667"/>
              </a:avLst>
            </a:prstGeom>
            <a:solidFill>
              <a:srgbClr val="CCFFFF"/>
            </a:solidFill>
            <a:ln w="28575"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3" name="Text Box 31"/>
            <p:cNvSpPr txBox="1">
              <a:spLocks noChangeArrowheads="1"/>
            </p:cNvSpPr>
            <p:nvPr/>
          </p:nvSpPr>
          <p:spPr bwMode="auto">
            <a:xfrm>
              <a:off x="1520" y="2736"/>
              <a:ext cx="5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400">
                  <a:solidFill>
                    <a:srgbClr val="FF0000"/>
                  </a:solidFill>
                  <a:effectLst>
                    <a:outerShdw blurRad="38100" dist="38100" dir="2700000" algn="tl">
                      <a:srgbClr val="C0C0C0"/>
                    </a:outerShdw>
                  </a:effectLst>
                  <a:ea typeface="黑体" panose="02010609060101010101" pitchFamily="49" charset="-122"/>
                </a:rPr>
                <a:t>平衡方程</a:t>
              </a:r>
            </a:p>
          </p:txBody>
        </p:sp>
      </p:grpSp>
      <p:sp>
        <p:nvSpPr>
          <p:cNvPr id="28705" name="AutoShape 33"/>
          <p:cNvSpPr>
            <a:spLocks noChangeArrowheads="1"/>
          </p:cNvSpPr>
          <p:nvPr/>
        </p:nvSpPr>
        <p:spPr bwMode="auto">
          <a:xfrm>
            <a:off x="3048000" y="2514600"/>
            <a:ext cx="533400" cy="762000"/>
          </a:xfrm>
          <a:prstGeom prst="downArrow">
            <a:avLst>
              <a:gd name="adj1" fmla="val 50000"/>
              <a:gd name="adj2" fmla="val 35714"/>
            </a:avLst>
          </a:prstGeom>
          <a:gradFill rotWithShape="1">
            <a:gsLst>
              <a:gs pos="0">
                <a:schemeClr val="bg1"/>
              </a:gs>
              <a:gs pos="100000">
                <a:srgbClr val="0000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79" name="Object 7"/>
          <p:cNvGraphicFramePr>
            <a:graphicFrameLocks noChangeAspect="1"/>
          </p:cNvGraphicFramePr>
          <p:nvPr/>
        </p:nvGraphicFramePr>
        <p:xfrm>
          <a:off x="2133600" y="2133600"/>
          <a:ext cx="2609850" cy="622300"/>
        </p:xfrm>
        <a:graphic>
          <a:graphicData uri="http://schemas.openxmlformats.org/presentationml/2006/ole">
            <mc:AlternateContent xmlns:mc="http://schemas.openxmlformats.org/markup-compatibility/2006">
              <mc:Choice xmlns:v="urn:schemas-microsoft-com:vml" Requires="v">
                <p:oleObj spid="_x0000_s66714" name="公式" r:id="rId13" imgW="1066680" imgH="253800" progId="Equation.3">
                  <p:embed/>
                </p:oleObj>
              </mc:Choice>
              <mc:Fallback>
                <p:oleObj name="公式" r:id="rId13" imgW="106668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0" y="2133600"/>
                        <a:ext cx="260985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6" name="AutoShape 34"/>
          <p:cNvSpPr>
            <a:spLocks noChangeArrowheads="1"/>
          </p:cNvSpPr>
          <p:nvPr/>
        </p:nvSpPr>
        <p:spPr bwMode="auto">
          <a:xfrm>
            <a:off x="4876800" y="2133600"/>
            <a:ext cx="533400" cy="1143000"/>
          </a:xfrm>
          <a:prstGeom prst="downArrow">
            <a:avLst>
              <a:gd name="adj1" fmla="val 50000"/>
              <a:gd name="adj2" fmla="val 53571"/>
            </a:avLst>
          </a:prstGeom>
          <a:gradFill rotWithShape="1">
            <a:gsLst>
              <a:gs pos="0">
                <a:schemeClr val="bg1"/>
              </a:gs>
              <a:gs pos="100000">
                <a:srgbClr val="0000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7" name="AutoShape 35"/>
          <p:cNvSpPr>
            <a:spLocks noChangeArrowheads="1"/>
          </p:cNvSpPr>
          <p:nvPr/>
        </p:nvSpPr>
        <p:spPr bwMode="auto">
          <a:xfrm>
            <a:off x="6934200" y="2514600"/>
            <a:ext cx="533400" cy="762000"/>
          </a:xfrm>
          <a:prstGeom prst="downArrow">
            <a:avLst>
              <a:gd name="adj1" fmla="val 50000"/>
              <a:gd name="adj2" fmla="val 35714"/>
            </a:avLst>
          </a:prstGeom>
          <a:gradFill rotWithShape="1">
            <a:gsLst>
              <a:gs pos="0">
                <a:schemeClr val="bg1"/>
              </a:gs>
              <a:gs pos="100000">
                <a:srgbClr val="0000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78" name="Object 6"/>
          <p:cNvGraphicFramePr>
            <a:graphicFrameLocks noChangeAspect="1"/>
          </p:cNvGraphicFramePr>
          <p:nvPr/>
        </p:nvGraphicFramePr>
        <p:xfrm>
          <a:off x="6172200" y="2209800"/>
          <a:ext cx="2335213" cy="546100"/>
        </p:xfrm>
        <a:graphic>
          <a:graphicData uri="http://schemas.openxmlformats.org/presentationml/2006/ole">
            <mc:AlternateContent xmlns:mc="http://schemas.openxmlformats.org/markup-compatibility/2006">
              <mc:Choice xmlns:v="urn:schemas-microsoft-com:vml" Requires="v">
                <p:oleObj spid="_x0000_s66715" name="Equation" r:id="rId15" imgW="1231560" imgH="241200" progId="Equation.DSMT4">
                  <p:embed/>
                </p:oleObj>
              </mc:Choice>
              <mc:Fallback>
                <p:oleObj name="Equation" r:id="rId15" imgW="1231560" imgH="2412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2200" y="2209800"/>
                        <a:ext cx="2335213"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4" name="直接连接符 23"/>
          <p:cNvCxnSpPr/>
          <p:nvPr/>
        </p:nvCxnSpPr>
        <p:spPr>
          <a:xfrm>
            <a:off x="1137779" y="1242940"/>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152400"/>
            <a:ext cx="8229600" cy="1143000"/>
          </a:xfrm>
        </p:spPr>
        <p:txBody>
          <a:bodyPr/>
          <a:lstStyle/>
          <a:p>
            <a:r>
              <a:rPr lang="zh-CN" altLang="en-US" b="1" dirty="0">
                <a:latin typeface="隶书" panose="02010509060101010101" pitchFamily="49" charset="-122"/>
              </a:rPr>
              <a:t>位移解法</a:t>
            </a:r>
          </a:p>
        </p:txBody>
      </p:sp>
      <p:sp>
        <p:nvSpPr>
          <p:cNvPr id="34819"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6.2</a:t>
            </a:r>
          </a:p>
        </p:txBody>
      </p:sp>
      <p:sp>
        <p:nvSpPr>
          <p:cNvPr id="34820" name="Text Box 4"/>
          <p:cNvSpPr txBox="1">
            <a:spLocks noChangeArrowheads="1"/>
          </p:cNvSpPr>
          <p:nvPr/>
        </p:nvSpPr>
        <p:spPr bwMode="auto">
          <a:xfrm>
            <a:off x="1259632" y="1277558"/>
            <a:ext cx="7315200" cy="112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400" dirty="0">
                <a:ea typeface="楷体_GB2312" pitchFamily="49" charset="-122"/>
              </a:rPr>
              <a:t>    </a:t>
            </a:r>
            <a:r>
              <a:rPr lang="zh-CN" altLang="en-US" sz="2400" b="1" dirty="0">
                <a:latin typeface="楷体" panose="02010609060101010101" pitchFamily="49" charset="-122"/>
                <a:ea typeface="楷体" panose="02010609060101010101" pitchFamily="49" charset="-122"/>
              </a:rPr>
              <a:t>具体推导如下：</a:t>
            </a:r>
          </a:p>
          <a:p>
            <a:pPr>
              <a:lnSpc>
                <a:spcPct val="150000"/>
              </a:lnSpc>
              <a:buFontTx/>
              <a:buNone/>
            </a:pPr>
            <a:r>
              <a:rPr lang="zh-CN" altLang="en-US" sz="2400" b="1" dirty="0">
                <a:latin typeface="楷体" panose="02010609060101010101" pitchFamily="49" charset="-122"/>
                <a:ea typeface="楷体" panose="02010609060101010101" pitchFamily="49" charset="-122"/>
              </a:rPr>
              <a:t>    先将几何关系代入广义虎克定律，可得 </a:t>
            </a:r>
          </a:p>
        </p:txBody>
      </p:sp>
      <p:sp>
        <p:nvSpPr>
          <p:cNvPr id="34822" name="Rectangle 6"/>
          <p:cNvSpPr>
            <a:spLocks noChangeArrowheads="1"/>
          </p:cNvSpPr>
          <p:nvPr/>
        </p:nvSpPr>
        <p:spPr bwMode="auto">
          <a:xfrm>
            <a:off x="0"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1" name="Object 5"/>
          <p:cNvGraphicFramePr>
            <a:graphicFrameLocks noChangeAspect="1"/>
          </p:cNvGraphicFramePr>
          <p:nvPr>
            <p:extLst>
              <p:ext uri="{D42A27DB-BD31-4B8C-83A1-F6EECF244321}">
                <p14:modId xmlns:p14="http://schemas.microsoft.com/office/powerpoint/2010/main" val="2007164901"/>
              </p:ext>
            </p:extLst>
          </p:nvPr>
        </p:nvGraphicFramePr>
        <p:xfrm>
          <a:off x="2895600" y="2558537"/>
          <a:ext cx="4210050" cy="2519363"/>
        </p:xfrm>
        <a:graphic>
          <a:graphicData uri="http://schemas.openxmlformats.org/presentationml/2006/ole">
            <mc:AlternateContent xmlns:mc="http://schemas.openxmlformats.org/markup-compatibility/2006">
              <mc:Choice xmlns:v="urn:schemas-microsoft-com:vml" Requires="v">
                <p:oleObj spid="_x0000_s67628" name="Equation" r:id="rId3" imgW="2336760" imgH="1396800" progId="Equation.DSMT4">
                  <p:embed/>
                </p:oleObj>
              </mc:Choice>
              <mc:Fallback>
                <p:oleObj name="Equation" r:id="rId3" imgW="2336760" imgH="1396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558537"/>
                        <a:ext cx="4210050" cy="251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4" name="Rectangle 8"/>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3" name="Object 7"/>
          <p:cNvGraphicFramePr>
            <a:graphicFrameLocks noChangeAspect="1"/>
          </p:cNvGraphicFramePr>
          <p:nvPr/>
        </p:nvGraphicFramePr>
        <p:xfrm>
          <a:off x="2895600" y="5486400"/>
          <a:ext cx="2203450" cy="838200"/>
        </p:xfrm>
        <a:graphic>
          <a:graphicData uri="http://schemas.openxmlformats.org/presentationml/2006/ole">
            <mc:AlternateContent xmlns:mc="http://schemas.openxmlformats.org/markup-compatibility/2006">
              <mc:Choice xmlns:v="urn:schemas-microsoft-com:vml" Requires="v">
                <p:oleObj spid="_x0000_s67629" name="Equation" r:id="rId5" imgW="1104840" imgH="419040" progId="Equation.DSMT4">
                  <p:embed/>
                </p:oleObj>
              </mc:Choice>
              <mc:Fallback>
                <p:oleObj name="Equation" r:id="rId5" imgW="110484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486400"/>
                        <a:ext cx="22034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5" name="Text Box 9"/>
          <p:cNvSpPr txBox="1">
            <a:spLocks noChangeArrowheads="1"/>
          </p:cNvSpPr>
          <p:nvPr/>
        </p:nvSpPr>
        <p:spPr bwMode="auto">
          <a:xfrm>
            <a:off x="1691680" y="558928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1" dirty="0">
                <a:latin typeface="楷体" panose="02010609060101010101" pitchFamily="49" charset="-122"/>
                <a:ea typeface="楷体" panose="02010609060101010101" pitchFamily="49" charset="-122"/>
              </a:rPr>
              <a:t>式中</a:t>
            </a:r>
          </a:p>
        </p:txBody>
      </p:sp>
      <p:cxnSp>
        <p:nvCxnSpPr>
          <p:cNvPr id="10" name="直接连接符 9"/>
          <p:cNvCxnSpPr/>
          <p:nvPr/>
        </p:nvCxnSpPr>
        <p:spPr>
          <a:xfrm>
            <a:off x="1154150"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304800" y="-22225"/>
            <a:ext cx="7772400" cy="1470025"/>
          </a:xfrm>
        </p:spPr>
        <p:txBody>
          <a:bodyPr anchor="ctr"/>
          <a:lstStyle/>
          <a:p>
            <a:r>
              <a:rPr lang="zh-CN" altLang="en-US" sz="4000" b="1" dirty="0"/>
              <a:t>弹性理论的微分提法</a:t>
            </a:r>
          </a:p>
        </p:txBody>
      </p:sp>
      <p:sp>
        <p:nvSpPr>
          <p:cNvPr id="14339" name="Rectangle 3"/>
          <p:cNvSpPr>
            <a:spLocks noGrp="1" noChangeArrowheads="1"/>
          </p:cNvSpPr>
          <p:nvPr>
            <p:ph type="subTitle" idx="1"/>
          </p:nvPr>
        </p:nvSpPr>
        <p:spPr bwMode="auto">
          <a:xfrm>
            <a:off x="1828800" y="1524000"/>
            <a:ext cx="72390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lnSpc>
                <a:spcPct val="135000"/>
              </a:lnSpc>
              <a:spcBef>
                <a:spcPct val="0"/>
              </a:spcBef>
              <a:buFontTx/>
              <a:buBlip>
                <a:blip r:embed="rId2"/>
              </a:buBlip>
            </a:pPr>
            <a:r>
              <a:rPr lang="en-US" altLang="zh-CN" sz="2800" b="0" dirty="0">
                <a:latin typeface="黑体" panose="02010609060101010101" pitchFamily="49" charset="-122"/>
                <a:ea typeface="黑体" panose="02010609060101010101" pitchFamily="49" charset="-122"/>
              </a:rPr>
              <a:t> </a:t>
            </a:r>
            <a:r>
              <a:rPr lang="zh-CN" altLang="en-US" sz="2800" b="0" dirty="0">
                <a:solidFill>
                  <a:srgbClr val="FF0000"/>
                </a:solidFill>
                <a:latin typeface="黑体" panose="02010609060101010101" pitchFamily="49" charset="-122"/>
                <a:ea typeface="黑体" panose="02010609060101010101" pitchFamily="49" charset="-122"/>
              </a:rPr>
              <a:t>弹性力学问题的微分提法</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位移解法</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应力解法</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应力函数</a:t>
            </a:r>
            <a:r>
              <a:rPr lang="zh-CN" altLang="en-US" sz="2800" b="0" dirty="0" smtClean="0">
                <a:latin typeface="黑体" panose="02010609060101010101" pitchFamily="49" charset="-122"/>
                <a:ea typeface="黑体" panose="02010609060101010101" pitchFamily="49" charset="-122"/>
              </a:rPr>
              <a:t>解法（下次课）</a:t>
            </a:r>
            <a:endParaRPr lang="zh-CN" altLang="en-US" sz="2800" b="0" dirty="0">
              <a:latin typeface="黑体" panose="02010609060101010101" pitchFamily="49" charset="-122"/>
              <a:ea typeface="黑体" panose="02010609060101010101" pitchFamily="49" charset="-122"/>
            </a:endParaRP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叠加原理</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解的唯一性定理</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圣维南原理</a:t>
            </a:r>
          </a:p>
        </p:txBody>
      </p:sp>
      <p:sp>
        <p:nvSpPr>
          <p:cNvPr id="14340" name="Text Box 4"/>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a:t>
            </a:r>
          </a:p>
        </p:txBody>
      </p:sp>
      <p:cxnSp>
        <p:nvCxnSpPr>
          <p:cNvPr id="5" name="直接连接符 4"/>
          <p:cNvCxnSpPr/>
          <p:nvPr/>
        </p:nvCxnSpPr>
        <p:spPr>
          <a:xfrm>
            <a:off x="1115616"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2297"/>
            <a:ext cx="8229600" cy="724942"/>
          </a:xfrm>
        </p:spPr>
        <p:txBody>
          <a:bodyPr>
            <a:normAutofit fontScale="90000"/>
          </a:bodyPr>
          <a:lstStyle/>
          <a:p>
            <a:r>
              <a:rPr lang="zh-CN" altLang="en-US" b="1" dirty="0">
                <a:latin typeface="隶书" panose="02010509060101010101" pitchFamily="49" charset="-122"/>
              </a:rPr>
              <a:t>位移解法</a:t>
            </a:r>
          </a:p>
        </p:txBody>
      </p:sp>
      <p:sp>
        <p:nvSpPr>
          <p:cNvPr id="35843"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6.2</a:t>
            </a:r>
          </a:p>
        </p:txBody>
      </p:sp>
      <p:graphicFrame>
        <p:nvGraphicFramePr>
          <p:cNvPr id="35844" name="Object 4"/>
          <p:cNvGraphicFramePr>
            <a:graphicFrameLocks noGrp="1" noChangeAspect="1"/>
          </p:cNvGraphicFramePr>
          <p:nvPr>
            <p:ph idx="1"/>
          </p:nvPr>
        </p:nvGraphicFramePr>
        <p:xfrm>
          <a:off x="1447800" y="1600200"/>
          <a:ext cx="4164013" cy="2489200"/>
        </p:xfrm>
        <a:graphic>
          <a:graphicData uri="http://schemas.openxmlformats.org/presentationml/2006/ole">
            <mc:AlternateContent xmlns:mc="http://schemas.openxmlformats.org/markup-compatibility/2006">
              <mc:Choice xmlns:v="urn:schemas-microsoft-com:vml" Requires="v">
                <p:oleObj spid="_x0000_s68652" name="Equation" r:id="rId3" imgW="2336760" imgH="1396800" progId="Equation.DSMT4">
                  <p:embed/>
                </p:oleObj>
              </mc:Choice>
              <mc:Fallback>
                <p:oleObj name="Equation" r:id="rId3" imgW="2336760" imgH="13968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00200"/>
                        <a:ext cx="4164013" cy="2489200"/>
                      </a:xfrm>
                      <a:prstGeom prst="rect">
                        <a:avLst/>
                      </a:prstGeom>
                      <a:gradFill rotWithShape="1">
                        <a:gsLst>
                          <a:gs pos="0">
                            <a:schemeClr val="bg1"/>
                          </a:gs>
                          <a:gs pos="50000">
                            <a:srgbClr val="CCFFCC"/>
                          </a:gs>
                          <a:gs pos="100000">
                            <a:schemeClr val="bg1"/>
                          </a:gs>
                        </a:gsLst>
                        <a:lin ang="2700000" scaled="1"/>
                      </a:gra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7" name="Rectangle 7"/>
          <p:cNvSpPr>
            <a:spLocks noChangeArrowheads="1"/>
          </p:cNvSpPr>
          <p:nvPr/>
        </p:nvSpPr>
        <p:spPr bwMode="auto">
          <a:xfrm>
            <a:off x="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5846" name="Object 6"/>
          <p:cNvGraphicFramePr>
            <a:graphicFrameLocks noChangeAspect="1"/>
          </p:cNvGraphicFramePr>
          <p:nvPr/>
        </p:nvGraphicFramePr>
        <p:xfrm>
          <a:off x="6019800" y="3505200"/>
          <a:ext cx="2590800" cy="2487613"/>
        </p:xfrm>
        <a:graphic>
          <a:graphicData uri="http://schemas.openxmlformats.org/presentationml/2006/ole">
            <mc:AlternateContent xmlns:mc="http://schemas.openxmlformats.org/markup-compatibility/2006">
              <mc:Choice xmlns:v="urn:schemas-microsoft-com:vml" Requires="v">
                <p:oleObj spid="_x0000_s68653" name="Equation" r:id="rId5" imgW="1434960" imgH="1384200" progId="Equation.DSMT4">
                  <p:embed/>
                </p:oleObj>
              </mc:Choice>
              <mc:Fallback>
                <p:oleObj name="Equation" r:id="rId5" imgW="1434960" imgH="1384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3505200"/>
                        <a:ext cx="2590800" cy="2487613"/>
                      </a:xfrm>
                      <a:prstGeom prst="rect">
                        <a:avLst/>
                      </a:prstGeom>
                      <a:gradFill rotWithShape="1">
                        <a:gsLst>
                          <a:gs pos="0">
                            <a:srgbClr val="FFFFFF"/>
                          </a:gs>
                          <a:gs pos="100000">
                            <a:srgbClr val="CCFFCC"/>
                          </a:gs>
                        </a:gsLst>
                        <a:lin ang="18900000" scaled="1"/>
                      </a:gradFill>
                      <a:ln w="28575">
                        <a:solidFill>
                          <a:srgbClr val="008080"/>
                        </a:solidFill>
                        <a:miter lim="800000"/>
                        <a:headEnd/>
                        <a:tailEnd/>
                      </a:ln>
                    </p:spPr>
                  </p:pic>
                </p:oleObj>
              </mc:Fallback>
            </mc:AlternateContent>
          </a:graphicData>
        </a:graphic>
      </p:graphicFrame>
      <p:sp>
        <p:nvSpPr>
          <p:cNvPr id="35848" name="AutoShape 8"/>
          <p:cNvSpPr>
            <a:spLocks noChangeArrowheads="1"/>
          </p:cNvSpPr>
          <p:nvPr/>
        </p:nvSpPr>
        <p:spPr bwMode="auto">
          <a:xfrm>
            <a:off x="5791200" y="2590800"/>
            <a:ext cx="1828800" cy="9906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连接符 7"/>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8"/>
                                        </p:tgtEl>
                                        <p:attrNameLst>
                                          <p:attrName>style.visibility</p:attrName>
                                        </p:attrNameLst>
                                      </p:cBhvr>
                                      <p:to>
                                        <p:strVal val="visible"/>
                                      </p:to>
                                    </p:set>
                                    <p:animEffect transition="in" filter="blinds(horizontal)">
                                      <p:cBhvr>
                                        <p:cTn id="7" dur="500"/>
                                        <p:tgtEl>
                                          <p:spTgt spid="358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diamond(in)">
                                      <p:cBhvr>
                                        <p:cTn id="12"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4491"/>
            <a:ext cx="8229600" cy="884238"/>
          </a:xfrm>
        </p:spPr>
        <p:txBody>
          <a:bodyPr/>
          <a:lstStyle/>
          <a:p>
            <a:r>
              <a:rPr lang="zh-CN" altLang="en-US" b="1" dirty="0">
                <a:latin typeface="隶书" panose="02010509060101010101" pitchFamily="49" charset="-122"/>
              </a:rPr>
              <a:t>位移解法</a:t>
            </a:r>
          </a:p>
        </p:txBody>
      </p:sp>
      <p:graphicFrame>
        <p:nvGraphicFramePr>
          <p:cNvPr id="36868" name="Object 4"/>
          <p:cNvGraphicFramePr>
            <a:graphicFrameLocks noGrp="1" noChangeAspect="1"/>
          </p:cNvGraphicFramePr>
          <p:nvPr>
            <p:ph idx="1"/>
          </p:nvPr>
        </p:nvGraphicFramePr>
        <p:xfrm>
          <a:off x="1600200" y="1600200"/>
          <a:ext cx="2868613" cy="2767013"/>
        </p:xfrm>
        <a:graphic>
          <a:graphicData uri="http://schemas.openxmlformats.org/presentationml/2006/ole">
            <mc:AlternateContent xmlns:mc="http://schemas.openxmlformats.org/markup-compatibility/2006">
              <mc:Choice xmlns:v="urn:schemas-microsoft-com:vml" Requires="v">
                <p:oleObj spid="_x0000_s69697" name="Equation" r:id="rId3" imgW="1434960" imgH="1384200" progId="Equation.DSMT4">
                  <p:embed/>
                </p:oleObj>
              </mc:Choice>
              <mc:Fallback>
                <p:oleObj name="Equation" r:id="rId3" imgW="1434960" imgH="13842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00200"/>
                        <a:ext cx="2868613" cy="2767013"/>
                      </a:xfrm>
                      <a:prstGeom prst="rect">
                        <a:avLst/>
                      </a:prstGeom>
                      <a:gradFill rotWithShape="1">
                        <a:gsLst>
                          <a:gs pos="0">
                            <a:srgbClr val="CCFFFF"/>
                          </a:gs>
                          <a:gs pos="50000">
                            <a:schemeClr val="bg1"/>
                          </a:gs>
                          <a:gs pos="100000">
                            <a:srgbClr val="CCFFFF"/>
                          </a:gs>
                        </a:gsLst>
                        <a:lin ang="2700000" scaled="1"/>
                      </a:gra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0" name="Object 6"/>
          <p:cNvGraphicFramePr>
            <a:graphicFrameLocks noChangeAspect="1"/>
          </p:cNvGraphicFramePr>
          <p:nvPr/>
        </p:nvGraphicFramePr>
        <p:xfrm>
          <a:off x="5562600" y="2678113"/>
          <a:ext cx="2943225" cy="776287"/>
        </p:xfrm>
        <a:graphic>
          <a:graphicData uri="http://schemas.openxmlformats.org/presentationml/2006/ole">
            <mc:AlternateContent xmlns:mc="http://schemas.openxmlformats.org/markup-compatibility/2006">
              <mc:Choice xmlns:v="urn:schemas-microsoft-com:vml" Requires="v">
                <p:oleObj spid="_x0000_s69698" name="Equation" r:id="rId5" imgW="1638000" imgH="431640" progId="Equation.DSMT4">
                  <p:embed/>
                </p:oleObj>
              </mc:Choice>
              <mc:Fallback>
                <p:oleObj name="Equation" r:id="rId5" imgW="163800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678113"/>
                        <a:ext cx="2943225" cy="776287"/>
                      </a:xfrm>
                      <a:prstGeom prst="rect">
                        <a:avLst/>
                      </a:prstGeom>
                      <a:gradFill rotWithShape="1">
                        <a:gsLst>
                          <a:gs pos="0">
                            <a:srgbClr val="FFFF99"/>
                          </a:gs>
                          <a:gs pos="50000">
                            <a:srgbClr val="FFFFFF"/>
                          </a:gs>
                          <a:gs pos="100000">
                            <a:srgbClr val="FFFF99"/>
                          </a:gs>
                        </a:gsLst>
                        <a:lin ang="2700000" scaled="1"/>
                      </a:gra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873" name="Group 9"/>
          <p:cNvGrpSpPr>
            <a:grpSpLocks/>
          </p:cNvGrpSpPr>
          <p:nvPr/>
        </p:nvGrpSpPr>
        <p:grpSpPr bwMode="auto">
          <a:xfrm>
            <a:off x="4572000" y="2514600"/>
            <a:ext cx="1219200" cy="762000"/>
            <a:chOff x="2880" y="1584"/>
            <a:chExt cx="768" cy="480"/>
          </a:xfrm>
        </p:grpSpPr>
        <p:sp>
          <p:nvSpPr>
            <p:cNvPr id="36871" name="AutoShape 7"/>
            <p:cNvSpPr>
              <a:spLocks noChangeArrowheads="1"/>
            </p:cNvSpPr>
            <p:nvPr/>
          </p:nvSpPr>
          <p:spPr bwMode="auto">
            <a:xfrm>
              <a:off x="2880" y="1824"/>
              <a:ext cx="576"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2" name="Text Box 8"/>
            <p:cNvSpPr txBox="1">
              <a:spLocks noChangeArrowheads="1"/>
            </p:cNvSpPr>
            <p:nvPr/>
          </p:nvSpPr>
          <p:spPr bwMode="auto">
            <a:xfrm>
              <a:off x="2928" y="158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0">
                  <a:solidFill>
                    <a:srgbClr val="FF6600"/>
                  </a:solidFill>
                  <a:ea typeface="隶书" panose="02010509060101010101" pitchFamily="49" charset="-122"/>
                </a:rPr>
                <a:t>代入</a:t>
              </a:r>
            </a:p>
          </p:txBody>
        </p:sp>
      </p:grpSp>
      <p:sp>
        <p:nvSpPr>
          <p:cNvPr id="36875" name="AutoShape 11"/>
          <p:cNvSpPr>
            <a:spLocks noChangeArrowheads="1"/>
          </p:cNvSpPr>
          <p:nvPr/>
        </p:nvSpPr>
        <p:spPr bwMode="auto">
          <a:xfrm>
            <a:off x="6781800" y="3505200"/>
            <a:ext cx="457200" cy="762000"/>
          </a:xfrm>
          <a:prstGeom prst="downArrow">
            <a:avLst>
              <a:gd name="adj1" fmla="val 50000"/>
              <a:gd name="adj2" fmla="val 41667"/>
            </a:avLst>
          </a:pr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Rectangle 1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76" name="Object 12"/>
          <p:cNvGraphicFramePr>
            <a:graphicFrameLocks noChangeAspect="1"/>
          </p:cNvGraphicFramePr>
          <p:nvPr/>
        </p:nvGraphicFramePr>
        <p:xfrm>
          <a:off x="5105400" y="4419600"/>
          <a:ext cx="3441700" cy="788988"/>
        </p:xfrm>
        <a:graphic>
          <a:graphicData uri="http://schemas.openxmlformats.org/presentationml/2006/ole">
            <mc:AlternateContent xmlns:mc="http://schemas.openxmlformats.org/markup-compatibility/2006">
              <mc:Choice xmlns:v="urn:schemas-microsoft-com:vml" Requires="v">
                <p:oleObj spid="_x0000_s69699" name="Equation" r:id="rId7" imgW="1701720" imgH="393480" progId="Equation.DSMT4">
                  <p:embed/>
                </p:oleObj>
              </mc:Choice>
              <mc:Fallback>
                <p:oleObj name="Equation" r:id="rId7" imgW="170172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4419600"/>
                        <a:ext cx="3441700" cy="788988"/>
                      </a:xfrm>
                      <a:prstGeom prst="rect">
                        <a:avLst/>
                      </a:prstGeom>
                      <a:gradFill rotWithShape="1">
                        <a:gsLst>
                          <a:gs pos="0">
                            <a:srgbClr val="CCFFCC"/>
                          </a:gs>
                          <a:gs pos="50000">
                            <a:srgbClr val="FFFFFF"/>
                          </a:gs>
                          <a:gs pos="100000">
                            <a:srgbClr val="CCFFCC"/>
                          </a:gs>
                        </a:gsLst>
                        <a:lin ang="5400000" scaled="1"/>
                      </a:gradFill>
                      <a:ln w="28575">
                        <a:solidFill>
                          <a:srgbClr val="008080"/>
                        </a:solidFill>
                        <a:miter lim="800000"/>
                        <a:headEnd/>
                        <a:tailEnd/>
                      </a:ln>
                    </p:spPr>
                  </p:pic>
                </p:oleObj>
              </mc:Fallback>
            </mc:AlternateContent>
          </a:graphicData>
        </a:graphic>
      </p:graphicFrame>
      <p:sp>
        <p:nvSpPr>
          <p:cNvPr id="36878" name="Rectangle 14"/>
          <p:cNvSpPr>
            <a:spLocks noChangeArrowheads="1"/>
          </p:cNvSpPr>
          <p:nvPr/>
        </p:nvSpPr>
        <p:spPr bwMode="auto">
          <a:xfrm>
            <a:off x="1828800" y="5636568"/>
            <a:ext cx="49808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buFontTx/>
              <a:buNone/>
            </a:pPr>
            <a:r>
              <a:rPr lang="zh-CN" altLang="en-US" sz="2400" b="1" dirty="0">
                <a:solidFill>
                  <a:srgbClr val="0000FF"/>
                </a:solidFill>
                <a:latin typeface="楷体" panose="02010609060101010101" pitchFamily="49" charset="-122"/>
                <a:ea typeface="楷体" panose="02010609060101010101" pitchFamily="49" charset="-122"/>
              </a:rPr>
              <a:t>第一个以位移表示的平衡微分方程</a:t>
            </a:r>
            <a:r>
              <a:rPr lang="zh-CN" altLang="en-US" sz="2400" b="1" dirty="0">
                <a:latin typeface="楷体" panose="02010609060101010101" pitchFamily="49" charset="-122"/>
                <a:ea typeface="楷体" panose="02010609060101010101" pitchFamily="49" charset="-122"/>
              </a:rPr>
              <a:t> </a:t>
            </a:r>
          </a:p>
        </p:txBody>
      </p:sp>
      <p:cxnSp>
        <p:nvCxnSpPr>
          <p:cNvPr id="13" name="直接连接符 12"/>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873"/>
                                        </p:tgtEl>
                                        <p:attrNameLst>
                                          <p:attrName>style.visibility</p:attrName>
                                        </p:attrNameLst>
                                      </p:cBhvr>
                                      <p:to>
                                        <p:strVal val="visible"/>
                                      </p:to>
                                    </p:set>
                                    <p:animEffect transition="in" filter="checkerboard(across)">
                                      <p:cBhvr>
                                        <p:cTn id="7" dur="500"/>
                                        <p:tgtEl>
                                          <p:spTgt spid="368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870"/>
                                        </p:tgtEl>
                                        <p:attrNameLst>
                                          <p:attrName>style.visibility</p:attrName>
                                        </p:attrNameLst>
                                      </p:cBhvr>
                                      <p:to>
                                        <p:strVal val="visible"/>
                                      </p:to>
                                    </p:set>
                                    <p:animEffect transition="in" filter="box(in)">
                                      <p:cBhvr>
                                        <p:cTn id="12" dur="500"/>
                                        <p:tgtEl>
                                          <p:spTgt spid="368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5"/>
                                        </p:tgtEl>
                                        <p:attrNameLst>
                                          <p:attrName>style.visibility</p:attrName>
                                        </p:attrNameLst>
                                      </p:cBhvr>
                                      <p:to>
                                        <p:strVal val="visible"/>
                                      </p:to>
                                    </p:set>
                                    <p:animEffect transition="in" filter="blinds(horizontal)">
                                      <p:cBhvr>
                                        <p:cTn id="17" dur="500"/>
                                        <p:tgtEl>
                                          <p:spTgt spid="368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6878"/>
                                        </p:tgtEl>
                                        <p:attrNameLst>
                                          <p:attrName>style.visibility</p:attrName>
                                        </p:attrNameLst>
                                      </p:cBhvr>
                                      <p:to>
                                        <p:strVal val="visible"/>
                                      </p:to>
                                    </p:set>
                                    <p:anim calcmode="lin" valueType="num">
                                      <p:cBhvr additive="base">
                                        <p:cTn id="22" dur="500" fill="hold"/>
                                        <p:tgtEl>
                                          <p:spTgt spid="36878"/>
                                        </p:tgtEl>
                                        <p:attrNameLst>
                                          <p:attrName>ppt_x</p:attrName>
                                        </p:attrNameLst>
                                      </p:cBhvr>
                                      <p:tavLst>
                                        <p:tav tm="0">
                                          <p:val>
                                            <p:strVal val="#ppt_x"/>
                                          </p:val>
                                        </p:tav>
                                        <p:tav tm="100000">
                                          <p:val>
                                            <p:strVal val="#ppt_x"/>
                                          </p:val>
                                        </p:tav>
                                      </p:tavLst>
                                    </p:anim>
                                    <p:anim calcmode="lin" valueType="num">
                                      <p:cBhvr additive="base">
                                        <p:cTn id="23" dur="500" fill="hold"/>
                                        <p:tgtEl>
                                          <p:spTgt spid="36878"/>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6876"/>
                                        </p:tgtEl>
                                        <p:attrNameLst>
                                          <p:attrName>style.visibility</p:attrName>
                                        </p:attrNameLst>
                                      </p:cBhvr>
                                      <p:to>
                                        <p:strVal val="visible"/>
                                      </p:to>
                                    </p:set>
                                    <p:anim calcmode="lin" valueType="num">
                                      <p:cBhvr additive="base">
                                        <p:cTn id="26" dur="500" fill="hold"/>
                                        <p:tgtEl>
                                          <p:spTgt spid="36876"/>
                                        </p:tgtEl>
                                        <p:attrNameLst>
                                          <p:attrName>ppt_x</p:attrName>
                                        </p:attrNameLst>
                                      </p:cBhvr>
                                      <p:tavLst>
                                        <p:tav tm="0">
                                          <p:val>
                                            <p:strVal val="#ppt_x"/>
                                          </p:val>
                                        </p:tav>
                                        <p:tav tm="100000">
                                          <p:val>
                                            <p:strVal val="#ppt_x"/>
                                          </p:val>
                                        </p:tav>
                                      </p:tavLst>
                                    </p:anim>
                                    <p:anim calcmode="lin" valueType="num">
                                      <p:cBhvr additive="base">
                                        <p:cTn id="27" dur="500" fill="hold"/>
                                        <p:tgtEl>
                                          <p:spTgt spid="36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animBg="1"/>
      <p:bldP spid="368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04825" y="116632"/>
            <a:ext cx="8229600" cy="700088"/>
          </a:xfrm>
        </p:spPr>
        <p:txBody>
          <a:bodyPr>
            <a:normAutofit fontScale="90000"/>
          </a:bodyPr>
          <a:lstStyle/>
          <a:p>
            <a:r>
              <a:rPr lang="zh-CN" altLang="en-US" b="1" dirty="0">
                <a:latin typeface="隶书" panose="02010509060101010101" pitchFamily="49" charset="-122"/>
              </a:rPr>
              <a:t>位移解法</a:t>
            </a:r>
          </a:p>
        </p:txBody>
      </p:sp>
      <p:sp>
        <p:nvSpPr>
          <p:cNvPr id="38917" name="Text Box 5"/>
          <p:cNvSpPr txBox="1">
            <a:spLocks noChangeArrowheads="1"/>
          </p:cNvSpPr>
          <p:nvPr/>
        </p:nvSpPr>
        <p:spPr bwMode="auto">
          <a:xfrm>
            <a:off x="1600200" y="5213350"/>
            <a:ext cx="7086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上式实质上是位移形式的平衡方程式，这就是</a:t>
            </a:r>
            <a:r>
              <a:rPr lang="zh-CN" altLang="en-US" sz="2400" b="1" dirty="0">
                <a:solidFill>
                  <a:srgbClr val="FF0000"/>
                </a:solidFill>
                <a:latin typeface="黑体" panose="02010609060101010101" pitchFamily="49" charset="-122"/>
                <a:ea typeface="黑体" panose="02010609060101010101" pitchFamily="49" charset="-122"/>
              </a:rPr>
              <a:t>位移法</a:t>
            </a:r>
            <a:r>
              <a:rPr lang="zh-CN" altLang="en-US" sz="2400" b="1" dirty="0">
                <a:latin typeface="黑体" panose="02010609060101010101" pitchFamily="49" charset="-122"/>
                <a:ea typeface="黑体" panose="02010609060101010101" pitchFamily="49" charset="-122"/>
              </a:rPr>
              <a:t>的基本方程式。 </a:t>
            </a:r>
          </a:p>
        </p:txBody>
      </p:sp>
      <p:graphicFrame>
        <p:nvGraphicFramePr>
          <p:cNvPr id="38918" name="Object 6"/>
          <p:cNvGraphicFramePr>
            <a:graphicFrameLocks noGrp="1" noChangeAspect="1"/>
          </p:cNvGraphicFramePr>
          <p:nvPr>
            <p:ph idx="1"/>
          </p:nvPr>
        </p:nvGraphicFramePr>
        <p:xfrm>
          <a:off x="3581400" y="1704975"/>
          <a:ext cx="3360738" cy="2482850"/>
        </p:xfrm>
        <a:graphic>
          <a:graphicData uri="http://schemas.openxmlformats.org/presentationml/2006/ole">
            <mc:AlternateContent xmlns:mc="http://schemas.openxmlformats.org/markup-compatibility/2006">
              <mc:Choice xmlns:v="urn:schemas-microsoft-com:vml" Requires="v">
                <p:oleObj spid="_x0000_s71724" name="Equation" r:id="rId3" imgW="1701720" imgH="1257120" progId="Equation.DSMT4">
                  <p:embed/>
                </p:oleObj>
              </mc:Choice>
              <mc:Fallback>
                <p:oleObj name="Equation" r:id="rId3" imgW="1701720" imgH="125712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704975"/>
                        <a:ext cx="3360738" cy="2482850"/>
                      </a:xfrm>
                      <a:prstGeom prst="rect">
                        <a:avLst/>
                      </a:prstGeom>
                      <a:gradFill rotWithShape="1">
                        <a:gsLst>
                          <a:gs pos="0">
                            <a:srgbClr val="CCFFCC"/>
                          </a:gs>
                          <a:gs pos="50000">
                            <a:schemeClr val="bg1"/>
                          </a:gs>
                          <a:gs pos="100000">
                            <a:srgbClr val="CCFFCC"/>
                          </a:gs>
                        </a:gsLst>
                        <a:lin ang="5400000" scaled="1"/>
                      </a:gra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0" name="Text Box 8"/>
          <p:cNvSpPr txBox="1">
            <a:spLocks noChangeArrowheads="1"/>
          </p:cNvSpPr>
          <p:nvPr/>
        </p:nvSpPr>
        <p:spPr bwMode="auto">
          <a:xfrm>
            <a:off x="2209800" y="27432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1" dirty="0">
                <a:solidFill>
                  <a:srgbClr val="0000FF"/>
                </a:solidFill>
                <a:latin typeface="楷体" panose="02010609060101010101" pitchFamily="49" charset="-122"/>
                <a:ea typeface="楷体" panose="02010609060101010101" pitchFamily="49" charset="-122"/>
              </a:rPr>
              <a:t>综上</a:t>
            </a:r>
          </a:p>
        </p:txBody>
      </p:sp>
      <p:graphicFrame>
        <p:nvGraphicFramePr>
          <p:cNvPr id="38921" name="Object 9"/>
          <p:cNvGraphicFramePr>
            <a:graphicFrameLocks noChangeAspect="1"/>
          </p:cNvGraphicFramePr>
          <p:nvPr/>
        </p:nvGraphicFramePr>
        <p:xfrm>
          <a:off x="3633788" y="4572000"/>
          <a:ext cx="3300412" cy="508000"/>
        </p:xfrm>
        <a:graphic>
          <a:graphicData uri="http://schemas.openxmlformats.org/presentationml/2006/ole">
            <mc:AlternateContent xmlns:mc="http://schemas.openxmlformats.org/markup-compatibility/2006">
              <mc:Choice xmlns:v="urn:schemas-microsoft-com:vml" Requires="v">
                <p:oleObj spid="_x0000_s71725" name="Equation" r:id="rId5" imgW="1650960" imgH="253800" progId="Equation.DSMT4">
                  <p:embed/>
                </p:oleObj>
              </mc:Choice>
              <mc:Fallback>
                <p:oleObj name="Equation" r:id="rId5" imgW="165096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3788" y="4572000"/>
                        <a:ext cx="3300412" cy="508000"/>
                      </a:xfrm>
                      <a:prstGeom prst="rect">
                        <a:avLst/>
                      </a:prstGeom>
                      <a:gradFill rotWithShape="1">
                        <a:gsLst>
                          <a:gs pos="0">
                            <a:srgbClr val="CCECFF"/>
                          </a:gs>
                          <a:gs pos="50000">
                            <a:srgbClr val="FFFFFF"/>
                          </a:gs>
                          <a:gs pos="100000">
                            <a:srgbClr val="CCECFF"/>
                          </a:gs>
                        </a:gsLst>
                        <a:lin ang="5400000" scaled="1"/>
                      </a:gra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2" name="Text Box 10"/>
          <p:cNvSpPr txBox="1">
            <a:spLocks noChangeArrowheads="1"/>
          </p:cNvSpPr>
          <p:nvPr/>
        </p:nvSpPr>
        <p:spPr bwMode="auto">
          <a:xfrm>
            <a:off x="1981200" y="4605338"/>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dirty="0">
                <a:latin typeface="楷体" panose="02010609060101010101" pitchFamily="49" charset="-122"/>
                <a:ea typeface="楷体" panose="02010609060101010101" pitchFamily="49" charset="-122"/>
              </a:rPr>
              <a:t>指标形式</a:t>
            </a:r>
          </a:p>
        </p:txBody>
      </p:sp>
      <p:cxnSp>
        <p:nvCxnSpPr>
          <p:cNvPr id="9" name="直接连接符 8"/>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71006"/>
            <a:ext cx="8229600" cy="515938"/>
          </a:xfrm>
        </p:spPr>
        <p:txBody>
          <a:bodyPr>
            <a:normAutofit fontScale="90000"/>
          </a:bodyPr>
          <a:lstStyle/>
          <a:p>
            <a:r>
              <a:rPr lang="zh-CN" altLang="en-US" b="1" dirty="0">
                <a:latin typeface="隶书" panose="02010509060101010101" pitchFamily="49" charset="-122"/>
              </a:rPr>
              <a:t>位移解法</a:t>
            </a:r>
          </a:p>
        </p:txBody>
      </p:sp>
      <p:sp>
        <p:nvSpPr>
          <p:cNvPr id="39940" name="Text Box 4"/>
          <p:cNvSpPr txBox="1">
            <a:spLocks noChangeArrowheads="1"/>
          </p:cNvSpPr>
          <p:nvPr/>
        </p:nvSpPr>
        <p:spPr bwMode="auto">
          <a:xfrm>
            <a:off x="755576" y="1524000"/>
            <a:ext cx="80836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dirty="0">
                <a:solidFill>
                  <a:srgbClr val="FF0000"/>
                </a:solidFill>
                <a:ea typeface="楷体_GB2312" pitchFamily="49" charset="-122"/>
              </a:rPr>
              <a:t>    </a:t>
            </a:r>
            <a:r>
              <a:rPr lang="zh-CN" altLang="en-US" sz="2400" b="1" dirty="0">
                <a:solidFill>
                  <a:srgbClr val="FF0000"/>
                </a:solidFill>
                <a:latin typeface="楷体" panose="02010609060101010101" pitchFamily="49" charset="-122"/>
                <a:ea typeface="楷体" panose="02010609060101010101" pitchFamily="49" charset="-122"/>
              </a:rPr>
              <a:t>边界条件</a:t>
            </a:r>
          </a:p>
          <a:p>
            <a:pPr>
              <a:spcBef>
                <a:spcPct val="50000"/>
              </a:spcBef>
              <a:buFontTx/>
              <a:buNone/>
            </a:pPr>
            <a:r>
              <a:rPr lang="zh-CN" altLang="en-US" sz="2400" b="1" dirty="0">
                <a:latin typeface="楷体" panose="02010609060101010101" pitchFamily="49" charset="-122"/>
                <a:ea typeface="楷体" panose="02010609060101010101" pitchFamily="49" charset="-122"/>
              </a:rPr>
              <a:t>    若给定的是位移边界条件，则直接用位移表示，即</a:t>
            </a:r>
          </a:p>
          <a:p>
            <a:pPr>
              <a:lnSpc>
                <a:spcPct val="150000"/>
              </a:lnSpc>
              <a:spcBef>
                <a:spcPct val="50000"/>
              </a:spcBef>
              <a:buFontTx/>
              <a:buNone/>
            </a:pPr>
            <a:endParaRPr lang="en-US" altLang="zh-CN" sz="2400" dirty="0">
              <a:ea typeface="楷体_GB2312" pitchFamily="49" charset="-122"/>
            </a:endParaRPr>
          </a:p>
        </p:txBody>
      </p:sp>
      <p:graphicFrame>
        <p:nvGraphicFramePr>
          <p:cNvPr id="39941" name="Object 5"/>
          <p:cNvGraphicFramePr>
            <a:graphicFrameLocks noChangeAspect="1"/>
          </p:cNvGraphicFramePr>
          <p:nvPr/>
        </p:nvGraphicFramePr>
        <p:xfrm>
          <a:off x="3429000" y="2667000"/>
          <a:ext cx="2982913" cy="496888"/>
        </p:xfrm>
        <a:graphic>
          <a:graphicData uri="http://schemas.openxmlformats.org/presentationml/2006/ole">
            <mc:AlternateContent xmlns:mc="http://schemas.openxmlformats.org/markup-compatibility/2006">
              <mc:Choice xmlns:v="urn:schemas-microsoft-com:vml" Requires="v">
                <p:oleObj spid="_x0000_s72748" name="Equation" r:id="rId3" imgW="1143000" imgH="190500" progId="Equation.DSMT4">
                  <p:embed/>
                </p:oleObj>
              </mc:Choice>
              <mc:Fallback>
                <p:oleObj name="Equation" r:id="rId3" imgW="11430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667000"/>
                        <a:ext cx="2982913"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8" name="Object 12"/>
          <p:cNvGraphicFramePr>
            <a:graphicFrameLocks noChangeAspect="1"/>
          </p:cNvGraphicFramePr>
          <p:nvPr/>
        </p:nvGraphicFramePr>
        <p:xfrm>
          <a:off x="2971800" y="4953000"/>
          <a:ext cx="3810000" cy="747713"/>
        </p:xfrm>
        <a:graphic>
          <a:graphicData uri="http://schemas.openxmlformats.org/presentationml/2006/ole">
            <mc:AlternateContent xmlns:mc="http://schemas.openxmlformats.org/markup-compatibility/2006">
              <mc:Choice xmlns:v="urn:schemas-microsoft-com:vml" Requires="v">
                <p:oleObj spid="_x0000_s72749" name="Equation" r:id="rId5" imgW="1295280" imgH="253800" progId="Equation.DSMT4">
                  <p:embed/>
                </p:oleObj>
              </mc:Choice>
              <mc:Fallback>
                <p:oleObj name="Equation" r:id="rId5" imgW="129528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953000"/>
                        <a:ext cx="3810000" cy="747713"/>
                      </a:xfrm>
                      <a:prstGeom prst="rect">
                        <a:avLst/>
                      </a:prstGeom>
                      <a:solidFill>
                        <a:srgbClr val="CCFF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9" name="Rectangle 13"/>
          <p:cNvSpPr>
            <a:spLocks noChangeArrowheads="1"/>
          </p:cNvSpPr>
          <p:nvPr/>
        </p:nvSpPr>
        <p:spPr bwMode="auto">
          <a:xfrm>
            <a:off x="1259632" y="3749675"/>
            <a:ext cx="74271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zh-CN" altLang="en-US" sz="2400" b="1" dirty="0">
                <a:latin typeface="楷体" panose="02010609060101010101" pitchFamily="49" charset="-122"/>
                <a:ea typeface="楷体" panose="02010609060101010101" pitchFamily="49" charset="-122"/>
              </a:rPr>
              <a:t>若给定的是表面力的边界条件，则可将其表面力以位移表示</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以</a:t>
            </a:r>
            <a:r>
              <a:rPr lang="en-US" altLang="zh-CN" sz="2400" b="1" i="1" dirty="0">
                <a:latin typeface="楷体" panose="02010609060101010101" pitchFamily="49" charset="-122"/>
                <a:ea typeface="楷体" panose="02010609060101010101" pitchFamily="49" charset="-122"/>
              </a:rPr>
              <a:t>x</a:t>
            </a:r>
            <a:r>
              <a:rPr lang="zh-CN" altLang="en-US" sz="2400" b="1" dirty="0">
                <a:latin typeface="楷体" panose="02010609060101010101" pitchFamily="49" charset="-122"/>
                <a:ea typeface="楷体" panose="02010609060101010101" pitchFamily="49" charset="-122"/>
              </a:rPr>
              <a:t>方向为例</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p>
        </p:txBody>
      </p:sp>
      <p:cxnSp>
        <p:nvCxnSpPr>
          <p:cNvPr id="9" name="直接连接符 8"/>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9948"/>
                                        </p:tgtEl>
                                        <p:attrNameLst>
                                          <p:attrName>style.visibility</p:attrName>
                                        </p:attrNameLst>
                                      </p:cBhvr>
                                      <p:to>
                                        <p:strVal val="visible"/>
                                      </p:to>
                                    </p:set>
                                    <p:animEffect transition="in" filter="checkerboard(across)">
                                      <p:cBhvr>
                                        <p:cTn id="7" dur="500"/>
                                        <p:tgtEl>
                                          <p:spTgt spid="39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60430" y="90537"/>
            <a:ext cx="8229600" cy="580926"/>
          </a:xfrm>
        </p:spPr>
        <p:txBody>
          <a:bodyPr>
            <a:normAutofit fontScale="90000"/>
          </a:bodyPr>
          <a:lstStyle/>
          <a:p>
            <a:r>
              <a:rPr lang="zh-CN" altLang="en-US" b="1" dirty="0">
                <a:latin typeface="隶书" panose="02010509060101010101" pitchFamily="49" charset="-122"/>
              </a:rPr>
              <a:t>位移解法</a:t>
            </a:r>
          </a:p>
        </p:txBody>
      </p:sp>
      <p:sp>
        <p:nvSpPr>
          <p:cNvPr id="40963"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6.2</a:t>
            </a:r>
          </a:p>
        </p:txBody>
      </p:sp>
      <p:graphicFrame>
        <p:nvGraphicFramePr>
          <p:cNvPr id="40964" name="Object 4"/>
          <p:cNvGraphicFramePr>
            <a:graphicFrameLocks noChangeAspect="1"/>
          </p:cNvGraphicFramePr>
          <p:nvPr/>
        </p:nvGraphicFramePr>
        <p:xfrm>
          <a:off x="3200400" y="3200400"/>
          <a:ext cx="3810000" cy="747713"/>
        </p:xfrm>
        <a:graphic>
          <a:graphicData uri="http://schemas.openxmlformats.org/presentationml/2006/ole">
            <mc:AlternateContent xmlns:mc="http://schemas.openxmlformats.org/markup-compatibility/2006">
              <mc:Choice xmlns:v="urn:schemas-microsoft-com:vml" Requires="v">
                <p:oleObj spid="_x0000_s73793" name="Equation" r:id="rId3" imgW="1295280" imgH="253800" progId="Equation.DSMT4">
                  <p:embed/>
                </p:oleObj>
              </mc:Choice>
              <mc:Fallback>
                <p:oleObj name="Equation" r:id="rId3" imgW="129528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00400"/>
                        <a:ext cx="3810000" cy="747713"/>
                      </a:xfrm>
                      <a:prstGeom prst="rect">
                        <a:avLst/>
                      </a:prstGeom>
                      <a:solidFill>
                        <a:srgbClr val="CCFF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5" name="Object 5"/>
          <p:cNvGraphicFramePr>
            <a:graphicFrameLocks noChangeAspect="1"/>
          </p:cNvGraphicFramePr>
          <p:nvPr/>
        </p:nvGraphicFramePr>
        <p:xfrm>
          <a:off x="1600200" y="1600200"/>
          <a:ext cx="7135813" cy="914400"/>
        </p:xfrm>
        <a:graphic>
          <a:graphicData uri="http://schemas.openxmlformats.org/presentationml/2006/ole">
            <mc:AlternateContent xmlns:mc="http://schemas.openxmlformats.org/markup-compatibility/2006">
              <mc:Choice xmlns:v="urn:schemas-microsoft-com:vml" Requires="v">
                <p:oleObj spid="_x0000_s73794" name="Equation" r:id="rId5" imgW="3568680" imgH="457200" progId="Equation.DSMT4">
                  <p:embed/>
                </p:oleObj>
              </mc:Choice>
              <mc:Fallback>
                <p:oleObj name="Equation" r:id="rId5" imgW="356868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600200"/>
                        <a:ext cx="7135813" cy="9144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6" name="AutoShape 6"/>
          <p:cNvSpPr>
            <a:spLocks noChangeArrowheads="1"/>
          </p:cNvSpPr>
          <p:nvPr/>
        </p:nvSpPr>
        <p:spPr bwMode="auto">
          <a:xfrm>
            <a:off x="2514600" y="2514600"/>
            <a:ext cx="381000" cy="1676400"/>
          </a:xfrm>
          <a:prstGeom prst="curvedRightArrow">
            <a:avLst>
              <a:gd name="adj1" fmla="val 88000"/>
              <a:gd name="adj2" fmla="val 176000"/>
              <a:gd name="adj3" fmla="val 33333"/>
            </a:avLst>
          </a:pr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7" name="Text Box 7"/>
          <p:cNvSpPr txBox="1">
            <a:spLocks noChangeArrowheads="1"/>
          </p:cNvSpPr>
          <p:nvPr/>
        </p:nvSpPr>
        <p:spPr bwMode="auto">
          <a:xfrm>
            <a:off x="1676400" y="3124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0">
                <a:solidFill>
                  <a:srgbClr val="0000FF"/>
                </a:solidFill>
                <a:ea typeface="隶书" panose="02010509060101010101" pitchFamily="49" charset="-122"/>
              </a:rPr>
              <a:t>代入</a:t>
            </a:r>
          </a:p>
        </p:txBody>
      </p:sp>
      <p:sp>
        <p:nvSpPr>
          <p:cNvPr id="40968" name="AutoShape 8"/>
          <p:cNvSpPr>
            <a:spLocks noChangeArrowheads="1"/>
          </p:cNvSpPr>
          <p:nvPr/>
        </p:nvSpPr>
        <p:spPr bwMode="auto">
          <a:xfrm>
            <a:off x="4419600" y="4038600"/>
            <a:ext cx="485775" cy="671513"/>
          </a:xfrm>
          <a:prstGeom prst="downArrow">
            <a:avLst>
              <a:gd name="adj1" fmla="val 50000"/>
              <a:gd name="adj2" fmla="val 34559"/>
            </a:avLst>
          </a:pr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0969" name="Object 9"/>
          <p:cNvGraphicFramePr>
            <a:graphicFrameLocks noGrp="1" noChangeAspect="1"/>
          </p:cNvGraphicFramePr>
          <p:nvPr>
            <p:ph idx="1"/>
          </p:nvPr>
        </p:nvGraphicFramePr>
        <p:xfrm>
          <a:off x="1676400" y="4800600"/>
          <a:ext cx="6938963" cy="960438"/>
        </p:xfrm>
        <a:graphic>
          <a:graphicData uri="http://schemas.openxmlformats.org/presentationml/2006/ole">
            <mc:AlternateContent xmlns:mc="http://schemas.openxmlformats.org/markup-compatibility/2006">
              <mc:Choice xmlns:v="urn:schemas-microsoft-com:vml" Requires="v">
                <p:oleObj spid="_x0000_s73795" name="Equation" r:id="rId7" imgW="3301920" imgH="457200" progId="Equation.DSMT4">
                  <p:embed/>
                </p:oleObj>
              </mc:Choice>
              <mc:Fallback>
                <p:oleObj name="Equation" r:id="rId7" imgW="3301920" imgH="45720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800600"/>
                        <a:ext cx="6938963" cy="960438"/>
                      </a:xfrm>
                      <a:prstGeom prst="rect">
                        <a:avLst/>
                      </a:prstGeom>
                      <a:solidFill>
                        <a:srgbClr val="CC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0" name="直接连接符 9"/>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7"/>
                                        </p:tgtEl>
                                        <p:attrNameLst>
                                          <p:attrName>style.visibility</p:attrName>
                                        </p:attrNameLst>
                                      </p:cBhvr>
                                      <p:to>
                                        <p:strVal val="visible"/>
                                      </p:to>
                                    </p:set>
                                    <p:animEffect transition="in" filter="blinds(horizontal)">
                                      <p:cBhvr>
                                        <p:cTn id="10" dur="500"/>
                                        <p:tgtEl>
                                          <p:spTgt spid="4096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40964"/>
                                        </p:tgtEl>
                                        <p:attrNameLst>
                                          <p:attrName>style.visibility</p:attrName>
                                        </p:attrNameLst>
                                      </p:cBhvr>
                                      <p:to>
                                        <p:strVal val="visible"/>
                                      </p:to>
                                    </p:set>
                                    <p:animEffect transition="in" filter="checkerboard(across)">
                                      <p:cBhvr>
                                        <p:cTn id="15" dur="500"/>
                                        <p:tgtEl>
                                          <p:spTgt spid="4096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68"/>
                                        </p:tgtEl>
                                        <p:attrNameLst>
                                          <p:attrName>style.visibility</p:attrName>
                                        </p:attrNameLst>
                                      </p:cBhvr>
                                      <p:to>
                                        <p:strVal val="visible"/>
                                      </p:to>
                                    </p:set>
                                    <p:animEffect transition="in" filter="blinds(horizontal)">
                                      <p:cBhvr>
                                        <p:cTn id="20" dur="500"/>
                                        <p:tgtEl>
                                          <p:spTgt spid="409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40969"/>
                                        </p:tgtEl>
                                        <p:attrNameLst>
                                          <p:attrName>style.visibility</p:attrName>
                                        </p:attrNameLst>
                                      </p:cBhvr>
                                      <p:to>
                                        <p:strVal val="visible"/>
                                      </p:to>
                                    </p:set>
                                    <p:animEffect transition="in" filter="diamond(in)">
                                      <p:cBhvr>
                                        <p:cTn id="25"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nimBg="1"/>
      <p:bldP spid="40967" grpId="0"/>
      <p:bldP spid="4096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04825" y="116632"/>
            <a:ext cx="8229600" cy="436910"/>
          </a:xfrm>
        </p:spPr>
        <p:txBody>
          <a:bodyPr>
            <a:normAutofit fontScale="90000"/>
          </a:bodyPr>
          <a:lstStyle/>
          <a:p>
            <a:r>
              <a:rPr lang="zh-CN" altLang="en-US" b="1" dirty="0">
                <a:latin typeface="隶书" panose="02010509060101010101" pitchFamily="49" charset="-122"/>
              </a:rPr>
              <a:t>位移解法</a:t>
            </a:r>
          </a:p>
        </p:txBody>
      </p:sp>
      <p:sp>
        <p:nvSpPr>
          <p:cNvPr id="41987"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6.2</a:t>
            </a:r>
          </a:p>
        </p:txBody>
      </p:sp>
      <p:graphicFrame>
        <p:nvGraphicFramePr>
          <p:cNvPr id="41988" name="Object 4"/>
          <p:cNvGraphicFramePr>
            <a:graphicFrameLocks noGrp="1" noChangeAspect="1"/>
          </p:cNvGraphicFramePr>
          <p:nvPr>
            <p:ph idx="1"/>
            <p:extLst>
              <p:ext uri="{D42A27DB-BD31-4B8C-83A1-F6EECF244321}">
                <p14:modId xmlns:p14="http://schemas.microsoft.com/office/powerpoint/2010/main" val="3852763696"/>
              </p:ext>
            </p:extLst>
          </p:nvPr>
        </p:nvGraphicFramePr>
        <p:xfrm>
          <a:off x="1905000" y="2590800"/>
          <a:ext cx="6462713" cy="2806700"/>
        </p:xfrm>
        <a:graphic>
          <a:graphicData uri="http://schemas.openxmlformats.org/presentationml/2006/ole">
            <mc:AlternateContent xmlns:mc="http://schemas.openxmlformats.org/markup-compatibility/2006">
              <mc:Choice xmlns:v="urn:schemas-microsoft-com:vml" Requires="v">
                <p:oleObj spid="_x0000_s74775" name="Equation" r:id="rId3" imgW="3276360" imgH="1422360" progId="Equation.DSMT4">
                  <p:embed/>
                </p:oleObj>
              </mc:Choice>
              <mc:Fallback>
                <p:oleObj name="Equation" r:id="rId3" imgW="3276360" imgH="142236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590800"/>
                        <a:ext cx="6462713" cy="2806700"/>
                      </a:xfrm>
                      <a:prstGeom prst="rect">
                        <a:avLst/>
                      </a:prstGeom>
                      <a:gradFill flip="none" rotWithShape="1">
                        <a:gsLst>
                          <a:gs pos="0">
                            <a:schemeClr val="accent1">
                              <a:lumMod val="5000"/>
                              <a:lumOff val="95000"/>
                            </a:schemeClr>
                          </a:gs>
                          <a:gs pos="20000">
                            <a:schemeClr val="accent1">
                              <a:lumMod val="45000"/>
                              <a:lumOff val="55000"/>
                            </a:schemeClr>
                          </a:gs>
                          <a:gs pos="100000">
                            <a:schemeClr val="bg1"/>
                          </a:gs>
                        </a:gsLst>
                        <a:lin ang="5400000" scaled="1"/>
                        <a:tileRect/>
                      </a:gradFill>
                      <a:ln w="38100" algn="ctr">
                        <a:solidFill>
                          <a:srgbClr val="00FF00"/>
                        </a:solidFill>
                        <a:miter lim="800000"/>
                        <a:headEnd/>
                        <a:tailEnd/>
                      </a:ln>
                      <a:effectLst/>
                      <a:extLst/>
                    </p:spPr>
                  </p:pic>
                </p:oleObj>
              </mc:Fallback>
            </mc:AlternateContent>
          </a:graphicData>
        </a:graphic>
      </p:graphicFrame>
      <p:sp>
        <p:nvSpPr>
          <p:cNvPr id="41990" name="Text Box 6"/>
          <p:cNvSpPr txBox="1">
            <a:spLocks noChangeArrowheads="1"/>
          </p:cNvSpPr>
          <p:nvPr/>
        </p:nvSpPr>
        <p:spPr bwMode="auto">
          <a:xfrm>
            <a:off x="1259632" y="1191899"/>
            <a:ext cx="7239000" cy="57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400" dirty="0">
                <a:ea typeface="楷体_GB2312" pitchFamily="49" charset="-122"/>
              </a:rPr>
              <a:t>    </a:t>
            </a:r>
            <a:r>
              <a:rPr lang="zh-CN" altLang="en-US" sz="2400" b="1" dirty="0">
                <a:solidFill>
                  <a:srgbClr val="C00000"/>
                </a:solidFill>
                <a:latin typeface="黑体" panose="02010609060101010101" pitchFamily="49" charset="-122"/>
                <a:ea typeface="黑体" panose="02010609060101010101" pitchFamily="49" charset="-122"/>
              </a:rPr>
              <a:t>用位移表示的外力边界条件：</a:t>
            </a:r>
          </a:p>
        </p:txBody>
      </p:sp>
      <p:cxnSp>
        <p:nvCxnSpPr>
          <p:cNvPr id="6" name="直接连接符 5"/>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5536" y="172691"/>
            <a:ext cx="8229600" cy="666750"/>
          </a:xfrm>
        </p:spPr>
        <p:txBody>
          <a:bodyPr>
            <a:normAutofit fontScale="90000"/>
          </a:bodyPr>
          <a:lstStyle/>
          <a:p>
            <a:r>
              <a:rPr lang="zh-CN" altLang="en-US" b="1" dirty="0">
                <a:latin typeface="隶书" panose="02010509060101010101" pitchFamily="49" charset="-122"/>
              </a:rPr>
              <a:t>位移解法</a:t>
            </a:r>
          </a:p>
        </p:txBody>
      </p:sp>
      <p:sp>
        <p:nvSpPr>
          <p:cNvPr id="43011"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6.2</a:t>
            </a:r>
          </a:p>
        </p:txBody>
      </p:sp>
      <p:sp>
        <p:nvSpPr>
          <p:cNvPr id="43012" name="Text Box 4"/>
          <p:cNvSpPr txBox="1">
            <a:spLocks noChangeArrowheads="1"/>
          </p:cNvSpPr>
          <p:nvPr/>
        </p:nvSpPr>
        <p:spPr bwMode="auto">
          <a:xfrm>
            <a:off x="955130" y="1445553"/>
            <a:ext cx="7110412" cy="527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Char char="u"/>
            </a:pPr>
            <a:r>
              <a:rPr kumimoji="1" lang="en-US" altLang="zh-CN" sz="2400" dirty="0">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微分方程的解：齐次方程通解＋特解（易得）</a:t>
            </a:r>
          </a:p>
        </p:txBody>
      </p:sp>
      <p:sp>
        <p:nvSpPr>
          <p:cNvPr id="43013" name="Text Box 5"/>
          <p:cNvSpPr txBox="1">
            <a:spLocks noChangeArrowheads="1"/>
          </p:cNvSpPr>
          <p:nvPr/>
        </p:nvSpPr>
        <p:spPr bwMode="auto">
          <a:xfrm>
            <a:off x="985788" y="2231805"/>
            <a:ext cx="7186612" cy="37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Char char="u"/>
            </a:pPr>
            <a:r>
              <a:rPr kumimoji="1" lang="en-US" altLang="zh-CN" sz="2400" dirty="0">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齐次的</a:t>
            </a:r>
            <a:r>
              <a:rPr kumimoji="1" lang="en-US" altLang="zh-CN" sz="2400" b="1" dirty="0" err="1">
                <a:solidFill>
                  <a:srgbClr val="000000"/>
                </a:solidFill>
                <a:latin typeface="楷体" panose="02010609060101010101" pitchFamily="49" charset="-122"/>
                <a:ea typeface="楷体" panose="02010609060101010101" pitchFamily="49" charset="-122"/>
              </a:rPr>
              <a:t>Lamé-Navier</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方程</a:t>
            </a: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即</a:t>
            </a:r>
            <a:r>
              <a:rPr kumimoji="1" lang="en-US" altLang="zh-CN" sz="2400" b="1" i="1" dirty="0">
                <a:latin typeface="楷体" panose="02010609060101010101" pitchFamily="49" charset="-122"/>
                <a:ea typeface="楷体" panose="02010609060101010101" pitchFamily="49" charset="-122"/>
                <a:sym typeface="Symbol" panose="05050102010706020507" pitchFamily="18" charset="2"/>
              </a:rPr>
              <a:t>f</a:t>
            </a:r>
            <a:r>
              <a:rPr kumimoji="1" lang="en-US" altLang="zh-CN" sz="2400" b="1" i="1" baseline="-25000" dirty="0">
                <a:latin typeface="楷体" panose="02010609060101010101" pitchFamily="49" charset="-122"/>
                <a:ea typeface="楷体" panose="02010609060101010101" pitchFamily="49" charset="-122"/>
                <a:sym typeface="Symbol" panose="05050102010706020507" pitchFamily="18" charset="2"/>
              </a:rPr>
              <a:t>i</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a:t>
            </a: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0</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的无体力情况 </a:t>
            </a: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a:t>
            </a:r>
          </a:p>
          <a:p>
            <a:pPr>
              <a:lnSpc>
                <a:spcPct val="130000"/>
              </a:lnSpc>
              <a:spcBef>
                <a:spcPct val="50000"/>
              </a:spcBef>
              <a:buClr>
                <a:schemeClr val="accent2"/>
              </a:buClr>
              <a:buSzPct val="70000"/>
              <a:buFont typeface="Wingdings" panose="05000000000000000000" pitchFamily="2" charset="2"/>
              <a:buChar char="u"/>
            </a:pPr>
            <a:endParaRPr kumimoji="1" lang="zh-CN" altLang="en-US" sz="2400" b="1" dirty="0">
              <a:latin typeface="楷体" panose="02010609060101010101" pitchFamily="49" charset="-122"/>
              <a:ea typeface="楷体" panose="02010609060101010101" pitchFamily="49" charset="-122"/>
              <a:sym typeface="Symbol" panose="05050102010706020507" pitchFamily="18" charset="2"/>
            </a:endParaRPr>
          </a:p>
          <a:p>
            <a:pPr>
              <a:lnSpc>
                <a:spcPct val="130000"/>
              </a:lnSpc>
              <a:spcBef>
                <a:spcPct val="50000"/>
              </a:spcBef>
              <a:buClr>
                <a:schemeClr val="accent2"/>
              </a:buClr>
              <a:buSzPct val="70000"/>
              <a:buFont typeface="Wingdings" panose="05000000000000000000" pitchFamily="2" charset="2"/>
              <a:buChar char="u"/>
            </a:pPr>
            <a:endParaRPr kumimoji="1" lang="zh-CN" altLang="en-US" sz="2400" b="1" dirty="0">
              <a:latin typeface="楷体" panose="02010609060101010101" pitchFamily="49" charset="-122"/>
              <a:ea typeface="楷体" panose="02010609060101010101" pitchFamily="49" charset="-122"/>
              <a:sym typeface="Symbol" panose="05050102010706020507" pitchFamily="18" charset="2"/>
            </a:endParaRPr>
          </a:p>
          <a:p>
            <a:pPr>
              <a:lnSpc>
                <a:spcPct val="130000"/>
              </a:lnSpc>
              <a:spcBef>
                <a:spcPct val="0"/>
              </a:spcBef>
              <a:buClr>
                <a:schemeClr val="accent2"/>
              </a:buClr>
              <a:buSzPct val="70000"/>
              <a:buFont typeface="Wingdings" panose="05000000000000000000" pitchFamily="2" charset="2"/>
              <a:buNone/>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将齐次方程对</a:t>
            </a:r>
            <a:r>
              <a:rPr kumimoji="1" lang="en-US" altLang="zh-CN" sz="2400" b="1" i="1" dirty="0">
                <a:latin typeface="楷体" panose="02010609060101010101" pitchFamily="49" charset="-122"/>
                <a:ea typeface="楷体" panose="02010609060101010101" pitchFamily="49" charset="-122"/>
                <a:sym typeface="Symbol" panose="05050102010706020507" pitchFamily="18" charset="2"/>
              </a:rPr>
              <a:t>x</a:t>
            </a:r>
            <a:r>
              <a:rPr kumimoji="1" lang="en-US" altLang="zh-CN" sz="2400" b="1" i="1" baseline="-25000" dirty="0">
                <a:latin typeface="楷体" panose="02010609060101010101" pitchFamily="49" charset="-122"/>
                <a:ea typeface="楷体" panose="02010609060101010101" pitchFamily="49" charset="-122"/>
                <a:sym typeface="Symbol" panose="05050102010706020507" pitchFamily="18" charset="2"/>
              </a:rPr>
              <a:t>i</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求导，并对指标</a:t>
            </a:r>
            <a:r>
              <a:rPr kumimoji="1" lang="en-US" altLang="zh-CN" sz="2400" b="1" i="1" dirty="0" err="1">
                <a:latin typeface="楷体" panose="02010609060101010101" pitchFamily="49" charset="-122"/>
                <a:ea typeface="楷体" panose="02010609060101010101" pitchFamily="49" charset="-122"/>
                <a:sym typeface="Symbol" panose="05050102010706020507" pitchFamily="18" charset="2"/>
              </a:rPr>
              <a:t>i</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迭加后得</a:t>
            </a:r>
          </a:p>
          <a:p>
            <a:pPr>
              <a:lnSpc>
                <a:spcPct val="130000"/>
              </a:lnSpc>
              <a:spcBef>
                <a:spcPct val="0"/>
              </a:spcBef>
              <a:buClr>
                <a:schemeClr val="accent2"/>
              </a:buClr>
              <a:buSzPct val="70000"/>
              <a:buFont typeface="Wingdings" panose="05000000000000000000" pitchFamily="2" charset="2"/>
              <a:buNone/>
            </a:pPr>
            <a:endParaRPr kumimoji="1" lang="zh-CN" altLang="en-US" sz="2400" b="1" dirty="0">
              <a:latin typeface="楷体" panose="02010609060101010101" pitchFamily="49" charset="-122"/>
              <a:ea typeface="楷体" panose="02010609060101010101" pitchFamily="49" charset="-122"/>
              <a:sym typeface="Symbol" panose="05050102010706020507" pitchFamily="18" charset="2"/>
            </a:endParaRPr>
          </a:p>
          <a:p>
            <a:pPr>
              <a:lnSpc>
                <a:spcPct val="130000"/>
              </a:lnSpc>
              <a:spcBef>
                <a:spcPct val="0"/>
              </a:spcBef>
              <a:buClr>
                <a:schemeClr val="accent2"/>
              </a:buClr>
              <a:buSzPct val="70000"/>
              <a:buFont typeface="Wingdings" panose="05000000000000000000" pitchFamily="2" charset="2"/>
              <a:buNone/>
            </a:pPr>
            <a:endParaRPr kumimoji="1" lang="zh-CN" altLang="en-US" sz="2400" b="1" dirty="0">
              <a:latin typeface="楷体" panose="02010609060101010101" pitchFamily="49" charset="-122"/>
              <a:ea typeface="楷体" panose="02010609060101010101" pitchFamily="49" charset="-122"/>
              <a:sym typeface="Symbol" panose="05050102010706020507" pitchFamily="18" charset="2"/>
            </a:endParaRPr>
          </a:p>
          <a:p>
            <a:pPr>
              <a:lnSpc>
                <a:spcPct val="130000"/>
              </a:lnSpc>
              <a:spcBef>
                <a:spcPct val="0"/>
              </a:spcBef>
              <a:buClr>
                <a:schemeClr val="accent2"/>
              </a:buClr>
              <a:buSzPct val="70000"/>
              <a:buFont typeface="Wingdings" panose="05000000000000000000" pitchFamily="2" charset="2"/>
              <a:buNone/>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而</a:t>
            </a:r>
          </a:p>
        </p:txBody>
      </p:sp>
      <p:graphicFrame>
        <p:nvGraphicFramePr>
          <p:cNvPr id="43014" name="Object 6"/>
          <p:cNvGraphicFramePr>
            <a:graphicFrameLocks noGrp="1" noChangeAspect="1"/>
          </p:cNvGraphicFramePr>
          <p:nvPr>
            <p:ph idx="1"/>
            <p:extLst>
              <p:ext uri="{D42A27DB-BD31-4B8C-83A1-F6EECF244321}">
                <p14:modId xmlns:p14="http://schemas.microsoft.com/office/powerpoint/2010/main" val="3755690068"/>
              </p:ext>
            </p:extLst>
          </p:nvPr>
        </p:nvGraphicFramePr>
        <p:xfrm>
          <a:off x="2123728" y="3089267"/>
          <a:ext cx="3757613" cy="709612"/>
        </p:xfrm>
        <a:graphic>
          <a:graphicData uri="http://schemas.openxmlformats.org/presentationml/2006/ole">
            <mc:AlternateContent xmlns:mc="http://schemas.openxmlformats.org/markup-compatibility/2006">
              <mc:Choice xmlns:v="urn:schemas-microsoft-com:vml" Requires="v">
                <p:oleObj spid="_x0000_s75841" name="Equation" r:id="rId3" imgW="1346040" imgH="253800" progId="Equation.DSMT4">
                  <p:embed/>
                </p:oleObj>
              </mc:Choice>
              <mc:Fallback>
                <p:oleObj name="Equation" r:id="rId3" imgW="1346040" imgH="2538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089267"/>
                        <a:ext cx="3757613" cy="709612"/>
                      </a:xfrm>
                      <a:prstGeom prst="rect">
                        <a:avLst/>
                      </a:prstGeom>
                      <a:gradFill rotWithShape="1">
                        <a:gsLst>
                          <a:gs pos="0">
                            <a:srgbClr val="CCFFCC"/>
                          </a:gs>
                          <a:gs pos="100000">
                            <a:schemeClr val="bg1"/>
                          </a:gs>
                        </a:gsLst>
                        <a:lin ang="0" scaled="1"/>
                      </a:gra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7" name="Rectangle 9"/>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16" name="Object 8"/>
          <p:cNvGraphicFramePr>
            <a:graphicFrameLocks noChangeAspect="1"/>
          </p:cNvGraphicFramePr>
          <p:nvPr/>
        </p:nvGraphicFramePr>
        <p:xfrm>
          <a:off x="3336925" y="4648200"/>
          <a:ext cx="3444875" cy="633413"/>
        </p:xfrm>
        <a:graphic>
          <a:graphicData uri="http://schemas.openxmlformats.org/presentationml/2006/ole">
            <mc:AlternateContent xmlns:mc="http://schemas.openxmlformats.org/markup-compatibility/2006">
              <mc:Choice xmlns:v="urn:schemas-microsoft-com:vml" Requires="v">
                <p:oleObj spid="_x0000_s75842" name="Equation" r:id="rId5" imgW="1396394" imgH="253890" progId="Equation.DSMT4">
                  <p:embed/>
                </p:oleObj>
              </mc:Choice>
              <mc:Fallback>
                <p:oleObj name="Equation" r:id="rId5" imgW="1396394"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6925" y="4648200"/>
                        <a:ext cx="3444875"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9" name="Rectangle 11"/>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18" name="Object 10"/>
          <p:cNvGraphicFramePr>
            <a:graphicFrameLocks noChangeAspect="1"/>
          </p:cNvGraphicFramePr>
          <p:nvPr/>
        </p:nvGraphicFramePr>
        <p:xfrm>
          <a:off x="2362200" y="5486400"/>
          <a:ext cx="3400425" cy="701675"/>
        </p:xfrm>
        <a:graphic>
          <a:graphicData uri="http://schemas.openxmlformats.org/presentationml/2006/ole">
            <mc:AlternateContent xmlns:mc="http://schemas.openxmlformats.org/markup-compatibility/2006">
              <mc:Choice xmlns:v="urn:schemas-microsoft-com:vml" Requires="v">
                <p:oleObj spid="_x0000_s75843" name="Equation" r:id="rId7" imgW="1473200" imgH="304800" progId="Equation.DSMT4">
                  <p:embed/>
                </p:oleObj>
              </mc:Choice>
              <mc:Fallback>
                <p:oleObj name="Equation" r:id="rId7" imgW="1473200" imgH="304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486400"/>
                        <a:ext cx="340042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直接连接符 10"/>
          <p:cNvCxnSpPr/>
          <p:nvPr/>
        </p:nvCxnSpPr>
        <p:spPr>
          <a:xfrm>
            <a:off x="1043608" y="98072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4" name="AutoShape 10"/>
          <p:cNvSpPr>
            <a:spLocks noChangeArrowheads="1"/>
          </p:cNvSpPr>
          <p:nvPr/>
        </p:nvSpPr>
        <p:spPr bwMode="auto">
          <a:xfrm>
            <a:off x="4343400" y="2971800"/>
            <a:ext cx="1524000" cy="1219200"/>
          </a:xfrm>
          <a:custGeom>
            <a:avLst/>
            <a:gdLst>
              <a:gd name="G0" fmla="+- 6480 0 0"/>
              <a:gd name="G1" fmla="+- 8640 0 0"/>
              <a:gd name="G2" fmla="+- 6171 0 0"/>
              <a:gd name="G3" fmla="+- 21600 0 6480"/>
              <a:gd name="G4" fmla="+- 21600 0 8640"/>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5429 h 21600"/>
              <a:gd name="T4" fmla="*/ 10800 w 21600"/>
              <a:gd name="T5" fmla="*/ 18514 h 21600"/>
              <a:gd name="T6" fmla="*/ 21600 w 21600"/>
              <a:gd name="T7" fmla="*/ 15429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close/>
              </a:path>
            </a:pathLst>
          </a:custGeom>
          <a:gradFill rotWithShape="1">
            <a:gsLst>
              <a:gs pos="0">
                <a:srgbClr val="CC99FF"/>
              </a:gs>
              <a:gs pos="100000">
                <a:schemeClr val="bg1"/>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26" name="Rectangle 2"/>
          <p:cNvSpPr>
            <a:spLocks noGrp="1" noChangeArrowheads="1"/>
          </p:cNvSpPr>
          <p:nvPr>
            <p:ph type="title"/>
          </p:nvPr>
        </p:nvSpPr>
        <p:spPr/>
        <p:txBody>
          <a:bodyPr/>
          <a:lstStyle/>
          <a:p>
            <a:r>
              <a:rPr lang="zh-CN" altLang="en-US" b="1" dirty="0">
                <a:latin typeface="隶书" panose="02010509060101010101" pitchFamily="49" charset="-122"/>
              </a:rPr>
              <a:t>位移解法</a:t>
            </a:r>
          </a:p>
        </p:txBody>
      </p:sp>
      <p:sp>
        <p:nvSpPr>
          <p:cNvPr id="52227"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dirty="0">
                <a:solidFill>
                  <a:schemeClr val="bg1"/>
                </a:solidFill>
              </a:rPr>
              <a:t>Chapter  6.2</a:t>
            </a:r>
          </a:p>
        </p:txBody>
      </p:sp>
      <p:graphicFrame>
        <p:nvGraphicFramePr>
          <p:cNvPr id="52232" name="Object 8"/>
          <p:cNvGraphicFramePr>
            <a:graphicFrameLocks noChangeAspect="1"/>
          </p:cNvGraphicFramePr>
          <p:nvPr>
            <p:extLst>
              <p:ext uri="{D42A27DB-BD31-4B8C-83A1-F6EECF244321}">
                <p14:modId xmlns:p14="http://schemas.microsoft.com/office/powerpoint/2010/main" val="1562202615"/>
              </p:ext>
            </p:extLst>
          </p:nvPr>
        </p:nvGraphicFramePr>
        <p:xfrm>
          <a:off x="1125370" y="3498564"/>
          <a:ext cx="3040239" cy="530232"/>
        </p:xfrm>
        <a:graphic>
          <a:graphicData uri="http://schemas.openxmlformats.org/presentationml/2006/ole">
            <mc:AlternateContent xmlns:mc="http://schemas.openxmlformats.org/markup-compatibility/2006">
              <mc:Choice xmlns:v="urn:schemas-microsoft-com:vml" Requires="v">
                <p:oleObj spid="_x0000_s76928" name="Equation" r:id="rId3" imgW="1396394" imgH="253890" progId="Equation.DSMT4">
                  <p:embed/>
                </p:oleObj>
              </mc:Choice>
              <mc:Fallback>
                <p:oleObj name="Equation" r:id="rId3" imgW="1396394"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370" y="3498564"/>
                        <a:ext cx="3040239" cy="530232"/>
                      </a:xfrm>
                      <a:prstGeom prst="rect">
                        <a:avLst/>
                      </a:prstGeom>
                      <a:solidFill>
                        <a:schemeClr val="bg1"/>
                      </a:solidFill>
                      <a:ln w="28575">
                        <a:solidFill>
                          <a:srgbClr val="008080"/>
                        </a:solidFill>
                        <a:miter lim="800000"/>
                        <a:headEnd/>
                        <a:tailEnd/>
                      </a:ln>
                    </p:spPr>
                  </p:pic>
                </p:oleObj>
              </mc:Fallback>
            </mc:AlternateContent>
          </a:graphicData>
        </a:graphic>
      </p:graphicFrame>
      <p:graphicFrame>
        <p:nvGraphicFramePr>
          <p:cNvPr id="52233" name="Object 9"/>
          <p:cNvGraphicFramePr>
            <a:graphicFrameLocks noChangeAspect="1"/>
          </p:cNvGraphicFramePr>
          <p:nvPr>
            <p:extLst>
              <p:ext uri="{D42A27DB-BD31-4B8C-83A1-F6EECF244321}">
                <p14:modId xmlns:p14="http://schemas.microsoft.com/office/powerpoint/2010/main" val="4047797286"/>
              </p:ext>
            </p:extLst>
          </p:nvPr>
        </p:nvGraphicFramePr>
        <p:xfrm>
          <a:off x="6142990" y="3462056"/>
          <a:ext cx="3001010" cy="587375"/>
        </p:xfrm>
        <a:graphic>
          <a:graphicData uri="http://schemas.openxmlformats.org/presentationml/2006/ole">
            <mc:AlternateContent xmlns:mc="http://schemas.openxmlformats.org/markup-compatibility/2006">
              <mc:Choice xmlns:v="urn:schemas-microsoft-com:vml" Requires="v">
                <p:oleObj spid="_x0000_s76929" name="Equation" r:id="rId5" imgW="1473200" imgH="304800" progId="Equation.DSMT4">
                  <p:embed/>
                </p:oleObj>
              </mc:Choice>
              <mc:Fallback>
                <p:oleObj name="Equation" r:id="rId5" imgW="1473200" imgH="304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2990" y="3462056"/>
                        <a:ext cx="3001010" cy="587375"/>
                      </a:xfrm>
                      <a:prstGeom prst="rect">
                        <a:avLst/>
                      </a:prstGeom>
                      <a:solidFill>
                        <a:schemeClr val="bg1"/>
                      </a:solidFill>
                      <a:ln w="28575">
                        <a:solidFill>
                          <a:srgbClr val="008080"/>
                        </a:solidFill>
                        <a:miter lim="800000"/>
                        <a:headEnd/>
                        <a:tailEnd/>
                      </a:ln>
                    </p:spPr>
                  </p:pic>
                </p:oleObj>
              </mc:Fallback>
            </mc:AlternateContent>
          </a:graphicData>
        </a:graphic>
      </p:graphicFrame>
      <p:sp>
        <p:nvSpPr>
          <p:cNvPr id="52237" name="Rectangle 1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36" name="Object 12"/>
          <p:cNvGraphicFramePr>
            <a:graphicFrameLocks noChangeAspect="1"/>
          </p:cNvGraphicFramePr>
          <p:nvPr/>
        </p:nvGraphicFramePr>
        <p:xfrm>
          <a:off x="3840163" y="1903413"/>
          <a:ext cx="2713037" cy="763587"/>
        </p:xfrm>
        <a:graphic>
          <a:graphicData uri="http://schemas.openxmlformats.org/presentationml/2006/ole">
            <mc:AlternateContent xmlns:mc="http://schemas.openxmlformats.org/markup-compatibility/2006">
              <mc:Choice xmlns:v="urn:schemas-microsoft-com:vml" Requires="v">
                <p:oleObj spid="_x0000_s76930" name="Equation" r:id="rId7" imgW="914400" imgH="254000" progId="Equation.DSMT4">
                  <p:embed/>
                </p:oleObj>
              </mc:Choice>
              <mc:Fallback>
                <p:oleObj name="Equation" r:id="rId7" imgW="914400" imgH="254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163" y="1903413"/>
                        <a:ext cx="2713037" cy="763587"/>
                      </a:xfrm>
                      <a:prstGeom prst="rect">
                        <a:avLst/>
                      </a:prstGeom>
                      <a:gradFill rotWithShape="1">
                        <a:gsLst>
                          <a:gs pos="0">
                            <a:srgbClr val="FFFF99"/>
                          </a:gs>
                          <a:gs pos="50000">
                            <a:srgbClr val="FFFFFF"/>
                          </a:gs>
                          <a:gs pos="100000">
                            <a:srgbClr val="FFFF99"/>
                          </a:gs>
                        </a:gsLst>
                        <a:lin ang="2700000" scaled="1"/>
                      </a:gradFill>
                      <a:ln w="28575">
                        <a:solidFill>
                          <a:srgbClr val="008080"/>
                        </a:solidFill>
                        <a:miter lim="800000"/>
                        <a:headEnd/>
                        <a:tailEnd/>
                      </a:ln>
                    </p:spPr>
                  </p:pic>
                </p:oleObj>
              </mc:Fallback>
            </mc:AlternateContent>
          </a:graphicData>
        </a:graphic>
      </p:graphicFrame>
      <p:sp>
        <p:nvSpPr>
          <p:cNvPr id="52238" name="Text Box 14"/>
          <p:cNvSpPr txBox="1">
            <a:spLocks noChangeArrowheads="1"/>
          </p:cNvSpPr>
          <p:nvPr/>
        </p:nvSpPr>
        <p:spPr bwMode="auto">
          <a:xfrm>
            <a:off x="2057400" y="41148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1" dirty="0">
                <a:latin typeface="楷体" panose="02010609060101010101" pitchFamily="49" charset="-122"/>
                <a:ea typeface="楷体" panose="02010609060101010101" pitchFamily="49" charset="-122"/>
              </a:rPr>
              <a:t>是非零常数，故第一应变不变量</a:t>
            </a:r>
            <a:r>
              <a:rPr lang="zh-CN" altLang="en-US" sz="2400" b="1" i="1" dirty="0">
                <a:latin typeface="楷体" panose="02010609060101010101" pitchFamily="49" charset="-122"/>
                <a:ea typeface="楷体" panose="02010609060101010101" pitchFamily="49"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rPr>
              <a:t>应满足调和方程</a:t>
            </a:r>
          </a:p>
        </p:txBody>
      </p:sp>
      <p:sp>
        <p:nvSpPr>
          <p:cNvPr id="52240" name="Rectangle 16"/>
          <p:cNvSpPr>
            <a:spLocks noChangeArrowheads="1"/>
          </p:cNvSpPr>
          <p:nvPr/>
        </p:nvSpPr>
        <p:spPr bwMode="auto">
          <a:xfrm>
            <a:off x="53340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39" name="Object 15"/>
          <p:cNvGraphicFramePr>
            <a:graphicFrameLocks noChangeAspect="1"/>
          </p:cNvGraphicFramePr>
          <p:nvPr/>
        </p:nvGraphicFramePr>
        <p:xfrm>
          <a:off x="1387475" y="4162425"/>
          <a:ext cx="769938" cy="357188"/>
        </p:xfrm>
        <a:graphic>
          <a:graphicData uri="http://schemas.openxmlformats.org/presentationml/2006/ole">
            <mc:AlternateContent xmlns:mc="http://schemas.openxmlformats.org/markup-compatibility/2006">
              <mc:Choice xmlns:v="urn:schemas-microsoft-com:vml" Requires="v">
                <p:oleObj spid="_x0000_s76931" name="Equation" r:id="rId9" imgW="393359" imgH="177646" progId="Equation.DSMT4">
                  <p:embed/>
                </p:oleObj>
              </mc:Choice>
              <mc:Fallback>
                <p:oleObj name="Equation" r:id="rId9" imgW="393359" imgH="17764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7475" y="4162425"/>
                        <a:ext cx="769938"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41" name="Object 17"/>
          <p:cNvGraphicFramePr>
            <a:graphicFrameLocks noGrp="1" noChangeAspect="1"/>
          </p:cNvGraphicFramePr>
          <p:nvPr>
            <p:ph idx="1"/>
          </p:nvPr>
        </p:nvGraphicFramePr>
        <p:xfrm>
          <a:off x="3048000" y="4648200"/>
          <a:ext cx="5272088" cy="593725"/>
        </p:xfrm>
        <a:graphic>
          <a:graphicData uri="http://schemas.openxmlformats.org/presentationml/2006/ole">
            <mc:AlternateContent xmlns:mc="http://schemas.openxmlformats.org/markup-compatibility/2006">
              <mc:Choice xmlns:v="urn:schemas-microsoft-com:vml" Requires="v">
                <p:oleObj spid="_x0000_s76932" name="文档" r:id="rId11" imgW="5271736" imgH="593979" progId="Word.Document.8">
                  <p:embed/>
                </p:oleObj>
              </mc:Choice>
              <mc:Fallback>
                <p:oleObj name="文档" r:id="rId11" imgW="5271736" imgH="593979" progId="Word.Document.8">
                  <p:embed/>
                  <p:pic>
                    <p:nvPicPr>
                      <p:cNvPr id="0" name=""/>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4648200"/>
                        <a:ext cx="527208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3" name="Text Box 19"/>
          <p:cNvSpPr txBox="1">
            <a:spLocks noChangeArrowheads="1"/>
          </p:cNvSpPr>
          <p:nvPr/>
        </p:nvSpPr>
        <p:spPr bwMode="auto">
          <a:xfrm>
            <a:off x="975928" y="5504559"/>
            <a:ext cx="769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dirty="0">
                <a:ea typeface="楷体_GB2312" pitchFamily="49" charset="-122"/>
              </a:rPr>
              <a:t> </a:t>
            </a:r>
            <a:r>
              <a:rPr lang="zh-CN" altLang="en-US" sz="2400" b="1" dirty="0">
                <a:latin typeface="楷体" panose="02010609060101010101" pitchFamily="49" charset="-122"/>
                <a:ea typeface="楷体" panose="02010609060101010101" pitchFamily="49" charset="-122"/>
              </a:rPr>
              <a:t>其中                </a:t>
            </a:r>
            <a:r>
              <a:rPr lang="zh-CN" altLang="en-US" sz="2400" b="1" dirty="0" smtClean="0">
                <a:latin typeface="楷体" panose="02010609060101010101" pitchFamily="49" charset="-122"/>
                <a:ea typeface="楷体" panose="02010609060101010101" pitchFamily="49" charset="-122"/>
              </a:rPr>
              <a:t>称为</a:t>
            </a:r>
            <a:r>
              <a:rPr lang="zh-CN" altLang="en-US" sz="2400" b="1" dirty="0">
                <a:solidFill>
                  <a:srgbClr val="FF0000"/>
                </a:solidFill>
                <a:latin typeface="楷体" panose="02010609060101010101" pitchFamily="49" charset="-122"/>
                <a:ea typeface="楷体" panose="02010609060101010101" pitchFamily="49" charset="-122"/>
              </a:rPr>
              <a:t>调和算子</a:t>
            </a:r>
            <a:r>
              <a:rPr lang="zh-CN" altLang="en-US" sz="2400" b="1" dirty="0">
                <a:latin typeface="楷体" panose="02010609060101010101" pitchFamily="49" charset="-122"/>
                <a:ea typeface="楷体" panose="02010609060101010101" pitchFamily="49" charset="-122"/>
              </a:rPr>
              <a:t>或</a:t>
            </a:r>
            <a:r>
              <a:rPr lang="zh-CN" altLang="en-US" sz="2400" b="1" dirty="0">
                <a:solidFill>
                  <a:srgbClr val="FF0000"/>
                </a:solidFill>
                <a:latin typeface="楷体" panose="02010609060101010101" pitchFamily="49" charset="-122"/>
                <a:ea typeface="楷体" panose="02010609060101010101" pitchFamily="49" charset="-122"/>
              </a:rPr>
              <a:t>拉普拉斯算子</a:t>
            </a:r>
            <a:r>
              <a:rPr lang="zh-CN" altLang="en-US" sz="2400" b="1" dirty="0">
                <a:latin typeface="楷体" panose="02010609060101010101" pitchFamily="49" charset="-122"/>
                <a:ea typeface="楷体" panose="02010609060101010101" pitchFamily="49" charset="-122"/>
              </a:rPr>
              <a:t>。</a:t>
            </a:r>
          </a:p>
        </p:txBody>
      </p:sp>
      <p:sp>
        <p:nvSpPr>
          <p:cNvPr id="52245" name="Rectangle 21"/>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44" name="Object 20"/>
          <p:cNvGraphicFramePr>
            <a:graphicFrameLocks noChangeAspect="1"/>
          </p:cNvGraphicFramePr>
          <p:nvPr>
            <p:extLst>
              <p:ext uri="{D42A27DB-BD31-4B8C-83A1-F6EECF244321}">
                <p14:modId xmlns:p14="http://schemas.microsoft.com/office/powerpoint/2010/main" val="3445371288"/>
              </p:ext>
            </p:extLst>
          </p:nvPr>
        </p:nvGraphicFramePr>
        <p:xfrm>
          <a:off x="1858962" y="5386386"/>
          <a:ext cx="2378075" cy="798512"/>
        </p:xfrm>
        <a:graphic>
          <a:graphicData uri="http://schemas.openxmlformats.org/presentationml/2006/ole">
            <mc:AlternateContent xmlns:mc="http://schemas.openxmlformats.org/markup-compatibility/2006">
              <mc:Choice xmlns:v="urn:schemas-microsoft-com:vml" Requires="v">
                <p:oleObj spid="_x0000_s76933" name="Equation" r:id="rId13" imgW="1333500" imgH="444500" progId="Equation.DSMT4">
                  <p:embed/>
                </p:oleObj>
              </mc:Choice>
              <mc:Fallback>
                <p:oleObj name="Equation" r:id="rId13" imgW="1333500" imgH="4445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8962" y="5386386"/>
                        <a:ext cx="2378075"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 name="直接连接符 16"/>
          <p:cNvCxnSpPr/>
          <p:nvPr/>
        </p:nvCxnSpPr>
        <p:spPr>
          <a:xfrm>
            <a:off x="1259632" y="141763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34"/>
                                        </p:tgtEl>
                                        <p:attrNameLst>
                                          <p:attrName>style.visibility</p:attrName>
                                        </p:attrNameLst>
                                      </p:cBhvr>
                                      <p:to>
                                        <p:strVal val="visible"/>
                                      </p:to>
                                    </p:set>
                                    <p:anim calcmode="lin" valueType="num">
                                      <p:cBhvr additive="base">
                                        <p:cTn id="7" dur="500" fill="hold"/>
                                        <p:tgtEl>
                                          <p:spTgt spid="52234"/>
                                        </p:tgtEl>
                                        <p:attrNameLst>
                                          <p:attrName>ppt_x</p:attrName>
                                        </p:attrNameLst>
                                      </p:cBhvr>
                                      <p:tavLst>
                                        <p:tav tm="0">
                                          <p:val>
                                            <p:strVal val="#ppt_x"/>
                                          </p:val>
                                        </p:tav>
                                        <p:tav tm="100000">
                                          <p:val>
                                            <p:strVal val="#ppt_x"/>
                                          </p:val>
                                        </p:tav>
                                      </p:tavLst>
                                    </p:anim>
                                    <p:anim calcmode="lin" valueType="num">
                                      <p:cBhvr additive="base">
                                        <p:cTn id="8" dur="500" fill="hold"/>
                                        <p:tgtEl>
                                          <p:spTgt spid="522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52236"/>
                                        </p:tgtEl>
                                        <p:attrNameLst>
                                          <p:attrName>style.visibility</p:attrName>
                                        </p:attrNameLst>
                                      </p:cBhvr>
                                      <p:to>
                                        <p:strVal val="visible"/>
                                      </p:to>
                                    </p:set>
                                    <p:animEffect transition="in" filter="checkerboard(across)">
                                      <p:cBhvr>
                                        <p:cTn id="13" dur="500"/>
                                        <p:tgtEl>
                                          <p:spTgt spid="522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2238"/>
                                        </p:tgtEl>
                                        <p:attrNameLst>
                                          <p:attrName>style.visibility</p:attrName>
                                        </p:attrNameLst>
                                      </p:cBhvr>
                                      <p:to>
                                        <p:strVal val="visible"/>
                                      </p:to>
                                    </p:set>
                                    <p:anim calcmode="lin" valueType="num">
                                      <p:cBhvr additive="base">
                                        <p:cTn id="18" dur="500" fill="hold"/>
                                        <p:tgtEl>
                                          <p:spTgt spid="52238"/>
                                        </p:tgtEl>
                                        <p:attrNameLst>
                                          <p:attrName>ppt_x</p:attrName>
                                        </p:attrNameLst>
                                      </p:cBhvr>
                                      <p:tavLst>
                                        <p:tav tm="0">
                                          <p:val>
                                            <p:strVal val="0-#ppt_w/2"/>
                                          </p:val>
                                        </p:tav>
                                        <p:tav tm="100000">
                                          <p:val>
                                            <p:strVal val="#ppt_x"/>
                                          </p:val>
                                        </p:tav>
                                      </p:tavLst>
                                    </p:anim>
                                    <p:anim calcmode="lin" valueType="num">
                                      <p:cBhvr additive="base">
                                        <p:cTn id="19" dur="500" fill="hold"/>
                                        <p:tgtEl>
                                          <p:spTgt spid="52238"/>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52241"/>
                                        </p:tgtEl>
                                        <p:attrNameLst>
                                          <p:attrName>style.visibility</p:attrName>
                                        </p:attrNameLst>
                                      </p:cBhvr>
                                      <p:to>
                                        <p:strVal val="visible"/>
                                      </p:to>
                                    </p:set>
                                    <p:anim calcmode="lin" valueType="num">
                                      <p:cBhvr additive="base">
                                        <p:cTn id="22" dur="500" fill="hold"/>
                                        <p:tgtEl>
                                          <p:spTgt spid="52241"/>
                                        </p:tgtEl>
                                        <p:attrNameLst>
                                          <p:attrName>ppt_x</p:attrName>
                                        </p:attrNameLst>
                                      </p:cBhvr>
                                      <p:tavLst>
                                        <p:tav tm="0">
                                          <p:val>
                                            <p:strVal val="0-#ppt_w/2"/>
                                          </p:val>
                                        </p:tav>
                                        <p:tav tm="100000">
                                          <p:val>
                                            <p:strVal val="#ppt_x"/>
                                          </p:val>
                                        </p:tav>
                                      </p:tavLst>
                                    </p:anim>
                                    <p:anim calcmode="lin" valueType="num">
                                      <p:cBhvr additive="base">
                                        <p:cTn id="23" dur="500" fill="hold"/>
                                        <p:tgtEl>
                                          <p:spTgt spid="52241"/>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52244"/>
                                        </p:tgtEl>
                                        <p:attrNameLst>
                                          <p:attrName>style.visibility</p:attrName>
                                        </p:attrNameLst>
                                      </p:cBhvr>
                                      <p:to>
                                        <p:strVal val="visible"/>
                                      </p:to>
                                    </p:set>
                                    <p:anim calcmode="lin" valueType="num">
                                      <p:cBhvr additive="base">
                                        <p:cTn id="26" dur="500" fill="hold"/>
                                        <p:tgtEl>
                                          <p:spTgt spid="52244"/>
                                        </p:tgtEl>
                                        <p:attrNameLst>
                                          <p:attrName>ppt_x</p:attrName>
                                        </p:attrNameLst>
                                      </p:cBhvr>
                                      <p:tavLst>
                                        <p:tav tm="0">
                                          <p:val>
                                            <p:strVal val="0-#ppt_w/2"/>
                                          </p:val>
                                        </p:tav>
                                        <p:tav tm="100000">
                                          <p:val>
                                            <p:strVal val="#ppt_x"/>
                                          </p:val>
                                        </p:tav>
                                      </p:tavLst>
                                    </p:anim>
                                    <p:anim calcmode="lin" valueType="num">
                                      <p:cBhvr additive="base">
                                        <p:cTn id="27" dur="500" fill="hold"/>
                                        <p:tgtEl>
                                          <p:spTgt spid="52244"/>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52243"/>
                                        </p:tgtEl>
                                        <p:attrNameLst>
                                          <p:attrName>style.visibility</p:attrName>
                                        </p:attrNameLst>
                                      </p:cBhvr>
                                      <p:to>
                                        <p:strVal val="visible"/>
                                      </p:to>
                                    </p:set>
                                    <p:anim calcmode="lin" valueType="num">
                                      <p:cBhvr additive="base">
                                        <p:cTn id="30" dur="500" fill="hold"/>
                                        <p:tgtEl>
                                          <p:spTgt spid="52243"/>
                                        </p:tgtEl>
                                        <p:attrNameLst>
                                          <p:attrName>ppt_x</p:attrName>
                                        </p:attrNameLst>
                                      </p:cBhvr>
                                      <p:tavLst>
                                        <p:tav tm="0">
                                          <p:val>
                                            <p:strVal val="0-#ppt_w/2"/>
                                          </p:val>
                                        </p:tav>
                                        <p:tav tm="100000">
                                          <p:val>
                                            <p:strVal val="#ppt_x"/>
                                          </p:val>
                                        </p:tav>
                                      </p:tavLst>
                                    </p:anim>
                                    <p:anim calcmode="lin" valueType="num">
                                      <p:cBhvr additive="base">
                                        <p:cTn id="31" dur="500" fill="hold"/>
                                        <p:tgtEl>
                                          <p:spTgt spid="52243"/>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239"/>
                                        </p:tgtEl>
                                        <p:attrNameLst>
                                          <p:attrName>style.visibility</p:attrName>
                                        </p:attrNameLst>
                                      </p:cBhvr>
                                      <p:to>
                                        <p:strVal val="visible"/>
                                      </p:to>
                                    </p:set>
                                    <p:anim calcmode="lin" valueType="num">
                                      <p:cBhvr additive="base">
                                        <p:cTn id="34" dur="500" fill="hold"/>
                                        <p:tgtEl>
                                          <p:spTgt spid="52239"/>
                                        </p:tgtEl>
                                        <p:attrNameLst>
                                          <p:attrName>ppt_x</p:attrName>
                                        </p:attrNameLst>
                                      </p:cBhvr>
                                      <p:tavLst>
                                        <p:tav tm="0">
                                          <p:val>
                                            <p:strVal val="0-#ppt_w/2"/>
                                          </p:val>
                                        </p:tav>
                                        <p:tav tm="100000">
                                          <p:val>
                                            <p:strVal val="#ppt_x"/>
                                          </p:val>
                                        </p:tav>
                                      </p:tavLst>
                                    </p:anim>
                                    <p:anim calcmode="lin" valueType="num">
                                      <p:cBhvr additive="base">
                                        <p:cTn id="35"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4" grpId="0" animBg="1"/>
      <p:bldP spid="52238" grpId="0"/>
      <p:bldP spid="522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74" name="Group 26"/>
          <p:cNvGrpSpPr>
            <a:grpSpLocks/>
          </p:cNvGrpSpPr>
          <p:nvPr/>
        </p:nvGrpSpPr>
        <p:grpSpPr bwMode="auto">
          <a:xfrm>
            <a:off x="1371600" y="1371600"/>
            <a:ext cx="7315200" cy="4340226"/>
            <a:chOff x="864" y="1009"/>
            <a:chExt cx="4608" cy="2734"/>
          </a:xfrm>
        </p:grpSpPr>
        <p:sp>
          <p:nvSpPr>
            <p:cNvPr id="53252" name="Text Box 4"/>
            <p:cNvSpPr txBox="1">
              <a:spLocks noChangeArrowheads="1"/>
            </p:cNvSpPr>
            <p:nvPr/>
          </p:nvSpPr>
          <p:spPr bwMode="auto">
            <a:xfrm>
              <a:off x="864" y="1009"/>
              <a:ext cx="4608" cy="2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400" dirty="0">
                  <a:ea typeface="楷体_GB2312" pitchFamily="49" charset="-122"/>
                </a:rPr>
                <a:t>    </a:t>
              </a:r>
              <a:r>
                <a:rPr lang="zh-CN" altLang="en-US" sz="2400" b="1" dirty="0">
                  <a:latin typeface="楷体" panose="02010609060101010101" pitchFamily="49" charset="-122"/>
                  <a:ea typeface="楷体" panose="02010609060101010101" pitchFamily="49" charset="-122"/>
                </a:rPr>
                <a:t>根据            </a:t>
              </a:r>
              <a:r>
                <a:rPr lang="zh-CN" altLang="en-US" sz="2400" b="1" dirty="0" smtClean="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其中</a:t>
              </a:r>
              <a:r>
                <a:rPr lang="en-US" altLang="zh-CN" sz="2400" b="1" i="1" dirty="0">
                  <a:latin typeface="楷体" panose="02010609060101010101" pitchFamily="49" charset="-122"/>
                  <a:ea typeface="楷体" panose="02010609060101010101" pitchFamily="49" charset="-122"/>
                </a:rPr>
                <a:t>K</a:t>
              </a:r>
              <a:r>
                <a:rPr lang="zh-CN" altLang="en-US" sz="2400" b="1" dirty="0">
                  <a:latin typeface="楷体" panose="02010609060101010101" pitchFamily="49" charset="-122"/>
                  <a:ea typeface="楷体" panose="02010609060101010101" pitchFamily="49" charset="-122"/>
                </a:rPr>
                <a:t>为常数。</a:t>
              </a:r>
            </a:p>
            <a:p>
              <a:pPr>
                <a:lnSpc>
                  <a:spcPct val="150000"/>
                </a:lnSpc>
                <a:buFontTx/>
                <a:buNone/>
              </a:pPr>
              <a:r>
                <a:rPr lang="zh-CN" altLang="en-US" sz="2400" b="1" dirty="0">
                  <a:latin typeface="楷体" panose="02010609060101010101" pitchFamily="49" charset="-122"/>
                  <a:ea typeface="楷体" panose="02010609060101010101" pitchFamily="49" charset="-122"/>
                </a:rPr>
                <a:t>    故第一应力不变量     </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或</a:t>
              </a:r>
              <a:r>
                <a:rPr lang="zh-CN" altLang="en-US" sz="2400" b="1" dirty="0">
                  <a:solidFill>
                    <a:srgbClr val="FF0000"/>
                  </a:solidFill>
                  <a:latin typeface="楷体" panose="02010609060101010101" pitchFamily="49" charset="-122"/>
                  <a:ea typeface="楷体" panose="02010609060101010101" pitchFamily="49" charset="-122"/>
                </a:rPr>
                <a:t>平均正应力</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也满足调和方程：</a:t>
              </a:r>
            </a:p>
            <a:p>
              <a:pPr>
                <a:spcBef>
                  <a:spcPct val="50000"/>
                </a:spcBef>
                <a:buFontTx/>
                <a:buNone/>
              </a:pPr>
              <a:endParaRPr lang="zh-CN" altLang="en-US" sz="2400" b="1" dirty="0">
                <a:latin typeface="楷体" panose="02010609060101010101" pitchFamily="49" charset="-122"/>
                <a:ea typeface="楷体" panose="02010609060101010101" pitchFamily="49" charset="-122"/>
              </a:endParaRPr>
            </a:p>
            <a:p>
              <a:pPr>
                <a:spcBef>
                  <a:spcPct val="50000"/>
                </a:spcBef>
                <a:buFontTx/>
                <a:buNone/>
              </a:pPr>
              <a:endParaRPr lang="zh-CN" altLang="en-US" sz="2400" b="1" dirty="0">
                <a:latin typeface="楷体" panose="02010609060101010101" pitchFamily="49" charset="-122"/>
                <a:ea typeface="楷体" panose="02010609060101010101" pitchFamily="49" charset="-122"/>
              </a:endParaRPr>
            </a:p>
            <a:p>
              <a:pPr>
                <a:spcBef>
                  <a:spcPct val="50000"/>
                </a:spcBef>
                <a:buFontTx/>
                <a:buNone/>
              </a:pPr>
              <a:endParaRPr lang="zh-CN" altLang="en-US" sz="2400" b="1" dirty="0">
                <a:latin typeface="楷体" panose="02010609060101010101" pitchFamily="49" charset="-122"/>
                <a:ea typeface="楷体" panose="02010609060101010101" pitchFamily="49" charset="-122"/>
              </a:endParaRPr>
            </a:p>
            <a:p>
              <a:pPr>
                <a:spcBef>
                  <a:spcPct val="50000"/>
                </a:spcBef>
                <a:buFontTx/>
                <a:buNone/>
              </a:pPr>
              <a:endParaRPr lang="zh-CN" altLang="en-US" sz="2400" b="1" dirty="0">
                <a:latin typeface="楷体" panose="02010609060101010101" pitchFamily="49" charset="-122"/>
                <a:ea typeface="楷体" panose="02010609060101010101" pitchFamily="49" charset="-122"/>
              </a:endParaRPr>
            </a:p>
            <a:p>
              <a:pPr>
                <a:buFontTx/>
                <a:buNone/>
              </a:pPr>
              <a:r>
                <a:rPr lang="zh-CN" altLang="en-US" sz="2400" b="1" dirty="0">
                  <a:latin typeface="楷体" panose="02010609060101010101" pitchFamily="49" charset="-122"/>
                  <a:ea typeface="楷体" panose="02010609060101010101" pitchFamily="49" charset="-122"/>
                </a:rPr>
                <a:t>    上式作调和运算得：</a:t>
              </a:r>
            </a:p>
          </p:txBody>
        </p:sp>
        <p:graphicFrame>
          <p:nvGraphicFramePr>
            <p:cNvPr id="53253" name="Object 5"/>
            <p:cNvGraphicFramePr>
              <a:graphicFrameLocks noChangeAspect="1"/>
            </p:cNvGraphicFramePr>
            <p:nvPr/>
          </p:nvGraphicFramePr>
          <p:xfrm>
            <a:off x="1504" y="1134"/>
            <a:ext cx="1088" cy="258"/>
          </p:xfrm>
          <a:graphic>
            <a:graphicData uri="http://schemas.openxmlformats.org/presentationml/2006/ole">
              <mc:AlternateContent xmlns:mc="http://schemas.openxmlformats.org/markup-compatibility/2006">
                <mc:Choice xmlns:v="urn:schemas-microsoft-com:vml" Requires="v">
                  <p:oleObj spid="_x0000_s77994" name="Equation" r:id="rId3" imgW="965160" imgH="228600" progId="Equation.DSMT4">
                    <p:embed/>
                  </p:oleObj>
                </mc:Choice>
                <mc:Fallback>
                  <p:oleObj name="Equation" r:id="rId3" imgW="9651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 y="1134"/>
                          <a:ext cx="1088"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5" name="Object 7"/>
            <p:cNvGraphicFramePr>
              <a:graphicFrameLocks noChangeAspect="1"/>
            </p:cNvGraphicFramePr>
            <p:nvPr>
              <p:extLst>
                <p:ext uri="{D42A27DB-BD31-4B8C-83A1-F6EECF244321}">
                  <p14:modId xmlns:p14="http://schemas.microsoft.com/office/powerpoint/2010/main" val="2848928579"/>
                </p:ext>
              </p:extLst>
            </p:nvPr>
          </p:nvGraphicFramePr>
          <p:xfrm>
            <a:off x="3068" y="1436"/>
            <a:ext cx="202" cy="225"/>
          </p:xfrm>
          <a:graphic>
            <a:graphicData uri="http://schemas.openxmlformats.org/presentationml/2006/ole">
              <mc:AlternateContent xmlns:mc="http://schemas.openxmlformats.org/markup-compatibility/2006">
                <mc:Choice xmlns:v="urn:schemas-microsoft-com:vml" Requires="v">
                  <p:oleObj spid="_x0000_s77995" name="Equation" r:id="rId5" imgW="164880" imgH="177480" progId="Equation.DSMT4">
                    <p:embed/>
                  </p:oleObj>
                </mc:Choice>
                <mc:Fallback>
                  <p:oleObj name="Equation" r:id="rId5" imgW="16488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8" y="1436"/>
                          <a:ext cx="202"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3250" name="Rectangle 2"/>
          <p:cNvSpPr>
            <a:spLocks noGrp="1" noChangeArrowheads="1"/>
          </p:cNvSpPr>
          <p:nvPr>
            <p:ph type="title"/>
          </p:nvPr>
        </p:nvSpPr>
        <p:spPr/>
        <p:txBody>
          <a:bodyPr/>
          <a:lstStyle/>
          <a:p>
            <a:r>
              <a:rPr lang="zh-CN" altLang="en-US" b="1" dirty="0">
                <a:latin typeface="隶书" panose="02010509060101010101" pitchFamily="49" charset="-122"/>
              </a:rPr>
              <a:t>位移解法</a:t>
            </a:r>
          </a:p>
        </p:txBody>
      </p:sp>
      <p:sp>
        <p:nvSpPr>
          <p:cNvPr id="53259"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3268" name="Group 20"/>
          <p:cNvGrpSpPr>
            <a:grpSpLocks/>
          </p:cNvGrpSpPr>
          <p:nvPr/>
        </p:nvGrpSpPr>
        <p:grpSpPr bwMode="auto">
          <a:xfrm>
            <a:off x="2970213" y="2844800"/>
            <a:ext cx="3659187" cy="1193800"/>
            <a:chOff x="1679" y="1818"/>
            <a:chExt cx="2305" cy="752"/>
          </a:xfrm>
        </p:grpSpPr>
        <p:graphicFrame>
          <p:nvGraphicFramePr>
            <p:cNvPr id="53258" name="Object 10"/>
            <p:cNvGraphicFramePr>
              <a:graphicFrameLocks noChangeAspect="1"/>
            </p:cNvGraphicFramePr>
            <p:nvPr/>
          </p:nvGraphicFramePr>
          <p:xfrm>
            <a:off x="1689" y="1824"/>
            <a:ext cx="680" cy="349"/>
          </p:xfrm>
          <a:graphic>
            <a:graphicData uri="http://schemas.openxmlformats.org/presentationml/2006/ole">
              <mc:AlternateContent xmlns:mc="http://schemas.openxmlformats.org/markup-compatibility/2006">
                <mc:Choice xmlns:v="urn:schemas-microsoft-com:vml" Requires="v">
                  <p:oleObj spid="_x0000_s77996" name="Equation" r:id="rId7" imgW="469800" imgH="241200" progId="Equation.DSMT4">
                    <p:embed/>
                  </p:oleObj>
                </mc:Choice>
                <mc:Fallback>
                  <p:oleObj name="Equation" r:id="rId7" imgW="46980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9" y="1824"/>
                          <a:ext cx="680"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0" name="Object 12"/>
            <p:cNvGraphicFramePr>
              <a:graphicFrameLocks noChangeAspect="1"/>
            </p:cNvGraphicFramePr>
            <p:nvPr/>
          </p:nvGraphicFramePr>
          <p:xfrm>
            <a:off x="3137" y="1818"/>
            <a:ext cx="808" cy="294"/>
          </p:xfrm>
          <a:graphic>
            <a:graphicData uri="http://schemas.openxmlformats.org/presentationml/2006/ole">
              <mc:AlternateContent xmlns:mc="http://schemas.openxmlformats.org/markup-compatibility/2006">
                <mc:Choice xmlns:v="urn:schemas-microsoft-com:vml" Requires="v">
                  <p:oleObj spid="_x0000_s77997" name="Equation" r:id="rId9" imgW="558720" imgH="203040" progId="Equation.DSMT4">
                    <p:embed/>
                  </p:oleObj>
                </mc:Choice>
                <mc:Fallback>
                  <p:oleObj name="Equation" r:id="rId9" imgW="55872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7" y="1818"/>
                          <a:ext cx="808"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2" name="Object 14"/>
            <p:cNvGraphicFramePr>
              <a:graphicFrameLocks noChangeAspect="1"/>
            </p:cNvGraphicFramePr>
            <p:nvPr/>
          </p:nvGraphicFramePr>
          <p:xfrm>
            <a:off x="1679" y="2221"/>
            <a:ext cx="736" cy="349"/>
          </p:xfrm>
          <a:graphic>
            <a:graphicData uri="http://schemas.openxmlformats.org/presentationml/2006/ole">
              <mc:AlternateContent xmlns:mc="http://schemas.openxmlformats.org/markup-compatibility/2006">
                <mc:Choice xmlns:v="urn:schemas-microsoft-com:vml" Requires="v">
                  <p:oleObj spid="_x0000_s77998" name="Equation" r:id="rId11" imgW="508000" imgH="241300" progId="Equation.DSMT4">
                    <p:embed/>
                  </p:oleObj>
                </mc:Choice>
                <mc:Fallback>
                  <p:oleObj name="Equation" r:id="rId11" imgW="508000" imgH="2413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9" y="2221"/>
                          <a:ext cx="736"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4" name="Object 16"/>
            <p:cNvGraphicFramePr>
              <a:graphicFrameLocks noChangeAspect="1"/>
            </p:cNvGraphicFramePr>
            <p:nvPr/>
          </p:nvGraphicFramePr>
          <p:xfrm>
            <a:off x="3119" y="2208"/>
            <a:ext cx="865" cy="349"/>
          </p:xfrm>
          <a:graphic>
            <a:graphicData uri="http://schemas.openxmlformats.org/presentationml/2006/ole">
              <mc:AlternateContent xmlns:mc="http://schemas.openxmlformats.org/markup-compatibility/2006">
                <mc:Choice xmlns:v="urn:schemas-microsoft-com:vml" Requires="v">
                  <p:oleObj spid="_x0000_s77999" name="Equation" r:id="rId13" imgW="596900" imgH="241300" progId="Equation.DSMT4">
                    <p:embed/>
                  </p:oleObj>
                </mc:Choice>
                <mc:Fallback>
                  <p:oleObj name="Equation" r:id="rId13" imgW="596900" imgH="2413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19" y="2208"/>
                          <a:ext cx="865"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6" name="Text Box 18"/>
            <p:cNvSpPr txBox="1">
              <a:spLocks noChangeArrowheads="1"/>
            </p:cNvSpPr>
            <p:nvPr/>
          </p:nvSpPr>
          <p:spPr bwMode="auto">
            <a:xfrm>
              <a:off x="2544" y="1824"/>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0">
                  <a:ea typeface="隶书" panose="02010509060101010101" pitchFamily="49" charset="-122"/>
                </a:rPr>
                <a:t>即</a:t>
              </a:r>
            </a:p>
          </p:txBody>
        </p:sp>
        <p:sp>
          <p:nvSpPr>
            <p:cNvPr id="53267" name="Text Box 19"/>
            <p:cNvSpPr txBox="1">
              <a:spLocks noChangeArrowheads="1"/>
            </p:cNvSpPr>
            <p:nvPr/>
          </p:nvSpPr>
          <p:spPr bwMode="auto">
            <a:xfrm>
              <a:off x="2544" y="225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0">
                  <a:ea typeface="隶书" panose="02010509060101010101" pitchFamily="49" charset="-122"/>
                </a:rPr>
                <a:t>即</a:t>
              </a:r>
            </a:p>
          </p:txBody>
        </p:sp>
      </p:grpSp>
      <p:sp>
        <p:nvSpPr>
          <p:cNvPr id="53270" name="Rectangle 22"/>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3269" name="Object 21"/>
          <p:cNvGraphicFramePr>
            <a:graphicFrameLocks noChangeAspect="1"/>
          </p:cNvGraphicFramePr>
          <p:nvPr/>
        </p:nvGraphicFramePr>
        <p:xfrm>
          <a:off x="3048000" y="4392613"/>
          <a:ext cx="3325813" cy="636587"/>
        </p:xfrm>
        <a:graphic>
          <a:graphicData uri="http://schemas.openxmlformats.org/presentationml/2006/ole">
            <mc:AlternateContent xmlns:mc="http://schemas.openxmlformats.org/markup-compatibility/2006">
              <mc:Choice xmlns:v="urn:schemas-microsoft-com:vml" Requires="v">
                <p:oleObj spid="_x0000_s78000" name="Equation" r:id="rId15" imgW="1345616" imgH="253890" progId="Equation.DSMT4">
                  <p:embed/>
                </p:oleObj>
              </mc:Choice>
              <mc:Fallback>
                <p:oleObj name="Equation" r:id="rId15" imgW="1345616" imgH="25389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0" y="4392613"/>
                        <a:ext cx="3325813"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72" name="Object 24"/>
          <p:cNvGraphicFramePr>
            <a:graphicFrameLocks noChangeAspect="1"/>
          </p:cNvGraphicFramePr>
          <p:nvPr/>
        </p:nvGraphicFramePr>
        <p:xfrm>
          <a:off x="3276600" y="5562600"/>
          <a:ext cx="5103813" cy="698500"/>
        </p:xfrm>
        <a:graphic>
          <a:graphicData uri="http://schemas.openxmlformats.org/presentationml/2006/ole">
            <mc:AlternateContent xmlns:mc="http://schemas.openxmlformats.org/markup-compatibility/2006">
              <mc:Choice xmlns:v="urn:schemas-microsoft-com:vml" Requires="v">
                <p:oleObj spid="_x0000_s78001" name="Equation" r:id="rId17" imgW="2019300" imgH="279400" progId="Equation.DSMT4">
                  <p:embed/>
                </p:oleObj>
              </mc:Choice>
              <mc:Fallback>
                <p:oleObj name="Equation" r:id="rId17" imgW="2019300" imgH="2794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6600" y="5562600"/>
                        <a:ext cx="5103813"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9" name="直接连接符 18"/>
          <p:cNvCxnSpPr/>
          <p:nvPr/>
        </p:nvCxnSpPr>
        <p:spPr>
          <a:xfrm>
            <a:off x="1251621" y="1319140"/>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31764"/>
            <a:ext cx="8229600" cy="717550"/>
          </a:xfrm>
        </p:spPr>
        <p:txBody>
          <a:bodyPr>
            <a:normAutofit fontScale="90000"/>
          </a:bodyPr>
          <a:lstStyle/>
          <a:p>
            <a:r>
              <a:rPr lang="zh-CN" altLang="en-US" b="1" dirty="0">
                <a:latin typeface="隶书" panose="02010509060101010101" pitchFamily="49" charset="-122"/>
              </a:rPr>
              <a:t>位移解法</a:t>
            </a:r>
          </a:p>
        </p:txBody>
      </p:sp>
      <p:sp>
        <p:nvSpPr>
          <p:cNvPr id="54275"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6.2</a:t>
            </a:r>
          </a:p>
        </p:txBody>
      </p:sp>
      <p:graphicFrame>
        <p:nvGraphicFramePr>
          <p:cNvPr id="54278" name="Object 6"/>
          <p:cNvGraphicFramePr>
            <a:graphicFrameLocks noChangeAspect="1"/>
          </p:cNvGraphicFramePr>
          <p:nvPr>
            <p:extLst>
              <p:ext uri="{D42A27DB-BD31-4B8C-83A1-F6EECF244321}">
                <p14:modId xmlns:p14="http://schemas.microsoft.com/office/powerpoint/2010/main" val="3478011730"/>
              </p:ext>
            </p:extLst>
          </p:nvPr>
        </p:nvGraphicFramePr>
        <p:xfrm>
          <a:off x="5334000" y="1488283"/>
          <a:ext cx="2160588" cy="595312"/>
        </p:xfrm>
        <a:graphic>
          <a:graphicData uri="http://schemas.openxmlformats.org/presentationml/2006/ole">
            <mc:AlternateContent xmlns:mc="http://schemas.openxmlformats.org/markup-compatibility/2006">
              <mc:Choice xmlns:v="urn:schemas-microsoft-com:vml" Requires="v">
                <p:oleObj spid="_x0000_s78967" name="Equation" r:id="rId3" imgW="838080" imgH="228600" progId="Equation.DSMT4">
                  <p:embed/>
                </p:oleObj>
              </mc:Choice>
              <mc:Fallback>
                <p:oleObj name="Equation" r:id="rId3" imgW="8380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488283"/>
                        <a:ext cx="2160588" cy="595312"/>
                      </a:xfrm>
                      <a:prstGeom prst="rect">
                        <a:avLst/>
                      </a:prstGeom>
                      <a:gradFill rotWithShape="1">
                        <a:gsLst>
                          <a:gs pos="0">
                            <a:srgbClr val="CCFFCC"/>
                          </a:gs>
                          <a:gs pos="50000">
                            <a:srgbClr val="FFFFFF"/>
                          </a:gs>
                          <a:gs pos="100000">
                            <a:srgbClr val="CCFFCC"/>
                          </a:gs>
                        </a:gsLst>
                        <a:lin ang="5400000" scaled="1"/>
                      </a:gradFill>
                    </p:spPr>
                  </p:pic>
                </p:oleObj>
              </mc:Fallback>
            </mc:AlternateContent>
          </a:graphicData>
        </a:graphic>
      </p:graphicFrame>
      <p:sp>
        <p:nvSpPr>
          <p:cNvPr id="54279" name="Text Box 7"/>
          <p:cNvSpPr txBox="1">
            <a:spLocks noChangeArrowheads="1"/>
          </p:cNvSpPr>
          <p:nvPr/>
        </p:nvSpPr>
        <p:spPr bwMode="auto">
          <a:xfrm>
            <a:off x="1447800" y="1600200"/>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1" dirty="0">
                <a:latin typeface="楷体" panose="02010609060101010101" pitchFamily="49" charset="-122"/>
                <a:ea typeface="楷体" panose="02010609060101010101" pitchFamily="49" charset="-122"/>
              </a:rPr>
              <a:t>由连续性条件及式</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式得</a:t>
            </a:r>
          </a:p>
        </p:txBody>
      </p:sp>
      <p:sp>
        <p:nvSpPr>
          <p:cNvPr id="54281" name="Rectangle 9"/>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80" name="Object 8"/>
          <p:cNvGraphicFramePr>
            <a:graphicFrameLocks noChangeAspect="1"/>
          </p:cNvGraphicFramePr>
          <p:nvPr/>
        </p:nvGraphicFramePr>
        <p:xfrm>
          <a:off x="3124200" y="2209800"/>
          <a:ext cx="2614613" cy="609600"/>
        </p:xfrm>
        <a:graphic>
          <a:graphicData uri="http://schemas.openxmlformats.org/presentationml/2006/ole">
            <mc:AlternateContent xmlns:mc="http://schemas.openxmlformats.org/markup-compatibility/2006">
              <mc:Choice xmlns:v="urn:schemas-microsoft-com:vml" Requires="v">
                <p:oleObj spid="_x0000_s78968" name="Equation" r:id="rId5" imgW="1307532" imgH="304668" progId="Equation.DSMT4">
                  <p:embed/>
                </p:oleObj>
              </mc:Choice>
              <mc:Fallback>
                <p:oleObj name="Equation" r:id="rId5" imgW="1307532" imgH="30466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209800"/>
                        <a:ext cx="26146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3" name="Rectangle 11"/>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82" name="Object 10"/>
          <p:cNvGraphicFramePr>
            <a:graphicFrameLocks noChangeAspect="1"/>
          </p:cNvGraphicFramePr>
          <p:nvPr/>
        </p:nvGraphicFramePr>
        <p:xfrm>
          <a:off x="2973388" y="2971800"/>
          <a:ext cx="4037012" cy="558800"/>
        </p:xfrm>
        <a:graphic>
          <a:graphicData uri="http://schemas.openxmlformats.org/presentationml/2006/ole">
            <mc:AlternateContent xmlns:mc="http://schemas.openxmlformats.org/markup-compatibility/2006">
              <mc:Choice xmlns:v="urn:schemas-microsoft-com:vml" Requires="v">
                <p:oleObj spid="_x0000_s78969" name="Equation" r:id="rId7" imgW="2019300" imgH="279400" progId="Equation.DSMT4">
                  <p:embed/>
                </p:oleObj>
              </mc:Choice>
              <mc:Fallback>
                <p:oleObj name="Equation" r:id="rId7" imgW="2019300" imgH="279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3388" y="2971800"/>
                        <a:ext cx="403701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286" name="Group 14"/>
          <p:cNvGrpSpPr>
            <a:grpSpLocks/>
          </p:cNvGrpSpPr>
          <p:nvPr/>
        </p:nvGrpSpPr>
        <p:grpSpPr bwMode="auto">
          <a:xfrm>
            <a:off x="1985963" y="2895600"/>
            <a:ext cx="1138237" cy="579438"/>
            <a:chOff x="1251" y="1824"/>
            <a:chExt cx="717" cy="365"/>
          </a:xfrm>
        </p:grpSpPr>
        <p:sp>
          <p:nvSpPr>
            <p:cNvPr id="54284" name="Text Box 12"/>
            <p:cNvSpPr txBox="1">
              <a:spLocks noChangeArrowheads="1"/>
            </p:cNvSpPr>
            <p:nvPr/>
          </p:nvSpPr>
          <p:spPr bwMode="auto">
            <a:xfrm>
              <a:off x="1440" y="1824"/>
              <a:ext cx="5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3200">
                  <a:solidFill>
                    <a:srgbClr val="FF0000"/>
                  </a:solidFill>
                  <a:ea typeface="楷体_GB2312" pitchFamily="49" charset="-122"/>
                </a:rPr>
                <a:t>∵</a:t>
              </a:r>
            </a:p>
          </p:txBody>
        </p:sp>
        <p:sp>
          <p:nvSpPr>
            <p:cNvPr id="54285" name="Rectangle 13"/>
            <p:cNvSpPr>
              <a:spLocks noChangeArrowheads="1"/>
            </p:cNvSpPr>
            <p:nvPr/>
          </p:nvSpPr>
          <p:spPr bwMode="auto">
            <a:xfrm>
              <a:off x="1251" y="1872"/>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zh-CN" altLang="en-US" sz="2400">
                  <a:ea typeface="楷体_GB2312" pitchFamily="49" charset="-122"/>
                </a:rPr>
                <a:t>又</a:t>
              </a:r>
            </a:p>
          </p:txBody>
        </p:sp>
      </p:grpSp>
      <p:sp>
        <p:nvSpPr>
          <p:cNvPr id="54287" name="Text Box 15"/>
          <p:cNvSpPr txBox="1">
            <a:spLocks noChangeArrowheads="1"/>
          </p:cNvSpPr>
          <p:nvPr/>
        </p:nvSpPr>
        <p:spPr bwMode="auto">
          <a:xfrm>
            <a:off x="2286000" y="3733800"/>
            <a:ext cx="91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3200">
                <a:solidFill>
                  <a:srgbClr val="FF0000"/>
                </a:solidFill>
                <a:ea typeface="楷体_GB2312" pitchFamily="49" charset="-122"/>
              </a:rPr>
              <a:t>∴</a:t>
            </a:r>
          </a:p>
        </p:txBody>
      </p:sp>
      <p:sp>
        <p:nvSpPr>
          <p:cNvPr id="5428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88" name="Object 16"/>
          <p:cNvGraphicFramePr>
            <a:graphicFrameLocks noChangeAspect="1"/>
          </p:cNvGraphicFramePr>
          <p:nvPr/>
        </p:nvGraphicFramePr>
        <p:xfrm>
          <a:off x="3505200" y="3733800"/>
          <a:ext cx="1266825" cy="554038"/>
        </p:xfrm>
        <a:graphic>
          <a:graphicData uri="http://schemas.openxmlformats.org/presentationml/2006/ole">
            <mc:AlternateContent xmlns:mc="http://schemas.openxmlformats.org/markup-compatibility/2006">
              <mc:Choice xmlns:v="urn:schemas-microsoft-com:vml" Requires="v">
                <p:oleObj spid="_x0000_s78970" name="Equation" r:id="rId9" imgW="545863" imgH="241195" progId="Equation.DSMT4">
                  <p:embed/>
                </p:oleObj>
              </mc:Choice>
              <mc:Fallback>
                <p:oleObj name="Equation" r:id="rId9" imgW="545863" imgH="24119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3733800"/>
                        <a:ext cx="126682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92" name="Rectangle 20"/>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4293" name="Group 21"/>
          <p:cNvGrpSpPr>
            <a:grpSpLocks/>
          </p:cNvGrpSpPr>
          <p:nvPr/>
        </p:nvGrpSpPr>
        <p:grpSpPr bwMode="auto">
          <a:xfrm>
            <a:off x="1028700" y="4313238"/>
            <a:ext cx="7086600" cy="1295400"/>
            <a:chOff x="1008" y="2784"/>
            <a:chExt cx="4464" cy="816"/>
          </a:xfrm>
        </p:grpSpPr>
        <p:sp>
          <p:nvSpPr>
            <p:cNvPr id="54290" name="Rectangle 18"/>
            <p:cNvSpPr>
              <a:spLocks noChangeArrowheads="1"/>
            </p:cNvSpPr>
            <p:nvPr/>
          </p:nvSpPr>
          <p:spPr bwMode="auto">
            <a:xfrm>
              <a:off x="1008" y="2784"/>
              <a:ext cx="5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buFontTx/>
                <a:buNone/>
              </a:pPr>
              <a:r>
                <a:rPr lang="zh-CN" altLang="en-US" sz="2400" b="1" dirty="0">
                  <a:latin typeface="楷体" panose="02010609060101010101" pitchFamily="49" charset="-122"/>
                  <a:ea typeface="楷体" panose="02010609060101010101" pitchFamily="49" charset="-122"/>
                </a:rPr>
                <a:t>其中</a:t>
              </a:r>
              <a:r>
                <a:rPr lang="zh-CN" altLang="en-US" sz="2400" dirty="0"/>
                <a:t> </a:t>
              </a:r>
            </a:p>
          </p:txBody>
        </p:sp>
        <p:graphicFrame>
          <p:nvGraphicFramePr>
            <p:cNvPr id="54291" name="Object 19"/>
            <p:cNvGraphicFramePr>
              <a:graphicFrameLocks noChangeAspect="1"/>
            </p:cNvGraphicFramePr>
            <p:nvPr/>
          </p:nvGraphicFramePr>
          <p:xfrm>
            <a:off x="1502" y="2832"/>
            <a:ext cx="3970" cy="768"/>
          </p:xfrm>
          <a:graphic>
            <a:graphicData uri="http://schemas.openxmlformats.org/presentationml/2006/ole">
              <mc:AlternateContent xmlns:mc="http://schemas.openxmlformats.org/markup-compatibility/2006">
                <mc:Choice xmlns:v="urn:schemas-microsoft-com:vml" Requires="v">
                  <p:oleObj spid="_x0000_s78971" name="Equation" r:id="rId11" imgW="3936960" imgH="761760" progId="Equation.DSMT4">
                    <p:embed/>
                  </p:oleObj>
                </mc:Choice>
                <mc:Fallback>
                  <p:oleObj name="Equation" r:id="rId11" imgW="3936960" imgH="76176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2" y="2832"/>
                          <a:ext cx="3970" cy="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294" name="Text Box 22"/>
          <p:cNvSpPr txBox="1">
            <a:spLocks noChangeArrowheads="1"/>
          </p:cNvSpPr>
          <p:nvPr/>
        </p:nvSpPr>
        <p:spPr bwMode="auto">
          <a:xfrm>
            <a:off x="611560" y="5715000"/>
            <a:ext cx="85324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000" dirty="0">
                <a:ea typeface="楷体_GB2312" pitchFamily="49" charset="-122"/>
              </a:rPr>
              <a:t> </a:t>
            </a:r>
            <a:r>
              <a:rPr lang="zh-CN" altLang="en-US" sz="2400" b="1" dirty="0">
                <a:latin typeface="楷体" panose="02010609060101010101" pitchFamily="49" charset="-122"/>
                <a:ea typeface="楷体" panose="02010609060101010101" pitchFamily="49" charset="-122"/>
              </a:rPr>
              <a:t>称为</a:t>
            </a:r>
            <a:r>
              <a:rPr lang="zh-CN" altLang="en-US" sz="2400" b="1" dirty="0">
                <a:solidFill>
                  <a:srgbClr val="FF0000"/>
                </a:solidFill>
                <a:latin typeface="楷体" panose="02010609060101010101" pitchFamily="49" charset="-122"/>
                <a:ea typeface="楷体" panose="02010609060101010101" pitchFamily="49" charset="-122"/>
              </a:rPr>
              <a:t>重调和算子</a:t>
            </a:r>
            <a:r>
              <a:rPr lang="zh-CN" altLang="en-US" sz="2400" b="1" dirty="0">
                <a:latin typeface="楷体" panose="02010609060101010101" pitchFamily="49" charset="-122"/>
                <a:ea typeface="楷体" panose="02010609060101010101" pitchFamily="49" charset="-122"/>
              </a:rPr>
              <a:t>。 上式说明</a:t>
            </a:r>
            <a:r>
              <a:rPr lang="zh-CN" altLang="en-US" sz="2400" b="1" dirty="0">
                <a:solidFill>
                  <a:srgbClr val="FF0000"/>
                </a:solidFill>
                <a:latin typeface="楷体" panose="02010609060101010101" pitchFamily="49" charset="-122"/>
                <a:ea typeface="楷体" panose="02010609060101010101" pitchFamily="49" charset="-122"/>
              </a:rPr>
              <a:t>位移分量</a:t>
            </a:r>
            <a:r>
              <a:rPr lang="en-US" altLang="zh-CN" sz="2400" b="1" i="1" dirty="0" err="1">
                <a:solidFill>
                  <a:srgbClr val="FF0000"/>
                </a:solidFill>
                <a:latin typeface="楷体" panose="02010609060101010101" pitchFamily="49" charset="-122"/>
                <a:ea typeface="楷体" panose="02010609060101010101" pitchFamily="49" charset="-122"/>
              </a:rPr>
              <a:t>u</a:t>
            </a:r>
            <a:r>
              <a:rPr lang="en-US" altLang="zh-CN" sz="2400" b="1" i="1" baseline="-25000" dirty="0" err="1">
                <a:solidFill>
                  <a:srgbClr val="FF0000"/>
                </a:solidFill>
                <a:latin typeface="楷体" panose="02010609060101010101" pitchFamily="49" charset="-122"/>
                <a:ea typeface="楷体" panose="02010609060101010101" pitchFamily="49" charset="-122"/>
              </a:rPr>
              <a:t>i</a:t>
            </a:r>
            <a:r>
              <a:rPr lang="zh-CN" altLang="en-US" sz="2400" b="1" dirty="0">
                <a:solidFill>
                  <a:srgbClr val="FF0000"/>
                </a:solidFill>
                <a:latin typeface="楷体" panose="02010609060101010101" pitchFamily="49" charset="-122"/>
                <a:ea typeface="楷体" panose="02010609060101010101" pitchFamily="49" charset="-122"/>
              </a:rPr>
              <a:t>应满足重调和方程</a:t>
            </a:r>
            <a:r>
              <a:rPr lang="zh-CN" altLang="en-US" sz="2400" b="1" dirty="0">
                <a:latin typeface="楷体" panose="02010609060101010101" pitchFamily="49" charset="-122"/>
                <a:ea typeface="楷体" panose="02010609060101010101" pitchFamily="49" charset="-122"/>
              </a:rPr>
              <a:t>。 </a:t>
            </a:r>
          </a:p>
        </p:txBody>
      </p:sp>
      <p:cxnSp>
        <p:nvCxnSpPr>
          <p:cNvPr id="22" name="直接连接符 21"/>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 y="152400"/>
            <a:ext cx="8229600" cy="1143000"/>
          </a:xfrm>
        </p:spPr>
        <p:txBody>
          <a:bodyPr/>
          <a:lstStyle/>
          <a:p>
            <a:r>
              <a:rPr lang="zh-CN" altLang="en-US" b="1" dirty="0">
                <a:latin typeface="隶书" panose="02010509060101010101" pitchFamily="49" charset="-122"/>
              </a:rPr>
              <a:t>微分提法</a:t>
            </a:r>
          </a:p>
        </p:txBody>
      </p:sp>
      <p:sp>
        <p:nvSpPr>
          <p:cNvPr id="15364" name="Text Box 4"/>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sp>
        <p:nvSpPr>
          <p:cNvPr id="15365" name="Text Box 5"/>
          <p:cNvSpPr txBox="1">
            <a:spLocks noChangeArrowheads="1"/>
          </p:cNvSpPr>
          <p:nvPr/>
        </p:nvSpPr>
        <p:spPr bwMode="auto">
          <a:xfrm>
            <a:off x="1219200" y="1524000"/>
            <a:ext cx="75438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400" dirty="0">
                <a:ea typeface="楷体_GB2312" pitchFamily="49" charset="-122"/>
              </a:rPr>
              <a:t>         </a:t>
            </a:r>
            <a:r>
              <a:rPr lang="zh-CN" altLang="en-US" sz="2400" b="1" dirty="0">
                <a:latin typeface="楷体" panose="02010609060101010101" pitchFamily="49" charset="-122"/>
                <a:ea typeface="楷体" panose="02010609060101010101" pitchFamily="49" charset="-122"/>
              </a:rPr>
              <a:t>在前面几章中已经建立了一系列的弹性力学基本方程，即平衡微分方程、几何方程和应力应变关系。但在解决具体问题时，还必须</a:t>
            </a:r>
            <a:r>
              <a:rPr lang="zh-CN" altLang="en-US" sz="2400" b="1" dirty="0">
                <a:solidFill>
                  <a:srgbClr val="FF0000"/>
                </a:solidFill>
                <a:latin typeface="楷体" panose="02010609060101010101" pitchFamily="49" charset="-122"/>
                <a:ea typeface="楷体" panose="02010609060101010101" pitchFamily="49" charset="-122"/>
              </a:rPr>
              <a:t>给定边界条件</a:t>
            </a:r>
            <a:r>
              <a:rPr lang="zh-CN" altLang="en-US" sz="2400" b="1" dirty="0">
                <a:latin typeface="楷体" panose="02010609060101010101" pitchFamily="49" charset="-122"/>
                <a:ea typeface="楷体" panose="02010609060101010101" pitchFamily="49" charset="-122"/>
              </a:rPr>
              <a:t>。</a:t>
            </a:r>
          </a:p>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     本章中，将比较系统地阐明弹性力学问题的建立及其基本解法和一般原理。先将得到的基本方程综合如下：</a:t>
            </a:r>
          </a:p>
        </p:txBody>
      </p:sp>
      <p:cxnSp>
        <p:nvCxnSpPr>
          <p:cNvPr id="5" name="直接连接符 4"/>
          <p:cNvCxnSpPr/>
          <p:nvPr/>
        </p:nvCxnSpPr>
        <p:spPr>
          <a:xfrm>
            <a:off x="1219200" y="1295400"/>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42261" y="109539"/>
            <a:ext cx="8229600" cy="584201"/>
          </a:xfrm>
        </p:spPr>
        <p:txBody>
          <a:bodyPr>
            <a:normAutofit fontScale="90000"/>
          </a:bodyPr>
          <a:lstStyle/>
          <a:p>
            <a:r>
              <a:rPr lang="zh-CN" altLang="en-US" b="1" dirty="0">
                <a:latin typeface="隶书" panose="02010509060101010101" pitchFamily="49" charset="-122"/>
              </a:rPr>
              <a:t>位移解法</a:t>
            </a:r>
          </a:p>
        </p:txBody>
      </p:sp>
      <p:graphicFrame>
        <p:nvGraphicFramePr>
          <p:cNvPr id="55300" name="Object 4"/>
          <p:cNvGraphicFramePr>
            <a:graphicFrameLocks noChangeAspect="1"/>
          </p:cNvGraphicFramePr>
          <p:nvPr/>
        </p:nvGraphicFramePr>
        <p:xfrm>
          <a:off x="1143000" y="1676400"/>
          <a:ext cx="1533525" cy="673100"/>
        </p:xfrm>
        <a:graphic>
          <a:graphicData uri="http://schemas.openxmlformats.org/presentationml/2006/ole">
            <mc:AlternateContent xmlns:mc="http://schemas.openxmlformats.org/markup-compatibility/2006">
              <mc:Choice xmlns:v="urn:schemas-microsoft-com:vml" Requires="v">
                <p:oleObj spid="_x0000_s79958" name="Equation" r:id="rId3" imgW="545863" imgH="241195" progId="Equation.DSMT4">
                  <p:embed/>
                </p:oleObj>
              </mc:Choice>
              <mc:Fallback>
                <p:oleObj name="Equation" r:id="rId3" imgW="545863"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76400"/>
                        <a:ext cx="1533525" cy="673100"/>
                      </a:xfrm>
                      <a:prstGeom prst="rect">
                        <a:avLst/>
                      </a:prstGeom>
                      <a:gradFill rotWithShape="1">
                        <a:gsLst>
                          <a:gs pos="0">
                            <a:srgbClr val="CCFFCC"/>
                          </a:gs>
                          <a:gs pos="50000">
                            <a:srgbClr val="FFFFFF"/>
                          </a:gs>
                          <a:gs pos="100000">
                            <a:srgbClr val="CCFFCC"/>
                          </a:gs>
                        </a:gsLst>
                        <a:lin ang="18900000" scaled="1"/>
                      </a:gradFill>
                      <a:ln w="28575">
                        <a:solidFill>
                          <a:srgbClr val="008080"/>
                        </a:solidFill>
                        <a:miter lim="800000"/>
                        <a:headEnd/>
                        <a:tailEnd/>
                      </a:ln>
                    </p:spPr>
                  </p:pic>
                </p:oleObj>
              </mc:Fallback>
            </mc:AlternateContent>
          </a:graphicData>
        </a:graphic>
      </p:graphicFrame>
      <p:grpSp>
        <p:nvGrpSpPr>
          <p:cNvPr id="55307" name="Group 11"/>
          <p:cNvGrpSpPr>
            <a:grpSpLocks/>
          </p:cNvGrpSpPr>
          <p:nvPr/>
        </p:nvGrpSpPr>
        <p:grpSpPr bwMode="auto">
          <a:xfrm>
            <a:off x="2667000" y="1524000"/>
            <a:ext cx="1828800" cy="762000"/>
            <a:chOff x="1680" y="960"/>
            <a:chExt cx="1152" cy="480"/>
          </a:xfrm>
        </p:grpSpPr>
        <p:sp>
          <p:nvSpPr>
            <p:cNvPr id="55302" name="Text Box 6"/>
            <p:cNvSpPr txBox="1">
              <a:spLocks noChangeArrowheads="1"/>
            </p:cNvSpPr>
            <p:nvPr/>
          </p:nvSpPr>
          <p:spPr bwMode="auto">
            <a:xfrm>
              <a:off x="1680" y="96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000" b="0">
                  <a:solidFill>
                    <a:srgbClr val="0000FF"/>
                  </a:solidFill>
                  <a:ea typeface="隶书" panose="02010509060101010101" pitchFamily="49" charset="-122"/>
                </a:rPr>
                <a:t>连续性条件</a:t>
              </a:r>
              <a:r>
                <a:rPr lang="zh-CN" altLang="en-US" sz="2400">
                  <a:ea typeface="楷体_GB2312" pitchFamily="49" charset="-122"/>
                </a:rPr>
                <a:t> </a:t>
              </a:r>
            </a:p>
          </p:txBody>
        </p:sp>
        <p:sp>
          <p:nvSpPr>
            <p:cNvPr id="55303" name="AutoShape 7"/>
            <p:cNvSpPr>
              <a:spLocks noChangeArrowheads="1"/>
            </p:cNvSpPr>
            <p:nvPr/>
          </p:nvSpPr>
          <p:spPr bwMode="auto">
            <a:xfrm>
              <a:off x="1884" y="1200"/>
              <a:ext cx="528"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FF0000"/>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05"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04" name="Object 8"/>
          <p:cNvGraphicFramePr>
            <a:graphicFrameLocks noChangeAspect="1"/>
          </p:cNvGraphicFramePr>
          <p:nvPr/>
        </p:nvGraphicFramePr>
        <p:xfrm>
          <a:off x="4114800" y="1600200"/>
          <a:ext cx="4632325" cy="866775"/>
        </p:xfrm>
        <a:graphic>
          <a:graphicData uri="http://schemas.openxmlformats.org/presentationml/2006/ole">
            <mc:AlternateContent xmlns:mc="http://schemas.openxmlformats.org/markup-compatibility/2006">
              <mc:Choice xmlns:v="urn:schemas-microsoft-com:vml" Requires="v">
                <p:oleObj spid="_x0000_s79959" name="Equation" r:id="rId5" imgW="2082800" imgH="393700" progId="Equation.DSMT4">
                  <p:embed/>
                </p:oleObj>
              </mc:Choice>
              <mc:Fallback>
                <p:oleObj name="Equation" r:id="rId5" imgW="20828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1600200"/>
                        <a:ext cx="4632325" cy="866775"/>
                      </a:xfrm>
                      <a:prstGeom prst="rect">
                        <a:avLst/>
                      </a:prstGeom>
                      <a:gradFill rotWithShape="1">
                        <a:gsLst>
                          <a:gs pos="0">
                            <a:srgbClr val="CCFFCC"/>
                          </a:gs>
                          <a:gs pos="50000">
                            <a:srgbClr val="FFFFFF"/>
                          </a:gs>
                          <a:gs pos="100000">
                            <a:srgbClr val="CCFFCC"/>
                          </a:gs>
                        </a:gsLst>
                        <a:lin ang="18900000" scaled="1"/>
                      </a:gradFill>
                      <a:ln w="28575">
                        <a:solidFill>
                          <a:srgbClr val="008080"/>
                        </a:solidFill>
                        <a:miter lim="800000"/>
                        <a:headEnd/>
                        <a:tailEnd/>
                      </a:ln>
                    </p:spPr>
                  </p:pic>
                </p:oleObj>
              </mc:Fallback>
            </mc:AlternateContent>
          </a:graphicData>
        </a:graphic>
      </p:graphicFrame>
      <p:sp>
        <p:nvSpPr>
          <p:cNvPr id="55309" name="Rectangle 1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08" name="Object 12"/>
          <p:cNvGraphicFramePr>
            <a:graphicFrameLocks noChangeAspect="1"/>
          </p:cNvGraphicFramePr>
          <p:nvPr/>
        </p:nvGraphicFramePr>
        <p:xfrm>
          <a:off x="5105400" y="3657600"/>
          <a:ext cx="2900363" cy="579438"/>
        </p:xfrm>
        <a:graphic>
          <a:graphicData uri="http://schemas.openxmlformats.org/presentationml/2006/ole">
            <mc:AlternateContent xmlns:mc="http://schemas.openxmlformats.org/markup-compatibility/2006">
              <mc:Choice xmlns:v="urn:schemas-microsoft-com:vml" Requires="v">
                <p:oleObj spid="_x0000_s79960" name="Equation" r:id="rId7" imgW="1193800" imgH="241300" progId="Equation.DSMT4">
                  <p:embed/>
                </p:oleObj>
              </mc:Choice>
              <mc:Fallback>
                <p:oleObj name="Equation" r:id="rId7" imgW="11938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3657600"/>
                        <a:ext cx="2900363" cy="579438"/>
                      </a:xfrm>
                      <a:prstGeom prst="rect">
                        <a:avLst/>
                      </a:prstGeom>
                      <a:gradFill rotWithShape="1">
                        <a:gsLst>
                          <a:gs pos="0">
                            <a:srgbClr val="CCFFCC"/>
                          </a:gs>
                          <a:gs pos="50000">
                            <a:srgbClr val="FFFFFF"/>
                          </a:gs>
                          <a:gs pos="100000">
                            <a:srgbClr val="CCFFCC"/>
                          </a:gs>
                        </a:gsLst>
                        <a:lin ang="18900000" scaled="1"/>
                      </a:gradFill>
                      <a:ln w="38100" cmpd="dbl">
                        <a:solidFill>
                          <a:srgbClr val="008000"/>
                        </a:solidFill>
                        <a:miter lim="800000"/>
                        <a:headEnd/>
                        <a:tailEnd/>
                      </a:ln>
                    </p:spPr>
                  </p:pic>
                </p:oleObj>
              </mc:Fallback>
            </mc:AlternateContent>
          </a:graphicData>
        </a:graphic>
      </p:graphicFrame>
      <p:sp>
        <p:nvSpPr>
          <p:cNvPr id="55310" name="AutoShape 14"/>
          <p:cNvSpPr>
            <a:spLocks noChangeArrowheads="1"/>
          </p:cNvSpPr>
          <p:nvPr/>
        </p:nvSpPr>
        <p:spPr bwMode="auto">
          <a:xfrm>
            <a:off x="6400800" y="2514600"/>
            <a:ext cx="381000" cy="1066800"/>
          </a:xfrm>
          <a:prstGeom prst="downArrow">
            <a:avLst>
              <a:gd name="adj1" fmla="val 50000"/>
              <a:gd name="adj2" fmla="val 70000"/>
            </a:avLst>
          </a:pr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1" name="Text Box 15"/>
          <p:cNvSpPr txBox="1">
            <a:spLocks noChangeArrowheads="1"/>
          </p:cNvSpPr>
          <p:nvPr/>
        </p:nvSpPr>
        <p:spPr bwMode="auto">
          <a:xfrm>
            <a:off x="5486400" y="28194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0">
                <a:solidFill>
                  <a:srgbClr val="0000FF"/>
                </a:solidFill>
                <a:ea typeface="隶书" panose="02010509060101010101" pitchFamily="49" charset="-122"/>
              </a:rPr>
              <a:t>代入</a:t>
            </a:r>
          </a:p>
        </p:txBody>
      </p:sp>
      <p:sp>
        <p:nvSpPr>
          <p:cNvPr id="55313" name="Rectangle 17"/>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12" name="Object 16"/>
          <p:cNvGraphicFramePr>
            <a:graphicFrameLocks noChangeAspect="1"/>
          </p:cNvGraphicFramePr>
          <p:nvPr/>
        </p:nvGraphicFramePr>
        <p:xfrm>
          <a:off x="3581400" y="4724400"/>
          <a:ext cx="4498975" cy="615950"/>
        </p:xfrm>
        <a:graphic>
          <a:graphicData uri="http://schemas.openxmlformats.org/presentationml/2006/ole">
            <mc:AlternateContent xmlns:mc="http://schemas.openxmlformats.org/markup-compatibility/2006">
              <mc:Choice xmlns:v="urn:schemas-microsoft-com:vml" Requires="v">
                <p:oleObj spid="_x0000_s79961" name="Equation" r:id="rId9" imgW="2019300" imgH="279400" progId="Equation.DSMT4">
                  <p:embed/>
                </p:oleObj>
              </mc:Choice>
              <mc:Fallback>
                <p:oleObj name="Equation" r:id="rId9" imgW="2019300" imgH="279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724400"/>
                        <a:ext cx="4498975" cy="615950"/>
                      </a:xfrm>
                      <a:prstGeom prst="rect">
                        <a:avLst/>
                      </a:prstGeom>
                      <a:gradFill rotWithShape="1">
                        <a:gsLst>
                          <a:gs pos="0">
                            <a:srgbClr val="CCFFCC"/>
                          </a:gs>
                          <a:gs pos="50000">
                            <a:srgbClr val="FFFFFF"/>
                          </a:gs>
                          <a:gs pos="100000">
                            <a:srgbClr val="CCFFCC"/>
                          </a:gs>
                        </a:gsLst>
                        <a:lin ang="18900000" scaled="1"/>
                      </a:gradFill>
                      <a:ln w="28575">
                        <a:solidFill>
                          <a:srgbClr val="008000"/>
                        </a:solidFill>
                        <a:miter lim="800000"/>
                        <a:headEnd/>
                        <a:tailEnd/>
                      </a:ln>
                    </p:spPr>
                  </p:pic>
                </p:oleObj>
              </mc:Fallback>
            </mc:AlternateContent>
          </a:graphicData>
        </a:graphic>
      </p:graphicFrame>
      <p:sp>
        <p:nvSpPr>
          <p:cNvPr id="55314" name="AutoShape 18"/>
          <p:cNvSpPr>
            <a:spLocks noChangeArrowheads="1"/>
          </p:cNvSpPr>
          <p:nvPr/>
        </p:nvSpPr>
        <p:spPr bwMode="auto">
          <a:xfrm>
            <a:off x="3048000" y="3733800"/>
            <a:ext cx="228600" cy="1676400"/>
          </a:xfrm>
          <a:prstGeom prst="curvedRightArrow">
            <a:avLst>
              <a:gd name="adj1" fmla="val 146667"/>
              <a:gd name="adj2" fmla="val 293333"/>
              <a:gd name="adj3" fmla="val 33333"/>
            </a:avLst>
          </a:prstGeom>
          <a:gradFill rotWithShape="1">
            <a:gsLst>
              <a:gs pos="0">
                <a:schemeClr val="bg1"/>
              </a:gs>
              <a:gs pos="100000">
                <a:srgbClr val="FF99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5" name="Text Box 19"/>
          <p:cNvSpPr txBox="1">
            <a:spLocks noChangeArrowheads="1"/>
          </p:cNvSpPr>
          <p:nvPr/>
        </p:nvSpPr>
        <p:spPr bwMode="auto">
          <a:xfrm>
            <a:off x="1524000" y="54864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1" dirty="0">
                <a:latin typeface="楷体" panose="02010609060101010101" pitchFamily="49" charset="-122"/>
                <a:ea typeface="楷体" panose="02010609060101010101" pitchFamily="49" charset="-122"/>
              </a:rPr>
              <a:t>于是说明应力及应变分量也都</a:t>
            </a:r>
            <a:r>
              <a:rPr lang="zh-CN" altLang="en-US" sz="2400" b="1" dirty="0">
                <a:solidFill>
                  <a:srgbClr val="0000FF"/>
                </a:solidFill>
                <a:latin typeface="楷体" panose="02010609060101010101" pitchFamily="49" charset="-122"/>
                <a:ea typeface="楷体" panose="02010609060101010101" pitchFamily="49" charset="-122"/>
              </a:rPr>
              <a:t>满足重调和方程</a:t>
            </a:r>
            <a:r>
              <a:rPr lang="zh-CN" altLang="en-US" sz="2400" b="1" dirty="0">
                <a:latin typeface="楷体" panose="02010609060101010101" pitchFamily="49" charset="-122"/>
                <a:ea typeface="楷体" panose="02010609060101010101" pitchFamily="49" charset="-122"/>
              </a:rPr>
              <a:t>。</a:t>
            </a:r>
          </a:p>
        </p:txBody>
      </p:sp>
      <p:cxnSp>
        <p:nvCxnSpPr>
          <p:cNvPr id="19" name="直接连接符 18"/>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5307"/>
                                        </p:tgtEl>
                                        <p:attrNameLst>
                                          <p:attrName>style.visibility</p:attrName>
                                        </p:attrNameLst>
                                      </p:cBhvr>
                                      <p:to>
                                        <p:strVal val="visible"/>
                                      </p:to>
                                    </p:set>
                                    <p:animEffect transition="in" filter="checkerboard(across)">
                                      <p:cBhvr>
                                        <p:cTn id="7" dur="500"/>
                                        <p:tgtEl>
                                          <p:spTgt spid="55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5304"/>
                                        </p:tgtEl>
                                        <p:attrNameLst>
                                          <p:attrName>style.visibility</p:attrName>
                                        </p:attrNameLst>
                                      </p:cBhvr>
                                      <p:to>
                                        <p:strVal val="visible"/>
                                      </p:to>
                                    </p:set>
                                    <p:animEffect transition="in" filter="box(in)">
                                      <p:cBhvr>
                                        <p:cTn id="12" dur="500"/>
                                        <p:tgtEl>
                                          <p:spTgt spid="553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11"/>
                                        </p:tgtEl>
                                        <p:attrNameLst>
                                          <p:attrName>style.visibility</p:attrName>
                                        </p:attrNameLst>
                                      </p:cBhvr>
                                      <p:to>
                                        <p:strVal val="visible"/>
                                      </p:to>
                                    </p:set>
                                    <p:animEffect transition="in" filter="blinds(horizontal)">
                                      <p:cBhvr>
                                        <p:cTn id="17" dur="500"/>
                                        <p:tgtEl>
                                          <p:spTgt spid="5531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5310"/>
                                        </p:tgtEl>
                                        <p:attrNameLst>
                                          <p:attrName>style.visibility</p:attrName>
                                        </p:attrNameLst>
                                      </p:cBhvr>
                                      <p:to>
                                        <p:strVal val="visible"/>
                                      </p:to>
                                    </p:set>
                                    <p:animEffect transition="in" filter="blinds(horizontal)">
                                      <p:cBhvr>
                                        <p:cTn id="20" dur="500"/>
                                        <p:tgtEl>
                                          <p:spTgt spid="553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55308"/>
                                        </p:tgtEl>
                                        <p:attrNameLst>
                                          <p:attrName>style.visibility</p:attrName>
                                        </p:attrNameLst>
                                      </p:cBhvr>
                                      <p:to>
                                        <p:strVal val="visible"/>
                                      </p:to>
                                    </p:set>
                                    <p:animEffect transition="in" filter="diamond(in)">
                                      <p:cBhvr>
                                        <p:cTn id="25" dur="500"/>
                                        <p:tgtEl>
                                          <p:spTgt spid="5530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5314"/>
                                        </p:tgtEl>
                                        <p:attrNameLst>
                                          <p:attrName>style.visibility</p:attrName>
                                        </p:attrNameLst>
                                      </p:cBhvr>
                                      <p:to>
                                        <p:strVal val="visible"/>
                                      </p:to>
                                    </p:set>
                                    <p:animEffect transition="in" filter="blinds(horizontal)">
                                      <p:cBhvr>
                                        <p:cTn id="30" dur="500"/>
                                        <p:tgtEl>
                                          <p:spTgt spid="55314"/>
                                        </p:tgtEl>
                                      </p:cBhvr>
                                    </p:animEffect>
                                  </p:childTnLst>
                                </p:cTn>
                              </p:par>
                              <p:par>
                                <p:cTn id="31" presetID="3" presetClass="entr" presetSubtype="10" fill="hold" nodeType="withEffect">
                                  <p:stCondLst>
                                    <p:cond delay="0"/>
                                  </p:stCondLst>
                                  <p:childTnLst>
                                    <p:set>
                                      <p:cBhvr>
                                        <p:cTn id="32" dur="1" fill="hold">
                                          <p:stCondLst>
                                            <p:cond delay="0"/>
                                          </p:stCondLst>
                                        </p:cTn>
                                        <p:tgtEl>
                                          <p:spTgt spid="55312"/>
                                        </p:tgtEl>
                                        <p:attrNameLst>
                                          <p:attrName>style.visibility</p:attrName>
                                        </p:attrNameLst>
                                      </p:cBhvr>
                                      <p:to>
                                        <p:strVal val="visible"/>
                                      </p:to>
                                    </p:set>
                                    <p:animEffect transition="in" filter="blinds(horizontal)">
                                      <p:cBhvr>
                                        <p:cTn id="33" dur="500"/>
                                        <p:tgtEl>
                                          <p:spTgt spid="553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5315"/>
                                        </p:tgtEl>
                                        <p:attrNameLst>
                                          <p:attrName>style.visibility</p:attrName>
                                        </p:attrNameLst>
                                      </p:cBhvr>
                                      <p:to>
                                        <p:strVal val="visible"/>
                                      </p:to>
                                    </p:set>
                                    <p:anim calcmode="lin" valueType="num">
                                      <p:cBhvr additive="base">
                                        <p:cTn id="38" dur="500" fill="hold"/>
                                        <p:tgtEl>
                                          <p:spTgt spid="55315"/>
                                        </p:tgtEl>
                                        <p:attrNameLst>
                                          <p:attrName>ppt_x</p:attrName>
                                        </p:attrNameLst>
                                      </p:cBhvr>
                                      <p:tavLst>
                                        <p:tav tm="0">
                                          <p:val>
                                            <p:strVal val="#ppt_x"/>
                                          </p:val>
                                        </p:tav>
                                        <p:tav tm="100000">
                                          <p:val>
                                            <p:strVal val="#ppt_x"/>
                                          </p:val>
                                        </p:tav>
                                      </p:tavLst>
                                    </p:anim>
                                    <p:anim calcmode="lin" valueType="num">
                                      <p:cBhvr additive="base">
                                        <p:cTn id="39" dur="500" fill="hold"/>
                                        <p:tgtEl>
                                          <p:spTgt spid="55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0" grpId="0" animBg="1"/>
      <p:bldP spid="55311" grpId="0"/>
      <p:bldP spid="55314" grpId="0" animBg="1"/>
      <p:bldP spid="553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95536" y="98425"/>
            <a:ext cx="8229600" cy="504825"/>
          </a:xfrm>
        </p:spPr>
        <p:txBody>
          <a:bodyPr>
            <a:normAutofit fontScale="90000"/>
          </a:bodyPr>
          <a:lstStyle/>
          <a:p>
            <a:r>
              <a:rPr lang="zh-CN" altLang="en-US" b="1" dirty="0">
                <a:latin typeface="隶书" panose="02010509060101010101" pitchFamily="49" charset="-122"/>
              </a:rPr>
              <a:t>位移解法</a:t>
            </a:r>
          </a:p>
        </p:txBody>
      </p:sp>
      <p:sp>
        <p:nvSpPr>
          <p:cNvPr id="56324" name="Text Box 4"/>
          <p:cNvSpPr txBox="1">
            <a:spLocks noChangeArrowheads="1"/>
          </p:cNvSpPr>
          <p:nvPr/>
        </p:nvSpPr>
        <p:spPr bwMode="auto">
          <a:xfrm>
            <a:off x="663377" y="1040269"/>
            <a:ext cx="5492799"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buClr>
                <a:schemeClr val="accent2"/>
              </a:buClr>
              <a:buSzPct val="70000"/>
              <a:buFont typeface="Wingdings" panose="05000000000000000000" pitchFamily="2" charset="2"/>
              <a:buChar char="Ø"/>
            </a:pP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  </a:t>
            </a:r>
            <a:r>
              <a:rPr kumimoji="1" lang="zh-CN" altLang="en-US" sz="2400" b="1" dirty="0">
                <a:solidFill>
                  <a:srgbClr val="0000FF"/>
                </a:solidFill>
                <a:latin typeface="楷体" panose="02010609060101010101" pitchFamily="49" charset="-122"/>
                <a:ea typeface="楷体" panose="02010609060101010101" pitchFamily="49" charset="-122"/>
                <a:sym typeface="Symbol" panose="05050102010706020507" pitchFamily="18" charset="2"/>
              </a:rPr>
              <a:t>弹性力学问题解的</a:t>
            </a:r>
            <a:r>
              <a:rPr kumimoji="1" lang="zh-CN" altLang="en-US" sz="2400" b="1" dirty="0" smtClean="0">
                <a:solidFill>
                  <a:srgbClr val="0000FF"/>
                </a:solidFill>
                <a:latin typeface="楷体" panose="02010609060101010101" pitchFamily="49" charset="-122"/>
                <a:ea typeface="楷体" panose="02010609060101010101" pitchFamily="49" charset="-122"/>
                <a:sym typeface="Symbol" panose="05050102010706020507" pitchFamily="18" charset="2"/>
              </a:rPr>
              <a:t>性质</a:t>
            </a:r>
            <a:endParaRPr kumimoji="1" lang="zh-CN" altLang="en-US" sz="2400" b="1" dirty="0">
              <a:solidFill>
                <a:srgbClr val="0000FF"/>
              </a:solidFill>
              <a:latin typeface="楷体" panose="02010609060101010101" pitchFamily="49" charset="-122"/>
              <a:ea typeface="楷体" panose="02010609060101010101" pitchFamily="49" charset="-122"/>
              <a:sym typeface="Symbol" panose="05050102010706020507" pitchFamily="18" charset="2"/>
            </a:endParaRPr>
          </a:p>
        </p:txBody>
      </p:sp>
      <p:sp>
        <p:nvSpPr>
          <p:cNvPr id="56325" name="Text Box 5"/>
          <p:cNvSpPr txBox="1">
            <a:spLocks noChangeArrowheads="1"/>
          </p:cNvSpPr>
          <p:nvPr/>
        </p:nvSpPr>
        <p:spPr bwMode="auto">
          <a:xfrm>
            <a:off x="755576" y="1798350"/>
            <a:ext cx="8101013" cy="50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Char char="u"/>
            </a:pP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调和函数的</a:t>
            </a:r>
            <a:r>
              <a:rPr kumimoji="1" lang="zh-CN" altLang="en-US" sz="2400" b="1" dirty="0" smtClean="0">
                <a:latin typeface="楷体" panose="02010609060101010101" pitchFamily="49" charset="-122"/>
                <a:ea typeface="楷体" panose="02010609060101010101" pitchFamily="49" charset="-122"/>
                <a:sym typeface="Symbol" panose="05050102010706020507" pitchFamily="18" charset="2"/>
              </a:rPr>
              <a:t>性质</a:t>
            </a:r>
            <a:endParaRPr kumimoji="1" lang="zh-CN" altLang="en-US" sz="2400" b="1" dirty="0">
              <a:latin typeface="楷体" panose="02010609060101010101" pitchFamily="49" charset="-122"/>
              <a:ea typeface="楷体" panose="02010609060101010101" pitchFamily="49" charset="-122"/>
              <a:sym typeface="Symbol" panose="05050102010706020507" pitchFamily="18" charset="2"/>
            </a:endParaRPr>
          </a:p>
        </p:txBody>
      </p:sp>
      <p:grpSp>
        <p:nvGrpSpPr>
          <p:cNvPr id="56326" name="Group 6"/>
          <p:cNvGrpSpPr>
            <a:grpSpLocks/>
          </p:cNvGrpSpPr>
          <p:nvPr/>
        </p:nvGrpSpPr>
        <p:grpSpPr bwMode="auto">
          <a:xfrm>
            <a:off x="1138238" y="2447924"/>
            <a:ext cx="8101012" cy="1236661"/>
            <a:chOff x="-34" y="1509"/>
            <a:chExt cx="5103" cy="779"/>
          </a:xfrm>
        </p:grpSpPr>
        <p:sp>
          <p:nvSpPr>
            <p:cNvPr id="56327" name="Text Box 7"/>
            <p:cNvSpPr txBox="1">
              <a:spLocks noChangeArrowheads="1"/>
            </p:cNvSpPr>
            <p:nvPr/>
          </p:nvSpPr>
          <p:spPr bwMode="auto">
            <a:xfrm>
              <a:off x="-34" y="1509"/>
              <a:ext cx="5103" cy="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Clr>
                  <a:schemeClr val="accent2"/>
                </a:buClr>
                <a:buSzPct val="70000"/>
                <a:buFont typeface="Wingdings" panose="05000000000000000000" pitchFamily="2" charset="2"/>
                <a:buAutoNum type="arabicParenBoth"/>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调和函数的各阶导数均为调和函数</a:t>
              </a:r>
            </a:p>
            <a:p>
              <a:pPr>
                <a:lnSpc>
                  <a:spcPct val="130000"/>
                </a:lnSpc>
                <a:spcBef>
                  <a:spcPct val="50000"/>
                </a:spcBef>
                <a:buClr>
                  <a:schemeClr val="accent2"/>
                </a:buClr>
                <a:buSzPct val="70000"/>
                <a:buFont typeface="Wingdings" panose="05000000000000000000" pitchFamily="2" charset="2"/>
                <a:buAutoNum type="arabicParenBoth"/>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若    为调和函数，则          </a:t>
              </a:r>
              <a:r>
                <a:rPr kumimoji="1" lang="zh-CN" altLang="en-US" sz="2400" b="1" dirty="0" smtClean="0">
                  <a:latin typeface="楷体" panose="02010609060101010101" pitchFamily="49" charset="-122"/>
                  <a:ea typeface="楷体" panose="02010609060101010101" pitchFamily="49" charset="-122"/>
                  <a:sym typeface="Symbol" panose="05050102010706020507" pitchFamily="18" charset="2"/>
                </a:rPr>
                <a:t>也</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是调和函数</a:t>
              </a:r>
            </a:p>
          </p:txBody>
        </p:sp>
        <p:graphicFrame>
          <p:nvGraphicFramePr>
            <p:cNvPr id="56328" name="Object 8"/>
            <p:cNvGraphicFramePr>
              <a:graphicFrameLocks noChangeAspect="1"/>
            </p:cNvGraphicFramePr>
            <p:nvPr>
              <p:extLst>
                <p:ext uri="{D42A27DB-BD31-4B8C-83A1-F6EECF244321}">
                  <p14:modId xmlns:p14="http://schemas.microsoft.com/office/powerpoint/2010/main" val="3335430389"/>
                </p:ext>
              </p:extLst>
            </p:nvPr>
          </p:nvGraphicFramePr>
          <p:xfrm>
            <a:off x="622" y="1973"/>
            <a:ext cx="181" cy="273"/>
          </p:xfrm>
          <a:graphic>
            <a:graphicData uri="http://schemas.openxmlformats.org/presentationml/2006/ole">
              <mc:AlternateContent xmlns:mc="http://schemas.openxmlformats.org/markup-compatibility/2006">
                <mc:Choice xmlns:v="urn:schemas-microsoft-com:vml" Requires="v">
                  <p:oleObj spid="_x0000_s81082" name="公式" r:id="rId3" imgW="126720" imgH="190440" progId="Equation.3">
                    <p:embed/>
                  </p:oleObj>
                </mc:Choice>
                <mc:Fallback>
                  <p:oleObj name="公式" r:id="rId3" imgW="12672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 y="1973"/>
                          <a:ext cx="18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9" name="Object 9"/>
            <p:cNvGraphicFramePr>
              <a:graphicFrameLocks noChangeAspect="1"/>
            </p:cNvGraphicFramePr>
            <p:nvPr>
              <p:extLst>
                <p:ext uri="{D42A27DB-BD31-4B8C-83A1-F6EECF244321}">
                  <p14:modId xmlns:p14="http://schemas.microsoft.com/office/powerpoint/2010/main" val="2622355665"/>
                </p:ext>
              </p:extLst>
            </p:nvPr>
          </p:nvGraphicFramePr>
          <p:xfrm>
            <a:off x="2334" y="1947"/>
            <a:ext cx="724" cy="310"/>
          </p:xfrm>
          <a:graphic>
            <a:graphicData uri="http://schemas.openxmlformats.org/presentationml/2006/ole">
              <mc:AlternateContent xmlns:mc="http://schemas.openxmlformats.org/markup-compatibility/2006">
                <mc:Choice xmlns:v="urn:schemas-microsoft-com:vml" Requires="v">
                  <p:oleObj spid="_x0000_s81083" name="公式" r:id="rId5" imgW="507960" imgH="215640" progId="Equation.3">
                    <p:embed/>
                  </p:oleObj>
                </mc:Choice>
                <mc:Fallback>
                  <p:oleObj name="公式" r:id="rId5" imgW="50796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4" y="1947"/>
                          <a:ext cx="724"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6330" name="Text Box 10"/>
          <p:cNvSpPr txBox="1">
            <a:spLocks noChangeArrowheads="1"/>
          </p:cNvSpPr>
          <p:nvPr/>
        </p:nvSpPr>
        <p:spPr bwMode="auto">
          <a:xfrm>
            <a:off x="755576" y="3768722"/>
            <a:ext cx="8101013" cy="50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Char char="u"/>
            </a:pP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调和函数和双调和函数的关系</a:t>
            </a:r>
          </a:p>
        </p:txBody>
      </p:sp>
      <p:grpSp>
        <p:nvGrpSpPr>
          <p:cNvPr id="56331" name="Group 11"/>
          <p:cNvGrpSpPr>
            <a:grpSpLocks/>
          </p:cNvGrpSpPr>
          <p:nvPr/>
        </p:nvGrpSpPr>
        <p:grpSpPr bwMode="auto">
          <a:xfrm>
            <a:off x="1027112" y="4440238"/>
            <a:ext cx="8101013" cy="1881187"/>
            <a:chOff x="-88" y="2667"/>
            <a:chExt cx="5103" cy="1185"/>
          </a:xfrm>
        </p:grpSpPr>
        <p:sp>
          <p:nvSpPr>
            <p:cNvPr id="56332" name="Text Box 12"/>
            <p:cNvSpPr txBox="1">
              <a:spLocks noChangeArrowheads="1"/>
            </p:cNvSpPr>
            <p:nvPr/>
          </p:nvSpPr>
          <p:spPr bwMode="auto">
            <a:xfrm>
              <a:off x="-88" y="2667"/>
              <a:ext cx="5103" cy="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Clr>
                  <a:schemeClr val="accent2"/>
                </a:buClr>
                <a:buSzPct val="70000"/>
                <a:buFont typeface="Wingdings" panose="05000000000000000000" pitchFamily="2" charset="2"/>
                <a:buAutoNum type="arabicParenBoth"/>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若   </a:t>
              </a:r>
              <a:r>
                <a:rPr kumimoji="1" lang="zh-CN" altLang="en-US" sz="2400" b="1" dirty="0" smtClean="0">
                  <a:latin typeface="楷体" panose="02010609060101010101" pitchFamily="49" charset="-122"/>
                  <a:ea typeface="楷体" panose="02010609060101010101" pitchFamily="49" charset="-122"/>
                  <a:sym typeface="Symbol" panose="05050102010706020507" pitchFamily="18" charset="2"/>
                </a:rPr>
                <a:t>为</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调和函数，则   </a:t>
              </a:r>
              <a:r>
                <a:rPr kumimoji="1" lang="zh-CN" altLang="en-US" sz="2400" b="1" dirty="0" smtClean="0">
                  <a:latin typeface="楷体" panose="02010609060101010101" pitchFamily="49" charset="-122"/>
                  <a:ea typeface="楷体" panose="02010609060101010101" pitchFamily="49" charset="-122"/>
                  <a:sym typeface="Symbol" panose="05050102010706020507" pitchFamily="18" charset="2"/>
                </a:rPr>
                <a:t>也</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是双调和函数</a:t>
              </a:r>
            </a:p>
            <a:p>
              <a:pPr>
                <a:lnSpc>
                  <a:spcPct val="130000"/>
                </a:lnSpc>
                <a:spcBef>
                  <a:spcPct val="50000"/>
                </a:spcBef>
                <a:buClr>
                  <a:schemeClr val="accent2"/>
                </a:buClr>
                <a:buSzPct val="70000"/>
                <a:buFont typeface="Wingdings" panose="05000000000000000000" pitchFamily="2" charset="2"/>
                <a:buAutoNum type="arabicParenBoth"/>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若  为调和函数，则    是双调和函数</a:t>
              </a:r>
            </a:p>
            <a:p>
              <a:pPr>
                <a:lnSpc>
                  <a:spcPct val="130000"/>
                </a:lnSpc>
                <a:spcBef>
                  <a:spcPct val="50000"/>
                </a:spcBef>
                <a:buClr>
                  <a:schemeClr val="accent2"/>
                </a:buClr>
                <a:buSzPct val="70000"/>
                <a:buFont typeface="Wingdings" panose="05000000000000000000" pitchFamily="2" charset="2"/>
                <a:buAutoNum type="arabicParenBoth"/>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若  为调和函数，则           是双调和函数</a:t>
              </a:r>
            </a:p>
          </p:txBody>
        </p:sp>
        <p:graphicFrame>
          <p:nvGraphicFramePr>
            <p:cNvPr id="56333" name="Object 13"/>
            <p:cNvGraphicFramePr>
              <a:graphicFrameLocks noChangeAspect="1"/>
            </p:cNvGraphicFramePr>
            <p:nvPr>
              <p:extLst>
                <p:ext uri="{D42A27DB-BD31-4B8C-83A1-F6EECF244321}">
                  <p14:modId xmlns:p14="http://schemas.microsoft.com/office/powerpoint/2010/main" val="4206846716"/>
                </p:ext>
              </p:extLst>
            </p:nvPr>
          </p:nvGraphicFramePr>
          <p:xfrm>
            <a:off x="464" y="2724"/>
            <a:ext cx="181" cy="273"/>
          </p:xfrm>
          <a:graphic>
            <a:graphicData uri="http://schemas.openxmlformats.org/presentationml/2006/ole">
              <mc:AlternateContent xmlns:mc="http://schemas.openxmlformats.org/markup-compatibility/2006">
                <mc:Choice xmlns:v="urn:schemas-microsoft-com:vml" Requires="v">
                  <p:oleObj spid="_x0000_s81084" name="公式" r:id="rId7" imgW="126720" imgH="190440" progId="Equation.3">
                    <p:embed/>
                  </p:oleObj>
                </mc:Choice>
                <mc:Fallback>
                  <p:oleObj name="公式" r:id="rId7" imgW="12672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 y="2724"/>
                          <a:ext cx="18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4" name="Object 14"/>
            <p:cNvGraphicFramePr>
              <a:graphicFrameLocks noChangeAspect="1"/>
            </p:cNvGraphicFramePr>
            <p:nvPr>
              <p:extLst>
                <p:ext uri="{D42A27DB-BD31-4B8C-83A1-F6EECF244321}">
                  <p14:modId xmlns:p14="http://schemas.microsoft.com/office/powerpoint/2010/main" val="246581822"/>
                </p:ext>
              </p:extLst>
            </p:nvPr>
          </p:nvGraphicFramePr>
          <p:xfrm>
            <a:off x="1998" y="3129"/>
            <a:ext cx="362" cy="292"/>
          </p:xfrm>
          <a:graphic>
            <a:graphicData uri="http://schemas.openxmlformats.org/presentationml/2006/ole">
              <mc:AlternateContent xmlns:mc="http://schemas.openxmlformats.org/markup-compatibility/2006">
                <mc:Choice xmlns:v="urn:schemas-microsoft-com:vml" Requires="v">
                  <p:oleObj spid="_x0000_s81085" name="公式" r:id="rId8" imgW="253800" imgH="203040" progId="Equation.3">
                    <p:embed/>
                  </p:oleObj>
                </mc:Choice>
                <mc:Fallback>
                  <p:oleObj name="公式" r:id="rId8" imgW="25380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8" y="3129"/>
                          <a:ext cx="36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5" name="Object 15"/>
            <p:cNvGraphicFramePr>
              <a:graphicFrameLocks noChangeAspect="1"/>
            </p:cNvGraphicFramePr>
            <p:nvPr>
              <p:extLst>
                <p:ext uri="{D42A27DB-BD31-4B8C-83A1-F6EECF244321}">
                  <p14:modId xmlns:p14="http://schemas.microsoft.com/office/powerpoint/2010/main" val="2796841075"/>
                </p:ext>
              </p:extLst>
            </p:nvPr>
          </p:nvGraphicFramePr>
          <p:xfrm>
            <a:off x="2123" y="2722"/>
            <a:ext cx="181" cy="273"/>
          </p:xfrm>
          <a:graphic>
            <a:graphicData uri="http://schemas.openxmlformats.org/presentationml/2006/ole">
              <mc:AlternateContent xmlns:mc="http://schemas.openxmlformats.org/markup-compatibility/2006">
                <mc:Choice xmlns:v="urn:schemas-microsoft-com:vml" Requires="v">
                  <p:oleObj spid="_x0000_s81086" name="公式" r:id="rId10" imgW="126720" imgH="190440" progId="Equation.3">
                    <p:embed/>
                  </p:oleObj>
                </mc:Choice>
                <mc:Fallback>
                  <p:oleObj name="公式" r:id="rId10" imgW="12672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 y="2722"/>
                          <a:ext cx="18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6" name="Object 16"/>
            <p:cNvGraphicFramePr>
              <a:graphicFrameLocks noChangeAspect="1"/>
            </p:cNvGraphicFramePr>
            <p:nvPr>
              <p:extLst>
                <p:ext uri="{D42A27DB-BD31-4B8C-83A1-F6EECF244321}">
                  <p14:modId xmlns:p14="http://schemas.microsoft.com/office/powerpoint/2010/main" val="3767198736"/>
                </p:ext>
              </p:extLst>
            </p:nvPr>
          </p:nvGraphicFramePr>
          <p:xfrm>
            <a:off x="464" y="3158"/>
            <a:ext cx="217" cy="237"/>
          </p:xfrm>
          <a:graphic>
            <a:graphicData uri="http://schemas.openxmlformats.org/presentationml/2006/ole">
              <mc:AlternateContent xmlns:mc="http://schemas.openxmlformats.org/markup-compatibility/2006">
                <mc:Choice xmlns:v="urn:schemas-microsoft-com:vml" Requires="v">
                  <p:oleObj spid="_x0000_s81087" name="公式" r:id="rId11" imgW="152280" imgH="164880" progId="Equation.3">
                    <p:embed/>
                  </p:oleObj>
                </mc:Choice>
                <mc:Fallback>
                  <p:oleObj name="公式" r:id="rId11" imgW="15228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 y="3158"/>
                          <a:ext cx="21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7" name="Object 17"/>
            <p:cNvGraphicFramePr>
              <a:graphicFrameLocks noChangeAspect="1"/>
            </p:cNvGraphicFramePr>
            <p:nvPr>
              <p:extLst>
                <p:ext uri="{D42A27DB-BD31-4B8C-83A1-F6EECF244321}">
                  <p14:modId xmlns:p14="http://schemas.microsoft.com/office/powerpoint/2010/main" val="3335375282"/>
                </p:ext>
              </p:extLst>
            </p:nvPr>
          </p:nvGraphicFramePr>
          <p:xfrm>
            <a:off x="511" y="3556"/>
            <a:ext cx="217" cy="237"/>
          </p:xfrm>
          <a:graphic>
            <a:graphicData uri="http://schemas.openxmlformats.org/presentationml/2006/ole">
              <mc:AlternateContent xmlns:mc="http://schemas.openxmlformats.org/markup-compatibility/2006">
                <mc:Choice xmlns:v="urn:schemas-microsoft-com:vml" Requires="v">
                  <p:oleObj spid="_x0000_s81088" name="公式" r:id="rId13" imgW="152280" imgH="164880" progId="Equation.3">
                    <p:embed/>
                  </p:oleObj>
                </mc:Choice>
                <mc:Fallback>
                  <p:oleObj name="公式" r:id="rId13" imgW="15228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1" y="3556"/>
                          <a:ext cx="21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8" name="Object 18"/>
            <p:cNvGraphicFramePr>
              <a:graphicFrameLocks noChangeAspect="1"/>
            </p:cNvGraphicFramePr>
            <p:nvPr>
              <p:extLst>
                <p:ext uri="{D42A27DB-BD31-4B8C-83A1-F6EECF244321}">
                  <p14:modId xmlns:p14="http://schemas.microsoft.com/office/powerpoint/2010/main" val="1641785217"/>
                </p:ext>
              </p:extLst>
            </p:nvPr>
          </p:nvGraphicFramePr>
          <p:xfrm>
            <a:off x="2055" y="3491"/>
            <a:ext cx="1014" cy="328"/>
          </p:xfrm>
          <a:graphic>
            <a:graphicData uri="http://schemas.openxmlformats.org/presentationml/2006/ole">
              <mc:AlternateContent xmlns:mc="http://schemas.openxmlformats.org/markup-compatibility/2006">
                <mc:Choice xmlns:v="urn:schemas-microsoft-com:vml" Requires="v">
                  <p:oleObj spid="_x0000_s81089" name="公式" r:id="rId14" imgW="711000" imgH="228600" progId="Equation.3">
                    <p:embed/>
                  </p:oleObj>
                </mc:Choice>
                <mc:Fallback>
                  <p:oleObj name="公式" r:id="rId14" imgW="7110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5" y="3491"/>
                          <a:ext cx="1014"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19" name="直接连接符 18"/>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500" fill="hold"/>
                                        <p:tgtEl>
                                          <p:spTgt spid="56325"/>
                                        </p:tgtEl>
                                        <p:attrNameLst>
                                          <p:attrName>ppt_x</p:attrName>
                                        </p:attrNameLst>
                                      </p:cBhvr>
                                      <p:tavLst>
                                        <p:tav tm="0">
                                          <p:val>
                                            <p:strVal val="0-#ppt_w/2"/>
                                          </p:val>
                                        </p:tav>
                                        <p:tav tm="100000">
                                          <p:val>
                                            <p:strVal val="#ppt_x"/>
                                          </p:val>
                                        </p:tav>
                                      </p:tavLst>
                                    </p:anim>
                                    <p:anim calcmode="lin" valueType="num">
                                      <p:cBhvr additive="base">
                                        <p:cTn id="8" dur="500" fill="hold"/>
                                        <p:tgtEl>
                                          <p:spTgt spid="5632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6326"/>
                                        </p:tgtEl>
                                        <p:attrNameLst>
                                          <p:attrName>style.visibility</p:attrName>
                                        </p:attrNameLst>
                                      </p:cBhvr>
                                      <p:to>
                                        <p:strVal val="visible"/>
                                      </p:to>
                                    </p:set>
                                    <p:anim calcmode="lin" valueType="num">
                                      <p:cBhvr additive="base">
                                        <p:cTn id="11" dur="500" fill="hold"/>
                                        <p:tgtEl>
                                          <p:spTgt spid="56326"/>
                                        </p:tgtEl>
                                        <p:attrNameLst>
                                          <p:attrName>ppt_x</p:attrName>
                                        </p:attrNameLst>
                                      </p:cBhvr>
                                      <p:tavLst>
                                        <p:tav tm="0">
                                          <p:val>
                                            <p:strVal val="0-#ppt_w/2"/>
                                          </p:val>
                                        </p:tav>
                                        <p:tav tm="100000">
                                          <p:val>
                                            <p:strVal val="#ppt_x"/>
                                          </p:val>
                                        </p:tav>
                                      </p:tavLst>
                                    </p:anim>
                                    <p:anim calcmode="lin" valueType="num">
                                      <p:cBhvr additive="base">
                                        <p:cTn id="12"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6330"/>
                                        </p:tgtEl>
                                        <p:attrNameLst>
                                          <p:attrName>style.visibility</p:attrName>
                                        </p:attrNameLst>
                                      </p:cBhvr>
                                      <p:to>
                                        <p:strVal val="visible"/>
                                      </p:to>
                                    </p:set>
                                    <p:anim calcmode="lin" valueType="num">
                                      <p:cBhvr additive="base">
                                        <p:cTn id="17" dur="500" fill="hold"/>
                                        <p:tgtEl>
                                          <p:spTgt spid="56330"/>
                                        </p:tgtEl>
                                        <p:attrNameLst>
                                          <p:attrName>ppt_x</p:attrName>
                                        </p:attrNameLst>
                                      </p:cBhvr>
                                      <p:tavLst>
                                        <p:tav tm="0">
                                          <p:val>
                                            <p:strVal val="#ppt_x"/>
                                          </p:val>
                                        </p:tav>
                                        <p:tav tm="100000">
                                          <p:val>
                                            <p:strVal val="#ppt_x"/>
                                          </p:val>
                                        </p:tav>
                                      </p:tavLst>
                                    </p:anim>
                                    <p:anim calcmode="lin" valueType="num">
                                      <p:cBhvr additive="base">
                                        <p:cTn id="18" dur="500" fill="hold"/>
                                        <p:tgtEl>
                                          <p:spTgt spid="5633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6331"/>
                                        </p:tgtEl>
                                        <p:attrNameLst>
                                          <p:attrName>style.visibility</p:attrName>
                                        </p:attrNameLst>
                                      </p:cBhvr>
                                      <p:to>
                                        <p:strVal val="visible"/>
                                      </p:to>
                                    </p:set>
                                    <p:anim calcmode="lin" valueType="num">
                                      <p:cBhvr additive="base">
                                        <p:cTn id="21" dur="500" fill="hold"/>
                                        <p:tgtEl>
                                          <p:spTgt spid="56331"/>
                                        </p:tgtEl>
                                        <p:attrNameLst>
                                          <p:attrName>ppt_x</p:attrName>
                                        </p:attrNameLst>
                                      </p:cBhvr>
                                      <p:tavLst>
                                        <p:tav tm="0">
                                          <p:val>
                                            <p:strVal val="#ppt_x"/>
                                          </p:val>
                                        </p:tav>
                                        <p:tav tm="100000">
                                          <p:val>
                                            <p:strVal val="#ppt_x"/>
                                          </p:val>
                                        </p:tav>
                                      </p:tavLst>
                                    </p:anim>
                                    <p:anim calcmode="lin" valueType="num">
                                      <p:cBhvr additive="base">
                                        <p:cTn id="22" dur="500" fill="hold"/>
                                        <p:tgtEl>
                                          <p:spTgt spid="56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b="1" dirty="0">
                <a:latin typeface="隶书" panose="02010509060101010101" pitchFamily="49" charset="-122"/>
              </a:rPr>
              <a:t>位移解法</a:t>
            </a:r>
          </a:p>
        </p:txBody>
      </p:sp>
      <p:sp>
        <p:nvSpPr>
          <p:cNvPr id="57347"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6.2</a:t>
            </a:r>
          </a:p>
        </p:txBody>
      </p:sp>
      <p:sp>
        <p:nvSpPr>
          <p:cNvPr id="57348" name="Text Box 4"/>
          <p:cNvSpPr txBox="1">
            <a:spLocks noChangeArrowheads="1"/>
          </p:cNvSpPr>
          <p:nvPr/>
        </p:nvSpPr>
        <p:spPr bwMode="auto">
          <a:xfrm>
            <a:off x="143508" y="1672362"/>
            <a:ext cx="8856984"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000" dirty="0">
                <a:latin typeface="Times New Roman" panose="02020603050405020304" pitchFamily="18" charset="0"/>
                <a:ea typeface="楷体_GB2312" pitchFamily="49" charset="-122"/>
              </a:rPr>
              <a:t>          </a:t>
            </a:r>
            <a:r>
              <a:rPr lang="en-US" altLang="zh-CN" sz="2000" dirty="0" smtClean="0">
                <a:latin typeface="Times New Roman" panose="02020603050405020304" pitchFamily="18" charset="0"/>
                <a:ea typeface="楷体_GB2312" pitchFamily="49" charset="-122"/>
              </a:rPr>
              <a:t>  </a:t>
            </a:r>
            <a:r>
              <a:rPr lang="zh-CN" altLang="en-US" sz="2400" b="1" dirty="0" smtClean="0">
                <a:latin typeface="楷体" panose="02010609060101010101" pitchFamily="49" charset="-122"/>
                <a:ea typeface="楷体" panose="02010609060101010101" pitchFamily="49" charset="-122"/>
              </a:rPr>
              <a:t>综上所述</a:t>
            </a:r>
            <a:r>
              <a:rPr lang="zh-CN" altLang="en-US" sz="2400" b="1" dirty="0">
                <a:latin typeface="楷体" panose="02010609060101010101" pitchFamily="49" charset="-122"/>
                <a:ea typeface="楷体" panose="02010609060101010101" pitchFamily="49" charset="-122"/>
              </a:rPr>
              <a:t>，在无体力情况下，第一应变不变量</a:t>
            </a:r>
            <a:r>
              <a:rPr lang="zh-CN" altLang="en-US" sz="2400" b="1" i="1" dirty="0">
                <a:latin typeface="楷体" panose="02010609060101010101" pitchFamily="49" charset="-122"/>
                <a:ea typeface="楷体" panose="02010609060101010101" pitchFamily="49"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rPr>
              <a:t>、第一应力不变量</a:t>
            </a:r>
            <a:r>
              <a:rPr lang="zh-CN" altLang="en-US" sz="2400" b="1" i="1" dirty="0">
                <a:latin typeface="楷体" panose="02010609060101010101" pitchFamily="49" charset="-122"/>
                <a:ea typeface="楷体" panose="02010609060101010101" pitchFamily="49" charset="-122"/>
                <a:sym typeface="Symbol" panose="05050102010706020507" pitchFamily="18" charset="2"/>
              </a:rPr>
              <a:t></a:t>
            </a:r>
            <a:r>
              <a:rPr lang="zh-CN" altLang="en-US" sz="2400" b="1" dirty="0">
                <a:latin typeface="楷体" panose="02010609060101010101" pitchFamily="49" charset="-122"/>
                <a:ea typeface="楷体" panose="02010609060101010101" pitchFamily="49" charset="-122"/>
              </a:rPr>
              <a:t>和平均正应力</a:t>
            </a:r>
            <a:r>
              <a:rPr lang="zh-CN" altLang="en-US" sz="2400" b="1" i="1" dirty="0">
                <a:latin typeface="楷体" panose="02010609060101010101" pitchFamily="49" charset="-122"/>
                <a:ea typeface="楷体" panose="02010609060101010101" pitchFamily="49" charset="-122"/>
                <a:sym typeface="Symbol" panose="05050102010706020507" pitchFamily="18" charset="2"/>
              </a:rPr>
              <a:t></a:t>
            </a:r>
            <a:r>
              <a:rPr lang="en-US" altLang="zh-CN" sz="2400" b="1" baseline="-25000" dirty="0">
                <a:latin typeface="楷体" panose="02010609060101010101" pitchFamily="49" charset="-122"/>
                <a:ea typeface="楷体" panose="02010609060101010101" pitchFamily="49" charset="-122"/>
              </a:rPr>
              <a:t>0</a:t>
            </a:r>
            <a:r>
              <a:rPr lang="zh-CN" altLang="en-US" sz="2400" b="1" dirty="0">
                <a:latin typeface="楷体" panose="02010609060101010101" pitchFamily="49" charset="-122"/>
                <a:ea typeface="楷体" panose="02010609060101010101" pitchFamily="49" charset="-122"/>
              </a:rPr>
              <a:t>都是调和函数。位移分量</a:t>
            </a:r>
            <a:r>
              <a:rPr lang="en-US" altLang="zh-CN" sz="2400" b="1" i="1" dirty="0" err="1">
                <a:latin typeface="楷体" panose="02010609060101010101" pitchFamily="49" charset="-122"/>
                <a:ea typeface="楷体" panose="02010609060101010101" pitchFamily="49" charset="-122"/>
              </a:rPr>
              <a:t>u</a:t>
            </a:r>
            <a:r>
              <a:rPr lang="en-US" altLang="zh-CN" sz="2400" b="1" i="1" baseline="-25000" dirty="0" err="1">
                <a:latin typeface="楷体" panose="02010609060101010101" pitchFamily="49" charset="-122"/>
                <a:ea typeface="楷体" panose="02010609060101010101" pitchFamily="49" charset="-122"/>
              </a:rPr>
              <a:t>i</a:t>
            </a:r>
            <a:r>
              <a:rPr lang="zh-CN" altLang="en-US" sz="2400" b="1" dirty="0">
                <a:latin typeface="楷体" panose="02010609060101010101" pitchFamily="49" charset="-122"/>
                <a:ea typeface="楷体" panose="02010609060101010101" pitchFamily="49" charset="-122"/>
              </a:rPr>
              <a:t>，应变分量</a:t>
            </a:r>
            <a:r>
              <a:rPr lang="zh-CN" altLang="en-US" sz="2400" b="1" i="1" dirty="0">
                <a:latin typeface="楷体" panose="02010609060101010101" pitchFamily="49" charset="-122"/>
                <a:ea typeface="楷体" panose="02010609060101010101" pitchFamily="49" charset="-122"/>
                <a:sym typeface="Symbol" panose="05050102010706020507" pitchFamily="18" charset="2"/>
              </a:rPr>
              <a:t></a:t>
            </a:r>
            <a:r>
              <a:rPr lang="en-US" altLang="zh-CN" sz="2400" b="1" i="1" baseline="-25000" dirty="0" err="1">
                <a:latin typeface="楷体" panose="02010609060101010101" pitchFamily="49" charset="-122"/>
                <a:ea typeface="楷体" panose="02010609060101010101" pitchFamily="49" charset="-122"/>
              </a:rPr>
              <a:t>ij</a:t>
            </a:r>
            <a:r>
              <a:rPr lang="zh-CN" altLang="en-US" sz="2400" b="1" dirty="0">
                <a:latin typeface="楷体" panose="02010609060101010101" pitchFamily="49" charset="-122"/>
                <a:ea typeface="楷体" panose="02010609060101010101" pitchFamily="49" charset="-122"/>
              </a:rPr>
              <a:t>和应力分量</a:t>
            </a:r>
            <a:r>
              <a:rPr lang="zh-CN" altLang="en-US" sz="2400" b="1" i="1" dirty="0">
                <a:latin typeface="楷体" panose="02010609060101010101" pitchFamily="49" charset="-122"/>
                <a:ea typeface="楷体" panose="02010609060101010101" pitchFamily="49" charset="-122"/>
                <a:sym typeface="Symbol" panose="05050102010706020507" pitchFamily="18" charset="2"/>
              </a:rPr>
              <a:t></a:t>
            </a:r>
            <a:r>
              <a:rPr lang="en-US" altLang="zh-CN" sz="2400" b="1" i="1" baseline="-25000" dirty="0" err="1">
                <a:latin typeface="楷体" panose="02010609060101010101" pitchFamily="49" charset="-122"/>
                <a:ea typeface="楷体" panose="02010609060101010101" pitchFamily="49" charset="-122"/>
              </a:rPr>
              <a:t>ij</a:t>
            </a:r>
            <a:r>
              <a:rPr lang="zh-CN" altLang="en-US" sz="2400" b="1" dirty="0">
                <a:latin typeface="楷体" panose="02010609060101010101" pitchFamily="49" charset="-122"/>
                <a:ea typeface="楷体" panose="02010609060101010101" pitchFamily="49" charset="-122"/>
              </a:rPr>
              <a:t>都是重调和函数。于是弹性力学的无体力问题在数学上归结为调和方程和重调和方程的边值问题。</a:t>
            </a:r>
          </a:p>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对于</a:t>
            </a:r>
            <a:r>
              <a:rPr lang="zh-CN" altLang="en-US" sz="2400" b="1" dirty="0">
                <a:latin typeface="楷体" panose="02010609060101010101" pitchFamily="49" charset="-122"/>
                <a:ea typeface="楷体" panose="02010609060101010101" pitchFamily="49" charset="-122"/>
              </a:rPr>
              <a:t>常体力情况</a:t>
            </a:r>
            <a:r>
              <a:rPr lang="en-US" altLang="zh-CN" sz="2400" b="1" i="1" dirty="0">
                <a:latin typeface="楷体" panose="02010609060101010101" pitchFamily="49" charset="-122"/>
                <a:ea typeface="楷体" panose="02010609060101010101" pitchFamily="49" charset="-122"/>
              </a:rPr>
              <a:t>f</a:t>
            </a:r>
            <a:r>
              <a:rPr lang="en-US" altLang="zh-CN" sz="2400" b="1" i="1" baseline="-25000" dirty="0">
                <a:latin typeface="楷体" panose="02010609060101010101" pitchFamily="49" charset="-122"/>
                <a:ea typeface="楷体" panose="02010609060101010101" pitchFamily="49" charset="-122"/>
              </a:rPr>
              <a:t>i</a:t>
            </a:r>
            <a:r>
              <a:rPr lang="zh-CN" altLang="en-US" sz="2400" b="1" dirty="0">
                <a:latin typeface="楷体" panose="02010609060101010101" pitchFamily="49" charset="-122"/>
                <a:ea typeface="楷体" panose="02010609060101010101" pitchFamily="49" charset="-122"/>
              </a:rPr>
              <a:t>＝</a:t>
            </a:r>
            <a:r>
              <a:rPr lang="en-US" altLang="zh-CN" sz="2400" b="1" dirty="0" err="1">
                <a:latin typeface="楷体" panose="02010609060101010101" pitchFamily="49" charset="-122"/>
                <a:ea typeface="楷体" panose="02010609060101010101" pitchFamily="49" charset="-122"/>
              </a:rPr>
              <a:t>const</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，不难验证这个结论同样适用。</a:t>
            </a:r>
          </a:p>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     </a:t>
            </a:r>
            <a:r>
              <a:rPr lang="zh-CN" altLang="en-US" sz="2400" b="1" dirty="0" smtClean="0">
                <a:latin typeface="楷体" panose="02010609060101010101" pitchFamily="49" charset="-122"/>
                <a:ea typeface="楷体" panose="02010609060101010101" pitchFamily="49" charset="-122"/>
              </a:rPr>
              <a:t>对于</a:t>
            </a:r>
            <a:r>
              <a:rPr lang="zh-CN" altLang="en-US" sz="2400" b="1" dirty="0">
                <a:latin typeface="楷体" panose="02010609060101010101" pitchFamily="49" charset="-122"/>
                <a:ea typeface="楷体" panose="02010609060101010101" pitchFamily="49" charset="-122"/>
              </a:rPr>
              <a:t>变体力情况，可先找一个特解</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不必满足边界条件</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，然后与上述齐次解迭加，使全解满足全部边界条件。</a:t>
            </a:r>
          </a:p>
        </p:txBody>
      </p:sp>
      <p:cxnSp>
        <p:nvCxnSpPr>
          <p:cNvPr id="5" name="直接连接符 4"/>
          <p:cNvCxnSpPr/>
          <p:nvPr/>
        </p:nvCxnSpPr>
        <p:spPr>
          <a:xfrm>
            <a:off x="1187624"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9" name="Text Box 3"/>
          <p:cNvSpPr txBox="1">
            <a:spLocks noChangeArrowheads="1"/>
          </p:cNvSpPr>
          <p:nvPr/>
        </p:nvSpPr>
        <p:spPr bwMode="auto">
          <a:xfrm>
            <a:off x="50800" y="1258888"/>
            <a:ext cx="5029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en-US" altLang="zh-CN" sz="2000" b="0" dirty="0">
                <a:solidFill>
                  <a:srgbClr val="C00000"/>
                </a:solidFill>
                <a:latin typeface="Times New Roman" panose="02020603050405020304" pitchFamily="18" charset="0"/>
                <a:ea typeface="宋体" panose="02010600030101010101" pitchFamily="2" charset="-122"/>
              </a:rPr>
              <a:t>      </a:t>
            </a:r>
            <a:r>
              <a:rPr lang="zh-CN" altLang="en-US" sz="2400" dirty="0">
                <a:solidFill>
                  <a:srgbClr val="C00000"/>
                </a:solidFill>
                <a:latin typeface="黑体" panose="02010609060101010101" pitchFamily="49" charset="-122"/>
              </a:rPr>
              <a:t>例  设有半空间体，单位体积的质量为   </a:t>
            </a:r>
            <a:r>
              <a:rPr lang="zh-CN" altLang="en-US" sz="2400" dirty="0" smtClean="0">
                <a:solidFill>
                  <a:srgbClr val="C00000"/>
                </a:solidFill>
                <a:latin typeface="黑体" panose="02010609060101010101" pitchFamily="49" charset="-122"/>
              </a:rPr>
              <a:t>，</a:t>
            </a:r>
            <a:r>
              <a:rPr lang="zh-CN" altLang="en-US" sz="2400" dirty="0">
                <a:solidFill>
                  <a:srgbClr val="C00000"/>
                </a:solidFill>
                <a:latin typeface="黑体" panose="02010609060101010101" pitchFamily="49" charset="-122"/>
              </a:rPr>
              <a:t>在水平边界面上受均布压力    的作用，试用位移法求各位移分量和应力分量，并假设在           处   方向的位移</a:t>
            </a:r>
          </a:p>
        </p:txBody>
      </p:sp>
      <p:sp>
        <p:nvSpPr>
          <p:cNvPr id="17420" name="Text Box 5"/>
          <p:cNvSpPr txBox="1">
            <a:spLocks noChangeArrowheads="1"/>
          </p:cNvSpPr>
          <p:nvPr/>
        </p:nvSpPr>
        <p:spPr bwMode="auto">
          <a:xfrm>
            <a:off x="5168900" y="4560378"/>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sz="2400" b="0" dirty="0">
                <a:solidFill>
                  <a:schemeClr val="tx1"/>
                </a:solidFill>
                <a:latin typeface="Times New Roman" panose="02020603050405020304" pitchFamily="18" charset="0"/>
              </a:rPr>
              <a:t>受均布压力作用的</a:t>
            </a:r>
            <a:r>
              <a:rPr lang="zh-CN" altLang="en-US" sz="2400" dirty="0">
                <a:solidFill>
                  <a:srgbClr val="F40443"/>
                </a:solidFill>
                <a:latin typeface="Times New Roman" panose="02020603050405020304" pitchFamily="18" charset="0"/>
              </a:rPr>
              <a:t>半空间体</a:t>
            </a:r>
          </a:p>
        </p:txBody>
      </p:sp>
      <p:sp>
        <p:nvSpPr>
          <p:cNvPr id="17421" name="Text Box 7"/>
          <p:cNvSpPr txBox="1">
            <a:spLocks noChangeArrowheads="1"/>
          </p:cNvSpPr>
          <p:nvPr/>
        </p:nvSpPr>
        <p:spPr bwMode="auto">
          <a:xfrm>
            <a:off x="101600" y="3397250"/>
            <a:ext cx="261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sz="2400" dirty="0">
                <a:solidFill>
                  <a:schemeClr val="tx1"/>
                </a:solidFill>
                <a:latin typeface="楷体" panose="02010609060101010101" pitchFamily="49" charset="-122"/>
                <a:ea typeface="楷体" panose="02010609060101010101" pitchFamily="49" charset="-122"/>
              </a:rPr>
              <a:t>解：可以假设</a:t>
            </a:r>
          </a:p>
        </p:txBody>
      </p:sp>
      <p:graphicFrame>
        <p:nvGraphicFramePr>
          <p:cNvPr id="17411" name="Object 8"/>
          <p:cNvGraphicFramePr>
            <a:graphicFrameLocks noChangeAspect="1"/>
          </p:cNvGraphicFramePr>
          <p:nvPr>
            <p:extLst>
              <p:ext uri="{D42A27DB-BD31-4B8C-83A1-F6EECF244321}">
                <p14:modId xmlns:p14="http://schemas.microsoft.com/office/powerpoint/2010/main" val="634244928"/>
              </p:ext>
            </p:extLst>
          </p:nvPr>
        </p:nvGraphicFramePr>
        <p:xfrm>
          <a:off x="628650" y="3994150"/>
          <a:ext cx="3327400" cy="646113"/>
        </p:xfrm>
        <a:graphic>
          <a:graphicData uri="http://schemas.openxmlformats.org/presentationml/2006/ole">
            <mc:AlternateContent xmlns:mc="http://schemas.openxmlformats.org/markup-compatibility/2006">
              <mc:Choice xmlns:v="urn:schemas-microsoft-com:vml" Requires="v">
                <p:oleObj spid="_x0000_s115876" name="Equation" r:id="rId3" imgW="1307880" imgH="253800" progId="Equation.DSMT4">
                  <p:embed/>
                </p:oleObj>
              </mc:Choice>
              <mc:Fallback>
                <p:oleObj name="Equation" r:id="rId3" imgW="1307880" imgH="253800" progId="Equation.DSMT4">
                  <p:embed/>
                  <p:pic>
                    <p:nvPicPr>
                      <p:cNvPr id="17411" name="Object 8"/>
                      <p:cNvPicPr>
                        <a:picLocks noChangeAspect="1" noChangeArrowheads="1"/>
                      </p:cNvPicPr>
                      <p:nvPr/>
                    </p:nvPicPr>
                    <p:blipFill>
                      <a:blip r:embed="rId4"/>
                      <a:srcRect/>
                      <a:stretch>
                        <a:fillRect/>
                      </a:stretch>
                    </p:blipFill>
                    <p:spPr bwMode="auto">
                      <a:xfrm>
                        <a:off x="628650" y="3994150"/>
                        <a:ext cx="332740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9"/>
          <p:cNvGraphicFramePr>
            <a:graphicFrameLocks noChangeAspect="1"/>
          </p:cNvGraphicFramePr>
          <p:nvPr/>
        </p:nvGraphicFramePr>
        <p:xfrm>
          <a:off x="4565650" y="3030538"/>
          <a:ext cx="114300" cy="215900"/>
        </p:xfrm>
        <a:graphic>
          <a:graphicData uri="http://schemas.openxmlformats.org/presentationml/2006/ole">
            <mc:AlternateContent xmlns:mc="http://schemas.openxmlformats.org/markup-compatibility/2006">
              <mc:Choice xmlns:v="urn:schemas-microsoft-com:vml" Requires="v">
                <p:oleObj spid="_x0000_s115877" name="Equation" r:id="rId5" imgW="114120" imgH="215640" progId="Equation.3">
                  <p:embed/>
                </p:oleObj>
              </mc:Choice>
              <mc:Fallback>
                <p:oleObj name="Equation" r:id="rId5" imgW="114120" imgH="215640" progId="Equation.3">
                  <p:embed/>
                  <p:pic>
                    <p:nvPicPr>
                      <p:cNvPr id="17412"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5650" y="303053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2" name="Text Box 10"/>
          <p:cNvSpPr txBox="1">
            <a:spLocks noChangeArrowheads="1"/>
          </p:cNvSpPr>
          <p:nvPr/>
        </p:nvSpPr>
        <p:spPr bwMode="auto">
          <a:xfrm>
            <a:off x="533400" y="4738688"/>
            <a:ext cx="233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sz="2400" dirty="0">
                <a:solidFill>
                  <a:schemeClr val="tx1"/>
                </a:solidFill>
                <a:latin typeface="楷体" panose="02010609060101010101" pitchFamily="49" charset="-122"/>
                <a:ea typeface="楷体" panose="02010609060101010101" pitchFamily="49" charset="-122"/>
              </a:rPr>
              <a:t>因此体积应变</a:t>
            </a:r>
          </a:p>
        </p:txBody>
      </p:sp>
      <p:graphicFrame>
        <p:nvGraphicFramePr>
          <p:cNvPr id="17413" name="Object 12"/>
          <p:cNvGraphicFramePr>
            <a:graphicFrameLocks noChangeAspect="1"/>
          </p:cNvGraphicFramePr>
          <p:nvPr>
            <p:extLst>
              <p:ext uri="{D42A27DB-BD31-4B8C-83A1-F6EECF244321}">
                <p14:modId xmlns:p14="http://schemas.microsoft.com/office/powerpoint/2010/main" val="389091226"/>
              </p:ext>
            </p:extLst>
          </p:nvPr>
        </p:nvGraphicFramePr>
        <p:xfrm>
          <a:off x="1104900" y="1690688"/>
          <a:ext cx="381000" cy="411162"/>
        </p:xfrm>
        <a:graphic>
          <a:graphicData uri="http://schemas.openxmlformats.org/presentationml/2006/ole">
            <mc:AlternateContent xmlns:mc="http://schemas.openxmlformats.org/markup-compatibility/2006">
              <mc:Choice xmlns:v="urn:schemas-microsoft-com:vml" Requires="v">
                <p:oleObj spid="_x0000_s115878" name="Equation" r:id="rId7" imgW="152280" imgH="164880" progId="Equation.DSMT4">
                  <p:embed/>
                </p:oleObj>
              </mc:Choice>
              <mc:Fallback>
                <p:oleObj name="Equation" r:id="rId7" imgW="152280" imgH="164880" progId="Equation.DSMT4">
                  <p:embed/>
                  <p:pic>
                    <p:nvPicPr>
                      <p:cNvPr id="17413" name="Object 12"/>
                      <p:cNvPicPr>
                        <a:picLocks noChangeAspect="1" noChangeArrowheads="1"/>
                      </p:cNvPicPr>
                      <p:nvPr/>
                    </p:nvPicPr>
                    <p:blipFill>
                      <a:blip r:embed="rId8"/>
                      <a:srcRect/>
                      <a:stretch>
                        <a:fillRect/>
                      </a:stretch>
                    </p:blipFill>
                    <p:spPr bwMode="auto">
                      <a:xfrm>
                        <a:off x="1104900" y="1690688"/>
                        <a:ext cx="38100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13"/>
          <p:cNvGraphicFramePr>
            <a:graphicFrameLocks noChangeAspect="1"/>
          </p:cNvGraphicFramePr>
          <p:nvPr>
            <p:extLst>
              <p:ext uri="{D42A27DB-BD31-4B8C-83A1-F6EECF244321}">
                <p14:modId xmlns:p14="http://schemas.microsoft.com/office/powerpoint/2010/main" val="633221026"/>
              </p:ext>
            </p:extLst>
          </p:nvPr>
        </p:nvGraphicFramePr>
        <p:xfrm>
          <a:off x="860425" y="2028359"/>
          <a:ext cx="333375" cy="400050"/>
        </p:xfrm>
        <a:graphic>
          <a:graphicData uri="http://schemas.openxmlformats.org/presentationml/2006/ole">
            <mc:AlternateContent xmlns:mc="http://schemas.openxmlformats.org/markup-compatibility/2006">
              <mc:Choice xmlns:v="urn:schemas-microsoft-com:vml" Requires="v">
                <p:oleObj spid="_x0000_s115879" name="Equation" r:id="rId9" imgW="126720" imgH="152280" progId="Equation.DSMT4">
                  <p:embed/>
                </p:oleObj>
              </mc:Choice>
              <mc:Fallback>
                <p:oleObj name="Equation" r:id="rId9" imgW="126720" imgH="152280" progId="Equation.DSMT4">
                  <p:embed/>
                  <p:pic>
                    <p:nvPicPr>
                      <p:cNvPr id="17414" name="Object 13"/>
                      <p:cNvPicPr>
                        <a:picLocks noChangeAspect="1" noChangeArrowheads="1"/>
                      </p:cNvPicPr>
                      <p:nvPr/>
                    </p:nvPicPr>
                    <p:blipFill>
                      <a:blip r:embed="rId10"/>
                      <a:srcRect/>
                      <a:stretch>
                        <a:fillRect/>
                      </a:stretch>
                    </p:blipFill>
                    <p:spPr bwMode="auto">
                      <a:xfrm>
                        <a:off x="860425" y="2028359"/>
                        <a:ext cx="3333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14"/>
          <p:cNvGraphicFramePr>
            <a:graphicFrameLocks noChangeAspect="1"/>
          </p:cNvGraphicFramePr>
          <p:nvPr>
            <p:extLst>
              <p:ext uri="{D42A27DB-BD31-4B8C-83A1-F6EECF244321}">
                <p14:modId xmlns:p14="http://schemas.microsoft.com/office/powerpoint/2010/main" val="659714658"/>
              </p:ext>
            </p:extLst>
          </p:nvPr>
        </p:nvGraphicFramePr>
        <p:xfrm>
          <a:off x="3592513" y="2809875"/>
          <a:ext cx="841375" cy="377825"/>
        </p:xfrm>
        <a:graphic>
          <a:graphicData uri="http://schemas.openxmlformats.org/presentationml/2006/ole">
            <mc:AlternateContent xmlns:mc="http://schemas.openxmlformats.org/markup-compatibility/2006">
              <mc:Choice xmlns:v="urn:schemas-microsoft-com:vml" Requires="v">
                <p:oleObj spid="_x0000_s115880" name="Equation" r:id="rId11" imgW="368280" imgH="164880" progId="Equation.DSMT4">
                  <p:embed/>
                </p:oleObj>
              </mc:Choice>
              <mc:Fallback>
                <p:oleObj name="Equation" r:id="rId11" imgW="368280" imgH="164880" progId="Equation.DSMT4">
                  <p:embed/>
                  <p:pic>
                    <p:nvPicPr>
                      <p:cNvPr id="17415" name="Object 14"/>
                      <p:cNvPicPr>
                        <a:picLocks noChangeAspect="1" noChangeArrowheads="1"/>
                      </p:cNvPicPr>
                      <p:nvPr/>
                    </p:nvPicPr>
                    <p:blipFill>
                      <a:blip r:embed="rId12"/>
                      <a:srcRect/>
                      <a:stretch>
                        <a:fillRect/>
                      </a:stretch>
                    </p:blipFill>
                    <p:spPr bwMode="auto">
                      <a:xfrm>
                        <a:off x="3592513" y="2809875"/>
                        <a:ext cx="84137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15"/>
          <p:cNvGraphicFramePr>
            <a:graphicFrameLocks noChangeAspect="1"/>
          </p:cNvGraphicFramePr>
          <p:nvPr>
            <p:extLst>
              <p:ext uri="{D42A27DB-BD31-4B8C-83A1-F6EECF244321}">
                <p14:modId xmlns:p14="http://schemas.microsoft.com/office/powerpoint/2010/main" val="763617715"/>
              </p:ext>
            </p:extLst>
          </p:nvPr>
        </p:nvGraphicFramePr>
        <p:xfrm>
          <a:off x="495300" y="2808288"/>
          <a:ext cx="330200" cy="330200"/>
        </p:xfrm>
        <a:graphic>
          <a:graphicData uri="http://schemas.openxmlformats.org/presentationml/2006/ole">
            <mc:AlternateContent xmlns:mc="http://schemas.openxmlformats.org/markup-compatibility/2006">
              <mc:Choice xmlns:v="urn:schemas-microsoft-com:vml" Requires="v">
                <p:oleObj spid="_x0000_s115881" name="Equation" r:id="rId13" imgW="126720" imgH="126720" progId="Equation.DSMT4">
                  <p:embed/>
                </p:oleObj>
              </mc:Choice>
              <mc:Fallback>
                <p:oleObj name="Equation" r:id="rId13" imgW="126720" imgH="126720" progId="Equation.DSMT4">
                  <p:embed/>
                  <p:pic>
                    <p:nvPicPr>
                      <p:cNvPr id="17416" name="Object 15"/>
                      <p:cNvPicPr>
                        <a:picLocks noChangeAspect="1" noChangeArrowheads="1"/>
                      </p:cNvPicPr>
                      <p:nvPr/>
                    </p:nvPicPr>
                    <p:blipFill>
                      <a:blip r:embed="rId14"/>
                      <a:srcRect/>
                      <a:stretch>
                        <a:fillRect/>
                      </a:stretch>
                    </p:blipFill>
                    <p:spPr bwMode="auto">
                      <a:xfrm>
                        <a:off x="495300" y="2808288"/>
                        <a:ext cx="330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16"/>
          <p:cNvGraphicFramePr>
            <a:graphicFrameLocks noChangeAspect="1"/>
          </p:cNvGraphicFramePr>
          <p:nvPr>
            <p:extLst>
              <p:ext uri="{D42A27DB-BD31-4B8C-83A1-F6EECF244321}">
                <p14:modId xmlns:p14="http://schemas.microsoft.com/office/powerpoint/2010/main" val="3835700180"/>
              </p:ext>
            </p:extLst>
          </p:nvPr>
        </p:nvGraphicFramePr>
        <p:xfrm>
          <a:off x="2566988" y="2795588"/>
          <a:ext cx="758825" cy="352425"/>
        </p:xfrm>
        <a:graphic>
          <a:graphicData uri="http://schemas.openxmlformats.org/presentationml/2006/ole">
            <mc:AlternateContent xmlns:mc="http://schemas.openxmlformats.org/markup-compatibility/2006">
              <mc:Choice xmlns:v="urn:schemas-microsoft-com:vml" Requires="v">
                <p:oleObj spid="_x0000_s115882" name="Equation" r:id="rId15" imgW="355320" imgH="164880" progId="Equation.DSMT4">
                  <p:embed/>
                </p:oleObj>
              </mc:Choice>
              <mc:Fallback>
                <p:oleObj name="Equation" r:id="rId15" imgW="355320" imgH="164880" progId="Equation.DSMT4">
                  <p:embed/>
                  <p:pic>
                    <p:nvPicPr>
                      <p:cNvPr id="17417" name="Object 16"/>
                      <p:cNvPicPr>
                        <a:picLocks noChangeAspect="1" noChangeArrowheads="1"/>
                      </p:cNvPicPr>
                      <p:nvPr/>
                    </p:nvPicPr>
                    <p:blipFill>
                      <a:blip r:embed="rId16"/>
                      <a:srcRect/>
                      <a:stretch>
                        <a:fillRect/>
                      </a:stretch>
                    </p:blipFill>
                    <p:spPr bwMode="auto">
                      <a:xfrm>
                        <a:off x="2566988" y="2795588"/>
                        <a:ext cx="7588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3" name="Rectangle 17"/>
          <p:cNvSpPr>
            <a:spLocks noChangeArrowheads="1"/>
          </p:cNvSpPr>
          <p:nvPr/>
        </p:nvSpPr>
        <p:spPr bwMode="auto">
          <a:xfrm>
            <a:off x="101600" y="136526"/>
            <a:ext cx="3040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r>
              <a:rPr lang="zh-CN" altLang="en-US" sz="3200" dirty="0">
                <a:solidFill>
                  <a:srgbClr val="CC3399"/>
                </a:solidFill>
                <a:latin typeface="黑体" panose="02010609060101010101" pitchFamily="49" charset="-122"/>
              </a:rPr>
              <a:t>按位移解题例题</a:t>
            </a:r>
          </a:p>
        </p:txBody>
      </p:sp>
      <p:sp>
        <p:nvSpPr>
          <p:cNvPr id="17424" name="Line 21"/>
          <p:cNvSpPr>
            <a:spLocks noChangeShapeType="1"/>
          </p:cNvSpPr>
          <p:nvPr/>
        </p:nvSpPr>
        <p:spPr bwMode="auto">
          <a:xfrm flipV="1">
            <a:off x="5410200" y="2147888"/>
            <a:ext cx="2908300" cy="12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
          <p:cNvGrpSpPr/>
          <p:nvPr/>
        </p:nvGrpSpPr>
        <p:grpSpPr>
          <a:xfrm>
            <a:off x="5289550" y="1258888"/>
            <a:ext cx="3886200" cy="3198812"/>
            <a:chOff x="5168900" y="1296988"/>
            <a:chExt cx="3886200" cy="3198812"/>
          </a:xfrm>
        </p:grpSpPr>
        <p:graphicFrame>
          <p:nvGraphicFramePr>
            <p:cNvPr id="17410" name="Object 4"/>
            <p:cNvGraphicFramePr>
              <a:graphicFrameLocks noChangeAspect="1"/>
            </p:cNvGraphicFramePr>
            <p:nvPr>
              <p:extLst>
                <p:ext uri="{D42A27DB-BD31-4B8C-83A1-F6EECF244321}">
                  <p14:modId xmlns:p14="http://schemas.microsoft.com/office/powerpoint/2010/main" val="2310097478"/>
                </p:ext>
              </p:extLst>
            </p:nvPr>
          </p:nvGraphicFramePr>
          <p:xfrm>
            <a:off x="5168900" y="1296988"/>
            <a:ext cx="3886200" cy="3198812"/>
          </p:xfrm>
          <a:graphic>
            <a:graphicData uri="http://schemas.openxmlformats.org/presentationml/2006/ole">
              <mc:AlternateContent xmlns:mc="http://schemas.openxmlformats.org/markup-compatibility/2006">
                <mc:Choice xmlns:v="urn:schemas-microsoft-com:vml" Requires="v">
                  <p:oleObj spid="_x0000_s115883" name="位图图像" r:id="rId17" imgW="3685714" imgH="2553056" progId="Paint.Picture">
                    <p:embed/>
                  </p:oleObj>
                </mc:Choice>
                <mc:Fallback>
                  <p:oleObj name="位图图像" r:id="rId17" imgW="3685714" imgH="2553056" progId="Paint.Picture">
                    <p:embed/>
                    <p:pic>
                      <p:nvPicPr>
                        <p:cNvPr id="17410" name="Object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68900" y="1296988"/>
                          <a:ext cx="3886200" cy="319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5" name="Rectangle 22"/>
            <p:cNvSpPr>
              <a:spLocks noChangeArrowheads="1"/>
            </p:cNvSpPr>
            <p:nvPr/>
          </p:nvSpPr>
          <p:spPr bwMode="auto">
            <a:xfrm>
              <a:off x="5308600" y="1739900"/>
              <a:ext cx="3073400" cy="393700"/>
            </a:xfrm>
            <a:prstGeom prst="rect">
              <a:avLst/>
            </a:prstGeom>
            <a:solidFill>
              <a:srgbClr val="FF0000">
                <a:alpha val="50195"/>
              </a:srgbClr>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17426" name="Freeform 23"/>
            <p:cNvSpPr>
              <a:spLocks/>
            </p:cNvSpPr>
            <p:nvPr/>
          </p:nvSpPr>
          <p:spPr bwMode="auto">
            <a:xfrm>
              <a:off x="5334000" y="2120900"/>
              <a:ext cx="2971800" cy="1790700"/>
            </a:xfrm>
            <a:custGeom>
              <a:avLst/>
              <a:gdLst>
                <a:gd name="T0" fmla="*/ 0 w 1872"/>
                <a:gd name="T1" fmla="*/ 12700 h 1128"/>
                <a:gd name="T2" fmla="*/ 215900 w 1872"/>
                <a:gd name="T3" fmla="*/ 508000 h 1128"/>
                <a:gd name="T4" fmla="*/ 266700 w 1872"/>
                <a:gd name="T5" fmla="*/ 711200 h 1128"/>
                <a:gd name="T6" fmla="*/ 381000 w 1872"/>
                <a:gd name="T7" fmla="*/ 1041400 h 1128"/>
                <a:gd name="T8" fmla="*/ 508000 w 1872"/>
                <a:gd name="T9" fmla="*/ 1244600 h 1128"/>
                <a:gd name="T10" fmla="*/ 546100 w 1872"/>
                <a:gd name="T11" fmla="*/ 1435100 h 1128"/>
                <a:gd name="T12" fmla="*/ 660400 w 1872"/>
                <a:gd name="T13" fmla="*/ 1625600 h 1128"/>
                <a:gd name="T14" fmla="*/ 762000 w 1872"/>
                <a:gd name="T15" fmla="*/ 1727200 h 1128"/>
                <a:gd name="T16" fmla="*/ 1079500 w 1872"/>
                <a:gd name="T17" fmla="*/ 1778000 h 1128"/>
                <a:gd name="T18" fmla="*/ 1600200 w 1872"/>
                <a:gd name="T19" fmla="*/ 1790700 h 1128"/>
                <a:gd name="T20" fmla="*/ 2146300 w 1872"/>
                <a:gd name="T21" fmla="*/ 1714500 h 1128"/>
                <a:gd name="T22" fmla="*/ 2311400 w 1872"/>
                <a:gd name="T23" fmla="*/ 1524000 h 1128"/>
                <a:gd name="T24" fmla="*/ 2565400 w 1872"/>
                <a:gd name="T25" fmla="*/ 863600 h 1128"/>
                <a:gd name="T26" fmla="*/ 2971800 w 1872"/>
                <a:gd name="T27" fmla="*/ 0 h 1128"/>
                <a:gd name="T28" fmla="*/ 0 w 1872"/>
                <a:gd name="T29" fmla="*/ 12700 h 1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2"/>
                <a:gd name="T46" fmla="*/ 0 h 1128"/>
                <a:gd name="T47" fmla="*/ 1872 w 1872"/>
                <a:gd name="T48" fmla="*/ 1128 h 11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2" h="1128">
                  <a:moveTo>
                    <a:pt x="0" y="8"/>
                  </a:moveTo>
                  <a:lnTo>
                    <a:pt x="136" y="320"/>
                  </a:lnTo>
                  <a:lnTo>
                    <a:pt x="168" y="448"/>
                  </a:lnTo>
                  <a:lnTo>
                    <a:pt x="240" y="656"/>
                  </a:lnTo>
                  <a:lnTo>
                    <a:pt x="320" y="784"/>
                  </a:lnTo>
                  <a:lnTo>
                    <a:pt x="344" y="904"/>
                  </a:lnTo>
                  <a:lnTo>
                    <a:pt x="416" y="1024"/>
                  </a:lnTo>
                  <a:lnTo>
                    <a:pt x="480" y="1088"/>
                  </a:lnTo>
                  <a:lnTo>
                    <a:pt x="680" y="1120"/>
                  </a:lnTo>
                  <a:lnTo>
                    <a:pt x="1008" y="1128"/>
                  </a:lnTo>
                  <a:lnTo>
                    <a:pt x="1352" y="1080"/>
                  </a:lnTo>
                  <a:lnTo>
                    <a:pt x="1456" y="960"/>
                  </a:lnTo>
                  <a:lnTo>
                    <a:pt x="1616" y="544"/>
                  </a:lnTo>
                  <a:lnTo>
                    <a:pt x="1872" y="0"/>
                  </a:lnTo>
                  <a:lnTo>
                    <a:pt x="0" y="8"/>
                  </a:lnTo>
                  <a:close/>
                </a:path>
              </a:pathLst>
            </a:custGeom>
            <a:solidFill>
              <a:schemeClr val="accent2">
                <a:alpha val="50195"/>
              </a:schemeClr>
            </a:solidFill>
            <a:ln w="12700">
              <a:solidFill>
                <a:srgbClr val="FFFA00"/>
              </a:solidFill>
              <a:round/>
              <a:headEnd/>
              <a:tailEnd/>
            </a:ln>
          </p:spPr>
          <p:txBody>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grpSp>
      <p:graphicFrame>
        <p:nvGraphicFramePr>
          <p:cNvPr id="17418" name="Object 19"/>
          <p:cNvGraphicFramePr>
            <a:graphicFrameLocks noChangeAspect="1"/>
          </p:cNvGraphicFramePr>
          <p:nvPr/>
        </p:nvGraphicFramePr>
        <p:xfrm>
          <a:off x="406400" y="5195888"/>
          <a:ext cx="4673600" cy="876300"/>
        </p:xfrm>
        <a:graphic>
          <a:graphicData uri="http://schemas.openxmlformats.org/presentationml/2006/ole">
            <mc:AlternateContent xmlns:mc="http://schemas.openxmlformats.org/markup-compatibility/2006">
              <mc:Choice xmlns:v="urn:schemas-microsoft-com:vml" Requires="v">
                <p:oleObj spid="_x0000_s115884" name="公式" r:id="rId19" imgW="2031840" imgH="380880" progId="Equation.3">
                  <p:embed/>
                </p:oleObj>
              </mc:Choice>
              <mc:Fallback>
                <p:oleObj name="公式" r:id="rId19" imgW="2031840" imgH="380880" progId="Equation.3">
                  <p:embed/>
                  <p:pic>
                    <p:nvPicPr>
                      <p:cNvPr id="17418"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6400" y="5195888"/>
                        <a:ext cx="4673600" cy="8763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2"/>
          <p:cNvSpPr txBox="1">
            <a:spLocks noChangeArrowheads="1"/>
          </p:cNvSpPr>
          <p:nvPr/>
        </p:nvSpPr>
        <p:spPr>
          <a:xfrm>
            <a:off x="445102" y="-35022"/>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隶书" panose="02010509060101010101" pitchFamily="49" charset="-122"/>
              </a:rPr>
              <a:t>位移解法</a:t>
            </a:r>
            <a:endParaRPr lang="zh-CN" altLang="en-US" b="1" dirty="0">
              <a:latin typeface="隶书" panose="02010509060101010101" pitchFamily="49" charset="-122"/>
            </a:endParaRPr>
          </a:p>
        </p:txBody>
      </p:sp>
      <p:cxnSp>
        <p:nvCxnSpPr>
          <p:cNvPr id="20" name="直接连接符 19"/>
          <p:cNvCxnSpPr/>
          <p:nvPr/>
        </p:nvCxnSpPr>
        <p:spPr>
          <a:xfrm>
            <a:off x="1175526" y="88709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66590525"/>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0" y="1295400"/>
            <a:ext cx="8512175" cy="1719263"/>
            <a:chOff x="0" y="816"/>
            <a:chExt cx="5362" cy="1083"/>
          </a:xfrm>
        </p:grpSpPr>
        <p:sp>
          <p:nvSpPr>
            <p:cNvPr id="18440" name="Rectangle 5"/>
            <p:cNvSpPr>
              <a:spLocks noChangeArrowheads="1"/>
            </p:cNvSpPr>
            <p:nvPr/>
          </p:nvSpPr>
          <p:spPr bwMode="auto">
            <a:xfrm>
              <a:off x="0" y="816"/>
              <a:ext cx="148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对于</a:t>
              </a:r>
              <a:r>
                <a:rPr kumimoji="0" lang="en-US" altLang="zh-CN" dirty="0" smtClean="0">
                  <a:solidFill>
                    <a:schemeClr val="tx1"/>
                  </a:solidFill>
                  <a:latin typeface="楷体" panose="02010609060101010101" pitchFamily="49" charset="-122"/>
                  <a:ea typeface="楷体" panose="02010609060101010101" pitchFamily="49" charset="-122"/>
                </a:rPr>
                <a:t>Lame</a:t>
              </a:r>
              <a:r>
                <a:rPr kumimoji="0" lang="zh-CN" altLang="en-US" dirty="0">
                  <a:solidFill>
                    <a:schemeClr val="tx1"/>
                  </a:solidFill>
                  <a:latin typeface="楷体" panose="02010609060101010101" pitchFamily="49" charset="-122"/>
                  <a:ea typeface="楷体" panose="02010609060101010101" pitchFamily="49" charset="-122"/>
                </a:rPr>
                <a:t>方程</a:t>
              </a:r>
            </a:p>
          </p:txBody>
        </p:sp>
        <p:graphicFrame>
          <p:nvGraphicFramePr>
            <p:cNvPr id="18436" name="Object 6"/>
            <p:cNvGraphicFramePr>
              <a:graphicFrameLocks noChangeAspect="1"/>
            </p:cNvGraphicFramePr>
            <p:nvPr>
              <p:extLst>
                <p:ext uri="{D42A27DB-BD31-4B8C-83A1-F6EECF244321}">
                  <p14:modId xmlns:p14="http://schemas.microsoft.com/office/powerpoint/2010/main" val="2196964722"/>
                </p:ext>
              </p:extLst>
            </p:nvPr>
          </p:nvGraphicFramePr>
          <p:xfrm>
            <a:off x="1776" y="816"/>
            <a:ext cx="3586" cy="485"/>
          </p:xfrm>
          <a:graphic>
            <a:graphicData uri="http://schemas.openxmlformats.org/presentationml/2006/ole">
              <mc:AlternateContent xmlns:mc="http://schemas.openxmlformats.org/markup-compatibility/2006">
                <mc:Choice xmlns:v="urn:schemas-microsoft-com:vml" Requires="v">
                  <p:oleObj spid="_x0000_s116810" name="Equation" r:id="rId3" imgW="1688760" imgH="241200" progId="Equation.DSMT4">
                    <p:embed/>
                  </p:oleObj>
                </mc:Choice>
                <mc:Fallback>
                  <p:oleObj name="Equation" r:id="rId3" imgW="1688760" imgH="241200" progId="Equation.DSMT4">
                    <p:embed/>
                    <p:pic>
                      <p:nvPicPr>
                        <p:cNvPr id="18436" name="Object 6"/>
                        <p:cNvPicPr>
                          <a:picLocks noChangeAspect="1" noChangeArrowheads="1"/>
                        </p:cNvPicPr>
                        <p:nvPr/>
                      </p:nvPicPr>
                      <p:blipFill>
                        <a:blip r:embed="rId4"/>
                        <a:srcRect/>
                        <a:stretch>
                          <a:fillRect/>
                        </a:stretch>
                      </p:blipFill>
                      <p:spPr bwMode="auto">
                        <a:xfrm>
                          <a:off x="1776" y="816"/>
                          <a:ext cx="3586" cy="48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18437" name="Object 9"/>
            <p:cNvGraphicFramePr>
              <a:graphicFrameLocks noChangeAspect="1"/>
            </p:cNvGraphicFramePr>
            <p:nvPr>
              <p:extLst>
                <p:ext uri="{D42A27DB-BD31-4B8C-83A1-F6EECF244321}">
                  <p14:modId xmlns:p14="http://schemas.microsoft.com/office/powerpoint/2010/main" val="2733913412"/>
                </p:ext>
              </p:extLst>
            </p:nvPr>
          </p:nvGraphicFramePr>
          <p:xfrm>
            <a:off x="1200" y="1440"/>
            <a:ext cx="2589" cy="459"/>
          </p:xfrm>
          <a:graphic>
            <a:graphicData uri="http://schemas.openxmlformats.org/presentationml/2006/ole">
              <mc:AlternateContent xmlns:mc="http://schemas.openxmlformats.org/markup-compatibility/2006">
                <mc:Choice xmlns:v="urn:schemas-microsoft-com:vml" Requires="v">
                  <p:oleObj spid="_x0000_s116811" name="Equation" r:id="rId5" imgW="1218960" imgH="228600" progId="Equation.DSMT4">
                    <p:embed/>
                  </p:oleObj>
                </mc:Choice>
                <mc:Fallback>
                  <p:oleObj name="Equation" r:id="rId5" imgW="1218960" imgH="228600" progId="Equation.DSMT4">
                    <p:embed/>
                    <p:pic>
                      <p:nvPicPr>
                        <p:cNvPr id="18437" name="Object 9"/>
                        <p:cNvPicPr>
                          <a:picLocks noChangeAspect="1" noChangeArrowheads="1"/>
                        </p:cNvPicPr>
                        <p:nvPr/>
                      </p:nvPicPr>
                      <p:blipFill>
                        <a:blip r:embed="rId6"/>
                        <a:srcRect/>
                        <a:stretch>
                          <a:fillRect/>
                        </a:stretch>
                      </p:blipFill>
                      <p:spPr bwMode="auto">
                        <a:xfrm>
                          <a:off x="1200" y="1440"/>
                          <a:ext cx="2589" cy="459"/>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grpSp>
        <p:nvGrpSpPr>
          <p:cNvPr id="3" name="Group 13"/>
          <p:cNvGrpSpPr>
            <a:grpSpLocks/>
          </p:cNvGrpSpPr>
          <p:nvPr/>
        </p:nvGrpSpPr>
        <p:grpSpPr bwMode="auto">
          <a:xfrm>
            <a:off x="457200" y="3167063"/>
            <a:ext cx="8229600" cy="2890837"/>
            <a:chOff x="288" y="1995"/>
            <a:chExt cx="5184" cy="1821"/>
          </a:xfrm>
        </p:grpSpPr>
        <p:graphicFrame>
          <p:nvGraphicFramePr>
            <p:cNvPr id="18434" name="Object 10"/>
            <p:cNvGraphicFramePr>
              <a:graphicFrameLocks noChangeAspect="1"/>
            </p:cNvGraphicFramePr>
            <p:nvPr>
              <p:extLst>
                <p:ext uri="{D42A27DB-BD31-4B8C-83A1-F6EECF244321}">
                  <p14:modId xmlns:p14="http://schemas.microsoft.com/office/powerpoint/2010/main" val="518045856"/>
                </p:ext>
              </p:extLst>
            </p:nvPr>
          </p:nvGraphicFramePr>
          <p:xfrm>
            <a:off x="288" y="1995"/>
            <a:ext cx="5184" cy="885"/>
          </p:xfrm>
          <a:graphic>
            <a:graphicData uri="http://schemas.openxmlformats.org/presentationml/2006/ole">
              <mc:AlternateContent xmlns:mc="http://schemas.openxmlformats.org/markup-compatibility/2006">
                <mc:Choice xmlns:v="urn:schemas-microsoft-com:vml" Requires="v">
                  <p:oleObj spid="_x0000_s116812" name="Equation" r:id="rId7" imgW="2743200" imgH="482400" progId="Equation.DSMT4">
                    <p:embed/>
                  </p:oleObj>
                </mc:Choice>
                <mc:Fallback>
                  <p:oleObj name="Equation" r:id="rId7" imgW="2743200" imgH="482400" progId="Equation.DSMT4">
                    <p:embed/>
                    <p:pic>
                      <p:nvPicPr>
                        <p:cNvPr id="18434" name="Object 10"/>
                        <p:cNvPicPr>
                          <a:picLocks noChangeAspect="1" noChangeArrowheads="1"/>
                        </p:cNvPicPr>
                        <p:nvPr/>
                      </p:nvPicPr>
                      <p:blipFill>
                        <a:blip r:embed="rId8"/>
                        <a:srcRect/>
                        <a:stretch>
                          <a:fillRect/>
                        </a:stretch>
                      </p:blipFill>
                      <p:spPr bwMode="auto">
                        <a:xfrm>
                          <a:off x="288" y="1995"/>
                          <a:ext cx="5184" cy="88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18435" name="Object 11"/>
            <p:cNvGraphicFramePr>
              <a:graphicFrameLocks noChangeAspect="1"/>
            </p:cNvGraphicFramePr>
            <p:nvPr>
              <p:extLst>
                <p:ext uri="{D42A27DB-BD31-4B8C-83A1-F6EECF244321}">
                  <p14:modId xmlns:p14="http://schemas.microsoft.com/office/powerpoint/2010/main" val="2654534462"/>
                </p:ext>
              </p:extLst>
            </p:nvPr>
          </p:nvGraphicFramePr>
          <p:xfrm>
            <a:off x="336" y="3024"/>
            <a:ext cx="2304" cy="792"/>
          </p:xfrm>
          <a:graphic>
            <a:graphicData uri="http://schemas.openxmlformats.org/presentationml/2006/ole">
              <mc:AlternateContent xmlns:mc="http://schemas.openxmlformats.org/markup-compatibility/2006">
                <mc:Choice xmlns:v="urn:schemas-microsoft-com:vml" Requires="v">
                  <p:oleObj spid="_x0000_s116813" name="Equation" r:id="rId9" imgW="1218960" imgH="419040" progId="Equation.DSMT4">
                    <p:embed/>
                  </p:oleObj>
                </mc:Choice>
                <mc:Fallback>
                  <p:oleObj name="Equation" r:id="rId9" imgW="1218960" imgH="419040" progId="Equation.DSMT4">
                    <p:embed/>
                    <p:pic>
                      <p:nvPicPr>
                        <p:cNvPr id="18435" name="Object 11"/>
                        <p:cNvPicPr>
                          <a:picLocks noChangeAspect="1" noChangeArrowheads="1"/>
                        </p:cNvPicPr>
                        <p:nvPr/>
                      </p:nvPicPr>
                      <p:blipFill>
                        <a:blip r:embed="rId10"/>
                        <a:srcRect/>
                        <a:stretch>
                          <a:fillRect/>
                        </a:stretch>
                      </p:blipFill>
                      <p:spPr bwMode="auto">
                        <a:xfrm>
                          <a:off x="336" y="3024"/>
                          <a:ext cx="2304" cy="7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隶书" panose="02010509060101010101" pitchFamily="49" charset="-122"/>
              </a:rPr>
              <a:t>位移解法</a:t>
            </a:r>
            <a:endParaRPr lang="zh-CN" altLang="en-US" b="1" dirty="0">
              <a:latin typeface="隶书" panose="02010509060101010101" pitchFamily="49" charset="-122"/>
            </a:endParaRPr>
          </a:p>
        </p:txBody>
      </p:sp>
      <p:cxnSp>
        <p:nvCxnSpPr>
          <p:cNvPr id="10" name="直接连接符 9"/>
          <p:cNvCxnSpPr/>
          <p:nvPr/>
        </p:nvCxnSpPr>
        <p:spPr>
          <a:xfrm>
            <a:off x="1187624"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53818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76200" y="4084639"/>
            <a:ext cx="6400800" cy="1139826"/>
            <a:chOff x="48" y="2573"/>
            <a:chExt cx="3792" cy="718"/>
          </a:xfrm>
        </p:grpSpPr>
        <p:sp>
          <p:nvSpPr>
            <p:cNvPr id="19473" name="Text Box 7"/>
            <p:cNvSpPr txBox="1">
              <a:spLocks noChangeArrowheads="1"/>
            </p:cNvSpPr>
            <p:nvPr/>
          </p:nvSpPr>
          <p:spPr bwMode="auto">
            <a:xfrm>
              <a:off x="48" y="2739"/>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dirty="0">
                  <a:solidFill>
                    <a:schemeClr val="tx1"/>
                  </a:solidFill>
                  <a:latin typeface="楷体" panose="02010609060101010101" pitchFamily="49" charset="-122"/>
                  <a:ea typeface="楷体" panose="02010609060101010101" pitchFamily="49" charset="-122"/>
                </a:rPr>
                <a:t>或</a:t>
              </a:r>
            </a:p>
          </p:txBody>
        </p:sp>
        <p:graphicFrame>
          <p:nvGraphicFramePr>
            <p:cNvPr id="19462" name="Object 8"/>
            <p:cNvGraphicFramePr>
              <a:graphicFrameLocks noChangeAspect="1"/>
            </p:cNvGraphicFramePr>
            <p:nvPr>
              <p:extLst>
                <p:ext uri="{D42A27DB-BD31-4B8C-83A1-F6EECF244321}">
                  <p14:modId xmlns:p14="http://schemas.microsoft.com/office/powerpoint/2010/main" val="3646199420"/>
                </p:ext>
              </p:extLst>
            </p:nvPr>
          </p:nvGraphicFramePr>
          <p:xfrm>
            <a:off x="672" y="2573"/>
            <a:ext cx="3168" cy="718"/>
          </p:xfrm>
          <a:graphic>
            <a:graphicData uri="http://schemas.openxmlformats.org/presentationml/2006/ole">
              <mc:AlternateContent xmlns:mc="http://schemas.openxmlformats.org/markup-compatibility/2006">
                <mc:Choice xmlns:v="urn:schemas-microsoft-com:vml" Requires="v">
                  <p:oleObj spid="_x0000_s117852" name="Equation" r:id="rId3" imgW="2070000" imgH="469800" progId="Equation.DSMT4">
                    <p:embed/>
                  </p:oleObj>
                </mc:Choice>
                <mc:Fallback>
                  <p:oleObj name="Equation" r:id="rId3" imgW="2070000" imgH="469800" progId="Equation.DSMT4">
                    <p:embed/>
                    <p:pic>
                      <p:nvPicPr>
                        <p:cNvPr id="19462" name="Object 8"/>
                        <p:cNvPicPr>
                          <a:picLocks noChangeAspect="1" noChangeArrowheads="1"/>
                        </p:cNvPicPr>
                        <p:nvPr/>
                      </p:nvPicPr>
                      <p:blipFill>
                        <a:blip r:embed="rId4"/>
                        <a:srcRect/>
                        <a:stretch>
                          <a:fillRect/>
                        </a:stretch>
                      </p:blipFill>
                      <p:spPr bwMode="auto">
                        <a:xfrm>
                          <a:off x="672" y="2573"/>
                          <a:ext cx="3168" cy="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472" name="Text Box 9"/>
          <p:cNvSpPr txBox="1">
            <a:spLocks noChangeArrowheads="1"/>
          </p:cNvSpPr>
          <p:nvPr/>
        </p:nvSpPr>
        <p:spPr bwMode="auto">
          <a:xfrm>
            <a:off x="0" y="5562603"/>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dirty="0">
                <a:solidFill>
                  <a:schemeClr val="tx1"/>
                </a:solidFill>
                <a:latin typeface="楷体" panose="02010609060101010101" pitchFamily="49" charset="-122"/>
                <a:ea typeface="楷体" panose="02010609060101010101" pitchFamily="49" charset="-122"/>
              </a:rPr>
              <a:t>积分上式</a:t>
            </a:r>
          </a:p>
        </p:txBody>
      </p:sp>
      <p:graphicFrame>
        <p:nvGraphicFramePr>
          <p:cNvPr id="19461" name="Object 10"/>
          <p:cNvGraphicFramePr>
            <a:graphicFrameLocks noChangeAspect="1"/>
          </p:cNvGraphicFramePr>
          <p:nvPr>
            <p:extLst>
              <p:ext uri="{D42A27DB-BD31-4B8C-83A1-F6EECF244321}">
                <p14:modId xmlns:p14="http://schemas.microsoft.com/office/powerpoint/2010/main" val="2429105100"/>
              </p:ext>
            </p:extLst>
          </p:nvPr>
        </p:nvGraphicFramePr>
        <p:xfrm>
          <a:off x="1847850" y="5300665"/>
          <a:ext cx="5754688" cy="1208088"/>
        </p:xfrm>
        <a:graphic>
          <a:graphicData uri="http://schemas.openxmlformats.org/presentationml/2006/ole">
            <mc:AlternateContent xmlns:mc="http://schemas.openxmlformats.org/markup-compatibility/2006">
              <mc:Choice xmlns:v="urn:schemas-microsoft-com:vml" Requires="v">
                <p:oleObj spid="_x0000_s117853" name="Equation" r:id="rId5" imgW="1904760" imgH="444240" progId="Equation.DSMT4">
                  <p:embed/>
                </p:oleObj>
              </mc:Choice>
              <mc:Fallback>
                <p:oleObj name="Equation" r:id="rId5" imgW="1904760" imgH="444240" progId="Equation.DSMT4">
                  <p:embed/>
                  <p:pic>
                    <p:nvPicPr>
                      <p:cNvPr id="19461" name="Object 10"/>
                      <p:cNvPicPr>
                        <a:picLocks noChangeAspect="1" noChangeArrowheads="1"/>
                      </p:cNvPicPr>
                      <p:nvPr/>
                    </p:nvPicPr>
                    <p:blipFill>
                      <a:blip r:embed="rId6"/>
                      <a:srcRect/>
                      <a:stretch>
                        <a:fillRect/>
                      </a:stretch>
                    </p:blipFill>
                    <p:spPr bwMode="auto">
                      <a:xfrm>
                        <a:off x="1847850" y="5300665"/>
                        <a:ext cx="5754688" cy="1208088"/>
                      </a:xfrm>
                      <a:prstGeom prst="rect">
                        <a:avLst/>
                      </a:prstGeom>
                      <a:noFill/>
                      <a:ln w="34925">
                        <a:solidFill>
                          <a:srgbClr val="0000FF"/>
                        </a:solidFill>
                      </a:ln>
                      <a:effectLst/>
                      <a:extLst/>
                    </p:spPr>
                  </p:pic>
                </p:oleObj>
              </mc:Fallback>
            </mc:AlternateContent>
          </a:graphicData>
        </a:graphic>
      </p:graphicFrame>
      <p:grpSp>
        <p:nvGrpSpPr>
          <p:cNvPr id="4" name="Group 17"/>
          <p:cNvGrpSpPr>
            <a:grpSpLocks/>
          </p:cNvGrpSpPr>
          <p:nvPr/>
        </p:nvGrpSpPr>
        <p:grpSpPr bwMode="auto">
          <a:xfrm>
            <a:off x="76200" y="2895600"/>
            <a:ext cx="5316538" cy="1073150"/>
            <a:chOff x="48" y="1824"/>
            <a:chExt cx="3349" cy="676"/>
          </a:xfrm>
        </p:grpSpPr>
        <p:graphicFrame>
          <p:nvGraphicFramePr>
            <p:cNvPr id="19460" name="Object 6"/>
            <p:cNvGraphicFramePr>
              <a:graphicFrameLocks noChangeAspect="1"/>
            </p:cNvGraphicFramePr>
            <p:nvPr>
              <p:extLst>
                <p:ext uri="{D42A27DB-BD31-4B8C-83A1-F6EECF244321}">
                  <p14:modId xmlns:p14="http://schemas.microsoft.com/office/powerpoint/2010/main" val="1729839735"/>
                </p:ext>
              </p:extLst>
            </p:nvPr>
          </p:nvGraphicFramePr>
          <p:xfrm>
            <a:off x="1114" y="1824"/>
            <a:ext cx="2283" cy="676"/>
          </p:xfrm>
          <a:graphic>
            <a:graphicData uri="http://schemas.openxmlformats.org/presentationml/2006/ole">
              <mc:AlternateContent xmlns:mc="http://schemas.openxmlformats.org/markup-compatibility/2006">
                <mc:Choice xmlns:v="urn:schemas-microsoft-com:vml" Requires="v">
                  <p:oleObj spid="_x0000_s117854" name="Equation" r:id="rId7" imgW="1384200" imgH="419040" progId="Equation.DSMT4">
                    <p:embed/>
                  </p:oleObj>
                </mc:Choice>
                <mc:Fallback>
                  <p:oleObj name="Equation" r:id="rId7" imgW="1384200" imgH="419040" progId="Equation.DSMT4">
                    <p:embed/>
                    <p:pic>
                      <p:nvPicPr>
                        <p:cNvPr id="19460" name="Object 6"/>
                        <p:cNvPicPr>
                          <a:picLocks noChangeAspect="1" noChangeArrowheads="1"/>
                        </p:cNvPicPr>
                        <p:nvPr/>
                      </p:nvPicPr>
                      <p:blipFill>
                        <a:blip r:embed="rId8"/>
                        <a:srcRect/>
                        <a:stretch>
                          <a:fillRect/>
                        </a:stretch>
                      </p:blipFill>
                      <p:spPr bwMode="auto">
                        <a:xfrm>
                          <a:off x="1114" y="1824"/>
                          <a:ext cx="2283" cy="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1" name="Rectangle 12"/>
            <p:cNvSpPr>
              <a:spLocks noChangeArrowheads="1"/>
            </p:cNvSpPr>
            <p:nvPr/>
          </p:nvSpPr>
          <p:spPr bwMode="auto">
            <a:xfrm>
              <a:off x="48" y="1968"/>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lang="zh-CN" altLang="en-US" dirty="0">
                  <a:solidFill>
                    <a:schemeClr val="tx1"/>
                  </a:solidFill>
                  <a:latin typeface="楷体" panose="02010609060101010101" pitchFamily="49" charset="-122"/>
                  <a:ea typeface="楷体" panose="02010609060101010101" pitchFamily="49" charset="-122"/>
                </a:rPr>
                <a:t>有</a:t>
              </a:r>
            </a:p>
          </p:txBody>
        </p:sp>
      </p:grpSp>
      <p:grpSp>
        <p:nvGrpSpPr>
          <p:cNvPr id="5" name="Group 20"/>
          <p:cNvGrpSpPr>
            <a:grpSpLocks/>
          </p:cNvGrpSpPr>
          <p:nvPr/>
        </p:nvGrpSpPr>
        <p:grpSpPr bwMode="auto">
          <a:xfrm>
            <a:off x="76200" y="838200"/>
            <a:ext cx="9144000" cy="1981200"/>
            <a:chOff x="48" y="528"/>
            <a:chExt cx="5760" cy="1248"/>
          </a:xfrm>
        </p:grpSpPr>
        <p:grpSp>
          <p:nvGrpSpPr>
            <p:cNvPr id="19467" name="Group 14"/>
            <p:cNvGrpSpPr>
              <a:grpSpLocks/>
            </p:cNvGrpSpPr>
            <p:nvPr/>
          </p:nvGrpSpPr>
          <p:grpSpPr bwMode="auto">
            <a:xfrm>
              <a:off x="48" y="528"/>
              <a:ext cx="5760" cy="769"/>
              <a:chOff x="0" y="480"/>
              <a:chExt cx="5760" cy="769"/>
            </a:xfrm>
          </p:grpSpPr>
          <p:sp>
            <p:nvSpPr>
              <p:cNvPr id="19470" name="Text Box 5"/>
              <p:cNvSpPr txBox="1">
                <a:spLocks noChangeArrowheads="1"/>
              </p:cNvSpPr>
              <p:nvPr/>
            </p:nvSpPr>
            <p:spPr bwMode="auto">
              <a:xfrm>
                <a:off x="0" y="720"/>
                <a:ext cx="57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dirty="0">
                    <a:solidFill>
                      <a:schemeClr val="tx1"/>
                    </a:solidFill>
                    <a:latin typeface="楷体" panose="02010609060101010101" pitchFamily="49" charset="-122"/>
                    <a:ea typeface="楷体" panose="02010609060101010101" pitchFamily="49" charset="-122"/>
                  </a:rPr>
                  <a:t>将</a:t>
                </a:r>
              </a:p>
            </p:txBody>
          </p:sp>
          <p:graphicFrame>
            <p:nvGraphicFramePr>
              <p:cNvPr id="19459" name="Object 13"/>
              <p:cNvGraphicFramePr>
                <a:graphicFrameLocks noChangeAspect="1"/>
              </p:cNvGraphicFramePr>
              <p:nvPr>
                <p:extLst>
                  <p:ext uri="{D42A27DB-BD31-4B8C-83A1-F6EECF244321}">
                    <p14:modId xmlns:p14="http://schemas.microsoft.com/office/powerpoint/2010/main" val="2465315709"/>
                  </p:ext>
                </p:extLst>
              </p:nvPr>
            </p:nvGraphicFramePr>
            <p:xfrm>
              <a:off x="624" y="480"/>
              <a:ext cx="2976" cy="769"/>
            </p:xfrm>
            <a:graphic>
              <a:graphicData uri="http://schemas.openxmlformats.org/presentationml/2006/ole">
                <mc:AlternateContent xmlns:mc="http://schemas.openxmlformats.org/markup-compatibility/2006">
                  <mc:Choice xmlns:v="urn:schemas-microsoft-com:vml" Requires="v">
                    <p:oleObj spid="_x0000_s117855" name="Equation" r:id="rId9" imgW="1574640" imgH="419040" progId="Equation.DSMT4">
                      <p:embed/>
                    </p:oleObj>
                  </mc:Choice>
                  <mc:Fallback>
                    <p:oleObj name="Equation" r:id="rId9" imgW="1574640" imgH="419040" progId="Equation.DSMT4">
                      <p:embed/>
                      <p:pic>
                        <p:nvPicPr>
                          <p:cNvPr id="19459" name="Object 13"/>
                          <p:cNvPicPr>
                            <a:picLocks noChangeAspect="1" noChangeArrowheads="1"/>
                          </p:cNvPicPr>
                          <p:nvPr/>
                        </p:nvPicPr>
                        <p:blipFill>
                          <a:blip r:embed="rId10"/>
                          <a:srcRect/>
                          <a:stretch>
                            <a:fillRect/>
                          </a:stretch>
                        </p:blipFill>
                        <p:spPr bwMode="auto">
                          <a:xfrm>
                            <a:off x="624" y="480"/>
                            <a:ext cx="2976" cy="769"/>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grpSp>
          <p:nvGrpSpPr>
            <p:cNvPr id="19468" name="Group 16"/>
            <p:cNvGrpSpPr>
              <a:grpSpLocks/>
            </p:cNvGrpSpPr>
            <p:nvPr/>
          </p:nvGrpSpPr>
          <p:grpSpPr bwMode="auto">
            <a:xfrm>
              <a:off x="48" y="1344"/>
              <a:ext cx="4704" cy="432"/>
              <a:chOff x="48" y="1344"/>
              <a:chExt cx="4704" cy="432"/>
            </a:xfrm>
          </p:grpSpPr>
          <p:graphicFrame>
            <p:nvGraphicFramePr>
              <p:cNvPr id="19458" name="Object 11"/>
              <p:cNvGraphicFramePr>
                <a:graphicFrameLocks noChangeAspect="1"/>
              </p:cNvGraphicFramePr>
              <p:nvPr>
                <p:extLst>
                  <p:ext uri="{D42A27DB-BD31-4B8C-83A1-F6EECF244321}">
                    <p14:modId xmlns:p14="http://schemas.microsoft.com/office/powerpoint/2010/main" val="3695726964"/>
                  </p:ext>
                </p:extLst>
              </p:nvPr>
            </p:nvGraphicFramePr>
            <p:xfrm>
              <a:off x="1776" y="1344"/>
              <a:ext cx="2976" cy="432"/>
            </p:xfrm>
            <a:graphic>
              <a:graphicData uri="http://schemas.openxmlformats.org/presentationml/2006/ole">
                <mc:AlternateContent xmlns:mc="http://schemas.openxmlformats.org/markup-compatibility/2006">
                  <mc:Choice xmlns:v="urn:schemas-microsoft-com:vml" Requires="v">
                    <p:oleObj spid="_x0000_s117856" name="Equation" r:id="rId11" imgW="1688760" imgH="241200" progId="Equation.DSMT4">
                      <p:embed/>
                    </p:oleObj>
                  </mc:Choice>
                  <mc:Fallback>
                    <p:oleObj name="Equation" r:id="rId11" imgW="1688760" imgH="241200" progId="Equation.DSMT4">
                      <p:embed/>
                      <p:pic>
                        <p:nvPicPr>
                          <p:cNvPr id="19458" name="Object 11"/>
                          <p:cNvPicPr>
                            <a:picLocks noChangeAspect="1" noChangeArrowheads="1"/>
                          </p:cNvPicPr>
                          <p:nvPr/>
                        </p:nvPicPr>
                        <p:blipFill>
                          <a:blip r:embed="rId12"/>
                          <a:srcRect/>
                          <a:stretch>
                            <a:fillRect/>
                          </a:stretch>
                        </p:blipFill>
                        <p:spPr bwMode="auto">
                          <a:xfrm>
                            <a:off x="1776" y="1344"/>
                            <a:ext cx="2976" cy="432"/>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19469" name="Rectangle 15"/>
              <p:cNvSpPr>
                <a:spLocks noChangeArrowheads="1"/>
              </p:cNvSpPr>
              <p:nvPr/>
            </p:nvSpPr>
            <p:spPr bwMode="auto">
              <a:xfrm>
                <a:off x="48" y="1392"/>
                <a:ext cx="1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lang="zh-CN" altLang="en-US" dirty="0">
                    <a:solidFill>
                      <a:schemeClr val="tx1"/>
                    </a:solidFill>
                    <a:latin typeface="楷体" panose="02010609060101010101" pitchFamily="49" charset="-122"/>
                    <a:ea typeface="楷体" panose="02010609060101010101" pitchFamily="49" charset="-122"/>
                  </a:rPr>
                  <a:t>代入拉梅方程：</a:t>
                </a:r>
              </a:p>
            </p:txBody>
          </p:sp>
        </p:grpSp>
      </p:grpSp>
      <p:sp>
        <p:nvSpPr>
          <p:cNvPr id="18" name="Rectangle 2"/>
          <p:cNvSpPr txBox="1">
            <a:spLocks noChangeArrowheads="1"/>
          </p:cNvSpPr>
          <p:nvPr/>
        </p:nvSpPr>
        <p:spPr>
          <a:xfrm>
            <a:off x="539552" y="-34391"/>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隶书" panose="02010509060101010101" pitchFamily="49" charset="-122"/>
              </a:rPr>
              <a:t>位移解法</a:t>
            </a:r>
            <a:endParaRPr lang="zh-CN" altLang="en-US" b="1" dirty="0">
              <a:latin typeface="隶书" panose="02010509060101010101" pitchFamily="49" charset="-122"/>
            </a:endParaRPr>
          </a:p>
        </p:txBody>
      </p:sp>
      <p:cxnSp>
        <p:nvCxnSpPr>
          <p:cNvPr id="19" name="直接连接符 18"/>
          <p:cNvCxnSpPr/>
          <p:nvPr/>
        </p:nvCxnSpPr>
        <p:spPr>
          <a:xfrm>
            <a:off x="1269976" y="887723"/>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4236235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5392" y="1207518"/>
            <a:ext cx="7427913" cy="566738"/>
            <a:chOff x="728" y="256"/>
            <a:chExt cx="4679" cy="357"/>
          </a:xfrm>
        </p:grpSpPr>
        <p:sp>
          <p:nvSpPr>
            <p:cNvPr id="20495" name="Text Box 2"/>
            <p:cNvSpPr txBox="1">
              <a:spLocks noChangeArrowheads="1"/>
            </p:cNvSpPr>
            <p:nvPr/>
          </p:nvSpPr>
          <p:spPr bwMode="auto">
            <a:xfrm>
              <a:off x="728" y="256"/>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sz="2400" dirty="0">
                  <a:solidFill>
                    <a:schemeClr val="tx1"/>
                  </a:solidFill>
                  <a:latin typeface="楷体" panose="02010609060101010101" pitchFamily="49" charset="-122"/>
                  <a:ea typeface="楷体" panose="02010609060101010101" pitchFamily="49" charset="-122"/>
                </a:rPr>
                <a:t>在边界上</a:t>
              </a:r>
              <a:r>
                <a:rPr lang="zh-CN" altLang="en-US" sz="2400" b="0" dirty="0">
                  <a:solidFill>
                    <a:schemeClr val="tx1"/>
                  </a:solidFill>
                  <a:latin typeface="楷体" panose="02010609060101010101" pitchFamily="49" charset="-122"/>
                  <a:ea typeface="楷体" panose="02010609060101010101" pitchFamily="49" charset="-122"/>
                </a:rPr>
                <a:t>，</a:t>
              </a:r>
            </a:p>
          </p:txBody>
        </p:sp>
        <p:graphicFrame>
          <p:nvGraphicFramePr>
            <p:cNvPr id="20486" name="Object 3"/>
            <p:cNvGraphicFramePr>
              <a:graphicFrameLocks noChangeAspect="1"/>
            </p:cNvGraphicFramePr>
            <p:nvPr>
              <p:extLst>
                <p:ext uri="{D42A27DB-BD31-4B8C-83A1-F6EECF244321}">
                  <p14:modId xmlns:p14="http://schemas.microsoft.com/office/powerpoint/2010/main" val="3236841036"/>
                </p:ext>
              </p:extLst>
            </p:nvPr>
          </p:nvGraphicFramePr>
          <p:xfrm>
            <a:off x="1782" y="262"/>
            <a:ext cx="3625" cy="351"/>
          </p:xfrm>
          <a:graphic>
            <a:graphicData uri="http://schemas.openxmlformats.org/presentationml/2006/ole">
              <mc:AlternateContent xmlns:mc="http://schemas.openxmlformats.org/markup-compatibility/2006">
                <mc:Choice xmlns:v="urn:schemas-microsoft-com:vml" Requires="v">
                  <p:oleObj spid="_x0000_s118882" name="Equation" r:id="rId3" imgW="2361960" imgH="228600" progId="Equation.DSMT4">
                    <p:embed/>
                  </p:oleObj>
                </mc:Choice>
                <mc:Fallback>
                  <p:oleObj name="Equation" r:id="rId3" imgW="2361960" imgH="228600" progId="Equation.DSMT4">
                    <p:embed/>
                    <p:pic>
                      <p:nvPicPr>
                        <p:cNvPr id="20486" name="Object 3"/>
                        <p:cNvPicPr>
                          <a:picLocks noChangeAspect="1" noChangeArrowheads="1"/>
                        </p:cNvPicPr>
                        <p:nvPr/>
                      </p:nvPicPr>
                      <p:blipFill>
                        <a:blip r:embed="rId4"/>
                        <a:srcRect/>
                        <a:stretch>
                          <a:fillRect/>
                        </a:stretch>
                      </p:blipFill>
                      <p:spPr bwMode="auto">
                        <a:xfrm>
                          <a:off x="1782" y="262"/>
                          <a:ext cx="3625"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3"/>
          <p:cNvGrpSpPr>
            <a:grpSpLocks/>
          </p:cNvGrpSpPr>
          <p:nvPr/>
        </p:nvGrpSpPr>
        <p:grpSpPr bwMode="auto">
          <a:xfrm>
            <a:off x="114300" y="3719513"/>
            <a:ext cx="4251325" cy="1023938"/>
            <a:chOff x="96" y="2128"/>
            <a:chExt cx="2678" cy="645"/>
          </a:xfrm>
        </p:grpSpPr>
        <p:sp>
          <p:nvSpPr>
            <p:cNvPr id="20494" name="Text Box 6"/>
            <p:cNvSpPr txBox="1">
              <a:spLocks noChangeArrowheads="1"/>
            </p:cNvSpPr>
            <p:nvPr/>
          </p:nvSpPr>
          <p:spPr bwMode="auto">
            <a:xfrm>
              <a:off x="96" y="220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sz="2400" dirty="0">
                  <a:solidFill>
                    <a:schemeClr val="tx1"/>
                  </a:solidFill>
                  <a:latin typeface="楷体" panose="02010609060101010101" pitchFamily="49" charset="-122"/>
                  <a:ea typeface="楷体" panose="02010609060101010101" pitchFamily="49" charset="-122"/>
                </a:rPr>
                <a:t>得</a:t>
              </a:r>
            </a:p>
          </p:txBody>
        </p:sp>
        <p:graphicFrame>
          <p:nvGraphicFramePr>
            <p:cNvPr id="20485" name="Object 7"/>
            <p:cNvGraphicFramePr>
              <a:graphicFrameLocks noChangeAspect="1"/>
            </p:cNvGraphicFramePr>
            <p:nvPr>
              <p:extLst>
                <p:ext uri="{D42A27DB-BD31-4B8C-83A1-F6EECF244321}">
                  <p14:modId xmlns:p14="http://schemas.microsoft.com/office/powerpoint/2010/main" val="2664101128"/>
                </p:ext>
              </p:extLst>
            </p:nvPr>
          </p:nvGraphicFramePr>
          <p:xfrm>
            <a:off x="584" y="2128"/>
            <a:ext cx="2190" cy="645"/>
          </p:xfrm>
          <a:graphic>
            <a:graphicData uri="http://schemas.openxmlformats.org/presentationml/2006/ole">
              <mc:AlternateContent xmlns:mc="http://schemas.openxmlformats.org/markup-compatibility/2006">
                <mc:Choice xmlns:v="urn:schemas-microsoft-com:vml" Requires="v">
                  <p:oleObj spid="_x0000_s118883" name="Equation" r:id="rId5" imgW="1511280" imgH="444240" progId="Equation.DSMT4">
                    <p:embed/>
                  </p:oleObj>
                </mc:Choice>
                <mc:Fallback>
                  <p:oleObj name="Equation" r:id="rId5" imgW="1511280" imgH="444240" progId="Equation.DSMT4">
                    <p:embed/>
                    <p:pic>
                      <p:nvPicPr>
                        <p:cNvPr id="20485" name="Object 7"/>
                        <p:cNvPicPr>
                          <a:picLocks noChangeAspect="1" noChangeArrowheads="1"/>
                        </p:cNvPicPr>
                        <p:nvPr/>
                      </p:nvPicPr>
                      <p:blipFill>
                        <a:blip r:embed="rId6"/>
                        <a:srcRect/>
                        <a:stretch>
                          <a:fillRect/>
                        </a:stretch>
                      </p:blipFill>
                      <p:spPr bwMode="auto">
                        <a:xfrm>
                          <a:off x="584" y="2128"/>
                          <a:ext cx="2190" cy="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4"/>
          <p:cNvGrpSpPr>
            <a:grpSpLocks/>
          </p:cNvGrpSpPr>
          <p:nvPr/>
        </p:nvGrpSpPr>
        <p:grpSpPr bwMode="auto">
          <a:xfrm>
            <a:off x="114300" y="4953002"/>
            <a:ext cx="4978400" cy="1711326"/>
            <a:chOff x="72" y="2924"/>
            <a:chExt cx="2880" cy="1078"/>
          </a:xfrm>
        </p:grpSpPr>
        <p:graphicFrame>
          <p:nvGraphicFramePr>
            <p:cNvPr id="20483" name="Object 9"/>
            <p:cNvGraphicFramePr>
              <a:graphicFrameLocks noChangeAspect="1"/>
            </p:cNvGraphicFramePr>
            <p:nvPr>
              <p:extLst>
                <p:ext uri="{D42A27DB-BD31-4B8C-83A1-F6EECF244321}">
                  <p14:modId xmlns:p14="http://schemas.microsoft.com/office/powerpoint/2010/main" val="2902376733"/>
                </p:ext>
              </p:extLst>
            </p:nvPr>
          </p:nvGraphicFramePr>
          <p:xfrm>
            <a:off x="360" y="3344"/>
            <a:ext cx="1796" cy="658"/>
          </p:xfrm>
          <a:graphic>
            <a:graphicData uri="http://schemas.openxmlformats.org/presentationml/2006/ole">
              <mc:AlternateContent xmlns:mc="http://schemas.openxmlformats.org/markup-compatibility/2006">
                <mc:Choice xmlns:v="urn:schemas-microsoft-com:vml" Requires="v">
                  <p:oleObj spid="_x0000_s118884" name="Equation" r:id="rId7" imgW="1117440" imgH="444240" progId="Equation.DSMT4">
                    <p:embed/>
                  </p:oleObj>
                </mc:Choice>
                <mc:Fallback>
                  <p:oleObj name="Equation" r:id="rId7" imgW="1117440" imgH="444240" progId="Equation.DSMT4">
                    <p:embed/>
                    <p:pic>
                      <p:nvPicPr>
                        <p:cNvPr id="20483" name="Object 9"/>
                        <p:cNvPicPr>
                          <a:picLocks noChangeAspect="1" noChangeArrowheads="1"/>
                        </p:cNvPicPr>
                        <p:nvPr/>
                      </p:nvPicPr>
                      <p:blipFill>
                        <a:blip r:embed="rId8"/>
                        <a:srcRect/>
                        <a:stretch>
                          <a:fillRect/>
                        </a:stretch>
                      </p:blipFill>
                      <p:spPr bwMode="auto">
                        <a:xfrm>
                          <a:off x="360" y="3344"/>
                          <a:ext cx="1796" cy="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2" name="Group 11"/>
            <p:cNvGrpSpPr>
              <a:grpSpLocks/>
            </p:cNvGrpSpPr>
            <p:nvPr/>
          </p:nvGrpSpPr>
          <p:grpSpPr bwMode="auto">
            <a:xfrm>
              <a:off x="72" y="2924"/>
              <a:ext cx="2880" cy="288"/>
              <a:chOff x="384" y="2496"/>
              <a:chExt cx="2880" cy="288"/>
            </a:xfrm>
          </p:grpSpPr>
          <p:sp>
            <p:nvSpPr>
              <p:cNvPr id="20493" name="Text Box 8"/>
              <p:cNvSpPr txBox="1">
                <a:spLocks noChangeArrowheads="1"/>
              </p:cNvSpPr>
              <p:nvPr/>
            </p:nvSpPr>
            <p:spPr bwMode="auto">
              <a:xfrm>
                <a:off x="384" y="2496"/>
                <a:ext cx="2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sz="2400" dirty="0">
                    <a:solidFill>
                      <a:schemeClr val="tx1"/>
                    </a:solidFill>
                    <a:latin typeface="楷体" panose="02010609060101010101" pitchFamily="49" charset="-122"/>
                    <a:ea typeface="楷体" panose="02010609060101010101" pitchFamily="49" charset="-122"/>
                  </a:rPr>
                  <a:t>结合     </a:t>
                </a:r>
                <a:r>
                  <a:rPr lang="zh-CN" altLang="en-US" sz="2400" dirty="0" smtClean="0">
                    <a:solidFill>
                      <a:schemeClr val="tx1"/>
                    </a:solidFill>
                    <a:latin typeface="楷体" panose="02010609060101010101" pitchFamily="49" charset="-122"/>
                    <a:ea typeface="楷体" panose="02010609060101010101" pitchFamily="49" charset="-122"/>
                  </a:rPr>
                  <a:t>的</a:t>
                </a:r>
                <a:r>
                  <a:rPr lang="zh-CN" altLang="en-US" sz="2400" dirty="0">
                    <a:solidFill>
                      <a:schemeClr val="tx1"/>
                    </a:solidFill>
                    <a:latin typeface="楷体" panose="02010609060101010101" pitchFamily="49" charset="-122"/>
                    <a:ea typeface="楷体" panose="02010609060101010101" pitchFamily="49" charset="-122"/>
                  </a:rPr>
                  <a:t>表达式可得</a:t>
                </a:r>
              </a:p>
            </p:txBody>
          </p:sp>
          <p:graphicFrame>
            <p:nvGraphicFramePr>
              <p:cNvPr id="20484" name="Object 10"/>
              <p:cNvGraphicFramePr>
                <a:graphicFrameLocks noChangeAspect="1"/>
              </p:cNvGraphicFramePr>
              <p:nvPr>
                <p:extLst>
                  <p:ext uri="{D42A27DB-BD31-4B8C-83A1-F6EECF244321}">
                    <p14:modId xmlns:p14="http://schemas.microsoft.com/office/powerpoint/2010/main" val="371980495"/>
                  </p:ext>
                </p:extLst>
              </p:nvPr>
            </p:nvGraphicFramePr>
            <p:xfrm>
              <a:off x="917" y="2524"/>
              <a:ext cx="278" cy="254"/>
            </p:xfrm>
            <a:graphic>
              <a:graphicData uri="http://schemas.openxmlformats.org/presentationml/2006/ole">
                <mc:AlternateContent xmlns:mc="http://schemas.openxmlformats.org/markup-compatibility/2006">
                  <mc:Choice xmlns:v="urn:schemas-microsoft-com:vml" Requires="v">
                    <p:oleObj spid="_x0000_s118885" name="Equation" r:id="rId9" imgW="139680" imgH="126720" progId="Equation.DSMT4">
                      <p:embed/>
                    </p:oleObj>
                  </mc:Choice>
                  <mc:Fallback>
                    <p:oleObj name="Equation" r:id="rId9" imgW="139680" imgH="126720" progId="Equation.DSMT4">
                      <p:embed/>
                      <p:pic>
                        <p:nvPicPr>
                          <p:cNvPr id="20484" name="Object 10"/>
                          <p:cNvPicPr>
                            <a:picLocks noChangeAspect="1" noChangeArrowheads="1"/>
                          </p:cNvPicPr>
                          <p:nvPr/>
                        </p:nvPicPr>
                        <p:blipFill>
                          <a:blip r:embed="rId10"/>
                          <a:srcRect/>
                          <a:stretch>
                            <a:fillRect/>
                          </a:stretch>
                        </p:blipFill>
                        <p:spPr bwMode="auto">
                          <a:xfrm>
                            <a:off x="917" y="2524"/>
                            <a:ext cx="27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0490" name="Group 19"/>
          <p:cNvGrpSpPr>
            <a:grpSpLocks/>
          </p:cNvGrpSpPr>
          <p:nvPr/>
        </p:nvGrpSpPr>
        <p:grpSpPr bwMode="auto">
          <a:xfrm>
            <a:off x="0" y="1921895"/>
            <a:ext cx="5715000" cy="1555751"/>
            <a:chOff x="56" y="1226"/>
            <a:chExt cx="3600" cy="980"/>
          </a:xfrm>
        </p:grpSpPr>
        <p:sp>
          <p:nvSpPr>
            <p:cNvPr id="20491" name="Text Box 4"/>
            <p:cNvSpPr txBox="1">
              <a:spLocks noChangeArrowheads="1"/>
            </p:cNvSpPr>
            <p:nvPr/>
          </p:nvSpPr>
          <p:spPr bwMode="auto">
            <a:xfrm>
              <a:off x="56" y="1226"/>
              <a:ext cx="3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sz="2400" dirty="0">
                  <a:solidFill>
                    <a:schemeClr val="tx1"/>
                  </a:solidFill>
                  <a:latin typeface="楷体" panose="02010609060101010101" pitchFamily="49" charset="-122"/>
                  <a:ea typeface="楷体" panose="02010609060101010101" pitchFamily="49" charset="-122"/>
                </a:rPr>
                <a:t>代入由位移表示的边界条件</a:t>
              </a:r>
            </a:p>
          </p:txBody>
        </p:sp>
        <p:graphicFrame>
          <p:nvGraphicFramePr>
            <p:cNvPr id="20482" name="Object 18"/>
            <p:cNvGraphicFramePr>
              <a:graphicFrameLocks noChangeAspect="1"/>
            </p:cNvGraphicFramePr>
            <p:nvPr>
              <p:extLst>
                <p:ext uri="{D42A27DB-BD31-4B8C-83A1-F6EECF244321}">
                  <p14:modId xmlns:p14="http://schemas.microsoft.com/office/powerpoint/2010/main" val="1013716101"/>
                </p:ext>
              </p:extLst>
            </p:nvPr>
          </p:nvGraphicFramePr>
          <p:xfrm>
            <a:off x="577" y="1618"/>
            <a:ext cx="3024" cy="588"/>
          </p:xfrm>
          <a:graphic>
            <a:graphicData uri="http://schemas.openxmlformats.org/presentationml/2006/ole">
              <mc:AlternateContent xmlns:mc="http://schemas.openxmlformats.org/markup-compatibility/2006">
                <mc:Choice xmlns:v="urn:schemas-microsoft-com:vml" Requires="v">
                  <p:oleObj spid="_x0000_s118886" name="Equation" r:id="rId11" imgW="1676160" imgH="393480" progId="Equation.DSMT4">
                    <p:embed/>
                  </p:oleObj>
                </mc:Choice>
                <mc:Fallback>
                  <p:oleObj name="Equation" r:id="rId11" imgW="1676160" imgH="393480" progId="Equation.DSMT4">
                    <p:embed/>
                    <p:pic>
                      <p:nvPicPr>
                        <p:cNvPr id="20482" name="Object 18"/>
                        <p:cNvPicPr>
                          <a:picLocks noChangeAspect="1" noChangeArrowheads="1"/>
                        </p:cNvPicPr>
                        <p:nvPr/>
                      </p:nvPicPr>
                      <p:blipFill>
                        <a:blip r:embed="rId12"/>
                        <a:srcRect/>
                        <a:stretch>
                          <a:fillRect/>
                        </a:stretch>
                      </p:blipFill>
                      <p:spPr bwMode="auto">
                        <a:xfrm>
                          <a:off x="577" y="1618"/>
                          <a:ext cx="3024" cy="588"/>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sp>
        <p:nvSpPr>
          <p:cNvPr id="16"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隶书" panose="02010509060101010101" pitchFamily="49" charset="-122"/>
              </a:rPr>
              <a:t>位移解法</a:t>
            </a:r>
            <a:endParaRPr lang="zh-CN" altLang="en-US" b="1" dirty="0">
              <a:latin typeface="隶书" panose="02010509060101010101" pitchFamily="49" charset="-122"/>
            </a:endParaRPr>
          </a:p>
        </p:txBody>
      </p:sp>
      <p:cxnSp>
        <p:nvCxnSpPr>
          <p:cNvPr id="17" name="直接连接符 16"/>
          <p:cNvCxnSpPr/>
          <p:nvPr/>
        </p:nvCxnSpPr>
        <p:spPr>
          <a:xfrm>
            <a:off x="1259632" y="1052736"/>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grpSp>
        <p:nvGrpSpPr>
          <p:cNvPr id="18" name="组合 17"/>
          <p:cNvGrpSpPr/>
          <p:nvPr/>
        </p:nvGrpSpPr>
        <p:grpSpPr>
          <a:xfrm>
            <a:off x="5272608" y="3599658"/>
            <a:ext cx="3886200" cy="3198812"/>
            <a:chOff x="5168900" y="1296988"/>
            <a:chExt cx="3886200" cy="3198812"/>
          </a:xfrm>
        </p:grpSpPr>
        <p:graphicFrame>
          <p:nvGraphicFramePr>
            <p:cNvPr id="19" name="Object 4"/>
            <p:cNvGraphicFramePr>
              <a:graphicFrameLocks noChangeAspect="1"/>
            </p:cNvGraphicFramePr>
            <p:nvPr>
              <p:extLst>
                <p:ext uri="{D42A27DB-BD31-4B8C-83A1-F6EECF244321}">
                  <p14:modId xmlns:p14="http://schemas.microsoft.com/office/powerpoint/2010/main" val="2116947012"/>
                </p:ext>
              </p:extLst>
            </p:nvPr>
          </p:nvGraphicFramePr>
          <p:xfrm>
            <a:off x="5168900" y="1296988"/>
            <a:ext cx="3886200" cy="3198812"/>
          </p:xfrm>
          <a:graphic>
            <a:graphicData uri="http://schemas.openxmlformats.org/presentationml/2006/ole">
              <mc:AlternateContent xmlns:mc="http://schemas.openxmlformats.org/markup-compatibility/2006">
                <mc:Choice xmlns:v="urn:schemas-microsoft-com:vml" Requires="v">
                  <p:oleObj spid="_x0000_s118887" name="位图图像" r:id="rId13" imgW="3685714" imgH="2553056" progId="Paint.Picture">
                    <p:embed/>
                  </p:oleObj>
                </mc:Choice>
                <mc:Fallback>
                  <p:oleObj name="位图图像" r:id="rId13" imgW="3685714" imgH="2553056" progId="Paint.Picture">
                    <p:embed/>
                    <p:pic>
                      <p:nvPicPr>
                        <p:cNvPr id="1741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68900" y="1296988"/>
                          <a:ext cx="3886200" cy="319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22"/>
            <p:cNvSpPr>
              <a:spLocks noChangeArrowheads="1"/>
            </p:cNvSpPr>
            <p:nvPr/>
          </p:nvSpPr>
          <p:spPr bwMode="auto">
            <a:xfrm>
              <a:off x="5308600" y="1739900"/>
              <a:ext cx="3073400" cy="393700"/>
            </a:xfrm>
            <a:prstGeom prst="rect">
              <a:avLst/>
            </a:prstGeom>
            <a:solidFill>
              <a:srgbClr val="FF0000">
                <a:alpha val="50195"/>
              </a:srgbClr>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21" name="Freeform 23"/>
            <p:cNvSpPr>
              <a:spLocks/>
            </p:cNvSpPr>
            <p:nvPr/>
          </p:nvSpPr>
          <p:spPr bwMode="auto">
            <a:xfrm>
              <a:off x="5334000" y="2120900"/>
              <a:ext cx="2971800" cy="1790700"/>
            </a:xfrm>
            <a:custGeom>
              <a:avLst/>
              <a:gdLst>
                <a:gd name="T0" fmla="*/ 0 w 1872"/>
                <a:gd name="T1" fmla="*/ 12700 h 1128"/>
                <a:gd name="T2" fmla="*/ 215900 w 1872"/>
                <a:gd name="T3" fmla="*/ 508000 h 1128"/>
                <a:gd name="T4" fmla="*/ 266700 w 1872"/>
                <a:gd name="T5" fmla="*/ 711200 h 1128"/>
                <a:gd name="T6" fmla="*/ 381000 w 1872"/>
                <a:gd name="T7" fmla="*/ 1041400 h 1128"/>
                <a:gd name="T8" fmla="*/ 508000 w 1872"/>
                <a:gd name="T9" fmla="*/ 1244600 h 1128"/>
                <a:gd name="T10" fmla="*/ 546100 w 1872"/>
                <a:gd name="T11" fmla="*/ 1435100 h 1128"/>
                <a:gd name="T12" fmla="*/ 660400 w 1872"/>
                <a:gd name="T13" fmla="*/ 1625600 h 1128"/>
                <a:gd name="T14" fmla="*/ 762000 w 1872"/>
                <a:gd name="T15" fmla="*/ 1727200 h 1128"/>
                <a:gd name="T16" fmla="*/ 1079500 w 1872"/>
                <a:gd name="T17" fmla="*/ 1778000 h 1128"/>
                <a:gd name="T18" fmla="*/ 1600200 w 1872"/>
                <a:gd name="T19" fmla="*/ 1790700 h 1128"/>
                <a:gd name="T20" fmla="*/ 2146300 w 1872"/>
                <a:gd name="T21" fmla="*/ 1714500 h 1128"/>
                <a:gd name="T22" fmla="*/ 2311400 w 1872"/>
                <a:gd name="T23" fmla="*/ 1524000 h 1128"/>
                <a:gd name="T24" fmla="*/ 2565400 w 1872"/>
                <a:gd name="T25" fmla="*/ 863600 h 1128"/>
                <a:gd name="T26" fmla="*/ 2971800 w 1872"/>
                <a:gd name="T27" fmla="*/ 0 h 1128"/>
                <a:gd name="T28" fmla="*/ 0 w 1872"/>
                <a:gd name="T29" fmla="*/ 12700 h 1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2"/>
                <a:gd name="T46" fmla="*/ 0 h 1128"/>
                <a:gd name="T47" fmla="*/ 1872 w 1872"/>
                <a:gd name="T48" fmla="*/ 1128 h 11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2" h="1128">
                  <a:moveTo>
                    <a:pt x="0" y="8"/>
                  </a:moveTo>
                  <a:lnTo>
                    <a:pt x="136" y="320"/>
                  </a:lnTo>
                  <a:lnTo>
                    <a:pt x="168" y="448"/>
                  </a:lnTo>
                  <a:lnTo>
                    <a:pt x="240" y="656"/>
                  </a:lnTo>
                  <a:lnTo>
                    <a:pt x="320" y="784"/>
                  </a:lnTo>
                  <a:lnTo>
                    <a:pt x="344" y="904"/>
                  </a:lnTo>
                  <a:lnTo>
                    <a:pt x="416" y="1024"/>
                  </a:lnTo>
                  <a:lnTo>
                    <a:pt x="480" y="1088"/>
                  </a:lnTo>
                  <a:lnTo>
                    <a:pt x="680" y="1120"/>
                  </a:lnTo>
                  <a:lnTo>
                    <a:pt x="1008" y="1128"/>
                  </a:lnTo>
                  <a:lnTo>
                    <a:pt x="1352" y="1080"/>
                  </a:lnTo>
                  <a:lnTo>
                    <a:pt x="1456" y="960"/>
                  </a:lnTo>
                  <a:lnTo>
                    <a:pt x="1616" y="544"/>
                  </a:lnTo>
                  <a:lnTo>
                    <a:pt x="1872" y="0"/>
                  </a:lnTo>
                  <a:lnTo>
                    <a:pt x="0" y="8"/>
                  </a:lnTo>
                  <a:close/>
                </a:path>
              </a:pathLst>
            </a:custGeom>
            <a:solidFill>
              <a:schemeClr val="accent2">
                <a:alpha val="50195"/>
              </a:schemeClr>
            </a:solidFill>
            <a:ln w="12700">
              <a:solidFill>
                <a:srgbClr val="FFFA00"/>
              </a:solidFill>
              <a:round/>
              <a:headEnd/>
              <a:tailEnd/>
            </a:ln>
          </p:spPr>
          <p:txBody>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grpSp>
    </p:spTree>
    <p:extLst>
      <p:ext uri="{BB962C8B-B14F-4D97-AF65-F5344CB8AC3E}">
        <p14:creationId xmlns:p14="http://schemas.microsoft.com/office/powerpoint/2010/main" val="407725127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1248037" y="1508392"/>
            <a:ext cx="5827713" cy="1579563"/>
            <a:chOff x="744" y="509"/>
            <a:chExt cx="3671" cy="995"/>
          </a:xfrm>
        </p:grpSpPr>
        <p:graphicFrame>
          <p:nvGraphicFramePr>
            <p:cNvPr id="21511" name="Object 2"/>
            <p:cNvGraphicFramePr>
              <a:graphicFrameLocks noChangeAspect="1"/>
            </p:cNvGraphicFramePr>
            <p:nvPr>
              <p:extLst>
                <p:ext uri="{D42A27DB-BD31-4B8C-83A1-F6EECF244321}">
                  <p14:modId xmlns:p14="http://schemas.microsoft.com/office/powerpoint/2010/main" val="2319435884"/>
                </p:ext>
              </p:extLst>
            </p:nvPr>
          </p:nvGraphicFramePr>
          <p:xfrm>
            <a:off x="1193" y="939"/>
            <a:ext cx="3222" cy="565"/>
          </p:xfrm>
          <a:graphic>
            <a:graphicData uri="http://schemas.openxmlformats.org/presentationml/2006/ole">
              <mc:AlternateContent xmlns:mc="http://schemas.openxmlformats.org/markup-compatibility/2006">
                <mc:Choice xmlns:v="urn:schemas-microsoft-com:vml" Requires="v">
                  <p:oleObj spid="_x0000_s119929" name="Equation" r:id="rId3" imgW="2184120" imgH="444240" progId="Equation.DSMT4">
                    <p:embed/>
                  </p:oleObj>
                </mc:Choice>
                <mc:Fallback>
                  <p:oleObj name="Equation" r:id="rId3" imgW="2184120" imgH="444240" progId="Equation.DSMT4">
                    <p:embed/>
                    <p:pic>
                      <p:nvPicPr>
                        <p:cNvPr id="21511" name="Object 2"/>
                        <p:cNvPicPr>
                          <a:picLocks noChangeAspect="1" noChangeArrowheads="1"/>
                        </p:cNvPicPr>
                        <p:nvPr/>
                      </p:nvPicPr>
                      <p:blipFill>
                        <a:blip r:embed="rId4"/>
                        <a:srcRect/>
                        <a:stretch>
                          <a:fillRect/>
                        </a:stretch>
                      </p:blipFill>
                      <p:spPr bwMode="auto">
                        <a:xfrm>
                          <a:off x="1193" y="939"/>
                          <a:ext cx="3222" cy="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9" name="Group 3"/>
            <p:cNvGrpSpPr>
              <a:grpSpLocks/>
            </p:cNvGrpSpPr>
            <p:nvPr/>
          </p:nvGrpSpPr>
          <p:grpSpPr bwMode="auto">
            <a:xfrm>
              <a:off x="744" y="509"/>
              <a:ext cx="3024" cy="385"/>
              <a:chOff x="744" y="362"/>
              <a:chExt cx="3024" cy="385"/>
            </a:xfrm>
          </p:grpSpPr>
          <p:sp>
            <p:nvSpPr>
              <p:cNvPr id="21520" name="Text Box 4"/>
              <p:cNvSpPr txBox="1">
                <a:spLocks noChangeArrowheads="1"/>
              </p:cNvSpPr>
              <p:nvPr/>
            </p:nvSpPr>
            <p:spPr bwMode="auto">
              <a:xfrm>
                <a:off x="744" y="384"/>
                <a:ext cx="30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sz="2400" dirty="0">
                    <a:solidFill>
                      <a:schemeClr val="tx1"/>
                    </a:solidFill>
                    <a:latin typeface="楷体" panose="02010609060101010101" pitchFamily="49" charset="-122"/>
                    <a:ea typeface="楷体" panose="02010609060101010101" pitchFamily="49" charset="-122"/>
                  </a:rPr>
                  <a:t>由条件           得</a:t>
                </a:r>
              </a:p>
            </p:txBody>
          </p:sp>
          <p:graphicFrame>
            <p:nvGraphicFramePr>
              <p:cNvPr id="21512" name="Object 5"/>
              <p:cNvGraphicFramePr>
                <a:graphicFrameLocks noChangeAspect="1"/>
              </p:cNvGraphicFramePr>
              <p:nvPr>
                <p:extLst>
                  <p:ext uri="{D42A27DB-BD31-4B8C-83A1-F6EECF244321}">
                    <p14:modId xmlns:p14="http://schemas.microsoft.com/office/powerpoint/2010/main" val="2707118979"/>
                  </p:ext>
                </p:extLst>
              </p:nvPr>
            </p:nvGraphicFramePr>
            <p:xfrm>
              <a:off x="1399" y="362"/>
              <a:ext cx="979" cy="385"/>
            </p:xfrm>
            <a:graphic>
              <a:graphicData uri="http://schemas.openxmlformats.org/presentationml/2006/ole">
                <mc:AlternateContent xmlns:mc="http://schemas.openxmlformats.org/markup-compatibility/2006">
                  <mc:Choice xmlns:v="urn:schemas-microsoft-com:vml" Requires="v">
                    <p:oleObj spid="_x0000_s119930" name="Equation" r:id="rId5" imgW="647640" imgH="253800" progId="Equation.DSMT4">
                      <p:embed/>
                    </p:oleObj>
                  </mc:Choice>
                  <mc:Fallback>
                    <p:oleObj name="Equation" r:id="rId5" imgW="647640" imgH="253800" progId="Equation.DSMT4">
                      <p:embed/>
                      <p:pic>
                        <p:nvPicPr>
                          <p:cNvPr id="21512" name="Object 5"/>
                          <p:cNvPicPr>
                            <a:picLocks noChangeAspect="1" noChangeArrowheads="1"/>
                          </p:cNvPicPr>
                          <p:nvPr/>
                        </p:nvPicPr>
                        <p:blipFill>
                          <a:blip r:embed="rId6"/>
                          <a:srcRect/>
                          <a:stretch>
                            <a:fillRect/>
                          </a:stretch>
                        </p:blipFill>
                        <p:spPr bwMode="auto">
                          <a:xfrm>
                            <a:off x="1399" y="362"/>
                            <a:ext cx="979"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 name="Group 16"/>
          <p:cNvGrpSpPr>
            <a:grpSpLocks/>
          </p:cNvGrpSpPr>
          <p:nvPr/>
        </p:nvGrpSpPr>
        <p:grpSpPr bwMode="auto">
          <a:xfrm>
            <a:off x="19613" y="3218655"/>
            <a:ext cx="7851776" cy="2403474"/>
            <a:chOff x="0" y="1635"/>
            <a:chExt cx="4946" cy="1514"/>
          </a:xfrm>
        </p:grpSpPr>
        <p:grpSp>
          <p:nvGrpSpPr>
            <p:cNvPr id="21517" name="Group 6"/>
            <p:cNvGrpSpPr>
              <a:grpSpLocks/>
            </p:cNvGrpSpPr>
            <p:nvPr/>
          </p:nvGrpSpPr>
          <p:grpSpPr bwMode="auto">
            <a:xfrm>
              <a:off x="0" y="1635"/>
              <a:ext cx="3840" cy="308"/>
              <a:chOff x="384" y="1200"/>
              <a:chExt cx="3840" cy="308"/>
            </a:xfrm>
          </p:grpSpPr>
          <p:sp>
            <p:nvSpPr>
              <p:cNvPr id="21518" name="Text Box 7"/>
              <p:cNvSpPr txBox="1">
                <a:spLocks noChangeArrowheads="1"/>
              </p:cNvSpPr>
              <p:nvPr/>
            </p:nvSpPr>
            <p:spPr bwMode="auto">
              <a:xfrm>
                <a:off x="384" y="1200"/>
                <a:ext cx="38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sz="2400" dirty="0">
                    <a:solidFill>
                      <a:schemeClr val="tx1"/>
                    </a:solidFill>
                    <a:latin typeface="楷体" panose="02010609060101010101" pitchFamily="49" charset="-122"/>
                    <a:ea typeface="楷体" panose="02010609060101010101" pitchFamily="49" charset="-122"/>
                  </a:rPr>
                  <a:t>将常数   和    代入    的表达式，得</a:t>
                </a:r>
              </a:p>
            </p:txBody>
          </p:sp>
          <p:graphicFrame>
            <p:nvGraphicFramePr>
              <p:cNvPr id="21508" name="Object 8"/>
              <p:cNvGraphicFramePr>
                <a:graphicFrameLocks noChangeAspect="1"/>
              </p:cNvGraphicFramePr>
              <p:nvPr>
                <p:extLst>
                  <p:ext uri="{D42A27DB-BD31-4B8C-83A1-F6EECF244321}">
                    <p14:modId xmlns:p14="http://schemas.microsoft.com/office/powerpoint/2010/main" val="371707810"/>
                  </p:ext>
                </p:extLst>
              </p:nvPr>
            </p:nvGraphicFramePr>
            <p:xfrm>
              <a:off x="1057" y="1212"/>
              <a:ext cx="186" cy="240"/>
            </p:xfrm>
            <a:graphic>
              <a:graphicData uri="http://schemas.openxmlformats.org/presentationml/2006/ole">
                <mc:AlternateContent xmlns:mc="http://schemas.openxmlformats.org/markup-compatibility/2006">
                  <mc:Choice xmlns:v="urn:schemas-microsoft-com:vml" Requires="v">
                    <p:oleObj spid="_x0000_s119931" name="Equation" r:id="rId7" imgW="126720" imgH="164880" progId="Equation.DSMT4">
                      <p:embed/>
                    </p:oleObj>
                  </mc:Choice>
                  <mc:Fallback>
                    <p:oleObj name="Equation" r:id="rId7" imgW="126720" imgH="164880" progId="Equation.DSMT4">
                      <p:embed/>
                      <p:pic>
                        <p:nvPicPr>
                          <p:cNvPr id="21508" name="Object 8"/>
                          <p:cNvPicPr>
                            <a:picLocks noChangeAspect="1" noChangeArrowheads="1"/>
                          </p:cNvPicPr>
                          <p:nvPr/>
                        </p:nvPicPr>
                        <p:blipFill>
                          <a:blip r:embed="rId8"/>
                          <a:srcRect/>
                          <a:stretch>
                            <a:fillRect/>
                          </a:stretch>
                        </p:blipFill>
                        <p:spPr bwMode="auto">
                          <a:xfrm>
                            <a:off x="1057" y="1212"/>
                            <a:ext cx="18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9"/>
              <p:cNvGraphicFramePr>
                <a:graphicFrameLocks noChangeAspect="1"/>
              </p:cNvGraphicFramePr>
              <p:nvPr>
                <p:extLst>
                  <p:ext uri="{D42A27DB-BD31-4B8C-83A1-F6EECF244321}">
                    <p14:modId xmlns:p14="http://schemas.microsoft.com/office/powerpoint/2010/main" val="90174482"/>
                  </p:ext>
                </p:extLst>
              </p:nvPr>
            </p:nvGraphicFramePr>
            <p:xfrm>
              <a:off x="1577" y="1216"/>
              <a:ext cx="223" cy="240"/>
            </p:xfrm>
            <a:graphic>
              <a:graphicData uri="http://schemas.openxmlformats.org/presentationml/2006/ole">
                <mc:AlternateContent xmlns:mc="http://schemas.openxmlformats.org/markup-compatibility/2006">
                  <mc:Choice xmlns:v="urn:schemas-microsoft-com:vml" Requires="v">
                    <p:oleObj spid="_x0000_s119932" name="Equation" r:id="rId9" imgW="152280" imgH="164880" progId="Equation.DSMT4">
                      <p:embed/>
                    </p:oleObj>
                  </mc:Choice>
                  <mc:Fallback>
                    <p:oleObj name="Equation" r:id="rId9" imgW="152280" imgH="164880" progId="Equation.DSMT4">
                      <p:embed/>
                      <p:pic>
                        <p:nvPicPr>
                          <p:cNvPr id="21509" name="Object 9"/>
                          <p:cNvPicPr>
                            <a:picLocks noChangeAspect="1" noChangeArrowheads="1"/>
                          </p:cNvPicPr>
                          <p:nvPr/>
                        </p:nvPicPr>
                        <p:blipFill>
                          <a:blip r:embed="rId10"/>
                          <a:srcRect/>
                          <a:stretch>
                            <a:fillRect/>
                          </a:stretch>
                        </p:blipFill>
                        <p:spPr bwMode="auto">
                          <a:xfrm>
                            <a:off x="1577" y="1216"/>
                            <a:ext cx="22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0"/>
              <p:cNvGraphicFramePr>
                <a:graphicFrameLocks noChangeAspect="1"/>
              </p:cNvGraphicFramePr>
              <p:nvPr>
                <p:extLst>
                  <p:ext uri="{D42A27DB-BD31-4B8C-83A1-F6EECF244321}">
                    <p14:modId xmlns:p14="http://schemas.microsoft.com/office/powerpoint/2010/main" val="1339759016"/>
                  </p:ext>
                </p:extLst>
              </p:nvPr>
            </p:nvGraphicFramePr>
            <p:xfrm>
              <a:off x="2326" y="1214"/>
              <a:ext cx="323" cy="294"/>
            </p:xfrm>
            <a:graphic>
              <a:graphicData uri="http://schemas.openxmlformats.org/presentationml/2006/ole">
                <mc:AlternateContent xmlns:mc="http://schemas.openxmlformats.org/markup-compatibility/2006">
                  <mc:Choice xmlns:v="urn:schemas-microsoft-com:vml" Requires="v">
                    <p:oleObj spid="_x0000_s119933" name="Equation" r:id="rId11" imgW="139680" imgH="126720" progId="Equation.DSMT4">
                      <p:embed/>
                    </p:oleObj>
                  </mc:Choice>
                  <mc:Fallback>
                    <p:oleObj name="Equation" r:id="rId11" imgW="139680" imgH="126720" progId="Equation.DSMT4">
                      <p:embed/>
                      <p:pic>
                        <p:nvPicPr>
                          <p:cNvPr id="21510" name="Object 10"/>
                          <p:cNvPicPr>
                            <a:picLocks noChangeAspect="1" noChangeArrowheads="1"/>
                          </p:cNvPicPr>
                          <p:nvPr/>
                        </p:nvPicPr>
                        <p:blipFill>
                          <a:blip r:embed="rId12"/>
                          <a:srcRect/>
                          <a:stretch>
                            <a:fillRect/>
                          </a:stretch>
                        </p:blipFill>
                        <p:spPr bwMode="auto">
                          <a:xfrm>
                            <a:off x="2326" y="1214"/>
                            <a:ext cx="323"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07" name="Object 11"/>
            <p:cNvGraphicFramePr>
              <a:graphicFrameLocks noChangeAspect="1"/>
            </p:cNvGraphicFramePr>
            <p:nvPr>
              <p:extLst>
                <p:ext uri="{D42A27DB-BD31-4B8C-83A1-F6EECF244321}">
                  <p14:modId xmlns:p14="http://schemas.microsoft.com/office/powerpoint/2010/main" val="3295550475"/>
                </p:ext>
              </p:extLst>
            </p:nvPr>
          </p:nvGraphicFramePr>
          <p:xfrm>
            <a:off x="1027" y="1955"/>
            <a:ext cx="3919" cy="1194"/>
          </p:xfrm>
          <a:graphic>
            <a:graphicData uri="http://schemas.openxmlformats.org/presentationml/2006/ole">
              <mc:AlternateContent xmlns:mc="http://schemas.openxmlformats.org/markup-compatibility/2006">
                <mc:Choice xmlns:v="urn:schemas-microsoft-com:vml" Requires="v">
                  <p:oleObj spid="_x0000_s119934" name="Equation" r:id="rId13" imgW="2539800" imgH="863280" progId="Equation.DSMT4">
                    <p:embed/>
                  </p:oleObj>
                </mc:Choice>
                <mc:Fallback>
                  <p:oleObj name="Equation" r:id="rId13" imgW="2539800" imgH="863280" progId="Equation.DSMT4">
                    <p:embed/>
                    <p:pic>
                      <p:nvPicPr>
                        <p:cNvPr id="21507" name="Object 11"/>
                        <p:cNvPicPr>
                          <a:picLocks noChangeAspect="1" noChangeArrowheads="1"/>
                        </p:cNvPicPr>
                        <p:nvPr/>
                      </p:nvPicPr>
                      <p:blipFill>
                        <a:blip r:embed="rId14"/>
                        <a:srcRect/>
                        <a:stretch>
                          <a:fillRect/>
                        </a:stretch>
                      </p:blipFill>
                      <p:spPr bwMode="auto">
                        <a:xfrm>
                          <a:off x="1027" y="1955"/>
                          <a:ext cx="3919" cy="1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7"/>
          <p:cNvGrpSpPr>
            <a:grpSpLocks/>
          </p:cNvGrpSpPr>
          <p:nvPr/>
        </p:nvGrpSpPr>
        <p:grpSpPr bwMode="auto">
          <a:xfrm>
            <a:off x="95813" y="5733256"/>
            <a:ext cx="5703888" cy="974725"/>
            <a:chOff x="48" y="3219"/>
            <a:chExt cx="3593" cy="614"/>
          </a:xfrm>
        </p:grpSpPr>
        <p:sp>
          <p:nvSpPr>
            <p:cNvPr id="21516" name="Text Box 12"/>
            <p:cNvSpPr txBox="1">
              <a:spLocks noChangeArrowheads="1"/>
            </p:cNvSpPr>
            <p:nvPr/>
          </p:nvSpPr>
          <p:spPr bwMode="auto">
            <a:xfrm>
              <a:off x="48" y="3363"/>
              <a:ext cx="7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sz="2400" dirty="0">
                  <a:solidFill>
                    <a:schemeClr val="tx1"/>
                  </a:solidFill>
                  <a:latin typeface="楷体" panose="02010609060101010101" pitchFamily="49" charset="-122"/>
                  <a:ea typeface="楷体" panose="02010609060101010101" pitchFamily="49" charset="-122"/>
                </a:rPr>
                <a:t>求应变</a:t>
              </a:r>
            </a:p>
          </p:txBody>
        </p:sp>
        <p:graphicFrame>
          <p:nvGraphicFramePr>
            <p:cNvPr id="21506" name="Object 14"/>
            <p:cNvGraphicFramePr>
              <a:graphicFrameLocks noChangeAspect="1"/>
            </p:cNvGraphicFramePr>
            <p:nvPr>
              <p:extLst>
                <p:ext uri="{D42A27DB-BD31-4B8C-83A1-F6EECF244321}">
                  <p14:modId xmlns:p14="http://schemas.microsoft.com/office/powerpoint/2010/main" val="2793390587"/>
                </p:ext>
              </p:extLst>
            </p:nvPr>
          </p:nvGraphicFramePr>
          <p:xfrm>
            <a:off x="1094" y="3219"/>
            <a:ext cx="2547" cy="614"/>
          </p:xfrm>
          <a:graphic>
            <a:graphicData uri="http://schemas.openxmlformats.org/presentationml/2006/ole">
              <mc:AlternateContent xmlns:mc="http://schemas.openxmlformats.org/markup-compatibility/2006">
                <mc:Choice xmlns:v="urn:schemas-microsoft-com:vml" Requires="v">
                  <p:oleObj spid="_x0000_s119935" name="Equation" r:id="rId15" imgW="1650960" imgH="444240" progId="Equation.DSMT4">
                    <p:embed/>
                  </p:oleObj>
                </mc:Choice>
                <mc:Fallback>
                  <p:oleObj name="Equation" r:id="rId15" imgW="1650960" imgH="444240" progId="Equation.DSMT4">
                    <p:embed/>
                    <p:pic>
                      <p:nvPicPr>
                        <p:cNvPr id="21506" name="Object 14"/>
                        <p:cNvPicPr>
                          <a:picLocks noChangeAspect="1" noChangeArrowheads="1"/>
                        </p:cNvPicPr>
                        <p:nvPr/>
                      </p:nvPicPr>
                      <p:blipFill>
                        <a:blip r:embed="rId16"/>
                        <a:srcRect/>
                        <a:stretch>
                          <a:fillRect/>
                        </a:stretch>
                      </p:blipFill>
                      <p:spPr bwMode="auto">
                        <a:xfrm>
                          <a:off x="1094" y="3219"/>
                          <a:ext cx="2547" cy="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隶书" panose="02010509060101010101" pitchFamily="49" charset="-122"/>
              </a:rPr>
              <a:t>位移解法</a:t>
            </a:r>
            <a:endParaRPr lang="zh-CN" altLang="en-US" b="1" dirty="0">
              <a:latin typeface="隶书" panose="02010509060101010101" pitchFamily="49" charset="-122"/>
            </a:endParaRPr>
          </a:p>
        </p:txBody>
      </p:sp>
      <p:cxnSp>
        <p:nvCxnSpPr>
          <p:cNvPr id="18" name="直接连接符 17"/>
          <p:cNvCxnSpPr/>
          <p:nvPr/>
        </p:nvCxnSpPr>
        <p:spPr>
          <a:xfrm>
            <a:off x="1187624"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3636629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3" name="Group 9"/>
          <p:cNvGrpSpPr>
            <a:grpSpLocks/>
          </p:cNvGrpSpPr>
          <p:nvPr/>
        </p:nvGrpSpPr>
        <p:grpSpPr bwMode="auto">
          <a:xfrm>
            <a:off x="1763688" y="1196752"/>
            <a:ext cx="6553200" cy="2819400"/>
            <a:chOff x="768" y="288"/>
            <a:chExt cx="4128" cy="1776"/>
          </a:xfrm>
        </p:grpSpPr>
        <p:sp>
          <p:nvSpPr>
            <p:cNvPr id="22535" name="Rectangle 3"/>
            <p:cNvSpPr>
              <a:spLocks noChangeArrowheads="1"/>
            </p:cNvSpPr>
            <p:nvPr/>
          </p:nvSpPr>
          <p:spPr bwMode="auto">
            <a:xfrm>
              <a:off x="768" y="288"/>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由广义胡克定律</a:t>
              </a:r>
            </a:p>
          </p:txBody>
        </p:sp>
        <p:graphicFrame>
          <p:nvGraphicFramePr>
            <p:cNvPr id="22532" name="Object 4"/>
            <p:cNvGraphicFramePr>
              <a:graphicFrameLocks noChangeAspect="1"/>
            </p:cNvGraphicFramePr>
            <p:nvPr>
              <p:extLst>
                <p:ext uri="{D42A27DB-BD31-4B8C-83A1-F6EECF244321}">
                  <p14:modId xmlns:p14="http://schemas.microsoft.com/office/powerpoint/2010/main" val="2938543662"/>
                </p:ext>
              </p:extLst>
            </p:nvPr>
          </p:nvGraphicFramePr>
          <p:xfrm>
            <a:off x="768" y="797"/>
            <a:ext cx="4128" cy="1267"/>
          </p:xfrm>
          <a:graphic>
            <a:graphicData uri="http://schemas.openxmlformats.org/presentationml/2006/ole">
              <mc:AlternateContent xmlns:mc="http://schemas.openxmlformats.org/markup-compatibility/2006">
                <mc:Choice xmlns:v="urn:schemas-microsoft-com:vml" Requires="v">
                  <p:oleObj spid="_x0000_s120885" name="Equation" r:id="rId3" imgW="1968480" imgH="736560" progId="Equation.DSMT4">
                    <p:embed/>
                  </p:oleObj>
                </mc:Choice>
                <mc:Fallback>
                  <p:oleObj name="Equation" r:id="rId3" imgW="1968480" imgH="736560" progId="Equation.DSMT4">
                    <p:embed/>
                    <p:pic>
                      <p:nvPicPr>
                        <p:cNvPr id="22532" name="Object 4"/>
                        <p:cNvPicPr>
                          <a:picLocks noChangeAspect="1" noChangeArrowheads="1"/>
                        </p:cNvPicPr>
                        <p:nvPr/>
                      </p:nvPicPr>
                      <p:blipFill>
                        <a:blip r:embed="rId4"/>
                        <a:srcRect/>
                        <a:stretch>
                          <a:fillRect/>
                        </a:stretch>
                      </p:blipFill>
                      <p:spPr bwMode="auto">
                        <a:xfrm>
                          <a:off x="768" y="797"/>
                          <a:ext cx="4128" cy="1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530" name="Object 6"/>
          <p:cNvGraphicFramePr>
            <a:graphicFrameLocks noChangeAspect="1"/>
          </p:cNvGraphicFramePr>
          <p:nvPr>
            <p:extLst>
              <p:ext uri="{D42A27DB-BD31-4B8C-83A1-F6EECF244321}">
                <p14:modId xmlns:p14="http://schemas.microsoft.com/office/powerpoint/2010/main" val="3397435416"/>
              </p:ext>
            </p:extLst>
          </p:nvPr>
        </p:nvGraphicFramePr>
        <p:xfrm>
          <a:off x="1786844" y="4016153"/>
          <a:ext cx="5888038" cy="1122363"/>
        </p:xfrm>
        <a:graphic>
          <a:graphicData uri="http://schemas.openxmlformats.org/presentationml/2006/ole">
            <mc:AlternateContent xmlns:mc="http://schemas.openxmlformats.org/markup-compatibility/2006">
              <mc:Choice xmlns:v="urn:schemas-microsoft-com:vml" Requires="v">
                <p:oleObj spid="_x0000_s120886" name="Equation" r:id="rId5" imgW="1892160" imgH="444240" progId="Equation.DSMT4">
                  <p:embed/>
                </p:oleObj>
              </mc:Choice>
              <mc:Fallback>
                <p:oleObj name="Equation" r:id="rId5" imgW="1892160" imgH="444240" progId="Equation.DSMT4">
                  <p:embed/>
                  <p:pic>
                    <p:nvPicPr>
                      <p:cNvPr id="22530" name="Object 6"/>
                      <p:cNvPicPr>
                        <a:picLocks noChangeAspect="1" noChangeArrowheads="1"/>
                      </p:cNvPicPr>
                      <p:nvPr/>
                    </p:nvPicPr>
                    <p:blipFill>
                      <a:blip r:embed="rId6"/>
                      <a:srcRect/>
                      <a:stretch>
                        <a:fillRect/>
                      </a:stretch>
                    </p:blipFill>
                    <p:spPr bwMode="auto">
                      <a:xfrm>
                        <a:off x="1786844" y="4016153"/>
                        <a:ext cx="5888038" cy="1122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7"/>
          <p:cNvGraphicFramePr>
            <a:graphicFrameLocks noChangeAspect="1"/>
          </p:cNvGraphicFramePr>
          <p:nvPr>
            <p:extLst>
              <p:ext uri="{D42A27DB-BD31-4B8C-83A1-F6EECF244321}">
                <p14:modId xmlns:p14="http://schemas.microsoft.com/office/powerpoint/2010/main" val="130320333"/>
              </p:ext>
            </p:extLst>
          </p:nvPr>
        </p:nvGraphicFramePr>
        <p:xfrm>
          <a:off x="1979712" y="4949825"/>
          <a:ext cx="3340100" cy="1908175"/>
        </p:xfrm>
        <a:graphic>
          <a:graphicData uri="http://schemas.openxmlformats.org/presentationml/2006/ole">
            <mc:AlternateContent xmlns:mc="http://schemas.openxmlformats.org/markup-compatibility/2006">
              <mc:Choice xmlns:v="urn:schemas-microsoft-com:vml" Requires="v">
                <p:oleObj spid="_x0000_s120887" name="Equation" r:id="rId7" imgW="1002960" imgH="698400" progId="Equation.DSMT4">
                  <p:embed/>
                </p:oleObj>
              </mc:Choice>
              <mc:Fallback>
                <p:oleObj name="Equation" r:id="rId7" imgW="1002960" imgH="698400" progId="Equation.DSMT4">
                  <p:embed/>
                  <p:pic>
                    <p:nvPicPr>
                      <p:cNvPr id="22531" name="Object 7"/>
                      <p:cNvPicPr>
                        <a:picLocks noChangeAspect="1" noChangeArrowheads="1"/>
                      </p:cNvPicPr>
                      <p:nvPr/>
                    </p:nvPicPr>
                    <p:blipFill>
                      <a:blip r:embed="rId8"/>
                      <a:srcRect/>
                      <a:stretch>
                        <a:fillRect/>
                      </a:stretch>
                    </p:blipFill>
                    <p:spPr bwMode="auto">
                      <a:xfrm>
                        <a:off x="1979712" y="4949825"/>
                        <a:ext cx="3340100" cy="190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Rectangle 8"/>
          <p:cNvSpPr>
            <a:spLocks noChangeArrowheads="1"/>
          </p:cNvSpPr>
          <p:nvPr/>
        </p:nvSpPr>
        <p:spPr bwMode="auto">
          <a:xfrm>
            <a:off x="539552" y="4690268"/>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b="0" dirty="0">
                <a:solidFill>
                  <a:schemeClr val="tx1"/>
                </a:solidFill>
                <a:latin typeface="楷体" panose="02010609060101010101" pitchFamily="49" charset="-122"/>
                <a:ea typeface="楷体" panose="02010609060101010101" pitchFamily="49" charset="-122"/>
              </a:rPr>
              <a:t>有</a:t>
            </a:r>
          </a:p>
        </p:txBody>
      </p:sp>
      <p:sp>
        <p:nvSpPr>
          <p:cNvPr id="8"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隶书" panose="02010509060101010101" pitchFamily="49" charset="-122"/>
              </a:rPr>
              <a:t>位移解法</a:t>
            </a:r>
            <a:endParaRPr lang="zh-CN" altLang="en-US" b="1" dirty="0">
              <a:latin typeface="隶书" panose="02010509060101010101" pitchFamily="49" charset="-122"/>
            </a:endParaRPr>
          </a:p>
        </p:txBody>
      </p:sp>
      <p:cxnSp>
        <p:nvCxnSpPr>
          <p:cNvPr id="9" name="直接连接符 8"/>
          <p:cNvCxnSpPr/>
          <p:nvPr/>
        </p:nvCxnSpPr>
        <p:spPr>
          <a:xfrm>
            <a:off x="1187624"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91284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10"/>
          <p:cNvSpPr txBox="1">
            <a:spLocks noChangeArrowheads="1"/>
          </p:cNvSpPr>
          <p:nvPr/>
        </p:nvSpPr>
        <p:spPr bwMode="auto">
          <a:xfrm>
            <a:off x="395536" y="1467569"/>
            <a:ext cx="118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spcBef>
                <a:spcPct val="50000"/>
              </a:spcBef>
            </a:pPr>
            <a:r>
              <a:rPr lang="zh-CN" altLang="en-US" dirty="0">
                <a:solidFill>
                  <a:schemeClr val="tx1"/>
                </a:solidFill>
                <a:latin typeface="楷体" panose="02010609060101010101" pitchFamily="49" charset="-122"/>
                <a:ea typeface="楷体" panose="02010609060101010101" pitchFamily="49" charset="-122"/>
              </a:rPr>
              <a:t>即</a:t>
            </a:r>
          </a:p>
        </p:txBody>
      </p:sp>
      <p:graphicFrame>
        <p:nvGraphicFramePr>
          <p:cNvPr id="23554" name="Object 11"/>
          <p:cNvGraphicFramePr>
            <a:graphicFrameLocks noChangeAspect="1"/>
          </p:cNvGraphicFramePr>
          <p:nvPr>
            <p:extLst>
              <p:ext uri="{D42A27DB-BD31-4B8C-83A1-F6EECF244321}">
                <p14:modId xmlns:p14="http://schemas.microsoft.com/office/powerpoint/2010/main" val="1812054842"/>
              </p:ext>
            </p:extLst>
          </p:nvPr>
        </p:nvGraphicFramePr>
        <p:xfrm>
          <a:off x="323528" y="2564904"/>
          <a:ext cx="4941133" cy="2447156"/>
        </p:xfrm>
        <a:graphic>
          <a:graphicData uri="http://schemas.openxmlformats.org/presentationml/2006/ole">
            <mc:AlternateContent xmlns:mc="http://schemas.openxmlformats.org/markup-compatibility/2006">
              <mc:Choice xmlns:v="urn:schemas-microsoft-com:vml" Requires="v">
                <p:oleObj spid="_x0000_s121878" name="Equation" r:id="rId3" imgW="1726920" imgH="927000" progId="Equation.DSMT4">
                  <p:embed/>
                </p:oleObj>
              </mc:Choice>
              <mc:Fallback>
                <p:oleObj name="Equation" r:id="rId3" imgW="1726920" imgH="927000" progId="Equation.DSMT4">
                  <p:embed/>
                  <p:pic>
                    <p:nvPicPr>
                      <p:cNvPr id="23554" name="Object 11"/>
                      <p:cNvPicPr>
                        <a:picLocks noChangeAspect="1" noChangeArrowheads="1"/>
                      </p:cNvPicPr>
                      <p:nvPr/>
                    </p:nvPicPr>
                    <p:blipFill>
                      <a:blip r:embed="rId4"/>
                      <a:srcRect/>
                      <a:stretch>
                        <a:fillRect/>
                      </a:stretch>
                    </p:blipFill>
                    <p:spPr bwMode="auto">
                      <a:xfrm>
                        <a:off x="323528" y="2564904"/>
                        <a:ext cx="4941133" cy="2447156"/>
                      </a:xfrm>
                      <a:prstGeom prst="rect">
                        <a:avLst/>
                      </a:prstGeom>
                      <a:noFill/>
                      <a:ln w="31750">
                        <a:solidFill>
                          <a:srgbClr val="0000FF"/>
                        </a:solidFill>
                      </a:ln>
                      <a:effectLst/>
                      <a:extLst/>
                    </p:spPr>
                  </p:pic>
                </p:oleObj>
              </mc:Fallback>
            </mc:AlternateContent>
          </a:graphicData>
        </a:graphic>
      </p:graphicFrame>
      <p:sp>
        <p:nvSpPr>
          <p:cNvPr id="4"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隶书" panose="02010509060101010101" pitchFamily="49" charset="-122"/>
              </a:rPr>
              <a:t>位移解法</a:t>
            </a:r>
            <a:endParaRPr lang="zh-CN" altLang="en-US" b="1" dirty="0">
              <a:latin typeface="隶书" panose="02010509060101010101" pitchFamily="49" charset="-122"/>
            </a:endParaRPr>
          </a:p>
        </p:txBody>
      </p:sp>
      <p:cxnSp>
        <p:nvCxnSpPr>
          <p:cNvPr id="5" name="直接连接符 4"/>
          <p:cNvCxnSpPr/>
          <p:nvPr/>
        </p:nvCxnSpPr>
        <p:spPr>
          <a:xfrm>
            <a:off x="1187624"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grpSp>
        <p:nvGrpSpPr>
          <p:cNvPr id="6" name="组合 5"/>
          <p:cNvGrpSpPr/>
          <p:nvPr/>
        </p:nvGrpSpPr>
        <p:grpSpPr>
          <a:xfrm>
            <a:off x="5580112" y="1304647"/>
            <a:ext cx="3886200" cy="3198812"/>
            <a:chOff x="5168900" y="1296988"/>
            <a:chExt cx="3886200" cy="3198812"/>
          </a:xfrm>
        </p:grpSpPr>
        <p:graphicFrame>
          <p:nvGraphicFramePr>
            <p:cNvPr id="7" name="Object 4"/>
            <p:cNvGraphicFramePr>
              <a:graphicFrameLocks noChangeAspect="1"/>
            </p:cNvGraphicFramePr>
            <p:nvPr>
              <p:extLst>
                <p:ext uri="{D42A27DB-BD31-4B8C-83A1-F6EECF244321}">
                  <p14:modId xmlns:p14="http://schemas.microsoft.com/office/powerpoint/2010/main" val="2116947012"/>
                </p:ext>
              </p:extLst>
            </p:nvPr>
          </p:nvGraphicFramePr>
          <p:xfrm>
            <a:off x="5168900" y="1296988"/>
            <a:ext cx="3886200" cy="3198812"/>
          </p:xfrm>
          <a:graphic>
            <a:graphicData uri="http://schemas.openxmlformats.org/presentationml/2006/ole">
              <mc:AlternateContent xmlns:mc="http://schemas.openxmlformats.org/markup-compatibility/2006">
                <mc:Choice xmlns:v="urn:schemas-microsoft-com:vml" Requires="v">
                  <p:oleObj spid="_x0000_s121879" name="位图图像" r:id="rId5" imgW="3685714" imgH="2553056" progId="Paint.Picture">
                    <p:embed/>
                  </p:oleObj>
                </mc:Choice>
                <mc:Fallback>
                  <p:oleObj name="位图图像" r:id="rId5" imgW="3685714" imgH="2553056" progId="Paint.Picture">
                    <p:embed/>
                    <p:pic>
                      <p:nvPicPr>
                        <p:cNvPr id="1741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8900" y="1296988"/>
                          <a:ext cx="3886200" cy="319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2"/>
            <p:cNvSpPr>
              <a:spLocks noChangeArrowheads="1"/>
            </p:cNvSpPr>
            <p:nvPr/>
          </p:nvSpPr>
          <p:spPr bwMode="auto">
            <a:xfrm>
              <a:off x="5308600" y="1739900"/>
              <a:ext cx="3073400" cy="393700"/>
            </a:xfrm>
            <a:prstGeom prst="rect">
              <a:avLst/>
            </a:prstGeom>
            <a:solidFill>
              <a:srgbClr val="FF0000">
                <a:alpha val="50195"/>
              </a:srgbClr>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9" name="Freeform 23"/>
            <p:cNvSpPr>
              <a:spLocks/>
            </p:cNvSpPr>
            <p:nvPr/>
          </p:nvSpPr>
          <p:spPr bwMode="auto">
            <a:xfrm>
              <a:off x="5334000" y="2120900"/>
              <a:ext cx="2971800" cy="1790700"/>
            </a:xfrm>
            <a:custGeom>
              <a:avLst/>
              <a:gdLst>
                <a:gd name="T0" fmla="*/ 0 w 1872"/>
                <a:gd name="T1" fmla="*/ 12700 h 1128"/>
                <a:gd name="T2" fmla="*/ 215900 w 1872"/>
                <a:gd name="T3" fmla="*/ 508000 h 1128"/>
                <a:gd name="T4" fmla="*/ 266700 w 1872"/>
                <a:gd name="T5" fmla="*/ 711200 h 1128"/>
                <a:gd name="T6" fmla="*/ 381000 w 1872"/>
                <a:gd name="T7" fmla="*/ 1041400 h 1128"/>
                <a:gd name="T8" fmla="*/ 508000 w 1872"/>
                <a:gd name="T9" fmla="*/ 1244600 h 1128"/>
                <a:gd name="T10" fmla="*/ 546100 w 1872"/>
                <a:gd name="T11" fmla="*/ 1435100 h 1128"/>
                <a:gd name="T12" fmla="*/ 660400 w 1872"/>
                <a:gd name="T13" fmla="*/ 1625600 h 1128"/>
                <a:gd name="T14" fmla="*/ 762000 w 1872"/>
                <a:gd name="T15" fmla="*/ 1727200 h 1128"/>
                <a:gd name="T16" fmla="*/ 1079500 w 1872"/>
                <a:gd name="T17" fmla="*/ 1778000 h 1128"/>
                <a:gd name="T18" fmla="*/ 1600200 w 1872"/>
                <a:gd name="T19" fmla="*/ 1790700 h 1128"/>
                <a:gd name="T20" fmla="*/ 2146300 w 1872"/>
                <a:gd name="T21" fmla="*/ 1714500 h 1128"/>
                <a:gd name="T22" fmla="*/ 2311400 w 1872"/>
                <a:gd name="T23" fmla="*/ 1524000 h 1128"/>
                <a:gd name="T24" fmla="*/ 2565400 w 1872"/>
                <a:gd name="T25" fmla="*/ 863600 h 1128"/>
                <a:gd name="T26" fmla="*/ 2971800 w 1872"/>
                <a:gd name="T27" fmla="*/ 0 h 1128"/>
                <a:gd name="T28" fmla="*/ 0 w 1872"/>
                <a:gd name="T29" fmla="*/ 12700 h 1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2"/>
                <a:gd name="T46" fmla="*/ 0 h 1128"/>
                <a:gd name="T47" fmla="*/ 1872 w 1872"/>
                <a:gd name="T48" fmla="*/ 1128 h 11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2" h="1128">
                  <a:moveTo>
                    <a:pt x="0" y="8"/>
                  </a:moveTo>
                  <a:lnTo>
                    <a:pt x="136" y="320"/>
                  </a:lnTo>
                  <a:lnTo>
                    <a:pt x="168" y="448"/>
                  </a:lnTo>
                  <a:lnTo>
                    <a:pt x="240" y="656"/>
                  </a:lnTo>
                  <a:lnTo>
                    <a:pt x="320" y="784"/>
                  </a:lnTo>
                  <a:lnTo>
                    <a:pt x="344" y="904"/>
                  </a:lnTo>
                  <a:lnTo>
                    <a:pt x="416" y="1024"/>
                  </a:lnTo>
                  <a:lnTo>
                    <a:pt x="480" y="1088"/>
                  </a:lnTo>
                  <a:lnTo>
                    <a:pt x="680" y="1120"/>
                  </a:lnTo>
                  <a:lnTo>
                    <a:pt x="1008" y="1128"/>
                  </a:lnTo>
                  <a:lnTo>
                    <a:pt x="1352" y="1080"/>
                  </a:lnTo>
                  <a:lnTo>
                    <a:pt x="1456" y="960"/>
                  </a:lnTo>
                  <a:lnTo>
                    <a:pt x="1616" y="544"/>
                  </a:lnTo>
                  <a:lnTo>
                    <a:pt x="1872" y="0"/>
                  </a:lnTo>
                  <a:lnTo>
                    <a:pt x="0" y="8"/>
                  </a:lnTo>
                  <a:close/>
                </a:path>
              </a:pathLst>
            </a:custGeom>
            <a:solidFill>
              <a:schemeClr val="accent2">
                <a:alpha val="50195"/>
              </a:schemeClr>
            </a:solidFill>
            <a:ln w="12700">
              <a:solidFill>
                <a:srgbClr val="FFFA00"/>
              </a:solidFill>
              <a:round/>
              <a:headEnd/>
              <a:tailEnd/>
            </a:ln>
          </p:spPr>
          <p:txBody>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grpSp>
    </p:spTree>
    <p:extLst>
      <p:ext uri="{BB962C8B-B14F-4D97-AF65-F5344CB8AC3E}">
        <p14:creationId xmlns:p14="http://schemas.microsoft.com/office/powerpoint/2010/main" val="2851821335"/>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b="1" dirty="0">
                <a:latin typeface="隶书" panose="02010509060101010101" pitchFamily="49" charset="-122"/>
              </a:rPr>
              <a:t>微分提法</a:t>
            </a:r>
          </a:p>
        </p:txBody>
      </p:sp>
      <p:sp>
        <p:nvSpPr>
          <p:cNvPr id="16387"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graphicFrame>
        <p:nvGraphicFramePr>
          <p:cNvPr id="16388" name="Object 4"/>
          <p:cNvGraphicFramePr>
            <a:graphicFrameLocks noGrp="1" noChangeAspect="1"/>
          </p:cNvGraphicFramePr>
          <p:nvPr>
            <p:ph idx="1"/>
          </p:nvPr>
        </p:nvGraphicFramePr>
        <p:xfrm>
          <a:off x="5486400" y="1609725"/>
          <a:ext cx="2057400" cy="630238"/>
        </p:xfrm>
        <a:graphic>
          <a:graphicData uri="http://schemas.openxmlformats.org/presentationml/2006/ole">
            <mc:AlternateContent xmlns:mc="http://schemas.openxmlformats.org/markup-compatibility/2006">
              <mc:Choice xmlns:v="urn:schemas-microsoft-com:vml" Requires="v">
                <p:oleObj spid="_x0000_s56417" name="Equation" r:id="rId3" imgW="787320" imgH="241200" progId="Equation.DSMT4">
                  <p:embed/>
                </p:oleObj>
              </mc:Choice>
              <mc:Fallback>
                <p:oleObj name="Equation" r:id="rId3" imgW="787320" imgH="2412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609725"/>
                        <a:ext cx="2057400"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Text Box 6"/>
          <p:cNvSpPr txBox="1">
            <a:spLocks noChangeArrowheads="1"/>
          </p:cNvSpPr>
          <p:nvPr/>
        </p:nvSpPr>
        <p:spPr bwMode="auto">
          <a:xfrm>
            <a:off x="1905000" y="17018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1" dirty="0">
                <a:latin typeface="楷体" panose="02010609060101010101" pitchFamily="49" charset="-122"/>
                <a:ea typeface="楷体" panose="02010609060101010101" pitchFamily="49" charset="-122"/>
              </a:rPr>
              <a:t>平衡方程 </a:t>
            </a:r>
            <a:r>
              <a:rPr lang="en-US" altLang="zh-CN" sz="2400" b="1" dirty="0">
                <a:latin typeface="楷体" panose="02010609060101010101" pitchFamily="49" charset="-122"/>
                <a:ea typeface="楷体" panose="02010609060101010101" pitchFamily="49" charset="-122"/>
              </a:rPr>
              <a:t>(</a:t>
            </a:r>
            <a:r>
              <a:rPr lang="en-US" altLang="zh-CN" sz="2400" b="1" dirty="0" err="1">
                <a:latin typeface="楷体" panose="02010609060101010101" pitchFamily="49" charset="-122"/>
                <a:ea typeface="楷体" panose="02010609060101010101" pitchFamily="49" charset="-122"/>
              </a:rPr>
              <a:t>Navier</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 </a:t>
            </a:r>
          </a:p>
        </p:txBody>
      </p:sp>
      <p:graphicFrame>
        <p:nvGraphicFramePr>
          <p:cNvPr id="16391" name="Object 7"/>
          <p:cNvGraphicFramePr>
            <a:graphicFrameLocks noChangeAspect="1"/>
          </p:cNvGraphicFramePr>
          <p:nvPr/>
        </p:nvGraphicFramePr>
        <p:xfrm>
          <a:off x="5257800" y="2438400"/>
          <a:ext cx="2743200" cy="666750"/>
        </p:xfrm>
        <a:graphic>
          <a:graphicData uri="http://schemas.openxmlformats.org/presentationml/2006/ole">
            <mc:AlternateContent xmlns:mc="http://schemas.openxmlformats.org/markup-compatibility/2006">
              <mc:Choice xmlns:v="urn:schemas-microsoft-com:vml" Requires="v">
                <p:oleObj spid="_x0000_s56418" name="Equation" r:id="rId5" imgW="1054100" imgH="254000" progId="Equation.DSMT4">
                  <p:embed/>
                </p:oleObj>
              </mc:Choice>
              <mc:Fallback>
                <p:oleObj name="Equation" r:id="rId5" imgW="1054100" imgH="254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2438400"/>
                        <a:ext cx="27432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3" name="Text Box 9"/>
          <p:cNvSpPr txBox="1">
            <a:spLocks noChangeArrowheads="1"/>
          </p:cNvSpPr>
          <p:nvPr/>
        </p:nvSpPr>
        <p:spPr bwMode="auto">
          <a:xfrm>
            <a:off x="1905000" y="25146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1" dirty="0">
                <a:latin typeface="楷体" panose="02010609060101010101" pitchFamily="49" charset="-122"/>
                <a:ea typeface="楷体" panose="02010609060101010101" pitchFamily="49" charset="-122"/>
              </a:rPr>
              <a:t>几何方程</a:t>
            </a:r>
            <a:r>
              <a:rPr lang="en-US" altLang="zh-CN" sz="2400" b="1" dirty="0">
                <a:latin typeface="楷体" panose="02010609060101010101" pitchFamily="49" charset="-122"/>
                <a:ea typeface="楷体" panose="02010609060101010101" pitchFamily="49" charset="-122"/>
              </a:rPr>
              <a:t>(Cauchy) </a:t>
            </a:r>
            <a:r>
              <a:rPr lang="zh-CN" altLang="en-US" sz="2400" b="1" dirty="0">
                <a:latin typeface="楷体" panose="02010609060101010101" pitchFamily="49" charset="-122"/>
                <a:ea typeface="楷体" panose="02010609060101010101" pitchFamily="49" charset="-122"/>
              </a:rPr>
              <a:t>： </a:t>
            </a:r>
          </a:p>
        </p:txBody>
      </p:sp>
      <p:sp>
        <p:nvSpPr>
          <p:cNvPr id="16394" name="Rectangle 10"/>
          <p:cNvSpPr>
            <a:spLocks noChangeArrowheads="1"/>
          </p:cNvSpPr>
          <p:nvPr/>
        </p:nvSpPr>
        <p:spPr bwMode="auto">
          <a:xfrm>
            <a:off x="1905000" y="3165902"/>
            <a:ext cx="2362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0"/>
              </a:spcBef>
              <a:buFontTx/>
              <a:buNone/>
            </a:pPr>
            <a:r>
              <a:rPr lang="zh-CN" altLang="en-US" sz="2400" b="1" dirty="0">
                <a:latin typeface="楷体" panose="02010609060101010101" pitchFamily="49" charset="-122"/>
                <a:ea typeface="楷体" panose="02010609060101010101" pitchFamily="49" charset="-122"/>
              </a:rPr>
              <a:t>应变协调方程：</a:t>
            </a:r>
          </a:p>
          <a:p>
            <a:pPr>
              <a:spcBef>
                <a:spcPct val="0"/>
              </a:spcBef>
              <a:buFontTx/>
              <a:buNone/>
            </a:pPr>
            <a:r>
              <a:rPr lang="zh-CN" altLang="en-US" sz="2400" b="1" dirty="0">
                <a:latin typeface="楷体" panose="02010609060101010101" pitchFamily="49" charset="-122"/>
                <a:ea typeface="楷体" panose="02010609060101010101" pitchFamily="49" charset="-122"/>
              </a:rPr>
              <a:t> </a:t>
            </a:r>
            <a:r>
              <a:rPr lang="en-US" altLang="zh-CN" sz="2000" b="1" dirty="0">
                <a:latin typeface="楷体" panose="02010609060101010101" pitchFamily="49" charset="-122"/>
                <a:ea typeface="楷体" panose="02010609060101010101" pitchFamily="49" charset="-122"/>
              </a:rPr>
              <a:t>(Saint-</a:t>
            </a:r>
            <a:r>
              <a:rPr lang="en-US" altLang="zh-CN" sz="2000" b="1" dirty="0" err="1">
                <a:latin typeface="楷体" panose="02010609060101010101" pitchFamily="49" charset="-122"/>
                <a:ea typeface="楷体" panose="02010609060101010101" pitchFamily="49" charset="-122"/>
              </a:rPr>
              <a:t>Venant</a:t>
            </a:r>
            <a:r>
              <a:rPr lang="en-US" altLang="zh-CN" sz="20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 </a:t>
            </a:r>
          </a:p>
        </p:txBody>
      </p:sp>
      <p:graphicFrame>
        <p:nvGraphicFramePr>
          <p:cNvPr id="16395" name="Object 11"/>
          <p:cNvGraphicFramePr>
            <a:graphicFrameLocks noChangeAspect="1"/>
          </p:cNvGraphicFramePr>
          <p:nvPr/>
        </p:nvGraphicFramePr>
        <p:xfrm>
          <a:off x="4191000" y="3276600"/>
          <a:ext cx="4586288" cy="652463"/>
        </p:xfrm>
        <a:graphic>
          <a:graphicData uri="http://schemas.openxmlformats.org/presentationml/2006/ole">
            <mc:AlternateContent xmlns:mc="http://schemas.openxmlformats.org/markup-compatibility/2006">
              <mc:Choice xmlns:v="urn:schemas-microsoft-com:vml" Requires="v">
                <p:oleObj spid="_x0000_s56419" name="Equation" r:id="rId7" imgW="1676400" imgH="241300" progId="Equation.DSMT4">
                  <p:embed/>
                </p:oleObj>
              </mc:Choice>
              <mc:Fallback>
                <p:oleObj name="Equation" r:id="rId7" imgW="16764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3276600"/>
                        <a:ext cx="4586288"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7" name="Rectangle 13"/>
          <p:cNvSpPr>
            <a:spLocks noChangeArrowheads="1"/>
          </p:cNvSpPr>
          <p:nvPr/>
        </p:nvSpPr>
        <p:spPr bwMode="auto">
          <a:xfrm>
            <a:off x="1905000" y="4036368"/>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buFontTx/>
              <a:buNone/>
            </a:pPr>
            <a:r>
              <a:rPr lang="zh-CN" altLang="en-US" sz="2400" b="1" dirty="0">
                <a:latin typeface="楷体" panose="02010609060101010101" pitchFamily="49" charset="-122"/>
                <a:ea typeface="楷体" panose="02010609060101010101" pitchFamily="49" charset="-122"/>
              </a:rPr>
              <a:t>本构方程： </a:t>
            </a:r>
          </a:p>
        </p:txBody>
      </p:sp>
      <p:sp>
        <p:nvSpPr>
          <p:cNvPr id="16398" name="Rectangle 14"/>
          <p:cNvSpPr>
            <a:spLocks noChangeArrowheads="1"/>
          </p:cNvSpPr>
          <p:nvPr/>
        </p:nvSpPr>
        <p:spPr bwMode="auto">
          <a:xfrm>
            <a:off x="1905000" y="4446658"/>
            <a:ext cx="27687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None/>
            </a:pPr>
            <a:r>
              <a:rPr lang="en-US" altLang="zh-CN" sz="2000" b="1" dirty="0">
                <a:latin typeface="楷体" panose="02010609060101010101" pitchFamily="49" charset="-122"/>
                <a:ea typeface="楷体" panose="02010609060101010101" pitchFamily="49" charset="-122"/>
              </a:rPr>
              <a:t>(1) </a:t>
            </a:r>
            <a:r>
              <a:rPr lang="zh-CN" altLang="en-US" sz="2000" b="1" dirty="0">
                <a:latin typeface="楷体" panose="02010609060101010101" pitchFamily="49" charset="-122"/>
                <a:ea typeface="楷体" panose="02010609060101010101" pitchFamily="49" charset="-122"/>
              </a:rPr>
              <a:t>应变－应力公式：</a:t>
            </a:r>
          </a:p>
          <a:p>
            <a:pPr>
              <a:buFontTx/>
              <a:buNone/>
            </a:pPr>
            <a:r>
              <a:rPr lang="zh-CN" altLang="en-US" sz="2000" b="1" dirty="0">
                <a:latin typeface="楷体" panose="02010609060101010101" pitchFamily="49" charset="-122"/>
                <a:ea typeface="楷体" panose="02010609060101010101" pitchFamily="49" charset="-122"/>
              </a:rPr>
              <a:t>         </a:t>
            </a:r>
            <a:r>
              <a:rPr lang="en-US" altLang="zh-CN" sz="2000" b="1" dirty="0">
                <a:latin typeface="楷体" panose="02010609060101010101" pitchFamily="49" charset="-122"/>
                <a:ea typeface="楷体" panose="02010609060101010101" pitchFamily="49" charset="-122"/>
              </a:rPr>
              <a:t>(Hooke) </a:t>
            </a:r>
          </a:p>
        </p:txBody>
      </p:sp>
      <p:graphicFrame>
        <p:nvGraphicFramePr>
          <p:cNvPr id="16399" name="Object 15"/>
          <p:cNvGraphicFramePr>
            <a:graphicFrameLocks noChangeAspect="1"/>
          </p:cNvGraphicFramePr>
          <p:nvPr/>
        </p:nvGraphicFramePr>
        <p:xfrm>
          <a:off x="4953000" y="4267200"/>
          <a:ext cx="3502025" cy="722313"/>
        </p:xfrm>
        <a:graphic>
          <a:graphicData uri="http://schemas.openxmlformats.org/presentationml/2006/ole">
            <mc:AlternateContent xmlns:mc="http://schemas.openxmlformats.org/markup-compatibility/2006">
              <mc:Choice xmlns:v="urn:schemas-microsoft-com:vml" Requires="v">
                <p:oleObj spid="_x0000_s56420" name="Equation" r:id="rId9" imgW="1244600" imgH="254000" progId="Equation.DSMT4">
                  <p:embed/>
                </p:oleObj>
              </mc:Choice>
              <mc:Fallback>
                <p:oleObj name="Equation" r:id="rId9" imgW="1244600" imgH="2540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4267200"/>
                        <a:ext cx="3502025"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1" name="Rectangle 17"/>
          <p:cNvSpPr>
            <a:spLocks noChangeArrowheads="1"/>
          </p:cNvSpPr>
          <p:nvPr/>
        </p:nvSpPr>
        <p:spPr bwMode="auto">
          <a:xfrm>
            <a:off x="1905000" y="5284858"/>
            <a:ext cx="27687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buFontTx/>
              <a:buNone/>
            </a:pPr>
            <a:r>
              <a:rPr lang="en-US" altLang="zh-CN" sz="2000" b="1" dirty="0">
                <a:latin typeface="楷体" panose="02010609060101010101" pitchFamily="49" charset="-122"/>
                <a:ea typeface="楷体" panose="02010609060101010101" pitchFamily="49" charset="-122"/>
              </a:rPr>
              <a:t>(2) </a:t>
            </a:r>
            <a:r>
              <a:rPr lang="zh-CN" altLang="en-US" sz="2000" b="1" dirty="0">
                <a:latin typeface="楷体" panose="02010609060101010101" pitchFamily="49" charset="-122"/>
                <a:ea typeface="楷体" panose="02010609060101010101" pitchFamily="49" charset="-122"/>
              </a:rPr>
              <a:t>应力－应变公式：</a:t>
            </a:r>
          </a:p>
          <a:p>
            <a:pPr>
              <a:spcBef>
                <a:spcPct val="0"/>
              </a:spcBef>
              <a:buFontTx/>
              <a:buNone/>
            </a:pPr>
            <a:r>
              <a:rPr lang="zh-CN" altLang="en-US" sz="2000" b="1" dirty="0">
                <a:latin typeface="楷体" panose="02010609060101010101" pitchFamily="49" charset="-122"/>
                <a:ea typeface="楷体" panose="02010609060101010101" pitchFamily="49" charset="-122"/>
              </a:rPr>
              <a:t>         </a:t>
            </a:r>
            <a:r>
              <a:rPr lang="en-US" altLang="zh-CN" sz="2000" b="1" dirty="0">
                <a:latin typeface="楷体" panose="02010609060101010101" pitchFamily="49" charset="-122"/>
                <a:ea typeface="楷体" panose="02010609060101010101" pitchFamily="49" charset="-122"/>
              </a:rPr>
              <a:t>(</a:t>
            </a:r>
            <a:r>
              <a:rPr kumimoji="1" lang="en-US" altLang="zh-CN" sz="2000" b="1" dirty="0" err="1">
                <a:solidFill>
                  <a:srgbClr val="000000"/>
                </a:solidFill>
                <a:latin typeface="楷体" panose="02010609060101010101" pitchFamily="49" charset="-122"/>
                <a:ea typeface="楷体" panose="02010609060101010101" pitchFamily="49" charset="-122"/>
              </a:rPr>
              <a:t>Lamé</a:t>
            </a:r>
            <a:r>
              <a:rPr lang="en-US" altLang="zh-CN" sz="2000" b="1" dirty="0">
                <a:latin typeface="楷体" panose="02010609060101010101" pitchFamily="49" charset="-122"/>
                <a:ea typeface="楷体" panose="02010609060101010101" pitchFamily="49" charset="-122"/>
              </a:rPr>
              <a:t>) </a:t>
            </a:r>
          </a:p>
        </p:txBody>
      </p:sp>
      <p:graphicFrame>
        <p:nvGraphicFramePr>
          <p:cNvPr id="16402" name="Object 18"/>
          <p:cNvGraphicFramePr>
            <a:graphicFrameLocks noChangeAspect="1"/>
          </p:cNvGraphicFramePr>
          <p:nvPr/>
        </p:nvGraphicFramePr>
        <p:xfrm>
          <a:off x="5334000" y="5410200"/>
          <a:ext cx="2879725" cy="576263"/>
        </p:xfrm>
        <a:graphic>
          <a:graphicData uri="http://schemas.openxmlformats.org/presentationml/2006/ole">
            <mc:AlternateContent xmlns:mc="http://schemas.openxmlformats.org/markup-compatibility/2006">
              <mc:Choice xmlns:v="urn:schemas-microsoft-com:vml" Requires="v">
                <p:oleObj spid="_x0000_s56421" name="Equation" r:id="rId11" imgW="1193800" imgH="241300" progId="Equation.DSMT4">
                  <p:embed/>
                </p:oleObj>
              </mc:Choice>
              <mc:Fallback>
                <p:oleObj name="Equation" r:id="rId11" imgW="1193800" imgH="2413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5410200"/>
                        <a:ext cx="287972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4" name="AutoShape 20"/>
          <p:cNvSpPr>
            <a:spLocks noChangeArrowheads="1"/>
          </p:cNvSpPr>
          <p:nvPr/>
        </p:nvSpPr>
        <p:spPr bwMode="auto">
          <a:xfrm>
            <a:off x="1524000" y="1785938"/>
            <a:ext cx="304800" cy="304800"/>
          </a:xfrm>
          <a:prstGeom prst="star5">
            <a:avLst/>
          </a:prstGeom>
          <a:gradFill rotWithShape="1">
            <a:gsLst>
              <a:gs pos="0">
                <a:srgbClr val="FF6600"/>
              </a:gs>
              <a:gs pos="100000">
                <a:srgbClr val="0000FF"/>
              </a:gs>
            </a:gsLst>
            <a:path path="shape">
              <a:fillToRect l="50000" t="50000" r="50000" b="50000"/>
            </a:path>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5" name="AutoShape 21"/>
          <p:cNvSpPr>
            <a:spLocks noChangeArrowheads="1"/>
          </p:cNvSpPr>
          <p:nvPr/>
        </p:nvSpPr>
        <p:spPr bwMode="auto">
          <a:xfrm>
            <a:off x="1557338" y="2579688"/>
            <a:ext cx="304800" cy="304800"/>
          </a:xfrm>
          <a:prstGeom prst="star5">
            <a:avLst/>
          </a:prstGeom>
          <a:gradFill rotWithShape="1">
            <a:gsLst>
              <a:gs pos="0">
                <a:srgbClr val="FF6600"/>
              </a:gs>
              <a:gs pos="100000">
                <a:srgbClr val="0000FF"/>
              </a:gs>
            </a:gsLst>
            <a:path path="shape">
              <a:fillToRect l="50000" t="50000" r="50000" b="50000"/>
            </a:path>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6" name="AutoShape 22"/>
          <p:cNvSpPr>
            <a:spLocks noChangeArrowheads="1"/>
          </p:cNvSpPr>
          <p:nvPr/>
        </p:nvSpPr>
        <p:spPr bwMode="auto">
          <a:xfrm>
            <a:off x="1577975" y="3276600"/>
            <a:ext cx="304800" cy="304800"/>
          </a:xfrm>
          <a:prstGeom prst="star5">
            <a:avLst/>
          </a:prstGeom>
          <a:gradFill rotWithShape="1">
            <a:gsLst>
              <a:gs pos="0">
                <a:srgbClr val="FF6600"/>
              </a:gs>
              <a:gs pos="100000">
                <a:srgbClr val="0000FF"/>
              </a:gs>
            </a:gsLst>
            <a:path path="shape">
              <a:fillToRect l="50000" t="50000" r="50000" b="50000"/>
            </a:path>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7" name="AutoShape 23"/>
          <p:cNvSpPr>
            <a:spLocks noChangeArrowheads="1"/>
          </p:cNvSpPr>
          <p:nvPr/>
        </p:nvSpPr>
        <p:spPr bwMode="auto">
          <a:xfrm>
            <a:off x="1598613" y="4114800"/>
            <a:ext cx="304800" cy="304800"/>
          </a:xfrm>
          <a:prstGeom prst="star5">
            <a:avLst/>
          </a:prstGeom>
          <a:gradFill rotWithShape="1">
            <a:gsLst>
              <a:gs pos="0">
                <a:srgbClr val="FF6600"/>
              </a:gs>
              <a:gs pos="100000">
                <a:srgbClr val="0000FF"/>
              </a:gs>
            </a:gsLst>
            <a:path path="shape">
              <a:fillToRect l="50000" t="50000" r="50000" b="50000"/>
            </a:path>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 name="直接连接符 18"/>
          <p:cNvCxnSpPr/>
          <p:nvPr/>
        </p:nvCxnSpPr>
        <p:spPr>
          <a:xfrm>
            <a:off x="1248269" y="1402696"/>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81" name="Group 11"/>
          <p:cNvGrpSpPr>
            <a:grpSpLocks/>
          </p:cNvGrpSpPr>
          <p:nvPr/>
        </p:nvGrpSpPr>
        <p:grpSpPr bwMode="auto">
          <a:xfrm>
            <a:off x="166862" y="2615208"/>
            <a:ext cx="7826375" cy="839788"/>
            <a:chOff x="147" y="816"/>
            <a:chExt cx="4930" cy="529"/>
          </a:xfrm>
        </p:grpSpPr>
        <p:graphicFrame>
          <p:nvGraphicFramePr>
            <p:cNvPr id="24580" name="Object 4"/>
            <p:cNvGraphicFramePr>
              <a:graphicFrameLocks noChangeAspect="1"/>
            </p:cNvGraphicFramePr>
            <p:nvPr/>
          </p:nvGraphicFramePr>
          <p:xfrm>
            <a:off x="1163" y="816"/>
            <a:ext cx="3914" cy="529"/>
          </p:xfrm>
          <a:graphic>
            <a:graphicData uri="http://schemas.openxmlformats.org/presentationml/2006/ole">
              <mc:AlternateContent xmlns:mc="http://schemas.openxmlformats.org/markup-compatibility/2006">
                <mc:Choice xmlns:v="urn:schemas-microsoft-com:vml" Requires="v">
                  <p:oleObj spid="_x0000_s122924" name="Equation" r:id="rId3" imgW="1688760" imgH="241200" progId="Equation.DSMT4">
                    <p:embed/>
                  </p:oleObj>
                </mc:Choice>
                <mc:Fallback>
                  <p:oleObj name="Equation" r:id="rId3" imgW="1688760" imgH="241200" progId="Equation.DSMT4">
                    <p:embed/>
                    <p:pic>
                      <p:nvPicPr>
                        <p:cNvPr id="245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 y="816"/>
                          <a:ext cx="3914" cy="529"/>
                        </a:xfrm>
                        <a:prstGeom prst="rect">
                          <a:avLst/>
                        </a:prstGeom>
                        <a:solidFill>
                          <a:schemeClr val="accent2"/>
                        </a:solidFill>
                      </p:spPr>
                    </p:pic>
                  </p:oleObj>
                </mc:Fallback>
              </mc:AlternateContent>
            </a:graphicData>
          </a:graphic>
        </p:graphicFrame>
        <p:sp>
          <p:nvSpPr>
            <p:cNvPr id="24587" name="Rectangle 4"/>
            <p:cNvSpPr>
              <a:spLocks noChangeArrowheads="1"/>
            </p:cNvSpPr>
            <p:nvPr/>
          </p:nvSpPr>
          <p:spPr bwMode="auto">
            <a:xfrm>
              <a:off x="147" y="880"/>
              <a:ext cx="10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sz="3200" dirty="0">
                  <a:solidFill>
                    <a:schemeClr val="tx1"/>
                  </a:solidFill>
                  <a:latin typeface="黑体" panose="02010609060101010101" pitchFamily="49" charset="-122"/>
                </a:rPr>
                <a:t>位移法</a:t>
              </a:r>
              <a:r>
                <a:rPr kumimoji="0" lang="zh-CN" altLang="en-US" sz="3200" dirty="0">
                  <a:solidFill>
                    <a:srgbClr val="FFFF00"/>
                  </a:solidFill>
                  <a:latin typeface="黑体" panose="02010609060101010101" pitchFamily="49" charset="-122"/>
                </a:rPr>
                <a:t> </a:t>
              </a:r>
            </a:p>
          </p:txBody>
        </p:sp>
      </p:grpSp>
      <p:grpSp>
        <p:nvGrpSpPr>
          <p:cNvPr id="24582" name="Group 14"/>
          <p:cNvGrpSpPr>
            <a:grpSpLocks/>
          </p:cNvGrpSpPr>
          <p:nvPr/>
        </p:nvGrpSpPr>
        <p:grpSpPr bwMode="auto">
          <a:xfrm>
            <a:off x="174799" y="3809008"/>
            <a:ext cx="8207375" cy="704850"/>
            <a:chOff x="147" y="1647"/>
            <a:chExt cx="5170" cy="444"/>
          </a:xfrm>
        </p:grpSpPr>
        <p:sp>
          <p:nvSpPr>
            <p:cNvPr id="24586" name="Rectangle 10"/>
            <p:cNvSpPr>
              <a:spLocks noChangeArrowheads="1"/>
            </p:cNvSpPr>
            <p:nvPr/>
          </p:nvSpPr>
          <p:spPr bwMode="auto">
            <a:xfrm>
              <a:off x="147" y="1647"/>
              <a:ext cx="24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sz="3200" dirty="0">
                  <a:solidFill>
                    <a:schemeClr val="tx1"/>
                  </a:solidFill>
                  <a:latin typeface="仿宋_GB2312" pitchFamily="1" charset="-122"/>
                </a:rPr>
                <a:t>其位移边界条件为：</a:t>
              </a:r>
              <a:endParaRPr kumimoji="0" lang="zh-CN" altLang="en-US" sz="3200" dirty="0">
                <a:solidFill>
                  <a:schemeClr val="tx1"/>
                </a:solidFill>
                <a:latin typeface="宋体" panose="02010600030101010101" pitchFamily="2" charset="-122"/>
              </a:endParaRPr>
            </a:p>
          </p:txBody>
        </p:sp>
        <p:graphicFrame>
          <p:nvGraphicFramePr>
            <p:cNvPr id="24579" name="Object 3"/>
            <p:cNvGraphicFramePr>
              <a:graphicFrameLocks noChangeAspect="1"/>
            </p:cNvGraphicFramePr>
            <p:nvPr/>
          </p:nvGraphicFramePr>
          <p:xfrm>
            <a:off x="2576" y="1647"/>
            <a:ext cx="2741" cy="444"/>
          </p:xfrm>
          <a:graphic>
            <a:graphicData uri="http://schemas.openxmlformats.org/presentationml/2006/ole">
              <mc:AlternateContent xmlns:mc="http://schemas.openxmlformats.org/markup-compatibility/2006">
                <mc:Choice xmlns:v="urn:schemas-microsoft-com:vml" Requires="v">
                  <p:oleObj spid="_x0000_s122925" name="Equation" r:id="rId5" imgW="1346040" imgH="228600" progId="Equation.DSMT4">
                    <p:embed/>
                  </p:oleObj>
                </mc:Choice>
                <mc:Fallback>
                  <p:oleObj name="Equation" r:id="rId5" imgW="1346040" imgH="228600" progId="Equation.DSMT4">
                    <p:embed/>
                    <p:pic>
                      <p:nvPicPr>
                        <p:cNvPr id="245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6" y="1647"/>
                          <a:ext cx="2741" cy="444"/>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83" name="Group 15"/>
          <p:cNvGrpSpPr>
            <a:grpSpLocks/>
          </p:cNvGrpSpPr>
          <p:nvPr/>
        </p:nvGrpSpPr>
        <p:grpSpPr bwMode="auto">
          <a:xfrm>
            <a:off x="174799" y="4863108"/>
            <a:ext cx="7900988" cy="2103438"/>
            <a:chOff x="152" y="2232"/>
            <a:chExt cx="4977" cy="1325"/>
          </a:xfrm>
        </p:grpSpPr>
        <p:sp>
          <p:nvSpPr>
            <p:cNvPr id="24585" name="Rectangle 5"/>
            <p:cNvSpPr>
              <a:spLocks noChangeArrowheads="1"/>
            </p:cNvSpPr>
            <p:nvPr/>
          </p:nvSpPr>
          <p:spPr bwMode="auto">
            <a:xfrm>
              <a:off x="152" y="2232"/>
              <a:ext cx="4977" cy="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sz="3200" dirty="0">
                  <a:solidFill>
                    <a:schemeClr val="tx1"/>
                  </a:solidFill>
                  <a:latin typeface="黑体" panose="02010609060101010101" pitchFamily="49" charset="-122"/>
                </a:rPr>
                <a:t>给定位移边界条件就可由</a:t>
              </a:r>
              <a:r>
                <a:rPr kumimoji="0" lang="en-US" altLang="zh-CN" sz="3200" dirty="0" smtClean="0">
                  <a:solidFill>
                    <a:schemeClr val="tx1"/>
                  </a:solidFill>
                  <a:latin typeface="黑体" panose="02010609060101010101" pitchFamily="49" charset="-122"/>
                </a:rPr>
                <a:t>Lame</a:t>
              </a:r>
              <a:r>
                <a:rPr kumimoji="0" lang="zh-CN" altLang="en-US" sz="3200" dirty="0">
                  <a:solidFill>
                    <a:schemeClr val="tx1"/>
                  </a:solidFill>
                  <a:latin typeface="黑体" panose="02010609060101010101" pitchFamily="49" charset="-122"/>
                </a:rPr>
                <a:t>方程解出</a:t>
              </a:r>
            </a:p>
            <a:p>
              <a:r>
                <a:rPr kumimoji="0" lang="zh-CN" altLang="en-US" sz="3200" dirty="0">
                  <a:solidFill>
                    <a:srgbClr val="FFFF00"/>
                  </a:solidFill>
                  <a:latin typeface="黑体" panose="02010609060101010101" pitchFamily="49" charset="-122"/>
                </a:rPr>
                <a:t>               </a:t>
              </a:r>
            </a:p>
            <a:p>
              <a:r>
                <a:rPr kumimoji="0" lang="zh-CN" altLang="en-US" sz="3200" dirty="0">
                  <a:solidFill>
                    <a:srgbClr val="FFFF00"/>
                  </a:solidFill>
                  <a:latin typeface="黑体" panose="02010609060101010101" pitchFamily="49" charset="-122"/>
                </a:rPr>
                <a:t>               。</a:t>
              </a:r>
            </a:p>
            <a:p>
              <a:endParaRPr kumimoji="0" lang="en-US" altLang="zh-CN" sz="3600" dirty="0">
                <a:solidFill>
                  <a:srgbClr val="FFFF00"/>
                </a:solidFill>
                <a:latin typeface="仿宋_GB2312" pitchFamily="1" charset="-122"/>
                <a:ea typeface="仿宋_GB2312" pitchFamily="1" charset="-122"/>
              </a:endParaRPr>
            </a:p>
          </p:txBody>
        </p:sp>
        <p:graphicFrame>
          <p:nvGraphicFramePr>
            <p:cNvPr id="24578" name="Object 2"/>
            <p:cNvGraphicFramePr>
              <a:graphicFrameLocks noChangeAspect="1"/>
            </p:cNvGraphicFramePr>
            <p:nvPr/>
          </p:nvGraphicFramePr>
          <p:xfrm>
            <a:off x="288" y="2786"/>
            <a:ext cx="1836" cy="444"/>
          </p:xfrm>
          <a:graphic>
            <a:graphicData uri="http://schemas.openxmlformats.org/presentationml/2006/ole">
              <mc:AlternateContent xmlns:mc="http://schemas.openxmlformats.org/markup-compatibility/2006">
                <mc:Choice xmlns:v="urn:schemas-microsoft-com:vml" Requires="v">
                  <p:oleObj spid="_x0000_s122926" name="Equation" r:id="rId7" imgW="901440" imgH="228600" progId="Equation.DSMT4">
                    <p:embed/>
                  </p:oleObj>
                </mc:Choice>
                <mc:Fallback>
                  <p:oleObj name="Equation" r:id="rId7" imgW="901440" imgH="228600" progId="Equation.DSMT4">
                    <p:embed/>
                    <p:pic>
                      <p:nvPicPr>
                        <p:cNvPr id="24578"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2786"/>
                          <a:ext cx="1836" cy="444"/>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4584" name="Rectangle 16"/>
          <p:cNvSpPr>
            <a:spLocks noChangeArrowheads="1"/>
          </p:cNvSpPr>
          <p:nvPr/>
        </p:nvSpPr>
        <p:spPr bwMode="auto">
          <a:xfrm>
            <a:off x="1187624" y="1700808"/>
            <a:ext cx="2428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sz="3200" dirty="0">
                <a:solidFill>
                  <a:schemeClr val="tx1"/>
                </a:solidFill>
                <a:latin typeface="黑体" panose="02010609060101010101" pitchFamily="49" charset="-122"/>
              </a:rPr>
              <a:t>复习</a:t>
            </a:r>
            <a:r>
              <a:rPr kumimoji="0" lang="en-US" altLang="zh-CN" sz="3200" dirty="0">
                <a:solidFill>
                  <a:schemeClr val="tx1"/>
                </a:solidFill>
                <a:latin typeface="黑体" panose="02010609060101010101" pitchFamily="49" charset="-122"/>
              </a:rPr>
              <a:t>:</a:t>
            </a:r>
            <a:r>
              <a:rPr kumimoji="0" lang="zh-CN" altLang="en-US" sz="3200" dirty="0">
                <a:solidFill>
                  <a:schemeClr val="tx1"/>
                </a:solidFill>
                <a:latin typeface="黑体" panose="02010609060101010101" pitchFamily="49" charset="-122"/>
              </a:rPr>
              <a:t>位移法</a:t>
            </a:r>
          </a:p>
        </p:txBody>
      </p:sp>
      <p:sp>
        <p:nvSpPr>
          <p:cNvPr id="12"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隶书" panose="02010509060101010101" pitchFamily="49" charset="-122"/>
              </a:rPr>
              <a:t>位移解法</a:t>
            </a:r>
            <a:endParaRPr lang="zh-CN" altLang="en-US" b="1" dirty="0">
              <a:latin typeface="隶书" panose="02010509060101010101" pitchFamily="49" charset="-122"/>
            </a:endParaRPr>
          </a:p>
        </p:txBody>
      </p:sp>
      <p:cxnSp>
        <p:nvCxnSpPr>
          <p:cNvPr id="13" name="直接连接符 12"/>
          <p:cNvCxnSpPr/>
          <p:nvPr/>
        </p:nvCxnSpPr>
        <p:spPr>
          <a:xfrm>
            <a:off x="1187624"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181734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4" name="Group 8"/>
          <p:cNvGrpSpPr>
            <a:grpSpLocks/>
          </p:cNvGrpSpPr>
          <p:nvPr/>
        </p:nvGrpSpPr>
        <p:grpSpPr bwMode="auto">
          <a:xfrm>
            <a:off x="251520" y="4797152"/>
            <a:ext cx="9144000" cy="1576388"/>
            <a:chOff x="144" y="2496"/>
            <a:chExt cx="5760" cy="993"/>
          </a:xfrm>
        </p:grpSpPr>
        <p:sp>
          <p:nvSpPr>
            <p:cNvPr id="25607" name="Rectangle 3"/>
            <p:cNvSpPr>
              <a:spLocks noChangeArrowheads="1"/>
            </p:cNvSpPr>
            <p:nvPr/>
          </p:nvSpPr>
          <p:spPr bwMode="auto">
            <a:xfrm>
              <a:off x="144" y="2496"/>
              <a:ext cx="5760"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lnSpc>
                  <a:spcPct val="120000"/>
                </a:lnSpc>
                <a:spcBef>
                  <a:spcPct val="50000"/>
                </a:spcBef>
              </a:pPr>
              <a:r>
                <a:rPr kumimoji="0" lang="zh-CN" altLang="en-US" sz="3200" dirty="0">
                  <a:solidFill>
                    <a:schemeClr val="tx1"/>
                  </a:solidFill>
                  <a:latin typeface="宋体" panose="02010600030101010101" pitchFamily="2" charset="-122"/>
                </a:rPr>
                <a:t>位移分量求解后，可通过几何方程求出应变     </a:t>
              </a:r>
            </a:p>
            <a:p>
              <a:pPr eaLnBrk="1" hangingPunct="1">
                <a:lnSpc>
                  <a:spcPct val="120000"/>
                </a:lnSpc>
                <a:spcBef>
                  <a:spcPct val="50000"/>
                </a:spcBef>
              </a:pPr>
              <a:r>
                <a:rPr kumimoji="0" lang="zh-CN" altLang="en-US" sz="3200" dirty="0">
                  <a:solidFill>
                    <a:schemeClr val="tx1"/>
                  </a:solidFill>
                  <a:latin typeface="宋体" panose="02010600030101010101" pitchFamily="2" charset="-122"/>
                </a:rPr>
                <a:t>   和通过本构方程求出应力   。</a:t>
              </a:r>
              <a:r>
                <a:rPr kumimoji="0" lang="zh-CN" altLang="en-US" sz="3200" dirty="0">
                  <a:solidFill>
                    <a:schemeClr val="tx1"/>
                  </a:solidFill>
                </a:rPr>
                <a:t> </a:t>
              </a:r>
            </a:p>
          </p:txBody>
        </p:sp>
        <p:graphicFrame>
          <p:nvGraphicFramePr>
            <p:cNvPr id="25602" name="Object 2"/>
            <p:cNvGraphicFramePr>
              <a:graphicFrameLocks noChangeAspect="1"/>
            </p:cNvGraphicFramePr>
            <p:nvPr>
              <p:extLst>
                <p:ext uri="{D42A27DB-BD31-4B8C-83A1-F6EECF244321}">
                  <p14:modId xmlns:p14="http://schemas.microsoft.com/office/powerpoint/2010/main" val="3308095764"/>
                </p:ext>
              </p:extLst>
            </p:nvPr>
          </p:nvGraphicFramePr>
          <p:xfrm>
            <a:off x="213" y="3026"/>
            <a:ext cx="398" cy="463"/>
          </p:xfrm>
          <a:graphic>
            <a:graphicData uri="http://schemas.openxmlformats.org/presentationml/2006/ole">
              <mc:AlternateContent xmlns:mc="http://schemas.openxmlformats.org/markup-compatibility/2006">
                <mc:Choice xmlns:v="urn:schemas-microsoft-com:vml" Requires="v">
                  <p:oleObj spid="_x0000_s123932" name="Equation" r:id="rId3" imgW="177480" imgH="241200" progId="Equation.DSMT4">
                    <p:embed/>
                  </p:oleObj>
                </mc:Choice>
                <mc:Fallback>
                  <p:oleObj name="Equation" r:id="rId3" imgW="177480" imgH="241200" progId="Equation.DSMT4">
                    <p:embed/>
                    <p:pic>
                      <p:nvPicPr>
                        <p:cNvPr id="25602" name="Object 2"/>
                        <p:cNvPicPr>
                          <a:picLocks noChangeAspect="1" noChangeArrowheads="1"/>
                        </p:cNvPicPr>
                        <p:nvPr/>
                      </p:nvPicPr>
                      <p:blipFill>
                        <a:blip r:embed="rId4"/>
                        <a:srcRect/>
                        <a:stretch>
                          <a:fillRect/>
                        </a:stretch>
                      </p:blipFill>
                      <p:spPr bwMode="auto">
                        <a:xfrm>
                          <a:off x="213" y="3026"/>
                          <a:ext cx="398" cy="4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 name="Object 3"/>
            <p:cNvGraphicFramePr>
              <a:graphicFrameLocks noChangeAspect="1"/>
            </p:cNvGraphicFramePr>
            <p:nvPr>
              <p:extLst>
                <p:ext uri="{D42A27DB-BD31-4B8C-83A1-F6EECF244321}">
                  <p14:modId xmlns:p14="http://schemas.microsoft.com/office/powerpoint/2010/main" val="174551144"/>
                </p:ext>
              </p:extLst>
            </p:nvPr>
          </p:nvGraphicFramePr>
          <p:xfrm>
            <a:off x="3388" y="3014"/>
            <a:ext cx="455" cy="463"/>
          </p:xfrm>
          <a:graphic>
            <a:graphicData uri="http://schemas.openxmlformats.org/presentationml/2006/ole">
              <mc:AlternateContent xmlns:mc="http://schemas.openxmlformats.org/markup-compatibility/2006">
                <mc:Choice xmlns:v="urn:schemas-microsoft-com:vml" Requires="v">
                  <p:oleObj spid="_x0000_s123933" name="Equation" r:id="rId5" imgW="203040" imgH="241200" progId="Equation.DSMT4">
                    <p:embed/>
                  </p:oleObj>
                </mc:Choice>
                <mc:Fallback>
                  <p:oleObj name="Equation" r:id="rId5" imgW="203040" imgH="241200" progId="Equation.DSMT4">
                    <p:embed/>
                    <p:pic>
                      <p:nvPicPr>
                        <p:cNvPr id="25603" name="Object 3"/>
                        <p:cNvPicPr>
                          <a:picLocks noChangeAspect="1" noChangeArrowheads="1"/>
                        </p:cNvPicPr>
                        <p:nvPr/>
                      </p:nvPicPr>
                      <p:blipFill>
                        <a:blip r:embed="rId6"/>
                        <a:srcRect/>
                        <a:stretch>
                          <a:fillRect/>
                        </a:stretch>
                      </p:blipFill>
                      <p:spPr bwMode="auto">
                        <a:xfrm>
                          <a:off x="3388" y="3014"/>
                          <a:ext cx="455" cy="4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05" name="Rectangle 6"/>
          <p:cNvSpPr>
            <a:spLocks noChangeArrowheads="1"/>
          </p:cNvSpPr>
          <p:nvPr/>
        </p:nvSpPr>
        <p:spPr bwMode="auto">
          <a:xfrm>
            <a:off x="251520" y="1995215"/>
            <a:ext cx="91440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eaLnBrk="1" hangingPunct="1">
              <a:lnSpc>
                <a:spcPct val="110000"/>
              </a:lnSpc>
              <a:spcBef>
                <a:spcPct val="30000"/>
              </a:spcBef>
            </a:pPr>
            <a:r>
              <a:rPr kumimoji="0" lang="zh-CN" altLang="en-US" sz="3200" dirty="0">
                <a:solidFill>
                  <a:schemeClr val="tx1"/>
                </a:solidFill>
                <a:latin typeface="宋体" panose="02010600030101010101" pitchFamily="2" charset="-122"/>
              </a:rPr>
              <a:t>位移解法以位移为</a:t>
            </a:r>
            <a:r>
              <a:rPr kumimoji="0" lang="en-US" altLang="zh-CN" sz="3200" dirty="0">
                <a:solidFill>
                  <a:schemeClr val="tx1"/>
                </a:solidFill>
                <a:latin typeface="宋体" panose="02010600030101010101" pitchFamily="2" charset="-122"/>
              </a:rPr>
              <a:t>3</a:t>
            </a:r>
            <a:r>
              <a:rPr kumimoji="0" lang="zh-CN" altLang="en-US" sz="3200" dirty="0">
                <a:solidFill>
                  <a:schemeClr val="tx1"/>
                </a:solidFill>
                <a:latin typeface="宋体" panose="02010600030101010101" pitchFamily="2" charset="-122"/>
              </a:rPr>
              <a:t>个基本未知函数（</a:t>
            </a:r>
            <a:r>
              <a:rPr kumimoji="0" lang="en-US" altLang="zh-CN" sz="3200" i="1" dirty="0">
                <a:solidFill>
                  <a:schemeClr val="tx1"/>
                </a:solidFill>
                <a:latin typeface="Times New Roman" panose="02020603050405020304" pitchFamily="18" charset="0"/>
              </a:rPr>
              <a:t>u</a:t>
            </a:r>
            <a:r>
              <a:rPr kumimoji="0" lang="en-US" altLang="zh-CN" sz="2000" i="1" dirty="0">
                <a:solidFill>
                  <a:schemeClr val="tx1"/>
                </a:solidFill>
                <a:latin typeface="宋体" panose="02010600030101010101" pitchFamily="2" charset="-122"/>
              </a:rPr>
              <a:t>1</a:t>
            </a:r>
            <a:r>
              <a:rPr kumimoji="0" lang="en-US" altLang="zh-CN" sz="3200" i="1" dirty="0">
                <a:solidFill>
                  <a:schemeClr val="tx1"/>
                </a:solidFill>
                <a:latin typeface="宋体" panose="02010600030101010101" pitchFamily="2" charset="-122"/>
              </a:rPr>
              <a:t>,</a:t>
            </a:r>
            <a:r>
              <a:rPr kumimoji="0" lang="en-US" altLang="zh-CN" sz="3200" i="1" dirty="0">
                <a:solidFill>
                  <a:schemeClr val="tx1"/>
                </a:solidFill>
                <a:latin typeface="Times New Roman" panose="02020603050405020304" pitchFamily="18" charset="0"/>
              </a:rPr>
              <a:t>u</a:t>
            </a:r>
            <a:r>
              <a:rPr kumimoji="0" lang="en-US" altLang="zh-CN" sz="2000" i="1" dirty="0">
                <a:solidFill>
                  <a:schemeClr val="tx1"/>
                </a:solidFill>
                <a:latin typeface="宋体" panose="02010600030101010101" pitchFamily="2" charset="-122"/>
              </a:rPr>
              <a:t>2</a:t>
            </a:r>
            <a:r>
              <a:rPr kumimoji="0" lang="en-US" altLang="zh-CN" sz="3200" i="1" dirty="0">
                <a:solidFill>
                  <a:schemeClr val="tx1"/>
                </a:solidFill>
                <a:latin typeface="宋体" panose="02010600030101010101" pitchFamily="2" charset="-122"/>
              </a:rPr>
              <a:t>,</a:t>
            </a:r>
            <a:r>
              <a:rPr kumimoji="0" lang="en-US" altLang="zh-CN" sz="3200" i="1" dirty="0">
                <a:solidFill>
                  <a:schemeClr val="tx1"/>
                </a:solidFill>
                <a:latin typeface="Times New Roman" panose="02020603050405020304" pitchFamily="18" charset="0"/>
              </a:rPr>
              <a:t>u</a:t>
            </a:r>
            <a:r>
              <a:rPr kumimoji="0" lang="en-US" altLang="zh-CN" sz="2000" i="1" dirty="0">
                <a:solidFill>
                  <a:schemeClr val="tx1"/>
                </a:solidFill>
                <a:latin typeface="宋体" panose="02010600030101010101" pitchFamily="2" charset="-122"/>
              </a:rPr>
              <a:t>3</a:t>
            </a:r>
            <a:r>
              <a:rPr kumimoji="0" lang="zh-CN" altLang="en-US" sz="3200" dirty="0">
                <a:solidFill>
                  <a:schemeClr val="tx1"/>
                </a:solidFill>
                <a:latin typeface="宋体" panose="02010600030101010101" pitchFamily="2" charset="-122"/>
              </a:rPr>
              <a:t>），归结为在给定的边界条件下求解位移表示的</a:t>
            </a:r>
            <a:r>
              <a:rPr kumimoji="0" lang="en-US" altLang="zh-CN" sz="3200" dirty="0">
                <a:solidFill>
                  <a:schemeClr val="tx1"/>
                </a:solidFill>
                <a:latin typeface="宋体" panose="02010600030101010101" pitchFamily="2" charset="-122"/>
              </a:rPr>
              <a:t>3</a:t>
            </a:r>
            <a:r>
              <a:rPr kumimoji="0" lang="zh-CN" altLang="en-US" sz="3200" dirty="0">
                <a:solidFill>
                  <a:schemeClr val="tx1"/>
                </a:solidFill>
                <a:latin typeface="宋体" panose="02010600030101010101" pitchFamily="2" charset="-122"/>
              </a:rPr>
              <a:t>个平衡微分方程，即三个</a:t>
            </a:r>
            <a:r>
              <a:rPr kumimoji="0" lang="zh-CN" altLang="en-US" sz="3200" dirty="0">
                <a:solidFill>
                  <a:schemeClr val="tx1"/>
                </a:solidFill>
                <a:latin typeface="隶书" panose="02010509060101010101" pitchFamily="49" charset="-122"/>
              </a:rPr>
              <a:t>拉梅方程</a:t>
            </a:r>
            <a:r>
              <a:rPr kumimoji="0" lang="zh-CN" altLang="en-US" sz="3200" dirty="0">
                <a:solidFill>
                  <a:schemeClr val="tx1"/>
                </a:solidFill>
                <a:latin typeface="宋体" panose="02010600030101010101" pitchFamily="2" charset="-122"/>
              </a:rPr>
              <a:t>。</a:t>
            </a:r>
          </a:p>
        </p:txBody>
      </p:sp>
      <p:sp>
        <p:nvSpPr>
          <p:cNvPr id="25606" name="Rectangle 7"/>
          <p:cNvSpPr>
            <a:spLocks noChangeArrowheads="1"/>
          </p:cNvSpPr>
          <p:nvPr/>
        </p:nvSpPr>
        <p:spPr bwMode="auto">
          <a:xfrm>
            <a:off x="251520" y="3998640"/>
            <a:ext cx="5845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lang="zh-CN" altLang="en-US" sz="3200" dirty="0">
                <a:solidFill>
                  <a:schemeClr val="tx1"/>
                </a:solidFill>
                <a:latin typeface="Times New Roman" panose="02020603050405020304" pitchFamily="18" charset="0"/>
              </a:rPr>
              <a:t>位移解法适用于位移边界条件</a:t>
            </a:r>
            <a:r>
              <a:rPr lang="zh-CN" altLang="en-US" dirty="0">
                <a:solidFill>
                  <a:schemeClr val="tx1"/>
                </a:solidFill>
                <a:latin typeface="Times New Roman" panose="02020603050405020304" pitchFamily="18" charset="0"/>
              </a:rPr>
              <a:t>。</a:t>
            </a:r>
          </a:p>
        </p:txBody>
      </p:sp>
      <p:sp>
        <p:nvSpPr>
          <p:cNvPr id="8"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隶书" panose="02010509060101010101" pitchFamily="49" charset="-122"/>
              </a:rPr>
              <a:t>位移解法</a:t>
            </a:r>
            <a:endParaRPr lang="zh-CN" altLang="en-US" b="1" dirty="0">
              <a:latin typeface="隶书" panose="02010509060101010101" pitchFamily="49" charset="-122"/>
            </a:endParaRPr>
          </a:p>
        </p:txBody>
      </p:sp>
      <p:cxnSp>
        <p:nvCxnSpPr>
          <p:cNvPr id="9" name="直接连接符 8"/>
          <p:cNvCxnSpPr/>
          <p:nvPr/>
        </p:nvCxnSpPr>
        <p:spPr>
          <a:xfrm>
            <a:off x="1187624"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23991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0" name="Rectangle 2"/>
          <p:cNvSpPr>
            <a:spLocks noGrp="1" noChangeArrowheads="1"/>
          </p:cNvSpPr>
          <p:nvPr>
            <p:ph type="body" idx="1"/>
          </p:nvPr>
        </p:nvSpPr>
        <p:spPr bwMode="auto">
          <a:xfrm>
            <a:off x="52388" y="1949450"/>
            <a:ext cx="9144000" cy="3167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50000"/>
              </a:spcBef>
              <a:buFontTx/>
              <a:buNone/>
            </a:pPr>
            <a:r>
              <a:rPr lang="en-US" altLang="zh-CN" sz="2800" b="1" smtClean="0">
                <a:solidFill>
                  <a:srgbClr val="FFFF00"/>
                </a:solidFill>
                <a:ea typeface="黑体" panose="02010609060101010101" pitchFamily="49" charset="-122"/>
              </a:rPr>
              <a:t>    </a:t>
            </a:r>
            <a:endParaRPr lang="en-US" altLang="zh-CN" sz="2800" b="1" smtClean="0">
              <a:solidFill>
                <a:srgbClr val="FF0000"/>
              </a:solidFill>
              <a:latin typeface="黑体" panose="02010609060101010101" pitchFamily="49" charset="-122"/>
              <a:ea typeface="黑体" panose="02010609060101010101" pitchFamily="49" charset="-122"/>
            </a:endParaRPr>
          </a:p>
        </p:txBody>
      </p:sp>
      <p:sp>
        <p:nvSpPr>
          <p:cNvPr id="26631" name="Text Box 3"/>
          <p:cNvSpPr txBox="1">
            <a:spLocks noGrp="1" noChangeArrowheads="1"/>
          </p:cNvSpPr>
          <p:nvPr>
            <p:ph type="title"/>
          </p:nvPr>
        </p:nvSpPr>
        <p:spPr bwMode="auto">
          <a:xfrm>
            <a:off x="1115616" y="908720"/>
            <a:ext cx="8534400" cy="850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spcBef>
                <a:spcPct val="50000"/>
              </a:spcBef>
            </a:pPr>
            <a:r>
              <a:rPr lang="zh-CN" altLang="en-US" sz="3200" b="1" dirty="0" smtClean="0">
                <a:latin typeface="黑体" panose="02010609060101010101" pitchFamily="49" charset="-122"/>
                <a:ea typeface="黑体" panose="02010609060101010101" pitchFamily="49" charset="-122"/>
              </a:rPr>
              <a:t>对于位移法体力为常量时：</a:t>
            </a:r>
          </a:p>
        </p:txBody>
      </p:sp>
      <p:grpSp>
        <p:nvGrpSpPr>
          <p:cNvPr id="26632" name="Group 4"/>
          <p:cNvGrpSpPr>
            <a:grpSpLocks/>
          </p:cNvGrpSpPr>
          <p:nvPr/>
        </p:nvGrpSpPr>
        <p:grpSpPr bwMode="auto">
          <a:xfrm>
            <a:off x="523479" y="1688183"/>
            <a:ext cx="8534400" cy="1289050"/>
            <a:chOff x="237" y="2089"/>
            <a:chExt cx="5376" cy="812"/>
          </a:xfrm>
        </p:grpSpPr>
        <p:sp>
          <p:nvSpPr>
            <p:cNvPr id="26639" name="Rectangle 5"/>
            <p:cNvSpPr>
              <a:spLocks noChangeArrowheads="1"/>
            </p:cNvSpPr>
            <p:nvPr/>
          </p:nvSpPr>
          <p:spPr bwMode="auto">
            <a:xfrm>
              <a:off x="237" y="2089"/>
              <a:ext cx="5376" cy="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pPr>
                <a:lnSpc>
                  <a:spcPct val="140000"/>
                </a:lnSpc>
              </a:pPr>
              <a:r>
                <a:rPr kumimoji="0" lang="zh-CN" altLang="en-US" dirty="0">
                  <a:solidFill>
                    <a:schemeClr val="tx1"/>
                  </a:solidFill>
                  <a:latin typeface="宋体" panose="02010600030101010101" pitchFamily="2" charset="-122"/>
                </a:rPr>
                <a:t>由位移法得到：体积应力  和体积应变  均满足</a:t>
              </a:r>
            </a:p>
            <a:p>
              <a:pPr>
                <a:lnSpc>
                  <a:spcPct val="140000"/>
                </a:lnSpc>
              </a:pPr>
              <a:r>
                <a:rPr kumimoji="0" lang="zh-CN" altLang="en-US" dirty="0">
                  <a:solidFill>
                    <a:schemeClr val="tx1"/>
                  </a:solidFill>
                  <a:latin typeface="宋体" panose="02010600030101010101" pitchFamily="2" charset="-122"/>
                </a:rPr>
                <a:t>调和（</a:t>
              </a:r>
              <a:r>
                <a:rPr kumimoji="0" lang="en-US" altLang="zh-CN" dirty="0">
                  <a:solidFill>
                    <a:schemeClr val="tx1"/>
                  </a:solidFill>
                  <a:latin typeface="Times New Roman" panose="02020603050405020304" pitchFamily="18" charset="0"/>
                </a:rPr>
                <a:t>Laplace)</a:t>
              </a:r>
              <a:r>
                <a:rPr kumimoji="0" lang="zh-CN" altLang="en-US" dirty="0">
                  <a:solidFill>
                    <a:schemeClr val="tx1"/>
                  </a:solidFill>
                  <a:latin typeface="宋体" panose="02010600030101010101" pitchFamily="2" charset="-122"/>
                </a:rPr>
                <a:t>方程；</a:t>
              </a:r>
            </a:p>
          </p:txBody>
        </p:sp>
        <p:graphicFrame>
          <p:nvGraphicFramePr>
            <p:cNvPr id="26628" name="Object 4"/>
            <p:cNvGraphicFramePr>
              <a:graphicFrameLocks/>
            </p:cNvGraphicFramePr>
            <p:nvPr>
              <p:extLst>
                <p:ext uri="{D42A27DB-BD31-4B8C-83A1-F6EECF244321}">
                  <p14:modId xmlns:p14="http://schemas.microsoft.com/office/powerpoint/2010/main" val="1720086722"/>
                </p:ext>
              </p:extLst>
            </p:nvPr>
          </p:nvGraphicFramePr>
          <p:xfrm>
            <a:off x="2791" y="2226"/>
            <a:ext cx="267" cy="292"/>
          </p:xfrm>
          <a:graphic>
            <a:graphicData uri="http://schemas.openxmlformats.org/presentationml/2006/ole">
              <mc:AlternateContent xmlns:mc="http://schemas.openxmlformats.org/markup-compatibility/2006">
                <mc:Choice xmlns:v="urn:schemas-microsoft-com:vml" Requires="v">
                  <p:oleObj spid="_x0000_s124982" name="Equation" r:id="rId3" imgW="152280" imgH="164880" progId="Equation.DSMT4">
                    <p:embed/>
                  </p:oleObj>
                </mc:Choice>
                <mc:Fallback>
                  <p:oleObj name="Equation" r:id="rId3" imgW="152280" imgH="164880" progId="Equation.DSMT4">
                    <p:embed/>
                    <p:pic>
                      <p:nvPicPr>
                        <p:cNvPr id="26628" name="Object 4"/>
                        <p:cNvPicPr preferRelativeResize="0">
                          <a:picLocks noChangeArrowheads="1"/>
                        </p:cNvPicPr>
                        <p:nvPr/>
                      </p:nvPicPr>
                      <p:blipFill>
                        <a:blip r:embed="rId4"/>
                        <a:srcRect/>
                        <a:stretch>
                          <a:fillRect/>
                        </a:stretch>
                      </p:blipFill>
                      <p:spPr bwMode="auto">
                        <a:xfrm>
                          <a:off x="2791" y="2226"/>
                          <a:ext cx="267" cy="292"/>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26629" name="Object 5"/>
            <p:cNvGraphicFramePr>
              <a:graphicFrameLocks/>
            </p:cNvGraphicFramePr>
            <p:nvPr>
              <p:extLst>
                <p:ext uri="{D42A27DB-BD31-4B8C-83A1-F6EECF244321}">
                  <p14:modId xmlns:p14="http://schemas.microsoft.com/office/powerpoint/2010/main" val="4131366449"/>
                </p:ext>
              </p:extLst>
            </p:nvPr>
          </p:nvGraphicFramePr>
          <p:xfrm>
            <a:off x="4173" y="2218"/>
            <a:ext cx="222" cy="292"/>
          </p:xfrm>
          <a:graphic>
            <a:graphicData uri="http://schemas.openxmlformats.org/presentationml/2006/ole">
              <mc:AlternateContent xmlns:mc="http://schemas.openxmlformats.org/markup-compatibility/2006">
                <mc:Choice xmlns:v="urn:schemas-microsoft-com:vml" Requires="v">
                  <p:oleObj spid="_x0000_s124983" name="Equation" r:id="rId5" imgW="126720" imgH="164880" progId="Equation.DSMT4">
                    <p:embed/>
                  </p:oleObj>
                </mc:Choice>
                <mc:Fallback>
                  <p:oleObj name="Equation" r:id="rId5" imgW="126720" imgH="164880" progId="Equation.DSMT4">
                    <p:embed/>
                    <p:pic>
                      <p:nvPicPr>
                        <p:cNvPr id="26629" name="Object 5"/>
                        <p:cNvPicPr preferRelativeResize="0">
                          <a:picLocks noChangeArrowheads="1"/>
                        </p:cNvPicPr>
                        <p:nvPr/>
                      </p:nvPicPr>
                      <p:blipFill>
                        <a:blip r:embed="rId6"/>
                        <a:srcRect/>
                        <a:stretch>
                          <a:fillRect/>
                        </a:stretch>
                      </p:blipFill>
                      <p:spPr bwMode="auto">
                        <a:xfrm>
                          <a:off x="4173" y="2218"/>
                          <a:ext cx="222" cy="292"/>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pSp>
      <p:grpSp>
        <p:nvGrpSpPr>
          <p:cNvPr id="26633" name="Group 8"/>
          <p:cNvGrpSpPr>
            <a:grpSpLocks/>
          </p:cNvGrpSpPr>
          <p:nvPr/>
        </p:nvGrpSpPr>
        <p:grpSpPr bwMode="auto">
          <a:xfrm>
            <a:off x="604441" y="3048670"/>
            <a:ext cx="6975475" cy="1430338"/>
            <a:chOff x="288" y="3059"/>
            <a:chExt cx="4394" cy="901"/>
          </a:xfrm>
        </p:grpSpPr>
        <p:grpSp>
          <p:nvGrpSpPr>
            <p:cNvPr id="26636" name="Group 9"/>
            <p:cNvGrpSpPr>
              <a:grpSpLocks/>
            </p:cNvGrpSpPr>
            <p:nvPr/>
          </p:nvGrpSpPr>
          <p:grpSpPr bwMode="auto">
            <a:xfrm>
              <a:off x="288" y="3059"/>
              <a:ext cx="3103" cy="404"/>
              <a:chOff x="288" y="3059"/>
              <a:chExt cx="3103" cy="404"/>
            </a:xfrm>
          </p:grpSpPr>
          <p:graphicFrame>
            <p:nvGraphicFramePr>
              <p:cNvPr id="26627" name="Object 3"/>
              <p:cNvGraphicFramePr>
                <a:graphicFrameLocks noChangeAspect="1"/>
              </p:cNvGraphicFramePr>
              <p:nvPr>
                <p:extLst>
                  <p:ext uri="{D42A27DB-BD31-4B8C-83A1-F6EECF244321}">
                    <p14:modId xmlns:p14="http://schemas.microsoft.com/office/powerpoint/2010/main" val="2109403683"/>
                  </p:ext>
                </p:extLst>
              </p:nvPr>
            </p:nvGraphicFramePr>
            <p:xfrm>
              <a:off x="1008" y="3059"/>
              <a:ext cx="2383" cy="404"/>
            </p:xfrm>
            <a:graphic>
              <a:graphicData uri="http://schemas.openxmlformats.org/presentationml/2006/ole">
                <mc:AlternateContent xmlns:mc="http://schemas.openxmlformats.org/markup-compatibility/2006">
                  <mc:Choice xmlns:v="urn:schemas-microsoft-com:vml" Requires="v">
                    <p:oleObj spid="_x0000_s124984" name="Equation" r:id="rId7" imgW="1320480" imgH="228600" progId="Equation.DSMT4">
                      <p:embed/>
                    </p:oleObj>
                  </mc:Choice>
                  <mc:Fallback>
                    <p:oleObj name="Equation" r:id="rId7" imgW="1320480" imgH="228600" progId="Equation.DSMT4">
                      <p:embed/>
                      <p:pic>
                        <p:nvPicPr>
                          <p:cNvPr id="26627" name="Object 3"/>
                          <p:cNvPicPr>
                            <a:picLocks noChangeAspect="1" noChangeArrowheads="1"/>
                          </p:cNvPicPr>
                          <p:nvPr/>
                        </p:nvPicPr>
                        <p:blipFill>
                          <a:blip r:embed="rId8"/>
                          <a:srcRect/>
                          <a:stretch>
                            <a:fillRect/>
                          </a:stretch>
                        </p:blipFill>
                        <p:spPr bwMode="auto">
                          <a:xfrm>
                            <a:off x="1008" y="3059"/>
                            <a:ext cx="2383" cy="404"/>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26638" name="Rectangle 11"/>
              <p:cNvSpPr>
                <a:spLocks noChangeArrowheads="1"/>
              </p:cNvSpPr>
              <p:nvPr/>
            </p:nvSpPr>
            <p:spPr bwMode="auto">
              <a:xfrm>
                <a:off x="288" y="305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宋体" panose="02010600030101010101" pitchFamily="2" charset="-122"/>
                  </a:rPr>
                  <a:t>即</a:t>
                </a:r>
              </a:p>
            </p:txBody>
          </p:sp>
        </p:grpSp>
        <p:sp>
          <p:nvSpPr>
            <p:cNvPr id="26637" name="Rectangle 12"/>
            <p:cNvSpPr>
              <a:spLocks noChangeArrowheads="1"/>
            </p:cNvSpPr>
            <p:nvPr/>
          </p:nvSpPr>
          <p:spPr bwMode="auto">
            <a:xfrm>
              <a:off x="291" y="3633"/>
              <a:ext cx="43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体积应力函数和体积应变函数为调和函数。</a:t>
              </a:r>
            </a:p>
          </p:txBody>
        </p:sp>
      </p:grpSp>
      <p:sp>
        <p:nvSpPr>
          <p:cNvPr id="26634" name="Rectangle 13"/>
          <p:cNvSpPr>
            <a:spLocks noChangeArrowheads="1"/>
          </p:cNvSpPr>
          <p:nvPr/>
        </p:nvSpPr>
        <p:spPr bwMode="auto">
          <a:xfrm>
            <a:off x="609204" y="4737770"/>
            <a:ext cx="8221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位移分量</a:t>
            </a:r>
            <a:r>
              <a:rPr kumimoji="0" lang="en-US" altLang="zh-CN" dirty="0">
                <a:solidFill>
                  <a:schemeClr val="tx1"/>
                </a:solidFill>
                <a:latin typeface="楷体" panose="02010609060101010101" pitchFamily="49" charset="-122"/>
                <a:ea typeface="楷体" panose="02010609060101010101" pitchFamily="49" charset="-122"/>
              </a:rPr>
              <a:t>,</a:t>
            </a:r>
            <a:r>
              <a:rPr kumimoji="0" lang="zh-CN" altLang="en-US" dirty="0">
                <a:solidFill>
                  <a:schemeClr val="tx1"/>
                </a:solidFill>
                <a:latin typeface="楷体" panose="02010609060101010101" pitchFamily="49" charset="-122"/>
                <a:ea typeface="楷体" panose="02010609060101010101" pitchFamily="49" charset="-122"/>
              </a:rPr>
              <a:t>应力分量和应变分量均满足双调和方程；</a:t>
            </a:r>
          </a:p>
        </p:txBody>
      </p:sp>
      <p:graphicFrame>
        <p:nvGraphicFramePr>
          <p:cNvPr id="26626" name="Object 2"/>
          <p:cNvGraphicFramePr>
            <a:graphicFrameLocks/>
          </p:cNvGraphicFramePr>
          <p:nvPr>
            <p:extLst>
              <p:ext uri="{D42A27DB-BD31-4B8C-83A1-F6EECF244321}">
                <p14:modId xmlns:p14="http://schemas.microsoft.com/office/powerpoint/2010/main" val="3081975726"/>
              </p:ext>
            </p:extLst>
          </p:nvPr>
        </p:nvGraphicFramePr>
        <p:xfrm>
          <a:off x="775891" y="5518820"/>
          <a:ext cx="7604125" cy="681038"/>
        </p:xfrm>
        <a:graphic>
          <a:graphicData uri="http://schemas.openxmlformats.org/presentationml/2006/ole">
            <mc:AlternateContent xmlns:mc="http://schemas.openxmlformats.org/markup-compatibility/2006">
              <mc:Choice xmlns:v="urn:schemas-microsoft-com:vml" Requires="v">
                <p:oleObj spid="_x0000_s124985" name="Equation" r:id="rId9" imgW="2781000" imgH="253800" progId="Equation.DSMT4">
                  <p:embed/>
                </p:oleObj>
              </mc:Choice>
              <mc:Fallback>
                <p:oleObj name="Equation" r:id="rId9" imgW="2781000" imgH="253800" progId="Equation.DSMT4">
                  <p:embed/>
                  <p:pic>
                    <p:nvPicPr>
                      <p:cNvPr id="26626" name="Object 2"/>
                      <p:cNvPicPr preferRelativeResize="0">
                        <a:picLocks noChangeArrowheads="1"/>
                      </p:cNvPicPr>
                      <p:nvPr/>
                    </p:nvPicPr>
                    <p:blipFill>
                      <a:blip r:embed="rId10"/>
                      <a:srcRect/>
                      <a:stretch>
                        <a:fillRect/>
                      </a:stretch>
                    </p:blipFill>
                    <p:spPr bwMode="auto">
                      <a:xfrm>
                        <a:off x="775891" y="5518820"/>
                        <a:ext cx="7604125" cy="681038"/>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26635" name="Rectangle 15"/>
          <p:cNvSpPr>
            <a:spLocks noChangeArrowheads="1"/>
          </p:cNvSpPr>
          <p:nvPr/>
        </p:nvSpPr>
        <p:spPr bwMode="auto">
          <a:xfrm>
            <a:off x="609204" y="6225258"/>
            <a:ext cx="7507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位移分量</a:t>
            </a:r>
            <a:r>
              <a:rPr kumimoji="0" lang="en-US" altLang="zh-CN" dirty="0">
                <a:solidFill>
                  <a:schemeClr val="tx1"/>
                </a:solidFill>
                <a:latin typeface="楷体" panose="02010609060101010101" pitchFamily="49" charset="-122"/>
                <a:ea typeface="楷体" panose="02010609060101010101" pitchFamily="49" charset="-122"/>
              </a:rPr>
              <a:t>,</a:t>
            </a:r>
            <a:r>
              <a:rPr kumimoji="0" lang="zh-CN" altLang="en-US" dirty="0">
                <a:solidFill>
                  <a:schemeClr val="tx1"/>
                </a:solidFill>
                <a:latin typeface="楷体" panose="02010609060101010101" pitchFamily="49" charset="-122"/>
                <a:ea typeface="楷体" panose="02010609060101010101" pitchFamily="49" charset="-122"/>
              </a:rPr>
              <a:t>应力分量和应变分量为双调和函数。</a:t>
            </a:r>
          </a:p>
        </p:txBody>
      </p:sp>
      <p:sp>
        <p:nvSpPr>
          <p:cNvPr id="16" name="Rectangle 2"/>
          <p:cNvSpPr txBox="1">
            <a:spLocks noChangeArrowheads="1"/>
          </p:cNvSpPr>
          <p:nvPr/>
        </p:nvSpPr>
        <p:spPr>
          <a:xfrm>
            <a:off x="463154" y="3615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隶书" panose="02010509060101010101" pitchFamily="49" charset="-122"/>
              </a:rPr>
              <a:t>位移解法</a:t>
            </a:r>
            <a:endParaRPr lang="zh-CN" altLang="en-US" b="1" dirty="0">
              <a:latin typeface="隶书" panose="02010509060101010101" pitchFamily="49" charset="-122"/>
            </a:endParaRPr>
          </a:p>
        </p:txBody>
      </p:sp>
      <p:cxnSp>
        <p:nvCxnSpPr>
          <p:cNvPr id="17" name="直接连接符 16"/>
          <p:cNvCxnSpPr/>
          <p:nvPr/>
        </p:nvCxnSpPr>
        <p:spPr>
          <a:xfrm>
            <a:off x="1193578" y="958269"/>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53457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3" name="Rectangle 53"/>
          <p:cNvSpPr>
            <a:spLocks noChangeArrowheads="1"/>
          </p:cNvSpPr>
          <p:nvPr/>
        </p:nvSpPr>
        <p:spPr bwMode="auto">
          <a:xfrm>
            <a:off x="115888" y="3729038"/>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sz="2400" dirty="0">
                <a:solidFill>
                  <a:schemeClr val="tx1"/>
                </a:solidFill>
                <a:latin typeface="楷体" panose="02010609060101010101" pitchFamily="49" charset="-122"/>
                <a:ea typeface="楷体" panose="02010609060101010101" pitchFamily="49" charset="-122"/>
              </a:rPr>
              <a:t>解：由几何方程求应变分量</a:t>
            </a:r>
          </a:p>
        </p:txBody>
      </p:sp>
      <p:grpSp>
        <p:nvGrpSpPr>
          <p:cNvPr id="2" name="Group 54"/>
          <p:cNvGrpSpPr>
            <a:grpSpLocks/>
          </p:cNvGrpSpPr>
          <p:nvPr/>
        </p:nvGrpSpPr>
        <p:grpSpPr bwMode="auto">
          <a:xfrm>
            <a:off x="115888" y="2609850"/>
            <a:ext cx="9028112" cy="1131888"/>
            <a:chOff x="0" y="1611"/>
            <a:chExt cx="5687" cy="713"/>
          </a:xfrm>
        </p:grpSpPr>
        <p:sp>
          <p:nvSpPr>
            <p:cNvPr id="27713" name="Rectangle 55"/>
            <p:cNvSpPr>
              <a:spLocks noChangeArrowheads="1"/>
            </p:cNvSpPr>
            <p:nvPr/>
          </p:nvSpPr>
          <p:spPr bwMode="auto">
            <a:xfrm>
              <a:off x="0" y="1644"/>
              <a:ext cx="7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sz="2400" dirty="0">
                  <a:solidFill>
                    <a:schemeClr val="tx1"/>
                  </a:solidFill>
                  <a:latin typeface="宋体" panose="02010600030101010101" pitchFamily="2" charset="-122"/>
                </a:rPr>
                <a:t>已知</a:t>
              </a:r>
              <a:endParaRPr kumimoji="0" lang="zh-CN" altLang="en-US" sz="2400" i="1" dirty="0">
                <a:solidFill>
                  <a:schemeClr val="tx1"/>
                </a:solidFill>
                <a:latin typeface="Times New Roman" panose="02020603050405020304" pitchFamily="18" charset="0"/>
              </a:endParaRPr>
            </a:p>
          </p:txBody>
        </p:sp>
        <p:sp>
          <p:nvSpPr>
            <p:cNvPr id="27714" name="Rectangle 56"/>
            <p:cNvSpPr>
              <a:spLocks noChangeArrowheads="1"/>
            </p:cNvSpPr>
            <p:nvPr/>
          </p:nvSpPr>
          <p:spPr bwMode="auto">
            <a:xfrm>
              <a:off x="4895" y="1713"/>
              <a:ext cx="7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dirty="0">
                  <a:solidFill>
                    <a:schemeClr val="tx1"/>
                  </a:solidFill>
                  <a:latin typeface="宋体" panose="02010600030101010101" pitchFamily="2" charset="-122"/>
                </a:rPr>
                <a:t>,</a:t>
              </a:r>
              <a:r>
                <a:rPr kumimoji="0" lang="zh-CN" altLang="en-US" sz="2400" dirty="0">
                  <a:solidFill>
                    <a:schemeClr val="tx1"/>
                  </a:solidFill>
                  <a:latin typeface="宋体" panose="02010600030101010101" pitchFamily="2" charset="-122"/>
                </a:rPr>
                <a:t>求应力</a:t>
              </a:r>
            </a:p>
          </p:txBody>
        </p:sp>
        <p:graphicFrame>
          <p:nvGraphicFramePr>
            <p:cNvPr id="27651" name="Object 3"/>
            <p:cNvGraphicFramePr>
              <a:graphicFrameLocks noChangeAspect="1"/>
            </p:cNvGraphicFramePr>
            <p:nvPr>
              <p:extLst>
                <p:ext uri="{D42A27DB-BD31-4B8C-83A1-F6EECF244321}">
                  <p14:modId xmlns:p14="http://schemas.microsoft.com/office/powerpoint/2010/main" val="4269209369"/>
                </p:ext>
              </p:extLst>
            </p:nvPr>
          </p:nvGraphicFramePr>
          <p:xfrm>
            <a:off x="605" y="1611"/>
            <a:ext cx="4249" cy="713"/>
          </p:xfrm>
          <a:graphic>
            <a:graphicData uri="http://schemas.openxmlformats.org/presentationml/2006/ole">
              <mc:AlternateContent xmlns:mc="http://schemas.openxmlformats.org/markup-compatibility/2006">
                <mc:Choice xmlns:v="urn:schemas-microsoft-com:vml" Requires="v">
                  <p:oleObj spid="_x0000_s125986" name="Equation" r:id="rId3" imgW="2654280" imgH="419040" progId="Equation.DSMT4">
                    <p:embed/>
                  </p:oleObj>
                </mc:Choice>
                <mc:Fallback>
                  <p:oleObj name="Equation" r:id="rId3" imgW="2654280" imgH="419040" progId="Equation.DSMT4">
                    <p:embed/>
                    <p:pic>
                      <p:nvPicPr>
                        <p:cNvPr id="276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 y="1611"/>
                          <a:ext cx="4249" cy="713"/>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5818" name="Object 2"/>
          <p:cNvGraphicFramePr>
            <a:graphicFrameLocks noChangeAspect="1"/>
          </p:cNvGraphicFramePr>
          <p:nvPr/>
        </p:nvGraphicFramePr>
        <p:xfrm>
          <a:off x="161925" y="4343400"/>
          <a:ext cx="8982075" cy="1920875"/>
        </p:xfrm>
        <a:graphic>
          <a:graphicData uri="http://schemas.openxmlformats.org/presentationml/2006/ole">
            <mc:AlternateContent xmlns:mc="http://schemas.openxmlformats.org/markup-compatibility/2006">
              <mc:Choice xmlns:v="urn:schemas-microsoft-com:vml" Requires="v">
                <p:oleObj spid="_x0000_s125987" name="Equation" r:id="rId5" imgW="3682800" imgH="711000" progId="Equation.DSMT4">
                  <p:embed/>
                </p:oleObj>
              </mc:Choice>
              <mc:Fallback>
                <p:oleObj name="Equation" r:id="rId5" imgW="3682800" imgH="711000" progId="Equation.DSMT4">
                  <p:embed/>
                  <p:pic>
                    <p:nvPicPr>
                      <p:cNvPr id="24581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 y="4343400"/>
                        <a:ext cx="8982075" cy="1920875"/>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66"/>
          <p:cNvGrpSpPr>
            <a:grpSpLocks/>
          </p:cNvGrpSpPr>
          <p:nvPr/>
        </p:nvGrpSpPr>
        <p:grpSpPr bwMode="auto">
          <a:xfrm>
            <a:off x="0" y="-151606"/>
            <a:ext cx="5905500" cy="2505075"/>
            <a:chOff x="0" y="32"/>
            <a:chExt cx="3720" cy="1578"/>
          </a:xfrm>
        </p:grpSpPr>
        <p:sp>
          <p:nvSpPr>
            <p:cNvPr id="27679" name="Rectangle 59"/>
            <p:cNvSpPr>
              <a:spLocks noChangeArrowheads="1"/>
            </p:cNvSpPr>
            <p:nvPr/>
          </p:nvSpPr>
          <p:spPr bwMode="auto">
            <a:xfrm>
              <a:off x="0" y="812"/>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rgbClr val="C00000"/>
                  </a:solidFill>
                  <a:latin typeface="宋体" panose="02010600030101010101" pitchFamily="2" charset="-122"/>
                </a:rPr>
                <a:t>位移法例题</a:t>
              </a:r>
            </a:p>
          </p:txBody>
        </p:sp>
        <p:grpSp>
          <p:nvGrpSpPr>
            <p:cNvPr id="27680" name="Group 62"/>
            <p:cNvGrpSpPr>
              <a:grpSpLocks/>
            </p:cNvGrpSpPr>
            <p:nvPr/>
          </p:nvGrpSpPr>
          <p:grpSpPr bwMode="auto">
            <a:xfrm>
              <a:off x="1362" y="32"/>
              <a:ext cx="2358" cy="1578"/>
              <a:chOff x="1178" y="32"/>
              <a:chExt cx="2358" cy="1578"/>
            </a:xfrm>
          </p:grpSpPr>
          <p:grpSp>
            <p:nvGrpSpPr>
              <p:cNvPr id="27681" name="Group 22"/>
              <p:cNvGrpSpPr>
                <a:grpSpLocks/>
              </p:cNvGrpSpPr>
              <p:nvPr/>
            </p:nvGrpSpPr>
            <p:grpSpPr bwMode="auto">
              <a:xfrm>
                <a:off x="1178" y="32"/>
                <a:ext cx="2358" cy="1578"/>
                <a:chOff x="1346" y="216"/>
                <a:chExt cx="2264" cy="1479"/>
              </a:xfrm>
            </p:grpSpPr>
            <p:sp>
              <p:nvSpPr>
                <p:cNvPr id="27683" name="Line 23"/>
                <p:cNvSpPr>
                  <a:spLocks noChangeShapeType="1"/>
                </p:cNvSpPr>
                <p:nvPr/>
              </p:nvSpPr>
              <p:spPr bwMode="auto">
                <a:xfrm>
                  <a:off x="1487" y="1152"/>
                  <a:ext cx="1680" cy="0"/>
                </a:xfrm>
                <a:prstGeom prst="line">
                  <a:avLst/>
                </a:prstGeom>
                <a:noFill/>
                <a:ln w="25400">
                  <a:solidFill>
                    <a:srgbClr val="FF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84" name="Group 24"/>
                <p:cNvGrpSpPr>
                  <a:grpSpLocks/>
                </p:cNvGrpSpPr>
                <p:nvPr/>
              </p:nvGrpSpPr>
              <p:grpSpPr bwMode="auto">
                <a:xfrm>
                  <a:off x="1920" y="1144"/>
                  <a:ext cx="769" cy="551"/>
                  <a:chOff x="1920" y="1144"/>
                  <a:chExt cx="769" cy="551"/>
                </a:xfrm>
              </p:grpSpPr>
              <p:sp>
                <p:nvSpPr>
                  <p:cNvPr id="27708" name="Line 25"/>
                  <p:cNvSpPr>
                    <a:spLocks noChangeShapeType="1"/>
                  </p:cNvSpPr>
                  <p:nvPr/>
                </p:nvSpPr>
                <p:spPr bwMode="auto">
                  <a:xfrm>
                    <a:off x="2272" y="1144"/>
                    <a:ext cx="0" cy="5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9" name="Line 26"/>
                  <p:cNvSpPr>
                    <a:spLocks noChangeShapeType="1"/>
                  </p:cNvSpPr>
                  <p:nvPr/>
                </p:nvSpPr>
                <p:spPr bwMode="auto">
                  <a:xfrm>
                    <a:off x="1920" y="1151"/>
                    <a:ext cx="1" cy="4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0" name="Line 27"/>
                  <p:cNvSpPr>
                    <a:spLocks noChangeShapeType="1"/>
                  </p:cNvSpPr>
                  <p:nvPr/>
                </p:nvSpPr>
                <p:spPr bwMode="auto">
                  <a:xfrm>
                    <a:off x="2688" y="1152"/>
                    <a:ext cx="1"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7711" name="AutoShape 28"/>
                  <p:cNvCxnSpPr>
                    <a:cxnSpLocks noChangeShapeType="1"/>
                  </p:cNvCxnSpPr>
                  <p:nvPr/>
                </p:nvCxnSpPr>
                <p:spPr bwMode="auto">
                  <a:xfrm flipV="1">
                    <a:off x="1920" y="1481"/>
                    <a:ext cx="760" cy="1"/>
                  </a:xfrm>
                  <a:prstGeom prst="straightConnector1">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7712" name="Rectangle 29"/>
                  <p:cNvSpPr>
                    <a:spLocks noChangeArrowheads="1"/>
                  </p:cNvSpPr>
                  <p:nvPr/>
                </p:nvSpPr>
                <p:spPr bwMode="auto">
                  <a:xfrm>
                    <a:off x="2264" y="1459"/>
                    <a:ext cx="386"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2</a:t>
                    </a:r>
                    <a:r>
                      <a:rPr kumimoji="0" lang="en-US" altLang="zh-CN" sz="2000" i="1" dirty="0">
                        <a:solidFill>
                          <a:schemeClr val="tx1"/>
                        </a:solidFill>
                        <a:latin typeface="Times New Roman" panose="02020603050405020304" pitchFamily="18" charset="0"/>
                      </a:rPr>
                      <a:t>l</a:t>
                    </a:r>
                  </a:p>
                </p:txBody>
              </p:sp>
            </p:grpSp>
            <p:grpSp>
              <p:nvGrpSpPr>
                <p:cNvPr id="27685" name="Group 30"/>
                <p:cNvGrpSpPr>
                  <a:grpSpLocks/>
                </p:cNvGrpSpPr>
                <p:nvPr/>
              </p:nvGrpSpPr>
              <p:grpSpPr bwMode="auto">
                <a:xfrm>
                  <a:off x="1346" y="216"/>
                  <a:ext cx="2264" cy="1032"/>
                  <a:chOff x="1346" y="216"/>
                  <a:chExt cx="2264" cy="1032"/>
                </a:xfrm>
              </p:grpSpPr>
              <p:grpSp>
                <p:nvGrpSpPr>
                  <p:cNvPr id="27686" name="Group 31"/>
                  <p:cNvGrpSpPr>
                    <a:grpSpLocks/>
                  </p:cNvGrpSpPr>
                  <p:nvPr/>
                </p:nvGrpSpPr>
                <p:grpSpPr bwMode="auto">
                  <a:xfrm>
                    <a:off x="2264" y="216"/>
                    <a:ext cx="1346" cy="789"/>
                    <a:chOff x="2264" y="216"/>
                    <a:chExt cx="1346" cy="789"/>
                  </a:xfrm>
                </p:grpSpPr>
                <p:sp>
                  <p:nvSpPr>
                    <p:cNvPr id="27704" name="Line 32"/>
                    <p:cNvSpPr>
                      <a:spLocks noChangeShapeType="1"/>
                    </p:cNvSpPr>
                    <p:nvPr/>
                  </p:nvSpPr>
                  <p:spPr bwMode="auto">
                    <a:xfrm>
                      <a:off x="2264" y="896"/>
                      <a:ext cx="1056"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5" name="Line 33"/>
                    <p:cNvSpPr>
                      <a:spLocks noChangeShapeType="1"/>
                    </p:cNvSpPr>
                    <p:nvPr/>
                  </p:nvSpPr>
                  <p:spPr bwMode="auto">
                    <a:xfrm flipV="1">
                      <a:off x="2264" y="224"/>
                      <a:ext cx="1" cy="6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6" name="Rectangle 34"/>
                    <p:cNvSpPr>
                      <a:spLocks noChangeArrowheads="1"/>
                    </p:cNvSpPr>
                    <p:nvPr/>
                  </p:nvSpPr>
                  <p:spPr bwMode="auto">
                    <a:xfrm>
                      <a:off x="3328" y="771"/>
                      <a:ext cx="28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x</a:t>
                      </a:r>
                      <a:endParaRPr kumimoji="0" lang="en-US" altLang="zh-CN" sz="2000" i="1" dirty="0">
                        <a:solidFill>
                          <a:schemeClr val="tx1"/>
                        </a:solidFill>
                        <a:latin typeface="Times New Roman" panose="02020603050405020304" pitchFamily="18" charset="0"/>
                      </a:endParaRPr>
                    </a:p>
                  </p:txBody>
                </p:sp>
                <p:sp>
                  <p:nvSpPr>
                    <p:cNvPr id="27707" name="Rectangle 35"/>
                    <p:cNvSpPr>
                      <a:spLocks noChangeArrowheads="1"/>
                    </p:cNvSpPr>
                    <p:nvPr/>
                  </p:nvSpPr>
                  <p:spPr bwMode="auto">
                    <a:xfrm>
                      <a:off x="2354" y="216"/>
                      <a:ext cx="28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y</a:t>
                      </a:r>
                      <a:endParaRPr kumimoji="0" lang="en-US" altLang="zh-CN" sz="2000" i="1" dirty="0">
                        <a:solidFill>
                          <a:schemeClr val="tx1"/>
                        </a:solidFill>
                        <a:latin typeface="Times New Roman" panose="02020603050405020304" pitchFamily="18" charset="0"/>
                      </a:endParaRPr>
                    </a:p>
                  </p:txBody>
                </p:sp>
              </p:grpSp>
              <p:grpSp>
                <p:nvGrpSpPr>
                  <p:cNvPr id="27687" name="Group 36"/>
                  <p:cNvGrpSpPr>
                    <a:grpSpLocks/>
                  </p:cNvGrpSpPr>
                  <p:nvPr/>
                </p:nvGrpSpPr>
                <p:grpSpPr bwMode="auto">
                  <a:xfrm>
                    <a:off x="1346" y="480"/>
                    <a:ext cx="1982" cy="768"/>
                    <a:chOff x="1346" y="480"/>
                    <a:chExt cx="1982" cy="768"/>
                  </a:xfrm>
                </p:grpSpPr>
                <p:sp>
                  <p:nvSpPr>
                    <p:cNvPr id="27688" name="Rectangle 37"/>
                    <p:cNvSpPr>
                      <a:spLocks noChangeArrowheads="1"/>
                    </p:cNvSpPr>
                    <p:nvPr/>
                  </p:nvSpPr>
                  <p:spPr bwMode="auto">
                    <a:xfrm>
                      <a:off x="1479" y="480"/>
                      <a:ext cx="1680" cy="95"/>
                    </a:xfrm>
                    <a:prstGeom prst="rect">
                      <a:avLst/>
                    </a:prstGeom>
                    <a:solidFill>
                      <a:srgbClr val="F40443"/>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27689" name="Rectangle 38"/>
                    <p:cNvSpPr>
                      <a:spLocks noChangeArrowheads="1"/>
                    </p:cNvSpPr>
                    <p:nvPr/>
                  </p:nvSpPr>
                  <p:spPr bwMode="auto">
                    <a:xfrm>
                      <a:off x="1479" y="1152"/>
                      <a:ext cx="1680" cy="96"/>
                    </a:xfrm>
                    <a:prstGeom prst="rect">
                      <a:avLst/>
                    </a:prstGeom>
                    <a:solidFill>
                      <a:srgbClr val="F40443"/>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grpSp>
                  <p:nvGrpSpPr>
                    <p:cNvPr id="27690" name="Group 39"/>
                    <p:cNvGrpSpPr>
                      <a:grpSpLocks/>
                    </p:cNvGrpSpPr>
                    <p:nvPr/>
                  </p:nvGrpSpPr>
                  <p:grpSpPr bwMode="auto">
                    <a:xfrm>
                      <a:off x="1346" y="575"/>
                      <a:ext cx="1982" cy="577"/>
                      <a:chOff x="1346" y="575"/>
                      <a:chExt cx="1982" cy="577"/>
                    </a:xfrm>
                  </p:grpSpPr>
                  <p:sp>
                    <p:nvSpPr>
                      <p:cNvPr id="27691" name="Line 40"/>
                      <p:cNvSpPr>
                        <a:spLocks noChangeShapeType="1"/>
                      </p:cNvSpPr>
                      <p:nvPr/>
                    </p:nvSpPr>
                    <p:spPr bwMode="auto">
                      <a:xfrm>
                        <a:off x="1920" y="575"/>
                        <a:ext cx="0" cy="577"/>
                      </a:xfrm>
                      <a:prstGeom prst="line">
                        <a:avLst/>
                      </a:prstGeom>
                      <a:noFill/>
                      <a:ln w="25400">
                        <a:solidFill>
                          <a:srgbClr val="FF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Line 41"/>
                      <p:cNvSpPr>
                        <a:spLocks noChangeShapeType="1"/>
                      </p:cNvSpPr>
                      <p:nvPr/>
                    </p:nvSpPr>
                    <p:spPr bwMode="auto">
                      <a:xfrm>
                        <a:off x="2688" y="575"/>
                        <a:ext cx="0" cy="577"/>
                      </a:xfrm>
                      <a:prstGeom prst="line">
                        <a:avLst/>
                      </a:prstGeom>
                      <a:noFill/>
                      <a:ln w="25400">
                        <a:solidFill>
                          <a:srgbClr val="FF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93" name="Group 42"/>
                      <p:cNvGrpSpPr>
                        <a:grpSpLocks/>
                      </p:cNvGrpSpPr>
                      <p:nvPr/>
                    </p:nvGrpSpPr>
                    <p:grpSpPr bwMode="auto">
                      <a:xfrm>
                        <a:off x="1346" y="646"/>
                        <a:ext cx="1982" cy="435"/>
                        <a:chOff x="1346" y="646"/>
                        <a:chExt cx="1982" cy="435"/>
                      </a:xfrm>
                    </p:grpSpPr>
                    <p:sp>
                      <p:nvSpPr>
                        <p:cNvPr id="27694" name="Line 43"/>
                        <p:cNvSpPr>
                          <a:spLocks noChangeShapeType="1"/>
                        </p:cNvSpPr>
                        <p:nvPr/>
                      </p:nvSpPr>
                      <p:spPr bwMode="auto">
                        <a:xfrm>
                          <a:off x="1632" y="672"/>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5" name="Line 44"/>
                        <p:cNvSpPr>
                          <a:spLocks noChangeShapeType="1"/>
                        </p:cNvSpPr>
                        <p:nvPr/>
                      </p:nvSpPr>
                      <p:spPr bwMode="auto">
                        <a:xfrm>
                          <a:off x="1632" y="816"/>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6" name="Line 45"/>
                        <p:cNvSpPr>
                          <a:spLocks noChangeShapeType="1"/>
                        </p:cNvSpPr>
                        <p:nvPr/>
                      </p:nvSpPr>
                      <p:spPr bwMode="auto">
                        <a:xfrm>
                          <a:off x="1632" y="944"/>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7" name="Line 46"/>
                        <p:cNvSpPr>
                          <a:spLocks noChangeShapeType="1"/>
                        </p:cNvSpPr>
                        <p:nvPr/>
                      </p:nvSpPr>
                      <p:spPr bwMode="auto">
                        <a:xfrm>
                          <a:off x="1632" y="1080"/>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8" name="Line 47"/>
                        <p:cNvSpPr>
                          <a:spLocks noChangeShapeType="1"/>
                        </p:cNvSpPr>
                        <p:nvPr/>
                      </p:nvSpPr>
                      <p:spPr bwMode="auto">
                        <a:xfrm flipH="1">
                          <a:off x="2688" y="672"/>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9" name="Line 48"/>
                        <p:cNvSpPr>
                          <a:spLocks noChangeShapeType="1"/>
                        </p:cNvSpPr>
                        <p:nvPr/>
                      </p:nvSpPr>
                      <p:spPr bwMode="auto">
                        <a:xfrm flipH="1">
                          <a:off x="2688" y="816"/>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0" name="Line 49"/>
                        <p:cNvSpPr>
                          <a:spLocks noChangeShapeType="1"/>
                        </p:cNvSpPr>
                        <p:nvPr/>
                      </p:nvSpPr>
                      <p:spPr bwMode="auto">
                        <a:xfrm flipH="1">
                          <a:off x="2688" y="944"/>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1" name="Line 50"/>
                        <p:cNvSpPr>
                          <a:spLocks noChangeShapeType="1"/>
                        </p:cNvSpPr>
                        <p:nvPr/>
                      </p:nvSpPr>
                      <p:spPr bwMode="auto">
                        <a:xfrm flipH="1">
                          <a:off x="2688" y="1080"/>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2" name="Rectangle 51"/>
                        <p:cNvSpPr>
                          <a:spLocks noChangeArrowheads="1"/>
                        </p:cNvSpPr>
                        <p:nvPr/>
                      </p:nvSpPr>
                      <p:spPr bwMode="auto">
                        <a:xfrm>
                          <a:off x="3045" y="646"/>
                          <a:ext cx="28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i="1" dirty="0">
                              <a:solidFill>
                                <a:schemeClr val="tx1"/>
                              </a:solidFill>
                              <a:latin typeface="宋体" panose="02010600030101010101" pitchFamily="2" charset="-122"/>
                            </a:rPr>
                            <a:t>p</a:t>
                          </a:r>
                          <a:endParaRPr kumimoji="0" lang="en-US" altLang="zh-CN" sz="2000" i="1" dirty="0">
                            <a:solidFill>
                              <a:schemeClr val="tx1"/>
                            </a:solidFill>
                            <a:latin typeface="Times New Roman" panose="02020603050405020304" pitchFamily="18" charset="0"/>
                          </a:endParaRPr>
                        </a:p>
                      </p:txBody>
                    </p:sp>
                    <p:sp>
                      <p:nvSpPr>
                        <p:cNvPr id="27703" name="Rectangle 52"/>
                        <p:cNvSpPr>
                          <a:spLocks noChangeArrowheads="1"/>
                        </p:cNvSpPr>
                        <p:nvPr/>
                      </p:nvSpPr>
                      <p:spPr bwMode="auto">
                        <a:xfrm>
                          <a:off x="1346" y="771"/>
                          <a:ext cx="28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i="1" dirty="0">
                              <a:solidFill>
                                <a:schemeClr val="tx1"/>
                              </a:solidFill>
                              <a:latin typeface="宋体" panose="02010600030101010101" pitchFamily="2" charset="-122"/>
                            </a:rPr>
                            <a:t>p</a:t>
                          </a:r>
                          <a:endParaRPr kumimoji="0" lang="en-US" altLang="zh-CN" sz="2000" i="1" dirty="0">
                            <a:solidFill>
                              <a:schemeClr val="tx1"/>
                            </a:solidFill>
                            <a:latin typeface="Times New Roman" panose="02020603050405020304" pitchFamily="18" charset="0"/>
                          </a:endParaRPr>
                        </a:p>
                      </p:txBody>
                    </p:sp>
                  </p:grpSp>
                </p:grpSp>
              </p:grpSp>
            </p:grpSp>
          </p:grpSp>
          <p:sp>
            <p:nvSpPr>
              <p:cNvPr id="27682" name="Rectangle 60"/>
              <p:cNvSpPr>
                <a:spLocks noChangeArrowheads="1"/>
              </p:cNvSpPr>
              <p:nvPr/>
            </p:nvSpPr>
            <p:spPr bwMode="auto">
              <a:xfrm>
                <a:off x="1776" y="416"/>
                <a:ext cx="800" cy="616"/>
              </a:xfrm>
              <a:prstGeom prst="rect">
                <a:avLst/>
              </a:prstGeom>
              <a:solidFill>
                <a:srgbClr val="FFFA00">
                  <a:alpha val="50195"/>
                </a:srgbClr>
              </a:solidFill>
              <a:ln w="12700">
                <a:solidFill>
                  <a:schemeClr val="tx1"/>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grpSp>
      </p:grpSp>
      <p:grpSp>
        <p:nvGrpSpPr>
          <p:cNvPr id="12" name="Group 65"/>
          <p:cNvGrpSpPr>
            <a:grpSpLocks/>
          </p:cNvGrpSpPr>
          <p:nvPr/>
        </p:nvGrpSpPr>
        <p:grpSpPr bwMode="auto">
          <a:xfrm>
            <a:off x="6781800" y="-57150"/>
            <a:ext cx="2582863" cy="2609850"/>
            <a:chOff x="4088" y="-36"/>
            <a:chExt cx="1627" cy="1644"/>
          </a:xfrm>
        </p:grpSpPr>
        <p:grpSp>
          <p:nvGrpSpPr>
            <p:cNvPr id="27656" name="Group 63"/>
            <p:cNvGrpSpPr>
              <a:grpSpLocks/>
            </p:cNvGrpSpPr>
            <p:nvPr/>
          </p:nvGrpSpPr>
          <p:grpSpPr bwMode="auto">
            <a:xfrm>
              <a:off x="4088" y="-36"/>
              <a:ext cx="1627" cy="1644"/>
              <a:chOff x="4088" y="-36"/>
              <a:chExt cx="1627" cy="1644"/>
            </a:xfrm>
          </p:grpSpPr>
          <p:grpSp>
            <p:nvGrpSpPr>
              <p:cNvPr id="27658" name="Group 2"/>
              <p:cNvGrpSpPr>
                <a:grpSpLocks/>
              </p:cNvGrpSpPr>
              <p:nvPr/>
            </p:nvGrpSpPr>
            <p:grpSpPr bwMode="auto">
              <a:xfrm>
                <a:off x="4088" y="-36"/>
                <a:ext cx="1627" cy="1644"/>
                <a:chOff x="3648" y="131"/>
                <a:chExt cx="1527" cy="1519"/>
              </a:xfrm>
            </p:grpSpPr>
            <p:cxnSp>
              <p:nvCxnSpPr>
                <p:cNvPr id="27660" name="AutoShape 3"/>
                <p:cNvCxnSpPr>
                  <a:cxnSpLocks noChangeShapeType="1"/>
                </p:cNvCxnSpPr>
                <p:nvPr/>
              </p:nvCxnSpPr>
              <p:spPr bwMode="auto">
                <a:xfrm>
                  <a:off x="4512" y="583"/>
                  <a:ext cx="0" cy="313"/>
                </a:xfrm>
                <a:prstGeom prst="straightConnector1">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7661" name="AutoShape 4"/>
                <p:cNvCxnSpPr>
                  <a:cxnSpLocks noChangeShapeType="1"/>
                </p:cNvCxnSpPr>
                <p:nvPr/>
              </p:nvCxnSpPr>
              <p:spPr bwMode="auto">
                <a:xfrm>
                  <a:off x="4512" y="896"/>
                  <a:ext cx="0" cy="248"/>
                </a:xfrm>
                <a:prstGeom prst="straightConnector1">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7662" name="Rectangle 5"/>
                <p:cNvSpPr>
                  <a:spLocks noChangeArrowheads="1"/>
                </p:cNvSpPr>
                <p:nvPr/>
              </p:nvSpPr>
              <p:spPr bwMode="auto">
                <a:xfrm>
                  <a:off x="4611" y="902"/>
                  <a:ext cx="2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h</a:t>
                  </a:r>
                  <a:endParaRPr kumimoji="0" lang="en-US" altLang="zh-CN" sz="2000" i="1" dirty="0">
                    <a:solidFill>
                      <a:schemeClr val="tx1"/>
                    </a:solidFill>
                    <a:latin typeface="Times New Roman" panose="02020603050405020304" pitchFamily="18" charset="0"/>
                  </a:endParaRPr>
                </a:p>
              </p:txBody>
            </p:sp>
            <p:sp>
              <p:nvSpPr>
                <p:cNvPr id="27663" name="Rectangle 6"/>
                <p:cNvSpPr>
                  <a:spLocks noChangeArrowheads="1"/>
                </p:cNvSpPr>
                <p:nvPr/>
              </p:nvSpPr>
              <p:spPr bwMode="auto">
                <a:xfrm>
                  <a:off x="4656" y="583"/>
                  <a:ext cx="2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h</a:t>
                  </a:r>
                  <a:endParaRPr kumimoji="0" lang="en-US" altLang="zh-CN" sz="2000" i="1" dirty="0">
                    <a:solidFill>
                      <a:schemeClr val="tx1"/>
                    </a:solidFill>
                    <a:latin typeface="Times New Roman" panose="02020603050405020304" pitchFamily="18" charset="0"/>
                  </a:endParaRPr>
                </a:p>
              </p:txBody>
            </p:sp>
            <p:grpSp>
              <p:nvGrpSpPr>
                <p:cNvPr id="27664" name="Group 7"/>
                <p:cNvGrpSpPr>
                  <a:grpSpLocks/>
                </p:cNvGrpSpPr>
                <p:nvPr/>
              </p:nvGrpSpPr>
              <p:grpSpPr bwMode="auto">
                <a:xfrm>
                  <a:off x="3648" y="131"/>
                  <a:ext cx="1527" cy="1519"/>
                  <a:chOff x="3648" y="131"/>
                  <a:chExt cx="1527" cy="1519"/>
                </a:xfrm>
              </p:grpSpPr>
              <p:sp>
                <p:nvSpPr>
                  <p:cNvPr id="27665" name="Line 8"/>
                  <p:cNvSpPr>
                    <a:spLocks noChangeShapeType="1"/>
                  </p:cNvSpPr>
                  <p:nvPr/>
                </p:nvSpPr>
                <p:spPr bwMode="auto">
                  <a:xfrm>
                    <a:off x="3984" y="1152"/>
                    <a:ext cx="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Line 9"/>
                  <p:cNvSpPr>
                    <a:spLocks noChangeShapeType="1"/>
                  </p:cNvSpPr>
                  <p:nvPr/>
                </p:nvSpPr>
                <p:spPr bwMode="auto">
                  <a:xfrm>
                    <a:off x="4176" y="1151"/>
                    <a:ext cx="0" cy="4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7667" name="AutoShape 10"/>
                  <p:cNvCxnSpPr>
                    <a:cxnSpLocks noChangeShapeType="1"/>
                  </p:cNvCxnSpPr>
                  <p:nvPr/>
                </p:nvCxnSpPr>
                <p:spPr bwMode="auto">
                  <a:xfrm>
                    <a:off x="3784" y="1544"/>
                    <a:ext cx="192"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668" name="Line 11"/>
                  <p:cNvSpPr>
                    <a:spLocks noChangeShapeType="1"/>
                  </p:cNvSpPr>
                  <p:nvPr/>
                </p:nvSpPr>
                <p:spPr bwMode="auto">
                  <a:xfrm flipH="1">
                    <a:off x="4176" y="1544"/>
                    <a:ext cx="19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9" name="Rectangle 12"/>
                  <p:cNvSpPr>
                    <a:spLocks noChangeArrowheads="1"/>
                  </p:cNvSpPr>
                  <p:nvPr/>
                </p:nvSpPr>
                <p:spPr bwMode="auto">
                  <a:xfrm>
                    <a:off x="3976" y="1419"/>
                    <a:ext cx="2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i="1" dirty="0" smtClean="0">
                        <a:solidFill>
                          <a:schemeClr val="tx1"/>
                        </a:solidFill>
                        <a:latin typeface="Times New Roman" panose="02020603050405020304" pitchFamily="18" charset="0"/>
                        <a:cs typeface="Times New Roman" panose="02020603050405020304" pitchFamily="18" charset="0"/>
                      </a:rPr>
                      <a:t>l</a:t>
                    </a:r>
                    <a:endParaRPr kumimoji="0" lang="en-US" altLang="zh-CN" sz="2000" i="1" dirty="0">
                      <a:solidFill>
                        <a:schemeClr val="tx1"/>
                      </a:solidFill>
                      <a:latin typeface="Times New Roman" panose="02020603050405020304" pitchFamily="18" charset="0"/>
                      <a:cs typeface="Times New Roman" panose="02020603050405020304" pitchFamily="18" charset="0"/>
                    </a:endParaRPr>
                  </a:p>
                </p:txBody>
              </p:sp>
              <p:grpSp>
                <p:nvGrpSpPr>
                  <p:cNvPr id="27670" name="Group 13"/>
                  <p:cNvGrpSpPr>
                    <a:grpSpLocks/>
                  </p:cNvGrpSpPr>
                  <p:nvPr/>
                </p:nvGrpSpPr>
                <p:grpSpPr bwMode="auto">
                  <a:xfrm>
                    <a:off x="3648" y="131"/>
                    <a:ext cx="1527" cy="1109"/>
                    <a:chOff x="3648" y="131"/>
                    <a:chExt cx="1527" cy="1109"/>
                  </a:xfrm>
                </p:grpSpPr>
                <p:sp>
                  <p:nvSpPr>
                    <p:cNvPr id="27671" name="Line 14"/>
                    <p:cNvSpPr>
                      <a:spLocks noChangeShapeType="1"/>
                    </p:cNvSpPr>
                    <p:nvPr/>
                  </p:nvSpPr>
                  <p:spPr bwMode="auto">
                    <a:xfrm>
                      <a:off x="3984" y="575"/>
                      <a:ext cx="0" cy="577"/>
                    </a:xfrm>
                    <a:prstGeom prst="line">
                      <a:avLst/>
                    </a:prstGeom>
                    <a:noFill/>
                    <a:ln w="25400">
                      <a:solidFill>
                        <a:srgbClr val="FF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Line 15"/>
                    <p:cNvSpPr>
                      <a:spLocks noChangeShapeType="1"/>
                    </p:cNvSpPr>
                    <p:nvPr/>
                  </p:nvSpPr>
                  <p:spPr bwMode="auto">
                    <a:xfrm>
                      <a:off x="4176" y="575"/>
                      <a:ext cx="0" cy="577"/>
                    </a:xfrm>
                    <a:prstGeom prst="line">
                      <a:avLst/>
                    </a:prstGeom>
                    <a:noFill/>
                    <a:ln w="25400">
                      <a:solidFill>
                        <a:srgbClr val="FFFA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Line 16"/>
                    <p:cNvSpPr>
                      <a:spLocks noChangeShapeType="1"/>
                    </p:cNvSpPr>
                    <p:nvPr/>
                  </p:nvSpPr>
                  <p:spPr bwMode="auto">
                    <a:xfrm flipV="1">
                      <a:off x="4080" y="256"/>
                      <a:ext cx="8" cy="6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4" name="Line 17"/>
                    <p:cNvSpPr>
                      <a:spLocks noChangeShapeType="1"/>
                    </p:cNvSpPr>
                    <p:nvPr/>
                  </p:nvSpPr>
                  <p:spPr bwMode="auto">
                    <a:xfrm>
                      <a:off x="4088" y="896"/>
                      <a:ext cx="6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5" name="Rectangle 18"/>
                    <p:cNvSpPr>
                      <a:spLocks noChangeArrowheads="1"/>
                    </p:cNvSpPr>
                    <p:nvPr/>
                  </p:nvSpPr>
                  <p:spPr bwMode="auto">
                    <a:xfrm>
                      <a:off x="4893" y="778"/>
                      <a:ext cx="2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kumimoji="0" lang="zh-CN" altLang="zh-CN" sz="2000" i="1">
                        <a:solidFill>
                          <a:srgbClr val="FFFF00"/>
                        </a:solidFill>
                        <a:latin typeface="Times New Roman" panose="02020603050405020304" pitchFamily="18" charset="0"/>
                      </a:endParaRPr>
                    </a:p>
                  </p:txBody>
                </p:sp>
                <p:sp>
                  <p:nvSpPr>
                    <p:cNvPr id="27676" name="Rectangle 19"/>
                    <p:cNvSpPr>
                      <a:spLocks noChangeArrowheads="1"/>
                    </p:cNvSpPr>
                    <p:nvPr/>
                  </p:nvSpPr>
                  <p:spPr bwMode="auto">
                    <a:xfrm>
                      <a:off x="4117" y="131"/>
                      <a:ext cx="2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y</a:t>
                      </a:r>
                      <a:endParaRPr kumimoji="0" lang="en-US" altLang="zh-CN" sz="2000" i="1" dirty="0">
                        <a:solidFill>
                          <a:schemeClr val="tx1"/>
                        </a:solidFill>
                        <a:latin typeface="Times New Roman" panose="02020603050405020304" pitchFamily="18" charset="0"/>
                      </a:endParaRPr>
                    </a:p>
                  </p:txBody>
                </p:sp>
                <p:sp>
                  <p:nvSpPr>
                    <p:cNvPr id="27677" name="Rectangle 20"/>
                    <p:cNvSpPr>
                      <a:spLocks noChangeArrowheads="1"/>
                    </p:cNvSpPr>
                    <p:nvPr/>
                  </p:nvSpPr>
                  <p:spPr bwMode="auto">
                    <a:xfrm>
                      <a:off x="3648" y="472"/>
                      <a:ext cx="1008" cy="95"/>
                    </a:xfrm>
                    <a:prstGeom prst="rect">
                      <a:avLst/>
                    </a:prstGeom>
                    <a:solidFill>
                      <a:srgbClr val="F40443"/>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27678" name="Rectangle 21"/>
                    <p:cNvSpPr>
                      <a:spLocks noChangeArrowheads="1"/>
                    </p:cNvSpPr>
                    <p:nvPr/>
                  </p:nvSpPr>
                  <p:spPr bwMode="auto">
                    <a:xfrm>
                      <a:off x="3648" y="1144"/>
                      <a:ext cx="1008" cy="96"/>
                    </a:xfrm>
                    <a:prstGeom prst="rect">
                      <a:avLst/>
                    </a:prstGeom>
                    <a:solidFill>
                      <a:srgbClr val="F40443"/>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grpSp>
            </p:grpSp>
          </p:grpSp>
          <p:sp>
            <p:nvSpPr>
              <p:cNvPr id="27659" name="Rectangle 61"/>
              <p:cNvSpPr>
                <a:spLocks noChangeArrowheads="1"/>
              </p:cNvSpPr>
              <p:nvPr/>
            </p:nvSpPr>
            <p:spPr bwMode="auto">
              <a:xfrm>
                <a:off x="4440" y="440"/>
                <a:ext cx="208" cy="616"/>
              </a:xfrm>
              <a:prstGeom prst="rect">
                <a:avLst/>
              </a:prstGeom>
              <a:solidFill>
                <a:srgbClr val="FFFA00">
                  <a:alpha val="50195"/>
                </a:srgbClr>
              </a:solidFill>
              <a:ln w="12700">
                <a:solidFill>
                  <a:schemeClr val="tx1"/>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grpSp>
        <p:sp>
          <p:nvSpPr>
            <p:cNvPr id="27657" name="Rectangle 64"/>
            <p:cNvSpPr>
              <a:spLocks noChangeArrowheads="1"/>
            </p:cNvSpPr>
            <p:nvPr/>
          </p:nvSpPr>
          <p:spPr bwMode="auto">
            <a:xfrm>
              <a:off x="5257" y="644"/>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z</a:t>
              </a:r>
            </a:p>
          </p:txBody>
        </p:sp>
      </p:grpSp>
    </p:spTree>
    <p:extLst>
      <p:ext uri="{BB962C8B-B14F-4D97-AF65-F5344CB8AC3E}">
        <p14:creationId xmlns:p14="http://schemas.microsoft.com/office/powerpoint/2010/main" val="805502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813"/>
                                        </p:tgtEl>
                                        <p:attrNameLst>
                                          <p:attrName>style.visibility</p:attrName>
                                        </p:attrNameLst>
                                      </p:cBhvr>
                                      <p:to>
                                        <p:strVal val="visible"/>
                                      </p:to>
                                    </p:set>
                                    <p:anim calcmode="lin" valueType="num">
                                      <p:cBhvr additive="base">
                                        <p:cTn id="25" dur="500" fill="hold"/>
                                        <p:tgtEl>
                                          <p:spTgt spid="245813"/>
                                        </p:tgtEl>
                                        <p:attrNameLst>
                                          <p:attrName>ppt_x</p:attrName>
                                        </p:attrNameLst>
                                      </p:cBhvr>
                                      <p:tavLst>
                                        <p:tav tm="0">
                                          <p:val>
                                            <p:strVal val="0-#ppt_w/2"/>
                                          </p:val>
                                        </p:tav>
                                        <p:tav tm="100000">
                                          <p:val>
                                            <p:strVal val="#ppt_x"/>
                                          </p:val>
                                        </p:tav>
                                      </p:tavLst>
                                    </p:anim>
                                    <p:anim calcmode="lin" valueType="num">
                                      <p:cBhvr additive="base">
                                        <p:cTn id="26" dur="500" fill="hold"/>
                                        <p:tgtEl>
                                          <p:spTgt spid="24581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45818"/>
                                        </p:tgtEl>
                                        <p:attrNameLst>
                                          <p:attrName>style.visibility</p:attrName>
                                        </p:attrNameLst>
                                      </p:cBhvr>
                                      <p:to>
                                        <p:strVal val="visible"/>
                                      </p:to>
                                    </p:set>
                                    <p:anim calcmode="lin" valueType="num">
                                      <p:cBhvr additive="base">
                                        <p:cTn id="31" dur="500" fill="hold"/>
                                        <p:tgtEl>
                                          <p:spTgt spid="245818"/>
                                        </p:tgtEl>
                                        <p:attrNameLst>
                                          <p:attrName>ppt_x</p:attrName>
                                        </p:attrNameLst>
                                      </p:cBhvr>
                                      <p:tavLst>
                                        <p:tav tm="0">
                                          <p:val>
                                            <p:strVal val="0-#ppt_w/2"/>
                                          </p:val>
                                        </p:tav>
                                        <p:tav tm="100000">
                                          <p:val>
                                            <p:strVal val="#ppt_x"/>
                                          </p:val>
                                        </p:tav>
                                      </p:tavLst>
                                    </p:anim>
                                    <p:anim calcmode="lin" valueType="num">
                                      <p:cBhvr additive="base">
                                        <p:cTn id="32" dur="500" fill="hold"/>
                                        <p:tgtEl>
                                          <p:spTgt spid="2458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325" y="2936875"/>
            <a:ext cx="4572000" cy="692150"/>
            <a:chOff x="874" y="417"/>
            <a:chExt cx="2880" cy="436"/>
          </a:xfrm>
        </p:grpSpPr>
        <p:sp>
          <p:nvSpPr>
            <p:cNvPr id="28705" name="Rectangle 3"/>
            <p:cNvSpPr>
              <a:spLocks noChangeArrowheads="1"/>
            </p:cNvSpPr>
            <p:nvPr/>
          </p:nvSpPr>
          <p:spPr bwMode="auto">
            <a:xfrm>
              <a:off x="874" y="417"/>
              <a:ext cx="2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b="0" dirty="0">
                  <a:solidFill>
                    <a:schemeClr val="tx1"/>
                  </a:solidFill>
                </a:rPr>
                <a:t>由</a:t>
              </a:r>
              <a:endParaRPr kumimoji="0" lang="zh-CN" altLang="en-US" sz="1800" dirty="0">
                <a:solidFill>
                  <a:schemeClr val="tx1"/>
                </a:solidFill>
                <a:latin typeface="仿宋_GB2312" pitchFamily="1" charset="-122"/>
                <a:ea typeface="仿宋_GB2312" pitchFamily="1" charset="-122"/>
              </a:endParaRPr>
            </a:p>
          </p:txBody>
        </p:sp>
        <p:graphicFrame>
          <p:nvGraphicFramePr>
            <p:cNvPr id="28678" name="Object 6"/>
            <p:cNvGraphicFramePr>
              <a:graphicFrameLocks noChangeAspect="1"/>
            </p:cNvGraphicFramePr>
            <p:nvPr/>
          </p:nvGraphicFramePr>
          <p:xfrm>
            <a:off x="1344" y="443"/>
            <a:ext cx="2096" cy="410"/>
          </p:xfrm>
          <a:graphic>
            <a:graphicData uri="http://schemas.openxmlformats.org/presentationml/2006/ole">
              <mc:AlternateContent xmlns:mc="http://schemas.openxmlformats.org/markup-compatibility/2006">
                <mc:Choice xmlns:v="urn:schemas-microsoft-com:vml" Requires="v">
                  <p:oleObj spid="_x0000_s127048" name="Equation" r:id="rId3" imgW="1130040" imgH="241200" progId="Equation.DSMT4">
                    <p:embed/>
                  </p:oleObj>
                </mc:Choice>
                <mc:Fallback>
                  <p:oleObj name="Equation" r:id="rId3" imgW="1130040" imgH="241200" progId="Equation.DSMT4">
                    <p:embed/>
                    <p:pic>
                      <p:nvPicPr>
                        <p:cNvPr id="2867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443"/>
                          <a:ext cx="2096" cy="410"/>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p:cNvGrpSpPr>
            <a:grpSpLocks/>
          </p:cNvGrpSpPr>
          <p:nvPr/>
        </p:nvGrpSpPr>
        <p:grpSpPr bwMode="auto">
          <a:xfrm>
            <a:off x="60325" y="304800"/>
            <a:ext cx="9237662" cy="2673350"/>
            <a:chOff x="123" y="685"/>
            <a:chExt cx="5819" cy="1684"/>
          </a:xfrm>
        </p:grpSpPr>
        <p:grpSp>
          <p:nvGrpSpPr>
            <p:cNvPr id="28681" name="Group 6"/>
            <p:cNvGrpSpPr>
              <a:grpSpLocks/>
            </p:cNvGrpSpPr>
            <p:nvPr/>
          </p:nvGrpSpPr>
          <p:grpSpPr bwMode="auto">
            <a:xfrm>
              <a:off x="3960" y="785"/>
              <a:ext cx="1982" cy="1584"/>
              <a:chOff x="3853" y="34"/>
              <a:chExt cx="2264" cy="1584"/>
            </a:xfrm>
          </p:grpSpPr>
          <p:sp>
            <p:nvSpPr>
              <p:cNvPr id="28682" name="Line 7"/>
              <p:cNvSpPr>
                <a:spLocks noChangeShapeType="1"/>
              </p:cNvSpPr>
              <p:nvPr/>
            </p:nvSpPr>
            <p:spPr bwMode="auto">
              <a:xfrm>
                <a:off x="4139" y="581"/>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Line 8"/>
              <p:cNvSpPr>
                <a:spLocks noChangeShapeType="1"/>
              </p:cNvSpPr>
              <p:nvPr/>
            </p:nvSpPr>
            <p:spPr bwMode="auto">
              <a:xfrm>
                <a:off x="4139" y="725"/>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4" name="Line 9"/>
              <p:cNvSpPr>
                <a:spLocks noChangeShapeType="1"/>
              </p:cNvSpPr>
              <p:nvPr/>
            </p:nvSpPr>
            <p:spPr bwMode="auto">
              <a:xfrm>
                <a:off x="4139" y="853"/>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5" name="Line 10"/>
              <p:cNvSpPr>
                <a:spLocks noChangeShapeType="1"/>
              </p:cNvSpPr>
              <p:nvPr/>
            </p:nvSpPr>
            <p:spPr bwMode="auto">
              <a:xfrm>
                <a:off x="4139" y="989"/>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Line 11"/>
              <p:cNvSpPr>
                <a:spLocks noChangeShapeType="1"/>
              </p:cNvSpPr>
              <p:nvPr/>
            </p:nvSpPr>
            <p:spPr bwMode="auto">
              <a:xfrm flipH="1">
                <a:off x="5195" y="581"/>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7" name="Line 12"/>
              <p:cNvSpPr>
                <a:spLocks noChangeShapeType="1"/>
              </p:cNvSpPr>
              <p:nvPr/>
            </p:nvSpPr>
            <p:spPr bwMode="auto">
              <a:xfrm flipH="1">
                <a:off x="5195" y="725"/>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8" name="Line 13"/>
              <p:cNvSpPr>
                <a:spLocks noChangeShapeType="1"/>
              </p:cNvSpPr>
              <p:nvPr/>
            </p:nvSpPr>
            <p:spPr bwMode="auto">
              <a:xfrm flipH="1">
                <a:off x="5195" y="853"/>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9" name="Line 14"/>
              <p:cNvSpPr>
                <a:spLocks noChangeShapeType="1"/>
              </p:cNvSpPr>
              <p:nvPr/>
            </p:nvSpPr>
            <p:spPr bwMode="auto">
              <a:xfrm flipH="1">
                <a:off x="5195" y="989"/>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Line 15"/>
              <p:cNvSpPr>
                <a:spLocks noChangeShapeType="1"/>
              </p:cNvSpPr>
              <p:nvPr/>
            </p:nvSpPr>
            <p:spPr bwMode="auto">
              <a:xfrm>
                <a:off x="4427" y="1060"/>
                <a:ext cx="1" cy="4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16"/>
              <p:cNvSpPr>
                <a:spLocks noChangeShapeType="1"/>
              </p:cNvSpPr>
              <p:nvPr/>
            </p:nvSpPr>
            <p:spPr bwMode="auto">
              <a:xfrm>
                <a:off x="5195" y="1061"/>
                <a:ext cx="1"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8692" name="AutoShape 17"/>
              <p:cNvCxnSpPr>
                <a:cxnSpLocks noChangeShapeType="1"/>
              </p:cNvCxnSpPr>
              <p:nvPr/>
            </p:nvCxnSpPr>
            <p:spPr bwMode="auto">
              <a:xfrm flipV="1">
                <a:off x="4427" y="1390"/>
                <a:ext cx="768" cy="1"/>
              </a:xfrm>
              <a:prstGeom prst="straightConnector1">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8693" name="Rectangle 18"/>
              <p:cNvSpPr>
                <a:spLocks noChangeArrowheads="1"/>
              </p:cNvSpPr>
              <p:nvPr/>
            </p:nvSpPr>
            <p:spPr bwMode="auto">
              <a:xfrm>
                <a:off x="4638" y="1368"/>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2</a:t>
                </a:r>
                <a:r>
                  <a:rPr kumimoji="0" lang="en-US" altLang="zh-CN" sz="2000" i="1" dirty="0">
                    <a:solidFill>
                      <a:schemeClr val="tx1"/>
                    </a:solidFill>
                    <a:latin typeface="Times New Roman" panose="02020603050405020304" pitchFamily="18" charset="0"/>
                  </a:rPr>
                  <a:t>l</a:t>
                </a:r>
              </a:p>
            </p:txBody>
          </p:sp>
          <p:grpSp>
            <p:nvGrpSpPr>
              <p:cNvPr id="28694" name="Group 19"/>
              <p:cNvGrpSpPr>
                <a:grpSpLocks/>
              </p:cNvGrpSpPr>
              <p:nvPr/>
            </p:nvGrpSpPr>
            <p:grpSpPr bwMode="auto">
              <a:xfrm>
                <a:off x="4771" y="34"/>
                <a:ext cx="1346" cy="896"/>
                <a:chOff x="4771" y="34"/>
                <a:chExt cx="1346" cy="896"/>
              </a:xfrm>
            </p:grpSpPr>
            <p:sp>
              <p:nvSpPr>
                <p:cNvPr id="28701" name="Line 20"/>
                <p:cNvSpPr>
                  <a:spLocks noChangeShapeType="1"/>
                </p:cNvSpPr>
                <p:nvPr/>
              </p:nvSpPr>
              <p:spPr bwMode="auto">
                <a:xfrm>
                  <a:off x="4771" y="805"/>
                  <a:ext cx="1056"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2" name="Line 21"/>
                <p:cNvSpPr>
                  <a:spLocks noChangeShapeType="1"/>
                </p:cNvSpPr>
                <p:nvPr/>
              </p:nvSpPr>
              <p:spPr bwMode="auto">
                <a:xfrm flipV="1">
                  <a:off x="4771" y="133"/>
                  <a:ext cx="1" cy="6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3" name="Rectangle 22"/>
                <p:cNvSpPr>
                  <a:spLocks noChangeArrowheads="1"/>
                </p:cNvSpPr>
                <p:nvPr/>
              </p:nvSpPr>
              <p:spPr bwMode="auto">
                <a:xfrm>
                  <a:off x="5835" y="680"/>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x</a:t>
                  </a:r>
                  <a:endParaRPr kumimoji="0" lang="en-US" altLang="zh-CN" sz="2000" i="1" dirty="0">
                    <a:solidFill>
                      <a:schemeClr val="tx1"/>
                    </a:solidFill>
                    <a:latin typeface="Times New Roman" panose="02020603050405020304" pitchFamily="18" charset="0"/>
                  </a:endParaRPr>
                </a:p>
              </p:txBody>
            </p:sp>
            <p:sp>
              <p:nvSpPr>
                <p:cNvPr id="28704" name="Rectangle 23"/>
                <p:cNvSpPr>
                  <a:spLocks noChangeArrowheads="1"/>
                </p:cNvSpPr>
                <p:nvPr/>
              </p:nvSpPr>
              <p:spPr bwMode="auto">
                <a:xfrm>
                  <a:off x="4875" y="34"/>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y</a:t>
                  </a:r>
                  <a:endParaRPr kumimoji="0" lang="en-US" altLang="zh-CN" sz="2000" i="1" dirty="0">
                    <a:solidFill>
                      <a:schemeClr val="tx1"/>
                    </a:solidFill>
                    <a:latin typeface="Times New Roman" panose="02020603050405020304" pitchFamily="18" charset="0"/>
                  </a:endParaRPr>
                </a:p>
              </p:txBody>
            </p:sp>
          </p:grpSp>
          <p:sp>
            <p:nvSpPr>
              <p:cNvPr id="28695" name="Rectangle 24"/>
              <p:cNvSpPr>
                <a:spLocks noChangeArrowheads="1"/>
              </p:cNvSpPr>
              <p:nvPr/>
            </p:nvSpPr>
            <p:spPr bwMode="auto">
              <a:xfrm>
                <a:off x="3986" y="389"/>
                <a:ext cx="1680" cy="95"/>
              </a:xfrm>
              <a:prstGeom prst="rect">
                <a:avLst/>
              </a:prstGeom>
              <a:solidFill>
                <a:srgbClr val="F40443"/>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28696" name="Rectangle 25"/>
              <p:cNvSpPr>
                <a:spLocks noChangeArrowheads="1"/>
              </p:cNvSpPr>
              <p:nvPr/>
            </p:nvSpPr>
            <p:spPr bwMode="auto">
              <a:xfrm>
                <a:off x="3986" y="1060"/>
                <a:ext cx="1680" cy="96"/>
              </a:xfrm>
              <a:prstGeom prst="rect">
                <a:avLst/>
              </a:prstGeom>
              <a:solidFill>
                <a:srgbClr val="F40443"/>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28697" name="Rectangle 26"/>
              <p:cNvSpPr>
                <a:spLocks noChangeArrowheads="1"/>
              </p:cNvSpPr>
              <p:nvPr/>
            </p:nvSpPr>
            <p:spPr bwMode="auto">
              <a:xfrm>
                <a:off x="5553" y="555"/>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i="1" dirty="0">
                    <a:solidFill>
                      <a:schemeClr val="tx1"/>
                    </a:solidFill>
                    <a:latin typeface="宋体" panose="02010600030101010101" pitchFamily="2" charset="-122"/>
                  </a:rPr>
                  <a:t>p</a:t>
                </a:r>
                <a:endParaRPr kumimoji="0" lang="en-US" altLang="zh-CN" sz="2000" i="1" dirty="0">
                  <a:solidFill>
                    <a:schemeClr val="tx1"/>
                  </a:solidFill>
                  <a:latin typeface="Times New Roman" panose="02020603050405020304" pitchFamily="18" charset="0"/>
                </a:endParaRPr>
              </a:p>
            </p:txBody>
          </p:sp>
          <p:sp>
            <p:nvSpPr>
              <p:cNvPr id="28698" name="Rectangle 27"/>
              <p:cNvSpPr>
                <a:spLocks noChangeArrowheads="1"/>
              </p:cNvSpPr>
              <p:nvPr/>
            </p:nvSpPr>
            <p:spPr bwMode="auto">
              <a:xfrm>
                <a:off x="3853" y="680"/>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i="1" dirty="0">
                    <a:solidFill>
                      <a:schemeClr val="tx1"/>
                    </a:solidFill>
                    <a:latin typeface="宋体" panose="02010600030101010101" pitchFamily="2" charset="-122"/>
                  </a:rPr>
                  <a:t>p</a:t>
                </a:r>
                <a:endParaRPr kumimoji="0" lang="en-US" altLang="zh-CN" sz="2000" i="1" dirty="0">
                  <a:solidFill>
                    <a:schemeClr val="tx1"/>
                  </a:solidFill>
                  <a:latin typeface="Times New Roman" panose="02020603050405020304" pitchFamily="18" charset="0"/>
                </a:endParaRPr>
              </a:p>
            </p:txBody>
          </p:sp>
          <p:sp>
            <p:nvSpPr>
              <p:cNvPr id="28699" name="Line 28"/>
              <p:cNvSpPr>
                <a:spLocks noChangeShapeType="1"/>
              </p:cNvSpPr>
              <p:nvPr/>
            </p:nvSpPr>
            <p:spPr bwMode="auto">
              <a:xfrm>
                <a:off x="4427" y="484"/>
                <a:ext cx="1" cy="57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29"/>
              <p:cNvSpPr>
                <a:spLocks noChangeShapeType="1"/>
              </p:cNvSpPr>
              <p:nvPr/>
            </p:nvSpPr>
            <p:spPr bwMode="auto">
              <a:xfrm>
                <a:off x="5195" y="484"/>
                <a:ext cx="1" cy="57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8677" name="Object 5"/>
            <p:cNvGraphicFramePr>
              <a:graphicFrameLocks noChangeAspect="1"/>
            </p:cNvGraphicFramePr>
            <p:nvPr/>
          </p:nvGraphicFramePr>
          <p:xfrm>
            <a:off x="123" y="685"/>
            <a:ext cx="3555" cy="1246"/>
          </p:xfrm>
          <a:graphic>
            <a:graphicData uri="http://schemas.openxmlformats.org/presentationml/2006/ole">
              <mc:AlternateContent xmlns:mc="http://schemas.openxmlformats.org/markup-compatibility/2006">
                <mc:Choice xmlns:v="urn:schemas-microsoft-com:vml" Requires="v">
                  <p:oleObj spid="_x0000_s127049" name="Equation" r:id="rId5" imgW="2489040" imgH="812520" progId="Equation.DSMT4">
                    <p:embed/>
                  </p:oleObj>
                </mc:Choice>
                <mc:Fallback>
                  <p:oleObj name="Equation" r:id="rId5" imgW="2489040" imgH="812520" progId="Equation.DSMT4">
                    <p:embed/>
                    <p:pic>
                      <p:nvPicPr>
                        <p:cNvPr id="2867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 y="685"/>
                          <a:ext cx="3555" cy="1246"/>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6815" name="Object 2"/>
          <p:cNvGraphicFramePr>
            <a:graphicFrameLocks noChangeAspect="1"/>
          </p:cNvGraphicFramePr>
          <p:nvPr/>
        </p:nvGraphicFramePr>
        <p:xfrm>
          <a:off x="195263" y="3629025"/>
          <a:ext cx="8712200" cy="1128713"/>
        </p:xfrm>
        <a:graphic>
          <a:graphicData uri="http://schemas.openxmlformats.org/presentationml/2006/ole">
            <mc:AlternateContent xmlns:mc="http://schemas.openxmlformats.org/markup-compatibility/2006">
              <mc:Choice xmlns:v="urn:schemas-microsoft-com:vml" Requires="v">
                <p:oleObj spid="_x0000_s127050" name="Equation" r:id="rId7" imgW="2958840" imgH="419040" progId="Equation.DSMT4">
                  <p:embed/>
                </p:oleObj>
              </mc:Choice>
              <mc:Fallback>
                <p:oleObj name="Equation" r:id="rId7" imgW="2958840" imgH="419040" progId="Equation.DSMT4">
                  <p:embed/>
                  <p:pic>
                    <p:nvPicPr>
                      <p:cNvPr id="246815"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263" y="3629025"/>
                        <a:ext cx="8712200" cy="1128713"/>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16" name="Object 3"/>
          <p:cNvGraphicFramePr>
            <a:graphicFrameLocks noChangeAspect="1"/>
          </p:cNvGraphicFramePr>
          <p:nvPr/>
        </p:nvGraphicFramePr>
        <p:xfrm>
          <a:off x="60325" y="4906963"/>
          <a:ext cx="1906588" cy="649287"/>
        </p:xfrm>
        <a:graphic>
          <a:graphicData uri="http://schemas.openxmlformats.org/presentationml/2006/ole">
            <mc:AlternateContent xmlns:mc="http://schemas.openxmlformats.org/markup-compatibility/2006">
              <mc:Choice xmlns:v="urn:schemas-microsoft-com:vml" Requires="v">
                <p:oleObj spid="_x0000_s127051" name="Equation" r:id="rId9" imgW="647640" imgH="241200" progId="Equation.DSMT4">
                  <p:embed/>
                </p:oleObj>
              </mc:Choice>
              <mc:Fallback>
                <p:oleObj name="Equation" r:id="rId9" imgW="647640" imgH="241200" progId="Equation.DSMT4">
                  <p:embed/>
                  <p:pic>
                    <p:nvPicPr>
                      <p:cNvPr id="24681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25" y="4906963"/>
                        <a:ext cx="1906588" cy="649287"/>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817" name="Object 4"/>
          <p:cNvGraphicFramePr>
            <a:graphicFrameLocks noChangeAspect="1"/>
          </p:cNvGraphicFramePr>
          <p:nvPr/>
        </p:nvGraphicFramePr>
        <p:xfrm>
          <a:off x="0" y="5708650"/>
          <a:ext cx="5270500" cy="649288"/>
        </p:xfrm>
        <a:graphic>
          <a:graphicData uri="http://schemas.openxmlformats.org/presentationml/2006/ole">
            <mc:AlternateContent xmlns:mc="http://schemas.openxmlformats.org/markup-compatibility/2006">
              <mc:Choice xmlns:v="urn:schemas-microsoft-com:vml" Requires="v">
                <p:oleObj spid="_x0000_s127052" name="Equation" r:id="rId11" imgW="1790640" imgH="241200" progId="Equation.DSMT4">
                  <p:embed/>
                </p:oleObj>
              </mc:Choice>
              <mc:Fallback>
                <p:oleObj name="Equation" r:id="rId11" imgW="1790640" imgH="241200" progId="Equation.DSMT4">
                  <p:embed/>
                  <p:pic>
                    <p:nvPicPr>
                      <p:cNvPr id="246817"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5708650"/>
                        <a:ext cx="5270500" cy="649288"/>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17496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46815"/>
                                        </p:tgtEl>
                                        <p:attrNameLst>
                                          <p:attrName>style.visibility</p:attrName>
                                        </p:attrNameLst>
                                      </p:cBhvr>
                                      <p:to>
                                        <p:strVal val="visible"/>
                                      </p:to>
                                    </p:set>
                                    <p:anim calcmode="lin" valueType="num">
                                      <p:cBhvr additive="base">
                                        <p:cTn id="19" dur="500" fill="hold"/>
                                        <p:tgtEl>
                                          <p:spTgt spid="246815"/>
                                        </p:tgtEl>
                                        <p:attrNameLst>
                                          <p:attrName>ppt_x</p:attrName>
                                        </p:attrNameLst>
                                      </p:cBhvr>
                                      <p:tavLst>
                                        <p:tav tm="0">
                                          <p:val>
                                            <p:strVal val="0-#ppt_w/2"/>
                                          </p:val>
                                        </p:tav>
                                        <p:tav tm="100000">
                                          <p:val>
                                            <p:strVal val="#ppt_x"/>
                                          </p:val>
                                        </p:tav>
                                      </p:tavLst>
                                    </p:anim>
                                    <p:anim calcmode="lin" valueType="num">
                                      <p:cBhvr additive="base">
                                        <p:cTn id="20" dur="500" fill="hold"/>
                                        <p:tgtEl>
                                          <p:spTgt spid="24681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46816"/>
                                        </p:tgtEl>
                                        <p:attrNameLst>
                                          <p:attrName>style.visibility</p:attrName>
                                        </p:attrNameLst>
                                      </p:cBhvr>
                                      <p:to>
                                        <p:strVal val="visible"/>
                                      </p:to>
                                    </p:set>
                                    <p:anim calcmode="lin" valueType="num">
                                      <p:cBhvr additive="base">
                                        <p:cTn id="25" dur="500" fill="hold"/>
                                        <p:tgtEl>
                                          <p:spTgt spid="246816"/>
                                        </p:tgtEl>
                                        <p:attrNameLst>
                                          <p:attrName>ppt_x</p:attrName>
                                        </p:attrNameLst>
                                      </p:cBhvr>
                                      <p:tavLst>
                                        <p:tav tm="0">
                                          <p:val>
                                            <p:strVal val="0-#ppt_w/2"/>
                                          </p:val>
                                        </p:tav>
                                        <p:tav tm="100000">
                                          <p:val>
                                            <p:strVal val="#ppt_x"/>
                                          </p:val>
                                        </p:tav>
                                      </p:tavLst>
                                    </p:anim>
                                    <p:anim calcmode="lin" valueType="num">
                                      <p:cBhvr additive="base">
                                        <p:cTn id="26" dur="500" fill="hold"/>
                                        <p:tgtEl>
                                          <p:spTgt spid="24681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46817"/>
                                        </p:tgtEl>
                                        <p:attrNameLst>
                                          <p:attrName>style.visibility</p:attrName>
                                        </p:attrNameLst>
                                      </p:cBhvr>
                                      <p:to>
                                        <p:strVal val="visible"/>
                                      </p:to>
                                    </p:set>
                                    <p:anim calcmode="lin" valueType="num">
                                      <p:cBhvr additive="base">
                                        <p:cTn id="31" dur="500" fill="hold"/>
                                        <p:tgtEl>
                                          <p:spTgt spid="246817"/>
                                        </p:tgtEl>
                                        <p:attrNameLst>
                                          <p:attrName>ppt_x</p:attrName>
                                        </p:attrNameLst>
                                      </p:cBhvr>
                                      <p:tavLst>
                                        <p:tav tm="0">
                                          <p:val>
                                            <p:strVal val="0-#ppt_w/2"/>
                                          </p:val>
                                        </p:tav>
                                        <p:tav tm="100000">
                                          <p:val>
                                            <p:strVal val="#ppt_x"/>
                                          </p:val>
                                        </p:tav>
                                      </p:tavLst>
                                    </p:anim>
                                    <p:anim calcmode="lin" valueType="num">
                                      <p:cBhvr additive="base">
                                        <p:cTn id="32" dur="500" fill="hold"/>
                                        <p:tgtEl>
                                          <p:spTgt spid="2468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7842" name="Object 2"/>
          <p:cNvGraphicFramePr>
            <a:graphicFrameLocks noChangeAspect="1"/>
          </p:cNvGraphicFramePr>
          <p:nvPr>
            <p:extLst>
              <p:ext uri="{D42A27DB-BD31-4B8C-83A1-F6EECF244321}">
                <p14:modId xmlns:p14="http://schemas.microsoft.com/office/powerpoint/2010/main" val="996888847"/>
              </p:ext>
            </p:extLst>
          </p:nvPr>
        </p:nvGraphicFramePr>
        <p:xfrm>
          <a:off x="920750" y="4250794"/>
          <a:ext cx="7215188" cy="1298575"/>
        </p:xfrm>
        <a:graphic>
          <a:graphicData uri="http://schemas.openxmlformats.org/presentationml/2006/ole">
            <mc:AlternateContent xmlns:mc="http://schemas.openxmlformats.org/markup-compatibility/2006">
              <mc:Choice xmlns:v="urn:schemas-microsoft-com:vml" Requires="v">
                <p:oleObj spid="_x0000_s128058" name="Equation" r:id="rId3" imgW="2450880" imgH="482400" progId="Equation.DSMT4">
                  <p:embed/>
                </p:oleObj>
              </mc:Choice>
              <mc:Fallback>
                <p:oleObj name="Equation" r:id="rId3" imgW="2450880" imgH="482400" progId="Equation.DSMT4">
                  <p:embed/>
                  <p:pic>
                    <p:nvPicPr>
                      <p:cNvPr id="2478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750" y="4250794"/>
                        <a:ext cx="7215188" cy="1298575"/>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7"/>
          <p:cNvGrpSpPr>
            <a:grpSpLocks/>
          </p:cNvGrpSpPr>
          <p:nvPr/>
        </p:nvGrpSpPr>
        <p:grpSpPr bwMode="auto">
          <a:xfrm>
            <a:off x="254000" y="2183870"/>
            <a:ext cx="7881938" cy="1979613"/>
            <a:chOff x="-398" y="1030"/>
            <a:chExt cx="4965" cy="1247"/>
          </a:xfrm>
        </p:grpSpPr>
        <p:graphicFrame>
          <p:nvGraphicFramePr>
            <p:cNvPr id="29701" name="Object 5"/>
            <p:cNvGraphicFramePr>
              <a:graphicFrameLocks noChangeAspect="1"/>
            </p:cNvGraphicFramePr>
            <p:nvPr/>
          </p:nvGraphicFramePr>
          <p:xfrm>
            <a:off x="23" y="1459"/>
            <a:ext cx="4544" cy="818"/>
          </p:xfrm>
          <a:graphic>
            <a:graphicData uri="http://schemas.openxmlformats.org/presentationml/2006/ole">
              <mc:AlternateContent xmlns:mc="http://schemas.openxmlformats.org/markup-compatibility/2006">
                <mc:Choice xmlns:v="urn:schemas-microsoft-com:vml" Requires="v">
                  <p:oleObj spid="_x0000_s128059" name="Equation" r:id="rId5" imgW="2450880" imgH="482400" progId="Equation.DSMT4">
                    <p:embed/>
                  </p:oleObj>
                </mc:Choice>
                <mc:Fallback>
                  <p:oleObj name="Equation" r:id="rId5" imgW="2450880" imgH="482400" progId="Equation.DSMT4">
                    <p:embed/>
                    <p:pic>
                      <p:nvPicPr>
                        <p:cNvPr id="2970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 y="1459"/>
                          <a:ext cx="4544" cy="818"/>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7" name="Rectangle 35"/>
            <p:cNvSpPr>
              <a:spLocks noChangeArrowheads="1"/>
            </p:cNvSpPr>
            <p:nvPr/>
          </p:nvSpPr>
          <p:spPr bwMode="auto">
            <a:xfrm>
              <a:off x="-398" y="1030"/>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rgbClr val="FF0000"/>
                  </a:solidFill>
                </a:rPr>
                <a:t>力边界条件</a:t>
              </a:r>
            </a:p>
          </p:txBody>
        </p:sp>
      </p:grpSp>
      <p:grpSp>
        <p:nvGrpSpPr>
          <p:cNvPr id="3" name="Group 38"/>
          <p:cNvGrpSpPr>
            <a:grpSpLocks/>
          </p:cNvGrpSpPr>
          <p:nvPr/>
        </p:nvGrpSpPr>
        <p:grpSpPr bwMode="auto">
          <a:xfrm>
            <a:off x="33337" y="5592760"/>
            <a:ext cx="2408238" cy="1041400"/>
            <a:chOff x="21" y="3327"/>
            <a:chExt cx="1517" cy="656"/>
          </a:xfrm>
        </p:grpSpPr>
        <p:grpSp>
          <p:nvGrpSpPr>
            <p:cNvPr id="29733" name="Group 4"/>
            <p:cNvGrpSpPr>
              <a:grpSpLocks/>
            </p:cNvGrpSpPr>
            <p:nvPr/>
          </p:nvGrpSpPr>
          <p:grpSpPr bwMode="auto">
            <a:xfrm>
              <a:off x="23" y="3541"/>
              <a:ext cx="1515" cy="442"/>
              <a:chOff x="220" y="3096"/>
              <a:chExt cx="1515" cy="442"/>
            </a:xfrm>
          </p:grpSpPr>
          <p:sp>
            <p:nvSpPr>
              <p:cNvPr id="29735" name="Rectangle 5"/>
              <p:cNvSpPr>
                <a:spLocks noChangeArrowheads="1"/>
              </p:cNvSpPr>
              <p:nvPr/>
            </p:nvSpPr>
            <p:spPr bwMode="auto">
              <a:xfrm>
                <a:off x="220" y="3096"/>
                <a:ext cx="151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36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y </a:t>
                </a:r>
                <a:r>
                  <a:rPr kumimoji="0" lang="en-US" altLang="zh-CN" sz="3200" dirty="0">
                    <a:solidFill>
                      <a:schemeClr val="tx1"/>
                    </a:solidFill>
                    <a:latin typeface="仿宋_GB2312" pitchFamily="1" charset="-122"/>
                    <a:ea typeface="仿宋_GB2312" pitchFamily="1" charset="-122"/>
                    <a:cs typeface="Times New Roman" panose="02020603050405020304" pitchFamily="18" charset="0"/>
                  </a:rPr>
                  <a:t>=</a:t>
                </a:r>
                <a:r>
                  <a:rPr kumimoji="0" lang="en-US" altLang="zh-CN" b="0" i="1" dirty="0">
                    <a:solidFill>
                      <a:schemeClr val="tx1"/>
                    </a:solidFill>
                    <a:latin typeface="Times New Roman" panose="02020603050405020304" pitchFamily="18" charset="0"/>
                    <a:cs typeface="Times New Roman" panose="02020603050405020304" pitchFamily="18" charset="0"/>
                  </a:rPr>
                  <a:t>+</a:t>
                </a:r>
                <a:r>
                  <a:rPr kumimoji="0" lang="en-US" altLang="zh-CN" sz="2400" b="0" i="1" dirty="0">
                    <a:solidFill>
                      <a:schemeClr val="tx1"/>
                    </a:solidFill>
                    <a:latin typeface="Times New Roman" panose="02020603050405020304" pitchFamily="18" charset="0"/>
                    <a:cs typeface="Times New Roman" panose="02020603050405020304" pitchFamily="18" charset="0"/>
                  </a:rPr>
                  <a:t> </a:t>
                </a:r>
                <a:r>
                  <a:rPr kumimoji="0" lang="en-US" altLang="zh-CN" sz="3200" b="0" i="1" dirty="0">
                    <a:solidFill>
                      <a:schemeClr val="tx1"/>
                    </a:solidFill>
                    <a:latin typeface="Times New Roman" panose="02020603050405020304" pitchFamily="18" charset="0"/>
                    <a:cs typeface="Times New Roman" panose="02020603050405020304" pitchFamily="18" charset="0"/>
                  </a:rPr>
                  <a:t>h</a:t>
                </a:r>
                <a:r>
                  <a:rPr kumimoji="0" lang="en-US" altLang="zh-CN" sz="2400" b="0" i="1" dirty="0">
                    <a:solidFill>
                      <a:schemeClr val="tx1"/>
                    </a:solidFill>
                    <a:latin typeface="Times New Roman" panose="02020603050405020304" pitchFamily="18" charset="0"/>
                    <a:cs typeface="Times New Roman" panose="02020603050405020304" pitchFamily="18" charset="0"/>
                  </a:rPr>
                  <a:t> </a:t>
                </a:r>
                <a:r>
                  <a:rPr kumimoji="0" lang="en-US" altLang="zh-CN" sz="2400" b="0" dirty="0">
                    <a:solidFill>
                      <a:schemeClr val="tx1"/>
                    </a:solidFill>
                    <a:latin typeface="Times New Roman" panose="02020603050405020304" pitchFamily="18" charset="0"/>
                    <a:cs typeface="Times New Roman" panose="02020603050405020304" pitchFamily="18" charset="0"/>
                  </a:rPr>
                  <a:t>:    </a:t>
                </a:r>
                <a:r>
                  <a:rPr kumimoji="0" lang="en-US" altLang="zh-CN" sz="4000" b="0" i="1" dirty="0">
                    <a:solidFill>
                      <a:schemeClr val="tx1"/>
                    </a:solidFill>
                    <a:latin typeface="Times New Roman" panose="02020603050405020304" pitchFamily="18" charset="0"/>
                    <a:cs typeface="Times New Roman" panose="02020603050405020304" pitchFamily="18" charset="0"/>
                  </a:rPr>
                  <a:t>v</a:t>
                </a:r>
                <a:r>
                  <a:rPr kumimoji="0" lang="en-US" altLang="zh-CN" sz="1800" b="0" dirty="0">
                    <a:solidFill>
                      <a:schemeClr val="tx1"/>
                    </a:solidFill>
                    <a:latin typeface="Times New Roman" panose="02020603050405020304" pitchFamily="18" charset="0"/>
                    <a:cs typeface="Times New Roman" panose="02020603050405020304" pitchFamily="18" charset="0"/>
                  </a:rPr>
                  <a:t> </a:t>
                </a:r>
                <a:r>
                  <a:rPr kumimoji="0" lang="en-US" altLang="zh-CN" dirty="0">
                    <a:solidFill>
                      <a:schemeClr val="tx1"/>
                    </a:solidFill>
                    <a:latin typeface="Times New Roman" panose="02020603050405020304" pitchFamily="18" charset="0"/>
                    <a:cs typeface="Times New Roman" panose="02020603050405020304" pitchFamily="18" charset="0"/>
                  </a:rPr>
                  <a:t>=</a:t>
                </a:r>
                <a:r>
                  <a:rPr kumimoji="0" lang="en-US" altLang="zh-CN" sz="2400" b="0" dirty="0">
                    <a:solidFill>
                      <a:schemeClr val="tx1"/>
                    </a:solidFill>
                    <a:latin typeface="Times New Roman" panose="02020603050405020304" pitchFamily="18" charset="0"/>
                    <a:cs typeface="Times New Roman" panose="02020603050405020304" pitchFamily="18" charset="0"/>
                  </a:rPr>
                  <a:t> </a:t>
                </a:r>
                <a:r>
                  <a:rPr kumimoji="0" lang="en-US" altLang="zh-CN" sz="2400" b="0" dirty="0">
                    <a:solidFill>
                      <a:schemeClr val="tx1"/>
                    </a:solidFill>
                    <a:latin typeface="黑体" panose="02010609060101010101" pitchFamily="49" charset="-122"/>
                    <a:cs typeface="Times New Roman" panose="02020603050405020304" pitchFamily="18" charset="0"/>
                  </a:rPr>
                  <a:t>0</a:t>
                </a:r>
              </a:p>
            </p:txBody>
          </p:sp>
          <p:sp>
            <p:nvSpPr>
              <p:cNvPr id="29736" name="Rectangle 6"/>
              <p:cNvSpPr>
                <a:spLocks noChangeArrowheads="1"/>
              </p:cNvSpPr>
              <p:nvPr/>
            </p:nvSpPr>
            <p:spPr bwMode="auto">
              <a:xfrm>
                <a:off x="585" y="3155"/>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b="0" i="1">
                    <a:solidFill>
                      <a:srgbClr val="FFFF00"/>
                    </a:solidFill>
                    <a:latin typeface="Times New Roman" panose="02020603050405020304" pitchFamily="18" charset="0"/>
                  </a:rPr>
                  <a:t>_</a:t>
                </a:r>
              </a:p>
            </p:txBody>
          </p:sp>
        </p:grpSp>
        <p:sp>
          <p:nvSpPr>
            <p:cNvPr id="29734" name="Rectangle 36"/>
            <p:cNvSpPr>
              <a:spLocks noChangeArrowheads="1"/>
            </p:cNvSpPr>
            <p:nvPr/>
          </p:nvSpPr>
          <p:spPr bwMode="auto">
            <a:xfrm>
              <a:off x="21" y="3327"/>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rgbClr val="FF0000"/>
                  </a:solidFill>
                </a:rPr>
                <a:t>位移边界条件</a:t>
              </a:r>
            </a:p>
          </p:txBody>
        </p:sp>
      </p:grpSp>
      <p:grpSp>
        <p:nvGrpSpPr>
          <p:cNvPr id="5" name="Group 50"/>
          <p:cNvGrpSpPr>
            <a:grpSpLocks/>
          </p:cNvGrpSpPr>
          <p:nvPr/>
        </p:nvGrpSpPr>
        <p:grpSpPr bwMode="auto">
          <a:xfrm>
            <a:off x="235366" y="527395"/>
            <a:ext cx="8367713" cy="2133600"/>
            <a:chOff x="49" y="639"/>
            <a:chExt cx="5271" cy="1344"/>
          </a:xfrm>
        </p:grpSpPr>
        <p:sp>
          <p:nvSpPr>
            <p:cNvPr id="29708" name="Rectangle 8"/>
            <p:cNvSpPr>
              <a:spLocks noChangeArrowheads="1"/>
            </p:cNvSpPr>
            <p:nvPr/>
          </p:nvSpPr>
          <p:spPr bwMode="auto">
            <a:xfrm>
              <a:off x="49" y="760"/>
              <a:ext cx="21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a:solidFill>
                    <a:srgbClr val="FF0000"/>
                  </a:solidFill>
                </a:rPr>
                <a:t>应力应满足边界条件</a:t>
              </a:r>
              <a:endParaRPr kumimoji="0" lang="zh-CN" altLang="en-US">
                <a:solidFill>
                  <a:srgbClr val="FF0000"/>
                </a:solidFill>
                <a:latin typeface="黑体" panose="02010609060101010101" pitchFamily="49" charset="-122"/>
              </a:endParaRPr>
            </a:p>
          </p:txBody>
        </p:sp>
        <p:graphicFrame>
          <p:nvGraphicFramePr>
            <p:cNvPr id="29699" name="Object 3"/>
            <p:cNvGraphicFramePr>
              <a:graphicFrameLocks noChangeAspect="1"/>
            </p:cNvGraphicFramePr>
            <p:nvPr>
              <p:extLst>
                <p:ext uri="{D42A27DB-BD31-4B8C-83A1-F6EECF244321}">
                  <p14:modId xmlns:p14="http://schemas.microsoft.com/office/powerpoint/2010/main" val="4034216495"/>
                </p:ext>
              </p:extLst>
            </p:nvPr>
          </p:nvGraphicFramePr>
          <p:xfrm>
            <a:off x="4708" y="1682"/>
            <a:ext cx="612" cy="301"/>
          </p:xfrm>
          <a:graphic>
            <a:graphicData uri="http://schemas.openxmlformats.org/presentationml/2006/ole">
              <mc:AlternateContent xmlns:mc="http://schemas.openxmlformats.org/markup-compatibility/2006">
                <mc:Choice xmlns:v="urn:schemas-microsoft-com:vml" Requires="v">
                  <p:oleObj spid="_x0000_s128060" name="Equation" r:id="rId7" imgW="330120" imgH="177480" progId="Equation.DSMT4">
                    <p:embed/>
                  </p:oleObj>
                </mc:Choice>
                <mc:Fallback>
                  <p:oleObj name="Equation" r:id="rId7" imgW="330120" imgH="177480" progId="Equation.DSMT4">
                    <p:embed/>
                    <p:pic>
                      <p:nvPicPr>
                        <p:cNvPr id="29699"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8" y="1682"/>
                          <a:ext cx="612" cy="301"/>
                        </a:xfrm>
                        <a:prstGeom prst="rect">
                          <a:avLst/>
                        </a:prstGeom>
                        <a:solidFill>
                          <a:srgbClr val="3366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p:cNvGraphicFramePr>
              <a:graphicFrameLocks noChangeAspect="1"/>
            </p:cNvGraphicFramePr>
            <p:nvPr>
              <p:extLst>
                <p:ext uri="{D42A27DB-BD31-4B8C-83A1-F6EECF244321}">
                  <p14:modId xmlns:p14="http://schemas.microsoft.com/office/powerpoint/2010/main" val="3045491433"/>
                </p:ext>
              </p:extLst>
            </p:nvPr>
          </p:nvGraphicFramePr>
          <p:xfrm>
            <a:off x="3048" y="1649"/>
            <a:ext cx="776" cy="301"/>
          </p:xfrm>
          <a:graphic>
            <a:graphicData uri="http://schemas.openxmlformats.org/presentationml/2006/ole">
              <mc:AlternateContent xmlns:mc="http://schemas.openxmlformats.org/markup-compatibility/2006">
                <mc:Choice xmlns:v="urn:schemas-microsoft-com:vml" Requires="v">
                  <p:oleObj spid="_x0000_s128061" name="Equation" r:id="rId9" imgW="419040" imgH="177480" progId="Equation.DSMT4">
                    <p:embed/>
                  </p:oleObj>
                </mc:Choice>
                <mc:Fallback>
                  <p:oleObj name="Equation" r:id="rId9" imgW="419040" imgH="177480" progId="Equation.DSMT4">
                    <p:embed/>
                    <p:pic>
                      <p:nvPicPr>
                        <p:cNvPr id="2970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 y="1649"/>
                          <a:ext cx="776" cy="301"/>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6" name="Rectangle 46"/>
            <p:cNvSpPr>
              <a:spLocks noChangeArrowheads="1"/>
            </p:cNvSpPr>
            <p:nvPr/>
          </p:nvSpPr>
          <p:spPr bwMode="auto">
            <a:xfrm>
              <a:off x="2728" y="639"/>
              <a:ext cx="8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36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y </a:t>
              </a:r>
              <a:r>
                <a:rPr kumimoji="0" lang="en-US" altLang="zh-CN" sz="3200" dirty="0">
                  <a:solidFill>
                    <a:schemeClr val="tx1"/>
                  </a:solidFill>
                  <a:latin typeface="仿宋_GB2312" pitchFamily="1" charset="-122"/>
                  <a:ea typeface="仿宋_GB2312" pitchFamily="1" charset="-122"/>
                  <a:cs typeface="Times New Roman" panose="02020603050405020304" pitchFamily="18" charset="0"/>
                </a:rPr>
                <a:t>=</a:t>
              </a:r>
              <a:r>
                <a:rPr kumimoji="0" lang="en-US" altLang="zh-CN" b="0" i="1" dirty="0">
                  <a:solidFill>
                    <a:schemeClr val="tx1"/>
                  </a:solidFill>
                  <a:latin typeface="Times New Roman" panose="02020603050405020304" pitchFamily="18" charset="0"/>
                  <a:cs typeface="Times New Roman" panose="02020603050405020304" pitchFamily="18" charset="0"/>
                </a:rPr>
                <a:t>+</a:t>
              </a:r>
              <a:r>
                <a:rPr kumimoji="0" lang="en-US" altLang="zh-CN" sz="2400" b="0" i="1" dirty="0">
                  <a:solidFill>
                    <a:schemeClr val="tx1"/>
                  </a:solidFill>
                  <a:latin typeface="Times New Roman" panose="02020603050405020304" pitchFamily="18" charset="0"/>
                  <a:cs typeface="Times New Roman" panose="02020603050405020304" pitchFamily="18" charset="0"/>
                </a:rPr>
                <a:t> </a:t>
              </a:r>
              <a:r>
                <a:rPr kumimoji="0" lang="en-US" altLang="zh-CN" sz="3200" b="0" i="1" dirty="0">
                  <a:solidFill>
                    <a:schemeClr val="tx1"/>
                  </a:solidFill>
                  <a:latin typeface="Times New Roman" panose="02020603050405020304" pitchFamily="18" charset="0"/>
                  <a:cs typeface="Times New Roman" panose="02020603050405020304" pitchFamily="18" charset="0"/>
                </a:rPr>
                <a:t>h</a:t>
              </a:r>
              <a:r>
                <a:rPr kumimoji="0" lang="en-US" altLang="zh-CN" sz="2400" b="0" i="1" dirty="0">
                  <a:solidFill>
                    <a:schemeClr val="tx1"/>
                  </a:solidFill>
                  <a:latin typeface="Times New Roman" panose="02020603050405020304" pitchFamily="18" charset="0"/>
                  <a:cs typeface="Times New Roman" panose="02020603050405020304" pitchFamily="18" charset="0"/>
                </a:rPr>
                <a:t> </a:t>
              </a:r>
              <a:endParaRPr kumimoji="0" lang="en-US" altLang="zh-CN" sz="2400" b="0" dirty="0">
                <a:solidFill>
                  <a:schemeClr val="tx1"/>
                </a:solidFill>
                <a:latin typeface="黑体" panose="02010609060101010101" pitchFamily="49" charset="-122"/>
                <a:cs typeface="Times New Roman" panose="02020603050405020304" pitchFamily="18" charset="0"/>
              </a:endParaRPr>
            </a:p>
          </p:txBody>
        </p:sp>
        <p:sp>
          <p:nvSpPr>
            <p:cNvPr id="29707" name="Rectangle 49"/>
            <p:cNvSpPr>
              <a:spLocks noChangeArrowheads="1"/>
            </p:cNvSpPr>
            <p:nvPr/>
          </p:nvSpPr>
          <p:spPr bwMode="auto">
            <a:xfrm>
              <a:off x="2704" y="1286"/>
              <a:ext cx="7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36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y </a:t>
              </a:r>
              <a:r>
                <a:rPr kumimoji="0" lang="en-US" altLang="zh-CN" sz="3200" dirty="0">
                  <a:solidFill>
                    <a:schemeClr val="tx1"/>
                  </a:solidFill>
                  <a:latin typeface="仿宋_GB2312" pitchFamily="1" charset="-122"/>
                  <a:ea typeface="仿宋_GB2312" pitchFamily="1" charset="-122"/>
                  <a:cs typeface="Times New Roman" panose="02020603050405020304" pitchFamily="18" charset="0"/>
                </a:rPr>
                <a:t>=</a:t>
              </a:r>
              <a:r>
                <a:rPr kumimoji="0" lang="en-US" altLang="zh-CN" sz="3200" b="0" dirty="0">
                  <a:solidFill>
                    <a:schemeClr val="tx1"/>
                  </a:solidFill>
                  <a:latin typeface="仿宋_GB2312" pitchFamily="1" charset="-122"/>
                  <a:ea typeface="仿宋_GB2312" pitchFamily="1" charset="-122"/>
                  <a:cs typeface="Times New Roman" panose="02020603050405020304" pitchFamily="18" charset="0"/>
                </a:rPr>
                <a:t>-</a:t>
              </a:r>
              <a:r>
                <a:rPr kumimoji="0" lang="en-US" altLang="zh-CN" sz="2400" b="0" i="1" dirty="0">
                  <a:solidFill>
                    <a:schemeClr val="tx1"/>
                  </a:solidFill>
                  <a:latin typeface="Times New Roman" panose="02020603050405020304" pitchFamily="18" charset="0"/>
                  <a:cs typeface="Times New Roman" panose="02020603050405020304" pitchFamily="18" charset="0"/>
                </a:rPr>
                <a:t> </a:t>
              </a:r>
              <a:r>
                <a:rPr kumimoji="0" lang="en-US" altLang="zh-CN" sz="3200" b="0" i="1" dirty="0">
                  <a:solidFill>
                    <a:schemeClr val="tx1"/>
                  </a:solidFill>
                  <a:latin typeface="Times New Roman" panose="02020603050405020304" pitchFamily="18" charset="0"/>
                  <a:cs typeface="Times New Roman" panose="02020603050405020304" pitchFamily="18" charset="0"/>
                </a:rPr>
                <a:t>h</a:t>
              </a:r>
              <a:r>
                <a:rPr kumimoji="0" lang="en-US" altLang="zh-CN" sz="2400" b="0" i="1" dirty="0">
                  <a:solidFill>
                    <a:schemeClr val="tx1"/>
                  </a:solidFill>
                  <a:latin typeface="Times New Roman" panose="02020603050405020304" pitchFamily="18" charset="0"/>
                  <a:cs typeface="Times New Roman" panose="02020603050405020304" pitchFamily="18" charset="0"/>
                </a:rPr>
                <a:t> </a:t>
              </a:r>
              <a:endParaRPr kumimoji="0" lang="en-US" altLang="zh-CN" sz="2400" b="0" dirty="0">
                <a:solidFill>
                  <a:schemeClr val="tx1"/>
                </a:solidFill>
                <a:latin typeface="黑体" panose="02010609060101010101" pitchFamily="49" charset="-122"/>
                <a:cs typeface="Times New Roman" panose="02020603050405020304" pitchFamily="18" charset="0"/>
              </a:endParaRPr>
            </a:p>
          </p:txBody>
        </p:sp>
      </p:grpSp>
      <p:grpSp>
        <p:nvGrpSpPr>
          <p:cNvPr id="43" name="Group 6"/>
          <p:cNvGrpSpPr>
            <a:grpSpLocks/>
          </p:cNvGrpSpPr>
          <p:nvPr/>
        </p:nvGrpSpPr>
        <p:grpSpPr bwMode="auto">
          <a:xfrm>
            <a:off x="5489576" y="246684"/>
            <a:ext cx="3146425" cy="2514600"/>
            <a:chOff x="3853" y="34"/>
            <a:chExt cx="2264" cy="1584"/>
          </a:xfrm>
        </p:grpSpPr>
        <p:sp>
          <p:nvSpPr>
            <p:cNvPr id="45" name="Line 7"/>
            <p:cNvSpPr>
              <a:spLocks noChangeShapeType="1"/>
            </p:cNvSpPr>
            <p:nvPr/>
          </p:nvSpPr>
          <p:spPr bwMode="auto">
            <a:xfrm>
              <a:off x="4139" y="581"/>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8"/>
            <p:cNvSpPr>
              <a:spLocks noChangeShapeType="1"/>
            </p:cNvSpPr>
            <p:nvPr/>
          </p:nvSpPr>
          <p:spPr bwMode="auto">
            <a:xfrm>
              <a:off x="4139" y="725"/>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9"/>
            <p:cNvSpPr>
              <a:spLocks noChangeShapeType="1"/>
            </p:cNvSpPr>
            <p:nvPr/>
          </p:nvSpPr>
          <p:spPr bwMode="auto">
            <a:xfrm>
              <a:off x="4139" y="853"/>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10"/>
            <p:cNvSpPr>
              <a:spLocks noChangeShapeType="1"/>
            </p:cNvSpPr>
            <p:nvPr/>
          </p:nvSpPr>
          <p:spPr bwMode="auto">
            <a:xfrm>
              <a:off x="4139" y="989"/>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11"/>
            <p:cNvSpPr>
              <a:spLocks noChangeShapeType="1"/>
            </p:cNvSpPr>
            <p:nvPr/>
          </p:nvSpPr>
          <p:spPr bwMode="auto">
            <a:xfrm flipH="1">
              <a:off x="5195" y="581"/>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12"/>
            <p:cNvSpPr>
              <a:spLocks noChangeShapeType="1"/>
            </p:cNvSpPr>
            <p:nvPr/>
          </p:nvSpPr>
          <p:spPr bwMode="auto">
            <a:xfrm flipH="1">
              <a:off x="5195" y="725"/>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13"/>
            <p:cNvSpPr>
              <a:spLocks noChangeShapeType="1"/>
            </p:cNvSpPr>
            <p:nvPr/>
          </p:nvSpPr>
          <p:spPr bwMode="auto">
            <a:xfrm flipH="1">
              <a:off x="5195" y="853"/>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14"/>
            <p:cNvSpPr>
              <a:spLocks noChangeShapeType="1"/>
            </p:cNvSpPr>
            <p:nvPr/>
          </p:nvSpPr>
          <p:spPr bwMode="auto">
            <a:xfrm flipH="1">
              <a:off x="5195" y="989"/>
              <a:ext cx="288"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15"/>
            <p:cNvSpPr>
              <a:spLocks noChangeShapeType="1"/>
            </p:cNvSpPr>
            <p:nvPr/>
          </p:nvSpPr>
          <p:spPr bwMode="auto">
            <a:xfrm>
              <a:off x="4427" y="1060"/>
              <a:ext cx="1" cy="4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6"/>
            <p:cNvSpPr>
              <a:spLocks noChangeShapeType="1"/>
            </p:cNvSpPr>
            <p:nvPr/>
          </p:nvSpPr>
          <p:spPr bwMode="auto">
            <a:xfrm>
              <a:off x="5195" y="1061"/>
              <a:ext cx="1"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55" name="AutoShape 17"/>
            <p:cNvCxnSpPr>
              <a:cxnSpLocks noChangeShapeType="1"/>
            </p:cNvCxnSpPr>
            <p:nvPr/>
          </p:nvCxnSpPr>
          <p:spPr bwMode="auto">
            <a:xfrm flipV="1">
              <a:off x="4427" y="1390"/>
              <a:ext cx="768" cy="1"/>
            </a:xfrm>
            <a:prstGeom prst="straightConnector1">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6" name="Rectangle 18"/>
            <p:cNvSpPr>
              <a:spLocks noChangeArrowheads="1"/>
            </p:cNvSpPr>
            <p:nvPr/>
          </p:nvSpPr>
          <p:spPr bwMode="auto">
            <a:xfrm>
              <a:off x="4638" y="1368"/>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2</a:t>
              </a:r>
              <a:r>
                <a:rPr kumimoji="0" lang="en-US" altLang="zh-CN" sz="2000" i="1" dirty="0">
                  <a:solidFill>
                    <a:schemeClr val="tx1"/>
                  </a:solidFill>
                  <a:latin typeface="Times New Roman" panose="02020603050405020304" pitchFamily="18" charset="0"/>
                </a:rPr>
                <a:t>l</a:t>
              </a:r>
            </a:p>
          </p:txBody>
        </p:sp>
        <p:grpSp>
          <p:nvGrpSpPr>
            <p:cNvPr id="57" name="Group 19"/>
            <p:cNvGrpSpPr>
              <a:grpSpLocks/>
            </p:cNvGrpSpPr>
            <p:nvPr/>
          </p:nvGrpSpPr>
          <p:grpSpPr bwMode="auto">
            <a:xfrm>
              <a:off x="4771" y="34"/>
              <a:ext cx="1346" cy="896"/>
              <a:chOff x="4771" y="34"/>
              <a:chExt cx="1346" cy="896"/>
            </a:xfrm>
          </p:grpSpPr>
          <p:sp>
            <p:nvSpPr>
              <p:cNvPr id="64" name="Line 20"/>
              <p:cNvSpPr>
                <a:spLocks noChangeShapeType="1"/>
              </p:cNvSpPr>
              <p:nvPr/>
            </p:nvSpPr>
            <p:spPr bwMode="auto">
              <a:xfrm>
                <a:off x="4771" y="805"/>
                <a:ext cx="1056"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 name="Line 21"/>
              <p:cNvSpPr>
                <a:spLocks noChangeShapeType="1"/>
              </p:cNvSpPr>
              <p:nvPr/>
            </p:nvSpPr>
            <p:spPr bwMode="auto">
              <a:xfrm flipV="1">
                <a:off x="4771" y="133"/>
                <a:ext cx="1" cy="6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 name="Rectangle 22"/>
              <p:cNvSpPr>
                <a:spLocks noChangeArrowheads="1"/>
              </p:cNvSpPr>
              <p:nvPr/>
            </p:nvSpPr>
            <p:spPr bwMode="auto">
              <a:xfrm>
                <a:off x="5835" y="680"/>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x</a:t>
                </a:r>
                <a:endParaRPr kumimoji="0" lang="en-US" altLang="zh-CN" sz="2000" i="1" dirty="0">
                  <a:solidFill>
                    <a:schemeClr val="tx1"/>
                  </a:solidFill>
                  <a:latin typeface="Times New Roman" panose="02020603050405020304" pitchFamily="18" charset="0"/>
                </a:endParaRPr>
              </a:p>
            </p:txBody>
          </p:sp>
          <p:sp>
            <p:nvSpPr>
              <p:cNvPr id="67" name="Rectangle 23"/>
              <p:cNvSpPr>
                <a:spLocks noChangeArrowheads="1"/>
              </p:cNvSpPr>
              <p:nvPr/>
            </p:nvSpPr>
            <p:spPr bwMode="auto">
              <a:xfrm>
                <a:off x="4875" y="34"/>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dirty="0">
                    <a:solidFill>
                      <a:schemeClr val="tx1"/>
                    </a:solidFill>
                    <a:latin typeface="宋体" panose="02010600030101010101" pitchFamily="2" charset="-122"/>
                  </a:rPr>
                  <a:t>y</a:t>
                </a:r>
                <a:endParaRPr kumimoji="0" lang="en-US" altLang="zh-CN" sz="2000" i="1" dirty="0">
                  <a:solidFill>
                    <a:schemeClr val="tx1"/>
                  </a:solidFill>
                  <a:latin typeface="Times New Roman" panose="02020603050405020304" pitchFamily="18" charset="0"/>
                </a:endParaRPr>
              </a:p>
            </p:txBody>
          </p:sp>
        </p:grpSp>
        <p:sp>
          <p:nvSpPr>
            <p:cNvPr id="58" name="Rectangle 24"/>
            <p:cNvSpPr>
              <a:spLocks noChangeArrowheads="1"/>
            </p:cNvSpPr>
            <p:nvPr/>
          </p:nvSpPr>
          <p:spPr bwMode="auto">
            <a:xfrm>
              <a:off x="3986" y="389"/>
              <a:ext cx="1680" cy="95"/>
            </a:xfrm>
            <a:prstGeom prst="rect">
              <a:avLst/>
            </a:prstGeom>
            <a:solidFill>
              <a:srgbClr val="F40443"/>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59" name="Rectangle 25"/>
            <p:cNvSpPr>
              <a:spLocks noChangeArrowheads="1"/>
            </p:cNvSpPr>
            <p:nvPr/>
          </p:nvSpPr>
          <p:spPr bwMode="auto">
            <a:xfrm>
              <a:off x="3986" y="1060"/>
              <a:ext cx="1680" cy="96"/>
            </a:xfrm>
            <a:prstGeom prst="rect">
              <a:avLst/>
            </a:prstGeom>
            <a:solidFill>
              <a:srgbClr val="F40443"/>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60" name="Rectangle 26"/>
            <p:cNvSpPr>
              <a:spLocks noChangeArrowheads="1"/>
            </p:cNvSpPr>
            <p:nvPr/>
          </p:nvSpPr>
          <p:spPr bwMode="auto">
            <a:xfrm>
              <a:off x="5553" y="555"/>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i="1" dirty="0">
                  <a:solidFill>
                    <a:schemeClr val="tx1"/>
                  </a:solidFill>
                  <a:latin typeface="宋体" panose="02010600030101010101" pitchFamily="2" charset="-122"/>
                </a:rPr>
                <a:t>p</a:t>
              </a:r>
              <a:endParaRPr kumimoji="0" lang="en-US" altLang="zh-CN" sz="2000" i="1" dirty="0">
                <a:solidFill>
                  <a:schemeClr val="tx1"/>
                </a:solidFill>
                <a:latin typeface="Times New Roman" panose="02020603050405020304" pitchFamily="18" charset="0"/>
              </a:endParaRPr>
            </a:p>
          </p:txBody>
        </p:sp>
        <p:sp>
          <p:nvSpPr>
            <p:cNvPr id="61" name="Rectangle 27"/>
            <p:cNvSpPr>
              <a:spLocks noChangeArrowheads="1"/>
            </p:cNvSpPr>
            <p:nvPr/>
          </p:nvSpPr>
          <p:spPr bwMode="auto">
            <a:xfrm>
              <a:off x="3853" y="680"/>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i="1" dirty="0">
                  <a:solidFill>
                    <a:schemeClr val="tx1"/>
                  </a:solidFill>
                  <a:latin typeface="宋体" panose="02010600030101010101" pitchFamily="2" charset="-122"/>
                </a:rPr>
                <a:t>p</a:t>
              </a:r>
              <a:endParaRPr kumimoji="0" lang="en-US" altLang="zh-CN" sz="2000" i="1" dirty="0">
                <a:solidFill>
                  <a:schemeClr val="tx1"/>
                </a:solidFill>
                <a:latin typeface="Times New Roman" panose="02020603050405020304" pitchFamily="18" charset="0"/>
              </a:endParaRPr>
            </a:p>
          </p:txBody>
        </p:sp>
        <p:sp>
          <p:nvSpPr>
            <p:cNvPr id="62" name="Line 28"/>
            <p:cNvSpPr>
              <a:spLocks noChangeShapeType="1"/>
            </p:cNvSpPr>
            <p:nvPr/>
          </p:nvSpPr>
          <p:spPr bwMode="auto">
            <a:xfrm>
              <a:off x="4427" y="484"/>
              <a:ext cx="1" cy="57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29"/>
            <p:cNvSpPr>
              <a:spLocks noChangeShapeType="1"/>
            </p:cNvSpPr>
            <p:nvPr/>
          </p:nvSpPr>
          <p:spPr bwMode="auto">
            <a:xfrm>
              <a:off x="5195" y="484"/>
              <a:ext cx="1" cy="576"/>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337785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47842"/>
                                        </p:tgtEl>
                                        <p:attrNameLst>
                                          <p:attrName>style.visibility</p:attrName>
                                        </p:attrNameLst>
                                      </p:cBhvr>
                                      <p:to>
                                        <p:strVal val="visible"/>
                                      </p:to>
                                    </p:set>
                                    <p:anim calcmode="lin" valueType="num">
                                      <p:cBhvr additive="base">
                                        <p:cTn id="19" dur="500" fill="hold"/>
                                        <p:tgtEl>
                                          <p:spTgt spid="247842"/>
                                        </p:tgtEl>
                                        <p:attrNameLst>
                                          <p:attrName>ppt_x</p:attrName>
                                        </p:attrNameLst>
                                      </p:cBhvr>
                                      <p:tavLst>
                                        <p:tav tm="0">
                                          <p:val>
                                            <p:strVal val="0-#ppt_w/2"/>
                                          </p:val>
                                        </p:tav>
                                        <p:tav tm="100000">
                                          <p:val>
                                            <p:strVal val="#ppt_x"/>
                                          </p:val>
                                        </p:tav>
                                      </p:tavLst>
                                    </p:anim>
                                    <p:anim calcmode="lin" valueType="num">
                                      <p:cBhvr additive="base">
                                        <p:cTn id="20" dur="500" fill="hold"/>
                                        <p:tgtEl>
                                          <p:spTgt spid="2478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395536" y="182662"/>
            <a:ext cx="7772400" cy="1470025"/>
          </a:xfrm>
        </p:spPr>
        <p:txBody>
          <a:bodyPr anchor="ctr"/>
          <a:lstStyle/>
          <a:p>
            <a:r>
              <a:rPr lang="zh-CN" altLang="en-US" sz="4000" b="1" dirty="0"/>
              <a:t>微分提法、解法</a:t>
            </a:r>
            <a:br>
              <a:rPr lang="zh-CN" altLang="en-US" sz="4000" b="1" dirty="0"/>
            </a:br>
            <a:r>
              <a:rPr lang="zh-CN" altLang="en-US" sz="4000" b="1" dirty="0"/>
              <a:t>及一般原理</a:t>
            </a:r>
          </a:p>
        </p:txBody>
      </p:sp>
      <p:sp>
        <p:nvSpPr>
          <p:cNvPr id="61443" name="Rectangle 3"/>
          <p:cNvSpPr>
            <a:spLocks noGrp="1" noChangeArrowheads="1"/>
          </p:cNvSpPr>
          <p:nvPr>
            <p:ph type="subTitle" idx="1"/>
          </p:nvPr>
        </p:nvSpPr>
        <p:spPr bwMode="auto">
          <a:xfrm>
            <a:off x="1835696" y="1797050"/>
            <a:ext cx="72390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lnSpc>
                <a:spcPct val="135000"/>
              </a:lnSpc>
              <a:spcBef>
                <a:spcPct val="0"/>
              </a:spcBef>
              <a:buFontTx/>
              <a:buBlip>
                <a:blip r:embed="rId2"/>
              </a:buBlip>
            </a:pPr>
            <a:r>
              <a:rPr lang="en-US" altLang="zh-CN" sz="2800" b="0" dirty="0">
                <a:latin typeface="黑体" panose="02010609060101010101" pitchFamily="49" charset="-122"/>
                <a:ea typeface="黑体" panose="02010609060101010101" pitchFamily="49" charset="-122"/>
              </a:rPr>
              <a:t> </a:t>
            </a:r>
            <a:r>
              <a:rPr lang="zh-CN" altLang="en-US" sz="2800" b="0" dirty="0">
                <a:latin typeface="黑体" panose="02010609060101010101" pitchFamily="49" charset="-122"/>
                <a:ea typeface="黑体" panose="02010609060101010101" pitchFamily="49" charset="-122"/>
              </a:rPr>
              <a:t>弹性力学问题的微分提法</a:t>
            </a:r>
          </a:p>
          <a:p>
            <a:pPr algn="l">
              <a:lnSpc>
                <a:spcPct val="135000"/>
              </a:lnSpc>
              <a:buFontTx/>
              <a:buBlip>
                <a:blip r:embed="rId2"/>
              </a:buBlip>
            </a:pPr>
            <a:r>
              <a:rPr lang="zh-CN" altLang="en-US" sz="2800" b="0" dirty="0">
                <a:solidFill>
                  <a:srgbClr val="FF0000"/>
                </a:solidFill>
                <a:latin typeface="黑体" panose="02010609060101010101" pitchFamily="49" charset="-122"/>
                <a:ea typeface="黑体" panose="02010609060101010101" pitchFamily="49" charset="-122"/>
              </a:rPr>
              <a:t> </a:t>
            </a:r>
            <a:r>
              <a:rPr lang="zh-CN" altLang="en-US" sz="2800" b="0" dirty="0">
                <a:latin typeface="黑体" panose="02010609060101010101" pitchFamily="49" charset="-122"/>
                <a:ea typeface="黑体" panose="02010609060101010101" pitchFamily="49" charset="-122"/>
              </a:rPr>
              <a:t>位移解法</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a:t>
            </a:r>
            <a:r>
              <a:rPr lang="zh-CN" altLang="en-US" sz="2800" b="0" dirty="0">
                <a:solidFill>
                  <a:srgbClr val="FF0000"/>
                </a:solidFill>
                <a:latin typeface="黑体" panose="02010609060101010101" pitchFamily="49" charset="-122"/>
                <a:ea typeface="黑体" panose="02010609060101010101" pitchFamily="49" charset="-122"/>
              </a:rPr>
              <a:t>应力解法</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应力函数解法</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叠加原理</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解的唯一性定理</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圣维南原理</a:t>
            </a:r>
          </a:p>
        </p:txBody>
      </p:sp>
      <p:sp>
        <p:nvSpPr>
          <p:cNvPr id="61444" name="Text Box 4"/>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a:t>
            </a:r>
          </a:p>
        </p:txBody>
      </p:sp>
      <p:cxnSp>
        <p:nvCxnSpPr>
          <p:cNvPr id="5" name="直接连接符 4"/>
          <p:cNvCxnSpPr/>
          <p:nvPr/>
        </p:nvCxnSpPr>
        <p:spPr>
          <a:xfrm>
            <a:off x="1259632" y="170080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b="1" dirty="0">
                <a:latin typeface="隶书" panose="02010509060101010101" pitchFamily="49" charset="-122"/>
              </a:rPr>
              <a:t>应力解法</a:t>
            </a:r>
          </a:p>
        </p:txBody>
      </p:sp>
      <p:sp>
        <p:nvSpPr>
          <p:cNvPr id="62468" name="Text Box 4"/>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6.3</a:t>
            </a:r>
          </a:p>
        </p:txBody>
      </p:sp>
      <p:grpSp>
        <p:nvGrpSpPr>
          <p:cNvPr id="62483" name="Group 19"/>
          <p:cNvGrpSpPr>
            <a:grpSpLocks/>
          </p:cNvGrpSpPr>
          <p:nvPr/>
        </p:nvGrpSpPr>
        <p:grpSpPr bwMode="auto">
          <a:xfrm>
            <a:off x="592138" y="2459038"/>
            <a:ext cx="8551862" cy="1884362"/>
            <a:chOff x="325" y="960"/>
            <a:chExt cx="5387" cy="1187"/>
          </a:xfrm>
        </p:grpSpPr>
        <p:sp>
          <p:nvSpPr>
            <p:cNvPr id="62469" name="Text Box 5"/>
            <p:cNvSpPr txBox="1">
              <a:spLocks noChangeArrowheads="1"/>
            </p:cNvSpPr>
            <p:nvPr/>
          </p:nvSpPr>
          <p:spPr bwMode="auto">
            <a:xfrm>
              <a:off x="325" y="960"/>
              <a:ext cx="5387" cy="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None/>
              </a:pPr>
              <a:r>
                <a:rPr kumimoji="1" lang="en-US" altLang="zh-CN" sz="2400" dirty="0">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平衡方程：   					  </a:t>
              </a: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a:t>
              </a:r>
              <a:r>
                <a:rPr kumimoji="1" lang="en-US" altLang="zh-CN" sz="2400" b="1" dirty="0">
                  <a:solidFill>
                    <a:srgbClr val="800000"/>
                  </a:solidFill>
                  <a:latin typeface="楷体" panose="02010609060101010101" pitchFamily="49" charset="-122"/>
                  <a:ea typeface="楷体" panose="02010609060101010101" pitchFamily="49" charset="-122"/>
                  <a:sym typeface="Symbol" panose="05050102010706020507" pitchFamily="18" charset="2"/>
                </a:rPr>
                <a:t>3</a:t>
              </a: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a:t>
              </a:r>
            </a:p>
            <a:p>
              <a:pPr>
                <a:lnSpc>
                  <a:spcPct val="130000"/>
                </a:lnSpc>
                <a:spcBef>
                  <a:spcPct val="50000"/>
                </a:spcBef>
                <a:buClr>
                  <a:schemeClr val="accent2"/>
                </a:buClr>
                <a:buSzPct val="70000"/>
                <a:buFont typeface="Wingdings" panose="05000000000000000000" pitchFamily="2" charset="2"/>
                <a:buNone/>
              </a:pP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协调方程：					  	  </a:t>
              </a: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a:t>
              </a:r>
              <a:r>
                <a:rPr kumimoji="1" lang="en-US" altLang="zh-CN" sz="2400" b="1" dirty="0">
                  <a:solidFill>
                    <a:srgbClr val="800000"/>
                  </a:solidFill>
                  <a:latin typeface="楷体" panose="02010609060101010101" pitchFamily="49" charset="-122"/>
                  <a:ea typeface="楷体" panose="02010609060101010101" pitchFamily="49" charset="-122"/>
                  <a:sym typeface="Symbol" panose="05050102010706020507" pitchFamily="18" charset="2"/>
                </a:rPr>
                <a:t>6-3</a:t>
              </a: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a:t>
              </a:r>
            </a:p>
            <a:p>
              <a:pPr>
                <a:lnSpc>
                  <a:spcPct val="130000"/>
                </a:lnSpc>
                <a:spcBef>
                  <a:spcPct val="50000"/>
                </a:spcBef>
                <a:buClr>
                  <a:schemeClr val="accent2"/>
                </a:buClr>
                <a:buSzPct val="70000"/>
                <a:buFont typeface="Wingdings" panose="05000000000000000000" pitchFamily="2" charset="2"/>
                <a:buNone/>
              </a:pP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应变－应力关系</a:t>
              </a:r>
              <a:r>
                <a:rPr kumimoji="1" lang="zh-CN" altLang="en-US" sz="2400" dirty="0">
                  <a:latin typeface="Times New Roman" panose="02020603050405020304" pitchFamily="18" charset="0"/>
                  <a:sym typeface="Symbol" panose="05050102010706020507" pitchFamily="18" charset="2"/>
                </a:rPr>
                <a:t>：</a:t>
              </a:r>
              <a:r>
                <a:rPr kumimoji="1" lang="zh-CN" altLang="en-US" sz="2400" dirty="0">
                  <a:sym typeface="Symbol" panose="05050102010706020507" pitchFamily="18" charset="2"/>
                </a:rPr>
                <a:t>				  	  </a:t>
              </a:r>
              <a:r>
                <a:rPr kumimoji="1" lang="en-US" altLang="zh-CN" sz="2400" dirty="0">
                  <a:latin typeface="Times New Roman" panose="02020603050405020304" pitchFamily="18" charset="0"/>
                  <a:sym typeface="Symbol" panose="05050102010706020507" pitchFamily="18" charset="2"/>
                </a:rPr>
                <a:t>(</a:t>
              </a:r>
              <a:r>
                <a:rPr kumimoji="1" lang="en-US" altLang="zh-CN" sz="2400" dirty="0">
                  <a:solidFill>
                    <a:srgbClr val="800000"/>
                  </a:solidFill>
                  <a:latin typeface="Times New Roman" panose="02020603050405020304" pitchFamily="18" charset="0"/>
                  <a:sym typeface="Symbol" panose="05050102010706020507" pitchFamily="18" charset="2"/>
                </a:rPr>
                <a:t>6</a:t>
              </a:r>
              <a:r>
                <a:rPr kumimoji="1" lang="en-US" altLang="zh-CN" sz="2400" dirty="0">
                  <a:latin typeface="Times New Roman" panose="02020603050405020304" pitchFamily="18" charset="0"/>
                  <a:sym typeface="Symbol" panose="05050102010706020507" pitchFamily="18" charset="2"/>
                </a:rPr>
                <a:t>)</a:t>
              </a:r>
            </a:p>
          </p:txBody>
        </p:sp>
        <p:graphicFrame>
          <p:nvGraphicFramePr>
            <p:cNvPr id="62470" name="Object 6"/>
            <p:cNvGraphicFramePr>
              <a:graphicFrameLocks noChangeAspect="1"/>
            </p:cNvGraphicFramePr>
            <p:nvPr/>
          </p:nvGraphicFramePr>
          <p:xfrm>
            <a:off x="2281" y="1358"/>
            <a:ext cx="2523" cy="361"/>
          </p:xfrm>
          <a:graphic>
            <a:graphicData uri="http://schemas.openxmlformats.org/presentationml/2006/ole">
              <mc:AlternateContent xmlns:mc="http://schemas.openxmlformats.org/markup-compatibility/2006">
                <mc:Choice xmlns:v="urn:schemas-microsoft-com:vml" Requires="v">
                  <p:oleObj spid="_x0000_s81988" name="公式" r:id="rId3" imgW="1688760" imgH="241200" progId="Equation.3">
                    <p:embed/>
                  </p:oleObj>
                </mc:Choice>
                <mc:Fallback>
                  <p:oleObj name="公式" r:id="rId3" imgW="16887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 y="1358"/>
                          <a:ext cx="2523"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1" name="Object 7"/>
            <p:cNvGraphicFramePr>
              <a:graphicFrameLocks noChangeAspect="1"/>
            </p:cNvGraphicFramePr>
            <p:nvPr/>
          </p:nvGraphicFramePr>
          <p:xfrm>
            <a:off x="2905" y="1018"/>
            <a:ext cx="1425" cy="344"/>
          </p:xfrm>
          <a:graphic>
            <a:graphicData uri="http://schemas.openxmlformats.org/presentationml/2006/ole">
              <mc:AlternateContent xmlns:mc="http://schemas.openxmlformats.org/markup-compatibility/2006">
                <mc:Choice xmlns:v="urn:schemas-microsoft-com:vml" Requires="v">
                  <p:oleObj spid="_x0000_s81989" name="公式" r:id="rId5" imgW="1193760" imgH="241200" progId="Equation.3">
                    <p:embed/>
                  </p:oleObj>
                </mc:Choice>
                <mc:Fallback>
                  <p:oleObj name="公式" r:id="rId5" imgW="119376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5" y="1018"/>
                          <a:ext cx="1425"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2" name="Object 8"/>
            <p:cNvGraphicFramePr>
              <a:graphicFrameLocks noChangeAspect="1"/>
            </p:cNvGraphicFramePr>
            <p:nvPr/>
          </p:nvGraphicFramePr>
          <p:xfrm>
            <a:off x="2905" y="1783"/>
            <a:ext cx="1723" cy="364"/>
          </p:xfrm>
          <a:graphic>
            <a:graphicData uri="http://schemas.openxmlformats.org/presentationml/2006/ole">
              <mc:AlternateContent xmlns:mc="http://schemas.openxmlformats.org/markup-compatibility/2006">
                <mc:Choice xmlns:v="urn:schemas-microsoft-com:vml" Requires="v">
                  <p:oleObj spid="_x0000_s81990" name="公式" r:id="rId7" imgW="1206360" imgH="253800" progId="Equation.3">
                    <p:embed/>
                  </p:oleObj>
                </mc:Choice>
                <mc:Fallback>
                  <p:oleObj name="公式" r:id="rId7" imgW="120636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5" y="1783"/>
                          <a:ext cx="1723"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485" name="Text Box 21"/>
          <p:cNvSpPr txBox="1">
            <a:spLocks noChangeArrowheads="1"/>
          </p:cNvSpPr>
          <p:nvPr/>
        </p:nvSpPr>
        <p:spPr bwMode="auto">
          <a:xfrm>
            <a:off x="1600200" y="16002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1" dirty="0">
                <a:latin typeface="黑体" panose="02010609060101010101" pitchFamily="49" charset="-122"/>
                <a:ea typeface="黑体" panose="02010609060101010101" pitchFamily="49" charset="-122"/>
              </a:rPr>
              <a:t>应力解法是以</a:t>
            </a:r>
            <a:r>
              <a:rPr lang="zh-CN" altLang="en-US" sz="2400" b="1" dirty="0">
                <a:solidFill>
                  <a:srgbClr val="FF0000"/>
                </a:solidFill>
                <a:latin typeface="黑体" panose="02010609060101010101" pitchFamily="49" charset="-122"/>
                <a:ea typeface="黑体" panose="02010609060101010101" pitchFamily="49" charset="-122"/>
              </a:rPr>
              <a:t>应力分量作基本未知量</a:t>
            </a:r>
            <a:r>
              <a:rPr lang="zh-CN" altLang="en-US" sz="2400" b="1" dirty="0">
                <a:latin typeface="黑体" panose="02010609060101010101" pitchFamily="49" charset="-122"/>
                <a:ea typeface="黑体" panose="02010609060101010101" pitchFamily="49" charset="-122"/>
              </a:rPr>
              <a:t>的解法。</a:t>
            </a:r>
          </a:p>
        </p:txBody>
      </p:sp>
      <p:cxnSp>
        <p:nvCxnSpPr>
          <p:cNvPr id="10" name="直接连接符 9"/>
          <p:cNvCxnSpPr/>
          <p:nvPr/>
        </p:nvCxnSpPr>
        <p:spPr>
          <a:xfrm>
            <a:off x="1259632" y="141763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13" y="-88670"/>
            <a:ext cx="6194400" cy="1143000"/>
          </a:xfrm>
        </p:spPr>
        <p:txBody>
          <a:bodyPr/>
          <a:lstStyle/>
          <a:p>
            <a:r>
              <a:rPr lang="zh-CN" altLang="en-US" b="1" dirty="0">
                <a:latin typeface="隶书" panose="02010509060101010101" pitchFamily="49" charset="-122"/>
              </a:rPr>
              <a:t>应力解法</a:t>
            </a:r>
          </a:p>
        </p:txBody>
      </p:sp>
      <p:sp>
        <p:nvSpPr>
          <p:cNvPr id="63491"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6.3</a:t>
            </a:r>
          </a:p>
        </p:txBody>
      </p:sp>
      <p:graphicFrame>
        <p:nvGraphicFramePr>
          <p:cNvPr id="63493" name="Object 5"/>
          <p:cNvGraphicFramePr>
            <a:graphicFrameLocks noChangeAspect="1"/>
          </p:cNvGraphicFramePr>
          <p:nvPr>
            <p:extLst>
              <p:ext uri="{D42A27DB-BD31-4B8C-83A1-F6EECF244321}">
                <p14:modId xmlns:p14="http://schemas.microsoft.com/office/powerpoint/2010/main" val="3972044402"/>
              </p:ext>
            </p:extLst>
          </p:nvPr>
        </p:nvGraphicFramePr>
        <p:xfrm>
          <a:off x="891122" y="2885644"/>
          <a:ext cx="360362" cy="517525"/>
        </p:xfrm>
        <a:graphic>
          <a:graphicData uri="http://schemas.openxmlformats.org/presentationml/2006/ole">
            <mc:AlternateContent xmlns:mc="http://schemas.openxmlformats.org/markup-compatibility/2006">
              <mc:Choice xmlns:v="urn:schemas-microsoft-com:vml" Requires="v">
                <p:oleObj spid="_x0000_s83009" name="公式" r:id="rId3" imgW="190440" imgH="228600" progId="Equation.3">
                  <p:embed/>
                </p:oleObj>
              </mc:Choice>
              <mc:Fallback>
                <p:oleObj name="公式" r:id="rId3" imgW="19044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122" y="2885644"/>
                        <a:ext cx="3603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4" name="Object 6"/>
          <p:cNvGraphicFramePr>
            <a:graphicFrameLocks noChangeAspect="1"/>
          </p:cNvGraphicFramePr>
          <p:nvPr>
            <p:extLst>
              <p:ext uri="{D42A27DB-BD31-4B8C-83A1-F6EECF244321}">
                <p14:modId xmlns:p14="http://schemas.microsoft.com/office/powerpoint/2010/main" val="2997398169"/>
              </p:ext>
            </p:extLst>
          </p:nvPr>
        </p:nvGraphicFramePr>
        <p:xfrm>
          <a:off x="2643722" y="2887231"/>
          <a:ext cx="336550" cy="517525"/>
        </p:xfrm>
        <a:graphic>
          <a:graphicData uri="http://schemas.openxmlformats.org/presentationml/2006/ole">
            <mc:AlternateContent xmlns:mc="http://schemas.openxmlformats.org/markup-compatibility/2006">
              <mc:Choice xmlns:v="urn:schemas-microsoft-com:vml" Requires="v">
                <p:oleObj spid="_x0000_s83010" name="公式" r:id="rId5" imgW="177480" imgH="228600" progId="Equation.3">
                  <p:embed/>
                </p:oleObj>
              </mc:Choice>
              <mc:Fallback>
                <p:oleObj name="公式" r:id="rId5" imgW="1774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722" y="2887231"/>
                        <a:ext cx="3365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5" name="Rectangle 7"/>
          <p:cNvSpPr>
            <a:spLocks noChangeArrowheads="1"/>
          </p:cNvSpPr>
          <p:nvPr/>
        </p:nvSpPr>
        <p:spPr bwMode="auto">
          <a:xfrm>
            <a:off x="4735082" y="2960256"/>
            <a:ext cx="3770313"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b="1">
                <a:solidFill>
                  <a:schemeClr val="tx1"/>
                </a:solidFill>
                <a:latin typeface="Arial" panose="020B0604020202020204" pitchFamily="34" charset="0"/>
                <a:ea typeface="楷体_GB2312" pitchFamily="49" charset="-122"/>
              </a:defRPr>
            </a:lvl1pPr>
            <a:lvl2pPr marL="742950" indent="-285750">
              <a:buChar char="–"/>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buChar char="–"/>
              <a:defRPr sz="2400" b="1">
                <a:solidFill>
                  <a:schemeClr val="tx1"/>
                </a:solidFill>
                <a:latin typeface="Arial" panose="020B0604020202020204" pitchFamily="34" charset="0"/>
                <a:ea typeface="楷体_GB2312" pitchFamily="49" charset="-122"/>
              </a:defRPr>
            </a:lvl4pPr>
            <a:lvl5pPr marL="2057400" indent="-228600">
              <a:buChar char="»"/>
              <a:defRPr sz="2400" b="1">
                <a:solidFill>
                  <a:schemeClr val="tx1"/>
                </a:solidFill>
                <a:latin typeface="Arial" panose="020B0604020202020204" pitchFamily="34" charset="0"/>
                <a:ea typeface="楷体_GB2312" pitchFamily="49" charset="-122"/>
              </a:defRPr>
            </a:lvl5pPr>
            <a:lvl6pPr marL="2514600" indent="-2286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6pPr>
            <a:lvl7pPr marL="2971800" indent="-2286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7pPr>
            <a:lvl8pPr marL="3429000" indent="-2286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8pPr>
            <a:lvl9pPr marL="3886200" indent="-228600" fontAlgn="base">
              <a:spcBef>
                <a:spcPct val="20000"/>
              </a:spcBef>
              <a:spcAft>
                <a:spcPct val="0"/>
              </a:spcAft>
              <a:buChar char="»"/>
              <a:defRPr sz="2400" b="1">
                <a:solidFill>
                  <a:schemeClr val="tx1"/>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rPr>
              <a:t>Beltrami-</a:t>
            </a:r>
            <a:r>
              <a:rPr lang="en-US" altLang="zh-CN" sz="2000" b="0" dirty="0" err="1">
                <a:solidFill>
                  <a:srgbClr val="000000"/>
                </a:solidFill>
                <a:latin typeface="Times New Roman" panose="02020603050405020304" pitchFamily="18" charset="0"/>
              </a:rPr>
              <a:t>Michell</a:t>
            </a:r>
            <a:r>
              <a:rPr lang="zh-CN" altLang="en-US" sz="2000" dirty="0">
                <a:solidFill>
                  <a:srgbClr val="000000"/>
                </a:solidFill>
                <a:latin typeface="Times New Roman" panose="02020603050405020304" pitchFamily="18" charset="0"/>
              </a:rPr>
              <a:t>方程：</a:t>
            </a:r>
          </a:p>
        </p:txBody>
      </p:sp>
      <p:sp>
        <p:nvSpPr>
          <p:cNvPr id="63496" name="Line 8"/>
          <p:cNvSpPr>
            <a:spLocks noChangeShapeType="1"/>
          </p:cNvSpPr>
          <p:nvPr/>
        </p:nvSpPr>
        <p:spPr bwMode="auto">
          <a:xfrm>
            <a:off x="1348322" y="3160281"/>
            <a:ext cx="1206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7" name="Text Box 9"/>
          <p:cNvSpPr txBox="1">
            <a:spLocks noChangeArrowheads="1"/>
          </p:cNvSpPr>
          <p:nvPr/>
        </p:nvSpPr>
        <p:spPr bwMode="auto">
          <a:xfrm>
            <a:off x="1132422" y="2461781"/>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000">
                <a:effectLst>
                  <a:outerShdw blurRad="38100" dist="38100" dir="2700000" algn="tl">
                    <a:srgbClr val="C0C0C0"/>
                  </a:outerShdw>
                </a:effectLst>
              </a:rPr>
              <a:t>本构关系</a:t>
            </a:r>
          </a:p>
        </p:txBody>
      </p:sp>
      <p:sp>
        <p:nvSpPr>
          <p:cNvPr id="63498" name="Line 10"/>
          <p:cNvSpPr>
            <a:spLocks noChangeShapeType="1"/>
          </p:cNvSpPr>
          <p:nvPr/>
        </p:nvSpPr>
        <p:spPr bwMode="auto">
          <a:xfrm flipV="1">
            <a:off x="3077109" y="3161869"/>
            <a:ext cx="149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9" name="Text Box 11"/>
          <p:cNvSpPr txBox="1">
            <a:spLocks noChangeArrowheads="1"/>
          </p:cNvSpPr>
          <p:nvPr/>
        </p:nvSpPr>
        <p:spPr bwMode="auto">
          <a:xfrm>
            <a:off x="2861209" y="2461781"/>
            <a:ext cx="1866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000">
                <a:effectLst>
                  <a:outerShdw blurRad="38100" dist="38100" dir="2700000" algn="tl">
                    <a:srgbClr val="C0C0C0"/>
                  </a:outerShdw>
                </a:effectLst>
              </a:rPr>
              <a:t>代入协调方程</a:t>
            </a:r>
          </a:p>
        </p:txBody>
      </p:sp>
      <p:sp>
        <p:nvSpPr>
          <p:cNvPr id="63500" name="Text Box 12"/>
          <p:cNvSpPr txBox="1">
            <a:spLocks noChangeArrowheads="1"/>
          </p:cNvSpPr>
          <p:nvPr/>
        </p:nvSpPr>
        <p:spPr bwMode="auto">
          <a:xfrm>
            <a:off x="2861209" y="3263469"/>
            <a:ext cx="1866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000">
                <a:effectLst>
                  <a:outerShdw blurRad="38100" dist="38100" dir="2700000" algn="tl">
                    <a:srgbClr val="C0C0C0"/>
                  </a:outerShdw>
                </a:effectLst>
              </a:rPr>
              <a:t>利用平衡方程</a:t>
            </a:r>
          </a:p>
        </p:txBody>
      </p:sp>
      <p:graphicFrame>
        <p:nvGraphicFramePr>
          <p:cNvPr id="63501" name="Object 13"/>
          <p:cNvGraphicFramePr>
            <a:graphicFrameLocks noChangeAspect="1"/>
          </p:cNvGraphicFramePr>
          <p:nvPr>
            <p:extLst>
              <p:ext uri="{D42A27DB-BD31-4B8C-83A1-F6EECF244321}">
                <p14:modId xmlns:p14="http://schemas.microsoft.com/office/powerpoint/2010/main" val="730416041"/>
              </p:ext>
            </p:extLst>
          </p:nvPr>
        </p:nvGraphicFramePr>
        <p:xfrm>
          <a:off x="865722" y="3909581"/>
          <a:ext cx="5646737" cy="838200"/>
        </p:xfrm>
        <a:graphic>
          <a:graphicData uri="http://schemas.openxmlformats.org/presentationml/2006/ole">
            <mc:AlternateContent xmlns:mc="http://schemas.openxmlformats.org/markup-compatibility/2006">
              <mc:Choice xmlns:v="urn:schemas-microsoft-com:vml" Requires="v">
                <p:oleObj spid="_x0000_s83011" name="公式" r:id="rId7" imgW="2489040" imgH="368280" progId="Equation.3">
                  <p:embed/>
                </p:oleObj>
              </mc:Choice>
              <mc:Fallback>
                <p:oleObj name="公式" r:id="rId7" imgW="2489040" imgH="368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722" y="3909581"/>
                        <a:ext cx="5646737"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2" name="Text Box 14"/>
          <p:cNvSpPr txBox="1">
            <a:spLocks noChangeArrowheads="1"/>
          </p:cNvSpPr>
          <p:nvPr/>
        </p:nvSpPr>
        <p:spPr bwMode="auto">
          <a:xfrm>
            <a:off x="525202" y="1388631"/>
            <a:ext cx="8101013" cy="50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Char char="u"/>
            </a:pP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思路：消掉其余基本量，仅用应力表示：</a:t>
            </a:r>
          </a:p>
        </p:txBody>
      </p:sp>
      <p:sp>
        <p:nvSpPr>
          <p:cNvPr id="63503" name="Text Box 15"/>
          <p:cNvSpPr txBox="1">
            <a:spLocks noChangeArrowheads="1"/>
          </p:cNvSpPr>
          <p:nvPr/>
        </p:nvSpPr>
        <p:spPr bwMode="auto">
          <a:xfrm>
            <a:off x="899592" y="5024006"/>
            <a:ext cx="756084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000" dirty="0">
                <a:ea typeface="楷体_GB2312" pitchFamily="49" charset="-122"/>
              </a:rPr>
              <a:t>     </a:t>
            </a:r>
            <a:r>
              <a:rPr lang="zh-CN" altLang="en-US" sz="2400" b="1" dirty="0">
                <a:latin typeface="黑体" panose="02010609060101010101" pitchFamily="49" charset="-122"/>
                <a:ea typeface="黑体" panose="02010609060101010101" pitchFamily="49" charset="-122"/>
              </a:rPr>
              <a:t>这就是应力解法的</a:t>
            </a:r>
            <a:r>
              <a:rPr lang="zh-CN" altLang="en-US" sz="2400" b="1" dirty="0">
                <a:solidFill>
                  <a:srgbClr val="FF0000"/>
                </a:solidFill>
                <a:latin typeface="黑体" panose="02010609060101010101" pitchFamily="49" charset="-122"/>
                <a:ea typeface="黑体" panose="02010609060101010101" pitchFamily="49" charset="-122"/>
              </a:rPr>
              <a:t>定解方程</a:t>
            </a:r>
            <a:r>
              <a:rPr lang="zh-CN" altLang="en-US" sz="2400" b="1" dirty="0">
                <a:latin typeface="黑体" panose="02010609060101010101" pitchFamily="49" charset="-122"/>
                <a:ea typeface="黑体" panose="02010609060101010101" pitchFamily="49" charset="-122"/>
              </a:rPr>
              <a:t>，称为</a:t>
            </a:r>
            <a:r>
              <a:rPr lang="zh-CN" altLang="en-US" sz="2400" b="1" dirty="0">
                <a:solidFill>
                  <a:srgbClr val="FF0000"/>
                </a:solidFill>
                <a:latin typeface="黑体" panose="02010609060101010101" pitchFamily="49" charset="-122"/>
                <a:ea typeface="黑体" panose="02010609060101010101" pitchFamily="49" charset="-122"/>
              </a:rPr>
              <a:t>应力协调方程</a:t>
            </a:r>
            <a:r>
              <a:rPr lang="zh-CN" altLang="en-US" sz="2400" b="1" dirty="0">
                <a:latin typeface="黑体" panose="02010609060101010101" pitchFamily="49" charset="-122"/>
                <a:ea typeface="黑体" panose="02010609060101010101" pitchFamily="49" charset="-122"/>
              </a:rPr>
              <a:t>或贝尔脱拉密</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密乞尔方程，简称</a:t>
            </a:r>
            <a:r>
              <a:rPr lang="en-US" altLang="zh-CN" sz="2400" b="1" dirty="0">
                <a:solidFill>
                  <a:srgbClr val="FF0000"/>
                </a:solidFill>
                <a:latin typeface="黑体" panose="02010609060101010101" pitchFamily="49" charset="-122"/>
                <a:ea typeface="黑体" panose="02010609060101010101" pitchFamily="49" charset="-122"/>
              </a:rPr>
              <a:t>B-M</a:t>
            </a:r>
            <a:r>
              <a:rPr lang="zh-CN" altLang="en-US" sz="2400" b="1" dirty="0">
                <a:solidFill>
                  <a:srgbClr val="FF0000"/>
                </a:solidFill>
                <a:latin typeface="黑体" panose="02010609060101010101" pitchFamily="49" charset="-122"/>
                <a:ea typeface="黑体" panose="02010609060101010101" pitchFamily="49" charset="-122"/>
              </a:rPr>
              <a:t>方程</a:t>
            </a:r>
            <a:r>
              <a:rPr lang="zh-CN" altLang="en-US" sz="2400" b="1" dirty="0">
                <a:latin typeface="黑体" panose="02010609060101010101" pitchFamily="49" charset="-122"/>
                <a:ea typeface="黑体" panose="02010609060101010101" pitchFamily="49" charset="-122"/>
              </a:rPr>
              <a:t>，共含六个二阶椭圆方程。</a:t>
            </a:r>
          </a:p>
        </p:txBody>
      </p:sp>
      <p:pic>
        <p:nvPicPr>
          <p:cNvPr id="63504" name="Picture 16" descr="Beltrami_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457200"/>
            <a:ext cx="193198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5" name="Text Box 17"/>
          <p:cNvSpPr txBox="1">
            <a:spLocks noChangeArrowheads="1"/>
          </p:cNvSpPr>
          <p:nvPr/>
        </p:nvSpPr>
        <p:spPr bwMode="auto">
          <a:xfrm>
            <a:off x="7325665" y="3055372"/>
            <a:ext cx="18478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en-US" altLang="zh-CN" sz="1200" dirty="0">
                <a:solidFill>
                  <a:srgbClr val="FF0000"/>
                </a:solidFill>
                <a:ea typeface="楷体_GB2312" pitchFamily="49" charset="-122"/>
              </a:rPr>
              <a:t>E. Beltrami (1835-1900)</a:t>
            </a:r>
          </a:p>
        </p:txBody>
      </p:sp>
      <p:cxnSp>
        <p:nvCxnSpPr>
          <p:cNvPr id="17" name="直接连接符 16"/>
          <p:cNvCxnSpPr/>
          <p:nvPr/>
        </p:nvCxnSpPr>
        <p:spPr>
          <a:xfrm flipV="1">
            <a:off x="344220" y="980728"/>
            <a:ext cx="6388020" cy="14241"/>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4308"/>
            <a:ext cx="8229600" cy="652934"/>
          </a:xfrm>
        </p:spPr>
        <p:txBody>
          <a:bodyPr>
            <a:normAutofit fontScale="90000"/>
          </a:bodyPr>
          <a:lstStyle/>
          <a:p>
            <a:r>
              <a:rPr lang="zh-CN" altLang="en-US" b="1" dirty="0">
                <a:latin typeface="隶书" panose="02010509060101010101" pitchFamily="49" charset="-122"/>
              </a:rPr>
              <a:t>应力解法</a:t>
            </a:r>
          </a:p>
        </p:txBody>
      </p:sp>
      <p:sp>
        <p:nvSpPr>
          <p:cNvPr id="64515"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6.3</a:t>
            </a:r>
          </a:p>
        </p:txBody>
      </p:sp>
      <p:sp>
        <p:nvSpPr>
          <p:cNvPr id="64518" name="Rectangle 6"/>
          <p:cNvSpPr>
            <a:spLocks noChangeArrowheads="1"/>
          </p:cNvSpPr>
          <p:nvPr/>
        </p:nvSpPr>
        <p:spPr bwMode="auto">
          <a:xfrm>
            <a:off x="0" y="2005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517" name="Object 5"/>
          <p:cNvGraphicFramePr>
            <a:graphicFrameLocks noChangeAspect="1"/>
          </p:cNvGraphicFramePr>
          <p:nvPr/>
        </p:nvGraphicFramePr>
        <p:xfrm>
          <a:off x="3276600" y="1295400"/>
          <a:ext cx="5538788" cy="5127625"/>
        </p:xfrm>
        <a:graphic>
          <a:graphicData uri="http://schemas.openxmlformats.org/presentationml/2006/ole">
            <mc:AlternateContent xmlns:mc="http://schemas.openxmlformats.org/markup-compatibility/2006">
              <mc:Choice xmlns:v="urn:schemas-microsoft-com:vml" Requires="v">
                <p:oleObj spid="_x0000_s83991" name="Equation" r:id="rId3" imgW="3073400" imgH="2844800" progId="Equation.DSMT4">
                  <p:embed/>
                </p:oleObj>
              </mc:Choice>
              <mc:Fallback>
                <p:oleObj name="Equation" r:id="rId3" imgW="3073400" imgH="2844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295400"/>
                        <a:ext cx="5538788" cy="5127625"/>
                      </a:xfrm>
                      <a:prstGeom prst="rect">
                        <a:avLst/>
                      </a:prstGeom>
                      <a:solidFill>
                        <a:schemeClr val="bg1"/>
                      </a:solidFill>
                    </p:spPr>
                  </p:pic>
                </p:oleObj>
              </mc:Fallback>
            </mc:AlternateContent>
          </a:graphicData>
        </a:graphic>
      </p:graphicFrame>
      <p:sp>
        <p:nvSpPr>
          <p:cNvPr id="64519" name="Text Box 7"/>
          <p:cNvSpPr txBox="1">
            <a:spLocks noChangeArrowheads="1"/>
          </p:cNvSpPr>
          <p:nvPr/>
        </p:nvSpPr>
        <p:spPr bwMode="auto">
          <a:xfrm>
            <a:off x="2156936" y="1219200"/>
            <a:ext cx="73866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b="1" dirty="0">
                <a:solidFill>
                  <a:srgbClr val="0000FF"/>
                </a:solidFill>
                <a:latin typeface="楷体" panose="02010609060101010101" pitchFamily="49" charset="-122"/>
                <a:ea typeface="楷体" panose="02010609060101010101" pitchFamily="49" charset="-122"/>
              </a:rPr>
              <a:t>分 量 形 式</a:t>
            </a:r>
          </a:p>
        </p:txBody>
      </p:sp>
      <p:cxnSp>
        <p:nvCxnSpPr>
          <p:cNvPr id="7" name="直接连接符 6"/>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152400"/>
            <a:ext cx="8229600" cy="1143000"/>
          </a:xfrm>
        </p:spPr>
        <p:txBody>
          <a:bodyPr/>
          <a:lstStyle/>
          <a:p>
            <a:r>
              <a:rPr lang="zh-CN" altLang="en-US" b="1" dirty="0">
                <a:latin typeface="隶书" panose="02010509060101010101" pitchFamily="49" charset="-122"/>
              </a:rPr>
              <a:t>微分提法</a:t>
            </a:r>
          </a:p>
        </p:txBody>
      </p:sp>
      <p:sp>
        <p:nvSpPr>
          <p:cNvPr id="17411"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sp>
        <p:nvSpPr>
          <p:cNvPr id="17412" name="Text Box 4"/>
          <p:cNvSpPr txBox="1">
            <a:spLocks noChangeArrowheads="1"/>
          </p:cNvSpPr>
          <p:nvPr/>
        </p:nvSpPr>
        <p:spPr bwMode="auto">
          <a:xfrm>
            <a:off x="1295400" y="1600200"/>
            <a:ext cx="75438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当选位移作基本量时只需考虑几何方程，协调方程将自动满足；</a:t>
            </a:r>
          </a:p>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当选应变作基本量时，只需满足协调方程，就能保证由几何方程积分出单值连续的位移场来。 </a:t>
            </a:r>
          </a:p>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两个本构方程也是等价的，于是有两组基本方程组：</a:t>
            </a:r>
          </a:p>
        </p:txBody>
      </p:sp>
      <p:cxnSp>
        <p:nvCxnSpPr>
          <p:cNvPr id="5" name="直接连接符 4"/>
          <p:cNvCxnSpPr/>
          <p:nvPr/>
        </p:nvCxnSpPr>
        <p:spPr>
          <a:xfrm>
            <a:off x="1043608" y="1261207"/>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81945" y="33184"/>
            <a:ext cx="8229600" cy="652934"/>
          </a:xfrm>
        </p:spPr>
        <p:txBody>
          <a:bodyPr>
            <a:normAutofit fontScale="90000"/>
          </a:bodyPr>
          <a:lstStyle/>
          <a:p>
            <a:r>
              <a:rPr lang="zh-CN" altLang="en-US" b="1" dirty="0">
                <a:latin typeface="隶书" panose="02010509060101010101" pitchFamily="49" charset="-122"/>
              </a:rPr>
              <a:t>应力解法</a:t>
            </a:r>
          </a:p>
        </p:txBody>
      </p:sp>
      <p:sp>
        <p:nvSpPr>
          <p:cNvPr id="65539"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6.3</a:t>
            </a:r>
          </a:p>
        </p:txBody>
      </p:sp>
      <p:sp>
        <p:nvSpPr>
          <p:cNvPr id="65540" name="Text Box 4"/>
          <p:cNvSpPr txBox="1">
            <a:spLocks noChangeArrowheads="1"/>
          </p:cNvSpPr>
          <p:nvPr/>
        </p:nvSpPr>
        <p:spPr bwMode="auto">
          <a:xfrm>
            <a:off x="179512" y="865035"/>
            <a:ext cx="8640959"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400" dirty="0">
                <a:latin typeface="黑体" panose="02010609060101010101" pitchFamily="49" charset="-122"/>
                <a:ea typeface="黑体" panose="02010609060101010101" pitchFamily="49" charset="-122"/>
              </a:rPr>
              <a:t>      </a:t>
            </a:r>
            <a:r>
              <a:rPr lang="zh-CN" altLang="en-US" sz="2400" b="1" dirty="0" smtClean="0">
                <a:latin typeface="楷体" panose="02010609060101010101" pitchFamily="49" charset="-122"/>
                <a:ea typeface="楷体" panose="02010609060101010101" pitchFamily="49" charset="-122"/>
              </a:rPr>
              <a:t>前面</a:t>
            </a:r>
            <a:r>
              <a:rPr lang="zh-CN" altLang="en-US" sz="2400" b="1" dirty="0">
                <a:latin typeface="楷体" panose="02010609060101010101" pitchFamily="49" charset="-122"/>
                <a:ea typeface="楷体" panose="02010609060101010101" pitchFamily="49" charset="-122"/>
              </a:rPr>
              <a:t>曾指出，六个应变协调方程并不完全独立，不能由它们独立解出六个应变分量。以此类推，六个应力协调方程也不可能完全独立，所以用应力解法解题时通常要求在域内同时满足六个</a:t>
            </a:r>
            <a:r>
              <a:rPr lang="en-US" altLang="zh-CN" sz="2400" b="1" dirty="0">
                <a:latin typeface="楷体" panose="02010609060101010101" pitchFamily="49" charset="-122"/>
                <a:ea typeface="楷体" panose="02010609060101010101" pitchFamily="49" charset="-122"/>
              </a:rPr>
              <a:t>B-M</a:t>
            </a:r>
            <a:r>
              <a:rPr lang="zh-CN" altLang="en-US" sz="2400" b="1" dirty="0">
                <a:latin typeface="楷体" panose="02010609060101010101" pitchFamily="49" charset="-122"/>
                <a:ea typeface="楷体" panose="02010609060101010101" pitchFamily="49" charset="-122"/>
              </a:rPr>
              <a:t>方程和三个平衡方程，且在边界上满足三个力边界条件。</a:t>
            </a:r>
          </a:p>
          <a:p>
            <a:pPr>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      </a:t>
            </a:r>
            <a:r>
              <a:rPr lang="zh-CN" altLang="en-US" sz="2400" b="1" u="sng" dirty="0" smtClean="0">
                <a:solidFill>
                  <a:srgbClr val="FF0000"/>
                </a:solidFill>
                <a:latin typeface="楷体" panose="02010609060101010101" pitchFamily="49" charset="-122"/>
                <a:ea typeface="楷体" panose="02010609060101010101" pitchFamily="49" charset="-122"/>
              </a:rPr>
              <a:t>对于</a:t>
            </a:r>
            <a:r>
              <a:rPr lang="zh-CN" altLang="en-US" sz="2400" b="1" u="sng" dirty="0">
                <a:solidFill>
                  <a:srgbClr val="FF0000"/>
                </a:solidFill>
                <a:latin typeface="楷体" panose="02010609060101010101" pitchFamily="49" charset="-122"/>
                <a:ea typeface="楷体" panose="02010609060101010101" pitchFamily="49" charset="-122"/>
              </a:rPr>
              <a:t>全部边界给定外力的边值问题，应力解法可以避开几何关系直接解出工程中关心的应力分量。</a:t>
            </a:r>
            <a:r>
              <a:rPr lang="zh-CN" altLang="en-US" sz="2400" b="1" dirty="0">
                <a:solidFill>
                  <a:srgbClr val="0070C0"/>
                </a:solidFill>
                <a:latin typeface="楷体" panose="02010609060101010101" pitchFamily="49" charset="-122"/>
                <a:ea typeface="楷体" panose="02010609060101010101" pitchFamily="49" charset="-122"/>
              </a:rPr>
              <a:t>但应力解法处理位移边界条件相当困难。</a:t>
            </a:r>
            <a:r>
              <a:rPr lang="zh-CN" altLang="en-US" sz="2400" b="1" dirty="0">
                <a:latin typeface="楷体" panose="02010609060101010101" pitchFamily="49" charset="-122"/>
                <a:ea typeface="楷体" panose="02010609060101010101" pitchFamily="49" charset="-122"/>
              </a:rPr>
              <a:t>应力解法涉及六个二阶</a:t>
            </a:r>
            <a:r>
              <a:rPr lang="en-US" altLang="zh-CN" sz="2400" b="1" dirty="0">
                <a:latin typeface="楷体" panose="02010609060101010101" pitchFamily="49" charset="-122"/>
                <a:ea typeface="楷体" panose="02010609060101010101" pitchFamily="49" charset="-122"/>
              </a:rPr>
              <a:t>B-M</a:t>
            </a:r>
            <a:r>
              <a:rPr lang="zh-CN" altLang="en-US" sz="2400" b="1" dirty="0">
                <a:latin typeface="楷体" panose="02010609060101010101" pitchFamily="49" charset="-122"/>
                <a:ea typeface="楷体" panose="02010609060101010101" pitchFamily="49" charset="-122"/>
              </a:rPr>
              <a:t>方程，三个一阶平衡方程和三个力边界条件，对于几何形状或载荷分布较复杂的问题求解比较困难。</a:t>
            </a:r>
          </a:p>
        </p:txBody>
      </p:sp>
      <p:cxnSp>
        <p:nvCxnSpPr>
          <p:cNvPr id="5" name="直接连接符 4"/>
          <p:cNvCxnSpPr/>
          <p:nvPr/>
        </p:nvCxnSpPr>
        <p:spPr>
          <a:xfrm>
            <a:off x="1187624" y="764704"/>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04825" y="116632"/>
            <a:ext cx="8229600" cy="652934"/>
          </a:xfrm>
        </p:spPr>
        <p:txBody>
          <a:bodyPr>
            <a:normAutofit fontScale="90000"/>
          </a:bodyPr>
          <a:lstStyle/>
          <a:p>
            <a:r>
              <a:rPr lang="zh-CN" altLang="en-US" b="1" dirty="0">
                <a:latin typeface="隶书" panose="02010509060101010101" pitchFamily="49" charset="-122"/>
              </a:rPr>
              <a:t>应力解法</a:t>
            </a:r>
          </a:p>
        </p:txBody>
      </p:sp>
      <p:sp>
        <p:nvSpPr>
          <p:cNvPr id="67587"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6.3</a:t>
            </a:r>
          </a:p>
        </p:txBody>
      </p:sp>
      <p:sp>
        <p:nvSpPr>
          <p:cNvPr id="67588" name="Text Box 4"/>
          <p:cNvSpPr txBox="1">
            <a:spLocks noChangeArrowheads="1"/>
          </p:cNvSpPr>
          <p:nvPr/>
        </p:nvSpPr>
        <p:spPr bwMode="auto">
          <a:xfrm>
            <a:off x="1295400" y="1676400"/>
            <a:ext cx="7543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楷体" panose="02010609060101010101" pitchFamily="49" charset="-122"/>
                <a:ea typeface="楷体" panose="02010609060101010101" pitchFamily="49" charset="-122"/>
              </a:rPr>
              <a:t>最后提一下</a:t>
            </a:r>
            <a:r>
              <a:rPr lang="zh-CN" altLang="en-US" sz="2400" b="1" dirty="0">
                <a:solidFill>
                  <a:srgbClr val="0070C0"/>
                </a:solidFill>
                <a:latin typeface="楷体" panose="02010609060101010101" pitchFamily="49" charset="-122"/>
                <a:ea typeface="楷体" panose="02010609060101010101" pitchFamily="49" charset="-122"/>
              </a:rPr>
              <a:t>以应变分量</a:t>
            </a:r>
            <a:r>
              <a:rPr lang="zh-CN" altLang="en-US" sz="2400" b="1" i="1" dirty="0">
                <a:solidFill>
                  <a:srgbClr val="0070C0"/>
                </a:solidFill>
                <a:latin typeface="楷体" panose="02010609060101010101" pitchFamily="49" charset="-122"/>
                <a:ea typeface="楷体" panose="02010609060101010101" pitchFamily="49" charset="-122"/>
                <a:sym typeface="Symbol" panose="05050102010706020507" pitchFamily="18" charset="2"/>
              </a:rPr>
              <a:t></a:t>
            </a:r>
            <a:r>
              <a:rPr lang="en-US" altLang="zh-CN" sz="2400" b="1" i="1" baseline="-25000" dirty="0" err="1">
                <a:solidFill>
                  <a:srgbClr val="0070C0"/>
                </a:solidFill>
                <a:latin typeface="楷体" panose="02010609060101010101" pitchFamily="49" charset="-122"/>
                <a:ea typeface="楷体" panose="02010609060101010101" pitchFamily="49" charset="-122"/>
                <a:sym typeface="Symbol" panose="05050102010706020507" pitchFamily="18" charset="2"/>
              </a:rPr>
              <a:t>ij</a:t>
            </a:r>
            <a:r>
              <a:rPr lang="zh-CN" altLang="en-US" sz="2400" b="1" dirty="0">
                <a:solidFill>
                  <a:srgbClr val="0070C0"/>
                </a:solidFill>
                <a:latin typeface="楷体" panose="02010609060101010101" pitchFamily="49" charset="-122"/>
                <a:ea typeface="楷体" panose="02010609060101010101" pitchFamily="49" charset="-122"/>
              </a:rPr>
              <a:t>作基本未知量的应变解法</a:t>
            </a:r>
            <a:r>
              <a:rPr lang="zh-CN" altLang="en-US" sz="2400" b="1" dirty="0">
                <a:latin typeface="楷体" panose="02010609060101010101" pitchFamily="49" charset="-122"/>
                <a:ea typeface="楷体" panose="02010609060101010101" pitchFamily="49" charset="-122"/>
              </a:rPr>
              <a:t>。由于应力与应变间的虎克定律是代数方程，</a:t>
            </a:r>
            <a:r>
              <a:rPr lang="zh-CN" altLang="en-US" sz="2400" b="1" dirty="0">
                <a:solidFill>
                  <a:srgbClr val="0070C0"/>
                </a:solidFill>
                <a:latin typeface="楷体" panose="02010609060101010101" pitchFamily="49" charset="-122"/>
                <a:ea typeface="楷体" panose="02010609060101010101" pitchFamily="49" charset="-122"/>
              </a:rPr>
              <a:t>应变解法的求解难度不会比应力解法有实质性的改善，</a:t>
            </a:r>
            <a:r>
              <a:rPr lang="zh-CN" altLang="en-US" sz="2400" b="1" dirty="0">
                <a:latin typeface="楷体" panose="02010609060101010101" pitchFamily="49" charset="-122"/>
                <a:ea typeface="楷体" panose="02010609060101010101" pitchFamily="49" charset="-122"/>
              </a:rPr>
              <a:t>而边界条件用应力表示则方便得多，所以很少采用应变解法。</a:t>
            </a:r>
          </a:p>
        </p:txBody>
      </p:sp>
      <p:cxnSp>
        <p:nvCxnSpPr>
          <p:cNvPr id="5" name="直接连接符 4"/>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304800" y="-174625"/>
            <a:ext cx="7772400" cy="1470025"/>
          </a:xfrm>
        </p:spPr>
        <p:txBody>
          <a:bodyPr anchor="ctr"/>
          <a:lstStyle/>
          <a:p>
            <a:r>
              <a:rPr lang="zh-CN" altLang="en-US" sz="4000" b="1" dirty="0"/>
              <a:t>微分提法、解法</a:t>
            </a:r>
            <a:br>
              <a:rPr lang="zh-CN" altLang="en-US" sz="4000" b="1" dirty="0"/>
            </a:br>
            <a:r>
              <a:rPr lang="zh-CN" altLang="en-US" sz="4000" b="1" dirty="0"/>
              <a:t>及一般原理</a:t>
            </a:r>
          </a:p>
        </p:txBody>
      </p:sp>
      <p:sp>
        <p:nvSpPr>
          <p:cNvPr id="79875" name="Rectangle 3"/>
          <p:cNvSpPr>
            <a:spLocks noGrp="1" noChangeArrowheads="1"/>
          </p:cNvSpPr>
          <p:nvPr>
            <p:ph type="subTitle" idx="1"/>
          </p:nvPr>
        </p:nvSpPr>
        <p:spPr bwMode="auto">
          <a:xfrm>
            <a:off x="1828800" y="1524000"/>
            <a:ext cx="72390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lnSpc>
                <a:spcPct val="135000"/>
              </a:lnSpc>
              <a:spcBef>
                <a:spcPct val="0"/>
              </a:spcBef>
              <a:buFontTx/>
              <a:buBlip>
                <a:blip r:embed="rId2"/>
              </a:buBlip>
            </a:pPr>
            <a:r>
              <a:rPr lang="en-US" altLang="zh-CN" sz="2800" b="0" dirty="0">
                <a:latin typeface="黑体" panose="02010609060101010101" pitchFamily="49" charset="-122"/>
                <a:ea typeface="黑体" panose="02010609060101010101" pitchFamily="49" charset="-122"/>
              </a:rPr>
              <a:t> </a:t>
            </a:r>
            <a:r>
              <a:rPr lang="zh-CN" altLang="en-US" sz="2800" b="0" dirty="0">
                <a:latin typeface="黑体" panose="02010609060101010101" pitchFamily="49" charset="-122"/>
                <a:ea typeface="黑体" panose="02010609060101010101" pitchFamily="49" charset="-122"/>
              </a:rPr>
              <a:t>弹性力学问题的微分提法</a:t>
            </a:r>
          </a:p>
          <a:p>
            <a:pPr algn="l">
              <a:lnSpc>
                <a:spcPct val="135000"/>
              </a:lnSpc>
              <a:buFontTx/>
              <a:buBlip>
                <a:blip r:embed="rId2"/>
              </a:buBlip>
            </a:pPr>
            <a:r>
              <a:rPr lang="zh-CN" altLang="en-US" sz="2800" b="0" dirty="0">
                <a:solidFill>
                  <a:srgbClr val="FF0000"/>
                </a:solidFill>
                <a:latin typeface="黑体" panose="02010609060101010101" pitchFamily="49" charset="-122"/>
                <a:ea typeface="黑体" panose="02010609060101010101" pitchFamily="49" charset="-122"/>
              </a:rPr>
              <a:t> </a:t>
            </a:r>
            <a:r>
              <a:rPr lang="zh-CN" altLang="en-US" sz="2800" b="0" dirty="0">
                <a:latin typeface="黑体" panose="02010609060101010101" pitchFamily="49" charset="-122"/>
                <a:ea typeface="黑体" panose="02010609060101010101" pitchFamily="49" charset="-122"/>
              </a:rPr>
              <a:t>位移解法</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应力解法</a:t>
            </a:r>
          </a:p>
          <a:p>
            <a:pPr algn="l">
              <a:lnSpc>
                <a:spcPct val="135000"/>
              </a:lnSpc>
              <a:buFontTx/>
              <a:buBlip>
                <a:blip r:embed="rId2"/>
              </a:buBlip>
            </a:pPr>
            <a:r>
              <a:rPr lang="zh-CN" altLang="en-US" sz="2800" b="0" dirty="0">
                <a:solidFill>
                  <a:srgbClr val="FF0000"/>
                </a:solidFill>
                <a:latin typeface="黑体" panose="02010609060101010101" pitchFamily="49" charset="-122"/>
                <a:ea typeface="黑体" panose="02010609060101010101" pitchFamily="49" charset="-122"/>
              </a:rPr>
              <a:t> 应力函数</a:t>
            </a:r>
            <a:r>
              <a:rPr lang="zh-CN" altLang="en-US" sz="2800" b="0" dirty="0" smtClean="0">
                <a:solidFill>
                  <a:srgbClr val="FF0000"/>
                </a:solidFill>
                <a:latin typeface="黑体" panose="02010609060101010101" pitchFamily="49" charset="-122"/>
                <a:ea typeface="黑体" panose="02010609060101010101" pitchFamily="49" charset="-122"/>
              </a:rPr>
              <a:t>解法（下次课重点）</a:t>
            </a:r>
            <a:endParaRPr lang="zh-CN" altLang="en-US" sz="2800" b="0" dirty="0">
              <a:solidFill>
                <a:srgbClr val="FF0000"/>
              </a:solidFill>
              <a:latin typeface="黑体" panose="02010609060101010101" pitchFamily="49" charset="-122"/>
              <a:ea typeface="黑体" panose="02010609060101010101" pitchFamily="49" charset="-122"/>
            </a:endParaRP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叠加原理</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解的唯一性定理</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圣维南原理</a:t>
            </a:r>
          </a:p>
        </p:txBody>
      </p:sp>
      <p:sp>
        <p:nvSpPr>
          <p:cNvPr id="79876" name="Text Box 4"/>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a:t>
            </a:r>
          </a:p>
        </p:txBody>
      </p:sp>
      <p:cxnSp>
        <p:nvCxnSpPr>
          <p:cNvPr id="5" name="直接连接符 4"/>
          <p:cNvCxnSpPr/>
          <p:nvPr/>
        </p:nvCxnSpPr>
        <p:spPr>
          <a:xfrm>
            <a:off x="1187624"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04825" y="116632"/>
            <a:ext cx="8229600" cy="638218"/>
          </a:xfrm>
        </p:spPr>
        <p:txBody>
          <a:bodyPr>
            <a:normAutofit fontScale="90000"/>
          </a:bodyPr>
          <a:lstStyle/>
          <a:p>
            <a:r>
              <a:rPr lang="zh-CN" altLang="en-US" b="1" dirty="0">
                <a:latin typeface="隶书" panose="02010509060101010101" pitchFamily="49" charset="-122"/>
              </a:rPr>
              <a:t>应力函数解法</a:t>
            </a:r>
          </a:p>
        </p:txBody>
      </p:sp>
      <p:sp>
        <p:nvSpPr>
          <p:cNvPr id="68611"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6.4</a:t>
            </a:r>
          </a:p>
        </p:txBody>
      </p:sp>
      <p:sp>
        <p:nvSpPr>
          <p:cNvPr id="68612" name="Text Box 4"/>
          <p:cNvSpPr txBox="1">
            <a:spLocks noChangeArrowheads="1"/>
          </p:cNvSpPr>
          <p:nvPr/>
        </p:nvSpPr>
        <p:spPr bwMode="auto">
          <a:xfrm>
            <a:off x="0" y="1828800"/>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400" dirty="0">
                <a:ea typeface="楷体_GB2312" pitchFamily="49" charset="-122"/>
              </a:rPr>
              <a:t>          </a:t>
            </a:r>
            <a:r>
              <a:rPr lang="zh-CN" altLang="en-US" sz="2400" b="1" dirty="0">
                <a:latin typeface="楷体" panose="02010609060101010101" pitchFamily="49" charset="-122"/>
                <a:ea typeface="楷体" panose="02010609060101010101" pitchFamily="49" charset="-122"/>
              </a:rPr>
              <a:t>在位移解法中，引进三个单值连续的位移函数，使协调方程自动满足，问题被归结为求解三个用位移表示的平衡方程。应变分量可由位移偏导数的组合来确定。与此类似，在应力解法中也可以引进某些自动满足平衡方程的函数，称为</a:t>
            </a:r>
            <a:r>
              <a:rPr lang="zh-CN" altLang="en-US" sz="2400" b="1" dirty="0">
                <a:solidFill>
                  <a:srgbClr val="FF0000"/>
                </a:solidFill>
                <a:latin typeface="楷体" panose="02010609060101010101" pitchFamily="49" charset="-122"/>
                <a:ea typeface="楷体" panose="02010609060101010101" pitchFamily="49" charset="-122"/>
              </a:rPr>
              <a:t>应力函数</a:t>
            </a:r>
            <a:r>
              <a:rPr lang="zh-CN" altLang="en-US" sz="2400" b="1" dirty="0">
                <a:latin typeface="楷体" panose="02010609060101010101" pitchFamily="49" charset="-122"/>
                <a:ea typeface="楷体" panose="02010609060101010101" pitchFamily="49" charset="-122"/>
              </a:rPr>
              <a:t>，把问题归结为求解用应力函数表示的协调方程。应力分量可由应力函数偏导数的组合来确定。</a:t>
            </a:r>
          </a:p>
        </p:txBody>
      </p:sp>
      <p:cxnSp>
        <p:nvCxnSpPr>
          <p:cNvPr id="5" name="直接连接符 4"/>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03373" y="68585"/>
            <a:ext cx="8229600" cy="674686"/>
          </a:xfrm>
        </p:spPr>
        <p:txBody>
          <a:bodyPr>
            <a:normAutofit fontScale="90000"/>
          </a:bodyPr>
          <a:lstStyle/>
          <a:p>
            <a:r>
              <a:rPr lang="zh-CN" altLang="en-US" b="1" dirty="0">
                <a:latin typeface="隶书" panose="02010509060101010101" pitchFamily="49" charset="-122"/>
              </a:rPr>
              <a:t>应力函数解法</a:t>
            </a:r>
          </a:p>
        </p:txBody>
      </p:sp>
      <p:sp>
        <p:nvSpPr>
          <p:cNvPr id="69635"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6.4</a:t>
            </a:r>
          </a:p>
        </p:txBody>
      </p:sp>
      <p:sp>
        <p:nvSpPr>
          <p:cNvPr id="69636" name="Text Box 4"/>
          <p:cNvSpPr txBox="1">
            <a:spLocks noChangeArrowheads="1"/>
          </p:cNvSpPr>
          <p:nvPr/>
        </p:nvSpPr>
        <p:spPr bwMode="auto">
          <a:xfrm>
            <a:off x="1013749" y="1055083"/>
            <a:ext cx="8101012" cy="11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Char char="u"/>
            </a:pPr>
            <a:r>
              <a:rPr kumimoji="1" lang="en-US" altLang="zh-CN" sz="2400" dirty="0">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应力解法比较复杂</a:t>
            </a:r>
          </a:p>
          <a:p>
            <a:pPr>
              <a:lnSpc>
                <a:spcPct val="130000"/>
              </a:lnSpc>
              <a:spcBef>
                <a:spcPct val="50000"/>
              </a:spcBef>
              <a:buClr>
                <a:schemeClr val="accent2"/>
              </a:buClr>
              <a:buSzPct val="70000"/>
              <a:buFont typeface="Wingdings" panose="05000000000000000000" pitchFamily="2" charset="2"/>
              <a:buChar char="u"/>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  与应力解法相比，此方法独立的应力分量只有</a:t>
            </a: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3</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个</a:t>
            </a:r>
          </a:p>
        </p:txBody>
      </p:sp>
      <p:sp>
        <p:nvSpPr>
          <p:cNvPr id="69637" name="Text Box 5"/>
          <p:cNvSpPr txBox="1">
            <a:spLocks noChangeArrowheads="1"/>
          </p:cNvSpPr>
          <p:nvPr/>
        </p:nvSpPr>
        <p:spPr bwMode="auto">
          <a:xfrm>
            <a:off x="1307307" y="2351704"/>
            <a:ext cx="5878512" cy="52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None/>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事先满足几何方程，只需满足平衡方程：</a:t>
            </a:r>
          </a:p>
        </p:txBody>
      </p:sp>
      <p:sp>
        <p:nvSpPr>
          <p:cNvPr id="69638" name="Text Box 6"/>
          <p:cNvSpPr txBox="1">
            <a:spLocks noChangeArrowheads="1"/>
          </p:cNvSpPr>
          <p:nvPr/>
        </p:nvSpPr>
        <p:spPr bwMode="auto">
          <a:xfrm>
            <a:off x="1830388" y="4464050"/>
            <a:ext cx="5789612" cy="52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None/>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事先满足平衡方程，只需满足协调方程：</a:t>
            </a:r>
          </a:p>
        </p:txBody>
      </p:sp>
      <p:graphicFrame>
        <p:nvGraphicFramePr>
          <p:cNvPr id="69639" name="Object 7"/>
          <p:cNvGraphicFramePr>
            <a:graphicFrameLocks noChangeAspect="1"/>
          </p:cNvGraphicFramePr>
          <p:nvPr/>
        </p:nvGraphicFramePr>
        <p:xfrm>
          <a:off x="3910013" y="3530600"/>
          <a:ext cx="336550" cy="517525"/>
        </p:xfrm>
        <a:graphic>
          <a:graphicData uri="http://schemas.openxmlformats.org/presentationml/2006/ole">
            <mc:AlternateContent xmlns:mc="http://schemas.openxmlformats.org/markup-compatibility/2006">
              <mc:Choice xmlns:v="urn:schemas-microsoft-com:vml" Requires="v">
                <p:oleObj spid="_x0000_s86118" name="公式" r:id="rId3" imgW="177480" imgH="228600" progId="Equation.3">
                  <p:embed/>
                </p:oleObj>
              </mc:Choice>
              <mc:Fallback>
                <p:oleObj name="公式" r:id="rId3" imgW="1774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530600"/>
                        <a:ext cx="3365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0" name="Object 8"/>
          <p:cNvGraphicFramePr>
            <a:graphicFrameLocks noChangeAspect="1"/>
          </p:cNvGraphicFramePr>
          <p:nvPr/>
        </p:nvGraphicFramePr>
        <p:xfrm>
          <a:off x="5640388" y="3532188"/>
          <a:ext cx="360362" cy="517525"/>
        </p:xfrm>
        <a:graphic>
          <a:graphicData uri="http://schemas.openxmlformats.org/presentationml/2006/ole">
            <mc:AlternateContent xmlns:mc="http://schemas.openxmlformats.org/markup-compatibility/2006">
              <mc:Choice xmlns:v="urn:schemas-microsoft-com:vml" Requires="v">
                <p:oleObj spid="_x0000_s86119" name="公式" r:id="rId5" imgW="190440" imgH="228600" progId="Equation.3">
                  <p:embed/>
                </p:oleObj>
              </mc:Choice>
              <mc:Fallback>
                <p:oleObj name="公式" r:id="rId5" imgW="1904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0388" y="3532188"/>
                        <a:ext cx="3603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1" name="Line 9"/>
          <p:cNvSpPr>
            <a:spLocks noChangeShapeType="1"/>
          </p:cNvSpPr>
          <p:nvPr/>
        </p:nvSpPr>
        <p:spPr bwMode="auto">
          <a:xfrm>
            <a:off x="4356100" y="3805238"/>
            <a:ext cx="1206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2" name="Line 10"/>
          <p:cNvSpPr>
            <a:spLocks noChangeShapeType="1"/>
          </p:cNvSpPr>
          <p:nvPr/>
        </p:nvSpPr>
        <p:spPr bwMode="auto">
          <a:xfrm flipV="1">
            <a:off x="2363788" y="3794125"/>
            <a:ext cx="149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9643" name="Object 11"/>
          <p:cNvGraphicFramePr>
            <a:graphicFrameLocks noChangeAspect="1"/>
          </p:cNvGraphicFramePr>
          <p:nvPr/>
        </p:nvGraphicFramePr>
        <p:xfrm>
          <a:off x="1954213" y="3548063"/>
          <a:ext cx="288925" cy="460375"/>
        </p:xfrm>
        <a:graphic>
          <a:graphicData uri="http://schemas.openxmlformats.org/presentationml/2006/ole">
            <mc:AlternateContent xmlns:mc="http://schemas.openxmlformats.org/markup-compatibility/2006">
              <mc:Choice xmlns:v="urn:schemas-microsoft-com:vml" Requires="v">
                <p:oleObj spid="_x0000_s86120" name="公式" r:id="rId7" imgW="152280" imgH="203040" progId="Equation.3">
                  <p:embed/>
                </p:oleObj>
              </mc:Choice>
              <mc:Fallback>
                <p:oleObj name="公式" r:id="rId7" imgW="1522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4213" y="3548063"/>
                        <a:ext cx="2889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4" name="Text Box 12"/>
          <p:cNvSpPr txBox="1">
            <a:spLocks noChangeArrowheads="1"/>
          </p:cNvSpPr>
          <p:nvPr/>
        </p:nvSpPr>
        <p:spPr bwMode="auto">
          <a:xfrm>
            <a:off x="2287588" y="32988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000">
                <a:effectLst>
                  <a:outerShdw blurRad="38100" dist="38100" dir="2700000" algn="tl">
                    <a:srgbClr val="C0C0C0"/>
                  </a:outerShdw>
                </a:effectLst>
              </a:rPr>
              <a:t>几何方程</a:t>
            </a:r>
          </a:p>
        </p:txBody>
      </p:sp>
      <p:sp>
        <p:nvSpPr>
          <p:cNvPr id="69645" name="Text Box 13"/>
          <p:cNvSpPr txBox="1">
            <a:spLocks noChangeArrowheads="1"/>
          </p:cNvSpPr>
          <p:nvPr/>
        </p:nvSpPr>
        <p:spPr bwMode="auto">
          <a:xfrm>
            <a:off x="4054475" y="32988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000">
                <a:effectLst>
                  <a:outerShdw blurRad="38100" dist="38100" dir="2700000" algn="tl">
                    <a:srgbClr val="C0C0C0"/>
                  </a:outerShdw>
                </a:effectLst>
              </a:rPr>
              <a:t>本构方程</a:t>
            </a:r>
          </a:p>
        </p:txBody>
      </p:sp>
      <p:sp>
        <p:nvSpPr>
          <p:cNvPr id="69646" name="Text Box 14"/>
          <p:cNvSpPr txBox="1">
            <a:spLocks noChangeArrowheads="1"/>
          </p:cNvSpPr>
          <p:nvPr/>
        </p:nvSpPr>
        <p:spPr bwMode="auto">
          <a:xfrm>
            <a:off x="5600700" y="3556000"/>
            <a:ext cx="3314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000">
                <a:effectLst>
                  <a:outerShdw blurRad="38100" dist="38100" dir="2700000" algn="tl">
                    <a:srgbClr val="C0C0C0"/>
                  </a:outerShdw>
                </a:effectLst>
              </a:rPr>
              <a:t>满足平衡方程（</a:t>
            </a:r>
            <a:r>
              <a:rPr kumimoji="1" lang="en-US" altLang="zh-CN" sz="2000">
                <a:effectLst>
                  <a:outerShdw blurRad="38100" dist="38100" dir="2700000" algn="tl">
                    <a:srgbClr val="C0C0C0"/>
                  </a:outerShdw>
                </a:effectLst>
              </a:rPr>
              <a:t>3</a:t>
            </a:r>
            <a:r>
              <a:rPr kumimoji="1" lang="zh-CN" altLang="en-US" sz="2000">
                <a:effectLst>
                  <a:outerShdw blurRad="38100" dist="38100" dir="2700000" algn="tl">
                    <a:srgbClr val="C0C0C0"/>
                  </a:outerShdw>
                </a:effectLst>
              </a:rPr>
              <a:t>个）</a:t>
            </a:r>
          </a:p>
        </p:txBody>
      </p:sp>
      <p:graphicFrame>
        <p:nvGraphicFramePr>
          <p:cNvPr id="69647" name="Object 15"/>
          <p:cNvGraphicFramePr>
            <a:graphicFrameLocks noChangeAspect="1"/>
          </p:cNvGraphicFramePr>
          <p:nvPr/>
        </p:nvGraphicFramePr>
        <p:xfrm>
          <a:off x="3573463" y="5453063"/>
          <a:ext cx="530225" cy="460375"/>
        </p:xfrm>
        <a:graphic>
          <a:graphicData uri="http://schemas.openxmlformats.org/presentationml/2006/ole">
            <mc:AlternateContent xmlns:mc="http://schemas.openxmlformats.org/markup-compatibility/2006">
              <mc:Choice xmlns:v="urn:schemas-microsoft-com:vml" Requires="v">
                <p:oleObj spid="_x0000_s86121" name="公式" r:id="rId9" imgW="279360" imgH="203040" progId="Equation.3">
                  <p:embed/>
                </p:oleObj>
              </mc:Choice>
              <mc:Fallback>
                <p:oleObj name="公式" r:id="rId9" imgW="27936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3463" y="5453063"/>
                        <a:ext cx="5302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8" name="Object 16"/>
          <p:cNvGraphicFramePr>
            <a:graphicFrameLocks noChangeAspect="1"/>
          </p:cNvGraphicFramePr>
          <p:nvPr/>
        </p:nvGraphicFramePr>
        <p:xfrm>
          <a:off x="5502275" y="5426075"/>
          <a:ext cx="360363" cy="517525"/>
        </p:xfrm>
        <a:graphic>
          <a:graphicData uri="http://schemas.openxmlformats.org/presentationml/2006/ole">
            <mc:AlternateContent xmlns:mc="http://schemas.openxmlformats.org/markup-compatibility/2006">
              <mc:Choice xmlns:v="urn:schemas-microsoft-com:vml" Requires="v">
                <p:oleObj spid="_x0000_s86122" name="公式" r:id="rId11" imgW="190440" imgH="228600" progId="Equation.3">
                  <p:embed/>
                </p:oleObj>
              </mc:Choice>
              <mc:Fallback>
                <p:oleObj name="公式" r:id="rId11" imgW="1904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2275" y="5426075"/>
                        <a:ext cx="3603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9" name="Line 17"/>
          <p:cNvSpPr>
            <a:spLocks noChangeShapeType="1"/>
          </p:cNvSpPr>
          <p:nvPr/>
        </p:nvSpPr>
        <p:spPr bwMode="auto">
          <a:xfrm>
            <a:off x="4217988" y="5699125"/>
            <a:ext cx="1206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0" name="Text Box 18"/>
          <p:cNvSpPr txBox="1">
            <a:spLocks noChangeArrowheads="1"/>
          </p:cNvSpPr>
          <p:nvPr/>
        </p:nvSpPr>
        <p:spPr bwMode="auto">
          <a:xfrm>
            <a:off x="4005263" y="52324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000">
                <a:effectLst>
                  <a:outerShdw blurRad="38100" dist="38100" dir="2700000" algn="tl">
                    <a:srgbClr val="C0C0C0"/>
                  </a:outerShdw>
                </a:effectLst>
              </a:rPr>
              <a:t>？方程</a:t>
            </a:r>
          </a:p>
        </p:txBody>
      </p:sp>
      <p:sp>
        <p:nvSpPr>
          <p:cNvPr id="69651" name="Text Box 19"/>
          <p:cNvSpPr txBox="1">
            <a:spLocks noChangeArrowheads="1"/>
          </p:cNvSpPr>
          <p:nvPr/>
        </p:nvSpPr>
        <p:spPr bwMode="auto">
          <a:xfrm>
            <a:off x="5822950" y="5449888"/>
            <a:ext cx="3854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kumimoji="1" lang="zh-CN" altLang="en-US" sz="2000">
                <a:effectLst>
                  <a:outerShdw blurRad="38100" dist="38100" dir="2700000" algn="tl">
                    <a:srgbClr val="C0C0C0"/>
                  </a:outerShdw>
                </a:effectLst>
              </a:rPr>
              <a:t>满足应力协调方程（</a:t>
            </a:r>
            <a:r>
              <a:rPr kumimoji="1" lang="en-US" altLang="zh-CN" sz="2000">
                <a:effectLst>
                  <a:outerShdw blurRad="38100" dist="38100" dir="2700000" algn="tl">
                    <a:srgbClr val="C0C0C0"/>
                  </a:outerShdw>
                </a:effectLst>
              </a:rPr>
              <a:t>3</a:t>
            </a:r>
            <a:r>
              <a:rPr kumimoji="1" lang="zh-CN" altLang="en-US" sz="2000">
                <a:effectLst>
                  <a:outerShdw blurRad="38100" dist="38100" dir="2700000" algn="tl">
                    <a:srgbClr val="C0C0C0"/>
                  </a:outerShdw>
                </a:effectLst>
              </a:rPr>
              <a:t>个）</a:t>
            </a:r>
          </a:p>
        </p:txBody>
      </p:sp>
      <p:sp>
        <p:nvSpPr>
          <p:cNvPr id="69652" name="Text Box 20"/>
          <p:cNvSpPr txBox="1">
            <a:spLocks noChangeArrowheads="1"/>
          </p:cNvSpPr>
          <p:nvPr/>
        </p:nvSpPr>
        <p:spPr bwMode="auto">
          <a:xfrm>
            <a:off x="1257300" y="5411788"/>
            <a:ext cx="2374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000" dirty="0">
                <a:effectLst>
                  <a:outerShdw blurRad="38100" dist="38100" dir="2700000" algn="tl">
                    <a:srgbClr val="C0C0C0"/>
                  </a:outerShdw>
                </a:effectLst>
              </a:rPr>
              <a:t>满足平衡方程的</a:t>
            </a:r>
          </a:p>
        </p:txBody>
      </p:sp>
      <p:cxnSp>
        <p:nvCxnSpPr>
          <p:cNvPr id="21" name="直接连接符 20"/>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ext Box 4"/>
          <p:cNvSpPr txBox="1">
            <a:spLocks noChangeArrowheads="1"/>
          </p:cNvSpPr>
          <p:nvPr/>
        </p:nvSpPr>
        <p:spPr bwMode="auto">
          <a:xfrm>
            <a:off x="1752600" y="1600200"/>
            <a:ext cx="5878513"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None/>
            </a:pPr>
            <a:r>
              <a:rPr kumimoji="1" lang="en-US" altLang="zh-CN" sz="2400" dirty="0">
                <a:latin typeface="Times New Roman" panose="02020603050405020304" pitchFamily="18" charset="0"/>
                <a:sym typeface="Symbol" panose="05050102010706020507" pitchFamily="18" charset="2"/>
              </a:rPr>
              <a:t>Bianchi</a:t>
            </a:r>
            <a:r>
              <a:rPr kumimoji="1" lang="zh-CN" altLang="en-US" sz="2400" dirty="0">
                <a:latin typeface="Times New Roman" panose="02020603050405020304" pitchFamily="18" charset="0"/>
                <a:sym typeface="Symbol" panose="05050102010706020507" pitchFamily="18" charset="2"/>
              </a:rPr>
              <a:t>恒等式：</a:t>
            </a:r>
          </a:p>
          <a:p>
            <a:pPr>
              <a:lnSpc>
                <a:spcPct val="130000"/>
              </a:lnSpc>
              <a:spcBef>
                <a:spcPct val="80000"/>
              </a:spcBef>
              <a:buClr>
                <a:schemeClr val="accent2"/>
              </a:buClr>
              <a:buSzPct val="70000"/>
              <a:buFont typeface="Wingdings" panose="05000000000000000000" pitchFamily="2" charset="2"/>
              <a:buNone/>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无体力平衡方程：</a:t>
            </a:r>
          </a:p>
          <a:p>
            <a:pPr>
              <a:lnSpc>
                <a:spcPct val="130000"/>
              </a:lnSpc>
              <a:spcBef>
                <a:spcPct val="0"/>
              </a:spcBef>
              <a:buClr>
                <a:schemeClr val="accent2"/>
              </a:buClr>
              <a:buSzPct val="70000"/>
              <a:buFont typeface="Wingdings" panose="05000000000000000000" pitchFamily="2" charset="2"/>
              <a:buNone/>
            </a:pPr>
            <a:endParaRPr kumimoji="1" lang="en-US" altLang="zh-CN" sz="2400" dirty="0">
              <a:latin typeface="Times New Roman" panose="02020603050405020304" pitchFamily="18" charset="0"/>
              <a:sym typeface="Symbol" panose="05050102010706020507" pitchFamily="18" charset="2"/>
            </a:endParaRPr>
          </a:p>
        </p:txBody>
      </p:sp>
      <p:sp>
        <p:nvSpPr>
          <p:cNvPr id="70665" name="Text Box 9"/>
          <p:cNvSpPr txBox="1">
            <a:spLocks noChangeArrowheads="1"/>
          </p:cNvSpPr>
          <p:nvPr/>
        </p:nvSpPr>
        <p:spPr bwMode="auto">
          <a:xfrm>
            <a:off x="1752600" y="3505200"/>
            <a:ext cx="5878513" cy="520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None/>
            </a:pPr>
            <a:r>
              <a:rPr kumimoji="1" lang="zh-CN" altLang="en-US"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引进</a:t>
            </a:r>
            <a:r>
              <a:rPr kumimoji="1" lang="en-US" altLang="zh-CN"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Beltrami</a:t>
            </a:r>
            <a:r>
              <a:rPr kumimoji="1" lang="zh-CN" altLang="en-US"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应力函数张量：</a:t>
            </a:r>
          </a:p>
        </p:txBody>
      </p:sp>
      <p:sp>
        <p:nvSpPr>
          <p:cNvPr id="70658" name="Rectangle 2"/>
          <p:cNvSpPr>
            <a:spLocks noGrp="1" noChangeArrowheads="1"/>
          </p:cNvSpPr>
          <p:nvPr>
            <p:ph type="title"/>
          </p:nvPr>
        </p:nvSpPr>
        <p:spPr>
          <a:xfrm>
            <a:off x="381000" y="220662"/>
            <a:ext cx="8229600" cy="536575"/>
          </a:xfrm>
        </p:spPr>
        <p:txBody>
          <a:bodyPr>
            <a:normAutofit fontScale="90000"/>
          </a:bodyPr>
          <a:lstStyle/>
          <a:p>
            <a:r>
              <a:rPr lang="en-US" altLang="zh-CN" b="1" dirty="0" smtClean="0">
                <a:latin typeface="隶书" panose="02010509060101010101" pitchFamily="49" charset="-122"/>
              </a:rPr>
              <a:t>5.4 </a:t>
            </a:r>
            <a:r>
              <a:rPr lang="zh-CN" altLang="en-US" b="1" dirty="0" smtClean="0">
                <a:latin typeface="隶书" panose="02010509060101010101" pitchFamily="49" charset="-122"/>
              </a:rPr>
              <a:t>应力</a:t>
            </a:r>
            <a:r>
              <a:rPr lang="zh-CN" altLang="en-US" b="1" dirty="0">
                <a:latin typeface="隶书" panose="02010509060101010101" pitchFamily="49" charset="-122"/>
              </a:rPr>
              <a:t>函数解法</a:t>
            </a:r>
          </a:p>
        </p:txBody>
      </p:sp>
      <p:graphicFrame>
        <p:nvGraphicFramePr>
          <p:cNvPr id="70662" name="Object 6"/>
          <p:cNvGraphicFramePr>
            <a:graphicFrameLocks noGrp="1" noChangeAspect="1"/>
          </p:cNvGraphicFramePr>
          <p:nvPr>
            <p:ph sz="half" idx="1"/>
          </p:nvPr>
        </p:nvGraphicFramePr>
        <p:xfrm>
          <a:off x="5105400" y="2438400"/>
          <a:ext cx="1109663" cy="525463"/>
        </p:xfrm>
        <a:graphic>
          <a:graphicData uri="http://schemas.openxmlformats.org/presentationml/2006/ole">
            <mc:AlternateContent xmlns:mc="http://schemas.openxmlformats.org/markup-compatibility/2006">
              <mc:Choice xmlns:v="urn:schemas-microsoft-com:vml" Requires="v">
                <p:oleObj spid="_x0000_s87142" name="公式" r:id="rId3" imgW="482400" imgH="228600" progId="Equation.3">
                  <p:embed/>
                </p:oleObj>
              </mc:Choice>
              <mc:Fallback>
                <p:oleObj name="公式" r:id="rId3" imgW="482400" imgH="2286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438400"/>
                        <a:ext cx="11096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59"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6.4</a:t>
            </a:r>
          </a:p>
        </p:txBody>
      </p:sp>
      <p:graphicFrame>
        <p:nvGraphicFramePr>
          <p:cNvPr id="70661" name="Object 5"/>
          <p:cNvGraphicFramePr>
            <a:graphicFrameLocks noChangeAspect="1"/>
          </p:cNvGraphicFramePr>
          <p:nvPr/>
        </p:nvGraphicFramePr>
        <p:xfrm>
          <a:off x="4495800" y="1709738"/>
          <a:ext cx="2990850" cy="619125"/>
        </p:xfrm>
        <a:graphic>
          <a:graphicData uri="http://schemas.openxmlformats.org/presentationml/2006/ole">
            <mc:AlternateContent xmlns:mc="http://schemas.openxmlformats.org/markup-compatibility/2006">
              <mc:Choice xmlns:v="urn:schemas-microsoft-com:vml" Requires="v">
                <p:oleObj spid="_x0000_s87143" name="公式" r:id="rId5" imgW="1320480" imgH="228600" progId="Equation.3">
                  <p:embed/>
                </p:oleObj>
              </mc:Choice>
              <mc:Fallback>
                <p:oleObj name="公式" r:id="rId5" imgW="13204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1709738"/>
                        <a:ext cx="299085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4" name="Text Box 8"/>
          <p:cNvSpPr txBox="1">
            <a:spLocks noChangeArrowheads="1"/>
          </p:cNvSpPr>
          <p:nvPr/>
        </p:nvSpPr>
        <p:spPr bwMode="auto">
          <a:xfrm>
            <a:off x="1447800" y="30480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400" dirty="0">
                <a:ea typeface="楷体_GB2312"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可见两者形式上相似</a:t>
            </a:r>
            <a:r>
              <a:rPr kumimoji="1" lang="zh-CN" altLang="en-US" sz="2400" dirty="0">
                <a:ea typeface="楷体_GB2312" pitchFamily="49" charset="-122"/>
                <a:sym typeface="Symbol" panose="05050102010706020507" pitchFamily="18" charset="2"/>
              </a:rPr>
              <a:t>。</a:t>
            </a:r>
          </a:p>
        </p:txBody>
      </p:sp>
      <p:graphicFrame>
        <p:nvGraphicFramePr>
          <p:cNvPr id="70666" name="Object 10"/>
          <p:cNvGraphicFramePr>
            <a:graphicFrameLocks noChangeAspect="1"/>
          </p:cNvGraphicFramePr>
          <p:nvPr/>
        </p:nvGraphicFramePr>
        <p:xfrm>
          <a:off x="1863725" y="4151313"/>
          <a:ext cx="1252538" cy="460375"/>
        </p:xfrm>
        <a:graphic>
          <a:graphicData uri="http://schemas.openxmlformats.org/presentationml/2006/ole">
            <mc:AlternateContent xmlns:mc="http://schemas.openxmlformats.org/markup-compatibility/2006">
              <mc:Choice xmlns:v="urn:schemas-microsoft-com:vml" Requires="v">
                <p:oleObj spid="_x0000_s87144" name="公式" r:id="rId7" imgW="660240" imgH="203040" progId="Equation.3">
                  <p:embed/>
                </p:oleObj>
              </mc:Choice>
              <mc:Fallback>
                <p:oleObj name="公式" r:id="rId7" imgW="66024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3725" y="4151313"/>
                        <a:ext cx="12525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7" name="Object 11"/>
          <p:cNvGraphicFramePr>
            <a:graphicFrameLocks noChangeAspect="1"/>
          </p:cNvGraphicFramePr>
          <p:nvPr/>
        </p:nvGraphicFramePr>
        <p:xfrm>
          <a:off x="1893888" y="4773613"/>
          <a:ext cx="530225" cy="460375"/>
        </p:xfrm>
        <a:graphic>
          <a:graphicData uri="http://schemas.openxmlformats.org/presentationml/2006/ole">
            <mc:AlternateContent xmlns:mc="http://schemas.openxmlformats.org/markup-compatibility/2006">
              <mc:Choice xmlns:v="urn:schemas-microsoft-com:vml" Requires="v">
                <p:oleObj spid="_x0000_s87145" name="公式" r:id="rId9" imgW="279360" imgH="203040" progId="Equation.3">
                  <p:embed/>
                </p:oleObj>
              </mc:Choice>
              <mc:Fallback>
                <p:oleObj name="公式" r:id="rId9" imgW="27936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3888" y="4773613"/>
                        <a:ext cx="5302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8" name="Text Box 12"/>
          <p:cNvSpPr txBox="1">
            <a:spLocks noChangeArrowheads="1"/>
          </p:cNvSpPr>
          <p:nvPr/>
        </p:nvSpPr>
        <p:spPr bwMode="auto">
          <a:xfrm>
            <a:off x="2503488" y="4725988"/>
            <a:ext cx="5878512" cy="11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None/>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只有</a:t>
            </a: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3</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个独立分量</a:t>
            </a:r>
          </a:p>
          <a:p>
            <a:pPr>
              <a:lnSpc>
                <a:spcPct val="130000"/>
              </a:lnSpc>
              <a:spcBef>
                <a:spcPct val="50000"/>
              </a:spcBef>
              <a:buClr>
                <a:schemeClr val="accent2"/>
              </a:buClr>
              <a:buSzPct val="70000"/>
              <a:buFont typeface="Wingdings" panose="05000000000000000000" pitchFamily="2" charset="2"/>
              <a:buNone/>
            </a:pP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定义应力分量：</a:t>
            </a:r>
          </a:p>
        </p:txBody>
      </p:sp>
      <p:graphicFrame>
        <p:nvGraphicFramePr>
          <p:cNvPr id="70671" name="Object 15"/>
          <p:cNvGraphicFramePr>
            <a:graphicFrameLocks noGrp="1" noChangeAspect="1"/>
          </p:cNvGraphicFramePr>
          <p:nvPr>
            <p:ph sz="half" idx="2"/>
          </p:nvPr>
        </p:nvGraphicFramePr>
        <p:xfrm>
          <a:off x="5029200" y="5486400"/>
          <a:ext cx="2424113" cy="525463"/>
        </p:xfrm>
        <a:graphic>
          <a:graphicData uri="http://schemas.openxmlformats.org/presentationml/2006/ole">
            <mc:AlternateContent xmlns:mc="http://schemas.openxmlformats.org/markup-compatibility/2006">
              <mc:Choice xmlns:v="urn:schemas-microsoft-com:vml" Requires="v">
                <p:oleObj spid="_x0000_s87146" name="公式" r:id="rId11" imgW="1054080" imgH="228600" progId="Equation.3">
                  <p:embed/>
                </p:oleObj>
              </mc:Choice>
              <mc:Fallback>
                <p:oleObj name="公式" r:id="rId11" imgW="1054080" imgH="228600" progId="Equation.3">
                  <p:embed/>
                  <p:pic>
                    <p:nvPicPr>
                      <p:cNvPr id="0" name=""/>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5486400"/>
                        <a:ext cx="2424113" cy="525463"/>
                      </a:xfrm>
                      <a:prstGeom prst="rect">
                        <a:avLst/>
                      </a:prstGeom>
                      <a:gradFill rotWithShape="1">
                        <a:gsLst>
                          <a:gs pos="0">
                            <a:srgbClr val="CCFFCC"/>
                          </a:gs>
                          <a:gs pos="50000">
                            <a:schemeClr val="bg1"/>
                          </a:gs>
                          <a:gs pos="100000">
                            <a:srgbClr val="CCFFCC"/>
                          </a:gs>
                        </a:gsLst>
                        <a:lin ang="18900000" scaled="1"/>
                      </a:gra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3" name="直接连接符 12"/>
          <p:cNvCxnSpPr/>
          <p:nvPr/>
        </p:nvCxnSpPr>
        <p:spPr>
          <a:xfrm>
            <a:off x="1115616" y="852315"/>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8" name="Group 2"/>
          <p:cNvGrpSpPr>
            <a:grpSpLocks/>
          </p:cNvGrpSpPr>
          <p:nvPr/>
        </p:nvGrpSpPr>
        <p:grpSpPr bwMode="auto">
          <a:xfrm>
            <a:off x="990600" y="1447800"/>
            <a:ext cx="838200" cy="685800"/>
            <a:chOff x="1248" y="1728"/>
            <a:chExt cx="528" cy="432"/>
          </a:xfrm>
        </p:grpSpPr>
        <p:sp>
          <p:nvSpPr>
            <p:cNvPr id="86019" name="Oval 3"/>
            <p:cNvSpPr>
              <a:spLocks noChangeArrowheads="1"/>
            </p:cNvSpPr>
            <p:nvPr/>
          </p:nvSpPr>
          <p:spPr bwMode="auto">
            <a:xfrm>
              <a:off x="1296" y="172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0" name="Text Box 4"/>
            <p:cNvSpPr txBox="1">
              <a:spLocks noChangeArrowheads="1"/>
            </p:cNvSpPr>
            <p:nvPr/>
          </p:nvSpPr>
          <p:spPr bwMode="auto">
            <a:xfrm>
              <a:off x="1248" y="1776"/>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2400"/>
                <a:t>位移</a:t>
              </a:r>
            </a:p>
          </p:txBody>
        </p:sp>
      </p:grpSp>
      <p:grpSp>
        <p:nvGrpSpPr>
          <p:cNvPr id="86021" name="Group 5"/>
          <p:cNvGrpSpPr>
            <a:grpSpLocks/>
          </p:cNvGrpSpPr>
          <p:nvPr/>
        </p:nvGrpSpPr>
        <p:grpSpPr bwMode="auto">
          <a:xfrm>
            <a:off x="3505200" y="3810000"/>
            <a:ext cx="838200" cy="685800"/>
            <a:chOff x="1248" y="1728"/>
            <a:chExt cx="528" cy="432"/>
          </a:xfrm>
        </p:grpSpPr>
        <p:sp>
          <p:nvSpPr>
            <p:cNvPr id="86022" name="Oval 6"/>
            <p:cNvSpPr>
              <a:spLocks noChangeArrowheads="1"/>
            </p:cNvSpPr>
            <p:nvPr/>
          </p:nvSpPr>
          <p:spPr bwMode="auto">
            <a:xfrm>
              <a:off x="1296" y="172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3" name="Text Box 7"/>
            <p:cNvSpPr txBox="1">
              <a:spLocks noChangeArrowheads="1"/>
            </p:cNvSpPr>
            <p:nvPr/>
          </p:nvSpPr>
          <p:spPr bwMode="auto">
            <a:xfrm>
              <a:off x="1248" y="1776"/>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2400"/>
                <a:t>应力</a:t>
              </a:r>
            </a:p>
          </p:txBody>
        </p:sp>
      </p:grpSp>
      <p:grpSp>
        <p:nvGrpSpPr>
          <p:cNvPr id="86024" name="Group 8"/>
          <p:cNvGrpSpPr>
            <a:grpSpLocks/>
          </p:cNvGrpSpPr>
          <p:nvPr/>
        </p:nvGrpSpPr>
        <p:grpSpPr bwMode="auto">
          <a:xfrm>
            <a:off x="4876800" y="1524000"/>
            <a:ext cx="838200" cy="685800"/>
            <a:chOff x="1248" y="1728"/>
            <a:chExt cx="528" cy="432"/>
          </a:xfrm>
        </p:grpSpPr>
        <p:sp>
          <p:nvSpPr>
            <p:cNvPr id="86025" name="Oval 9"/>
            <p:cNvSpPr>
              <a:spLocks noChangeArrowheads="1"/>
            </p:cNvSpPr>
            <p:nvPr/>
          </p:nvSpPr>
          <p:spPr bwMode="auto">
            <a:xfrm>
              <a:off x="1296" y="172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6" name="Text Box 10"/>
            <p:cNvSpPr txBox="1">
              <a:spLocks noChangeArrowheads="1"/>
            </p:cNvSpPr>
            <p:nvPr/>
          </p:nvSpPr>
          <p:spPr bwMode="auto">
            <a:xfrm>
              <a:off x="1248" y="1776"/>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2400"/>
                <a:t>应变</a:t>
              </a:r>
            </a:p>
          </p:txBody>
        </p:sp>
      </p:grpSp>
      <p:sp>
        <p:nvSpPr>
          <p:cNvPr id="86027" name="Text Box 11"/>
          <p:cNvSpPr txBox="1">
            <a:spLocks noChangeArrowheads="1"/>
          </p:cNvSpPr>
          <p:nvPr/>
        </p:nvSpPr>
        <p:spPr bwMode="auto">
          <a:xfrm>
            <a:off x="2833688" y="1600200"/>
            <a:ext cx="1447800" cy="48577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2400"/>
              <a:t>几何方程</a:t>
            </a:r>
          </a:p>
        </p:txBody>
      </p:sp>
      <p:sp>
        <p:nvSpPr>
          <p:cNvPr id="86028" name="Text Box 12"/>
          <p:cNvSpPr txBox="1">
            <a:spLocks noChangeArrowheads="1"/>
          </p:cNvSpPr>
          <p:nvPr/>
        </p:nvSpPr>
        <p:spPr bwMode="auto">
          <a:xfrm>
            <a:off x="3276600" y="2667000"/>
            <a:ext cx="1447800" cy="48577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2400"/>
              <a:t>本构方程</a:t>
            </a:r>
          </a:p>
        </p:txBody>
      </p:sp>
      <p:sp>
        <p:nvSpPr>
          <p:cNvPr id="86029" name="Text Box 13"/>
          <p:cNvSpPr txBox="1">
            <a:spLocks noChangeArrowheads="1"/>
          </p:cNvSpPr>
          <p:nvPr/>
        </p:nvSpPr>
        <p:spPr bwMode="auto">
          <a:xfrm>
            <a:off x="5181600" y="3962400"/>
            <a:ext cx="1447800" cy="48577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2400"/>
              <a:t>应力公式</a:t>
            </a:r>
          </a:p>
        </p:txBody>
      </p:sp>
      <p:grpSp>
        <p:nvGrpSpPr>
          <p:cNvPr id="86030" name="Group 14"/>
          <p:cNvGrpSpPr>
            <a:grpSpLocks/>
          </p:cNvGrpSpPr>
          <p:nvPr/>
        </p:nvGrpSpPr>
        <p:grpSpPr bwMode="auto">
          <a:xfrm>
            <a:off x="7315200" y="3962400"/>
            <a:ext cx="1828800" cy="533400"/>
            <a:chOff x="1344" y="2976"/>
            <a:chExt cx="1152" cy="336"/>
          </a:xfrm>
        </p:grpSpPr>
        <p:sp>
          <p:nvSpPr>
            <p:cNvPr id="86031" name="Oval 15"/>
            <p:cNvSpPr>
              <a:spLocks noChangeArrowheads="1"/>
            </p:cNvSpPr>
            <p:nvPr/>
          </p:nvSpPr>
          <p:spPr bwMode="auto">
            <a:xfrm>
              <a:off x="1344" y="2976"/>
              <a:ext cx="1152" cy="336"/>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2" name="Text Box 16"/>
            <p:cNvSpPr txBox="1">
              <a:spLocks noChangeArrowheads="1"/>
            </p:cNvSpPr>
            <p:nvPr/>
          </p:nvSpPr>
          <p:spPr bwMode="auto">
            <a:xfrm>
              <a:off x="1488" y="2976"/>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2400"/>
                <a:t>应力函数</a:t>
              </a:r>
            </a:p>
          </p:txBody>
        </p:sp>
      </p:grpSp>
      <p:grpSp>
        <p:nvGrpSpPr>
          <p:cNvPr id="86033" name="Group 17"/>
          <p:cNvGrpSpPr>
            <a:grpSpLocks/>
          </p:cNvGrpSpPr>
          <p:nvPr/>
        </p:nvGrpSpPr>
        <p:grpSpPr bwMode="auto">
          <a:xfrm>
            <a:off x="1676400" y="457200"/>
            <a:ext cx="4114800" cy="1066800"/>
            <a:chOff x="1056" y="336"/>
            <a:chExt cx="2592" cy="672"/>
          </a:xfrm>
        </p:grpSpPr>
        <p:sp>
          <p:nvSpPr>
            <p:cNvPr id="86034" name="Text Box 18"/>
            <p:cNvSpPr txBox="1">
              <a:spLocks noChangeArrowheads="1"/>
            </p:cNvSpPr>
            <p:nvPr/>
          </p:nvSpPr>
          <p:spPr bwMode="auto">
            <a:xfrm>
              <a:off x="1056" y="777"/>
              <a:ext cx="2592"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endParaRPr lang="zh-CN" altLang="zh-CN" sz="1800" b="0">
                <a:ea typeface="宋体" panose="02010600030101010101" pitchFamily="2" charset="-122"/>
              </a:endParaRPr>
            </a:p>
          </p:txBody>
        </p:sp>
        <p:sp>
          <p:nvSpPr>
            <p:cNvPr id="86035" name="Text Box 19"/>
            <p:cNvSpPr txBox="1">
              <a:spLocks noChangeArrowheads="1"/>
            </p:cNvSpPr>
            <p:nvPr/>
          </p:nvSpPr>
          <p:spPr bwMode="auto">
            <a:xfrm>
              <a:off x="1440" y="336"/>
              <a:ext cx="960" cy="324"/>
            </a:xfrm>
            <a:prstGeom prst="rect">
              <a:avLst/>
            </a:prstGeom>
            <a:solidFill>
              <a:schemeClr val="bg1"/>
            </a:solidFill>
            <a:ln w="57150" cmpd="thickThin">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2400"/>
                <a:t>协调方程</a:t>
              </a:r>
            </a:p>
          </p:txBody>
        </p:sp>
      </p:grpSp>
      <p:sp>
        <p:nvSpPr>
          <p:cNvPr id="86036" name="Text Box 20"/>
          <p:cNvSpPr txBox="1">
            <a:spLocks noChangeArrowheads="1"/>
          </p:cNvSpPr>
          <p:nvPr/>
        </p:nvSpPr>
        <p:spPr bwMode="auto">
          <a:xfrm>
            <a:off x="5181600" y="5562600"/>
            <a:ext cx="1524000" cy="514350"/>
          </a:xfrm>
          <a:prstGeom prst="rect">
            <a:avLst/>
          </a:prstGeom>
          <a:solidFill>
            <a:schemeClr val="bg1"/>
          </a:solidFill>
          <a:ln w="57150" cmpd="thickThin">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lang="zh-CN" altLang="en-US" sz="2400"/>
              <a:t>平衡方程</a:t>
            </a:r>
          </a:p>
        </p:txBody>
      </p:sp>
      <p:sp>
        <p:nvSpPr>
          <p:cNvPr id="86037" name="Line 21"/>
          <p:cNvSpPr>
            <a:spLocks noChangeShapeType="1"/>
          </p:cNvSpPr>
          <p:nvPr/>
        </p:nvSpPr>
        <p:spPr bwMode="auto">
          <a:xfrm flipV="1">
            <a:off x="1600200" y="838200"/>
            <a:ext cx="609600" cy="609600"/>
          </a:xfrm>
          <a:prstGeom prst="line">
            <a:avLst/>
          </a:prstGeom>
          <a:noFill/>
          <a:ln w="38100">
            <a:solidFill>
              <a:srgbClr val="FF0000"/>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8" name="Line 22"/>
          <p:cNvSpPr>
            <a:spLocks noChangeShapeType="1"/>
          </p:cNvSpPr>
          <p:nvPr/>
        </p:nvSpPr>
        <p:spPr bwMode="auto">
          <a:xfrm>
            <a:off x="1752600" y="1828800"/>
            <a:ext cx="1066800" cy="0"/>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9" name="Line 23"/>
          <p:cNvSpPr>
            <a:spLocks noChangeShapeType="1"/>
          </p:cNvSpPr>
          <p:nvPr/>
        </p:nvSpPr>
        <p:spPr bwMode="auto">
          <a:xfrm>
            <a:off x="4267200" y="1828800"/>
            <a:ext cx="609600" cy="0"/>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0" name="Line 24"/>
          <p:cNvSpPr>
            <a:spLocks noChangeShapeType="1"/>
          </p:cNvSpPr>
          <p:nvPr/>
        </p:nvSpPr>
        <p:spPr bwMode="auto">
          <a:xfrm>
            <a:off x="3810000" y="990600"/>
            <a:ext cx="1143000" cy="609600"/>
          </a:xfrm>
          <a:prstGeom prst="line">
            <a:avLst/>
          </a:prstGeom>
          <a:noFill/>
          <a:ln w="38100">
            <a:solidFill>
              <a:srgbClr val="FF0000"/>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1" name="Line 25"/>
          <p:cNvSpPr>
            <a:spLocks noChangeShapeType="1"/>
          </p:cNvSpPr>
          <p:nvPr/>
        </p:nvSpPr>
        <p:spPr bwMode="auto">
          <a:xfrm flipH="1">
            <a:off x="3733800" y="1981200"/>
            <a:ext cx="1219200" cy="609600"/>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2" name="Line 26"/>
          <p:cNvSpPr>
            <a:spLocks noChangeShapeType="1"/>
          </p:cNvSpPr>
          <p:nvPr/>
        </p:nvSpPr>
        <p:spPr bwMode="auto">
          <a:xfrm>
            <a:off x="3886200" y="3200400"/>
            <a:ext cx="0" cy="609600"/>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043" name="Group 27"/>
          <p:cNvGrpSpPr>
            <a:grpSpLocks/>
          </p:cNvGrpSpPr>
          <p:nvPr/>
        </p:nvGrpSpPr>
        <p:grpSpPr bwMode="auto">
          <a:xfrm>
            <a:off x="3886200" y="4495800"/>
            <a:ext cx="1219200" cy="1295400"/>
            <a:chOff x="2496" y="2832"/>
            <a:chExt cx="768" cy="816"/>
          </a:xfrm>
        </p:grpSpPr>
        <p:sp>
          <p:nvSpPr>
            <p:cNvPr id="86044" name="Line 28"/>
            <p:cNvSpPr>
              <a:spLocks noChangeShapeType="1"/>
            </p:cNvSpPr>
            <p:nvPr/>
          </p:nvSpPr>
          <p:spPr bwMode="auto">
            <a:xfrm>
              <a:off x="2496" y="2832"/>
              <a:ext cx="0" cy="81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5" name="Line 29"/>
            <p:cNvSpPr>
              <a:spLocks noChangeShapeType="1"/>
            </p:cNvSpPr>
            <p:nvPr/>
          </p:nvSpPr>
          <p:spPr bwMode="auto">
            <a:xfrm>
              <a:off x="2496" y="3648"/>
              <a:ext cx="768" cy="0"/>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6046" name="Line 30"/>
          <p:cNvSpPr>
            <a:spLocks noChangeShapeType="1"/>
          </p:cNvSpPr>
          <p:nvPr/>
        </p:nvSpPr>
        <p:spPr bwMode="auto">
          <a:xfrm flipH="1">
            <a:off x="6781800" y="4495800"/>
            <a:ext cx="1066800" cy="1143000"/>
          </a:xfrm>
          <a:prstGeom prst="line">
            <a:avLst/>
          </a:prstGeom>
          <a:noFill/>
          <a:ln w="3810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7" name="Line 31"/>
          <p:cNvSpPr>
            <a:spLocks noChangeShapeType="1"/>
          </p:cNvSpPr>
          <p:nvPr/>
        </p:nvSpPr>
        <p:spPr bwMode="auto">
          <a:xfrm flipH="1">
            <a:off x="6629400" y="4191000"/>
            <a:ext cx="685800" cy="0"/>
          </a:xfrm>
          <a:prstGeom prst="line">
            <a:avLst/>
          </a:prstGeom>
          <a:noFill/>
          <a:ln w="381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8" name="Line 32"/>
          <p:cNvSpPr>
            <a:spLocks noChangeShapeType="1"/>
          </p:cNvSpPr>
          <p:nvPr/>
        </p:nvSpPr>
        <p:spPr bwMode="auto">
          <a:xfrm flipH="1">
            <a:off x="4329113" y="4191000"/>
            <a:ext cx="838200" cy="0"/>
          </a:xfrm>
          <a:prstGeom prst="line">
            <a:avLst/>
          </a:prstGeom>
          <a:noFill/>
          <a:ln w="381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9" name="Line 33"/>
          <p:cNvSpPr>
            <a:spLocks noChangeShapeType="1"/>
          </p:cNvSpPr>
          <p:nvPr/>
        </p:nvSpPr>
        <p:spPr bwMode="auto">
          <a:xfrm flipV="1">
            <a:off x="4038600" y="3200400"/>
            <a:ext cx="0" cy="609600"/>
          </a:xfrm>
          <a:prstGeom prst="line">
            <a:avLst/>
          </a:prstGeom>
          <a:noFill/>
          <a:ln w="381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0" name="Line 34"/>
          <p:cNvSpPr>
            <a:spLocks noChangeShapeType="1"/>
          </p:cNvSpPr>
          <p:nvPr/>
        </p:nvSpPr>
        <p:spPr bwMode="auto">
          <a:xfrm flipV="1">
            <a:off x="4038600" y="2133600"/>
            <a:ext cx="990600" cy="457200"/>
          </a:xfrm>
          <a:prstGeom prst="line">
            <a:avLst/>
          </a:prstGeom>
          <a:noFill/>
          <a:ln w="381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1" name="Line 35"/>
          <p:cNvSpPr>
            <a:spLocks noChangeShapeType="1"/>
          </p:cNvSpPr>
          <p:nvPr/>
        </p:nvSpPr>
        <p:spPr bwMode="auto">
          <a:xfrm flipH="1" flipV="1">
            <a:off x="4191000" y="4419600"/>
            <a:ext cx="914400" cy="1066800"/>
          </a:xfrm>
          <a:prstGeom prst="line">
            <a:avLst/>
          </a:prstGeom>
          <a:noFill/>
          <a:ln w="38100">
            <a:solidFill>
              <a:srgbClr val="0000FF"/>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052" name="Group 36"/>
          <p:cNvGrpSpPr>
            <a:grpSpLocks/>
          </p:cNvGrpSpPr>
          <p:nvPr/>
        </p:nvGrpSpPr>
        <p:grpSpPr bwMode="auto">
          <a:xfrm>
            <a:off x="3886200" y="762000"/>
            <a:ext cx="1371600" cy="685800"/>
            <a:chOff x="2448" y="480"/>
            <a:chExt cx="864" cy="432"/>
          </a:xfrm>
        </p:grpSpPr>
        <p:sp>
          <p:nvSpPr>
            <p:cNvPr id="86053" name="Line 37"/>
            <p:cNvSpPr>
              <a:spLocks noChangeShapeType="1"/>
            </p:cNvSpPr>
            <p:nvPr/>
          </p:nvSpPr>
          <p:spPr bwMode="auto">
            <a:xfrm flipV="1">
              <a:off x="3312" y="480"/>
              <a:ext cx="0" cy="43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4" name="Line 38"/>
            <p:cNvSpPr>
              <a:spLocks noChangeShapeType="1"/>
            </p:cNvSpPr>
            <p:nvPr/>
          </p:nvSpPr>
          <p:spPr bwMode="auto">
            <a:xfrm flipH="1">
              <a:off x="2448" y="480"/>
              <a:ext cx="864" cy="0"/>
            </a:xfrm>
            <a:prstGeom prst="line">
              <a:avLst/>
            </a:prstGeom>
            <a:noFill/>
            <a:ln w="381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6055" name="Text Box 39"/>
          <p:cNvSpPr txBox="1">
            <a:spLocks noChangeArrowheads="1"/>
          </p:cNvSpPr>
          <p:nvPr/>
        </p:nvSpPr>
        <p:spPr bwMode="auto">
          <a:xfrm>
            <a:off x="5902547" y="2190055"/>
            <a:ext cx="2362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zh-CN" altLang="en-US" sz="2400" b="1" dirty="0">
                <a:latin typeface="楷体" panose="02010609060101010101" pitchFamily="49" charset="-122"/>
                <a:ea typeface="楷体" panose="02010609060101010101" pitchFamily="49" charset="-122"/>
              </a:rPr>
              <a:t>红线：位移解法</a:t>
            </a:r>
          </a:p>
          <a:p>
            <a:pPr>
              <a:spcBef>
                <a:spcPct val="50000"/>
              </a:spcBef>
              <a:buFontTx/>
              <a:buNone/>
            </a:pPr>
            <a:r>
              <a:rPr lang="zh-CN" altLang="en-US" sz="2400" b="1" dirty="0">
                <a:latin typeface="楷体" panose="02010609060101010101" pitchFamily="49" charset="-122"/>
                <a:ea typeface="楷体" panose="02010609060101010101" pitchFamily="49" charset="-122"/>
              </a:rPr>
              <a:t>蓝线：应力函数解法</a:t>
            </a:r>
          </a:p>
        </p:txBody>
      </p:sp>
      <p:sp>
        <p:nvSpPr>
          <p:cNvPr id="86056" name="Text Box 40"/>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6.4</a:t>
            </a:r>
          </a:p>
        </p:txBody>
      </p:sp>
      <p:sp>
        <p:nvSpPr>
          <p:cNvPr id="86057" name="Text Box 41"/>
          <p:cNvSpPr txBox="1">
            <a:spLocks noChangeArrowheads="1"/>
          </p:cNvSpPr>
          <p:nvPr/>
        </p:nvSpPr>
        <p:spPr bwMode="auto">
          <a:xfrm>
            <a:off x="5715000" y="1018908"/>
            <a:ext cx="320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dirty="0">
                <a:ea typeface="楷体_GB2312" pitchFamily="49" charset="-122"/>
              </a:rPr>
              <a:t>    </a:t>
            </a:r>
            <a:r>
              <a:rPr lang="zh-CN" altLang="en-US" sz="2400" b="0" dirty="0">
                <a:solidFill>
                  <a:srgbClr val="FF0000"/>
                </a:solidFill>
                <a:ea typeface="隶书" panose="02010509060101010101" pitchFamily="49" charset="-122"/>
              </a:rPr>
              <a:t>位移解法与应力函数解法的求解思路</a:t>
            </a:r>
          </a:p>
        </p:txBody>
      </p:sp>
      <p:sp>
        <p:nvSpPr>
          <p:cNvPr id="86058" name="Text Box 42"/>
          <p:cNvSpPr txBox="1">
            <a:spLocks noChangeArrowheads="1"/>
          </p:cNvSpPr>
          <p:nvPr/>
        </p:nvSpPr>
        <p:spPr bwMode="auto">
          <a:xfrm>
            <a:off x="-108520" y="3851275"/>
            <a:ext cx="3613720" cy="249299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FontTx/>
              <a:buNone/>
            </a:pPr>
            <a:r>
              <a:rPr lang="en-US" altLang="zh-CN" sz="2000" dirty="0">
                <a:ea typeface="楷体_GB2312" pitchFamily="49" charset="-122"/>
              </a:rPr>
              <a:t>     </a:t>
            </a:r>
            <a:r>
              <a:rPr lang="zh-CN" altLang="en-US" sz="2400" dirty="0">
                <a:solidFill>
                  <a:schemeClr val="accent2"/>
                </a:solidFill>
                <a:latin typeface="楷体" panose="02010609060101010101" pitchFamily="49" charset="-122"/>
                <a:ea typeface="楷体" panose="02010609060101010101" pitchFamily="49" charset="-122"/>
              </a:rPr>
              <a:t>圈表示物理量，框表示关系式，双框表示最后导出的定解方程，实箭头表示推导过程，虚箭头表示自动满足。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6037"/>
                                        </p:tgtEl>
                                        <p:attrNameLst>
                                          <p:attrName>style.visibility</p:attrName>
                                        </p:attrNameLst>
                                      </p:cBhvr>
                                      <p:to>
                                        <p:strVal val="visible"/>
                                      </p:to>
                                    </p:set>
                                    <p:animEffect transition="in" filter="checkerboard(across)">
                                      <p:cBhvr>
                                        <p:cTn id="7" dur="500"/>
                                        <p:tgtEl>
                                          <p:spTgt spid="86037"/>
                                        </p:tgtEl>
                                      </p:cBhvr>
                                    </p:animEffect>
                                  </p:childTnLst>
                                </p:cTn>
                              </p:par>
                              <p:par>
                                <p:cTn id="8" presetID="5" presetClass="entr" presetSubtype="10" fill="hold" nodeType="withEffect">
                                  <p:stCondLst>
                                    <p:cond delay="0"/>
                                  </p:stCondLst>
                                  <p:childTnLst>
                                    <p:set>
                                      <p:cBhvr>
                                        <p:cTn id="9" dur="1" fill="hold">
                                          <p:stCondLst>
                                            <p:cond delay="0"/>
                                          </p:stCondLst>
                                        </p:cTn>
                                        <p:tgtEl>
                                          <p:spTgt spid="86033"/>
                                        </p:tgtEl>
                                        <p:attrNameLst>
                                          <p:attrName>style.visibility</p:attrName>
                                        </p:attrNameLst>
                                      </p:cBhvr>
                                      <p:to>
                                        <p:strVal val="visible"/>
                                      </p:to>
                                    </p:set>
                                    <p:animEffect transition="in" filter="checkerboard(across)">
                                      <p:cBhvr>
                                        <p:cTn id="10" dur="500"/>
                                        <p:tgtEl>
                                          <p:spTgt spid="860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6038"/>
                                        </p:tgtEl>
                                        <p:attrNameLst>
                                          <p:attrName>style.visibility</p:attrName>
                                        </p:attrNameLst>
                                      </p:cBhvr>
                                      <p:to>
                                        <p:strVal val="visible"/>
                                      </p:to>
                                    </p:set>
                                    <p:animEffect transition="in" filter="checkerboard(across)">
                                      <p:cBhvr>
                                        <p:cTn id="15" dur="500"/>
                                        <p:tgtEl>
                                          <p:spTgt spid="8603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86027"/>
                                        </p:tgtEl>
                                        <p:attrNameLst>
                                          <p:attrName>style.visibility</p:attrName>
                                        </p:attrNameLst>
                                      </p:cBhvr>
                                      <p:to>
                                        <p:strVal val="visible"/>
                                      </p:to>
                                    </p:set>
                                    <p:animEffect transition="in" filter="checkerboard(across)">
                                      <p:cBhvr>
                                        <p:cTn id="18" dur="500"/>
                                        <p:tgtEl>
                                          <p:spTgt spid="8602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6039"/>
                                        </p:tgtEl>
                                        <p:attrNameLst>
                                          <p:attrName>style.visibility</p:attrName>
                                        </p:attrNameLst>
                                      </p:cBhvr>
                                      <p:to>
                                        <p:strVal val="visible"/>
                                      </p:to>
                                    </p:set>
                                    <p:animEffect transition="in" filter="checkerboard(across)">
                                      <p:cBhvr>
                                        <p:cTn id="23" dur="500"/>
                                        <p:tgtEl>
                                          <p:spTgt spid="86039"/>
                                        </p:tgtEl>
                                      </p:cBhvr>
                                    </p:animEffect>
                                  </p:childTnLst>
                                </p:cTn>
                              </p:par>
                              <p:par>
                                <p:cTn id="24" presetID="5" presetClass="entr" presetSubtype="10" fill="hold" nodeType="withEffect">
                                  <p:stCondLst>
                                    <p:cond delay="0"/>
                                  </p:stCondLst>
                                  <p:childTnLst>
                                    <p:set>
                                      <p:cBhvr>
                                        <p:cTn id="25" dur="1" fill="hold">
                                          <p:stCondLst>
                                            <p:cond delay="0"/>
                                          </p:stCondLst>
                                        </p:cTn>
                                        <p:tgtEl>
                                          <p:spTgt spid="86024"/>
                                        </p:tgtEl>
                                        <p:attrNameLst>
                                          <p:attrName>style.visibility</p:attrName>
                                        </p:attrNameLst>
                                      </p:cBhvr>
                                      <p:to>
                                        <p:strVal val="visible"/>
                                      </p:to>
                                    </p:set>
                                    <p:animEffect transition="in" filter="checkerboard(across)">
                                      <p:cBhvr>
                                        <p:cTn id="26" dur="500"/>
                                        <p:tgtEl>
                                          <p:spTgt spid="8602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6040"/>
                                        </p:tgtEl>
                                        <p:attrNameLst>
                                          <p:attrName>style.visibility</p:attrName>
                                        </p:attrNameLst>
                                      </p:cBhvr>
                                      <p:to>
                                        <p:strVal val="visible"/>
                                      </p:to>
                                    </p:set>
                                    <p:animEffect transition="in" filter="blinds(horizontal)">
                                      <p:cBhvr>
                                        <p:cTn id="31" dur="500"/>
                                        <p:tgtEl>
                                          <p:spTgt spid="8604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6041"/>
                                        </p:tgtEl>
                                        <p:attrNameLst>
                                          <p:attrName>style.visibility</p:attrName>
                                        </p:attrNameLst>
                                      </p:cBhvr>
                                      <p:to>
                                        <p:strVal val="visible"/>
                                      </p:to>
                                    </p:set>
                                    <p:animEffect transition="in" filter="blinds(horizontal)">
                                      <p:cBhvr>
                                        <p:cTn id="36" dur="500"/>
                                        <p:tgtEl>
                                          <p:spTgt spid="8604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6028"/>
                                        </p:tgtEl>
                                        <p:attrNameLst>
                                          <p:attrName>style.visibility</p:attrName>
                                        </p:attrNameLst>
                                      </p:cBhvr>
                                      <p:to>
                                        <p:strVal val="visible"/>
                                      </p:to>
                                    </p:set>
                                    <p:animEffect transition="in" filter="blinds(horizontal)">
                                      <p:cBhvr>
                                        <p:cTn id="39" dur="500"/>
                                        <p:tgtEl>
                                          <p:spTgt spid="860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6042"/>
                                        </p:tgtEl>
                                        <p:attrNameLst>
                                          <p:attrName>style.visibility</p:attrName>
                                        </p:attrNameLst>
                                      </p:cBhvr>
                                      <p:to>
                                        <p:strVal val="visible"/>
                                      </p:to>
                                    </p:set>
                                    <p:animEffect transition="in" filter="blinds(horizontal)">
                                      <p:cBhvr>
                                        <p:cTn id="44" dur="500"/>
                                        <p:tgtEl>
                                          <p:spTgt spid="86042"/>
                                        </p:tgtEl>
                                      </p:cBhvr>
                                    </p:animEffect>
                                  </p:childTnLst>
                                </p:cTn>
                              </p:par>
                              <p:par>
                                <p:cTn id="45" presetID="3" presetClass="entr" presetSubtype="10" fill="hold" nodeType="withEffect">
                                  <p:stCondLst>
                                    <p:cond delay="0"/>
                                  </p:stCondLst>
                                  <p:childTnLst>
                                    <p:set>
                                      <p:cBhvr>
                                        <p:cTn id="46" dur="1" fill="hold">
                                          <p:stCondLst>
                                            <p:cond delay="0"/>
                                          </p:stCondLst>
                                        </p:cTn>
                                        <p:tgtEl>
                                          <p:spTgt spid="86021"/>
                                        </p:tgtEl>
                                        <p:attrNameLst>
                                          <p:attrName>style.visibility</p:attrName>
                                        </p:attrNameLst>
                                      </p:cBhvr>
                                      <p:to>
                                        <p:strVal val="visible"/>
                                      </p:to>
                                    </p:set>
                                    <p:animEffect transition="in" filter="blinds(horizontal)">
                                      <p:cBhvr>
                                        <p:cTn id="47" dur="500"/>
                                        <p:tgtEl>
                                          <p:spTgt spid="860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6043"/>
                                        </p:tgtEl>
                                        <p:attrNameLst>
                                          <p:attrName>style.visibility</p:attrName>
                                        </p:attrNameLst>
                                      </p:cBhvr>
                                      <p:to>
                                        <p:strVal val="visible"/>
                                      </p:to>
                                    </p:set>
                                    <p:animEffect transition="in" filter="blinds(horizontal)">
                                      <p:cBhvr>
                                        <p:cTn id="52" dur="500"/>
                                        <p:tgtEl>
                                          <p:spTgt spid="8604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6036"/>
                                        </p:tgtEl>
                                        <p:attrNameLst>
                                          <p:attrName>style.visibility</p:attrName>
                                        </p:attrNameLst>
                                      </p:cBhvr>
                                      <p:to>
                                        <p:strVal val="visible"/>
                                      </p:to>
                                    </p:set>
                                    <p:animEffect transition="in" filter="blinds(horizontal)">
                                      <p:cBhvr>
                                        <p:cTn id="55" dur="500"/>
                                        <p:tgtEl>
                                          <p:spTgt spid="8603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86030"/>
                                        </p:tgtEl>
                                        <p:attrNameLst>
                                          <p:attrName>style.visibility</p:attrName>
                                        </p:attrNameLst>
                                      </p:cBhvr>
                                      <p:to>
                                        <p:strVal val="visible"/>
                                      </p:to>
                                    </p:set>
                                    <p:animEffect transition="in" filter="box(in)">
                                      <p:cBhvr>
                                        <p:cTn id="60" dur="500"/>
                                        <p:tgtEl>
                                          <p:spTgt spid="8603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86046"/>
                                        </p:tgtEl>
                                        <p:attrNameLst>
                                          <p:attrName>style.visibility</p:attrName>
                                        </p:attrNameLst>
                                      </p:cBhvr>
                                      <p:to>
                                        <p:strVal val="visible"/>
                                      </p:to>
                                    </p:set>
                                    <p:animEffect transition="in" filter="blinds(horizontal)">
                                      <p:cBhvr>
                                        <p:cTn id="65" dur="500"/>
                                        <p:tgtEl>
                                          <p:spTgt spid="8604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86047"/>
                                        </p:tgtEl>
                                        <p:attrNameLst>
                                          <p:attrName>style.visibility</p:attrName>
                                        </p:attrNameLst>
                                      </p:cBhvr>
                                      <p:to>
                                        <p:strVal val="visible"/>
                                      </p:to>
                                    </p:set>
                                    <p:anim calcmode="lin" valueType="num">
                                      <p:cBhvr additive="base">
                                        <p:cTn id="70" dur="500" fill="hold"/>
                                        <p:tgtEl>
                                          <p:spTgt spid="86047"/>
                                        </p:tgtEl>
                                        <p:attrNameLst>
                                          <p:attrName>ppt_x</p:attrName>
                                        </p:attrNameLst>
                                      </p:cBhvr>
                                      <p:tavLst>
                                        <p:tav tm="0">
                                          <p:val>
                                            <p:strVal val="1+#ppt_w/2"/>
                                          </p:val>
                                        </p:tav>
                                        <p:tav tm="100000">
                                          <p:val>
                                            <p:strVal val="#ppt_x"/>
                                          </p:val>
                                        </p:tav>
                                      </p:tavLst>
                                    </p:anim>
                                    <p:anim calcmode="lin" valueType="num">
                                      <p:cBhvr additive="base">
                                        <p:cTn id="71" dur="500" fill="hold"/>
                                        <p:tgtEl>
                                          <p:spTgt spid="86047"/>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86029"/>
                                        </p:tgtEl>
                                        <p:attrNameLst>
                                          <p:attrName>style.visibility</p:attrName>
                                        </p:attrNameLst>
                                      </p:cBhvr>
                                      <p:to>
                                        <p:strVal val="visible"/>
                                      </p:to>
                                    </p:set>
                                    <p:anim calcmode="lin" valueType="num">
                                      <p:cBhvr additive="base">
                                        <p:cTn id="74" dur="500" fill="hold"/>
                                        <p:tgtEl>
                                          <p:spTgt spid="86029"/>
                                        </p:tgtEl>
                                        <p:attrNameLst>
                                          <p:attrName>ppt_x</p:attrName>
                                        </p:attrNameLst>
                                      </p:cBhvr>
                                      <p:tavLst>
                                        <p:tav tm="0">
                                          <p:val>
                                            <p:strVal val="1+#ppt_w/2"/>
                                          </p:val>
                                        </p:tav>
                                        <p:tav tm="100000">
                                          <p:val>
                                            <p:strVal val="#ppt_x"/>
                                          </p:val>
                                        </p:tav>
                                      </p:tavLst>
                                    </p:anim>
                                    <p:anim calcmode="lin" valueType="num">
                                      <p:cBhvr additive="base">
                                        <p:cTn id="75" dur="500" fill="hold"/>
                                        <p:tgtEl>
                                          <p:spTgt spid="86029"/>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86048"/>
                                        </p:tgtEl>
                                        <p:attrNameLst>
                                          <p:attrName>style.visibility</p:attrName>
                                        </p:attrNameLst>
                                      </p:cBhvr>
                                      <p:to>
                                        <p:strVal val="visible"/>
                                      </p:to>
                                    </p:set>
                                    <p:anim calcmode="lin" valueType="num">
                                      <p:cBhvr additive="base">
                                        <p:cTn id="80" dur="500" fill="hold"/>
                                        <p:tgtEl>
                                          <p:spTgt spid="86048"/>
                                        </p:tgtEl>
                                        <p:attrNameLst>
                                          <p:attrName>ppt_x</p:attrName>
                                        </p:attrNameLst>
                                      </p:cBhvr>
                                      <p:tavLst>
                                        <p:tav tm="0">
                                          <p:val>
                                            <p:strVal val="1+#ppt_w/2"/>
                                          </p:val>
                                        </p:tav>
                                        <p:tav tm="100000">
                                          <p:val>
                                            <p:strVal val="#ppt_x"/>
                                          </p:val>
                                        </p:tav>
                                      </p:tavLst>
                                    </p:anim>
                                    <p:anim calcmode="lin" valueType="num">
                                      <p:cBhvr additive="base">
                                        <p:cTn id="81" dur="500" fill="hold"/>
                                        <p:tgtEl>
                                          <p:spTgt spid="86048"/>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6" fill="hold" grpId="0" nodeType="clickEffect">
                                  <p:stCondLst>
                                    <p:cond delay="0"/>
                                  </p:stCondLst>
                                  <p:childTnLst>
                                    <p:set>
                                      <p:cBhvr>
                                        <p:cTn id="85" dur="1" fill="hold">
                                          <p:stCondLst>
                                            <p:cond delay="0"/>
                                          </p:stCondLst>
                                        </p:cTn>
                                        <p:tgtEl>
                                          <p:spTgt spid="86051"/>
                                        </p:tgtEl>
                                        <p:attrNameLst>
                                          <p:attrName>style.visibility</p:attrName>
                                        </p:attrNameLst>
                                      </p:cBhvr>
                                      <p:to>
                                        <p:strVal val="visible"/>
                                      </p:to>
                                    </p:set>
                                    <p:anim calcmode="lin" valueType="num">
                                      <p:cBhvr additive="base">
                                        <p:cTn id="86" dur="500" fill="hold"/>
                                        <p:tgtEl>
                                          <p:spTgt spid="86051"/>
                                        </p:tgtEl>
                                        <p:attrNameLst>
                                          <p:attrName>ppt_x</p:attrName>
                                        </p:attrNameLst>
                                      </p:cBhvr>
                                      <p:tavLst>
                                        <p:tav tm="0">
                                          <p:val>
                                            <p:strVal val="1+#ppt_w/2"/>
                                          </p:val>
                                        </p:tav>
                                        <p:tav tm="100000">
                                          <p:val>
                                            <p:strVal val="#ppt_x"/>
                                          </p:val>
                                        </p:tav>
                                      </p:tavLst>
                                    </p:anim>
                                    <p:anim calcmode="lin" valueType="num">
                                      <p:cBhvr additive="base">
                                        <p:cTn id="87" dur="500" fill="hold"/>
                                        <p:tgtEl>
                                          <p:spTgt spid="86051"/>
                                        </p:tgtEl>
                                        <p:attrNameLst>
                                          <p:attrName>ppt_y</p:attrName>
                                        </p:attrNameLst>
                                      </p:cBhvr>
                                      <p:tavLst>
                                        <p:tav tm="0">
                                          <p:val>
                                            <p:strVal val="1+#ppt_h/2"/>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86049"/>
                                        </p:tgtEl>
                                        <p:attrNameLst>
                                          <p:attrName>style.visibility</p:attrName>
                                        </p:attrNameLst>
                                      </p:cBhvr>
                                      <p:to>
                                        <p:strVal val="visible"/>
                                      </p:to>
                                    </p:set>
                                    <p:anim calcmode="lin" valueType="num">
                                      <p:cBhvr additive="base">
                                        <p:cTn id="92" dur="500" fill="hold"/>
                                        <p:tgtEl>
                                          <p:spTgt spid="86049"/>
                                        </p:tgtEl>
                                        <p:attrNameLst>
                                          <p:attrName>ppt_x</p:attrName>
                                        </p:attrNameLst>
                                      </p:cBhvr>
                                      <p:tavLst>
                                        <p:tav tm="0">
                                          <p:val>
                                            <p:strVal val="#ppt_x"/>
                                          </p:val>
                                        </p:tav>
                                        <p:tav tm="100000">
                                          <p:val>
                                            <p:strVal val="#ppt_x"/>
                                          </p:val>
                                        </p:tav>
                                      </p:tavLst>
                                    </p:anim>
                                    <p:anim calcmode="lin" valueType="num">
                                      <p:cBhvr additive="base">
                                        <p:cTn id="93" dur="500" fill="hold"/>
                                        <p:tgtEl>
                                          <p:spTgt spid="86049"/>
                                        </p:tgtEl>
                                        <p:attrNameLst>
                                          <p:attrName>ppt_y</p:attrName>
                                        </p:attrNameLst>
                                      </p:cBhvr>
                                      <p:tavLst>
                                        <p:tav tm="0">
                                          <p:val>
                                            <p:strVal val="1+#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12" fill="hold" grpId="0" nodeType="clickEffect">
                                  <p:stCondLst>
                                    <p:cond delay="0"/>
                                  </p:stCondLst>
                                  <p:childTnLst>
                                    <p:set>
                                      <p:cBhvr>
                                        <p:cTn id="97" dur="1" fill="hold">
                                          <p:stCondLst>
                                            <p:cond delay="0"/>
                                          </p:stCondLst>
                                        </p:cTn>
                                        <p:tgtEl>
                                          <p:spTgt spid="86050"/>
                                        </p:tgtEl>
                                        <p:attrNameLst>
                                          <p:attrName>style.visibility</p:attrName>
                                        </p:attrNameLst>
                                      </p:cBhvr>
                                      <p:to>
                                        <p:strVal val="visible"/>
                                      </p:to>
                                    </p:set>
                                    <p:anim calcmode="lin" valueType="num">
                                      <p:cBhvr additive="base">
                                        <p:cTn id="98" dur="500" fill="hold"/>
                                        <p:tgtEl>
                                          <p:spTgt spid="86050"/>
                                        </p:tgtEl>
                                        <p:attrNameLst>
                                          <p:attrName>ppt_x</p:attrName>
                                        </p:attrNameLst>
                                      </p:cBhvr>
                                      <p:tavLst>
                                        <p:tav tm="0">
                                          <p:val>
                                            <p:strVal val="0-#ppt_w/2"/>
                                          </p:val>
                                        </p:tav>
                                        <p:tav tm="100000">
                                          <p:val>
                                            <p:strVal val="#ppt_x"/>
                                          </p:val>
                                        </p:tav>
                                      </p:tavLst>
                                    </p:anim>
                                    <p:anim calcmode="lin" valueType="num">
                                      <p:cBhvr additive="base">
                                        <p:cTn id="99" dur="500" fill="hold"/>
                                        <p:tgtEl>
                                          <p:spTgt spid="86050"/>
                                        </p:tgtEl>
                                        <p:attrNameLst>
                                          <p:attrName>ppt_y</p:attrName>
                                        </p:attrNameLst>
                                      </p:cBhvr>
                                      <p:tavLst>
                                        <p:tav tm="0">
                                          <p:val>
                                            <p:strVal val="1+#ppt_h/2"/>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 presetClass="entr" presetSubtype="5" fill="hold" nodeType="clickEffect">
                                  <p:stCondLst>
                                    <p:cond delay="0"/>
                                  </p:stCondLst>
                                  <p:childTnLst>
                                    <p:set>
                                      <p:cBhvr>
                                        <p:cTn id="103" dur="1" fill="hold">
                                          <p:stCondLst>
                                            <p:cond delay="0"/>
                                          </p:stCondLst>
                                        </p:cTn>
                                        <p:tgtEl>
                                          <p:spTgt spid="86052"/>
                                        </p:tgtEl>
                                        <p:attrNameLst>
                                          <p:attrName>style.visibility</p:attrName>
                                        </p:attrNameLst>
                                      </p:cBhvr>
                                      <p:to>
                                        <p:strVal val="visible"/>
                                      </p:to>
                                    </p:set>
                                    <p:animEffect transition="in" filter="checkerboard(down)">
                                      <p:cBhvr>
                                        <p:cTn id="104" dur="500"/>
                                        <p:tgtEl>
                                          <p:spTgt spid="8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7" grpId="0" animBg="1"/>
      <p:bldP spid="86028" grpId="0" animBg="1"/>
      <p:bldP spid="86029" grpId="0" animBg="1"/>
      <p:bldP spid="86036" grpId="0" animBg="1"/>
      <p:bldP spid="86037" grpId="0" animBg="1"/>
      <p:bldP spid="86038" grpId="0" animBg="1"/>
      <p:bldP spid="86039" grpId="0" animBg="1"/>
      <p:bldP spid="86040" grpId="0" animBg="1"/>
      <p:bldP spid="86041" grpId="0" animBg="1"/>
      <p:bldP spid="86042" grpId="0" animBg="1"/>
      <p:bldP spid="86046" grpId="0" animBg="1"/>
      <p:bldP spid="86047" grpId="0" animBg="1"/>
      <p:bldP spid="86048" grpId="0" animBg="1"/>
      <p:bldP spid="86049" grpId="0" animBg="1"/>
      <p:bldP spid="86050" grpId="0" animBg="1"/>
      <p:bldP spid="8605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3" name="Text Box 9"/>
          <p:cNvSpPr txBox="1">
            <a:spLocks noChangeArrowheads="1"/>
          </p:cNvSpPr>
          <p:nvPr/>
        </p:nvSpPr>
        <p:spPr bwMode="auto">
          <a:xfrm>
            <a:off x="467544" y="117709"/>
            <a:ext cx="7467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kumimoji="1" lang="zh-CN" altLang="en-US" sz="3200" dirty="0">
                <a:solidFill>
                  <a:srgbClr val="0000FF"/>
                </a:solidFill>
                <a:latin typeface="黑体" panose="02010609060101010101" pitchFamily="49" charset="-122"/>
                <a:ea typeface="黑体" panose="02010609060101010101" pitchFamily="49" charset="-122"/>
              </a:rPr>
              <a:t>例</a:t>
            </a:r>
            <a:r>
              <a:rPr kumimoji="1" lang="en-US" altLang="zh-CN" sz="3200" dirty="0">
                <a:solidFill>
                  <a:srgbClr val="0000FF"/>
                </a:solidFill>
                <a:latin typeface="黑体" panose="02010609060101010101" pitchFamily="49" charset="-122"/>
                <a:ea typeface="黑体" panose="02010609060101010101" pitchFamily="49" charset="-122"/>
              </a:rPr>
              <a:t>1</a:t>
            </a:r>
            <a:r>
              <a:rPr kumimoji="1" lang="en-US" altLang="zh-CN" sz="3200" dirty="0">
                <a:solidFill>
                  <a:schemeClr val="tx1"/>
                </a:solidFill>
                <a:latin typeface="楷体_GB2312" pitchFamily="49" charset="-122"/>
                <a:ea typeface="楷体_GB2312" pitchFamily="49" charset="-122"/>
              </a:rPr>
              <a:t>	</a:t>
            </a:r>
            <a:r>
              <a:rPr kumimoji="1" lang="zh-CN" altLang="en-US" sz="3200" b="1" dirty="0">
                <a:solidFill>
                  <a:schemeClr val="tx1"/>
                </a:solidFill>
                <a:latin typeface="黑体" panose="02010609060101010101" pitchFamily="49" charset="-122"/>
                <a:ea typeface="黑体" panose="02010609060101010101" pitchFamily="49" charset="-122"/>
              </a:rPr>
              <a:t>列出边界条件：</a:t>
            </a:r>
          </a:p>
        </p:txBody>
      </p:sp>
      <p:grpSp>
        <p:nvGrpSpPr>
          <p:cNvPr id="2" name="组合 1"/>
          <p:cNvGrpSpPr/>
          <p:nvPr/>
        </p:nvGrpSpPr>
        <p:grpSpPr>
          <a:xfrm>
            <a:off x="1187624" y="980728"/>
            <a:ext cx="7208837" cy="4940300"/>
            <a:chOff x="1187624" y="980728"/>
            <a:chExt cx="7208837" cy="4940300"/>
          </a:xfrm>
        </p:grpSpPr>
        <p:pic>
          <p:nvPicPr>
            <p:cNvPr id="2007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9680" r="8067"/>
            <a:stretch>
              <a:fillRect/>
            </a:stretch>
          </p:blipFill>
          <p:spPr bwMode="auto">
            <a:xfrm>
              <a:off x="1187624" y="980728"/>
              <a:ext cx="7208837" cy="4940300"/>
            </a:xfrm>
            <a:prstGeom prst="rect">
              <a:avLst/>
            </a:prstGeom>
            <a:noFill/>
            <a:ln w="57150" cmpd="thinThick">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7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387475"/>
              <a:ext cx="35877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07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844675"/>
              <a:ext cx="382588"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07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4124325"/>
              <a:ext cx="382588"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07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4652963"/>
              <a:ext cx="358775"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071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8200" y="4437063"/>
              <a:ext cx="382588"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071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400" y="3644900"/>
              <a:ext cx="334963" cy="431800"/>
            </a:xfrm>
            <a:prstGeom prst="rect">
              <a:avLst/>
            </a:prstGeom>
            <a:noFill/>
            <a:extLst>
              <a:ext uri="{909E8E84-426E-40DD-AFC4-6F175D3DCCD1}">
                <a14:hiddenFill xmlns:a14="http://schemas.microsoft.com/office/drawing/2010/main">
                  <a:solidFill>
                    <a:srgbClr val="FFFFFF"/>
                  </a:solidFill>
                </a14:hiddenFill>
              </a:ext>
            </a:extLst>
          </p:spPr>
        </p:pic>
        <p:pic>
          <p:nvPicPr>
            <p:cNvPr id="20071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3663" y="4365625"/>
              <a:ext cx="376237" cy="5334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3416836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382185"/>
            <a:ext cx="6141944" cy="638200"/>
          </a:xfrm>
          <a:prstGeom prst="rect">
            <a:avLst/>
          </a:prstGeom>
          <a:solidFill>
            <a:srgbClr val="CCFFFF"/>
          </a:solidFill>
        </p:spPr>
      </p:pic>
      <p:pic>
        <p:nvPicPr>
          <p:cNvPr id="2017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135063"/>
            <a:ext cx="6426387" cy="695324"/>
          </a:xfrm>
          <a:prstGeom prst="rect">
            <a:avLst/>
          </a:prstGeom>
          <a:solidFill>
            <a:srgbClr val="CCFFFF"/>
          </a:solidFill>
        </p:spPr>
      </p:pic>
      <p:pic>
        <p:nvPicPr>
          <p:cNvPr id="2017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862927"/>
            <a:ext cx="5522992" cy="949265"/>
          </a:xfrm>
          <a:prstGeom prst="rect">
            <a:avLst/>
          </a:prstGeom>
          <a:solidFill>
            <a:srgbClr val="CCFFFF"/>
          </a:solidFill>
        </p:spPr>
      </p:pic>
      <p:pic>
        <p:nvPicPr>
          <p:cNvPr id="2017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5877272"/>
            <a:ext cx="5887000" cy="864096"/>
          </a:xfrm>
          <a:prstGeom prst="rect">
            <a:avLst/>
          </a:prstGeom>
          <a:solidFill>
            <a:srgbClr val="CCFFFF"/>
          </a:solidFill>
        </p:spPr>
      </p:pic>
      <p:grpSp>
        <p:nvGrpSpPr>
          <p:cNvPr id="7" name="组合 6"/>
          <p:cNvGrpSpPr/>
          <p:nvPr/>
        </p:nvGrpSpPr>
        <p:grpSpPr>
          <a:xfrm>
            <a:off x="4307786" y="28952"/>
            <a:ext cx="4836214" cy="3314314"/>
            <a:chOff x="4307786" y="79196"/>
            <a:chExt cx="4836214" cy="3314314"/>
          </a:xfrm>
        </p:grpSpPr>
        <p:pic>
          <p:nvPicPr>
            <p:cNvPr id="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l="9680" r="8067"/>
            <a:stretch>
              <a:fillRect/>
            </a:stretch>
          </p:blipFill>
          <p:spPr bwMode="auto">
            <a:xfrm>
              <a:off x="4307786" y="79196"/>
              <a:ext cx="4836214" cy="3314314"/>
            </a:xfrm>
            <a:prstGeom prst="rect">
              <a:avLst/>
            </a:prstGeom>
            <a:noFill/>
            <a:ln w="57150" cmpd="thinThick">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67588" y="332656"/>
              <a:ext cx="358775"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5893" y="790727"/>
              <a:ext cx="382588"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16311" y="2185549"/>
              <a:ext cx="382588" cy="457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9594" y="2564780"/>
              <a:ext cx="358775" cy="4572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5069" y="2348880"/>
              <a:ext cx="382588" cy="457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30071" y="1768518"/>
              <a:ext cx="334963" cy="4318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17657" y="2243760"/>
              <a:ext cx="376237" cy="5334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08117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diamond(in)">
                                      <p:cBhvr>
                                        <p:cTn id="7" dur="2000"/>
                                        <p:tgtEl>
                                          <p:spTgt spid="201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1731"/>
                                        </p:tgtEl>
                                        <p:attrNameLst>
                                          <p:attrName>style.visibility</p:attrName>
                                        </p:attrNameLst>
                                      </p:cBhvr>
                                      <p:to>
                                        <p:strVal val="visible"/>
                                      </p:to>
                                    </p:set>
                                    <p:animEffect transition="in" filter="dissolve">
                                      <p:cBhvr>
                                        <p:cTn id="12" dur="500"/>
                                        <p:tgtEl>
                                          <p:spTgt spid="201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9" presetClass="entr" presetSubtype="0" accel="100000" fill="hold" nodeType="clickEffect">
                                  <p:stCondLst>
                                    <p:cond delay="0"/>
                                  </p:stCondLst>
                                  <p:childTnLst>
                                    <p:set>
                                      <p:cBhvr>
                                        <p:cTn id="16" dur="1" fill="hold">
                                          <p:stCondLst>
                                            <p:cond delay="0"/>
                                          </p:stCondLst>
                                        </p:cTn>
                                        <p:tgtEl>
                                          <p:spTgt spid="201732"/>
                                        </p:tgtEl>
                                        <p:attrNameLst>
                                          <p:attrName>style.visibility</p:attrName>
                                        </p:attrNameLst>
                                      </p:cBhvr>
                                      <p:to>
                                        <p:strVal val="visible"/>
                                      </p:to>
                                    </p:set>
                                    <p:anim calcmode="lin" valueType="num">
                                      <p:cBhvr>
                                        <p:cTn id="17" dur="500" fill="hold"/>
                                        <p:tgtEl>
                                          <p:spTgt spid="201732"/>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201732"/>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201732"/>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201733"/>
                                        </p:tgtEl>
                                        <p:attrNameLst>
                                          <p:attrName>style.visibility</p:attrName>
                                        </p:attrNameLst>
                                      </p:cBhvr>
                                      <p:to>
                                        <p:strVal val="visible"/>
                                      </p:to>
                                    </p:set>
                                    <p:animEffect transition="in" filter="diamond(in)">
                                      <p:cBhvr>
                                        <p:cTn id="25" dur="2000"/>
                                        <p:tgtEl>
                                          <p:spTgt spid="201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10085" r="10085"/>
          <a:stretch>
            <a:fillRect/>
          </a:stretch>
        </p:blipFill>
        <p:spPr bwMode="auto">
          <a:xfrm>
            <a:off x="1538288" y="1171575"/>
            <a:ext cx="6705600" cy="4706938"/>
          </a:xfrm>
          <a:prstGeom prst="rect">
            <a:avLst/>
          </a:prstGeom>
          <a:noFill/>
          <a:ln w="38100" cmpd="dbl">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755" name="Text Box 3"/>
          <p:cNvSpPr txBox="1">
            <a:spLocks noChangeArrowheads="1"/>
          </p:cNvSpPr>
          <p:nvPr/>
        </p:nvSpPr>
        <p:spPr bwMode="auto">
          <a:xfrm>
            <a:off x="700088" y="333375"/>
            <a:ext cx="571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kumimoji="1" lang="zh-CN" altLang="en-US" sz="3200" dirty="0">
                <a:solidFill>
                  <a:srgbClr val="0000FF"/>
                </a:solidFill>
                <a:latin typeface="黑体" panose="02010609060101010101" pitchFamily="49" charset="-122"/>
                <a:ea typeface="黑体" panose="02010609060101010101" pitchFamily="49" charset="-122"/>
              </a:rPr>
              <a:t>例</a:t>
            </a:r>
            <a:r>
              <a:rPr kumimoji="1" lang="en-US" altLang="zh-CN" sz="3200" dirty="0">
                <a:solidFill>
                  <a:srgbClr val="0000FF"/>
                </a:solidFill>
                <a:latin typeface="黑体" panose="02010609060101010101" pitchFamily="49" charset="-122"/>
                <a:ea typeface="黑体" panose="02010609060101010101" pitchFamily="49" charset="-122"/>
              </a:rPr>
              <a:t>2</a:t>
            </a:r>
            <a:r>
              <a:rPr kumimoji="1" lang="en-US" altLang="zh-CN" sz="3200" b="1" dirty="0">
                <a:solidFill>
                  <a:schemeClr val="tx1"/>
                </a:solidFill>
                <a:latin typeface="楷体" panose="02010609060101010101" pitchFamily="49" charset="-122"/>
                <a:ea typeface="楷体" panose="02010609060101010101" pitchFamily="49" charset="-122"/>
              </a:rPr>
              <a:t>	</a:t>
            </a:r>
            <a:r>
              <a:rPr kumimoji="1" lang="zh-CN" altLang="en-US" sz="3200" b="1" dirty="0">
                <a:solidFill>
                  <a:schemeClr val="tx1"/>
                </a:solidFill>
                <a:latin typeface="楷体" panose="02010609060101010101" pitchFamily="49" charset="-122"/>
                <a:ea typeface="楷体" panose="02010609060101010101" pitchFamily="49" charset="-122"/>
              </a:rPr>
              <a:t>列出边界条件</a:t>
            </a:r>
            <a:r>
              <a:rPr kumimoji="1" lang="zh-CN" altLang="en-US" sz="3200" dirty="0">
                <a:solidFill>
                  <a:schemeClr val="tx1"/>
                </a:solidFill>
                <a:latin typeface="楷体_GB2312" pitchFamily="49" charset="-122"/>
                <a:ea typeface="楷体_GB2312" pitchFamily="49" charset="-122"/>
              </a:rPr>
              <a:t>：</a:t>
            </a:r>
          </a:p>
        </p:txBody>
      </p:sp>
      <p:pic>
        <p:nvPicPr>
          <p:cNvPr id="2027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4292600"/>
            <a:ext cx="5746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27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363" y="4941888"/>
            <a:ext cx="477837"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275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4075" y="4332288"/>
            <a:ext cx="509588"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275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3611563"/>
            <a:ext cx="4730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81016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1524000" y="1600200"/>
            <a:ext cx="7239000" cy="32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Tx/>
              <a:buNone/>
            </a:pPr>
            <a:r>
              <a:rPr kumimoji="1" lang="en-US" altLang="zh-CN" sz="2400" b="1" dirty="0">
                <a:solidFill>
                  <a:srgbClr val="FF0000"/>
                </a:solidFill>
                <a:latin typeface="楷体" panose="02010609060101010101" pitchFamily="49" charset="-122"/>
                <a:ea typeface="楷体" panose="02010609060101010101" pitchFamily="49" charset="-122"/>
              </a:rPr>
              <a:t>    </a:t>
            </a:r>
            <a:r>
              <a:rPr kumimoji="1" lang="zh-CN" altLang="en-US" sz="2400" b="1" dirty="0">
                <a:solidFill>
                  <a:srgbClr val="FF0000"/>
                </a:solidFill>
                <a:latin typeface="楷体" panose="02010609060101010101" pitchFamily="49" charset="-122"/>
                <a:ea typeface="楷体" panose="02010609060101010101" pitchFamily="49" charset="-122"/>
              </a:rPr>
              <a:t>第一组</a:t>
            </a:r>
            <a:r>
              <a:rPr kumimoji="1" lang="zh-CN" altLang="en-US" sz="2400" b="1" dirty="0">
                <a:latin typeface="楷体" panose="02010609060101010101" pitchFamily="49" charset="-122"/>
                <a:ea typeface="楷体" panose="02010609060101010101" pitchFamily="49" charset="-122"/>
              </a:rPr>
              <a:t>  </a:t>
            </a:r>
            <a:r>
              <a:rPr kumimoji="1" lang="zh-CN" altLang="en-US" sz="2400" b="1" dirty="0" smtClean="0">
                <a:latin typeface="楷体" panose="02010609060101010101" pitchFamily="49" charset="-122"/>
                <a:ea typeface="楷体" panose="02010609060101010101" pitchFamily="49" charset="-122"/>
              </a:rPr>
              <a:t>基本</a:t>
            </a:r>
            <a:r>
              <a:rPr kumimoji="1" lang="zh-CN" altLang="en-US" sz="2400" b="1" dirty="0">
                <a:latin typeface="楷体" panose="02010609060101010101" pitchFamily="49" charset="-122"/>
                <a:ea typeface="楷体" panose="02010609060101010101" pitchFamily="49" charset="-122"/>
              </a:rPr>
              <a:t>未知量： </a:t>
            </a:r>
            <a:r>
              <a:rPr kumimoji="1" lang="zh-CN" altLang="en-US" sz="2400" b="1" dirty="0" smtClean="0">
                <a:latin typeface="楷体" panose="02010609060101010101" pitchFamily="49" charset="-122"/>
                <a:ea typeface="楷体" panose="02010609060101010101" pitchFamily="49" charset="-122"/>
              </a:rPr>
              <a:t> </a:t>
            </a:r>
            <a:r>
              <a:rPr kumimoji="1" lang="zh-CN" altLang="en-US" sz="2400" b="0" i="1" dirty="0" smtClean="0">
                <a:latin typeface="Times New Roman" panose="02020603050405020304" pitchFamily="18" charset="0"/>
                <a:ea typeface="楷体_GB2312" pitchFamily="49" charset="-122"/>
                <a:sym typeface="Symbol" panose="05050102010706020507" pitchFamily="18" charset="2"/>
              </a:rPr>
              <a:t></a:t>
            </a:r>
            <a:r>
              <a:rPr kumimoji="1" lang="en-US" altLang="zh-CN" sz="2400" b="0" i="1" baseline="-25000" dirty="0" err="1">
                <a:latin typeface="Times New Roman" panose="02020603050405020304" pitchFamily="18" charset="0"/>
                <a:ea typeface="楷体_GB2312" pitchFamily="49" charset="-122"/>
                <a:sym typeface="Symbol" panose="05050102010706020507" pitchFamily="18" charset="2"/>
              </a:rPr>
              <a:t>ij</a:t>
            </a:r>
            <a:r>
              <a:rPr kumimoji="1" lang="en-US" altLang="zh-CN" sz="2400" b="0" i="1" baseline="-25000" dirty="0">
                <a:latin typeface="Times New Roman" panose="02020603050405020304" pitchFamily="18" charset="0"/>
                <a:ea typeface="楷体_GB2312" pitchFamily="49" charset="-122"/>
                <a:sym typeface="Symbol" panose="05050102010706020507" pitchFamily="18" charset="2"/>
              </a:rPr>
              <a:t> </a:t>
            </a:r>
            <a:r>
              <a:rPr kumimoji="1" lang="en-US" altLang="zh-CN" sz="2400" b="0" dirty="0">
                <a:latin typeface="Times New Roman" panose="02020603050405020304" pitchFamily="18" charset="0"/>
                <a:ea typeface="楷体_GB2312" pitchFamily="49" charset="-122"/>
                <a:sym typeface="Symbol" panose="05050102010706020507" pitchFamily="18" charset="2"/>
              </a:rPr>
              <a:t>(</a:t>
            </a:r>
            <a:r>
              <a:rPr kumimoji="1" lang="en-US" altLang="zh-CN" sz="2400" b="0" dirty="0">
                <a:solidFill>
                  <a:srgbClr val="800000"/>
                </a:solidFill>
                <a:latin typeface="Times New Roman" panose="02020603050405020304" pitchFamily="18" charset="0"/>
                <a:ea typeface="楷体_GB2312" pitchFamily="49" charset="-122"/>
                <a:sym typeface="Symbol" panose="05050102010706020507" pitchFamily="18" charset="2"/>
              </a:rPr>
              <a:t>6</a:t>
            </a:r>
            <a:r>
              <a:rPr kumimoji="1" lang="en-US" altLang="zh-CN" sz="2400" b="0" dirty="0">
                <a:latin typeface="Times New Roman" panose="02020603050405020304" pitchFamily="18" charset="0"/>
                <a:ea typeface="楷体_GB2312" pitchFamily="49" charset="-122"/>
                <a:sym typeface="Symbol" panose="05050102010706020507" pitchFamily="18" charset="2"/>
              </a:rPr>
              <a:t>),   </a:t>
            </a:r>
            <a:r>
              <a:rPr kumimoji="1" lang="en-US" altLang="zh-CN" sz="2400" b="0" i="1" dirty="0">
                <a:latin typeface="Times New Roman" panose="02020603050405020304" pitchFamily="18" charset="0"/>
                <a:ea typeface="楷体_GB2312" pitchFamily="49" charset="-122"/>
                <a:sym typeface="Symbol" panose="05050102010706020507" pitchFamily="18" charset="2"/>
              </a:rPr>
              <a:t></a:t>
            </a:r>
            <a:r>
              <a:rPr kumimoji="1" lang="en-US" altLang="zh-CN" sz="2400" b="0" i="1" baseline="-25000" dirty="0" err="1">
                <a:latin typeface="Times New Roman" panose="02020603050405020304" pitchFamily="18" charset="0"/>
                <a:ea typeface="楷体_GB2312" pitchFamily="49" charset="-122"/>
                <a:sym typeface="Symbol" panose="05050102010706020507" pitchFamily="18" charset="2"/>
              </a:rPr>
              <a:t>ij</a:t>
            </a:r>
            <a:r>
              <a:rPr kumimoji="1" lang="en-US" altLang="zh-CN" sz="2400" b="0" baseline="-25000" dirty="0">
                <a:latin typeface="Times New Roman" panose="02020603050405020304" pitchFamily="18" charset="0"/>
                <a:ea typeface="楷体_GB2312" pitchFamily="49" charset="-122"/>
                <a:sym typeface="Symbol" panose="05050102010706020507" pitchFamily="18" charset="2"/>
              </a:rPr>
              <a:t> </a:t>
            </a:r>
            <a:r>
              <a:rPr kumimoji="1" lang="en-US" altLang="zh-CN" sz="2400" b="0" dirty="0">
                <a:latin typeface="Times New Roman" panose="02020603050405020304" pitchFamily="18" charset="0"/>
                <a:ea typeface="楷体_GB2312" pitchFamily="49" charset="-122"/>
                <a:sym typeface="Symbol" panose="05050102010706020507" pitchFamily="18" charset="2"/>
              </a:rPr>
              <a:t>(</a:t>
            </a:r>
            <a:r>
              <a:rPr kumimoji="1" lang="en-US" altLang="zh-CN" sz="2400" b="0" dirty="0">
                <a:solidFill>
                  <a:srgbClr val="800000"/>
                </a:solidFill>
                <a:latin typeface="Times New Roman" panose="02020603050405020304" pitchFamily="18" charset="0"/>
                <a:ea typeface="楷体_GB2312" pitchFamily="49" charset="-122"/>
                <a:sym typeface="Symbol" panose="05050102010706020507" pitchFamily="18" charset="2"/>
              </a:rPr>
              <a:t>6</a:t>
            </a:r>
            <a:r>
              <a:rPr kumimoji="1" lang="en-US" altLang="zh-CN" sz="2400" b="0" dirty="0">
                <a:latin typeface="Times New Roman" panose="02020603050405020304" pitchFamily="18" charset="0"/>
                <a:ea typeface="楷体_GB2312" pitchFamily="49" charset="-122"/>
                <a:sym typeface="Symbol" panose="05050102010706020507" pitchFamily="18" charset="2"/>
              </a:rPr>
              <a:t>),   </a:t>
            </a:r>
            <a:r>
              <a:rPr kumimoji="1" lang="en-US" altLang="zh-CN" sz="2400" b="0" i="1" dirty="0" err="1">
                <a:latin typeface="Times New Roman" panose="02020603050405020304" pitchFamily="18" charset="0"/>
                <a:ea typeface="楷体_GB2312" pitchFamily="49" charset="-122"/>
                <a:sym typeface="Symbol" panose="05050102010706020507" pitchFamily="18" charset="2"/>
              </a:rPr>
              <a:t>u</a:t>
            </a:r>
            <a:r>
              <a:rPr kumimoji="1" lang="en-US" altLang="zh-CN" sz="2400" b="0" i="1" baseline="-25000" dirty="0" err="1">
                <a:latin typeface="Times New Roman" panose="02020603050405020304" pitchFamily="18" charset="0"/>
                <a:ea typeface="楷体_GB2312" pitchFamily="49" charset="-122"/>
                <a:sym typeface="Symbol" panose="05050102010706020507" pitchFamily="18" charset="2"/>
              </a:rPr>
              <a:t>i</a:t>
            </a:r>
            <a:r>
              <a:rPr kumimoji="1" lang="en-US" altLang="zh-CN" sz="2400" b="0" dirty="0">
                <a:latin typeface="Times New Roman" panose="02020603050405020304" pitchFamily="18" charset="0"/>
                <a:ea typeface="楷体_GB2312" pitchFamily="49" charset="-122"/>
                <a:sym typeface="Symbol" panose="05050102010706020507" pitchFamily="18" charset="2"/>
              </a:rPr>
              <a:t>  (</a:t>
            </a:r>
            <a:r>
              <a:rPr kumimoji="1" lang="en-US" altLang="zh-CN" sz="2400" b="0" dirty="0">
                <a:solidFill>
                  <a:srgbClr val="800000"/>
                </a:solidFill>
                <a:latin typeface="Times New Roman" panose="02020603050405020304" pitchFamily="18" charset="0"/>
                <a:ea typeface="楷体_GB2312" pitchFamily="49" charset="-122"/>
                <a:sym typeface="Symbol" panose="05050102010706020507" pitchFamily="18" charset="2"/>
              </a:rPr>
              <a:t>3</a:t>
            </a:r>
            <a:r>
              <a:rPr kumimoji="1" lang="en-US" altLang="zh-CN" sz="2400" b="0" dirty="0">
                <a:latin typeface="Times New Roman" panose="02020603050405020304" pitchFamily="18" charset="0"/>
                <a:ea typeface="楷体_GB2312" pitchFamily="49" charset="-122"/>
                <a:sym typeface="Symbol" panose="05050102010706020507" pitchFamily="18" charset="2"/>
              </a:rPr>
              <a:t>)</a:t>
            </a:r>
            <a:r>
              <a:rPr kumimoji="1" lang="en-US" altLang="zh-CN" sz="2400" dirty="0">
                <a:ea typeface="楷体_GB2312" pitchFamily="49" charset="-122"/>
                <a:sym typeface="Symbol" panose="05050102010706020507" pitchFamily="18" charset="2"/>
              </a:rPr>
              <a:t> </a:t>
            </a:r>
          </a:p>
          <a:p>
            <a:pPr>
              <a:lnSpc>
                <a:spcPct val="150000"/>
              </a:lnSpc>
              <a:spcBef>
                <a:spcPct val="60000"/>
              </a:spcBef>
              <a:buFontTx/>
              <a:buNone/>
            </a:pPr>
            <a:r>
              <a:rPr kumimoji="1" lang="en-US" altLang="zh-CN" sz="2400" dirty="0">
                <a:ea typeface="楷体_GB2312" pitchFamily="49" charset="-122"/>
                <a:sym typeface="Symbol" panose="05050102010706020507" pitchFamily="18" charset="2"/>
              </a:rPr>
              <a:t>   </a:t>
            </a:r>
            <a:r>
              <a:rPr kumimoji="1" lang="en-US" altLang="zh-CN" sz="2400" b="1" dirty="0">
                <a:latin typeface="楷体" panose="02010609060101010101" pitchFamily="49" charset="-122"/>
                <a:ea typeface="楷体" panose="02010609060101010101"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平衡方程</a:t>
            </a:r>
            <a:r>
              <a:rPr kumimoji="1" lang="zh-CN" altLang="en-US" sz="2400" dirty="0">
                <a:ea typeface="楷体_GB2312" pitchFamily="49" charset="-122"/>
                <a:sym typeface="Symbol" panose="05050102010706020507" pitchFamily="18" charset="2"/>
              </a:rPr>
              <a:t>：   	</a:t>
            </a:r>
            <a:r>
              <a:rPr kumimoji="1" lang="zh-CN" altLang="en-US" sz="2400" b="0" dirty="0">
                <a:latin typeface="Times New Roman" panose="02020603050405020304" pitchFamily="18" charset="0"/>
                <a:ea typeface="楷体_GB2312" pitchFamily="49" charset="-122"/>
                <a:sym typeface="Symbol" panose="05050102010706020507" pitchFamily="18" charset="2"/>
              </a:rPr>
              <a:t>	                                   </a:t>
            </a:r>
            <a:r>
              <a:rPr kumimoji="1" lang="en-US" altLang="zh-CN" sz="2400" b="0" dirty="0">
                <a:latin typeface="Times New Roman" panose="02020603050405020304" pitchFamily="18" charset="0"/>
                <a:ea typeface="楷体_GB2312" pitchFamily="49" charset="-122"/>
                <a:sym typeface="Symbol" panose="05050102010706020507" pitchFamily="18" charset="2"/>
              </a:rPr>
              <a:t>(</a:t>
            </a:r>
            <a:r>
              <a:rPr kumimoji="1" lang="en-US" altLang="zh-CN" sz="2400" b="0" dirty="0">
                <a:solidFill>
                  <a:srgbClr val="800000"/>
                </a:solidFill>
                <a:latin typeface="Times New Roman" panose="02020603050405020304" pitchFamily="18" charset="0"/>
                <a:ea typeface="楷体_GB2312" pitchFamily="49" charset="-122"/>
                <a:sym typeface="Symbol" panose="05050102010706020507" pitchFamily="18" charset="2"/>
              </a:rPr>
              <a:t>3</a:t>
            </a:r>
            <a:r>
              <a:rPr kumimoji="1" lang="en-US" altLang="zh-CN" sz="2400" b="0" dirty="0">
                <a:latin typeface="Times New Roman" panose="02020603050405020304" pitchFamily="18" charset="0"/>
                <a:ea typeface="楷体_GB2312" pitchFamily="49" charset="-122"/>
                <a:sym typeface="Symbol" panose="05050102010706020507" pitchFamily="18" charset="2"/>
              </a:rPr>
              <a:t>)</a:t>
            </a:r>
          </a:p>
          <a:p>
            <a:pPr>
              <a:lnSpc>
                <a:spcPct val="150000"/>
              </a:lnSpc>
              <a:spcBef>
                <a:spcPct val="100000"/>
              </a:spcBef>
              <a:buFontTx/>
              <a:buNone/>
            </a:pPr>
            <a:r>
              <a:rPr kumimoji="1" lang="en-US" altLang="zh-CN" sz="2400" dirty="0">
                <a:ea typeface="楷体_GB2312"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几何方程</a:t>
            </a:r>
            <a:r>
              <a:rPr kumimoji="1" lang="zh-CN" altLang="en-US" sz="2400" dirty="0">
                <a:ea typeface="楷体_GB2312" pitchFamily="49" charset="-122"/>
                <a:sym typeface="Symbol" panose="05050102010706020507" pitchFamily="18" charset="2"/>
              </a:rPr>
              <a:t>：			</a:t>
            </a:r>
            <a:r>
              <a:rPr kumimoji="1" lang="zh-CN" altLang="en-US" sz="2400" b="0" dirty="0">
                <a:latin typeface="Times New Roman" panose="02020603050405020304" pitchFamily="18" charset="0"/>
                <a:ea typeface="楷体_GB2312" pitchFamily="49" charset="-122"/>
                <a:sym typeface="Symbol" panose="05050102010706020507" pitchFamily="18" charset="2"/>
              </a:rPr>
              <a:t>	           </a:t>
            </a:r>
            <a:r>
              <a:rPr kumimoji="1" lang="en-US" altLang="zh-CN" sz="2400" b="0" dirty="0">
                <a:latin typeface="Times New Roman" panose="02020603050405020304" pitchFamily="18" charset="0"/>
                <a:ea typeface="楷体_GB2312" pitchFamily="49" charset="-122"/>
                <a:sym typeface="Symbol" panose="05050102010706020507" pitchFamily="18" charset="2"/>
              </a:rPr>
              <a:t>(</a:t>
            </a:r>
            <a:r>
              <a:rPr kumimoji="1" lang="en-US" altLang="zh-CN" sz="2400" b="0" dirty="0">
                <a:solidFill>
                  <a:srgbClr val="800000"/>
                </a:solidFill>
                <a:latin typeface="Times New Roman" panose="02020603050405020304" pitchFamily="18" charset="0"/>
                <a:ea typeface="楷体_GB2312" pitchFamily="49" charset="-122"/>
                <a:sym typeface="Symbol" panose="05050102010706020507" pitchFamily="18" charset="2"/>
              </a:rPr>
              <a:t>6</a:t>
            </a:r>
            <a:r>
              <a:rPr kumimoji="1" lang="en-US" altLang="zh-CN" sz="2400" b="0" dirty="0">
                <a:latin typeface="Times New Roman" panose="02020603050405020304" pitchFamily="18" charset="0"/>
                <a:ea typeface="楷体_GB2312" pitchFamily="49" charset="-122"/>
                <a:sym typeface="Symbol" panose="05050102010706020507" pitchFamily="18" charset="2"/>
              </a:rPr>
              <a:t>)</a:t>
            </a:r>
          </a:p>
          <a:p>
            <a:pPr>
              <a:lnSpc>
                <a:spcPct val="150000"/>
              </a:lnSpc>
              <a:spcBef>
                <a:spcPct val="100000"/>
              </a:spcBef>
              <a:buFontTx/>
              <a:buNone/>
            </a:pPr>
            <a:r>
              <a:rPr kumimoji="1" lang="en-US" altLang="zh-CN" sz="2400" dirty="0">
                <a:ea typeface="楷体_GB2312"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应力－应变关系</a:t>
            </a:r>
            <a:r>
              <a:rPr kumimoji="1" lang="zh-CN" altLang="en-US" sz="2400" dirty="0">
                <a:ea typeface="楷体_GB2312" pitchFamily="49" charset="-122"/>
                <a:sym typeface="Symbol" panose="05050102010706020507" pitchFamily="18" charset="2"/>
              </a:rPr>
              <a:t>：	                               </a:t>
            </a:r>
            <a:r>
              <a:rPr kumimoji="1" lang="en-US" altLang="zh-CN" sz="2400" b="0" dirty="0">
                <a:latin typeface="Times New Roman" panose="02020603050405020304" pitchFamily="18" charset="0"/>
                <a:ea typeface="楷体_GB2312" pitchFamily="49" charset="-122"/>
                <a:sym typeface="Symbol" panose="05050102010706020507" pitchFamily="18" charset="2"/>
              </a:rPr>
              <a:t>(</a:t>
            </a:r>
            <a:r>
              <a:rPr kumimoji="1" lang="en-US" altLang="zh-CN" sz="2400" b="0" dirty="0">
                <a:solidFill>
                  <a:srgbClr val="800000"/>
                </a:solidFill>
                <a:latin typeface="Times New Roman" panose="02020603050405020304" pitchFamily="18" charset="0"/>
                <a:ea typeface="楷体_GB2312" pitchFamily="49" charset="-122"/>
                <a:sym typeface="Symbol" panose="05050102010706020507" pitchFamily="18" charset="2"/>
              </a:rPr>
              <a:t>6</a:t>
            </a:r>
            <a:r>
              <a:rPr kumimoji="1" lang="en-US" altLang="zh-CN" sz="2400" b="0" dirty="0">
                <a:latin typeface="Times New Roman" panose="02020603050405020304" pitchFamily="18" charset="0"/>
                <a:ea typeface="楷体_GB2312" pitchFamily="49" charset="-122"/>
                <a:sym typeface="Symbol" panose="05050102010706020507" pitchFamily="18" charset="2"/>
              </a:rPr>
              <a:t>)</a:t>
            </a:r>
          </a:p>
        </p:txBody>
      </p:sp>
      <p:graphicFrame>
        <p:nvGraphicFramePr>
          <p:cNvPr id="18441" name="Object 9"/>
          <p:cNvGraphicFramePr>
            <a:graphicFrameLocks noGrp="1" noChangeAspect="1"/>
          </p:cNvGraphicFramePr>
          <p:nvPr>
            <p:ph sz="quarter" idx="3"/>
          </p:nvPr>
        </p:nvGraphicFramePr>
        <p:xfrm>
          <a:off x="4557713" y="4324350"/>
          <a:ext cx="2833687" cy="579438"/>
        </p:xfrm>
        <a:graphic>
          <a:graphicData uri="http://schemas.openxmlformats.org/presentationml/2006/ole">
            <mc:AlternateContent xmlns:mc="http://schemas.openxmlformats.org/markup-compatibility/2006">
              <mc:Choice xmlns:v="urn:schemas-microsoft-com:vml" Requires="v">
                <p:oleObj spid="_x0000_s57403" name="公式" r:id="rId3" imgW="1180800" imgH="241200" progId="Equation.3">
                  <p:embed/>
                </p:oleObj>
              </mc:Choice>
              <mc:Fallback>
                <p:oleObj name="公式" r:id="rId3" imgW="1180800" imgH="2412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7713" y="4324350"/>
                        <a:ext cx="28336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4" name="Rectangle 2"/>
          <p:cNvSpPr>
            <a:spLocks noGrp="1" noChangeArrowheads="1"/>
          </p:cNvSpPr>
          <p:nvPr>
            <p:ph type="title"/>
          </p:nvPr>
        </p:nvSpPr>
        <p:spPr>
          <a:xfrm>
            <a:off x="1331640" y="39033"/>
            <a:ext cx="6160368" cy="1143000"/>
          </a:xfrm>
        </p:spPr>
        <p:txBody>
          <a:bodyPr/>
          <a:lstStyle/>
          <a:p>
            <a:r>
              <a:rPr lang="zh-CN" altLang="en-US" b="1" dirty="0">
                <a:latin typeface="隶书" panose="02010509060101010101" pitchFamily="49" charset="-122"/>
              </a:rPr>
              <a:t>微分提法</a:t>
            </a:r>
          </a:p>
        </p:txBody>
      </p:sp>
      <p:graphicFrame>
        <p:nvGraphicFramePr>
          <p:cNvPr id="18437" name="Object 5"/>
          <p:cNvGraphicFramePr>
            <a:graphicFrameLocks noGrp="1" noChangeAspect="1"/>
          </p:cNvGraphicFramePr>
          <p:nvPr>
            <p:ph sz="half" idx="1"/>
          </p:nvPr>
        </p:nvGraphicFramePr>
        <p:xfrm>
          <a:off x="4648200" y="2524125"/>
          <a:ext cx="1830388" cy="560388"/>
        </p:xfrm>
        <a:graphic>
          <a:graphicData uri="http://schemas.openxmlformats.org/presentationml/2006/ole">
            <mc:AlternateContent xmlns:mc="http://schemas.openxmlformats.org/markup-compatibility/2006">
              <mc:Choice xmlns:v="urn:schemas-microsoft-com:vml" Requires="v">
                <p:oleObj spid="_x0000_s57404" name="Equation" r:id="rId5" imgW="787320" imgH="241200" progId="Equation.DSMT4">
                  <p:embed/>
                </p:oleObj>
              </mc:Choice>
              <mc:Fallback>
                <p:oleObj name="Equation" r:id="rId5" imgW="787320" imgH="24120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524125"/>
                        <a:ext cx="1830388"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7"/>
          <p:cNvGraphicFramePr>
            <a:graphicFrameLocks noGrp="1" noChangeAspect="1"/>
          </p:cNvGraphicFramePr>
          <p:nvPr>
            <p:ph sz="quarter" idx="2"/>
          </p:nvPr>
        </p:nvGraphicFramePr>
        <p:xfrm>
          <a:off x="4572000" y="3352800"/>
          <a:ext cx="2559050" cy="609600"/>
        </p:xfrm>
        <a:graphic>
          <a:graphicData uri="http://schemas.openxmlformats.org/presentationml/2006/ole">
            <mc:AlternateContent xmlns:mc="http://schemas.openxmlformats.org/markup-compatibility/2006">
              <mc:Choice xmlns:v="urn:schemas-microsoft-com:vml" Requires="v">
                <p:oleObj spid="_x0000_s57405" name="公式" r:id="rId7" imgW="1066680" imgH="253800" progId="Equation.3">
                  <p:embed/>
                </p:oleObj>
              </mc:Choice>
              <mc:Fallback>
                <p:oleObj name="公式" r:id="rId7" imgW="1066680" imgH="253800"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352800"/>
                        <a:ext cx="2559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5"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sp>
        <p:nvSpPr>
          <p:cNvPr id="18443" name="AutoShape 11"/>
          <p:cNvSpPr>
            <a:spLocks noChangeArrowheads="1"/>
          </p:cNvSpPr>
          <p:nvPr/>
        </p:nvSpPr>
        <p:spPr bwMode="auto">
          <a:xfrm>
            <a:off x="1524000" y="1828800"/>
            <a:ext cx="304800" cy="304800"/>
          </a:xfrm>
          <a:prstGeom prst="star5">
            <a:avLst/>
          </a:prstGeom>
          <a:gradFill rotWithShape="1">
            <a:gsLst>
              <a:gs pos="0">
                <a:srgbClr val="FFFF99"/>
              </a:gs>
              <a:gs pos="100000">
                <a:srgbClr val="FF0000"/>
              </a:gs>
            </a:gsLst>
            <a:path path="shape">
              <a:fillToRect l="50000" t="50000" r="50000" b="50000"/>
            </a:path>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 name="直接连接符 9"/>
          <p:cNvCxnSpPr/>
          <p:nvPr/>
        </p:nvCxnSpPr>
        <p:spPr>
          <a:xfrm>
            <a:off x="1331640" y="120425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50411" y="5736437"/>
            <a:ext cx="7315200" cy="10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None/>
            </a:pPr>
            <a:r>
              <a:rPr kumimoji="1" lang="zh-CN" altLang="en-US" sz="2800" b="1" dirty="0">
                <a:solidFill>
                  <a:schemeClr val="tx1"/>
                </a:solidFill>
                <a:latin typeface="楷体" panose="02010609060101010101" pitchFamily="49" charset="-122"/>
                <a:ea typeface="楷体" panose="02010609060101010101" pitchFamily="49" charset="-122"/>
              </a:rPr>
              <a:t>显然，边界条件要求在       上，  也成抛物线分布。</a:t>
            </a:r>
          </a:p>
        </p:txBody>
      </p:sp>
      <p:pic>
        <p:nvPicPr>
          <p:cNvPr id="203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0" y="3168650"/>
            <a:ext cx="228600" cy="520700"/>
          </a:xfrm>
          <a:prstGeom prst="rect">
            <a:avLst/>
          </a:prstGeom>
          <a:noFill/>
          <a:extLst>
            <a:ext uri="{909E8E84-426E-40DD-AFC4-6F175D3DCCD1}">
              <a14:hiddenFill xmlns:a14="http://schemas.microsoft.com/office/drawing/2010/main">
                <a:solidFill>
                  <a:srgbClr val="FFFFFF"/>
                </a:solidFill>
              </a14:hiddenFill>
            </a:ext>
          </a:extLst>
        </p:spPr>
      </p:pic>
      <p:pic>
        <p:nvPicPr>
          <p:cNvPr id="2037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808" y="5800194"/>
            <a:ext cx="1295400" cy="46513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5687481"/>
            <a:ext cx="536575" cy="690563"/>
          </a:xfrm>
          <a:prstGeom prst="rect">
            <a:avLst/>
          </a:prstGeom>
          <a:solidFill>
            <a:srgbClr val="CCFFFF"/>
          </a:solidFill>
        </p:spPr>
      </p:pic>
      <p:pic>
        <p:nvPicPr>
          <p:cNvPr id="2037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3" y="4396025"/>
            <a:ext cx="4219771" cy="1445249"/>
          </a:xfrm>
          <a:prstGeom prst="rect">
            <a:avLst/>
          </a:prstGeom>
          <a:solidFill>
            <a:srgbClr val="CCFFFF"/>
          </a:solidFill>
          <a:ln>
            <a:noFill/>
          </a:ln>
          <a:effectLst/>
          <a:extLst>
            <a:ext uri="{91240B29-F687-4F45-9708-019B960494DF}">
              <a14:hiddenLine xmlns:a14="http://schemas.microsoft.com/office/drawing/2010/main" w="19050">
                <a:solidFill>
                  <a:schemeClr val="hlink"/>
                </a:solidFill>
                <a:miter lim="800000"/>
                <a:headEnd type="none" w="sm" len="sm"/>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l="10085" r="10085"/>
          <a:stretch>
            <a:fillRect/>
          </a:stretch>
        </p:blipFill>
        <p:spPr bwMode="auto">
          <a:xfrm>
            <a:off x="3858114" y="241553"/>
            <a:ext cx="5165071" cy="3625577"/>
          </a:xfrm>
          <a:prstGeom prst="rect">
            <a:avLst/>
          </a:prstGeom>
          <a:noFill/>
          <a:ln w="38100" cmpd="dbl">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78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534" y="3092483"/>
            <a:ext cx="4521589" cy="1193733"/>
          </a:xfrm>
          <a:prstGeom prst="rect">
            <a:avLst/>
          </a:prstGeom>
          <a:solidFill>
            <a:srgbClr val="CCFFFF"/>
          </a:solidFill>
          <a:ln>
            <a:noFill/>
          </a:ln>
          <a:effectLst/>
          <a:extLst>
            <a:ext uri="{91240B29-F687-4F45-9708-019B960494DF}">
              <a14:hiddenLine xmlns:a14="http://schemas.microsoft.com/office/drawing/2010/main" w="19050">
                <a:solidFill>
                  <a:schemeClr val="hlink"/>
                </a:solidFill>
                <a:miter lim="800000"/>
                <a:headEnd type="none" w="sm" len="sm"/>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98416" y="2438791"/>
            <a:ext cx="5746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0581" y="2924944"/>
            <a:ext cx="477837" cy="609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5803" y="2478479"/>
            <a:ext cx="509588"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73091" y="1792485"/>
            <a:ext cx="4730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7368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wedge">
                                      <p:cBhvr>
                                        <p:cTn id="7" dur="500"/>
                                        <p:tgtEl>
                                          <p:spTgt spid="203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0378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3778"/>
                                        </p:tgtEl>
                                        <p:attrNameLst>
                                          <p:attrName>style.visibility</p:attrName>
                                        </p:attrNameLst>
                                      </p:cBhvr>
                                      <p:to>
                                        <p:strVal val="visible"/>
                                      </p:to>
                                    </p:set>
                                    <p:animEffect transition="in" filter="dissolve">
                                      <p:cBhvr>
                                        <p:cTn id="16" dur="500"/>
                                        <p:tgtEl>
                                          <p:spTgt spid="203778"/>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203781"/>
                                        </p:tgtEl>
                                        <p:attrNameLst>
                                          <p:attrName>style.visibility</p:attrName>
                                        </p:attrNameLst>
                                      </p:cBhvr>
                                      <p:to>
                                        <p:strVal val="visible"/>
                                      </p:to>
                                    </p:set>
                                    <p:animEffect transition="in" filter="dissolve">
                                      <p:cBhvr>
                                        <p:cTn id="20" dur="500"/>
                                        <p:tgtEl>
                                          <p:spTgt spid="203781"/>
                                        </p:tgtEl>
                                      </p:cBhvr>
                                    </p:animEffect>
                                  </p:childTnLst>
                                </p:cTn>
                              </p:par>
                            </p:childTnLst>
                          </p:cTn>
                        </p:par>
                        <p:par>
                          <p:cTn id="21" fill="hold" nodeType="afterGroup">
                            <p:stCondLst>
                              <p:cond delay="1000"/>
                            </p:stCondLst>
                            <p:childTnLst>
                              <p:par>
                                <p:cTn id="22" presetID="9" presetClass="entr" presetSubtype="0" fill="hold" nodeType="afterEffect">
                                  <p:stCondLst>
                                    <p:cond delay="0"/>
                                  </p:stCondLst>
                                  <p:childTnLst>
                                    <p:set>
                                      <p:cBhvr>
                                        <p:cTn id="23" dur="1" fill="hold">
                                          <p:stCondLst>
                                            <p:cond delay="0"/>
                                          </p:stCondLst>
                                        </p:cTn>
                                        <p:tgtEl>
                                          <p:spTgt spid="203782"/>
                                        </p:tgtEl>
                                        <p:attrNameLst>
                                          <p:attrName>style.visibility</p:attrName>
                                        </p:attrNameLst>
                                      </p:cBhvr>
                                      <p:to>
                                        <p:strVal val="visible"/>
                                      </p:to>
                                    </p:set>
                                    <p:animEffect transition="in" filter="dissolve">
                                      <p:cBhvr>
                                        <p:cTn id="24" dur="500"/>
                                        <p:tgtEl>
                                          <p:spTgt spid="20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body" idx="1"/>
          </p:nvPr>
        </p:nvSpPr>
        <p:spPr bwMode="auto">
          <a:xfrm>
            <a:off x="468313" y="404813"/>
            <a:ext cx="7769225"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solidFill>
                  <a:srgbClr val="0000FF"/>
                </a:solidFill>
                <a:latin typeface="黑体" panose="02010609060101010101" pitchFamily="49" charset="-122"/>
                <a:ea typeface="黑体" panose="02010609060101010101" pitchFamily="49" charset="-122"/>
              </a:rPr>
              <a:t>例</a:t>
            </a:r>
            <a:r>
              <a:rPr lang="en-US" altLang="zh-CN" dirty="0">
                <a:solidFill>
                  <a:srgbClr val="0000FF"/>
                </a:solidFill>
                <a:latin typeface="黑体" panose="02010609060101010101" pitchFamily="49" charset="-122"/>
                <a:ea typeface="黑体" panose="02010609060101010101" pitchFamily="49" charset="-122"/>
              </a:rPr>
              <a:t>3</a:t>
            </a:r>
            <a:r>
              <a:rPr lang="en-US" altLang="zh-CN" dirty="0"/>
              <a:t>	</a:t>
            </a:r>
            <a:r>
              <a:rPr lang="zh-CN" altLang="en-US" b="1" dirty="0">
                <a:latin typeface="楷体" panose="02010609060101010101" pitchFamily="49" charset="-122"/>
                <a:ea typeface="楷体" panose="02010609060101010101" pitchFamily="49" charset="-122"/>
              </a:rPr>
              <a:t>列出       </a:t>
            </a:r>
            <a:r>
              <a:rPr lang="zh-CN" altLang="en-US" b="1" dirty="0" smtClean="0">
                <a:latin typeface="楷体" panose="02010609060101010101" pitchFamily="49" charset="-122"/>
                <a:ea typeface="楷体" panose="02010609060101010101" pitchFamily="49" charset="-122"/>
              </a:rPr>
              <a:t>的</a:t>
            </a:r>
            <a:r>
              <a:rPr lang="zh-CN" altLang="en-US" b="1" dirty="0">
                <a:latin typeface="楷体" panose="02010609060101010101" pitchFamily="49" charset="-122"/>
                <a:ea typeface="楷体" panose="02010609060101010101" pitchFamily="49" charset="-122"/>
              </a:rPr>
              <a:t>边界条件</a:t>
            </a:r>
            <a:r>
              <a:rPr lang="zh-CN" altLang="en-US" dirty="0"/>
              <a:t>：</a:t>
            </a:r>
          </a:p>
        </p:txBody>
      </p:sp>
      <p:pic>
        <p:nvPicPr>
          <p:cNvPr id="2058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50" y="598488"/>
            <a:ext cx="952500" cy="279400"/>
          </a:xfrm>
          <a:prstGeom prst="rect">
            <a:avLst/>
          </a:prstGeom>
          <a:noFill/>
          <a:extLst>
            <a:ext uri="{909E8E84-426E-40DD-AFC4-6F175D3DCCD1}">
              <a14:hiddenFill xmlns:a14="http://schemas.microsoft.com/office/drawing/2010/main">
                <a:solidFill>
                  <a:srgbClr val="FFFFFF"/>
                </a:solidFill>
              </a14:hiddenFill>
            </a:ext>
          </a:extLst>
        </p:spPr>
      </p:pic>
      <p:pic>
        <p:nvPicPr>
          <p:cNvPr id="2058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20169" r="20169"/>
          <a:stretch>
            <a:fillRect/>
          </a:stretch>
        </p:blipFill>
        <p:spPr bwMode="auto">
          <a:xfrm>
            <a:off x="2051720" y="1628800"/>
            <a:ext cx="4343400" cy="4078287"/>
          </a:xfrm>
          <a:prstGeom prst="rect">
            <a:avLst/>
          </a:prstGeom>
          <a:noFill/>
          <a:ln w="38100" cmpd="dbl">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5059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body" idx="1"/>
          </p:nvPr>
        </p:nvSpPr>
        <p:spPr bwMode="auto">
          <a:xfrm>
            <a:off x="468313" y="404813"/>
            <a:ext cx="7769225"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solidFill>
                  <a:srgbClr val="0000FF"/>
                </a:solidFill>
                <a:latin typeface="黑体" panose="02010609060101010101" pitchFamily="49" charset="-122"/>
                <a:ea typeface="黑体" panose="02010609060101010101" pitchFamily="49" charset="-122"/>
              </a:rPr>
              <a:t>例</a:t>
            </a:r>
            <a:r>
              <a:rPr lang="en-US" altLang="zh-CN" dirty="0">
                <a:solidFill>
                  <a:srgbClr val="0000FF"/>
                </a:solidFill>
                <a:latin typeface="黑体" panose="02010609060101010101" pitchFamily="49" charset="-122"/>
                <a:ea typeface="黑体" panose="02010609060101010101" pitchFamily="49" charset="-122"/>
              </a:rPr>
              <a:t>3</a:t>
            </a:r>
            <a:r>
              <a:rPr lang="en-US" altLang="zh-CN" dirty="0"/>
              <a:t>	</a:t>
            </a:r>
            <a:r>
              <a:rPr lang="zh-CN" altLang="en-US" b="1" dirty="0">
                <a:latin typeface="楷体" panose="02010609060101010101" pitchFamily="49" charset="-122"/>
                <a:ea typeface="楷体" panose="02010609060101010101" pitchFamily="49" charset="-122"/>
              </a:rPr>
              <a:t>列出       </a:t>
            </a:r>
            <a:r>
              <a:rPr lang="zh-CN" altLang="en-US" b="1" dirty="0" smtClean="0">
                <a:latin typeface="楷体" panose="02010609060101010101" pitchFamily="49" charset="-122"/>
                <a:ea typeface="楷体" panose="02010609060101010101" pitchFamily="49" charset="-122"/>
              </a:rPr>
              <a:t>的</a:t>
            </a:r>
            <a:r>
              <a:rPr lang="zh-CN" altLang="en-US" b="1" dirty="0">
                <a:latin typeface="楷体" panose="02010609060101010101" pitchFamily="49" charset="-122"/>
                <a:ea typeface="楷体" panose="02010609060101010101" pitchFamily="49" charset="-122"/>
              </a:rPr>
              <a:t>边界条件</a:t>
            </a:r>
            <a:r>
              <a:rPr lang="zh-CN" altLang="en-US" dirty="0"/>
              <a:t>：</a:t>
            </a:r>
          </a:p>
        </p:txBody>
      </p:sp>
      <p:pic>
        <p:nvPicPr>
          <p:cNvPr id="2058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50" y="598488"/>
            <a:ext cx="952500" cy="279400"/>
          </a:xfrm>
          <a:prstGeom prst="rect">
            <a:avLst/>
          </a:prstGeom>
          <a:noFill/>
          <a:extLst>
            <a:ext uri="{909E8E84-426E-40DD-AFC4-6F175D3DCCD1}">
              <a14:hiddenFill xmlns:a14="http://schemas.microsoft.com/office/drawing/2010/main">
                <a:solidFill>
                  <a:srgbClr val="FFFFFF"/>
                </a:solidFill>
              </a14:hiddenFill>
            </a:ext>
          </a:extLst>
        </p:spPr>
      </p:pic>
      <p:pic>
        <p:nvPicPr>
          <p:cNvPr id="205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2432050"/>
            <a:ext cx="2303462" cy="1644650"/>
          </a:xfrm>
          <a:prstGeom prst="rect">
            <a:avLst/>
          </a:prstGeom>
          <a:solidFill>
            <a:srgbClr val="CCFFFF"/>
          </a:solidFill>
        </p:spPr>
      </p:pic>
      <p:pic>
        <p:nvPicPr>
          <p:cNvPr id="2058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l="20169" r="20169"/>
          <a:stretch>
            <a:fillRect/>
          </a:stretch>
        </p:blipFill>
        <p:spPr bwMode="auto">
          <a:xfrm>
            <a:off x="733425" y="1655763"/>
            <a:ext cx="4343400" cy="4078287"/>
          </a:xfrm>
          <a:prstGeom prst="rect">
            <a:avLst/>
          </a:prstGeom>
          <a:noFill/>
          <a:ln w="38100" cmpd="dbl">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353636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3568" y="327025"/>
            <a:ext cx="7772400" cy="1470025"/>
          </a:xfrm>
        </p:spPr>
        <p:txBody>
          <a:bodyPr anchor="ctr"/>
          <a:lstStyle/>
          <a:p>
            <a:r>
              <a:rPr lang="zh-CN" altLang="en-US" sz="4000" b="1" dirty="0"/>
              <a:t>微分提法、</a:t>
            </a:r>
            <a:r>
              <a:rPr lang="zh-CN" altLang="en-US" sz="4000" b="1" dirty="0" smtClean="0"/>
              <a:t>解法及</a:t>
            </a:r>
            <a:r>
              <a:rPr lang="zh-CN" altLang="en-US" sz="4000" b="1" dirty="0"/>
              <a:t>一般原理</a:t>
            </a:r>
          </a:p>
        </p:txBody>
      </p:sp>
      <p:sp>
        <p:nvSpPr>
          <p:cNvPr id="89091" name="Rectangle 3"/>
          <p:cNvSpPr>
            <a:spLocks noGrp="1" noChangeArrowheads="1"/>
          </p:cNvSpPr>
          <p:nvPr>
            <p:ph type="subTitle" idx="1"/>
          </p:nvPr>
        </p:nvSpPr>
        <p:spPr bwMode="auto">
          <a:xfrm>
            <a:off x="1763688" y="1799543"/>
            <a:ext cx="72390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lnSpc>
                <a:spcPct val="135000"/>
              </a:lnSpc>
              <a:spcBef>
                <a:spcPct val="0"/>
              </a:spcBef>
              <a:buFontTx/>
              <a:buBlip>
                <a:blip r:embed="rId2"/>
              </a:buBlip>
            </a:pPr>
            <a:r>
              <a:rPr lang="en-US" altLang="zh-CN" sz="2800" b="0" dirty="0">
                <a:latin typeface="黑体" panose="02010609060101010101" pitchFamily="49" charset="-122"/>
                <a:ea typeface="黑体" panose="02010609060101010101" pitchFamily="49" charset="-122"/>
              </a:rPr>
              <a:t> </a:t>
            </a:r>
            <a:r>
              <a:rPr lang="zh-CN" altLang="en-US" sz="2800" b="0" dirty="0">
                <a:latin typeface="黑体" panose="02010609060101010101" pitchFamily="49" charset="-122"/>
                <a:ea typeface="黑体" panose="02010609060101010101" pitchFamily="49" charset="-122"/>
              </a:rPr>
              <a:t>弹性力学问题的微分提法</a:t>
            </a:r>
          </a:p>
          <a:p>
            <a:pPr algn="l">
              <a:lnSpc>
                <a:spcPct val="135000"/>
              </a:lnSpc>
              <a:buFontTx/>
              <a:buBlip>
                <a:blip r:embed="rId2"/>
              </a:buBlip>
            </a:pPr>
            <a:r>
              <a:rPr lang="zh-CN" altLang="en-US" sz="2800" b="0" dirty="0">
                <a:solidFill>
                  <a:srgbClr val="FF0000"/>
                </a:solidFill>
                <a:latin typeface="黑体" panose="02010609060101010101" pitchFamily="49" charset="-122"/>
                <a:ea typeface="黑体" panose="02010609060101010101" pitchFamily="49" charset="-122"/>
              </a:rPr>
              <a:t> </a:t>
            </a:r>
            <a:r>
              <a:rPr lang="zh-CN" altLang="en-US" sz="2800" b="0" dirty="0">
                <a:latin typeface="黑体" panose="02010609060101010101" pitchFamily="49" charset="-122"/>
                <a:ea typeface="黑体" panose="02010609060101010101" pitchFamily="49" charset="-122"/>
              </a:rPr>
              <a:t>位移解法</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应力解法</a:t>
            </a:r>
          </a:p>
          <a:p>
            <a:pPr algn="l">
              <a:lnSpc>
                <a:spcPct val="135000"/>
              </a:lnSpc>
              <a:buFontTx/>
              <a:buBlip>
                <a:blip r:embed="rId2"/>
              </a:buBlip>
            </a:pPr>
            <a:r>
              <a:rPr lang="zh-CN" altLang="en-US" sz="2800" b="0" dirty="0">
                <a:solidFill>
                  <a:srgbClr val="FF0000"/>
                </a:solidFill>
                <a:latin typeface="黑体" panose="02010609060101010101" pitchFamily="49" charset="-122"/>
                <a:ea typeface="黑体" panose="02010609060101010101" pitchFamily="49" charset="-122"/>
              </a:rPr>
              <a:t> </a:t>
            </a:r>
            <a:r>
              <a:rPr lang="zh-CN" altLang="en-US" sz="2800" b="0" dirty="0">
                <a:latin typeface="黑体" panose="02010609060101010101" pitchFamily="49" charset="-122"/>
                <a:ea typeface="黑体" panose="02010609060101010101" pitchFamily="49" charset="-122"/>
              </a:rPr>
              <a:t>应力函数解法</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a:t>
            </a:r>
            <a:r>
              <a:rPr lang="zh-CN" altLang="en-US" sz="2800" b="0" dirty="0">
                <a:solidFill>
                  <a:srgbClr val="FF0000"/>
                </a:solidFill>
                <a:latin typeface="黑体" panose="02010609060101010101" pitchFamily="49" charset="-122"/>
                <a:ea typeface="黑体" panose="02010609060101010101" pitchFamily="49" charset="-122"/>
              </a:rPr>
              <a:t>叠加原理</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解的唯一性定理</a:t>
            </a:r>
          </a:p>
          <a:p>
            <a:pPr algn="l">
              <a:lnSpc>
                <a:spcPct val="135000"/>
              </a:lnSpc>
              <a:buFontTx/>
              <a:buBlip>
                <a:blip r:embed="rId2"/>
              </a:buBlip>
            </a:pPr>
            <a:r>
              <a:rPr lang="zh-CN" altLang="en-US" sz="2800" b="0" dirty="0">
                <a:latin typeface="黑体" panose="02010609060101010101" pitchFamily="49" charset="-122"/>
                <a:ea typeface="黑体" panose="02010609060101010101" pitchFamily="49" charset="-122"/>
              </a:rPr>
              <a:t> 圣维南原理</a:t>
            </a:r>
          </a:p>
        </p:txBody>
      </p:sp>
      <p:sp>
        <p:nvSpPr>
          <p:cNvPr id="89092" name="Text Box 4"/>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a:t>
            </a:r>
          </a:p>
        </p:txBody>
      </p:sp>
      <p:cxnSp>
        <p:nvCxnSpPr>
          <p:cNvPr id="5" name="直接连接符 4"/>
          <p:cNvCxnSpPr/>
          <p:nvPr/>
        </p:nvCxnSpPr>
        <p:spPr>
          <a:xfrm>
            <a:off x="1115616" y="1484784"/>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b="1" dirty="0">
                <a:latin typeface="隶书" panose="02010509060101010101" pitchFamily="49" charset="-122"/>
              </a:rPr>
              <a:t>叠加原理</a:t>
            </a:r>
            <a:endParaRPr lang="zh-CN" altLang="en-US" b="1" dirty="0">
              <a:latin typeface="黑体" panose="02010609060101010101" pitchFamily="49" charset="-122"/>
              <a:ea typeface="黑体" panose="02010609060101010101" pitchFamily="49" charset="-122"/>
            </a:endParaRPr>
          </a:p>
        </p:txBody>
      </p:sp>
      <p:sp>
        <p:nvSpPr>
          <p:cNvPr id="90117" name="Text Box 5"/>
          <p:cNvSpPr txBox="1">
            <a:spLocks noChangeArrowheads="1"/>
          </p:cNvSpPr>
          <p:nvPr/>
        </p:nvSpPr>
        <p:spPr bwMode="auto">
          <a:xfrm>
            <a:off x="683568" y="1600200"/>
            <a:ext cx="80794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pPr>
            <a:r>
              <a:rPr lang="en-US" altLang="zh-CN" sz="3600" b="0" dirty="0">
                <a:latin typeface="隶书" panose="02010509060101010101" pitchFamily="49" charset="-122"/>
                <a:ea typeface="隶书" panose="02010509060101010101" pitchFamily="49" charset="-122"/>
              </a:rPr>
              <a:t> </a:t>
            </a:r>
            <a:r>
              <a:rPr lang="zh-CN" altLang="en-US" sz="3600" b="0" dirty="0">
                <a:latin typeface="隶书" panose="02010509060101010101" pitchFamily="49" charset="-122"/>
                <a:ea typeface="隶书" panose="02010509060101010101" pitchFamily="49" charset="-122"/>
              </a:rPr>
              <a:t>描述</a:t>
            </a:r>
          </a:p>
          <a:p>
            <a:pPr>
              <a:lnSpc>
                <a:spcPct val="150000"/>
              </a:lnSpc>
              <a:buFontTx/>
              <a:buNone/>
            </a:pPr>
            <a:r>
              <a:rPr lang="zh-CN" altLang="en-US" sz="2400" dirty="0">
                <a:ea typeface="楷体_GB2312" pitchFamily="49" charset="-122"/>
              </a:rPr>
              <a:t>           </a:t>
            </a:r>
            <a:r>
              <a:rPr lang="zh-CN" altLang="en-US" sz="2400" b="1" dirty="0">
                <a:latin typeface="楷体" panose="02010609060101010101" pitchFamily="49" charset="-122"/>
                <a:ea typeface="楷体" panose="02010609060101010101" pitchFamily="49" charset="-122"/>
              </a:rPr>
              <a:t>作用在物体上的两组外力</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包括表面力和体积力</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的总和在物体内部所产生的效果</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应力、应变及位移等</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，等于此两组外力分别作用效果的总和。或者说物体受两组载荷共同作用时的应力或位移场就等于每组载荷单独作用时的应力或位移场之和，且与加载顺序无关。</a:t>
            </a:r>
          </a:p>
        </p:txBody>
      </p:sp>
      <p:cxnSp>
        <p:nvCxnSpPr>
          <p:cNvPr id="4" name="直接连接符 3"/>
          <p:cNvCxnSpPr/>
          <p:nvPr/>
        </p:nvCxnSpPr>
        <p:spPr>
          <a:xfrm>
            <a:off x="1187624" y="134076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a:latin typeface="隶书" panose="02010509060101010101" pitchFamily="49" charset="-122"/>
              </a:rPr>
              <a:t>叠加原理</a:t>
            </a:r>
            <a:endParaRPr lang="zh-CN" altLang="en-US" b="1" dirty="0">
              <a:latin typeface="黑体" panose="02010609060101010101" pitchFamily="49" charset="-122"/>
              <a:ea typeface="黑体" panose="02010609060101010101" pitchFamily="49" charset="-122"/>
            </a:endParaRPr>
          </a:p>
        </p:txBody>
      </p:sp>
      <p:graphicFrame>
        <p:nvGraphicFramePr>
          <p:cNvPr id="91149" name="Object 13"/>
          <p:cNvGraphicFramePr>
            <a:graphicFrameLocks noGrp="1" noChangeAspect="1"/>
          </p:cNvGraphicFramePr>
          <p:nvPr>
            <p:ph sz="half" idx="1"/>
          </p:nvPr>
        </p:nvGraphicFramePr>
        <p:xfrm>
          <a:off x="8305800" y="2971800"/>
          <a:ext cx="330200" cy="457200"/>
        </p:xfrm>
        <a:graphic>
          <a:graphicData uri="http://schemas.openxmlformats.org/presentationml/2006/ole">
            <mc:AlternateContent xmlns:mc="http://schemas.openxmlformats.org/markup-compatibility/2006">
              <mc:Choice xmlns:v="urn:schemas-microsoft-com:vml" Requires="v">
                <p:oleObj spid="_x0000_s97513" name="Equation" r:id="rId3" imgW="164880" imgH="228600" progId="Equation.DSMT4">
                  <p:embed/>
                </p:oleObj>
              </mc:Choice>
              <mc:Fallback>
                <p:oleObj name="Equation" r:id="rId3" imgW="164880" imgH="2286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2971800"/>
                        <a:ext cx="33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1157" name="Group 21"/>
          <p:cNvGrpSpPr>
            <a:grpSpLocks/>
          </p:cNvGrpSpPr>
          <p:nvPr/>
        </p:nvGrpSpPr>
        <p:grpSpPr bwMode="auto">
          <a:xfrm>
            <a:off x="755650" y="2409825"/>
            <a:ext cx="8007350" cy="3232151"/>
            <a:chOff x="476" y="1008"/>
            <a:chExt cx="5044" cy="2036"/>
          </a:xfrm>
        </p:grpSpPr>
        <p:sp>
          <p:nvSpPr>
            <p:cNvPr id="91140" name="Text Box 4"/>
            <p:cNvSpPr txBox="1">
              <a:spLocks noChangeArrowheads="1"/>
            </p:cNvSpPr>
            <p:nvPr/>
          </p:nvSpPr>
          <p:spPr bwMode="auto">
            <a:xfrm>
              <a:off x="476" y="1008"/>
              <a:ext cx="5044" cy="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b="1" dirty="0">
                  <a:latin typeface="楷体" panose="02010609060101010101" pitchFamily="49" charset="-122"/>
                  <a:ea typeface="楷体" panose="02010609060101010101" pitchFamily="49" charset="-122"/>
                </a:rPr>
                <a:t>设第一组载荷为体力    和面力    </a:t>
              </a:r>
              <a:r>
                <a:rPr lang="zh-CN" altLang="en-US" sz="2400" b="1" dirty="0" smtClean="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第二组为体力</a:t>
              </a:r>
            </a:p>
            <a:p>
              <a:pPr>
                <a:spcBef>
                  <a:spcPct val="50000"/>
                </a:spcBef>
                <a:buFontTx/>
                <a:buNone/>
              </a:pPr>
              <a:r>
                <a:rPr lang="zh-CN" altLang="en-US" sz="2400" b="1" dirty="0">
                  <a:latin typeface="楷体" panose="02010609060101010101" pitchFamily="49" charset="-122"/>
                  <a:ea typeface="楷体" panose="02010609060101010101" pitchFamily="49" charset="-122"/>
                </a:rPr>
                <a:t>和面力   </a:t>
              </a:r>
              <a:r>
                <a:rPr lang="zh-CN" altLang="en-US" sz="2400" b="1" dirty="0" smtClean="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它们引起的应力和位移场分别为   </a:t>
              </a:r>
              <a:r>
                <a:rPr lang="zh-CN" altLang="en-US" sz="2400" b="1" dirty="0" smtClean="0">
                  <a:latin typeface="楷体" panose="02010609060101010101" pitchFamily="49" charset="-122"/>
                  <a:ea typeface="楷体" panose="02010609060101010101" pitchFamily="49" charset="-122"/>
                </a:rPr>
                <a:t>和</a:t>
              </a:r>
              <a:endParaRPr lang="zh-CN" altLang="en-US" sz="2400" b="1" dirty="0">
                <a:latin typeface="楷体" panose="02010609060101010101" pitchFamily="49" charset="-122"/>
                <a:ea typeface="楷体" panose="02010609060101010101" pitchFamily="49" charset="-122"/>
              </a:endParaRPr>
            </a:p>
            <a:p>
              <a:pPr>
                <a:spcBef>
                  <a:spcPct val="50000"/>
                </a:spcBef>
                <a:buFontTx/>
                <a:buNone/>
              </a:pPr>
              <a:r>
                <a:rPr lang="zh-CN" altLang="en-US" sz="2400" b="1" dirty="0">
                  <a:latin typeface="楷体" panose="02010609060101010101" pitchFamily="49" charset="-122"/>
                  <a:ea typeface="楷体" panose="02010609060101010101" pitchFamily="49" charset="-122"/>
                </a:rPr>
                <a:t>及    </a:t>
              </a:r>
              <a:r>
                <a:rPr lang="zh-CN" altLang="en-US" sz="2400" b="1" dirty="0" smtClean="0">
                  <a:latin typeface="楷体" panose="02010609060101010101" pitchFamily="49" charset="-122"/>
                  <a:ea typeface="楷体" panose="02010609060101010101" pitchFamily="49" charset="-122"/>
                </a:rPr>
                <a:t>和   </a:t>
              </a:r>
              <a:r>
                <a:rPr lang="zh-CN" altLang="en-US" sz="2400" b="1" dirty="0">
                  <a:latin typeface="楷体" panose="02010609060101010101" pitchFamily="49" charset="-122"/>
                  <a:ea typeface="楷体" panose="02010609060101010101" pitchFamily="49" charset="-122"/>
                </a:rPr>
                <a:t>，且仅考虑线弹性小变形情况，则联合载</a:t>
              </a:r>
            </a:p>
            <a:p>
              <a:pPr>
                <a:spcBef>
                  <a:spcPct val="50000"/>
                </a:spcBef>
                <a:buFontTx/>
                <a:buNone/>
              </a:pPr>
              <a:r>
                <a:rPr lang="zh-CN" altLang="en-US" sz="2400" b="1" dirty="0">
                  <a:latin typeface="楷体" panose="02010609060101010101" pitchFamily="49" charset="-122"/>
                  <a:ea typeface="楷体" panose="02010609060101010101" pitchFamily="49" charset="-122"/>
                </a:rPr>
                <a:t>载</a:t>
              </a:r>
            </a:p>
            <a:p>
              <a:pPr>
                <a:spcBef>
                  <a:spcPct val="50000"/>
                </a:spcBef>
                <a:buFontTx/>
                <a:buNone/>
              </a:pPr>
              <a:endParaRPr lang="zh-CN" altLang="en-US" sz="2400" b="1" dirty="0">
                <a:latin typeface="楷体" panose="02010609060101010101" pitchFamily="49" charset="-122"/>
                <a:ea typeface="楷体" panose="02010609060101010101" pitchFamily="49" charset="-122"/>
              </a:endParaRPr>
            </a:p>
            <a:p>
              <a:pPr>
                <a:spcBef>
                  <a:spcPct val="50000"/>
                </a:spcBef>
                <a:buFontTx/>
                <a:buNone/>
              </a:pPr>
              <a:r>
                <a:rPr lang="zh-CN" altLang="en-US" sz="2400" b="1" dirty="0">
                  <a:latin typeface="楷体" panose="02010609060101010101" pitchFamily="49" charset="-122"/>
                  <a:ea typeface="楷体" panose="02010609060101010101" pitchFamily="49" charset="-122"/>
                </a:rPr>
                <a:t>引起的应力和位移场为</a:t>
              </a:r>
            </a:p>
          </p:txBody>
        </p:sp>
        <p:graphicFrame>
          <p:nvGraphicFramePr>
            <p:cNvPr id="91141" name="Object 5"/>
            <p:cNvGraphicFramePr>
              <a:graphicFrameLocks noChangeAspect="1"/>
            </p:cNvGraphicFramePr>
            <p:nvPr>
              <p:extLst>
                <p:ext uri="{D42A27DB-BD31-4B8C-83A1-F6EECF244321}">
                  <p14:modId xmlns:p14="http://schemas.microsoft.com/office/powerpoint/2010/main" val="3072839204"/>
                </p:ext>
              </p:extLst>
            </p:nvPr>
          </p:nvGraphicFramePr>
          <p:xfrm>
            <a:off x="2336" y="1015"/>
            <a:ext cx="240" cy="288"/>
          </p:xfrm>
          <a:graphic>
            <a:graphicData uri="http://schemas.openxmlformats.org/presentationml/2006/ole">
              <mc:AlternateContent xmlns:mc="http://schemas.openxmlformats.org/markup-compatibility/2006">
                <mc:Choice xmlns:v="urn:schemas-microsoft-com:vml" Requires="v">
                  <p:oleObj spid="_x0000_s97514" name="Equation" r:id="rId5" imgW="190440" imgH="228600" progId="Equation.DSMT4">
                    <p:embed/>
                  </p:oleObj>
                </mc:Choice>
                <mc:Fallback>
                  <p:oleObj name="Equation" r:id="rId5" imgW="1904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6" y="1015"/>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2" name="Object 6"/>
            <p:cNvGraphicFramePr>
              <a:graphicFrameLocks noChangeAspect="1"/>
            </p:cNvGraphicFramePr>
            <p:nvPr>
              <p:extLst>
                <p:ext uri="{D42A27DB-BD31-4B8C-83A1-F6EECF244321}">
                  <p14:modId xmlns:p14="http://schemas.microsoft.com/office/powerpoint/2010/main" val="2204257765"/>
                </p:ext>
              </p:extLst>
            </p:nvPr>
          </p:nvGraphicFramePr>
          <p:xfrm>
            <a:off x="3248" y="1053"/>
            <a:ext cx="272" cy="304"/>
          </p:xfrm>
          <a:graphic>
            <a:graphicData uri="http://schemas.openxmlformats.org/presentationml/2006/ole">
              <mc:AlternateContent xmlns:mc="http://schemas.openxmlformats.org/markup-compatibility/2006">
                <mc:Choice xmlns:v="urn:schemas-microsoft-com:vml" Requires="v">
                  <p:oleObj spid="_x0000_s97515" name="Equation" r:id="rId7" imgW="215640" imgH="241200" progId="Equation.DSMT4">
                    <p:embed/>
                  </p:oleObj>
                </mc:Choice>
                <mc:Fallback>
                  <p:oleObj name="Equation" r:id="rId7" imgW="21564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8" y="1053"/>
                          <a:ext cx="27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1144" name="Object 8"/>
          <p:cNvGraphicFramePr>
            <a:graphicFrameLocks noChangeAspect="1"/>
          </p:cNvGraphicFramePr>
          <p:nvPr>
            <p:extLst>
              <p:ext uri="{D42A27DB-BD31-4B8C-83A1-F6EECF244321}">
                <p14:modId xmlns:p14="http://schemas.microsoft.com/office/powerpoint/2010/main" val="3403111501"/>
              </p:ext>
            </p:extLst>
          </p:nvPr>
        </p:nvGraphicFramePr>
        <p:xfrm>
          <a:off x="7870825" y="2420937"/>
          <a:ext cx="406400" cy="457200"/>
        </p:xfrm>
        <a:graphic>
          <a:graphicData uri="http://schemas.openxmlformats.org/presentationml/2006/ole">
            <mc:AlternateContent xmlns:mc="http://schemas.openxmlformats.org/markup-compatibility/2006">
              <mc:Choice xmlns:v="urn:schemas-microsoft-com:vml" Requires="v">
                <p:oleObj spid="_x0000_s97516" name="Equation" r:id="rId9" imgW="203040" imgH="228600" progId="Equation.DSMT4">
                  <p:embed/>
                </p:oleObj>
              </mc:Choice>
              <mc:Fallback>
                <p:oleObj name="Equation" r:id="rId9" imgW="2030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0825" y="2420937"/>
                        <a:ext cx="40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5" name="Object 9"/>
          <p:cNvGraphicFramePr>
            <a:graphicFrameLocks noChangeAspect="1"/>
          </p:cNvGraphicFramePr>
          <p:nvPr>
            <p:extLst>
              <p:ext uri="{D42A27DB-BD31-4B8C-83A1-F6EECF244321}">
                <p14:modId xmlns:p14="http://schemas.microsoft.com/office/powerpoint/2010/main" val="3697787729"/>
              </p:ext>
            </p:extLst>
          </p:nvPr>
        </p:nvGraphicFramePr>
        <p:xfrm>
          <a:off x="1725596" y="2997200"/>
          <a:ext cx="457200" cy="482600"/>
        </p:xfrm>
        <a:graphic>
          <a:graphicData uri="http://schemas.openxmlformats.org/presentationml/2006/ole">
            <mc:AlternateContent xmlns:mc="http://schemas.openxmlformats.org/markup-compatibility/2006">
              <mc:Choice xmlns:v="urn:schemas-microsoft-com:vml" Requires="v">
                <p:oleObj spid="_x0000_s97517" name="Equation" r:id="rId11" imgW="228600" imgH="241200" progId="Equation.DSMT4">
                  <p:embed/>
                </p:oleObj>
              </mc:Choice>
              <mc:Fallback>
                <p:oleObj name="Equation" r:id="rId11" imgW="22860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5596" y="2997200"/>
                        <a:ext cx="457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8" name="Object 12"/>
          <p:cNvGraphicFramePr>
            <a:graphicFrameLocks noChangeAspect="1"/>
          </p:cNvGraphicFramePr>
          <p:nvPr>
            <p:extLst>
              <p:ext uri="{D42A27DB-BD31-4B8C-83A1-F6EECF244321}">
                <p14:modId xmlns:p14="http://schemas.microsoft.com/office/powerpoint/2010/main" val="1242295391"/>
              </p:ext>
            </p:extLst>
          </p:nvPr>
        </p:nvGraphicFramePr>
        <p:xfrm>
          <a:off x="6764472" y="2991618"/>
          <a:ext cx="406400" cy="482600"/>
        </p:xfrm>
        <a:graphic>
          <a:graphicData uri="http://schemas.openxmlformats.org/presentationml/2006/ole">
            <mc:AlternateContent xmlns:mc="http://schemas.openxmlformats.org/markup-compatibility/2006">
              <mc:Choice xmlns:v="urn:schemas-microsoft-com:vml" Requires="v">
                <p:oleObj spid="_x0000_s97518" name="Equation" r:id="rId13" imgW="203040" imgH="241200" progId="Equation.DSMT4">
                  <p:embed/>
                </p:oleObj>
              </mc:Choice>
              <mc:Fallback>
                <p:oleObj name="Equation" r:id="rId13" imgW="20304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64472" y="2991618"/>
                        <a:ext cx="406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1" name="Object 15"/>
          <p:cNvGraphicFramePr>
            <a:graphicFrameLocks noGrp="1" noChangeAspect="1"/>
          </p:cNvGraphicFramePr>
          <p:nvPr>
            <p:ph sz="half" idx="2"/>
            <p:extLst>
              <p:ext uri="{D42A27DB-BD31-4B8C-83A1-F6EECF244321}">
                <p14:modId xmlns:p14="http://schemas.microsoft.com/office/powerpoint/2010/main" val="3730121490"/>
              </p:ext>
            </p:extLst>
          </p:nvPr>
        </p:nvGraphicFramePr>
        <p:xfrm>
          <a:off x="1288181" y="3513922"/>
          <a:ext cx="406400" cy="482600"/>
        </p:xfrm>
        <a:graphic>
          <a:graphicData uri="http://schemas.openxmlformats.org/presentationml/2006/ole">
            <mc:AlternateContent xmlns:mc="http://schemas.openxmlformats.org/markup-compatibility/2006">
              <mc:Choice xmlns:v="urn:schemas-microsoft-com:vml" Requires="v">
                <p:oleObj spid="_x0000_s97519" name="Equation" r:id="rId15" imgW="203040" imgH="241200" progId="Equation.DSMT4">
                  <p:embed/>
                </p:oleObj>
              </mc:Choice>
              <mc:Fallback>
                <p:oleObj name="Equation" r:id="rId15" imgW="203040" imgH="241200" progId="Equation.DSMT4">
                  <p:embed/>
                  <p:pic>
                    <p:nvPicPr>
                      <p:cNvPr id="0" name=""/>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8181" y="3513922"/>
                        <a:ext cx="406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5" name="Object 19"/>
          <p:cNvGraphicFramePr>
            <a:graphicFrameLocks noChangeAspect="1"/>
          </p:cNvGraphicFramePr>
          <p:nvPr>
            <p:extLst>
              <p:ext uri="{D42A27DB-BD31-4B8C-83A1-F6EECF244321}">
                <p14:modId xmlns:p14="http://schemas.microsoft.com/office/powerpoint/2010/main" val="2419203146"/>
              </p:ext>
            </p:extLst>
          </p:nvPr>
        </p:nvGraphicFramePr>
        <p:xfrm>
          <a:off x="2172532" y="3546457"/>
          <a:ext cx="355600" cy="457200"/>
        </p:xfrm>
        <a:graphic>
          <a:graphicData uri="http://schemas.openxmlformats.org/presentationml/2006/ole">
            <mc:AlternateContent xmlns:mc="http://schemas.openxmlformats.org/markup-compatibility/2006">
              <mc:Choice xmlns:v="urn:schemas-microsoft-com:vml" Requires="v">
                <p:oleObj spid="_x0000_s97520" name="Equation" r:id="rId17" imgW="177480" imgH="228600" progId="Equation.DSMT4">
                  <p:embed/>
                </p:oleObj>
              </mc:Choice>
              <mc:Fallback>
                <p:oleObj name="Equation" r:id="rId17" imgW="17748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72532" y="3546457"/>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63" name="Text Box 27"/>
          <p:cNvSpPr txBox="1">
            <a:spLocks noChangeArrowheads="1"/>
          </p:cNvSpPr>
          <p:nvPr/>
        </p:nvSpPr>
        <p:spPr bwMode="auto">
          <a:xfrm>
            <a:off x="1524000" y="1600200"/>
            <a:ext cx="7086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4000" b="0">
                <a:solidFill>
                  <a:srgbClr val="FF0000"/>
                </a:solidFill>
                <a:ea typeface="隶书" panose="02010509060101010101" pitchFamily="49" charset="-122"/>
              </a:rPr>
              <a:t>具体阐述为：</a:t>
            </a:r>
          </a:p>
        </p:txBody>
      </p:sp>
      <p:graphicFrame>
        <p:nvGraphicFramePr>
          <p:cNvPr id="91164" name="Object 28"/>
          <p:cNvGraphicFramePr>
            <a:graphicFrameLocks noChangeAspect="1"/>
          </p:cNvGraphicFramePr>
          <p:nvPr/>
        </p:nvGraphicFramePr>
        <p:xfrm>
          <a:off x="2743200" y="4318000"/>
          <a:ext cx="1474788" cy="457200"/>
        </p:xfrm>
        <a:graphic>
          <a:graphicData uri="http://schemas.openxmlformats.org/presentationml/2006/ole">
            <mc:AlternateContent xmlns:mc="http://schemas.openxmlformats.org/markup-compatibility/2006">
              <mc:Choice xmlns:v="urn:schemas-microsoft-com:vml" Requires="v">
                <p:oleObj spid="_x0000_s97521" name="Equation" r:id="rId19" imgW="736560" imgH="228600" progId="Equation.DSMT4">
                  <p:embed/>
                </p:oleObj>
              </mc:Choice>
              <mc:Fallback>
                <p:oleObj name="Equation" r:id="rId19" imgW="73656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43200" y="4318000"/>
                        <a:ext cx="1474788" cy="457200"/>
                      </a:xfrm>
                      <a:prstGeom prst="rect">
                        <a:avLst/>
                      </a:prstGeom>
                      <a:noFill/>
                      <a:ln w="57150" cmpd="thinThick">
                        <a:solidFill>
                          <a:srgbClr val="008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65" name="Object 29"/>
          <p:cNvGraphicFramePr>
            <a:graphicFrameLocks noChangeAspect="1"/>
          </p:cNvGraphicFramePr>
          <p:nvPr/>
        </p:nvGraphicFramePr>
        <p:xfrm>
          <a:off x="5257800" y="4318000"/>
          <a:ext cx="1701800" cy="482600"/>
        </p:xfrm>
        <a:graphic>
          <a:graphicData uri="http://schemas.openxmlformats.org/presentationml/2006/ole">
            <mc:AlternateContent xmlns:mc="http://schemas.openxmlformats.org/markup-compatibility/2006">
              <mc:Choice xmlns:v="urn:schemas-microsoft-com:vml" Requires="v">
                <p:oleObj spid="_x0000_s97522" name="Equation" r:id="rId21" imgW="850680" imgH="241200" progId="Equation.DSMT4">
                  <p:embed/>
                </p:oleObj>
              </mc:Choice>
              <mc:Fallback>
                <p:oleObj name="Equation" r:id="rId21" imgW="850680" imgH="2412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57800" y="4318000"/>
                        <a:ext cx="1701800" cy="482600"/>
                      </a:xfrm>
                      <a:prstGeom prst="rect">
                        <a:avLst/>
                      </a:prstGeom>
                      <a:noFill/>
                      <a:ln w="57150" cmpd="thinThick">
                        <a:solidFill>
                          <a:srgbClr val="008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66" name="Object 30"/>
          <p:cNvGraphicFramePr>
            <a:graphicFrameLocks noChangeAspect="1"/>
          </p:cNvGraphicFramePr>
          <p:nvPr>
            <p:extLst>
              <p:ext uri="{D42A27DB-BD31-4B8C-83A1-F6EECF244321}">
                <p14:modId xmlns:p14="http://schemas.microsoft.com/office/powerpoint/2010/main" val="2863041878"/>
              </p:ext>
            </p:extLst>
          </p:nvPr>
        </p:nvGraphicFramePr>
        <p:xfrm>
          <a:off x="4355976" y="5230814"/>
          <a:ext cx="3224213" cy="482600"/>
        </p:xfrm>
        <a:graphic>
          <a:graphicData uri="http://schemas.openxmlformats.org/presentationml/2006/ole">
            <mc:AlternateContent xmlns:mc="http://schemas.openxmlformats.org/markup-compatibility/2006">
              <mc:Choice xmlns:v="urn:schemas-microsoft-com:vml" Requires="v">
                <p:oleObj spid="_x0000_s97523" name="Equation" r:id="rId23" imgW="1612800" imgH="241200" progId="Equation.DSMT4">
                  <p:embed/>
                </p:oleObj>
              </mc:Choice>
              <mc:Fallback>
                <p:oleObj name="Equation" r:id="rId23" imgW="1612800" imgH="2412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55976" y="5230814"/>
                        <a:ext cx="3224213" cy="482600"/>
                      </a:xfrm>
                      <a:prstGeom prst="rect">
                        <a:avLst/>
                      </a:prstGeom>
                      <a:noFill/>
                      <a:ln w="76200" cmpd="tri">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9" name="直接连接符 18"/>
          <p:cNvCxnSpPr/>
          <p:nvPr/>
        </p:nvCxnSpPr>
        <p:spPr>
          <a:xfrm>
            <a:off x="1187624" y="134076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
        <p:nvSpPr>
          <p:cNvPr id="2" name="矩形 1"/>
          <p:cNvSpPr/>
          <p:nvPr/>
        </p:nvSpPr>
        <p:spPr>
          <a:xfrm>
            <a:off x="2062980" y="6262969"/>
            <a:ext cx="4980851" cy="461665"/>
          </a:xfrm>
          <a:prstGeom prst="rect">
            <a:avLst/>
          </a:prstGeom>
        </p:spPr>
        <p:txBody>
          <a:bodyPr wrap="none">
            <a:spAutoFit/>
          </a:bodyPr>
          <a:lstStyle/>
          <a:p>
            <a:r>
              <a:rPr lang="zh-CN" altLang="en-US" sz="2400" b="1" dirty="0">
                <a:latin typeface="楷体" panose="02010609060101010101" pitchFamily="49" charset="-122"/>
                <a:ea typeface="楷体" panose="02010609060101010101" pitchFamily="49" charset="-122"/>
              </a:rPr>
              <a:t>证明叠加原理的</a:t>
            </a:r>
            <a:r>
              <a:rPr lang="zh-CN" altLang="en-US" sz="2400" b="1" dirty="0" smtClean="0">
                <a:latin typeface="楷体" panose="02010609060101010101" pitchFamily="49" charset="-122"/>
                <a:ea typeface="楷体" panose="02010609060101010101" pitchFamily="49" charset="-122"/>
              </a:rPr>
              <a:t>正确性（略 见书）</a:t>
            </a:r>
            <a:endParaRPr lang="zh-CN" altLang="en-US"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b="1" dirty="0">
                <a:latin typeface="隶书" panose="02010509060101010101" pitchFamily="49" charset="-122"/>
              </a:rPr>
              <a:t>叠加原理</a:t>
            </a:r>
            <a:endParaRPr lang="zh-CN" altLang="en-US" b="1" dirty="0">
              <a:latin typeface="黑体" panose="02010609060101010101" pitchFamily="49" charset="-122"/>
              <a:ea typeface="黑体" panose="02010609060101010101" pitchFamily="49" charset="-122"/>
            </a:endParaRPr>
          </a:p>
        </p:txBody>
      </p:sp>
      <p:sp>
        <p:nvSpPr>
          <p:cNvPr id="101379"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6.5</a:t>
            </a:r>
          </a:p>
        </p:txBody>
      </p:sp>
      <p:sp>
        <p:nvSpPr>
          <p:cNvPr id="101380" name="Text Box 4"/>
          <p:cNvSpPr txBox="1">
            <a:spLocks noChangeArrowheads="1"/>
          </p:cNvSpPr>
          <p:nvPr/>
        </p:nvSpPr>
        <p:spPr bwMode="auto">
          <a:xfrm>
            <a:off x="1524000" y="1524000"/>
            <a:ext cx="731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3600" b="0">
                <a:solidFill>
                  <a:srgbClr val="FF0000"/>
                </a:solidFill>
                <a:ea typeface="隶书" panose="02010509060101010101" pitchFamily="49" charset="-122"/>
              </a:rPr>
              <a:t>小结</a:t>
            </a:r>
          </a:p>
        </p:txBody>
      </p:sp>
      <p:graphicFrame>
        <p:nvGraphicFramePr>
          <p:cNvPr id="101381" name="Object 5"/>
          <p:cNvGraphicFramePr>
            <a:graphicFrameLocks noChangeAspect="1"/>
          </p:cNvGraphicFramePr>
          <p:nvPr>
            <p:extLst>
              <p:ext uri="{D42A27DB-BD31-4B8C-83A1-F6EECF244321}">
                <p14:modId xmlns:p14="http://schemas.microsoft.com/office/powerpoint/2010/main" val="903686140"/>
              </p:ext>
            </p:extLst>
          </p:nvPr>
        </p:nvGraphicFramePr>
        <p:xfrm>
          <a:off x="6876256" y="2252312"/>
          <a:ext cx="1397000" cy="457200"/>
        </p:xfrm>
        <a:graphic>
          <a:graphicData uri="http://schemas.openxmlformats.org/presentationml/2006/ole">
            <mc:AlternateContent xmlns:mc="http://schemas.openxmlformats.org/markup-compatibility/2006">
              <mc:Choice xmlns:v="urn:schemas-microsoft-com:vml" Requires="v">
                <p:oleObj spid="_x0000_s101441" name="Equation" r:id="rId3" imgW="698400" imgH="228600" progId="Equation.DSMT4">
                  <p:embed/>
                </p:oleObj>
              </mc:Choice>
              <mc:Fallback>
                <p:oleObj name="Equation" r:id="rId3" imgW="6984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2252312"/>
                        <a:ext cx="1397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2" name="Text Box 6"/>
          <p:cNvSpPr txBox="1">
            <a:spLocks noChangeArrowheads="1"/>
          </p:cNvSpPr>
          <p:nvPr/>
        </p:nvSpPr>
        <p:spPr bwMode="auto">
          <a:xfrm>
            <a:off x="704591" y="2286000"/>
            <a:ext cx="803501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Char char="Ø"/>
            </a:pPr>
            <a:r>
              <a:rPr lang="en-US" altLang="zh-CN" sz="2400" dirty="0">
                <a:ea typeface="楷体_GB2312" pitchFamily="49" charset="-122"/>
              </a:rPr>
              <a:t> </a:t>
            </a:r>
            <a:r>
              <a:rPr lang="zh-CN" altLang="en-US" sz="2400" b="1" dirty="0">
                <a:latin typeface="楷体" panose="02010609060101010101" pitchFamily="49" charset="-122"/>
                <a:ea typeface="楷体" panose="02010609060101010101" pitchFamily="49" charset="-122"/>
              </a:rPr>
              <a:t>叠加原理用于位移边界条件时要求总位移</a:t>
            </a:r>
          </a:p>
          <a:p>
            <a:pPr>
              <a:spcBef>
                <a:spcPct val="50000"/>
              </a:spcBef>
              <a:buFontTx/>
              <a:buNone/>
            </a:pPr>
            <a:r>
              <a:rPr lang="zh-CN" altLang="en-US" sz="2400" b="1" dirty="0">
                <a:latin typeface="楷体" panose="02010609060101010101" pitchFamily="49" charset="-122"/>
                <a:ea typeface="楷体" panose="02010609060101010101" pitchFamily="49" charset="-122"/>
              </a:rPr>
              <a:t>满足给定的边界条件，而   </a:t>
            </a:r>
            <a:r>
              <a:rPr lang="zh-CN" altLang="en-US" sz="2400" b="1" dirty="0" smtClean="0">
                <a:latin typeface="楷体" panose="02010609060101010101" pitchFamily="49" charset="-122"/>
                <a:ea typeface="楷体" panose="02010609060101010101" pitchFamily="49" charset="-122"/>
              </a:rPr>
              <a:t>和   单独</a:t>
            </a:r>
            <a:r>
              <a:rPr lang="zh-CN" altLang="en-US" sz="2400" b="1" dirty="0">
                <a:latin typeface="楷体" panose="02010609060101010101" pitchFamily="49" charset="-122"/>
                <a:ea typeface="楷体" panose="02010609060101010101" pitchFamily="49" charset="-122"/>
              </a:rPr>
              <a:t>不一定要满足</a:t>
            </a:r>
          </a:p>
          <a:p>
            <a:pPr>
              <a:spcBef>
                <a:spcPct val="50000"/>
              </a:spcBef>
              <a:buFontTx/>
              <a:buNone/>
            </a:pPr>
            <a:r>
              <a:rPr lang="zh-CN" altLang="en-US" sz="2400" b="1" dirty="0">
                <a:latin typeface="楷体" panose="02010609060101010101" pitchFamily="49" charset="-122"/>
                <a:ea typeface="楷体" panose="02010609060101010101" pitchFamily="49" charset="-122"/>
              </a:rPr>
              <a:t>位移边界条件。</a:t>
            </a:r>
          </a:p>
          <a:p>
            <a:pPr>
              <a:spcBef>
                <a:spcPct val="50000"/>
              </a:spcBef>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  对于</a:t>
            </a:r>
            <a:r>
              <a:rPr lang="zh-CN" altLang="en-US" sz="2400" b="1" dirty="0">
                <a:solidFill>
                  <a:srgbClr val="FF0000"/>
                </a:solidFill>
                <a:latin typeface="楷体" panose="02010609060101010101" pitchFamily="49" charset="-122"/>
                <a:ea typeface="楷体" panose="02010609060101010101" pitchFamily="49" charset="-122"/>
              </a:rPr>
              <a:t>大变形情况</a:t>
            </a:r>
            <a:r>
              <a:rPr lang="zh-CN" altLang="en-US" sz="2400" b="1" dirty="0">
                <a:latin typeface="楷体" panose="02010609060101010101" pitchFamily="49" charset="-122"/>
                <a:ea typeface="楷体" panose="02010609060101010101" pitchFamily="49" charset="-122"/>
              </a:rPr>
              <a:t>，几何方程将出现</a:t>
            </a:r>
            <a:r>
              <a:rPr lang="zh-CN" altLang="en-US" sz="2400" b="1" dirty="0">
                <a:solidFill>
                  <a:srgbClr val="0000FF"/>
                </a:solidFill>
                <a:latin typeface="楷体" panose="02010609060101010101" pitchFamily="49" charset="-122"/>
                <a:ea typeface="楷体" panose="02010609060101010101" pitchFamily="49" charset="-122"/>
              </a:rPr>
              <a:t>非线性项</a:t>
            </a:r>
            <a:r>
              <a:rPr lang="zh-CN" altLang="en-US" sz="2400" b="1" dirty="0">
                <a:latin typeface="楷体" panose="02010609060101010101" pitchFamily="49" charset="-122"/>
                <a:ea typeface="楷体" panose="02010609060101010101" pitchFamily="49" charset="-122"/>
              </a:rPr>
              <a:t>，平</a:t>
            </a:r>
          </a:p>
          <a:p>
            <a:pPr>
              <a:spcBef>
                <a:spcPct val="50000"/>
              </a:spcBef>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衡方程也受到变形的影响，因为</a:t>
            </a:r>
            <a:r>
              <a:rPr lang="zh-CN" altLang="en-US" sz="2400" b="1" dirty="0">
                <a:solidFill>
                  <a:srgbClr val="FF0000"/>
                </a:solidFill>
                <a:latin typeface="楷体" panose="02010609060101010101" pitchFamily="49" charset="-122"/>
                <a:ea typeface="楷体" panose="02010609060101010101" pitchFamily="49" charset="-122"/>
              </a:rPr>
              <a:t>叠加原理不再适用</a:t>
            </a:r>
            <a:r>
              <a:rPr lang="zh-CN" altLang="en-US" sz="2400" b="1" dirty="0">
                <a:latin typeface="楷体" panose="02010609060101010101" pitchFamily="49" charset="-122"/>
                <a:ea typeface="楷体" panose="02010609060101010101" pitchFamily="49" charset="-122"/>
              </a:rPr>
              <a:t>。</a:t>
            </a:r>
          </a:p>
          <a:p>
            <a:pPr>
              <a:spcBef>
                <a:spcPct val="50000"/>
              </a:spcBef>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例如：同时受轴向和横向力的梁的纵横弯曲问题，薄</a:t>
            </a:r>
          </a:p>
          <a:p>
            <a:pPr>
              <a:spcBef>
                <a:spcPct val="50000"/>
              </a:spcBef>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壁构件的弹性稳定性问题，板壳结构的大挠度问题。</a:t>
            </a:r>
          </a:p>
          <a:p>
            <a:pPr>
              <a:spcBef>
                <a:spcPct val="50000"/>
              </a:spcBef>
              <a:buFont typeface="Wingdings" panose="05000000000000000000" pitchFamily="2" charset="2"/>
              <a:buNone/>
            </a:pPr>
            <a:endParaRPr lang="en-US" altLang="zh-CN" sz="2400" dirty="0">
              <a:ea typeface="楷体_GB2312" pitchFamily="49" charset="-122"/>
            </a:endParaRPr>
          </a:p>
        </p:txBody>
      </p:sp>
      <p:graphicFrame>
        <p:nvGraphicFramePr>
          <p:cNvPr id="101383" name="Object 7"/>
          <p:cNvGraphicFramePr>
            <a:graphicFrameLocks noChangeAspect="1"/>
          </p:cNvGraphicFramePr>
          <p:nvPr>
            <p:extLst>
              <p:ext uri="{D42A27DB-BD31-4B8C-83A1-F6EECF244321}">
                <p14:modId xmlns:p14="http://schemas.microsoft.com/office/powerpoint/2010/main" val="2042159837"/>
              </p:ext>
            </p:extLst>
          </p:nvPr>
        </p:nvGraphicFramePr>
        <p:xfrm>
          <a:off x="4318000" y="2847975"/>
          <a:ext cx="330200" cy="457200"/>
        </p:xfrm>
        <a:graphic>
          <a:graphicData uri="http://schemas.openxmlformats.org/presentationml/2006/ole">
            <mc:AlternateContent xmlns:mc="http://schemas.openxmlformats.org/markup-compatibility/2006">
              <mc:Choice xmlns:v="urn:schemas-microsoft-com:vml" Requires="v">
                <p:oleObj spid="_x0000_s101442" name="Equation" r:id="rId5" imgW="164880" imgH="228600" progId="Equation.DSMT4">
                  <p:embed/>
                </p:oleObj>
              </mc:Choice>
              <mc:Fallback>
                <p:oleObj name="Equation" r:id="rId5" imgW="1648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8000" y="2847975"/>
                        <a:ext cx="33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4" name="Object 8"/>
          <p:cNvGraphicFramePr>
            <a:graphicFrameLocks noGrp="1" noChangeAspect="1"/>
          </p:cNvGraphicFramePr>
          <p:nvPr>
            <p:ph idx="1"/>
            <p:extLst>
              <p:ext uri="{D42A27DB-BD31-4B8C-83A1-F6EECF244321}">
                <p14:modId xmlns:p14="http://schemas.microsoft.com/office/powerpoint/2010/main" val="2628288257"/>
              </p:ext>
            </p:extLst>
          </p:nvPr>
        </p:nvGraphicFramePr>
        <p:xfrm>
          <a:off x="5003800" y="2847975"/>
          <a:ext cx="355600" cy="457200"/>
        </p:xfrm>
        <a:graphic>
          <a:graphicData uri="http://schemas.openxmlformats.org/presentationml/2006/ole">
            <mc:AlternateContent xmlns:mc="http://schemas.openxmlformats.org/markup-compatibility/2006">
              <mc:Choice xmlns:v="urn:schemas-microsoft-com:vml" Requires="v">
                <p:oleObj spid="_x0000_s101443" name="Equation" r:id="rId7" imgW="177480" imgH="228600" progId="Equation.DSMT4">
                  <p:embed/>
                </p:oleObj>
              </mc:Choice>
              <mc:Fallback>
                <p:oleObj name="Equation" r:id="rId7" imgW="177480" imgH="22860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2847975"/>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9" name="直接连接符 8"/>
          <p:cNvCxnSpPr/>
          <p:nvPr/>
        </p:nvCxnSpPr>
        <p:spPr>
          <a:xfrm>
            <a:off x="1187624" y="134076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b="1" dirty="0">
                <a:latin typeface="隶书" panose="02010509060101010101" pitchFamily="49" charset="-122"/>
              </a:rPr>
              <a:t>叠加原理</a:t>
            </a:r>
            <a:endParaRPr lang="zh-CN" altLang="en-US" b="1" dirty="0">
              <a:latin typeface="黑体" panose="02010609060101010101" pitchFamily="49" charset="-122"/>
              <a:ea typeface="黑体" panose="02010609060101010101" pitchFamily="49" charset="-122"/>
            </a:endParaRPr>
          </a:p>
        </p:txBody>
      </p:sp>
      <p:sp>
        <p:nvSpPr>
          <p:cNvPr id="102403"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6.5</a:t>
            </a:r>
          </a:p>
        </p:txBody>
      </p:sp>
      <p:sp>
        <p:nvSpPr>
          <p:cNvPr id="102404" name="Text Box 4"/>
          <p:cNvSpPr txBox="1">
            <a:spLocks noChangeArrowheads="1"/>
          </p:cNvSpPr>
          <p:nvPr/>
        </p:nvSpPr>
        <p:spPr bwMode="auto">
          <a:xfrm>
            <a:off x="755576" y="1628800"/>
            <a:ext cx="7239000" cy="223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 typeface="Wingdings" panose="05000000000000000000" pitchFamily="2" charset="2"/>
              <a:buChar char="Ø"/>
            </a:pPr>
            <a:r>
              <a:rPr lang="en-US" altLang="zh-CN" sz="2400" dirty="0">
                <a:ea typeface="楷体_GB2312" pitchFamily="49" charset="-122"/>
              </a:rPr>
              <a:t> </a:t>
            </a:r>
            <a:r>
              <a:rPr lang="zh-CN" altLang="en-US" sz="2400" b="1" dirty="0">
                <a:latin typeface="楷体" panose="02010609060101010101" pitchFamily="49" charset="-122"/>
                <a:ea typeface="楷体" panose="02010609060101010101" pitchFamily="49" charset="-122"/>
              </a:rPr>
              <a:t>对于</a:t>
            </a:r>
            <a:r>
              <a:rPr lang="zh-CN" altLang="en-US" sz="2400" b="1" dirty="0">
                <a:solidFill>
                  <a:srgbClr val="0000FF"/>
                </a:solidFill>
                <a:latin typeface="楷体" panose="02010609060101010101" pitchFamily="49" charset="-122"/>
                <a:ea typeface="楷体" panose="02010609060101010101" pitchFamily="49" charset="-122"/>
              </a:rPr>
              <a:t>非线性弹性材料</a:t>
            </a:r>
            <a:r>
              <a:rPr lang="zh-CN" altLang="en-US" sz="2400" b="1" dirty="0">
                <a:latin typeface="楷体" panose="02010609060101010101" pitchFamily="49" charset="-122"/>
                <a:ea typeface="楷体" panose="02010609060101010101" pitchFamily="49" charset="-122"/>
              </a:rPr>
              <a:t>或</a:t>
            </a:r>
            <a:r>
              <a:rPr lang="zh-CN" altLang="en-US" sz="2400" b="1" dirty="0">
                <a:solidFill>
                  <a:srgbClr val="0000FF"/>
                </a:solidFill>
                <a:latin typeface="楷体" panose="02010609060101010101" pitchFamily="49" charset="-122"/>
                <a:ea typeface="楷体" panose="02010609060101010101" pitchFamily="49" charset="-122"/>
              </a:rPr>
              <a:t>弹塑性材料</a:t>
            </a:r>
            <a:r>
              <a:rPr lang="zh-CN" altLang="en-US" sz="2400" b="1" dirty="0">
                <a:latin typeface="楷体" panose="02010609060101010101" pitchFamily="49" charset="-122"/>
                <a:ea typeface="楷体" panose="02010609060101010101" pitchFamily="49" charset="-122"/>
              </a:rPr>
              <a:t>，本构方程是</a:t>
            </a:r>
            <a:r>
              <a:rPr lang="zh-CN" altLang="en-US" sz="2400" b="1" dirty="0">
                <a:solidFill>
                  <a:srgbClr val="0000FF"/>
                </a:solidFill>
                <a:latin typeface="楷体" panose="02010609060101010101" pitchFamily="49" charset="-122"/>
                <a:ea typeface="楷体" panose="02010609060101010101" pitchFamily="49" charset="-122"/>
              </a:rPr>
              <a:t>非线性</a:t>
            </a:r>
            <a:r>
              <a:rPr lang="zh-CN" altLang="en-US" sz="2400" b="1" dirty="0">
                <a:latin typeface="楷体" panose="02010609060101010101" pitchFamily="49" charset="-122"/>
                <a:ea typeface="楷体" panose="02010609060101010101" pitchFamily="49" charset="-122"/>
              </a:rPr>
              <a:t>的；对于载荷随变形而变化的非保守力系情况或边界用非线性弹簧支撑的约束情况，边界条件是非线性的；叠加原理对这些情况都将</a:t>
            </a:r>
            <a:r>
              <a:rPr lang="zh-CN" altLang="en-US" sz="2400" b="1" dirty="0">
                <a:solidFill>
                  <a:srgbClr val="FF0000"/>
                </a:solidFill>
                <a:latin typeface="楷体" panose="02010609060101010101" pitchFamily="49" charset="-122"/>
                <a:ea typeface="楷体" panose="02010609060101010101" pitchFamily="49" charset="-122"/>
              </a:rPr>
              <a:t>失效</a:t>
            </a:r>
            <a:r>
              <a:rPr lang="zh-CN" altLang="en-US" sz="2400" b="1" dirty="0">
                <a:latin typeface="楷体" panose="02010609060101010101" pitchFamily="49" charset="-122"/>
                <a:ea typeface="楷体" panose="02010609060101010101" pitchFamily="49" charset="-122"/>
              </a:rPr>
              <a:t>。</a:t>
            </a:r>
          </a:p>
        </p:txBody>
      </p:sp>
      <p:cxnSp>
        <p:nvCxnSpPr>
          <p:cNvPr id="5" name="直接连接符 4"/>
          <p:cNvCxnSpPr/>
          <p:nvPr/>
        </p:nvCxnSpPr>
        <p:spPr>
          <a:xfrm>
            <a:off x="1187624" y="134076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755576" y="260648"/>
            <a:ext cx="7772400" cy="1470025"/>
          </a:xfrm>
        </p:spPr>
        <p:txBody>
          <a:bodyPr anchor="ctr"/>
          <a:lstStyle/>
          <a:p>
            <a:r>
              <a:rPr lang="zh-CN" altLang="en-US" sz="4000" b="1" dirty="0"/>
              <a:t>微分提法、</a:t>
            </a:r>
            <a:r>
              <a:rPr lang="zh-CN" altLang="en-US" sz="4000" b="1" dirty="0" smtClean="0"/>
              <a:t>解法及</a:t>
            </a:r>
            <a:r>
              <a:rPr lang="zh-CN" altLang="en-US" sz="4000" b="1" dirty="0"/>
              <a:t>一般原理</a:t>
            </a:r>
          </a:p>
        </p:txBody>
      </p:sp>
      <p:sp>
        <p:nvSpPr>
          <p:cNvPr id="106499" name="Rectangle 3"/>
          <p:cNvSpPr>
            <a:spLocks noGrp="1" noChangeArrowheads="1"/>
          </p:cNvSpPr>
          <p:nvPr>
            <p:ph type="subTitle" idx="1"/>
          </p:nvPr>
        </p:nvSpPr>
        <p:spPr bwMode="auto">
          <a:xfrm>
            <a:off x="1828800" y="1524000"/>
            <a:ext cx="72390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lnSpc>
                <a:spcPct val="135000"/>
              </a:lnSpc>
              <a:spcBef>
                <a:spcPct val="0"/>
              </a:spcBef>
              <a:buFontTx/>
              <a:buBlip>
                <a:blip r:embed="rId2"/>
              </a:buBlip>
            </a:pPr>
            <a:r>
              <a:rPr lang="en-US" altLang="zh-CN" sz="2800" b="0">
                <a:latin typeface="黑体" panose="02010609060101010101" pitchFamily="49" charset="-122"/>
                <a:ea typeface="黑体" panose="02010609060101010101" pitchFamily="49" charset="-122"/>
              </a:rPr>
              <a:t> </a:t>
            </a:r>
            <a:r>
              <a:rPr lang="zh-CN" altLang="en-US" sz="2800" b="0">
                <a:latin typeface="黑体" panose="02010609060101010101" pitchFamily="49" charset="-122"/>
                <a:ea typeface="黑体" panose="02010609060101010101" pitchFamily="49" charset="-122"/>
              </a:rPr>
              <a:t>弹性力学问题的微分提法</a:t>
            </a:r>
          </a:p>
          <a:p>
            <a:pPr algn="l">
              <a:lnSpc>
                <a:spcPct val="135000"/>
              </a:lnSpc>
              <a:buFontTx/>
              <a:buBlip>
                <a:blip r:embed="rId2"/>
              </a:buBlip>
            </a:pPr>
            <a:r>
              <a:rPr lang="zh-CN" altLang="en-US" sz="2800" b="0">
                <a:solidFill>
                  <a:srgbClr val="FF0000"/>
                </a:solidFill>
                <a:latin typeface="黑体" panose="02010609060101010101" pitchFamily="49" charset="-122"/>
                <a:ea typeface="黑体" panose="02010609060101010101" pitchFamily="49" charset="-122"/>
              </a:rPr>
              <a:t> </a:t>
            </a:r>
            <a:r>
              <a:rPr lang="zh-CN" altLang="en-US" sz="2800" b="0">
                <a:latin typeface="黑体" panose="02010609060101010101" pitchFamily="49" charset="-122"/>
                <a:ea typeface="黑体" panose="02010609060101010101" pitchFamily="49" charset="-122"/>
              </a:rPr>
              <a:t>位移解法</a:t>
            </a:r>
          </a:p>
          <a:p>
            <a:pPr algn="l">
              <a:lnSpc>
                <a:spcPct val="135000"/>
              </a:lnSpc>
              <a:buFontTx/>
              <a:buBlip>
                <a:blip r:embed="rId2"/>
              </a:buBlip>
            </a:pPr>
            <a:r>
              <a:rPr lang="zh-CN" altLang="en-US" sz="2800" b="0">
                <a:latin typeface="黑体" panose="02010609060101010101" pitchFamily="49" charset="-122"/>
                <a:ea typeface="黑体" panose="02010609060101010101" pitchFamily="49" charset="-122"/>
              </a:rPr>
              <a:t> 应力解法</a:t>
            </a:r>
          </a:p>
          <a:p>
            <a:pPr algn="l">
              <a:lnSpc>
                <a:spcPct val="135000"/>
              </a:lnSpc>
              <a:buFontTx/>
              <a:buBlip>
                <a:blip r:embed="rId2"/>
              </a:buBlip>
            </a:pPr>
            <a:r>
              <a:rPr lang="zh-CN" altLang="en-US" sz="2800" b="0">
                <a:solidFill>
                  <a:srgbClr val="FF0000"/>
                </a:solidFill>
                <a:latin typeface="黑体" panose="02010609060101010101" pitchFamily="49" charset="-122"/>
                <a:ea typeface="黑体" panose="02010609060101010101" pitchFamily="49" charset="-122"/>
              </a:rPr>
              <a:t> </a:t>
            </a:r>
            <a:r>
              <a:rPr lang="zh-CN" altLang="en-US" sz="2800" b="0">
                <a:latin typeface="黑体" panose="02010609060101010101" pitchFamily="49" charset="-122"/>
                <a:ea typeface="黑体" panose="02010609060101010101" pitchFamily="49" charset="-122"/>
              </a:rPr>
              <a:t>应力函数解法</a:t>
            </a:r>
          </a:p>
          <a:p>
            <a:pPr algn="l">
              <a:lnSpc>
                <a:spcPct val="135000"/>
              </a:lnSpc>
              <a:buFontTx/>
              <a:buBlip>
                <a:blip r:embed="rId2"/>
              </a:buBlip>
            </a:pPr>
            <a:r>
              <a:rPr lang="zh-CN" altLang="en-US" sz="2800" b="0">
                <a:latin typeface="黑体" panose="02010609060101010101" pitchFamily="49" charset="-122"/>
                <a:ea typeface="黑体" panose="02010609060101010101" pitchFamily="49" charset="-122"/>
              </a:rPr>
              <a:t> 叠加原理</a:t>
            </a:r>
          </a:p>
          <a:p>
            <a:pPr algn="l">
              <a:lnSpc>
                <a:spcPct val="135000"/>
              </a:lnSpc>
              <a:buFontTx/>
              <a:buBlip>
                <a:blip r:embed="rId2"/>
              </a:buBlip>
            </a:pPr>
            <a:r>
              <a:rPr lang="zh-CN" altLang="en-US" sz="2800" b="0">
                <a:latin typeface="黑体" panose="02010609060101010101" pitchFamily="49" charset="-122"/>
                <a:ea typeface="黑体" panose="02010609060101010101" pitchFamily="49" charset="-122"/>
              </a:rPr>
              <a:t> </a:t>
            </a:r>
            <a:r>
              <a:rPr lang="zh-CN" altLang="en-US" sz="2800" b="0">
                <a:solidFill>
                  <a:srgbClr val="FF0000"/>
                </a:solidFill>
                <a:latin typeface="黑体" panose="02010609060101010101" pitchFamily="49" charset="-122"/>
                <a:ea typeface="黑体" panose="02010609060101010101" pitchFamily="49" charset="-122"/>
              </a:rPr>
              <a:t>解的唯一性定理</a:t>
            </a:r>
          </a:p>
          <a:p>
            <a:pPr algn="l">
              <a:lnSpc>
                <a:spcPct val="135000"/>
              </a:lnSpc>
              <a:buFontTx/>
              <a:buBlip>
                <a:blip r:embed="rId2"/>
              </a:buBlip>
            </a:pPr>
            <a:r>
              <a:rPr lang="zh-CN" altLang="en-US" sz="2800" b="0">
                <a:latin typeface="黑体" panose="02010609060101010101" pitchFamily="49" charset="-122"/>
                <a:ea typeface="黑体" panose="02010609060101010101" pitchFamily="49" charset="-122"/>
              </a:rPr>
              <a:t> 圣维南原理</a:t>
            </a:r>
          </a:p>
        </p:txBody>
      </p:sp>
      <p:sp>
        <p:nvSpPr>
          <p:cNvPr id="106500" name="Text Box 4"/>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a:t>
            </a:r>
          </a:p>
        </p:txBody>
      </p:sp>
      <p:cxnSp>
        <p:nvCxnSpPr>
          <p:cNvPr id="5" name="直接连接符 4"/>
          <p:cNvCxnSpPr/>
          <p:nvPr/>
        </p:nvCxnSpPr>
        <p:spPr>
          <a:xfrm>
            <a:off x="1187624" y="134076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52400" y="76200"/>
            <a:ext cx="8229600" cy="1143000"/>
          </a:xfrm>
        </p:spPr>
        <p:txBody>
          <a:bodyPr/>
          <a:lstStyle/>
          <a:p>
            <a:r>
              <a:rPr lang="zh-CN" altLang="en-US" b="1" dirty="0">
                <a:latin typeface="隶书" panose="02010509060101010101" pitchFamily="49" charset="-122"/>
              </a:rPr>
              <a:t>解的唯一性定理</a:t>
            </a:r>
            <a:endParaRPr lang="zh-CN" altLang="en-US" b="1" dirty="0">
              <a:latin typeface="黑体" panose="02010609060101010101" pitchFamily="49" charset="-122"/>
              <a:ea typeface="黑体" panose="02010609060101010101" pitchFamily="49" charset="-122"/>
            </a:endParaRPr>
          </a:p>
        </p:txBody>
      </p:sp>
      <p:sp>
        <p:nvSpPr>
          <p:cNvPr id="103427"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6.6</a:t>
            </a:r>
          </a:p>
        </p:txBody>
      </p:sp>
      <p:sp>
        <p:nvSpPr>
          <p:cNvPr id="103428" name="Text Box 4"/>
          <p:cNvSpPr txBox="1">
            <a:spLocks noChangeArrowheads="1"/>
          </p:cNvSpPr>
          <p:nvPr/>
        </p:nvSpPr>
        <p:spPr bwMode="auto">
          <a:xfrm>
            <a:off x="1403648" y="1187461"/>
            <a:ext cx="8101013" cy="1455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Char char="u"/>
            </a:pPr>
            <a:r>
              <a:rPr kumimoji="1" lang="en-US" altLang="zh-CN" sz="3200" dirty="0">
                <a:sym typeface="Symbol" panose="05050102010706020507" pitchFamily="18" charset="2"/>
              </a:rPr>
              <a:t>  </a:t>
            </a:r>
            <a:r>
              <a:rPr kumimoji="1" lang="zh-CN" altLang="en-US" sz="2800" b="1" dirty="0">
                <a:latin typeface="楷体" panose="02010609060101010101" pitchFamily="49" charset="-122"/>
                <a:ea typeface="楷体" panose="02010609060101010101" pitchFamily="49" charset="-122"/>
                <a:sym typeface="Symbol" panose="05050102010706020507" pitchFamily="18" charset="2"/>
              </a:rPr>
              <a:t>无初应力的线弹性问题的解是唯一的</a:t>
            </a:r>
          </a:p>
          <a:p>
            <a:pPr>
              <a:lnSpc>
                <a:spcPct val="130000"/>
              </a:lnSpc>
              <a:spcBef>
                <a:spcPct val="50000"/>
              </a:spcBef>
              <a:buClr>
                <a:schemeClr val="accent2"/>
              </a:buClr>
              <a:buSzPct val="70000"/>
              <a:buFont typeface="Wingdings" panose="05000000000000000000" pitchFamily="2" charset="2"/>
              <a:buChar char="u"/>
            </a:pPr>
            <a:r>
              <a:rPr kumimoji="1" lang="zh-CN" altLang="en-US" sz="2800" b="1" dirty="0">
                <a:latin typeface="楷体" panose="02010609060101010101" pitchFamily="49" charset="-122"/>
                <a:ea typeface="楷体" panose="02010609060101010101" pitchFamily="49" charset="-122"/>
                <a:sym typeface="Symbol" panose="05050102010706020507" pitchFamily="18" charset="2"/>
              </a:rPr>
              <a:t>  给“试凑”解法提供了理论基础</a:t>
            </a:r>
          </a:p>
        </p:txBody>
      </p:sp>
      <p:sp>
        <p:nvSpPr>
          <p:cNvPr id="5" name="Text Box 4"/>
          <p:cNvSpPr txBox="1">
            <a:spLocks noChangeArrowheads="1"/>
          </p:cNvSpPr>
          <p:nvPr/>
        </p:nvSpPr>
        <p:spPr bwMode="auto">
          <a:xfrm>
            <a:off x="1417992" y="3225240"/>
            <a:ext cx="7086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800" b="1" dirty="0" smtClean="0">
                <a:latin typeface="楷体" panose="02010609060101010101" pitchFamily="49" charset="-122"/>
                <a:ea typeface="楷体" panose="02010609060101010101" pitchFamily="49" charset="-122"/>
              </a:rPr>
              <a:t>定理</a:t>
            </a:r>
            <a:r>
              <a:rPr lang="zh-CN" altLang="en-US" sz="2800" b="1" dirty="0">
                <a:latin typeface="楷体" panose="02010609060101010101" pitchFamily="49" charset="-122"/>
                <a:ea typeface="楷体" panose="02010609060101010101" pitchFamily="49" charset="-122"/>
              </a:rPr>
              <a:t>的证明（反证法）</a:t>
            </a:r>
            <a:r>
              <a:rPr lang="zh-CN" altLang="en-US" sz="2800" b="1" dirty="0" smtClean="0">
                <a:latin typeface="楷体" panose="02010609060101010101" pitchFamily="49" charset="-122"/>
                <a:ea typeface="楷体" panose="02010609060101010101" pitchFamily="49" charset="-122"/>
              </a:rPr>
              <a:t>：略</a:t>
            </a:r>
            <a:endParaRPr lang="zh-CN" altLang="en-US" sz="2800" b="1" dirty="0">
              <a:latin typeface="楷体" panose="02010609060101010101" pitchFamily="49" charset="-122"/>
              <a:ea typeface="楷体" panose="02010609060101010101" pitchFamily="49" charset="-122"/>
            </a:endParaRPr>
          </a:p>
        </p:txBody>
      </p:sp>
      <p:cxnSp>
        <p:nvCxnSpPr>
          <p:cNvPr id="6" name="直接连接符 5"/>
          <p:cNvCxnSpPr/>
          <p:nvPr/>
        </p:nvCxnSpPr>
        <p:spPr>
          <a:xfrm>
            <a:off x="1253208" y="1187461"/>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524000" y="1600200"/>
            <a:ext cx="7239000"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Tx/>
              <a:buNone/>
            </a:pPr>
            <a:r>
              <a:rPr kumimoji="1" lang="en-US" altLang="zh-CN" sz="2400" dirty="0">
                <a:solidFill>
                  <a:srgbClr val="FF0000"/>
                </a:solidFill>
                <a:ea typeface="楷体_GB2312" pitchFamily="49" charset="-122"/>
              </a:rPr>
              <a:t>     </a:t>
            </a:r>
            <a:r>
              <a:rPr kumimoji="1" lang="zh-CN" altLang="en-US" sz="2400" b="1" dirty="0">
                <a:solidFill>
                  <a:srgbClr val="FF0000"/>
                </a:solidFill>
                <a:latin typeface="楷体" panose="02010609060101010101" pitchFamily="49" charset="-122"/>
                <a:ea typeface="楷体" panose="02010609060101010101" pitchFamily="49" charset="-122"/>
              </a:rPr>
              <a:t>第二组</a:t>
            </a:r>
            <a:r>
              <a:rPr kumimoji="1" lang="zh-CN" altLang="en-US" sz="2400" b="1" dirty="0">
                <a:latin typeface="楷体" panose="02010609060101010101" pitchFamily="49" charset="-122"/>
                <a:ea typeface="楷体" panose="02010609060101010101" pitchFamily="49" charset="-122"/>
              </a:rPr>
              <a:t>  </a:t>
            </a:r>
            <a:r>
              <a:rPr kumimoji="1" lang="zh-CN" altLang="en-US" sz="2400" b="1" dirty="0" smtClean="0">
                <a:latin typeface="楷体" panose="02010609060101010101" pitchFamily="49" charset="-122"/>
                <a:ea typeface="楷体" panose="02010609060101010101" pitchFamily="49" charset="-122"/>
              </a:rPr>
              <a:t>基本</a:t>
            </a:r>
            <a:r>
              <a:rPr kumimoji="1" lang="zh-CN" altLang="en-US" sz="2400" b="1" dirty="0">
                <a:latin typeface="楷体" panose="02010609060101010101" pitchFamily="49" charset="-122"/>
                <a:ea typeface="楷体" panose="02010609060101010101" pitchFamily="49" charset="-122"/>
              </a:rPr>
              <a:t>未知量：    </a:t>
            </a:r>
            <a:r>
              <a:rPr kumimoji="1" lang="zh-CN" altLang="en-US" sz="2400" b="0" i="1" dirty="0">
                <a:latin typeface="Times New Roman" panose="02020603050405020304" pitchFamily="18" charset="0"/>
                <a:ea typeface="楷体_GB2312" pitchFamily="49" charset="-122"/>
                <a:sym typeface="Symbol" panose="05050102010706020507" pitchFamily="18" charset="2"/>
              </a:rPr>
              <a:t></a:t>
            </a:r>
            <a:r>
              <a:rPr kumimoji="1" lang="en-US" altLang="zh-CN" sz="2400" b="0" i="1" baseline="-25000" dirty="0" err="1">
                <a:latin typeface="Times New Roman" panose="02020603050405020304" pitchFamily="18" charset="0"/>
                <a:ea typeface="楷体_GB2312" pitchFamily="49" charset="-122"/>
                <a:sym typeface="Symbol" panose="05050102010706020507" pitchFamily="18" charset="2"/>
              </a:rPr>
              <a:t>ij</a:t>
            </a:r>
            <a:r>
              <a:rPr kumimoji="1" lang="en-US" altLang="zh-CN" sz="2400" b="0" i="1" baseline="-25000" dirty="0">
                <a:latin typeface="Times New Roman" panose="02020603050405020304" pitchFamily="18" charset="0"/>
                <a:ea typeface="楷体_GB2312" pitchFamily="49" charset="-122"/>
                <a:sym typeface="Symbol" panose="05050102010706020507" pitchFamily="18" charset="2"/>
              </a:rPr>
              <a:t> </a:t>
            </a:r>
            <a:r>
              <a:rPr kumimoji="1" lang="en-US" altLang="zh-CN" sz="2400" b="0" dirty="0">
                <a:latin typeface="Times New Roman" panose="02020603050405020304" pitchFamily="18" charset="0"/>
                <a:ea typeface="楷体_GB2312" pitchFamily="49" charset="-122"/>
                <a:sym typeface="Symbol" panose="05050102010706020507" pitchFamily="18" charset="2"/>
              </a:rPr>
              <a:t>(</a:t>
            </a:r>
            <a:r>
              <a:rPr kumimoji="1" lang="en-US" altLang="zh-CN" sz="2400" b="0" dirty="0">
                <a:solidFill>
                  <a:srgbClr val="800000"/>
                </a:solidFill>
                <a:latin typeface="Times New Roman" panose="02020603050405020304" pitchFamily="18" charset="0"/>
                <a:ea typeface="楷体_GB2312" pitchFamily="49" charset="-122"/>
                <a:sym typeface="Symbol" panose="05050102010706020507" pitchFamily="18" charset="2"/>
              </a:rPr>
              <a:t>6</a:t>
            </a:r>
            <a:r>
              <a:rPr kumimoji="1" lang="en-US" altLang="zh-CN" sz="2400" b="0" dirty="0">
                <a:latin typeface="Times New Roman" panose="02020603050405020304" pitchFamily="18" charset="0"/>
                <a:ea typeface="楷体_GB2312" pitchFamily="49" charset="-122"/>
                <a:sym typeface="Symbol" panose="05050102010706020507" pitchFamily="18" charset="2"/>
              </a:rPr>
              <a:t>),   </a:t>
            </a:r>
            <a:r>
              <a:rPr kumimoji="1" lang="en-US" altLang="zh-CN" sz="2400" b="0" i="1" dirty="0">
                <a:latin typeface="Times New Roman" panose="02020603050405020304" pitchFamily="18" charset="0"/>
                <a:ea typeface="楷体_GB2312" pitchFamily="49" charset="-122"/>
                <a:sym typeface="Symbol" panose="05050102010706020507" pitchFamily="18" charset="2"/>
              </a:rPr>
              <a:t></a:t>
            </a:r>
            <a:r>
              <a:rPr kumimoji="1" lang="en-US" altLang="zh-CN" sz="2400" b="0" i="1" baseline="-25000" dirty="0" err="1">
                <a:latin typeface="Times New Roman" panose="02020603050405020304" pitchFamily="18" charset="0"/>
                <a:ea typeface="楷体_GB2312" pitchFamily="49" charset="-122"/>
                <a:sym typeface="Symbol" panose="05050102010706020507" pitchFamily="18" charset="2"/>
              </a:rPr>
              <a:t>ij</a:t>
            </a:r>
            <a:r>
              <a:rPr kumimoji="1" lang="en-US" altLang="zh-CN" sz="2400" b="0" baseline="-25000" dirty="0">
                <a:latin typeface="Times New Roman" panose="02020603050405020304" pitchFamily="18" charset="0"/>
                <a:ea typeface="楷体_GB2312" pitchFamily="49" charset="-122"/>
                <a:sym typeface="Symbol" panose="05050102010706020507" pitchFamily="18" charset="2"/>
              </a:rPr>
              <a:t> </a:t>
            </a:r>
            <a:r>
              <a:rPr kumimoji="1" lang="en-US" altLang="zh-CN" sz="2400" b="0" baseline="-25000" dirty="0" smtClean="0">
                <a:latin typeface="Times New Roman" panose="02020603050405020304" pitchFamily="18" charset="0"/>
                <a:ea typeface="楷体_GB2312" pitchFamily="49" charset="-122"/>
                <a:sym typeface="Symbol" panose="05050102010706020507" pitchFamily="18" charset="2"/>
              </a:rPr>
              <a:t>                 </a:t>
            </a:r>
            <a:r>
              <a:rPr kumimoji="1" lang="en-US" altLang="zh-CN" sz="2400" b="0" dirty="0" smtClean="0">
                <a:latin typeface="Times New Roman" panose="02020603050405020304" pitchFamily="18" charset="0"/>
                <a:ea typeface="楷体_GB2312" pitchFamily="49" charset="-122"/>
                <a:sym typeface="Symbol" panose="05050102010706020507" pitchFamily="18" charset="2"/>
              </a:rPr>
              <a:t>(</a:t>
            </a:r>
            <a:r>
              <a:rPr kumimoji="1" lang="en-US" altLang="zh-CN" sz="2400" b="0" dirty="0">
                <a:solidFill>
                  <a:srgbClr val="800000"/>
                </a:solidFill>
                <a:latin typeface="Times New Roman" panose="02020603050405020304" pitchFamily="18" charset="0"/>
                <a:ea typeface="楷体_GB2312" pitchFamily="49" charset="-122"/>
                <a:sym typeface="Symbol" panose="05050102010706020507" pitchFamily="18" charset="2"/>
              </a:rPr>
              <a:t>6</a:t>
            </a:r>
            <a:r>
              <a:rPr kumimoji="1" lang="en-US" altLang="zh-CN" sz="2400" b="0" dirty="0">
                <a:latin typeface="Times New Roman" panose="02020603050405020304" pitchFamily="18" charset="0"/>
                <a:ea typeface="楷体_GB2312" pitchFamily="49" charset="-122"/>
                <a:sym typeface="Symbol" panose="05050102010706020507" pitchFamily="18" charset="2"/>
              </a:rPr>
              <a:t>)  </a:t>
            </a:r>
            <a:r>
              <a:rPr kumimoji="1" lang="en-US" altLang="zh-CN" sz="2400" b="0" i="1" dirty="0">
                <a:latin typeface="Times New Roman" panose="02020603050405020304" pitchFamily="18" charset="0"/>
                <a:ea typeface="楷体_GB2312" pitchFamily="49" charset="-122"/>
                <a:sym typeface="Symbol" panose="05050102010706020507" pitchFamily="18" charset="2"/>
              </a:rPr>
              <a:t> </a:t>
            </a:r>
            <a:r>
              <a:rPr kumimoji="1" lang="en-US" altLang="zh-CN" sz="2400" dirty="0">
                <a:ea typeface="楷体_GB2312" pitchFamily="49" charset="-122"/>
                <a:sym typeface="Symbol" panose="05050102010706020507" pitchFamily="18" charset="2"/>
              </a:rPr>
              <a:t> </a:t>
            </a:r>
          </a:p>
          <a:p>
            <a:pPr>
              <a:lnSpc>
                <a:spcPct val="150000"/>
              </a:lnSpc>
              <a:spcBef>
                <a:spcPct val="60000"/>
              </a:spcBef>
              <a:buFontTx/>
              <a:buNone/>
            </a:pPr>
            <a:r>
              <a:rPr kumimoji="1" lang="en-US" altLang="zh-CN" sz="2400" dirty="0">
                <a:ea typeface="楷体_GB2312"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平衡方程：   </a:t>
            </a:r>
            <a:r>
              <a:rPr kumimoji="1" lang="zh-CN" altLang="en-US" sz="2400" dirty="0">
                <a:ea typeface="楷体_GB2312" pitchFamily="49" charset="-122"/>
                <a:sym typeface="Symbol" panose="05050102010706020507" pitchFamily="18" charset="2"/>
              </a:rPr>
              <a:t>	</a:t>
            </a:r>
            <a:r>
              <a:rPr kumimoji="1" lang="zh-CN" altLang="en-US" sz="2400" b="0" dirty="0">
                <a:latin typeface="Times New Roman" panose="02020603050405020304" pitchFamily="18" charset="0"/>
                <a:ea typeface="楷体_GB2312" pitchFamily="49" charset="-122"/>
                <a:sym typeface="Symbol" panose="05050102010706020507" pitchFamily="18" charset="2"/>
              </a:rPr>
              <a:t>	                                   </a:t>
            </a:r>
            <a:r>
              <a:rPr kumimoji="1" lang="en-US" altLang="zh-CN" sz="2400" b="0" dirty="0">
                <a:latin typeface="Times New Roman" panose="02020603050405020304" pitchFamily="18" charset="0"/>
                <a:ea typeface="楷体_GB2312" pitchFamily="49" charset="-122"/>
                <a:sym typeface="Symbol" panose="05050102010706020507" pitchFamily="18" charset="2"/>
              </a:rPr>
              <a:t>(</a:t>
            </a:r>
            <a:r>
              <a:rPr kumimoji="1" lang="en-US" altLang="zh-CN" sz="2400" b="0" dirty="0">
                <a:solidFill>
                  <a:srgbClr val="800000"/>
                </a:solidFill>
                <a:latin typeface="Times New Roman" panose="02020603050405020304" pitchFamily="18" charset="0"/>
                <a:ea typeface="楷体_GB2312" pitchFamily="49" charset="-122"/>
                <a:sym typeface="Symbol" panose="05050102010706020507" pitchFamily="18" charset="2"/>
              </a:rPr>
              <a:t>3</a:t>
            </a:r>
            <a:r>
              <a:rPr kumimoji="1" lang="en-US" altLang="zh-CN" sz="2400" b="0" dirty="0">
                <a:latin typeface="Times New Roman" panose="02020603050405020304" pitchFamily="18" charset="0"/>
                <a:ea typeface="楷体_GB2312" pitchFamily="49" charset="-122"/>
                <a:sym typeface="Symbol" panose="05050102010706020507" pitchFamily="18" charset="2"/>
              </a:rPr>
              <a:t>)</a:t>
            </a:r>
          </a:p>
          <a:p>
            <a:pPr>
              <a:lnSpc>
                <a:spcPct val="150000"/>
              </a:lnSpc>
              <a:spcBef>
                <a:spcPct val="100000"/>
              </a:spcBef>
              <a:buFontTx/>
              <a:buNone/>
            </a:pPr>
            <a:r>
              <a:rPr kumimoji="1" lang="en-US" altLang="zh-CN" sz="2400" dirty="0">
                <a:ea typeface="楷体_GB2312"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协调方程：</a:t>
            </a:r>
            <a:r>
              <a:rPr kumimoji="1" lang="zh-CN" altLang="en-US" sz="2400" dirty="0">
                <a:ea typeface="楷体_GB2312" pitchFamily="49" charset="-122"/>
                <a:sym typeface="Symbol" panose="05050102010706020507" pitchFamily="18" charset="2"/>
              </a:rPr>
              <a:t>			</a:t>
            </a:r>
            <a:r>
              <a:rPr kumimoji="1" lang="zh-CN" altLang="en-US" sz="2400" b="0" dirty="0">
                <a:latin typeface="Times New Roman" panose="02020603050405020304" pitchFamily="18" charset="0"/>
                <a:ea typeface="楷体_GB2312" pitchFamily="49" charset="-122"/>
                <a:sym typeface="Symbol" panose="05050102010706020507" pitchFamily="18" charset="2"/>
              </a:rPr>
              <a:t>	           </a:t>
            </a:r>
            <a:r>
              <a:rPr kumimoji="1" lang="en-US" altLang="zh-CN" sz="2400" b="0" dirty="0">
                <a:latin typeface="Times New Roman" panose="02020603050405020304" pitchFamily="18" charset="0"/>
                <a:ea typeface="楷体_GB2312" pitchFamily="49" charset="-122"/>
                <a:sym typeface="Symbol" panose="05050102010706020507" pitchFamily="18" charset="2"/>
              </a:rPr>
              <a:t>(</a:t>
            </a:r>
            <a:r>
              <a:rPr kumimoji="1" lang="en-US" altLang="zh-CN" sz="2400" b="0" dirty="0">
                <a:solidFill>
                  <a:srgbClr val="800000"/>
                </a:solidFill>
                <a:latin typeface="Times New Roman" panose="02020603050405020304" pitchFamily="18" charset="0"/>
                <a:ea typeface="楷体_GB2312" pitchFamily="49" charset="-122"/>
                <a:sym typeface="Symbol" panose="05050102010706020507" pitchFamily="18" charset="2"/>
              </a:rPr>
              <a:t>6-3</a:t>
            </a:r>
            <a:r>
              <a:rPr kumimoji="1" lang="en-US" altLang="zh-CN" sz="2400" b="0" dirty="0">
                <a:latin typeface="Times New Roman" panose="02020603050405020304" pitchFamily="18" charset="0"/>
                <a:ea typeface="楷体_GB2312" pitchFamily="49" charset="-122"/>
                <a:sym typeface="Symbol" panose="05050102010706020507" pitchFamily="18" charset="2"/>
              </a:rPr>
              <a:t>)</a:t>
            </a:r>
          </a:p>
          <a:p>
            <a:pPr>
              <a:lnSpc>
                <a:spcPct val="150000"/>
              </a:lnSpc>
              <a:spcBef>
                <a:spcPct val="100000"/>
              </a:spcBef>
              <a:buFontTx/>
              <a:buNone/>
            </a:pPr>
            <a:r>
              <a:rPr kumimoji="1" lang="en-US" altLang="zh-CN" sz="2400" dirty="0">
                <a:ea typeface="楷体_GB2312"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应变－应力关系：</a:t>
            </a:r>
            <a:r>
              <a:rPr kumimoji="1" lang="zh-CN" altLang="en-US" sz="2400" dirty="0">
                <a:ea typeface="楷体_GB2312" pitchFamily="49" charset="-122"/>
                <a:sym typeface="Symbol" panose="05050102010706020507" pitchFamily="18" charset="2"/>
              </a:rPr>
              <a:t>	                                </a:t>
            </a:r>
            <a:r>
              <a:rPr kumimoji="1" lang="en-US" altLang="zh-CN" sz="2400" b="0" dirty="0">
                <a:latin typeface="Times New Roman" panose="02020603050405020304" pitchFamily="18" charset="0"/>
                <a:ea typeface="楷体_GB2312" pitchFamily="49" charset="-122"/>
                <a:sym typeface="Symbol" panose="05050102010706020507" pitchFamily="18" charset="2"/>
              </a:rPr>
              <a:t>(</a:t>
            </a:r>
            <a:r>
              <a:rPr kumimoji="1" lang="en-US" altLang="zh-CN" sz="2400" b="0" dirty="0">
                <a:solidFill>
                  <a:srgbClr val="800000"/>
                </a:solidFill>
                <a:latin typeface="Times New Roman" panose="02020603050405020304" pitchFamily="18" charset="0"/>
                <a:ea typeface="楷体_GB2312" pitchFamily="49" charset="-122"/>
                <a:sym typeface="Symbol" panose="05050102010706020507" pitchFamily="18" charset="2"/>
              </a:rPr>
              <a:t>6</a:t>
            </a:r>
            <a:r>
              <a:rPr kumimoji="1" lang="en-US" altLang="zh-CN" sz="2400" b="0" dirty="0">
                <a:latin typeface="Times New Roman" panose="02020603050405020304" pitchFamily="18" charset="0"/>
                <a:ea typeface="楷体_GB2312" pitchFamily="49" charset="-122"/>
                <a:sym typeface="Symbol" panose="05050102010706020507" pitchFamily="18" charset="2"/>
              </a:rPr>
              <a:t>)</a:t>
            </a:r>
          </a:p>
        </p:txBody>
      </p:sp>
      <p:sp>
        <p:nvSpPr>
          <p:cNvPr id="33796" name="Rectangle 4"/>
          <p:cNvSpPr>
            <a:spLocks noGrp="1" noChangeArrowheads="1"/>
          </p:cNvSpPr>
          <p:nvPr>
            <p:ph type="title"/>
          </p:nvPr>
        </p:nvSpPr>
        <p:spPr/>
        <p:txBody>
          <a:bodyPr/>
          <a:lstStyle/>
          <a:p>
            <a:r>
              <a:rPr lang="zh-CN" altLang="en-US" b="1" dirty="0">
                <a:latin typeface="隶书" panose="02010509060101010101" pitchFamily="49" charset="-122"/>
              </a:rPr>
              <a:t>微分提法</a:t>
            </a:r>
          </a:p>
        </p:txBody>
      </p:sp>
      <p:graphicFrame>
        <p:nvGraphicFramePr>
          <p:cNvPr id="33797" name="Object 5"/>
          <p:cNvGraphicFramePr>
            <a:graphicFrameLocks noGrp="1" noChangeAspect="1"/>
          </p:cNvGraphicFramePr>
          <p:nvPr>
            <p:ph sz="half" idx="1"/>
          </p:nvPr>
        </p:nvGraphicFramePr>
        <p:xfrm>
          <a:off x="4495800" y="2522538"/>
          <a:ext cx="1951038" cy="561975"/>
        </p:xfrm>
        <a:graphic>
          <a:graphicData uri="http://schemas.openxmlformats.org/presentationml/2006/ole">
            <mc:AlternateContent xmlns:mc="http://schemas.openxmlformats.org/markup-compatibility/2006">
              <mc:Choice xmlns:v="urn:schemas-microsoft-com:vml" Requires="v">
                <p:oleObj spid="_x0000_s58427" name="Equation" r:id="rId3" imgW="838080" imgH="241200" progId="Equation.DSMT4">
                  <p:embed/>
                </p:oleObj>
              </mc:Choice>
              <mc:Fallback>
                <p:oleObj name="Equation" r:id="rId3" imgW="838080" imgH="2412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522538"/>
                        <a:ext cx="195103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1" name="Object 9"/>
          <p:cNvGraphicFramePr>
            <a:graphicFrameLocks noGrp="1" noChangeAspect="1"/>
          </p:cNvGraphicFramePr>
          <p:nvPr>
            <p:ph sz="quarter" idx="2"/>
          </p:nvPr>
        </p:nvGraphicFramePr>
        <p:xfrm>
          <a:off x="3581400" y="3360738"/>
          <a:ext cx="4208463" cy="601662"/>
        </p:xfrm>
        <a:graphic>
          <a:graphicData uri="http://schemas.openxmlformats.org/presentationml/2006/ole">
            <mc:AlternateContent xmlns:mc="http://schemas.openxmlformats.org/markup-compatibility/2006">
              <mc:Choice xmlns:v="urn:schemas-microsoft-com:vml" Requires="v">
                <p:oleObj spid="_x0000_s58428" name="公式" r:id="rId5" imgW="1688760" imgH="241200" progId="Equation.3">
                  <p:embed/>
                </p:oleObj>
              </mc:Choice>
              <mc:Fallback>
                <p:oleObj name="公式" r:id="rId5" imgW="1688760" imgH="2412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360738"/>
                        <a:ext cx="4208463"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9" name="Text Box 7"/>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graphicFrame>
        <p:nvGraphicFramePr>
          <p:cNvPr id="33804" name="Object 12"/>
          <p:cNvGraphicFramePr>
            <a:graphicFrameLocks noGrp="1" noChangeAspect="1"/>
          </p:cNvGraphicFramePr>
          <p:nvPr>
            <p:ph sz="quarter" idx="3"/>
          </p:nvPr>
        </p:nvGraphicFramePr>
        <p:xfrm>
          <a:off x="4578350" y="4221163"/>
          <a:ext cx="3117850" cy="655637"/>
        </p:xfrm>
        <a:graphic>
          <a:graphicData uri="http://schemas.openxmlformats.org/presentationml/2006/ole">
            <mc:AlternateContent xmlns:mc="http://schemas.openxmlformats.org/markup-compatibility/2006">
              <mc:Choice xmlns:v="urn:schemas-microsoft-com:vml" Requires="v">
                <p:oleObj spid="_x0000_s58429" name="公式" r:id="rId7" imgW="1206360" imgH="253800" progId="Equation.3">
                  <p:embed/>
                </p:oleObj>
              </mc:Choice>
              <mc:Fallback>
                <p:oleObj name="公式" r:id="rId7" imgW="1206360" imgH="253800"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8350" y="4221163"/>
                        <a:ext cx="311785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6" name="AutoShape 14"/>
          <p:cNvSpPr>
            <a:spLocks noChangeArrowheads="1"/>
          </p:cNvSpPr>
          <p:nvPr/>
        </p:nvSpPr>
        <p:spPr bwMode="auto">
          <a:xfrm>
            <a:off x="1524000" y="1828800"/>
            <a:ext cx="304800" cy="304800"/>
          </a:xfrm>
          <a:prstGeom prst="star5">
            <a:avLst/>
          </a:prstGeom>
          <a:gradFill rotWithShape="1">
            <a:gsLst>
              <a:gs pos="0">
                <a:srgbClr val="FFFF99"/>
              </a:gs>
              <a:gs pos="100000">
                <a:srgbClr val="FF0000"/>
              </a:gs>
            </a:gsLst>
            <a:path path="shape">
              <a:fillToRect l="50000" t="50000" r="50000" b="50000"/>
            </a:path>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9" name="直接连接符 8"/>
          <p:cNvCxnSpPr/>
          <p:nvPr/>
        </p:nvCxnSpPr>
        <p:spPr>
          <a:xfrm>
            <a:off x="1115616" y="119463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95237" y="1602454"/>
            <a:ext cx="1367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chemeClr val="accent1"/>
                </a:solidFill>
                <a:latin typeface="黑体" panose="02010609060101010101" pitchFamily="49" charset="-122"/>
                <a:ea typeface="黑体" panose="02010609060101010101" pitchFamily="49" charset="-122"/>
              </a:rPr>
              <a:t>简例</a:t>
            </a:r>
            <a:r>
              <a:rPr lang="en-US" altLang="zh-CN" sz="2800" b="1" dirty="0">
                <a:solidFill>
                  <a:schemeClr val="accent1"/>
                </a:solidFill>
                <a:latin typeface="黑体" panose="02010609060101010101" pitchFamily="49" charset="-122"/>
                <a:ea typeface="黑体" panose="02010609060101010101" pitchFamily="49" charset="-122"/>
              </a:rPr>
              <a:t>1:</a:t>
            </a:r>
            <a:r>
              <a:rPr lang="en-US" altLang="zh-CN" sz="2800" b="1" dirty="0"/>
              <a:t> </a:t>
            </a:r>
          </a:p>
        </p:txBody>
      </p:sp>
      <p:grpSp>
        <p:nvGrpSpPr>
          <p:cNvPr id="40963" name="Group 27"/>
          <p:cNvGrpSpPr>
            <a:grpSpLocks/>
          </p:cNvGrpSpPr>
          <p:nvPr/>
        </p:nvGrpSpPr>
        <p:grpSpPr bwMode="auto">
          <a:xfrm>
            <a:off x="582216" y="3848953"/>
            <a:ext cx="6197600" cy="2125663"/>
            <a:chOff x="0" y="0"/>
            <a:chExt cx="3904" cy="1339"/>
          </a:xfrm>
        </p:grpSpPr>
        <p:sp>
          <p:nvSpPr>
            <p:cNvPr id="40964" name="Rectangle 3"/>
            <p:cNvSpPr>
              <a:spLocks noChangeArrowheads="1"/>
            </p:cNvSpPr>
            <p:nvPr/>
          </p:nvSpPr>
          <p:spPr bwMode="auto">
            <a:xfrm>
              <a:off x="545" y="70"/>
              <a:ext cx="2041" cy="498"/>
            </a:xfrm>
            <a:prstGeom prst="rect">
              <a:avLst/>
            </a:prstGeom>
            <a:solidFill>
              <a:schemeClr val="accent1"/>
            </a:solidFill>
            <a:ln w="9525"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65" name="Line 4"/>
            <p:cNvSpPr>
              <a:spLocks noChangeShapeType="1"/>
            </p:cNvSpPr>
            <p:nvPr/>
          </p:nvSpPr>
          <p:spPr bwMode="auto">
            <a:xfrm flipH="1">
              <a:off x="46" y="318"/>
              <a:ext cx="499" cy="0"/>
            </a:xfrm>
            <a:prstGeom prst="line">
              <a:avLst/>
            </a:prstGeom>
            <a:noFill/>
            <a:ln w="3810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6" name="Line 5"/>
            <p:cNvSpPr>
              <a:spLocks noChangeShapeType="1"/>
            </p:cNvSpPr>
            <p:nvPr/>
          </p:nvSpPr>
          <p:spPr bwMode="auto">
            <a:xfrm>
              <a:off x="499" y="318"/>
              <a:ext cx="2540" cy="0"/>
            </a:xfrm>
            <a:prstGeom prst="line">
              <a:avLst/>
            </a:prstGeom>
            <a:noFill/>
            <a:ln w="9525" cmpd="sng">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7" name="Line 6"/>
            <p:cNvSpPr>
              <a:spLocks noChangeShapeType="1"/>
            </p:cNvSpPr>
            <p:nvPr/>
          </p:nvSpPr>
          <p:spPr bwMode="auto">
            <a:xfrm>
              <a:off x="2586" y="318"/>
              <a:ext cx="499"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8" name="Line 7"/>
            <p:cNvSpPr>
              <a:spLocks noChangeShapeType="1"/>
            </p:cNvSpPr>
            <p:nvPr/>
          </p:nvSpPr>
          <p:spPr bwMode="auto">
            <a:xfrm>
              <a:off x="545" y="363"/>
              <a:ext cx="0" cy="95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9" name="Line 8"/>
            <p:cNvSpPr>
              <a:spLocks noChangeShapeType="1"/>
            </p:cNvSpPr>
            <p:nvPr/>
          </p:nvSpPr>
          <p:spPr bwMode="auto">
            <a:xfrm>
              <a:off x="2540" y="318"/>
              <a:ext cx="113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0" name="Line 9"/>
            <p:cNvSpPr>
              <a:spLocks noChangeShapeType="1"/>
            </p:cNvSpPr>
            <p:nvPr/>
          </p:nvSpPr>
          <p:spPr bwMode="auto">
            <a:xfrm>
              <a:off x="2586" y="635"/>
              <a:ext cx="0" cy="31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Line 11"/>
            <p:cNvSpPr>
              <a:spLocks noChangeShapeType="1"/>
            </p:cNvSpPr>
            <p:nvPr/>
          </p:nvSpPr>
          <p:spPr bwMode="auto">
            <a:xfrm flipH="1">
              <a:off x="545" y="817"/>
              <a:ext cx="680"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2" name="Line 12"/>
            <p:cNvSpPr>
              <a:spLocks noChangeShapeType="1"/>
            </p:cNvSpPr>
            <p:nvPr/>
          </p:nvSpPr>
          <p:spPr bwMode="auto">
            <a:xfrm>
              <a:off x="1769" y="817"/>
              <a:ext cx="817"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3" name="Rectangle 13"/>
            <p:cNvSpPr>
              <a:spLocks noChangeArrowheads="1"/>
            </p:cNvSpPr>
            <p:nvPr/>
          </p:nvSpPr>
          <p:spPr bwMode="auto">
            <a:xfrm>
              <a:off x="1733" y="976"/>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 </a:t>
              </a:r>
            </a:p>
          </p:txBody>
        </p:sp>
        <p:sp>
          <p:nvSpPr>
            <p:cNvPr id="40974" name="Rectangle 14"/>
            <p:cNvSpPr>
              <a:spLocks noChangeArrowheads="1"/>
            </p:cNvSpPr>
            <p:nvPr/>
          </p:nvSpPr>
          <p:spPr bwMode="auto">
            <a:xfrm>
              <a:off x="1452" y="68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l</a:t>
              </a:r>
            </a:p>
          </p:txBody>
        </p:sp>
        <p:sp>
          <p:nvSpPr>
            <p:cNvPr id="40975" name="Rectangle 15"/>
            <p:cNvSpPr>
              <a:spLocks noChangeArrowheads="1"/>
            </p:cNvSpPr>
            <p:nvPr/>
          </p:nvSpPr>
          <p:spPr bwMode="auto">
            <a:xfrm>
              <a:off x="590" y="1089"/>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y</a:t>
              </a:r>
            </a:p>
          </p:txBody>
        </p:sp>
        <p:sp>
          <p:nvSpPr>
            <p:cNvPr id="40976" name="Rectangle 16"/>
            <p:cNvSpPr>
              <a:spLocks noChangeArrowheads="1"/>
            </p:cNvSpPr>
            <p:nvPr/>
          </p:nvSpPr>
          <p:spPr bwMode="auto">
            <a:xfrm>
              <a:off x="3493" y="9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z</a:t>
              </a:r>
            </a:p>
          </p:txBody>
        </p:sp>
        <p:sp>
          <p:nvSpPr>
            <p:cNvPr id="40977" name="Rectangle 17"/>
            <p:cNvSpPr>
              <a:spLocks noChangeArrowheads="1"/>
            </p:cNvSpPr>
            <p:nvPr/>
          </p:nvSpPr>
          <p:spPr bwMode="auto">
            <a:xfrm>
              <a:off x="0" y="0"/>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P</a:t>
              </a:r>
            </a:p>
          </p:txBody>
        </p:sp>
        <p:sp>
          <p:nvSpPr>
            <p:cNvPr id="40978" name="Rectangle 18"/>
            <p:cNvSpPr>
              <a:spLocks noChangeArrowheads="1"/>
            </p:cNvSpPr>
            <p:nvPr/>
          </p:nvSpPr>
          <p:spPr bwMode="auto">
            <a:xfrm>
              <a:off x="2813" y="46"/>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P</a:t>
              </a:r>
            </a:p>
          </p:txBody>
        </p:sp>
      </p:grpSp>
      <p:grpSp>
        <p:nvGrpSpPr>
          <p:cNvPr id="40979" name="Group 26"/>
          <p:cNvGrpSpPr>
            <a:grpSpLocks/>
          </p:cNvGrpSpPr>
          <p:nvPr/>
        </p:nvGrpSpPr>
        <p:grpSpPr bwMode="auto">
          <a:xfrm>
            <a:off x="6775053" y="3633053"/>
            <a:ext cx="1876425" cy="1692275"/>
            <a:chOff x="0" y="0"/>
            <a:chExt cx="1182" cy="1066"/>
          </a:xfrm>
        </p:grpSpPr>
        <p:sp>
          <p:nvSpPr>
            <p:cNvPr id="40980" name="Rectangle 19"/>
            <p:cNvSpPr>
              <a:spLocks noChangeArrowheads="1"/>
            </p:cNvSpPr>
            <p:nvPr/>
          </p:nvSpPr>
          <p:spPr bwMode="auto">
            <a:xfrm>
              <a:off x="153" y="219"/>
              <a:ext cx="318" cy="499"/>
            </a:xfrm>
            <a:prstGeom prst="rect">
              <a:avLst/>
            </a:prstGeom>
            <a:solidFill>
              <a:schemeClr val="accent1"/>
            </a:solidFill>
            <a:ln w="9525"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1" name="Line 20"/>
            <p:cNvSpPr>
              <a:spLocks noChangeShapeType="1"/>
            </p:cNvSpPr>
            <p:nvPr/>
          </p:nvSpPr>
          <p:spPr bwMode="auto">
            <a:xfrm>
              <a:off x="0" y="453"/>
              <a:ext cx="816"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2" name="Line 21"/>
            <p:cNvSpPr>
              <a:spLocks noChangeShapeType="1"/>
            </p:cNvSpPr>
            <p:nvPr/>
          </p:nvSpPr>
          <p:spPr bwMode="auto">
            <a:xfrm>
              <a:off x="317" y="90"/>
              <a:ext cx="0" cy="86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3" name="Rectangle 22"/>
            <p:cNvSpPr>
              <a:spLocks noChangeArrowheads="1"/>
            </p:cNvSpPr>
            <p:nvPr/>
          </p:nvSpPr>
          <p:spPr bwMode="auto">
            <a:xfrm>
              <a:off x="317" y="816"/>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y</a:t>
              </a:r>
            </a:p>
          </p:txBody>
        </p:sp>
        <p:sp>
          <p:nvSpPr>
            <p:cNvPr id="40984" name="Rectangle 23"/>
            <p:cNvSpPr>
              <a:spLocks noChangeArrowheads="1"/>
            </p:cNvSpPr>
            <p:nvPr/>
          </p:nvSpPr>
          <p:spPr bwMode="auto">
            <a:xfrm>
              <a:off x="771" y="317"/>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x</a:t>
              </a:r>
            </a:p>
          </p:txBody>
        </p:sp>
        <p:sp>
          <p:nvSpPr>
            <p:cNvPr id="40985" name="Rectangle 24"/>
            <p:cNvSpPr>
              <a:spLocks noChangeArrowheads="1"/>
            </p:cNvSpPr>
            <p:nvPr/>
          </p:nvSpPr>
          <p:spPr bwMode="auto">
            <a:xfrm>
              <a:off x="499" y="0"/>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F</a:t>
              </a:r>
            </a:p>
          </p:txBody>
        </p:sp>
        <p:sp>
          <p:nvSpPr>
            <p:cNvPr id="40986" name="Line 25"/>
            <p:cNvSpPr>
              <a:spLocks noChangeShapeType="1"/>
            </p:cNvSpPr>
            <p:nvPr/>
          </p:nvSpPr>
          <p:spPr bwMode="auto">
            <a:xfrm flipH="1">
              <a:off x="408" y="226"/>
              <a:ext cx="182" cy="13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87" name="Rectangle 28"/>
          <p:cNvSpPr>
            <a:spLocks noChangeArrowheads="1"/>
          </p:cNvSpPr>
          <p:nvPr/>
        </p:nvSpPr>
        <p:spPr bwMode="auto">
          <a:xfrm>
            <a:off x="580628" y="2420888"/>
            <a:ext cx="7489825" cy="99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400" b="1" dirty="0">
                <a:latin typeface="楷体" panose="02010609060101010101" pitchFamily="49" charset="-122"/>
                <a:ea typeface="楷体" panose="02010609060101010101" pitchFamily="49" charset="-122"/>
              </a:rPr>
              <a:t>设有如图所示的柱体</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两端受集中力</a:t>
            </a:r>
            <a:r>
              <a:rPr lang="en-US" altLang="zh-CN" sz="2400" b="1" dirty="0">
                <a:latin typeface="楷体" panose="02010609060101010101" pitchFamily="49" charset="-122"/>
                <a:ea typeface="楷体" panose="02010609060101010101" pitchFamily="49" charset="-122"/>
              </a:rPr>
              <a:t>P</a:t>
            </a:r>
            <a:r>
              <a:rPr lang="zh-CN" altLang="en-US" sz="2400" b="1" dirty="0">
                <a:latin typeface="楷体" panose="02010609060101010101" pitchFamily="49" charset="-122"/>
                <a:ea typeface="楷体" panose="02010609060101010101" pitchFamily="49" charset="-122"/>
              </a:rPr>
              <a:t>作用</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柱体表面为自由面</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求其应力场与位移场</a:t>
            </a:r>
            <a:r>
              <a:rPr lang="en-US" altLang="zh-CN" sz="2400" b="1" dirty="0">
                <a:latin typeface="楷体" panose="02010609060101010101" pitchFamily="49" charset="-122"/>
                <a:ea typeface="楷体" panose="02010609060101010101" pitchFamily="49" charset="-122"/>
              </a:rPr>
              <a:t>. </a:t>
            </a:r>
          </a:p>
        </p:txBody>
      </p:sp>
      <p:cxnSp>
        <p:nvCxnSpPr>
          <p:cNvPr id="29" name="直接连接符 28"/>
          <p:cNvCxnSpPr/>
          <p:nvPr/>
        </p:nvCxnSpPr>
        <p:spPr>
          <a:xfrm>
            <a:off x="1090887" y="1124744"/>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518242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a:xfrm>
            <a:off x="6467208" y="7239883"/>
            <a:ext cx="2133600" cy="365125"/>
          </a:xfrm>
        </p:spPr>
        <p:txBody>
          <a:bodyPr/>
          <a:lstStyle/>
          <a:p>
            <a:fld id="{66488FDA-FC0B-4C55-B272-6E63469D0C47}" type="slidenum">
              <a:rPr lang="zh-CN" altLang="en-US"/>
              <a:pPr/>
              <a:t>71</a:t>
            </a:fld>
            <a:endParaRPr lang="en-US" altLang="zh-CN"/>
          </a:p>
        </p:txBody>
      </p:sp>
      <p:grpSp>
        <p:nvGrpSpPr>
          <p:cNvPr id="41986" name="Group 2"/>
          <p:cNvGrpSpPr>
            <a:grpSpLocks/>
          </p:cNvGrpSpPr>
          <p:nvPr/>
        </p:nvGrpSpPr>
        <p:grpSpPr bwMode="auto">
          <a:xfrm>
            <a:off x="4572000" y="1093083"/>
            <a:ext cx="4464050" cy="1625600"/>
            <a:chOff x="0" y="0"/>
            <a:chExt cx="3904" cy="1440"/>
          </a:xfrm>
        </p:grpSpPr>
        <p:sp>
          <p:nvSpPr>
            <p:cNvPr id="41987" name="Rectangle 3"/>
            <p:cNvSpPr>
              <a:spLocks noChangeArrowheads="1"/>
            </p:cNvSpPr>
            <p:nvPr/>
          </p:nvSpPr>
          <p:spPr bwMode="auto">
            <a:xfrm>
              <a:off x="545" y="70"/>
              <a:ext cx="2041" cy="498"/>
            </a:xfrm>
            <a:prstGeom prst="rect">
              <a:avLst/>
            </a:prstGeom>
            <a:solidFill>
              <a:schemeClr val="accent1"/>
            </a:solidFill>
            <a:ln w="9525"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88" name="Line 4"/>
            <p:cNvSpPr>
              <a:spLocks noChangeShapeType="1"/>
            </p:cNvSpPr>
            <p:nvPr/>
          </p:nvSpPr>
          <p:spPr bwMode="auto">
            <a:xfrm flipH="1">
              <a:off x="46" y="318"/>
              <a:ext cx="499" cy="0"/>
            </a:xfrm>
            <a:prstGeom prst="line">
              <a:avLst/>
            </a:prstGeom>
            <a:noFill/>
            <a:ln w="3810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89" name="Line 5"/>
            <p:cNvSpPr>
              <a:spLocks noChangeShapeType="1"/>
            </p:cNvSpPr>
            <p:nvPr/>
          </p:nvSpPr>
          <p:spPr bwMode="auto">
            <a:xfrm>
              <a:off x="499" y="318"/>
              <a:ext cx="2540" cy="0"/>
            </a:xfrm>
            <a:prstGeom prst="line">
              <a:avLst/>
            </a:prstGeom>
            <a:noFill/>
            <a:ln w="9525" cmpd="sng">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6"/>
            <p:cNvSpPr>
              <a:spLocks noChangeShapeType="1"/>
            </p:cNvSpPr>
            <p:nvPr/>
          </p:nvSpPr>
          <p:spPr bwMode="auto">
            <a:xfrm>
              <a:off x="2586" y="318"/>
              <a:ext cx="499"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1" name="Line 7"/>
            <p:cNvSpPr>
              <a:spLocks noChangeShapeType="1"/>
            </p:cNvSpPr>
            <p:nvPr/>
          </p:nvSpPr>
          <p:spPr bwMode="auto">
            <a:xfrm>
              <a:off x="545" y="363"/>
              <a:ext cx="0" cy="95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2" name="Line 8"/>
            <p:cNvSpPr>
              <a:spLocks noChangeShapeType="1"/>
            </p:cNvSpPr>
            <p:nvPr/>
          </p:nvSpPr>
          <p:spPr bwMode="auto">
            <a:xfrm>
              <a:off x="2540" y="318"/>
              <a:ext cx="113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3" name="Line 9"/>
            <p:cNvSpPr>
              <a:spLocks noChangeShapeType="1"/>
            </p:cNvSpPr>
            <p:nvPr/>
          </p:nvSpPr>
          <p:spPr bwMode="auto">
            <a:xfrm>
              <a:off x="2586" y="635"/>
              <a:ext cx="0" cy="31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Line 10"/>
            <p:cNvSpPr>
              <a:spLocks noChangeShapeType="1"/>
            </p:cNvSpPr>
            <p:nvPr/>
          </p:nvSpPr>
          <p:spPr bwMode="auto">
            <a:xfrm flipH="1">
              <a:off x="545" y="817"/>
              <a:ext cx="680"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5" name="Line 11"/>
            <p:cNvSpPr>
              <a:spLocks noChangeShapeType="1"/>
            </p:cNvSpPr>
            <p:nvPr/>
          </p:nvSpPr>
          <p:spPr bwMode="auto">
            <a:xfrm>
              <a:off x="1769" y="817"/>
              <a:ext cx="817"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6" name="Rectangle 12"/>
            <p:cNvSpPr>
              <a:spLocks noChangeArrowheads="1"/>
            </p:cNvSpPr>
            <p:nvPr/>
          </p:nvSpPr>
          <p:spPr bwMode="auto">
            <a:xfrm>
              <a:off x="1698" y="910"/>
              <a:ext cx="24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 </a:t>
              </a:r>
            </a:p>
          </p:txBody>
        </p:sp>
        <p:sp>
          <p:nvSpPr>
            <p:cNvPr id="41997" name="Rectangle 13"/>
            <p:cNvSpPr>
              <a:spLocks noChangeArrowheads="1"/>
            </p:cNvSpPr>
            <p:nvPr/>
          </p:nvSpPr>
          <p:spPr bwMode="auto">
            <a:xfrm>
              <a:off x="1452" y="681"/>
              <a:ext cx="41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l</a:t>
              </a:r>
            </a:p>
          </p:txBody>
        </p:sp>
        <p:sp>
          <p:nvSpPr>
            <p:cNvPr id="41998" name="Rectangle 14"/>
            <p:cNvSpPr>
              <a:spLocks noChangeArrowheads="1"/>
            </p:cNvSpPr>
            <p:nvPr/>
          </p:nvSpPr>
          <p:spPr bwMode="auto">
            <a:xfrm>
              <a:off x="590" y="1089"/>
              <a:ext cx="41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y</a:t>
              </a:r>
            </a:p>
          </p:txBody>
        </p:sp>
        <p:sp>
          <p:nvSpPr>
            <p:cNvPr id="41999" name="Rectangle 15"/>
            <p:cNvSpPr>
              <a:spLocks noChangeArrowheads="1"/>
            </p:cNvSpPr>
            <p:nvPr/>
          </p:nvSpPr>
          <p:spPr bwMode="auto">
            <a:xfrm>
              <a:off x="3493" y="91"/>
              <a:ext cx="41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z</a:t>
              </a:r>
            </a:p>
          </p:txBody>
        </p:sp>
        <p:sp>
          <p:nvSpPr>
            <p:cNvPr id="42000" name="Rectangle 16"/>
            <p:cNvSpPr>
              <a:spLocks noChangeArrowheads="1"/>
            </p:cNvSpPr>
            <p:nvPr/>
          </p:nvSpPr>
          <p:spPr bwMode="auto">
            <a:xfrm>
              <a:off x="0" y="0"/>
              <a:ext cx="41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P</a:t>
              </a:r>
            </a:p>
          </p:txBody>
        </p:sp>
        <p:sp>
          <p:nvSpPr>
            <p:cNvPr id="42001" name="Rectangle 17"/>
            <p:cNvSpPr>
              <a:spLocks noChangeArrowheads="1"/>
            </p:cNvSpPr>
            <p:nvPr/>
          </p:nvSpPr>
          <p:spPr bwMode="auto">
            <a:xfrm>
              <a:off x="2813" y="46"/>
              <a:ext cx="41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P</a:t>
              </a:r>
            </a:p>
          </p:txBody>
        </p:sp>
      </p:grpSp>
      <p:sp>
        <p:nvSpPr>
          <p:cNvPr id="42002" name="Rectangle 18"/>
          <p:cNvSpPr>
            <a:spLocks noChangeArrowheads="1"/>
          </p:cNvSpPr>
          <p:nvPr/>
        </p:nvSpPr>
        <p:spPr bwMode="auto">
          <a:xfrm>
            <a:off x="382321" y="1023675"/>
            <a:ext cx="2879725" cy="9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dirty="0">
                <a:latin typeface="楷体" panose="02010609060101010101" pitchFamily="49" charset="-122"/>
                <a:ea typeface="楷体" panose="02010609060101010101" pitchFamily="49" charset="-122"/>
              </a:rPr>
              <a:t>解</a:t>
            </a:r>
            <a:r>
              <a:rPr lang="en-US" altLang="zh-CN" sz="2400" b="1" dirty="0">
                <a:latin typeface="楷体" panose="02010609060101010101" pitchFamily="49" charset="-122"/>
                <a:ea typeface="楷体" panose="02010609060101010101" pitchFamily="49" charset="-122"/>
              </a:rPr>
              <a:t>:</a:t>
            </a:r>
          </a:p>
          <a:p>
            <a:pPr eaLnBrk="1" hangingPunct="1">
              <a:lnSpc>
                <a:spcPct val="120000"/>
              </a:lnSpc>
            </a:pPr>
            <a:r>
              <a:rPr lang="en-US" altLang="zh-CN" sz="2400" b="1" dirty="0">
                <a:latin typeface="楷体" panose="02010609060101010101" pitchFamily="49" charset="-122"/>
                <a:ea typeface="楷体" panose="02010609060101010101" pitchFamily="49" charset="-122"/>
              </a:rPr>
              <a:t>1. </a:t>
            </a:r>
            <a:r>
              <a:rPr lang="zh-CN" altLang="en-US" sz="2400" b="1" dirty="0">
                <a:latin typeface="楷体" panose="02010609060101010101" pitchFamily="49" charset="-122"/>
                <a:ea typeface="楷体" panose="02010609060101010101" pitchFamily="49" charset="-122"/>
              </a:rPr>
              <a:t>确定体力和面力</a:t>
            </a:r>
          </a:p>
        </p:txBody>
      </p:sp>
      <p:sp>
        <p:nvSpPr>
          <p:cNvPr id="42003" name="Rectangle 19"/>
          <p:cNvSpPr>
            <a:spLocks noChangeArrowheads="1"/>
          </p:cNvSpPr>
          <p:nvPr/>
        </p:nvSpPr>
        <p:spPr bwMode="auto">
          <a:xfrm>
            <a:off x="525196" y="2093208"/>
            <a:ext cx="4392612"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rPr>
              <a:t>在两端 </a:t>
            </a:r>
            <a:r>
              <a:rPr lang="en-US" altLang="zh-CN" sz="2000" b="1" dirty="0">
                <a:latin typeface="楷体" panose="02010609060101010101" pitchFamily="49" charset="-122"/>
                <a:ea typeface="楷体" panose="02010609060101010101" pitchFamily="49" charset="-122"/>
              </a:rPr>
              <a:t>z=0, z=</a:t>
            </a:r>
            <a:r>
              <a:rPr lang="en-US" altLang="zh-CN" sz="2000" b="1" i="1" dirty="0">
                <a:latin typeface="楷体" panose="02010609060101010101" pitchFamily="49" charset="-122"/>
                <a:ea typeface="楷体" panose="02010609060101010101" pitchFamily="49" charset="-122"/>
              </a:rPr>
              <a:t>l </a:t>
            </a:r>
            <a:r>
              <a:rPr lang="zh-CN" altLang="en-US" sz="2000" b="1" dirty="0">
                <a:latin typeface="楷体" panose="02010609060101010101" pitchFamily="49" charset="-122"/>
                <a:ea typeface="楷体" panose="02010609060101010101" pitchFamily="49" charset="-122"/>
              </a:rPr>
              <a:t>处</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有外力作用</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其合力为</a:t>
            </a:r>
            <a:r>
              <a:rPr lang="en-US" altLang="zh-CN" sz="2000" b="1" dirty="0">
                <a:latin typeface="楷体" panose="02010609060101010101" pitchFamily="49" charset="-122"/>
                <a:ea typeface="楷体" panose="02010609060101010101" pitchFamily="49" charset="-122"/>
              </a:rPr>
              <a:t>P, </a:t>
            </a:r>
            <a:r>
              <a:rPr lang="zh-CN" altLang="en-US" sz="2000" b="1" dirty="0">
                <a:latin typeface="楷体" panose="02010609060101010101" pitchFamily="49" charset="-122"/>
                <a:ea typeface="楷体" panose="02010609060101010101" pitchFamily="49" charset="-122"/>
              </a:rPr>
              <a:t>假定体力忽略不计</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柱体侧面的面力等于零</a:t>
            </a:r>
            <a:r>
              <a:rPr lang="en-US" altLang="zh-CN" sz="2000" b="1" dirty="0">
                <a:latin typeface="楷体" panose="02010609060101010101" pitchFamily="49" charset="-122"/>
                <a:ea typeface="楷体" panose="02010609060101010101" pitchFamily="49" charset="-122"/>
              </a:rPr>
              <a:t>.</a:t>
            </a:r>
          </a:p>
        </p:txBody>
      </p:sp>
      <p:sp>
        <p:nvSpPr>
          <p:cNvPr id="42004" name="Rectangle 20"/>
          <p:cNvSpPr>
            <a:spLocks noChangeArrowheads="1"/>
          </p:cNvSpPr>
          <p:nvPr/>
        </p:nvSpPr>
        <p:spPr bwMode="auto">
          <a:xfrm>
            <a:off x="525196" y="4117072"/>
            <a:ext cx="6192837" cy="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rPr>
              <a:t>柱体侧面，有 </a:t>
            </a:r>
            <a:r>
              <a:rPr lang="en-US" altLang="zh-CN" sz="2000" b="1" i="1" dirty="0">
                <a:latin typeface="楷体" panose="02010609060101010101" pitchFamily="49" charset="-122"/>
                <a:ea typeface="楷体" panose="02010609060101010101" pitchFamily="49" charset="-122"/>
              </a:rPr>
              <a:t>l</a:t>
            </a:r>
            <a:r>
              <a:rPr lang="en-US" altLang="zh-CN" sz="2000" b="1" baseline="-25000" dirty="0">
                <a:latin typeface="楷体" panose="02010609060101010101" pitchFamily="49" charset="-122"/>
                <a:ea typeface="楷体" panose="02010609060101010101" pitchFamily="49" charset="-122"/>
              </a:rPr>
              <a:t>3</a:t>
            </a:r>
            <a:r>
              <a:rPr lang="en-US" altLang="zh-CN" sz="2000" b="1" dirty="0">
                <a:latin typeface="楷体" panose="02010609060101010101" pitchFamily="49" charset="-122"/>
                <a:ea typeface="楷体" panose="02010609060101010101" pitchFamily="49" charset="-122"/>
              </a:rPr>
              <a:t>=0,</a:t>
            </a:r>
            <a:r>
              <a:rPr lang="zh-CN" altLang="en-US" sz="2000" b="1" dirty="0">
                <a:latin typeface="楷体" panose="02010609060101010101" pitchFamily="49" charset="-122"/>
                <a:ea typeface="楷体" panose="02010609060101010101" pitchFamily="49" charset="-122"/>
              </a:rPr>
              <a:t>柱体侧面的边界条件为</a:t>
            </a:r>
            <a:r>
              <a:rPr lang="en-US" altLang="zh-CN" sz="2000" b="1" dirty="0">
                <a:latin typeface="楷体" panose="02010609060101010101" pitchFamily="49" charset="-122"/>
                <a:ea typeface="楷体" panose="02010609060101010101" pitchFamily="49" charset="-122"/>
              </a:rPr>
              <a:t>:</a:t>
            </a:r>
          </a:p>
        </p:txBody>
      </p:sp>
      <p:grpSp>
        <p:nvGrpSpPr>
          <p:cNvPr id="42005" name="Group 21"/>
          <p:cNvGrpSpPr>
            <a:grpSpLocks/>
          </p:cNvGrpSpPr>
          <p:nvPr/>
        </p:nvGrpSpPr>
        <p:grpSpPr bwMode="auto">
          <a:xfrm>
            <a:off x="7654658" y="2440871"/>
            <a:ext cx="1008063" cy="1323975"/>
            <a:chOff x="0" y="0"/>
            <a:chExt cx="1182" cy="1163"/>
          </a:xfrm>
        </p:grpSpPr>
        <p:sp>
          <p:nvSpPr>
            <p:cNvPr id="42006" name="Rectangle 22"/>
            <p:cNvSpPr>
              <a:spLocks noChangeArrowheads="1"/>
            </p:cNvSpPr>
            <p:nvPr/>
          </p:nvSpPr>
          <p:spPr bwMode="auto">
            <a:xfrm>
              <a:off x="153" y="219"/>
              <a:ext cx="318" cy="499"/>
            </a:xfrm>
            <a:prstGeom prst="rect">
              <a:avLst/>
            </a:prstGeom>
            <a:solidFill>
              <a:schemeClr val="accent1"/>
            </a:solidFill>
            <a:ln w="9525"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7" name="Line 23"/>
            <p:cNvSpPr>
              <a:spLocks noChangeShapeType="1"/>
            </p:cNvSpPr>
            <p:nvPr/>
          </p:nvSpPr>
          <p:spPr bwMode="auto">
            <a:xfrm>
              <a:off x="0" y="453"/>
              <a:ext cx="816"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8" name="Line 24"/>
            <p:cNvSpPr>
              <a:spLocks noChangeShapeType="1"/>
            </p:cNvSpPr>
            <p:nvPr/>
          </p:nvSpPr>
          <p:spPr bwMode="auto">
            <a:xfrm>
              <a:off x="317" y="90"/>
              <a:ext cx="0" cy="86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9" name="Rectangle 25"/>
            <p:cNvSpPr>
              <a:spLocks noChangeArrowheads="1"/>
            </p:cNvSpPr>
            <p:nvPr/>
          </p:nvSpPr>
          <p:spPr bwMode="auto">
            <a:xfrm>
              <a:off x="316" y="814"/>
              <a:ext cx="41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y</a:t>
              </a:r>
            </a:p>
          </p:txBody>
        </p:sp>
        <p:sp>
          <p:nvSpPr>
            <p:cNvPr id="42010" name="Rectangle 26"/>
            <p:cNvSpPr>
              <a:spLocks noChangeArrowheads="1"/>
            </p:cNvSpPr>
            <p:nvPr/>
          </p:nvSpPr>
          <p:spPr bwMode="auto">
            <a:xfrm>
              <a:off x="771" y="317"/>
              <a:ext cx="411"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x</a:t>
              </a:r>
            </a:p>
          </p:txBody>
        </p:sp>
        <p:sp>
          <p:nvSpPr>
            <p:cNvPr id="42011" name="Rectangle 27"/>
            <p:cNvSpPr>
              <a:spLocks noChangeArrowheads="1"/>
            </p:cNvSpPr>
            <p:nvPr/>
          </p:nvSpPr>
          <p:spPr bwMode="auto">
            <a:xfrm>
              <a:off x="499" y="0"/>
              <a:ext cx="41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F</a:t>
              </a:r>
            </a:p>
          </p:txBody>
        </p:sp>
        <p:sp>
          <p:nvSpPr>
            <p:cNvPr id="42012" name="Line 28"/>
            <p:cNvSpPr>
              <a:spLocks noChangeShapeType="1"/>
            </p:cNvSpPr>
            <p:nvPr/>
          </p:nvSpPr>
          <p:spPr bwMode="auto">
            <a:xfrm flipH="1">
              <a:off x="408" y="226"/>
              <a:ext cx="182" cy="13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13" name="Rectangle 29"/>
          <p:cNvSpPr>
            <a:spLocks noChangeArrowheads="1"/>
          </p:cNvSpPr>
          <p:nvPr/>
        </p:nvSpPr>
        <p:spPr bwMode="auto">
          <a:xfrm>
            <a:off x="453758" y="3475711"/>
            <a:ext cx="2879725"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b="1" dirty="0">
                <a:latin typeface="楷体" panose="02010609060101010101" pitchFamily="49" charset="-122"/>
                <a:ea typeface="楷体" panose="02010609060101010101" pitchFamily="49" charset="-122"/>
              </a:rPr>
              <a:t>2. </a:t>
            </a:r>
            <a:r>
              <a:rPr lang="zh-CN" altLang="en-US" sz="2400" b="1" dirty="0">
                <a:latin typeface="楷体" panose="02010609060101010101" pitchFamily="49" charset="-122"/>
                <a:ea typeface="楷体" panose="02010609060101010101" pitchFamily="49" charset="-122"/>
              </a:rPr>
              <a:t>写出边界条件</a:t>
            </a:r>
          </a:p>
        </p:txBody>
      </p:sp>
      <p:graphicFrame>
        <p:nvGraphicFramePr>
          <p:cNvPr id="42014" name="Object 30"/>
          <p:cNvGraphicFramePr>
            <a:graphicFrameLocks noGrp="1" noChangeAspect="1"/>
          </p:cNvGraphicFramePr>
          <p:nvPr>
            <p:ph idx="4294967295"/>
            <p:extLst>
              <p:ext uri="{D42A27DB-BD31-4B8C-83A1-F6EECF244321}">
                <p14:modId xmlns:p14="http://schemas.microsoft.com/office/powerpoint/2010/main" val="414183225"/>
              </p:ext>
            </p:extLst>
          </p:nvPr>
        </p:nvGraphicFramePr>
        <p:xfrm>
          <a:off x="760163" y="4527286"/>
          <a:ext cx="2478088" cy="1914525"/>
        </p:xfrm>
        <a:graphic>
          <a:graphicData uri="http://schemas.openxmlformats.org/presentationml/2006/ole">
            <mc:AlternateContent xmlns:mc="http://schemas.openxmlformats.org/markup-compatibility/2006">
              <mc:Choice xmlns:v="urn:schemas-microsoft-com:vml" Requires="v">
                <p:oleObj spid="_x0000_s107550" r:id="rId3" imgW="1016317" imgH="787717" progId="">
                  <p:embed/>
                </p:oleObj>
              </mc:Choice>
              <mc:Fallback>
                <p:oleObj r:id="rId3" imgW="1016317" imgH="787717" progId="">
                  <p:embed/>
                  <p:pic>
                    <p:nvPicPr>
                      <p:cNvPr id="42014"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163" y="4527286"/>
                        <a:ext cx="2478088" cy="191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5" name="Rectangle 32"/>
          <p:cNvSpPr>
            <a:spLocks noChangeArrowheads="1"/>
          </p:cNvSpPr>
          <p:nvPr/>
        </p:nvSpPr>
        <p:spPr bwMode="auto">
          <a:xfrm>
            <a:off x="4168291" y="4729022"/>
            <a:ext cx="4477909"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rPr>
              <a:t>在两端</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有</a:t>
            </a:r>
            <a:r>
              <a:rPr lang="en-US" altLang="zh-CN" sz="2000" b="1" i="1" dirty="0">
                <a:latin typeface="楷体" panose="02010609060101010101" pitchFamily="49" charset="-122"/>
                <a:ea typeface="楷体" panose="02010609060101010101" pitchFamily="49" charset="-122"/>
              </a:rPr>
              <a:t>l</a:t>
            </a:r>
            <a:r>
              <a:rPr lang="en-US" altLang="zh-CN" sz="2000" b="1" baseline="-25000" dirty="0">
                <a:latin typeface="楷体" panose="02010609060101010101" pitchFamily="49" charset="-122"/>
                <a:ea typeface="楷体" panose="02010609060101010101" pitchFamily="49" charset="-122"/>
              </a:rPr>
              <a:t>1</a:t>
            </a:r>
            <a:r>
              <a:rPr lang="en-US" altLang="zh-CN" sz="2000" b="1" dirty="0">
                <a:latin typeface="楷体" panose="02010609060101010101" pitchFamily="49" charset="-122"/>
                <a:ea typeface="楷体" panose="02010609060101010101" pitchFamily="49" charset="-122"/>
              </a:rPr>
              <a:t>=</a:t>
            </a:r>
            <a:r>
              <a:rPr lang="en-US" altLang="zh-CN" sz="2000" b="1" i="1" dirty="0">
                <a:latin typeface="楷体" panose="02010609060101010101" pitchFamily="49" charset="-122"/>
                <a:ea typeface="楷体" panose="02010609060101010101" pitchFamily="49" charset="-122"/>
              </a:rPr>
              <a:t>l</a:t>
            </a:r>
            <a:r>
              <a:rPr lang="en-US" altLang="zh-CN" sz="2000" b="1" baseline="-25000" dirty="0">
                <a:latin typeface="楷体" panose="02010609060101010101" pitchFamily="49" charset="-122"/>
                <a:ea typeface="楷体" panose="02010609060101010101" pitchFamily="49" charset="-122"/>
              </a:rPr>
              <a:t>2</a:t>
            </a:r>
            <a:r>
              <a:rPr lang="en-US" altLang="zh-CN" sz="2000" b="1" dirty="0">
                <a:latin typeface="楷体" panose="02010609060101010101" pitchFamily="49" charset="-122"/>
                <a:ea typeface="楷体" panose="02010609060101010101" pitchFamily="49" charset="-122"/>
              </a:rPr>
              <a:t>=0, </a:t>
            </a:r>
            <a:r>
              <a:rPr lang="en-US" altLang="zh-CN" sz="2000" b="1" i="1" dirty="0">
                <a:latin typeface="楷体" panose="02010609060101010101" pitchFamily="49" charset="-122"/>
                <a:ea typeface="楷体" panose="02010609060101010101" pitchFamily="49" charset="-122"/>
              </a:rPr>
              <a:t>l</a:t>
            </a:r>
            <a:r>
              <a:rPr lang="en-US" altLang="zh-CN" sz="2000" b="1" baseline="-25000" dirty="0">
                <a:latin typeface="楷体" panose="02010609060101010101" pitchFamily="49" charset="-122"/>
                <a:ea typeface="楷体" panose="02010609060101010101" pitchFamily="49" charset="-122"/>
              </a:rPr>
              <a:t>3</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假设正应力在端部均匀分布</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则</a:t>
            </a:r>
            <a:r>
              <a:rPr lang="zh-CN" altLang="en-US" sz="2000" b="1" dirty="0">
                <a:solidFill>
                  <a:srgbClr val="FF0000"/>
                </a:solidFill>
                <a:latin typeface="楷体" panose="02010609060101010101" pitchFamily="49" charset="-122"/>
                <a:ea typeface="楷体" panose="02010609060101010101" pitchFamily="49" charset="-122"/>
              </a:rPr>
              <a:t>边界条件为</a:t>
            </a:r>
            <a:r>
              <a:rPr lang="en-US" altLang="zh-CN" sz="2000" b="1" dirty="0">
                <a:latin typeface="楷体" panose="02010609060101010101" pitchFamily="49" charset="-122"/>
                <a:ea typeface="楷体" panose="02010609060101010101" pitchFamily="49" charset="-122"/>
              </a:rPr>
              <a:t>:</a:t>
            </a:r>
          </a:p>
        </p:txBody>
      </p:sp>
      <p:graphicFrame>
        <p:nvGraphicFramePr>
          <p:cNvPr id="42016" name="Object 32"/>
          <p:cNvGraphicFramePr>
            <a:graphicFrameLocks noChangeAspect="1"/>
          </p:cNvGraphicFramePr>
          <p:nvPr>
            <p:extLst>
              <p:ext uri="{D42A27DB-BD31-4B8C-83A1-F6EECF244321}">
                <p14:modId xmlns:p14="http://schemas.microsoft.com/office/powerpoint/2010/main" val="1604082117"/>
              </p:ext>
            </p:extLst>
          </p:nvPr>
        </p:nvGraphicFramePr>
        <p:xfrm>
          <a:off x="4926257" y="5666819"/>
          <a:ext cx="2405063" cy="738187"/>
        </p:xfrm>
        <a:graphic>
          <a:graphicData uri="http://schemas.openxmlformats.org/presentationml/2006/ole">
            <mc:AlternateContent xmlns:mc="http://schemas.openxmlformats.org/markup-compatibility/2006">
              <mc:Choice xmlns:v="urn:schemas-microsoft-com:vml" Requires="v">
                <p:oleObj spid="_x0000_s107551" name="Equation" r:id="rId5" imgW="749617" imgH="228917" progId="Equation.DSMT4">
                  <p:embed/>
                </p:oleObj>
              </mc:Choice>
              <mc:Fallback>
                <p:oleObj name="Equation" r:id="rId5" imgW="749617" imgH="228917" progId="Equation.DSMT4">
                  <p:embed/>
                  <p:pic>
                    <p:nvPicPr>
                      <p:cNvPr id="42016"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6257" y="5666819"/>
                        <a:ext cx="2405063" cy="738187"/>
                      </a:xfrm>
                      <a:prstGeom prst="rect">
                        <a:avLst/>
                      </a:prstGeom>
                      <a:noFill/>
                      <a:ln w="31750">
                        <a:solidFill>
                          <a:srgbClr val="0000FF"/>
                        </a:solidFill>
                      </a:ln>
                      <a:extLst/>
                    </p:spPr>
                  </p:pic>
                </p:oleObj>
              </mc:Fallback>
            </mc:AlternateContent>
          </a:graphicData>
        </a:graphic>
      </p:graphicFrame>
      <p:cxnSp>
        <p:nvCxnSpPr>
          <p:cNvPr id="34" name="直接连接符 33"/>
          <p:cNvCxnSpPr/>
          <p:nvPr/>
        </p:nvCxnSpPr>
        <p:spPr>
          <a:xfrm>
            <a:off x="1029045" y="47667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92809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02"/>
                                        </p:tgtEl>
                                        <p:attrNameLst>
                                          <p:attrName>style.visibility</p:attrName>
                                        </p:attrNameLst>
                                      </p:cBhvr>
                                      <p:to>
                                        <p:strVal val="visible"/>
                                      </p:to>
                                    </p:set>
                                    <p:animEffect transition="in" filter="blinds(horizontal)">
                                      <p:cBhvr>
                                        <p:cTn id="7" dur="500"/>
                                        <p:tgtEl>
                                          <p:spTgt spid="42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03"/>
                                        </p:tgtEl>
                                        <p:attrNameLst>
                                          <p:attrName>style.visibility</p:attrName>
                                        </p:attrNameLst>
                                      </p:cBhvr>
                                      <p:to>
                                        <p:strVal val="visible"/>
                                      </p:to>
                                    </p:set>
                                    <p:animEffect transition="in" filter="blinds(horizontal)">
                                      <p:cBhvr>
                                        <p:cTn id="12" dur="500"/>
                                        <p:tgtEl>
                                          <p:spTgt spid="420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013"/>
                                        </p:tgtEl>
                                        <p:attrNameLst>
                                          <p:attrName>style.visibility</p:attrName>
                                        </p:attrNameLst>
                                      </p:cBhvr>
                                      <p:to>
                                        <p:strVal val="visible"/>
                                      </p:to>
                                    </p:set>
                                    <p:animEffect transition="in" filter="blinds(horizontal)">
                                      <p:cBhvr>
                                        <p:cTn id="17" dur="500"/>
                                        <p:tgtEl>
                                          <p:spTgt spid="420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004"/>
                                        </p:tgtEl>
                                        <p:attrNameLst>
                                          <p:attrName>style.visibility</p:attrName>
                                        </p:attrNameLst>
                                      </p:cBhvr>
                                      <p:to>
                                        <p:strVal val="visible"/>
                                      </p:to>
                                    </p:set>
                                    <p:animEffect transition="in" filter="blinds(horizontal)">
                                      <p:cBhvr>
                                        <p:cTn id="22" dur="500"/>
                                        <p:tgtEl>
                                          <p:spTgt spid="420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014"/>
                                        </p:tgtEl>
                                        <p:attrNameLst>
                                          <p:attrName>style.visibility</p:attrName>
                                        </p:attrNameLst>
                                      </p:cBhvr>
                                      <p:to>
                                        <p:strVal val="visible"/>
                                      </p:to>
                                    </p:set>
                                    <p:animEffect transition="in" filter="blinds(horizontal)">
                                      <p:cBhvr>
                                        <p:cTn id="27" dur="500"/>
                                        <p:tgtEl>
                                          <p:spTgt spid="420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015"/>
                                        </p:tgtEl>
                                        <p:attrNameLst>
                                          <p:attrName>style.visibility</p:attrName>
                                        </p:attrNameLst>
                                      </p:cBhvr>
                                      <p:to>
                                        <p:strVal val="visible"/>
                                      </p:to>
                                    </p:set>
                                    <p:animEffect transition="in" filter="blinds(horizontal)">
                                      <p:cBhvr>
                                        <p:cTn id="32" dur="500"/>
                                        <p:tgtEl>
                                          <p:spTgt spid="420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016"/>
                                        </p:tgtEl>
                                        <p:attrNameLst>
                                          <p:attrName>style.visibility</p:attrName>
                                        </p:attrNameLst>
                                      </p:cBhvr>
                                      <p:to>
                                        <p:strVal val="visible"/>
                                      </p:to>
                                    </p:set>
                                    <p:animEffect transition="in" filter="blinds(horizontal)">
                                      <p:cBhvr>
                                        <p:cTn id="37" dur="500"/>
                                        <p:tgtEl>
                                          <p:spTgt spid="42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2" grpId="0" autoUpdateAnimBg="0"/>
      <p:bldP spid="42003" grpId="0" autoUpdateAnimBg="0"/>
      <p:bldP spid="42004" grpId="0" autoUpdateAnimBg="0"/>
      <p:bldP spid="42013" grpId="0" autoUpdateAnimBg="0"/>
      <p:bldP spid="42015"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4321175" y="962791"/>
            <a:ext cx="4464050" cy="1625600"/>
            <a:chOff x="0" y="0"/>
            <a:chExt cx="3904" cy="1440"/>
          </a:xfrm>
        </p:grpSpPr>
        <p:sp>
          <p:nvSpPr>
            <p:cNvPr id="43011" name="Rectangle 3"/>
            <p:cNvSpPr>
              <a:spLocks noChangeArrowheads="1"/>
            </p:cNvSpPr>
            <p:nvPr/>
          </p:nvSpPr>
          <p:spPr bwMode="auto">
            <a:xfrm>
              <a:off x="545" y="70"/>
              <a:ext cx="2041" cy="498"/>
            </a:xfrm>
            <a:prstGeom prst="rect">
              <a:avLst/>
            </a:prstGeom>
            <a:solidFill>
              <a:schemeClr val="accent1"/>
            </a:solidFill>
            <a:ln w="9525"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2" name="Line 4"/>
            <p:cNvSpPr>
              <a:spLocks noChangeShapeType="1"/>
            </p:cNvSpPr>
            <p:nvPr/>
          </p:nvSpPr>
          <p:spPr bwMode="auto">
            <a:xfrm flipH="1">
              <a:off x="46" y="318"/>
              <a:ext cx="499" cy="0"/>
            </a:xfrm>
            <a:prstGeom prst="line">
              <a:avLst/>
            </a:prstGeom>
            <a:noFill/>
            <a:ln w="3810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3" name="Line 5"/>
            <p:cNvSpPr>
              <a:spLocks noChangeShapeType="1"/>
            </p:cNvSpPr>
            <p:nvPr/>
          </p:nvSpPr>
          <p:spPr bwMode="auto">
            <a:xfrm>
              <a:off x="499" y="318"/>
              <a:ext cx="2540" cy="0"/>
            </a:xfrm>
            <a:prstGeom prst="line">
              <a:avLst/>
            </a:prstGeom>
            <a:noFill/>
            <a:ln w="9525" cmpd="sng">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4" name="Line 6"/>
            <p:cNvSpPr>
              <a:spLocks noChangeShapeType="1"/>
            </p:cNvSpPr>
            <p:nvPr/>
          </p:nvSpPr>
          <p:spPr bwMode="auto">
            <a:xfrm>
              <a:off x="2586" y="318"/>
              <a:ext cx="499"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5" name="Line 7"/>
            <p:cNvSpPr>
              <a:spLocks noChangeShapeType="1"/>
            </p:cNvSpPr>
            <p:nvPr/>
          </p:nvSpPr>
          <p:spPr bwMode="auto">
            <a:xfrm>
              <a:off x="545" y="363"/>
              <a:ext cx="0" cy="95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6" name="Line 8"/>
            <p:cNvSpPr>
              <a:spLocks noChangeShapeType="1"/>
            </p:cNvSpPr>
            <p:nvPr/>
          </p:nvSpPr>
          <p:spPr bwMode="auto">
            <a:xfrm>
              <a:off x="2540" y="318"/>
              <a:ext cx="113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7" name="Line 9"/>
            <p:cNvSpPr>
              <a:spLocks noChangeShapeType="1"/>
            </p:cNvSpPr>
            <p:nvPr/>
          </p:nvSpPr>
          <p:spPr bwMode="auto">
            <a:xfrm>
              <a:off x="2586" y="635"/>
              <a:ext cx="0" cy="31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8" name="Line 10"/>
            <p:cNvSpPr>
              <a:spLocks noChangeShapeType="1"/>
            </p:cNvSpPr>
            <p:nvPr/>
          </p:nvSpPr>
          <p:spPr bwMode="auto">
            <a:xfrm flipH="1">
              <a:off x="545" y="817"/>
              <a:ext cx="680"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9" name="Line 11"/>
            <p:cNvSpPr>
              <a:spLocks noChangeShapeType="1"/>
            </p:cNvSpPr>
            <p:nvPr/>
          </p:nvSpPr>
          <p:spPr bwMode="auto">
            <a:xfrm>
              <a:off x="1769" y="817"/>
              <a:ext cx="817"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0" name="Rectangle 12"/>
            <p:cNvSpPr>
              <a:spLocks noChangeArrowheads="1"/>
            </p:cNvSpPr>
            <p:nvPr/>
          </p:nvSpPr>
          <p:spPr bwMode="auto">
            <a:xfrm>
              <a:off x="1698" y="910"/>
              <a:ext cx="24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 </a:t>
              </a:r>
            </a:p>
          </p:txBody>
        </p:sp>
        <p:sp>
          <p:nvSpPr>
            <p:cNvPr id="43021" name="Rectangle 13"/>
            <p:cNvSpPr>
              <a:spLocks noChangeArrowheads="1"/>
            </p:cNvSpPr>
            <p:nvPr/>
          </p:nvSpPr>
          <p:spPr bwMode="auto">
            <a:xfrm>
              <a:off x="1452" y="681"/>
              <a:ext cx="41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l</a:t>
              </a:r>
            </a:p>
          </p:txBody>
        </p:sp>
        <p:sp>
          <p:nvSpPr>
            <p:cNvPr id="43022" name="Rectangle 14"/>
            <p:cNvSpPr>
              <a:spLocks noChangeArrowheads="1"/>
            </p:cNvSpPr>
            <p:nvPr/>
          </p:nvSpPr>
          <p:spPr bwMode="auto">
            <a:xfrm>
              <a:off x="590" y="1089"/>
              <a:ext cx="41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y</a:t>
              </a:r>
            </a:p>
          </p:txBody>
        </p:sp>
        <p:sp>
          <p:nvSpPr>
            <p:cNvPr id="43023" name="Rectangle 15"/>
            <p:cNvSpPr>
              <a:spLocks noChangeArrowheads="1"/>
            </p:cNvSpPr>
            <p:nvPr/>
          </p:nvSpPr>
          <p:spPr bwMode="auto">
            <a:xfrm>
              <a:off x="3493" y="91"/>
              <a:ext cx="41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z</a:t>
              </a:r>
            </a:p>
          </p:txBody>
        </p:sp>
        <p:sp>
          <p:nvSpPr>
            <p:cNvPr id="43024" name="Rectangle 16"/>
            <p:cNvSpPr>
              <a:spLocks noChangeArrowheads="1"/>
            </p:cNvSpPr>
            <p:nvPr/>
          </p:nvSpPr>
          <p:spPr bwMode="auto">
            <a:xfrm>
              <a:off x="0" y="0"/>
              <a:ext cx="41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P</a:t>
              </a:r>
            </a:p>
          </p:txBody>
        </p:sp>
        <p:sp>
          <p:nvSpPr>
            <p:cNvPr id="43025" name="Rectangle 17"/>
            <p:cNvSpPr>
              <a:spLocks noChangeArrowheads="1"/>
            </p:cNvSpPr>
            <p:nvPr/>
          </p:nvSpPr>
          <p:spPr bwMode="auto">
            <a:xfrm>
              <a:off x="2813" y="46"/>
              <a:ext cx="41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P</a:t>
              </a:r>
            </a:p>
          </p:txBody>
        </p:sp>
      </p:grpSp>
      <p:sp>
        <p:nvSpPr>
          <p:cNvPr id="43026" name="Rectangle 18"/>
          <p:cNvSpPr>
            <a:spLocks noChangeArrowheads="1"/>
          </p:cNvSpPr>
          <p:nvPr/>
        </p:nvSpPr>
        <p:spPr bwMode="auto">
          <a:xfrm>
            <a:off x="504825" y="1053601"/>
            <a:ext cx="2879725" cy="49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b="1" dirty="0"/>
              <a:t>3</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选择解题方法</a:t>
            </a:r>
          </a:p>
        </p:txBody>
      </p:sp>
      <p:sp>
        <p:nvSpPr>
          <p:cNvPr id="43027" name="Rectangle 19"/>
          <p:cNvSpPr>
            <a:spLocks noChangeArrowheads="1"/>
          </p:cNvSpPr>
          <p:nvPr/>
        </p:nvSpPr>
        <p:spPr bwMode="auto">
          <a:xfrm>
            <a:off x="576262" y="2616632"/>
            <a:ext cx="5975350" cy="88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sz="2000" b="1" dirty="0">
                <a:latin typeface="楷体" panose="02010609060101010101" pitchFamily="49" charset="-122"/>
                <a:ea typeface="楷体" panose="02010609060101010101" pitchFamily="49" charset="-122"/>
              </a:rPr>
              <a:t>选用</a:t>
            </a:r>
            <a:r>
              <a:rPr lang="zh-CN" altLang="en-US" sz="2000" b="1" dirty="0">
                <a:solidFill>
                  <a:srgbClr val="FF0000"/>
                </a:solidFill>
                <a:latin typeface="楷体" panose="02010609060101010101" pitchFamily="49" charset="-122"/>
                <a:ea typeface="楷体" panose="02010609060101010101" pitchFamily="49" charset="-122"/>
              </a:rPr>
              <a:t>应力法</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则未知 应力函数 应满足 </a:t>
            </a:r>
            <a:r>
              <a:rPr lang="zh-CN" altLang="en-US" sz="2000" b="1" dirty="0">
                <a:solidFill>
                  <a:srgbClr val="FF0000"/>
                </a:solidFill>
                <a:latin typeface="楷体" panose="02010609060101010101" pitchFamily="49" charset="-122"/>
                <a:ea typeface="楷体" panose="02010609060101010101" pitchFamily="49" charset="-122"/>
              </a:rPr>
              <a:t>平衡方程 和 变形协调方程</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即</a:t>
            </a:r>
          </a:p>
        </p:txBody>
      </p:sp>
      <p:sp>
        <p:nvSpPr>
          <p:cNvPr id="43028" name="Rectangle 20"/>
          <p:cNvSpPr>
            <a:spLocks noChangeArrowheads="1"/>
          </p:cNvSpPr>
          <p:nvPr/>
        </p:nvSpPr>
        <p:spPr bwMode="auto">
          <a:xfrm>
            <a:off x="576262" y="4977509"/>
            <a:ext cx="756126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b="1" dirty="0" smtClean="0">
                <a:solidFill>
                  <a:srgbClr val="FF0000"/>
                </a:solidFill>
                <a:latin typeface="黑体" panose="02010609060101010101" pitchFamily="49" charset="-122"/>
                <a:ea typeface="黑体" panose="02010609060101010101" pitchFamily="49" charset="-122"/>
              </a:rPr>
              <a:t>解题思路：</a:t>
            </a:r>
            <a:r>
              <a:rPr lang="zh-CN" altLang="en-US" sz="2400" b="1" dirty="0" smtClean="0">
                <a:latin typeface="楷体" panose="02010609060101010101" pitchFamily="49" charset="-122"/>
                <a:ea typeface="楷体" panose="02010609060101010101" pitchFamily="49" charset="-122"/>
              </a:rPr>
              <a:t>选用 </a:t>
            </a:r>
            <a:r>
              <a:rPr lang="zh-CN" altLang="en-US" sz="2400" b="1" dirty="0">
                <a:solidFill>
                  <a:srgbClr val="FF0000"/>
                </a:solidFill>
                <a:latin typeface="楷体" panose="02010609060101010101" pitchFamily="49" charset="-122"/>
                <a:ea typeface="楷体" panose="02010609060101010101" pitchFamily="49" charset="-122"/>
              </a:rPr>
              <a:t>逆解法</a:t>
            </a:r>
            <a:r>
              <a:rPr lang="zh-CN" altLang="en-US" sz="2400" b="1" dirty="0">
                <a:latin typeface="楷体" panose="02010609060101010101" pitchFamily="49" charset="-122"/>
                <a:ea typeface="楷体" panose="02010609060101010101" pitchFamily="49" charset="-122"/>
              </a:rPr>
              <a:t>求解</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根据</a:t>
            </a:r>
            <a:r>
              <a:rPr lang="zh-CN" altLang="en-US" sz="2400" b="1" dirty="0">
                <a:solidFill>
                  <a:srgbClr val="FF0000"/>
                </a:solidFill>
                <a:latin typeface="楷体" panose="02010609060101010101" pitchFamily="49" charset="-122"/>
                <a:ea typeface="楷体" panose="02010609060101010101" pitchFamily="49" charset="-122"/>
              </a:rPr>
              <a:t>解的唯一性</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如果能给出一个既满足全部方程</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又满足边界条件的解</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则这个解就是本问题的唯一解</a:t>
            </a:r>
            <a:r>
              <a:rPr lang="en-US" altLang="zh-CN" sz="2400" b="1" dirty="0">
                <a:latin typeface="楷体" panose="02010609060101010101" pitchFamily="49" charset="-122"/>
                <a:ea typeface="楷体" panose="02010609060101010101" pitchFamily="49" charset="-122"/>
              </a:rPr>
              <a:t>.</a:t>
            </a:r>
          </a:p>
        </p:txBody>
      </p:sp>
      <p:grpSp>
        <p:nvGrpSpPr>
          <p:cNvPr id="43029" name="Group 21"/>
          <p:cNvGrpSpPr>
            <a:grpSpLocks/>
          </p:cNvGrpSpPr>
          <p:nvPr/>
        </p:nvGrpSpPr>
        <p:grpSpPr bwMode="auto">
          <a:xfrm>
            <a:off x="7777162" y="2186754"/>
            <a:ext cx="1008063" cy="1323975"/>
            <a:chOff x="0" y="0"/>
            <a:chExt cx="1182" cy="1163"/>
          </a:xfrm>
        </p:grpSpPr>
        <p:sp>
          <p:nvSpPr>
            <p:cNvPr id="43030" name="Rectangle 22"/>
            <p:cNvSpPr>
              <a:spLocks noChangeArrowheads="1"/>
            </p:cNvSpPr>
            <p:nvPr/>
          </p:nvSpPr>
          <p:spPr bwMode="auto">
            <a:xfrm>
              <a:off x="153" y="219"/>
              <a:ext cx="318" cy="499"/>
            </a:xfrm>
            <a:prstGeom prst="rect">
              <a:avLst/>
            </a:prstGeom>
            <a:solidFill>
              <a:schemeClr val="accent1"/>
            </a:solidFill>
            <a:ln w="9525"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1" name="Line 23"/>
            <p:cNvSpPr>
              <a:spLocks noChangeShapeType="1"/>
            </p:cNvSpPr>
            <p:nvPr/>
          </p:nvSpPr>
          <p:spPr bwMode="auto">
            <a:xfrm>
              <a:off x="0" y="453"/>
              <a:ext cx="816"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2" name="Line 24"/>
            <p:cNvSpPr>
              <a:spLocks noChangeShapeType="1"/>
            </p:cNvSpPr>
            <p:nvPr/>
          </p:nvSpPr>
          <p:spPr bwMode="auto">
            <a:xfrm>
              <a:off x="317" y="90"/>
              <a:ext cx="0" cy="86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3" name="Rectangle 25"/>
            <p:cNvSpPr>
              <a:spLocks noChangeArrowheads="1"/>
            </p:cNvSpPr>
            <p:nvPr/>
          </p:nvSpPr>
          <p:spPr bwMode="auto">
            <a:xfrm>
              <a:off x="316" y="814"/>
              <a:ext cx="41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y</a:t>
              </a:r>
            </a:p>
          </p:txBody>
        </p:sp>
        <p:sp>
          <p:nvSpPr>
            <p:cNvPr id="43034" name="Rectangle 26"/>
            <p:cNvSpPr>
              <a:spLocks noChangeArrowheads="1"/>
            </p:cNvSpPr>
            <p:nvPr/>
          </p:nvSpPr>
          <p:spPr bwMode="auto">
            <a:xfrm>
              <a:off x="771" y="317"/>
              <a:ext cx="411"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x</a:t>
              </a:r>
            </a:p>
          </p:txBody>
        </p:sp>
        <p:sp>
          <p:nvSpPr>
            <p:cNvPr id="43035" name="Rectangle 27"/>
            <p:cNvSpPr>
              <a:spLocks noChangeArrowheads="1"/>
            </p:cNvSpPr>
            <p:nvPr/>
          </p:nvSpPr>
          <p:spPr bwMode="auto">
            <a:xfrm>
              <a:off x="499" y="0"/>
              <a:ext cx="41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F</a:t>
              </a:r>
            </a:p>
          </p:txBody>
        </p:sp>
        <p:sp>
          <p:nvSpPr>
            <p:cNvPr id="43036" name="Line 28"/>
            <p:cNvSpPr>
              <a:spLocks noChangeShapeType="1"/>
            </p:cNvSpPr>
            <p:nvPr/>
          </p:nvSpPr>
          <p:spPr bwMode="auto">
            <a:xfrm flipH="1">
              <a:off x="408" y="226"/>
              <a:ext cx="182" cy="13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3037" name="Object 29"/>
          <p:cNvGraphicFramePr>
            <a:graphicFrameLocks noChangeAspect="1"/>
          </p:cNvGraphicFramePr>
          <p:nvPr>
            <p:extLst>
              <p:ext uri="{D42A27DB-BD31-4B8C-83A1-F6EECF244321}">
                <p14:modId xmlns:p14="http://schemas.microsoft.com/office/powerpoint/2010/main" val="3153196950"/>
              </p:ext>
            </p:extLst>
          </p:nvPr>
        </p:nvGraphicFramePr>
        <p:xfrm>
          <a:off x="2447925" y="3402779"/>
          <a:ext cx="3313112" cy="1519237"/>
        </p:xfrm>
        <a:graphic>
          <a:graphicData uri="http://schemas.openxmlformats.org/presentationml/2006/ole">
            <mc:AlternateContent xmlns:mc="http://schemas.openxmlformats.org/markup-compatibility/2006">
              <mc:Choice xmlns:v="urn:schemas-microsoft-com:vml" Requires="v">
                <p:oleObj spid="_x0000_s108559" r:id="rId3" imgW="1333238" imgH="635042" progId="">
                  <p:embed/>
                </p:oleObj>
              </mc:Choice>
              <mc:Fallback>
                <p:oleObj r:id="rId3" imgW="1333238" imgH="635042" progId="">
                  <p:embed/>
                  <p:pic>
                    <p:nvPicPr>
                      <p:cNvPr id="43037"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925" y="3402779"/>
                        <a:ext cx="3313112"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cxnSp>
        <p:nvCxnSpPr>
          <p:cNvPr id="31" name="直接连接符 30"/>
          <p:cNvCxnSpPr/>
          <p:nvPr/>
        </p:nvCxnSpPr>
        <p:spPr>
          <a:xfrm>
            <a:off x="996331" y="692696"/>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29555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26"/>
                                        </p:tgtEl>
                                        <p:attrNameLst>
                                          <p:attrName>style.visibility</p:attrName>
                                        </p:attrNameLst>
                                      </p:cBhvr>
                                      <p:to>
                                        <p:strVal val="visible"/>
                                      </p:to>
                                    </p:set>
                                    <p:animEffect transition="in" filter="blinds(horizontal)">
                                      <p:cBhvr>
                                        <p:cTn id="7" dur="500"/>
                                        <p:tgtEl>
                                          <p:spTgt spid="43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27"/>
                                        </p:tgtEl>
                                        <p:attrNameLst>
                                          <p:attrName>style.visibility</p:attrName>
                                        </p:attrNameLst>
                                      </p:cBhvr>
                                      <p:to>
                                        <p:strVal val="visible"/>
                                      </p:to>
                                    </p:set>
                                    <p:animEffect transition="in" filter="blinds(horizontal)">
                                      <p:cBhvr>
                                        <p:cTn id="12" dur="500"/>
                                        <p:tgtEl>
                                          <p:spTgt spid="43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037"/>
                                        </p:tgtEl>
                                        <p:attrNameLst>
                                          <p:attrName>style.visibility</p:attrName>
                                        </p:attrNameLst>
                                      </p:cBhvr>
                                      <p:to>
                                        <p:strVal val="visible"/>
                                      </p:to>
                                    </p:set>
                                    <p:animEffect transition="in" filter="blinds(horizontal)">
                                      <p:cBhvr>
                                        <p:cTn id="17" dur="500"/>
                                        <p:tgtEl>
                                          <p:spTgt spid="430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028"/>
                                        </p:tgtEl>
                                        <p:attrNameLst>
                                          <p:attrName>style.visibility</p:attrName>
                                        </p:attrNameLst>
                                      </p:cBhvr>
                                      <p:to>
                                        <p:strVal val="visible"/>
                                      </p:to>
                                    </p:set>
                                    <p:animEffect transition="in" filter="blinds(horizontal)">
                                      <p:cBhvr>
                                        <p:cTn id="22" dur="500"/>
                                        <p:tgtEl>
                                          <p:spTgt spid="4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autoUpdateAnimBg="0"/>
      <p:bldP spid="43027" grpId="0" autoUpdateAnimBg="0"/>
      <p:bldP spid="43028"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4427984" y="908720"/>
            <a:ext cx="4458333" cy="1541463"/>
            <a:chOff x="0" y="0"/>
            <a:chExt cx="3899" cy="1467"/>
          </a:xfrm>
        </p:grpSpPr>
        <p:sp>
          <p:nvSpPr>
            <p:cNvPr id="44035" name="Rectangle 3"/>
            <p:cNvSpPr>
              <a:spLocks noChangeArrowheads="1"/>
            </p:cNvSpPr>
            <p:nvPr/>
          </p:nvSpPr>
          <p:spPr bwMode="auto">
            <a:xfrm>
              <a:off x="545" y="70"/>
              <a:ext cx="2041" cy="498"/>
            </a:xfrm>
            <a:prstGeom prst="rect">
              <a:avLst/>
            </a:prstGeom>
            <a:solidFill>
              <a:schemeClr val="accent1"/>
            </a:solidFill>
            <a:ln w="9525"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36" name="Line 4"/>
            <p:cNvSpPr>
              <a:spLocks noChangeShapeType="1"/>
            </p:cNvSpPr>
            <p:nvPr/>
          </p:nvSpPr>
          <p:spPr bwMode="auto">
            <a:xfrm flipH="1">
              <a:off x="46" y="318"/>
              <a:ext cx="499" cy="0"/>
            </a:xfrm>
            <a:prstGeom prst="line">
              <a:avLst/>
            </a:prstGeom>
            <a:noFill/>
            <a:ln w="3810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7" name="Line 5"/>
            <p:cNvSpPr>
              <a:spLocks noChangeShapeType="1"/>
            </p:cNvSpPr>
            <p:nvPr/>
          </p:nvSpPr>
          <p:spPr bwMode="auto">
            <a:xfrm>
              <a:off x="499" y="318"/>
              <a:ext cx="2540" cy="0"/>
            </a:xfrm>
            <a:prstGeom prst="line">
              <a:avLst/>
            </a:prstGeom>
            <a:noFill/>
            <a:ln w="9525" cmpd="sng">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8" name="Line 6"/>
            <p:cNvSpPr>
              <a:spLocks noChangeShapeType="1"/>
            </p:cNvSpPr>
            <p:nvPr/>
          </p:nvSpPr>
          <p:spPr bwMode="auto">
            <a:xfrm>
              <a:off x="2586" y="318"/>
              <a:ext cx="499" cy="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9" name="Line 7"/>
            <p:cNvSpPr>
              <a:spLocks noChangeShapeType="1"/>
            </p:cNvSpPr>
            <p:nvPr/>
          </p:nvSpPr>
          <p:spPr bwMode="auto">
            <a:xfrm>
              <a:off x="545" y="363"/>
              <a:ext cx="0" cy="95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Line 8"/>
            <p:cNvSpPr>
              <a:spLocks noChangeShapeType="1"/>
            </p:cNvSpPr>
            <p:nvPr/>
          </p:nvSpPr>
          <p:spPr bwMode="auto">
            <a:xfrm>
              <a:off x="2540" y="318"/>
              <a:ext cx="113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Line 9"/>
            <p:cNvSpPr>
              <a:spLocks noChangeShapeType="1"/>
            </p:cNvSpPr>
            <p:nvPr/>
          </p:nvSpPr>
          <p:spPr bwMode="auto">
            <a:xfrm>
              <a:off x="2586" y="635"/>
              <a:ext cx="0" cy="31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Line 10"/>
            <p:cNvSpPr>
              <a:spLocks noChangeShapeType="1"/>
            </p:cNvSpPr>
            <p:nvPr/>
          </p:nvSpPr>
          <p:spPr bwMode="auto">
            <a:xfrm flipH="1">
              <a:off x="545" y="817"/>
              <a:ext cx="680"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3" name="Line 11"/>
            <p:cNvSpPr>
              <a:spLocks noChangeShapeType="1"/>
            </p:cNvSpPr>
            <p:nvPr/>
          </p:nvSpPr>
          <p:spPr bwMode="auto">
            <a:xfrm>
              <a:off x="1769" y="817"/>
              <a:ext cx="817"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4" name="Rectangle 12"/>
            <p:cNvSpPr>
              <a:spLocks noChangeArrowheads="1"/>
            </p:cNvSpPr>
            <p:nvPr/>
          </p:nvSpPr>
          <p:spPr bwMode="auto">
            <a:xfrm>
              <a:off x="1698" y="893"/>
              <a:ext cx="247"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 </a:t>
              </a:r>
            </a:p>
          </p:txBody>
        </p:sp>
        <p:sp>
          <p:nvSpPr>
            <p:cNvPr id="44045" name="Rectangle 13"/>
            <p:cNvSpPr>
              <a:spLocks noChangeArrowheads="1"/>
            </p:cNvSpPr>
            <p:nvPr/>
          </p:nvSpPr>
          <p:spPr bwMode="auto">
            <a:xfrm>
              <a:off x="1452" y="681"/>
              <a:ext cx="41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l</a:t>
              </a:r>
            </a:p>
          </p:txBody>
        </p:sp>
        <p:sp>
          <p:nvSpPr>
            <p:cNvPr id="44046" name="Rectangle 14"/>
            <p:cNvSpPr>
              <a:spLocks noChangeArrowheads="1"/>
            </p:cNvSpPr>
            <p:nvPr/>
          </p:nvSpPr>
          <p:spPr bwMode="auto">
            <a:xfrm>
              <a:off x="590" y="1089"/>
              <a:ext cx="41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y</a:t>
              </a:r>
            </a:p>
          </p:txBody>
        </p:sp>
        <p:sp>
          <p:nvSpPr>
            <p:cNvPr id="44047" name="Rectangle 15"/>
            <p:cNvSpPr>
              <a:spLocks noChangeArrowheads="1"/>
            </p:cNvSpPr>
            <p:nvPr/>
          </p:nvSpPr>
          <p:spPr bwMode="auto">
            <a:xfrm>
              <a:off x="3488" y="258"/>
              <a:ext cx="411"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dirty="0"/>
                <a:t>z</a:t>
              </a:r>
            </a:p>
          </p:txBody>
        </p:sp>
        <p:sp>
          <p:nvSpPr>
            <p:cNvPr id="44048" name="Rectangle 16"/>
            <p:cNvSpPr>
              <a:spLocks noChangeArrowheads="1"/>
            </p:cNvSpPr>
            <p:nvPr/>
          </p:nvSpPr>
          <p:spPr bwMode="auto">
            <a:xfrm>
              <a:off x="0" y="0"/>
              <a:ext cx="41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P</a:t>
              </a:r>
            </a:p>
          </p:txBody>
        </p:sp>
        <p:sp>
          <p:nvSpPr>
            <p:cNvPr id="44049" name="Rectangle 17"/>
            <p:cNvSpPr>
              <a:spLocks noChangeArrowheads="1"/>
            </p:cNvSpPr>
            <p:nvPr/>
          </p:nvSpPr>
          <p:spPr bwMode="auto">
            <a:xfrm>
              <a:off x="2813" y="45"/>
              <a:ext cx="41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P</a:t>
              </a:r>
            </a:p>
          </p:txBody>
        </p:sp>
      </p:grpSp>
      <p:sp>
        <p:nvSpPr>
          <p:cNvPr id="44050" name="Rectangle 18"/>
          <p:cNvSpPr>
            <a:spLocks noChangeArrowheads="1"/>
          </p:cNvSpPr>
          <p:nvPr/>
        </p:nvSpPr>
        <p:spPr bwMode="auto">
          <a:xfrm>
            <a:off x="324297" y="1072555"/>
            <a:ext cx="2879725" cy="49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b="1" dirty="0"/>
              <a:t>4. </a:t>
            </a:r>
            <a:r>
              <a:rPr lang="zh-CN" altLang="en-US" sz="2400" b="1" dirty="0">
                <a:latin typeface="楷体" panose="02010609060101010101" pitchFamily="49" charset="-122"/>
                <a:ea typeface="楷体" panose="02010609060101010101" pitchFamily="49" charset="-122"/>
              </a:rPr>
              <a:t>解边值问题</a:t>
            </a:r>
          </a:p>
        </p:txBody>
      </p:sp>
      <p:sp>
        <p:nvSpPr>
          <p:cNvPr id="44051" name="Rectangle 19"/>
          <p:cNvSpPr>
            <a:spLocks noChangeArrowheads="1"/>
          </p:cNvSpPr>
          <p:nvPr/>
        </p:nvSpPr>
        <p:spPr bwMode="auto">
          <a:xfrm>
            <a:off x="540197" y="2077351"/>
            <a:ext cx="503237"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000" b="1" dirty="0">
                <a:latin typeface="楷体" panose="02010609060101010101" pitchFamily="49" charset="-122"/>
                <a:ea typeface="楷体" panose="02010609060101010101" pitchFamily="49" charset="-122"/>
              </a:rPr>
              <a:t>取</a:t>
            </a:r>
          </a:p>
        </p:txBody>
      </p:sp>
      <p:sp>
        <p:nvSpPr>
          <p:cNvPr id="44052" name="Rectangle 20"/>
          <p:cNvSpPr>
            <a:spLocks noChangeArrowheads="1"/>
          </p:cNvSpPr>
          <p:nvPr/>
        </p:nvSpPr>
        <p:spPr bwMode="auto">
          <a:xfrm>
            <a:off x="467172" y="4026372"/>
            <a:ext cx="3167062" cy="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rPr>
              <a:t>其中 </a:t>
            </a:r>
            <a:r>
              <a:rPr lang="en-US" altLang="zh-CN" sz="2000" b="1" dirty="0">
                <a:latin typeface="楷体" panose="02010609060101010101" pitchFamily="49" charset="-122"/>
                <a:ea typeface="楷体" panose="02010609060101010101" pitchFamily="49" charset="-122"/>
              </a:rPr>
              <a:t>A </a:t>
            </a:r>
            <a:r>
              <a:rPr lang="zh-CN" altLang="en-US" sz="2000" b="1" dirty="0">
                <a:latin typeface="楷体" panose="02010609060101010101" pitchFamily="49" charset="-122"/>
                <a:ea typeface="楷体" panose="02010609060101010101" pitchFamily="49" charset="-122"/>
              </a:rPr>
              <a:t>为常数</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代入</a:t>
            </a:r>
          </a:p>
        </p:txBody>
      </p:sp>
      <p:grpSp>
        <p:nvGrpSpPr>
          <p:cNvPr id="44053" name="Group 21"/>
          <p:cNvGrpSpPr>
            <a:grpSpLocks/>
          </p:cNvGrpSpPr>
          <p:nvPr/>
        </p:nvGrpSpPr>
        <p:grpSpPr bwMode="auto">
          <a:xfrm>
            <a:off x="7596634" y="2205708"/>
            <a:ext cx="1008063" cy="1323975"/>
            <a:chOff x="0" y="0"/>
            <a:chExt cx="1182" cy="1163"/>
          </a:xfrm>
        </p:grpSpPr>
        <p:sp>
          <p:nvSpPr>
            <p:cNvPr id="44054" name="Rectangle 22"/>
            <p:cNvSpPr>
              <a:spLocks noChangeArrowheads="1"/>
            </p:cNvSpPr>
            <p:nvPr/>
          </p:nvSpPr>
          <p:spPr bwMode="auto">
            <a:xfrm>
              <a:off x="153" y="219"/>
              <a:ext cx="318" cy="499"/>
            </a:xfrm>
            <a:prstGeom prst="rect">
              <a:avLst/>
            </a:prstGeom>
            <a:solidFill>
              <a:schemeClr val="accent1"/>
            </a:solidFill>
            <a:ln w="9525"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55" name="Line 23"/>
            <p:cNvSpPr>
              <a:spLocks noChangeShapeType="1"/>
            </p:cNvSpPr>
            <p:nvPr/>
          </p:nvSpPr>
          <p:spPr bwMode="auto">
            <a:xfrm>
              <a:off x="0" y="453"/>
              <a:ext cx="816"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6" name="Line 24"/>
            <p:cNvSpPr>
              <a:spLocks noChangeShapeType="1"/>
            </p:cNvSpPr>
            <p:nvPr/>
          </p:nvSpPr>
          <p:spPr bwMode="auto">
            <a:xfrm>
              <a:off x="317" y="90"/>
              <a:ext cx="0" cy="86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7" name="Rectangle 25"/>
            <p:cNvSpPr>
              <a:spLocks noChangeArrowheads="1"/>
            </p:cNvSpPr>
            <p:nvPr/>
          </p:nvSpPr>
          <p:spPr bwMode="auto">
            <a:xfrm>
              <a:off x="316" y="814"/>
              <a:ext cx="41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y</a:t>
              </a:r>
            </a:p>
          </p:txBody>
        </p:sp>
        <p:sp>
          <p:nvSpPr>
            <p:cNvPr id="44058" name="Rectangle 26"/>
            <p:cNvSpPr>
              <a:spLocks noChangeArrowheads="1"/>
            </p:cNvSpPr>
            <p:nvPr/>
          </p:nvSpPr>
          <p:spPr bwMode="auto">
            <a:xfrm>
              <a:off x="771" y="317"/>
              <a:ext cx="411"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x</a:t>
              </a:r>
            </a:p>
          </p:txBody>
        </p:sp>
        <p:sp>
          <p:nvSpPr>
            <p:cNvPr id="44059" name="Rectangle 27"/>
            <p:cNvSpPr>
              <a:spLocks noChangeArrowheads="1"/>
            </p:cNvSpPr>
            <p:nvPr/>
          </p:nvSpPr>
          <p:spPr bwMode="auto">
            <a:xfrm>
              <a:off x="499" y="0"/>
              <a:ext cx="41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t>F</a:t>
              </a:r>
            </a:p>
          </p:txBody>
        </p:sp>
        <p:sp>
          <p:nvSpPr>
            <p:cNvPr id="44060" name="Line 28"/>
            <p:cNvSpPr>
              <a:spLocks noChangeShapeType="1"/>
            </p:cNvSpPr>
            <p:nvPr/>
          </p:nvSpPr>
          <p:spPr bwMode="auto">
            <a:xfrm flipH="1">
              <a:off x="408" y="226"/>
              <a:ext cx="182" cy="13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4061" name="Object 29"/>
          <p:cNvGraphicFramePr>
            <a:graphicFrameLocks noChangeAspect="1"/>
          </p:cNvGraphicFramePr>
          <p:nvPr>
            <p:extLst>
              <p:ext uri="{D42A27DB-BD31-4B8C-83A1-F6EECF244321}">
                <p14:modId xmlns:p14="http://schemas.microsoft.com/office/powerpoint/2010/main" val="7933919"/>
              </p:ext>
            </p:extLst>
          </p:nvPr>
        </p:nvGraphicFramePr>
        <p:xfrm>
          <a:off x="3204022" y="3497933"/>
          <a:ext cx="3024187" cy="1450975"/>
        </p:xfrm>
        <a:graphic>
          <a:graphicData uri="http://schemas.openxmlformats.org/presentationml/2006/ole">
            <mc:AlternateContent xmlns:mc="http://schemas.openxmlformats.org/markup-compatibility/2006">
              <mc:Choice xmlns:v="urn:schemas-microsoft-com:vml" Requires="v">
                <p:oleObj spid="_x0000_s109641" r:id="rId3" imgW="1333238" imgH="635042" progId="">
                  <p:embed/>
                </p:oleObj>
              </mc:Choice>
              <mc:Fallback>
                <p:oleObj r:id="rId3" imgW="1333238" imgH="635042" progId="">
                  <p:embed/>
                  <p:pic>
                    <p:nvPicPr>
                      <p:cNvPr id="44061"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4022" y="3497933"/>
                        <a:ext cx="3024187"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44062" name="Object 30"/>
          <p:cNvGraphicFramePr>
            <a:graphicFrameLocks noChangeAspect="1"/>
          </p:cNvGraphicFramePr>
          <p:nvPr>
            <p:extLst>
              <p:ext uri="{D42A27DB-BD31-4B8C-83A1-F6EECF244321}">
                <p14:modId xmlns:p14="http://schemas.microsoft.com/office/powerpoint/2010/main" val="28135164"/>
              </p:ext>
            </p:extLst>
          </p:nvPr>
        </p:nvGraphicFramePr>
        <p:xfrm>
          <a:off x="611634" y="2637508"/>
          <a:ext cx="3883025" cy="522287"/>
        </p:xfrm>
        <a:graphic>
          <a:graphicData uri="http://schemas.openxmlformats.org/presentationml/2006/ole">
            <mc:AlternateContent xmlns:mc="http://schemas.openxmlformats.org/markup-compatibility/2006">
              <mc:Choice xmlns:v="urn:schemas-microsoft-com:vml" Requires="v">
                <p:oleObj spid="_x0000_s109642" r:id="rId5" imgW="1802935" imgH="241512" progId="">
                  <p:embed/>
                </p:oleObj>
              </mc:Choice>
              <mc:Fallback>
                <p:oleObj r:id="rId5" imgW="1802935" imgH="241512" progId="">
                  <p:embed/>
                  <p:pic>
                    <p:nvPicPr>
                      <p:cNvPr id="44062"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634" y="2637508"/>
                        <a:ext cx="38830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44063" name="Object 31"/>
          <p:cNvGraphicFramePr>
            <a:graphicFrameLocks noChangeAspect="1"/>
          </p:cNvGraphicFramePr>
          <p:nvPr>
            <p:extLst>
              <p:ext uri="{D42A27DB-BD31-4B8C-83A1-F6EECF244321}">
                <p14:modId xmlns:p14="http://schemas.microsoft.com/office/powerpoint/2010/main" val="2011084679"/>
              </p:ext>
            </p:extLst>
          </p:nvPr>
        </p:nvGraphicFramePr>
        <p:xfrm>
          <a:off x="4932809" y="2588295"/>
          <a:ext cx="1036638" cy="481013"/>
        </p:xfrm>
        <a:graphic>
          <a:graphicData uri="http://schemas.openxmlformats.org/presentationml/2006/ole">
            <mc:AlternateContent xmlns:mc="http://schemas.openxmlformats.org/markup-compatibility/2006">
              <mc:Choice xmlns:v="urn:schemas-microsoft-com:vml" Requires="v">
                <p:oleObj spid="_x0000_s109643" r:id="rId7" imgW="469606" imgH="215936" progId="">
                  <p:embed/>
                </p:oleObj>
              </mc:Choice>
              <mc:Fallback>
                <p:oleObj r:id="rId7" imgW="469606" imgH="215936" progId="">
                  <p:embed/>
                  <p:pic>
                    <p:nvPicPr>
                      <p:cNvPr id="44063"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809" y="2588295"/>
                        <a:ext cx="10366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44064" name="Rectangle 32"/>
          <p:cNvSpPr>
            <a:spLocks noChangeArrowheads="1"/>
          </p:cNvSpPr>
          <p:nvPr/>
        </p:nvSpPr>
        <p:spPr bwMode="auto">
          <a:xfrm>
            <a:off x="6733034" y="4026372"/>
            <a:ext cx="1223963" cy="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rPr>
              <a:t>恒满足</a:t>
            </a:r>
            <a:r>
              <a:rPr lang="en-US" altLang="zh-CN" sz="2000" b="1" dirty="0">
                <a:latin typeface="楷体" panose="02010609060101010101" pitchFamily="49" charset="-122"/>
                <a:ea typeface="楷体" panose="02010609060101010101" pitchFamily="49" charset="-122"/>
              </a:rPr>
              <a:t>.</a:t>
            </a:r>
          </a:p>
        </p:txBody>
      </p:sp>
      <p:sp>
        <p:nvSpPr>
          <p:cNvPr id="44065" name="Rectangle 33"/>
          <p:cNvSpPr>
            <a:spLocks noChangeArrowheads="1"/>
          </p:cNvSpPr>
          <p:nvPr/>
        </p:nvSpPr>
        <p:spPr bwMode="auto">
          <a:xfrm>
            <a:off x="467172" y="5250334"/>
            <a:ext cx="2232025" cy="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rPr>
              <a:t>由边界条件得出</a:t>
            </a:r>
          </a:p>
        </p:txBody>
      </p:sp>
      <p:graphicFrame>
        <p:nvGraphicFramePr>
          <p:cNvPr id="44066" name="Object 34"/>
          <p:cNvGraphicFramePr>
            <a:graphicFrameLocks noChangeAspect="1"/>
          </p:cNvGraphicFramePr>
          <p:nvPr>
            <p:extLst>
              <p:ext uri="{D42A27DB-BD31-4B8C-83A1-F6EECF244321}">
                <p14:modId xmlns:p14="http://schemas.microsoft.com/office/powerpoint/2010/main" val="1477654060"/>
              </p:ext>
            </p:extLst>
          </p:nvPr>
        </p:nvGraphicFramePr>
        <p:xfrm>
          <a:off x="2853184" y="5266408"/>
          <a:ext cx="1449388" cy="466725"/>
        </p:xfrm>
        <a:graphic>
          <a:graphicData uri="http://schemas.openxmlformats.org/presentationml/2006/ole">
            <mc:AlternateContent xmlns:mc="http://schemas.openxmlformats.org/markup-compatibility/2006">
              <mc:Choice xmlns:v="urn:schemas-microsoft-com:vml" Requires="v">
                <p:oleObj spid="_x0000_s109644" r:id="rId9" imgW="672542" imgH="215936" progId="">
                  <p:embed/>
                </p:oleObj>
              </mc:Choice>
              <mc:Fallback>
                <p:oleObj r:id="rId9" imgW="672542" imgH="215936" progId="">
                  <p:embed/>
                  <p:pic>
                    <p:nvPicPr>
                      <p:cNvPr id="44066"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3184" y="5266408"/>
                        <a:ext cx="144938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44067" name="Rectangle 36"/>
          <p:cNvSpPr>
            <a:spLocks noChangeArrowheads="1"/>
          </p:cNvSpPr>
          <p:nvPr/>
        </p:nvSpPr>
        <p:spPr bwMode="auto">
          <a:xfrm>
            <a:off x="467172" y="6113934"/>
            <a:ext cx="1152525" cy="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rPr>
              <a:t>故有</a:t>
            </a:r>
          </a:p>
        </p:txBody>
      </p:sp>
      <p:graphicFrame>
        <p:nvGraphicFramePr>
          <p:cNvPr id="44068" name="Object 36"/>
          <p:cNvGraphicFramePr>
            <a:graphicFrameLocks noChangeAspect="1"/>
          </p:cNvGraphicFramePr>
          <p:nvPr>
            <p:extLst>
              <p:ext uri="{D42A27DB-BD31-4B8C-83A1-F6EECF244321}">
                <p14:modId xmlns:p14="http://schemas.microsoft.com/office/powerpoint/2010/main" val="2434852206"/>
              </p:ext>
            </p:extLst>
          </p:nvPr>
        </p:nvGraphicFramePr>
        <p:xfrm>
          <a:off x="1500188" y="6159500"/>
          <a:ext cx="6586537" cy="495300"/>
        </p:xfrm>
        <a:graphic>
          <a:graphicData uri="http://schemas.openxmlformats.org/presentationml/2006/ole">
            <mc:AlternateContent xmlns:mc="http://schemas.openxmlformats.org/markup-compatibility/2006">
              <mc:Choice xmlns:v="urn:schemas-microsoft-com:vml" Requires="v">
                <p:oleObj spid="_x0000_s109645" name="Equation" r:id="rId11" imgW="3060360" imgH="228600" progId="Equation.DSMT4">
                  <p:embed/>
                </p:oleObj>
              </mc:Choice>
              <mc:Fallback>
                <p:oleObj name="Equation" r:id="rId11" imgW="3060360" imgH="228600" progId="Equation.DSMT4">
                  <p:embed/>
                  <p:pic>
                    <p:nvPicPr>
                      <p:cNvPr id="44068" name="Object 36"/>
                      <p:cNvPicPr>
                        <a:picLocks noChangeAspect="1" noChangeArrowheads="1"/>
                      </p:cNvPicPr>
                      <p:nvPr/>
                    </p:nvPicPr>
                    <p:blipFill>
                      <a:blip r:embed="rId12"/>
                      <a:srcRect/>
                      <a:stretch>
                        <a:fillRect/>
                      </a:stretch>
                    </p:blipFill>
                    <p:spPr bwMode="auto">
                      <a:xfrm>
                        <a:off x="1500188" y="6159500"/>
                        <a:ext cx="658653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cxnSp>
        <p:nvCxnSpPr>
          <p:cNvPr id="38" name="直接连接符 37"/>
          <p:cNvCxnSpPr/>
          <p:nvPr/>
        </p:nvCxnSpPr>
        <p:spPr>
          <a:xfrm>
            <a:off x="971021" y="548680"/>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graphicFrame>
        <p:nvGraphicFramePr>
          <p:cNvPr id="39" name="Object 32"/>
          <p:cNvGraphicFramePr>
            <a:graphicFrameLocks noChangeAspect="1"/>
          </p:cNvGraphicFramePr>
          <p:nvPr>
            <p:extLst>
              <p:ext uri="{D42A27DB-BD31-4B8C-83A1-F6EECF244321}">
                <p14:modId xmlns:p14="http://schemas.microsoft.com/office/powerpoint/2010/main" val="3397021296"/>
              </p:ext>
            </p:extLst>
          </p:nvPr>
        </p:nvGraphicFramePr>
        <p:xfrm>
          <a:off x="5102623" y="5245936"/>
          <a:ext cx="1730096" cy="531019"/>
        </p:xfrm>
        <a:graphic>
          <a:graphicData uri="http://schemas.openxmlformats.org/presentationml/2006/ole">
            <mc:AlternateContent xmlns:mc="http://schemas.openxmlformats.org/markup-compatibility/2006">
              <mc:Choice xmlns:v="urn:schemas-microsoft-com:vml" Requires="v">
                <p:oleObj spid="_x0000_s109646" name="Equation" r:id="rId13" imgW="749617" imgH="228917" progId="Equation.DSMT4">
                  <p:embed/>
                </p:oleObj>
              </mc:Choice>
              <mc:Fallback>
                <p:oleObj name="Equation" r:id="rId13" imgW="749617" imgH="228917" progId="Equation.DSMT4">
                  <p:embed/>
                  <p:pic>
                    <p:nvPicPr>
                      <p:cNvPr id="42016"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2623" y="5245936"/>
                        <a:ext cx="1730096" cy="531019"/>
                      </a:xfrm>
                      <a:prstGeom prst="rect">
                        <a:avLst/>
                      </a:prstGeom>
                      <a:noFill/>
                      <a:ln w="31750">
                        <a:solidFill>
                          <a:srgbClr val="0000FF"/>
                        </a:solidFill>
                      </a:ln>
                      <a:extLst/>
                    </p:spPr>
                  </p:pic>
                </p:oleObj>
              </mc:Fallback>
            </mc:AlternateContent>
          </a:graphicData>
        </a:graphic>
      </p:graphicFrame>
      <p:sp>
        <p:nvSpPr>
          <p:cNvPr id="2" name="矩形 1"/>
          <p:cNvSpPr/>
          <p:nvPr/>
        </p:nvSpPr>
        <p:spPr>
          <a:xfrm>
            <a:off x="7307039" y="5350003"/>
            <a:ext cx="1579278" cy="369332"/>
          </a:xfrm>
          <a:prstGeom prst="rect">
            <a:avLst/>
          </a:prstGeom>
        </p:spPr>
        <p:txBody>
          <a:bodyPr wrap="none">
            <a:spAutoFit/>
          </a:bodyPr>
          <a:lstStyle/>
          <a:p>
            <a:r>
              <a:rPr lang="zh-CN" altLang="en-US" b="1" dirty="0" smtClean="0">
                <a:latin typeface="楷体" panose="02010609060101010101" pitchFamily="49" charset="-122"/>
                <a:ea typeface="楷体" panose="02010609060101010101" pitchFamily="49" charset="-122"/>
              </a:rPr>
              <a:t>（边界条件）</a:t>
            </a:r>
            <a:endParaRPr lang="zh-CN" altLang="en-US" dirty="0"/>
          </a:p>
        </p:txBody>
      </p:sp>
    </p:spTree>
    <p:extLst>
      <p:ext uri="{BB962C8B-B14F-4D97-AF65-F5344CB8AC3E}">
        <p14:creationId xmlns:p14="http://schemas.microsoft.com/office/powerpoint/2010/main" val="2520527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51"/>
                                        </p:tgtEl>
                                        <p:attrNameLst>
                                          <p:attrName>style.visibility</p:attrName>
                                        </p:attrNameLst>
                                      </p:cBhvr>
                                      <p:to>
                                        <p:strVal val="visible"/>
                                      </p:to>
                                    </p:set>
                                    <p:animEffect transition="in" filter="blinds(horizontal)">
                                      <p:cBhvr>
                                        <p:cTn id="7" dur="500"/>
                                        <p:tgtEl>
                                          <p:spTgt spid="4405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4062"/>
                                        </p:tgtEl>
                                        <p:attrNameLst>
                                          <p:attrName>style.visibility</p:attrName>
                                        </p:attrNameLst>
                                      </p:cBhvr>
                                      <p:to>
                                        <p:strVal val="visible"/>
                                      </p:to>
                                    </p:set>
                                    <p:animEffect transition="in" filter="blinds(horizontal)">
                                      <p:cBhvr>
                                        <p:cTn id="11" dur="500"/>
                                        <p:tgtEl>
                                          <p:spTgt spid="44062"/>
                                        </p:tgtEl>
                                      </p:cBhvr>
                                    </p:animEffect>
                                  </p:childTnLst>
                                </p:cTn>
                              </p:par>
                              <p:par>
                                <p:cTn id="12" presetID="3" presetClass="entr" presetSubtype="10" fill="hold" nodeType="withEffect">
                                  <p:stCondLst>
                                    <p:cond delay="0"/>
                                  </p:stCondLst>
                                  <p:childTnLst>
                                    <p:set>
                                      <p:cBhvr>
                                        <p:cTn id="13" dur="1" fill="hold">
                                          <p:stCondLst>
                                            <p:cond delay="0"/>
                                          </p:stCondLst>
                                        </p:cTn>
                                        <p:tgtEl>
                                          <p:spTgt spid="44063"/>
                                        </p:tgtEl>
                                        <p:attrNameLst>
                                          <p:attrName>style.visibility</p:attrName>
                                        </p:attrNameLst>
                                      </p:cBhvr>
                                      <p:to>
                                        <p:strVal val="visible"/>
                                      </p:to>
                                    </p:set>
                                    <p:animEffect transition="in" filter="blinds(horizontal)">
                                      <p:cBhvr>
                                        <p:cTn id="14" dur="500"/>
                                        <p:tgtEl>
                                          <p:spTgt spid="4406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4052"/>
                                        </p:tgtEl>
                                        <p:attrNameLst>
                                          <p:attrName>style.visibility</p:attrName>
                                        </p:attrNameLst>
                                      </p:cBhvr>
                                      <p:to>
                                        <p:strVal val="visible"/>
                                      </p:to>
                                    </p:set>
                                    <p:animEffect transition="in" filter="blinds(horizontal)">
                                      <p:cBhvr>
                                        <p:cTn id="19" dur="500"/>
                                        <p:tgtEl>
                                          <p:spTgt spid="44052"/>
                                        </p:tgtEl>
                                      </p:cBhvr>
                                    </p:animEffect>
                                  </p:childTnLst>
                                </p:cTn>
                              </p:par>
                              <p:par>
                                <p:cTn id="20" presetID="3" presetClass="entr" presetSubtype="10" fill="hold" nodeType="withEffect">
                                  <p:stCondLst>
                                    <p:cond delay="0"/>
                                  </p:stCondLst>
                                  <p:childTnLst>
                                    <p:set>
                                      <p:cBhvr>
                                        <p:cTn id="21" dur="1" fill="hold">
                                          <p:stCondLst>
                                            <p:cond delay="0"/>
                                          </p:stCondLst>
                                        </p:cTn>
                                        <p:tgtEl>
                                          <p:spTgt spid="44061"/>
                                        </p:tgtEl>
                                        <p:attrNameLst>
                                          <p:attrName>style.visibility</p:attrName>
                                        </p:attrNameLst>
                                      </p:cBhvr>
                                      <p:to>
                                        <p:strVal val="visible"/>
                                      </p:to>
                                    </p:set>
                                    <p:animEffect transition="in" filter="blinds(horizontal)">
                                      <p:cBhvr>
                                        <p:cTn id="22" dur="500"/>
                                        <p:tgtEl>
                                          <p:spTgt spid="44061"/>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44064"/>
                                        </p:tgtEl>
                                        <p:attrNameLst>
                                          <p:attrName>style.visibility</p:attrName>
                                        </p:attrNameLst>
                                      </p:cBhvr>
                                      <p:to>
                                        <p:strVal val="visible"/>
                                      </p:to>
                                    </p:set>
                                    <p:animEffect transition="in" filter="blinds(horizontal)">
                                      <p:cBhvr>
                                        <p:cTn id="26" dur="500"/>
                                        <p:tgtEl>
                                          <p:spTgt spid="4406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4065"/>
                                        </p:tgtEl>
                                        <p:attrNameLst>
                                          <p:attrName>style.visibility</p:attrName>
                                        </p:attrNameLst>
                                      </p:cBhvr>
                                      <p:to>
                                        <p:strVal val="visible"/>
                                      </p:to>
                                    </p:set>
                                    <p:animEffect transition="in" filter="blinds(horizontal)">
                                      <p:cBhvr>
                                        <p:cTn id="31" dur="500"/>
                                        <p:tgtEl>
                                          <p:spTgt spid="44065"/>
                                        </p:tgtEl>
                                      </p:cBhvr>
                                    </p:animEffect>
                                  </p:childTnLst>
                                </p:cTn>
                              </p:par>
                              <p:par>
                                <p:cTn id="32" presetID="3" presetClass="entr" presetSubtype="10" fill="hold" nodeType="withEffect">
                                  <p:stCondLst>
                                    <p:cond delay="0"/>
                                  </p:stCondLst>
                                  <p:childTnLst>
                                    <p:set>
                                      <p:cBhvr>
                                        <p:cTn id="33" dur="1" fill="hold">
                                          <p:stCondLst>
                                            <p:cond delay="0"/>
                                          </p:stCondLst>
                                        </p:cTn>
                                        <p:tgtEl>
                                          <p:spTgt spid="44066"/>
                                        </p:tgtEl>
                                        <p:attrNameLst>
                                          <p:attrName>style.visibility</p:attrName>
                                        </p:attrNameLst>
                                      </p:cBhvr>
                                      <p:to>
                                        <p:strVal val="visible"/>
                                      </p:to>
                                    </p:set>
                                    <p:animEffect transition="in" filter="blinds(horizontal)">
                                      <p:cBhvr>
                                        <p:cTn id="34" dur="500"/>
                                        <p:tgtEl>
                                          <p:spTgt spid="4406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4068"/>
                                        </p:tgtEl>
                                        <p:attrNameLst>
                                          <p:attrName>style.visibility</p:attrName>
                                        </p:attrNameLst>
                                      </p:cBhvr>
                                      <p:to>
                                        <p:strVal val="visible"/>
                                      </p:to>
                                    </p:set>
                                    <p:animEffect transition="in" filter="blinds(horizontal)">
                                      <p:cBhvr>
                                        <p:cTn id="39" dur="500"/>
                                        <p:tgtEl>
                                          <p:spTgt spid="4406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4067"/>
                                        </p:tgtEl>
                                        <p:attrNameLst>
                                          <p:attrName>style.visibility</p:attrName>
                                        </p:attrNameLst>
                                      </p:cBhvr>
                                      <p:to>
                                        <p:strVal val="visible"/>
                                      </p:to>
                                    </p:set>
                                    <p:animEffect transition="in" filter="blinds(horizontal)">
                                      <p:cBhvr>
                                        <p:cTn id="42" dur="500"/>
                                        <p:tgtEl>
                                          <p:spTgt spid="4406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linds(horizontal)">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1" grpId="0" autoUpdateAnimBg="0"/>
      <p:bldP spid="44052" grpId="0" autoUpdateAnimBg="0"/>
      <p:bldP spid="44064" grpId="0" autoUpdateAnimBg="0"/>
      <p:bldP spid="44065" grpId="0" autoUpdateAnimBg="0"/>
      <p:bldP spid="4406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96007" y="786160"/>
            <a:ext cx="2232025" cy="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rPr>
              <a:t>根据广义胡克定律</a:t>
            </a:r>
          </a:p>
        </p:txBody>
      </p:sp>
      <p:graphicFrame>
        <p:nvGraphicFramePr>
          <p:cNvPr id="45059" name="Object 3"/>
          <p:cNvGraphicFramePr>
            <a:graphicFrameLocks noChangeAspect="1"/>
          </p:cNvGraphicFramePr>
          <p:nvPr>
            <p:extLst>
              <p:ext uri="{D42A27DB-BD31-4B8C-83A1-F6EECF244321}">
                <p14:modId xmlns:p14="http://schemas.microsoft.com/office/powerpoint/2010/main" val="1907489232"/>
              </p:ext>
            </p:extLst>
          </p:nvPr>
        </p:nvGraphicFramePr>
        <p:xfrm>
          <a:off x="3105869" y="3308896"/>
          <a:ext cx="2187575" cy="850900"/>
        </p:xfrm>
        <a:graphic>
          <a:graphicData uri="http://schemas.openxmlformats.org/presentationml/2006/ole">
            <mc:AlternateContent xmlns:mc="http://schemas.openxmlformats.org/markup-compatibility/2006">
              <mc:Choice xmlns:v="urn:schemas-microsoft-com:vml" Requires="v">
                <p:oleObj spid="_x0000_s110685" r:id="rId3" imgW="1015876" imgH="393846" progId="">
                  <p:embed/>
                </p:oleObj>
              </mc:Choice>
              <mc:Fallback>
                <p:oleObj r:id="rId3" imgW="1015876" imgH="393846" progId="">
                  <p:embed/>
                  <p:pic>
                    <p:nvPicPr>
                      <p:cNvPr id="450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869" y="3308896"/>
                        <a:ext cx="21875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45060" name="Rectangle 4"/>
          <p:cNvSpPr>
            <a:spLocks noChangeArrowheads="1"/>
          </p:cNvSpPr>
          <p:nvPr/>
        </p:nvSpPr>
        <p:spPr bwMode="auto">
          <a:xfrm>
            <a:off x="1477094" y="3449985"/>
            <a:ext cx="1152525" cy="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rPr>
              <a:t>又</a:t>
            </a:r>
          </a:p>
        </p:txBody>
      </p:sp>
      <p:graphicFrame>
        <p:nvGraphicFramePr>
          <p:cNvPr id="45061" name="Object 5"/>
          <p:cNvGraphicFramePr>
            <a:graphicFrameLocks noChangeAspect="1"/>
          </p:cNvGraphicFramePr>
          <p:nvPr>
            <p:extLst>
              <p:ext uri="{D42A27DB-BD31-4B8C-83A1-F6EECF244321}">
                <p14:modId xmlns:p14="http://schemas.microsoft.com/office/powerpoint/2010/main" val="1407771538"/>
              </p:ext>
            </p:extLst>
          </p:nvPr>
        </p:nvGraphicFramePr>
        <p:xfrm>
          <a:off x="1619969" y="4293146"/>
          <a:ext cx="1530350" cy="852488"/>
        </p:xfrm>
        <a:graphic>
          <a:graphicData uri="http://schemas.openxmlformats.org/presentationml/2006/ole">
            <mc:AlternateContent xmlns:mc="http://schemas.openxmlformats.org/markup-compatibility/2006">
              <mc:Choice xmlns:v="urn:schemas-microsoft-com:vml" Requires="v">
                <p:oleObj spid="_x0000_s110686" r:id="rId5" imgW="711208" imgH="393846" progId="">
                  <p:embed/>
                </p:oleObj>
              </mc:Choice>
              <mc:Fallback>
                <p:oleObj r:id="rId5" imgW="711208" imgH="393846" progId="">
                  <p:embed/>
                  <p:pic>
                    <p:nvPicPr>
                      <p:cNvPr id="4506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969" y="4293146"/>
                        <a:ext cx="15303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45062" name="Object 6"/>
          <p:cNvGraphicFramePr>
            <a:graphicFrameLocks noChangeAspect="1"/>
          </p:cNvGraphicFramePr>
          <p:nvPr>
            <p:extLst>
              <p:ext uri="{D42A27DB-BD31-4B8C-83A1-F6EECF244321}">
                <p14:modId xmlns:p14="http://schemas.microsoft.com/office/powerpoint/2010/main" val="246727293"/>
              </p:ext>
            </p:extLst>
          </p:nvPr>
        </p:nvGraphicFramePr>
        <p:xfrm>
          <a:off x="3059832" y="692696"/>
          <a:ext cx="3997325" cy="2339975"/>
        </p:xfrm>
        <a:graphic>
          <a:graphicData uri="http://schemas.openxmlformats.org/presentationml/2006/ole">
            <mc:AlternateContent xmlns:mc="http://schemas.openxmlformats.org/markup-compatibility/2006">
              <mc:Choice xmlns:v="urn:schemas-microsoft-com:vml" Requires="v">
                <p:oleObj spid="_x0000_s110687" r:id="rId7" imgW="1892617" imgH="1105217" progId="">
                  <p:embed/>
                </p:oleObj>
              </mc:Choice>
              <mc:Fallback>
                <p:oleObj r:id="rId7" imgW="1892617" imgH="1105217" progId="">
                  <p:embed/>
                  <p:pic>
                    <p:nvPicPr>
                      <p:cNvPr id="4506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692696"/>
                        <a:ext cx="399732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45063" name="AutoShape 8"/>
          <p:cNvSpPr>
            <a:spLocks noChangeArrowheads="1"/>
          </p:cNvSpPr>
          <p:nvPr/>
        </p:nvSpPr>
        <p:spPr bwMode="auto">
          <a:xfrm>
            <a:off x="756369" y="4364584"/>
            <a:ext cx="504825" cy="720725"/>
          </a:xfrm>
          <a:prstGeom prst="rightArrow">
            <a:avLst>
              <a:gd name="adj1" fmla="val 50000"/>
              <a:gd name="adj2" fmla="val 25000"/>
            </a:avLst>
          </a:prstGeom>
          <a:solidFill>
            <a:schemeClr val="accent1"/>
          </a:solidFill>
          <a:ln w="9525"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5064" name="Object 8"/>
          <p:cNvGraphicFramePr>
            <a:graphicFrameLocks noChangeAspect="1"/>
          </p:cNvGraphicFramePr>
          <p:nvPr>
            <p:extLst>
              <p:ext uri="{D42A27DB-BD31-4B8C-83A1-F6EECF244321}">
                <p14:modId xmlns:p14="http://schemas.microsoft.com/office/powerpoint/2010/main" val="2440455759"/>
              </p:ext>
            </p:extLst>
          </p:nvPr>
        </p:nvGraphicFramePr>
        <p:xfrm>
          <a:off x="2843932" y="5877471"/>
          <a:ext cx="2536825" cy="850900"/>
        </p:xfrm>
        <a:graphic>
          <a:graphicData uri="http://schemas.openxmlformats.org/presentationml/2006/ole">
            <mc:AlternateContent xmlns:mc="http://schemas.openxmlformats.org/markup-compatibility/2006">
              <mc:Choice xmlns:v="urn:schemas-microsoft-com:vml" Requires="v">
                <p:oleObj spid="_x0000_s110688" r:id="rId9" imgW="977793" imgH="393846" progId="">
                  <p:embed/>
                </p:oleObj>
              </mc:Choice>
              <mc:Fallback>
                <p:oleObj r:id="rId9" imgW="977793" imgH="393846" progId="">
                  <p:embed/>
                  <p:pic>
                    <p:nvPicPr>
                      <p:cNvPr id="4506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932" y="5877471"/>
                        <a:ext cx="25368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pSp>
        <p:nvGrpSpPr>
          <p:cNvPr id="45065" name="Group 18"/>
          <p:cNvGrpSpPr>
            <a:grpSpLocks/>
          </p:cNvGrpSpPr>
          <p:nvPr/>
        </p:nvGrpSpPr>
        <p:grpSpPr bwMode="auto">
          <a:xfrm>
            <a:off x="3493219" y="4221709"/>
            <a:ext cx="4751388" cy="863600"/>
            <a:chOff x="0" y="0"/>
            <a:chExt cx="2993" cy="544"/>
          </a:xfrm>
        </p:grpSpPr>
        <p:graphicFrame>
          <p:nvGraphicFramePr>
            <p:cNvPr id="45066" name="Object 10"/>
            <p:cNvGraphicFramePr>
              <a:graphicFrameLocks noChangeAspect="1"/>
            </p:cNvGraphicFramePr>
            <p:nvPr/>
          </p:nvGraphicFramePr>
          <p:xfrm>
            <a:off x="2150" y="0"/>
            <a:ext cx="843" cy="537"/>
          </p:xfrm>
          <a:graphic>
            <a:graphicData uri="http://schemas.openxmlformats.org/presentationml/2006/ole">
              <mc:AlternateContent xmlns:mc="http://schemas.openxmlformats.org/markup-compatibility/2006">
                <mc:Choice xmlns:v="urn:schemas-microsoft-com:vml" Requires="v">
                  <p:oleObj spid="_x0000_s110689" r:id="rId11" imgW="622347" imgH="393846" progId="">
                    <p:embed/>
                  </p:oleObj>
                </mc:Choice>
                <mc:Fallback>
                  <p:oleObj r:id="rId11" imgW="622347" imgH="393846" progId="">
                    <p:embed/>
                    <p:pic>
                      <p:nvPicPr>
                        <p:cNvPr id="45066"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0" y="0"/>
                          <a:ext cx="843"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45067" name="Object 11"/>
            <p:cNvGraphicFramePr>
              <a:graphicFrameLocks noChangeAspect="1"/>
            </p:cNvGraphicFramePr>
            <p:nvPr/>
          </p:nvGraphicFramePr>
          <p:xfrm>
            <a:off x="881" y="7"/>
            <a:ext cx="1016" cy="537"/>
          </p:xfrm>
          <a:graphic>
            <a:graphicData uri="http://schemas.openxmlformats.org/presentationml/2006/ole">
              <mc:AlternateContent xmlns:mc="http://schemas.openxmlformats.org/markup-compatibility/2006">
                <mc:Choice xmlns:v="urn:schemas-microsoft-com:vml" Requires="v">
                  <p:oleObj spid="_x0000_s110690" r:id="rId13" imgW="749292" imgH="393846" progId="">
                    <p:embed/>
                  </p:oleObj>
                </mc:Choice>
                <mc:Fallback>
                  <p:oleObj r:id="rId13" imgW="749292" imgH="393846" progId="">
                    <p:embed/>
                    <p:pic>
                      <p:nvPicPr>
                        <p:cNvPr id="45067"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1" y="7"/>
                          <a:ext cx="1016"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45068" name="Rectangle 13"/>
            <p:cNvSpPr>
              <a:spLocks noChangeArrowheads="1"/>
            </p:cNvSpPr>
            <p:nvPr/>
          </p:nvSpPr>
          <p:spPr bwMode="auto">
            <a:xfrm>
              <a:off x="0" y="104"/>
              <a:ext cx="113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rPr>
                <a:t>同理可得</a:t>
              </a:r>
            </a:p>
          </p:txBody>
        </p:sp>
      </p:grpSp>
      <p:grpSp>
        <p:nvGrpSpPr>
          <p:cNvPr id="45069" name="Group 17"/>
          <p:cNvGrpSpPr>
            <a:grpSpLocks/>
          </p:cNvGrpSpPr>
          <p:nvPr/>
        </p:nvGrpSpPr>
        <p:grpSpPr bwMode="auto">
          <a:xfrm>
            <a:off x="613494" y="5298034"/>
            <a:ext cx="4867275" cy="508000"/>
            <a:chOff x="0" y="13"/>
            <a:chExt cx="3066" cy="320"/>
          </a:xfrm>
        </p:grpSpPr>
        <p:sp>
          <p:nvSpPr>
            <p:cNvPr id="45070" name="Rectangle 14"/>
            <p:cNvSpPr>
              <a:spLocks noChangeArrowheads="1"/>
            </p:cNvSpPr>
            <p:nvPr/>
          </p:nvSpPr>
          <p:spPr bwMode="auto">
            <a:xfrm>
              <a:off x="0" y="13"/>
              <a:ext cx="185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rPr>
                <a:t>如包含刚体位移</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给定</a:t>
              </a:r>
            </a:p>
          </p:txBody>
        </p:sp>
        <p:graphicFrame>
          <p:nvGraphicFramePr>
            <p:cNvPr id="45071" name="Object 15"/>
            <p:cNvGraphicFramePr>
              <a:graphicFrameLocks noChangeAspect="1"/>
            </p:cNvGraphicFramePr>
            <p:nvPr/>
          </p:nvGraphicFramePr>
          <p:xfrm>
            <a:off x="1723" y="21"/>
            <a:ext cx="1343" cy="312"/>
          </p:xfrm>
          <a:graphic>
            <a:graphicData uri="http://schemas.openxmlformats.org/presentationml/2006/ole">
              <mc:AlternateContent xmlns:mc="http://schemas.openxmlformats.org/markup-compatibility/2006">
                <mc:Choice xmlns:v="urn:schemas-microsoft-com:vml" Requires="v">
                  <p:oleObj spid="_x0000_s110691" r:id="rId15" imgW="990487" imgH="228818" progId="">
                    <p:embed/>
                  </p:oleObj>
                </mc:Choice>
                <mc:Fallback>
                  <p:oleObj r:id="rId15" imgW="990487" imgH="228818" progId="">
                    <p:embed/>
                    <p:pic>
                      <p:nvPicPr>
                        <p:cNvPr id="45071"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3" y="21"/>
                          <a:ext cx="134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pSp>
      <p:cxnSp>
        <p:nvCxnSpPr>
          <p:cNvPr id="17" name="直接连接符 16"/>
          <p:cNvCxnSpPr/>
          <p:nvPr/>
        </p:nvCxnSpPr>
        <p:spPr>
          <a:xfrm>
            <a:off x="971600" y="548680"/>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29469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blinds(horizontal)">
                                      <p:cBhvr>
                                        <p:cTn id="7" dur="500"/>
                                        <p:tgtEl>
                                          <p:spTgt spid="45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60"/>
                                        </p:tgtEl>
                                        <p:attrNameLst>
                                          <p:attrName>style.visibility</p:attrName>
                                        </p:attrNameLst>
                                      </p:cBhvr>
                                      <p:to>
                                        <p:strVal val="visible"/>
                                      </p:to>
                                    </p:set>
                                    <p:animEffect transition="in" filter="blinds(horizontal)">
                                      <p:cBhvr>
                                        <p:cTn id="12" dur="500"/>
                                        <p:tgtEl>
                                          <p:spTgt spid="45060"/>
                                        </p:tgtEl>
                                      </p:cBhvr>
                                    </p:animEffect>
                                  </p:childTnLst>
                                </p:cTn>
                              </p:par>
                              <p:par>
                                <p:cTn id="13" presetID="3" presetClass="entr" presetSubtype="10" fill="hold" nodeType="withEffect">
                                  <p:stCondLst>
                                    <p:cond delay="0"/>
                                  </p:stCondLst>
                                  <p:childTnLst>
                                    <p:set>
                                      <p:cBhvr>
                                        <p:cTn id="14" dur="1" fill="hold">
                                          <p:stCondLst>
                                            <p:cond delay="0"/>
                                          </p:stCondLst>
                                        </p:cTn>
                                        <p:tgtEl>
                                          <p:spTgt spid="45059"/>
                                        </p:tgtEl>
                                        <p:attrNameLst>
                                          <p:attrName>style.visibility</p:attrName>
                                        </p:attrNameLst>
                                      </p:cBhvr>
                                      <p:to>
                                        <p:strVal val="visible"/>
                                      </p:to>
                                    </p:set>
                                    <p:animEffect transition="in" filter="blinds(horizontal)">
                                      <p:cBhvr>
                                        <p:cTn id="15" dur="500"/>
                                        <p:tgtEl>
                                          <p:spTgt spid="4505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063"/>
                                        </p:tgtEl>
                                        <p:attrNameLst>
                                          <p:attrName>style.visibility</p:attrName>
                                        </p:attrNameLst>
                                      </p:cBhvr>
                                      <p:to>
                                        <p:strVal val="visible"/>
                                      </p:to>
                                    </p:set>
                                    <p:animEffect transition="in" filter="blinds(horizontal)">
                                      <p:cBhvr>
                                        <p:cTn id="20" dur="500"/>
                                        <p:tgtEl>
                                          <p:spTgt spid="45063"/>
                                        </p:tgtEl>
                                      </p:cBhvr>
                                    </p:animEffect>
                                  </p:childTnLst>
                                </p:cTn>
                              </p:par>
                              <p:par>
                                <p:cTn id="21" presetID="3" presetClass="entr" presetSubtype="10" fill="hold" nodeType="withEffect">
                                  <p:stCondLst>
                                    <p:cond delay="0"/>
                                  </p:stCondLst>
                                  <p:childTnLst>
                                    <p:set>
                                      <p:cBhvr>
                                        <p:cTn id="22" dur="1" fill="hold">
                                          <p:stCondLst>
                                            <p:cond delay="0"/>
                                          </p:stCondLst>
                                        </p:cTn>
                                        <p:tgtEl>
                                          <p:spTgt spid="45061"/>
                                        </p:tgtEl>
                                        <p:attrNameLst>
                                          <p:attrName>style.visibility</p:attrName>
                                        </p:attrNameLst>
                                      </p:cBhvr>
                                      <p:to>
                                        <p:strVal val="visible"/>
                                      </p:to>
                                    </p:set>
                                    <p:animEffect transition="in" filter="blinds(horizontal)">
                                      <p:cBhvr>
                                        <p:cTn id="23" dur="500"/>
                                        <p:tgtEl>
                                          <p:spTgt spid="450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5065"/>
                                        </p:tgtEl>
                                        <p:attrNameLst>
                                          <p:attrName>style.visibility</p:attrName>
                                        </p:attrNameLst>
                                      </p:cBhvr>
                                      <p:to>
                                        <p:strVal val="visible"/>
                                      </p:to>
                                    </p:set>
                                    <p:animEffect transition="in" filter="blinds(horizontal)">
                                      <p:cBhvr>
                                        <p:cTn id="28" dur="500"/>
                                        <p:tgtEl>
                                          <p:spTgt spid="450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5069"/>
                                        </p:tgtEl>
                                        <p:attrNameLst>
                                          <p:attrName>style.visibility</p:attrName>
                                        </p:attrNameLst>
                                      </p:cBhvr>
                                      <p:to>
                                        <p:strVal val="visible"/>
                                      </p:to>
                                    </p:set>
                                    <p:animEffect transition="in" filter="blinds(horizontal)">
                                      <p:cBhvr>
                                        <p:cTn id="33" dur="500"/>
                                        <p:tgtEl>
                                          <p:spTgt spid="450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5064"/>
                                        </p:tgtEl>
                                        <p:attrNameLst>
                                          <p:attrName>style.visibility</p:attrName>
                                        </p:attrNameLst>
                                      </p:cBhvr>
                                      <p:to>
                                        <p:strVal val="visible"/>
                                      </p:to>
                                    </p:set>
                                    <p:animEffect transition="in" filter="blinds(horizontal)">
                                      <p:cBhvr>
                                        <p:cTn id="38" dur="500"/>
                                        <p:tgtEl>
                                          <p:spTgt spid="45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063"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395536" y="963282"/>
            <a:ext cx="2879725" cy="49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400" b="1" dirty="0"/>
              <a:t>5</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校核</a:t>
            </a:r>
          </a:p>
        </p:txBody>
      </p:sp>
      <p:sp>
        <p:nvSpPr>
          <p:cNvPr id="46083" name="Rectangle 5"/>
          <p:cNvSpPr>
            <a:spLocks noChangeArrowheads="1"/>
          </p:cNvSpPr>
          <p:nvPr/>
        </p:nvSpPr>
        <p:spPr bwMode="auto">
          <a:xfrm>
            <a:off x="468561" y="1598629"/>
            <a:ext cx="8353425" cy="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b="1" dirty="0">
                <a:latin typeface="楷体" panose="02010609060101010101" pitchFamily="49" charset="-122"/>
                <a:ea typeface="楷体" panose="02010609060101010101" pitchFamily="49" charset="-122"/>
              </a:rPr>
              <a:t>将所得到结果代入 平衡方程</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应变协调方程</a:t>
            </a:r>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边界条件等公式</a:t>
            </a:r>
            <a:r>
              <a:rPr lang="en-US" altLang="zh-CN" sz="2400" b="1" dirty="0">
                <a:latin typeface="楷体" panose="02010609060101010101" pitchFamily="49" charset="-122"/>
                <a:ea typeface="楷体" panose="02010609060101010101" pitchFamily="49" charset="-122"/>
              </a:rPr>
              <a:t>.</a:t>
            </a:r>
          </a:p>
        </p:txBody>
      </p:sp>
      <p:sp>
        <p:nvSpPr>
          <p:cNvPr id="46084" name="Rectangle 6"/>
          <p:cNvSpPr>
            <a:spLocks noChangeArrowheads="1"/>
          </p:cNvSpPr>
          <p:nvPr/>
        </p:nvSpPr>
        <p:spPr bwMode="auto">
          <a:xfrm>
            <a:off x="2411760" y="3429202"/>
            <a:ext cx="28797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buAutoNum type="arabicPeriod"/>
            </a:pPr>
            <a:r>
              <a:rPr lang="zh-CN" altLang="en-US" sz="2400" b="1" dirty="0" smtClean="0">
                <a:latin typeface="楷体" panose="02010609060101010101" pitchFamily="49" charset="-122"/>
                <a:ea typeface="楷体" panose="02010609060101010101" pitchFamily="49" charset="-122"/>
              </a:rPr>
              <a:t>确定</a:t>
            </a:r>
            <a:r>
              <a:rPr lang="zh-CN" altLang="en-US" sz="2400" b="1" dirty="0">
                <a:latin typeface="楷体" panose="02010609060101010101" pitchFamily="49" charset="-122"/>
                <a:ea typeface="楷体" panose="02010609060101010101" pitchFamily="49" charset="-122"/>
              </a:rPr>
              <a:t>体力和面</a:t>
            </a:r>
            <a:r>
              <a:rPr lang="zh-CN" altLang="en-US" sz="2400" b="1" dirty="0" smtClean="0">
                <a:latin typeface="楷体" panose="02010609060101010101" pitchFamily="49" charset="-122"/>
                <a:ea typeface="楷体" panose="02010609060101010101" pitchFamily="49" charset="-122"/>
              </a:rPr>
              <a:t>力</a:t>
            </a:r>
            <a:endParaRPr lang="en-US" altLang="zh-CN" sz="2400" b="1" dirty="0" smtClean="0">
              <a:latin typeface="楷体" panose="02010609060101010101" pitchFamily="49" charset="-122"/>
              <a:ea typeface="楷体" panose="02010609060101010101" pitchFamily="49" charset="-122"/>
            </a:endParaRPr>
          </a:p>
          <a:p>
            <a:pPr eaLnBrk="1" hangingPunct="1">
              <a:lnSpc>
                <a:spcPct val="120000"/>
              </a:lnSpc>
            </a:pPr>
            <a:r>
              <a:rPr lang="en-US" altLang="zh-CN" sz="2400" b="1" dirty="0">
                <a:latin typeface="楷体" panose="02010609060101010101" pitchFamily="49" charset="-122"/>
                <a:ea typeface="楷体" panose="02010609060101010101" pitchFamily="49" charset="-122"/>
              </a:rPr>
              <a:t>2. </a:t>
            </a:r>
            <a:r>
              <a:rPr lang="zh-CN" altLang="en-US" sz="2400" b="1" dirty="0">
                <a:latin typeface="楷体" panose="02010609060101010101" pitchFamily="49" charset="-122"/>
                <a:ea typeface="楷体" panose="02010609060101010101" pitchFamily="49" charset="-122"/>
              </a:rPr>
              <a:t>写出</a:t>
            </a:r>
            <a:r>
              <a:rPr lang="zh-CN" altLang="en-US" sz="2400" b="1" dirty="0" smtClean="0">
                <a:latin typeface="楷体" panose="02010609060101010101" pitchFamily="49" charset="-122"/>
                <a:ea typeface="楷体" panose="02010609060101010101" pitchFamily="49" charset="-122"/>
              </a:rPr>
              <a:t>边界条件</a:t>
            </a:r>
            <a:endParaRPr lang="en-US" altLang="zh-CN" sz="2400" b="1" dirty="0" smtClean="0">
              <a:latin typeface="楷体" panose="02010609060101010101" pitchFamily="49" charset="-122"/>
              <a:ea typeface="楷体" panose="02010609060101010101" pitchFamily="49" charset="-122"/>
            </a:endParaRPr>
          </a:p>
          <a:p>
            <a:pPr eaLnBrk="1" hangingPunct="1">
              <a:lnSpc>
                <a:spcPct val="120000"/>
              </a:lnSpc>
            </a:pPr>
            <a:r>
              <a:rPr lang="en-US" altLang="zh-CN" sz="2400" b="1" dirty="0">
                <a:latin typeface="楷体" panose="02010609060101010101" pitchFamily="49" charset="-122"/>
                <a:ea typeface="楷体" panose="02010609060101010101" pitchFamily="49" charset="-122"/>
              </a:rPr>
              <a:t>3. </a:t>
            </a:r>
            <a:r>
              <a:rPr lang="zh-CN" altLang="en-US" sz="2400" b="1" dirty="0">
                <a:latin typeface="楷体" panose="02010609060101010101" pitchFamily="49" charset="-122"/>
                <a:ea typeface="楷体" panose="02010609060101010101" pitchFamily="49" charset="-122"/>
              </a:rPr>
              <a:t>选择解题</a:t>
            </a:r>
            <a:r>
              <a:rPr lang="zh-CN" altLang="en-US" sz="2400" b="1" dirty="0" smtClean="0">
                <a:latin typeface="楷体" panose="02010609060101010101" pitchFamily="49" charset="-122"/>
                <a:ea typeface="楷体" panose="02010609060101010101" pitchFamily="49" charset="-122"/>
              </a:rPr>
              <a:t>方法</a:t>
            </a:r>
            <a:endParaRPr lang="en-US" altLang="zh-CN" sz="2400" b="1" dirty="0" smtClean="0">
              <a:latin typeface="楷体" panose="02010609060101010101" pitchFamily="49" charset="-122"/>
              <a:ea typeface="楷体" panose="02010609060101010101" pitchFamily="49" charset="-122"/>
            </a:endParaRPr>
          </a:p>
          <a:p>
            <a:pPr eaLnBrk="1" hangingPunct="1">
              <a:lnSpc>
                <a:spcPct val="120000"/>
              </a:lnSpc>
            </a:pPr>
            <a:r>
              <a:rPr lang="en-US" altLang="zh-CN" sz="2400" b="1" dirty="0">
                <a:latin typeface="楷体" panose="02010609060101010101" pitchFamily="49" charset="-122"/>
                <a:ea typeface="楷体" panose="02010609060101010101" pitchFamily="49" charset="-122"/>
              </a:rPr>
              <a:t>4. </a:t>
            </a:r>
            <a:r>
              <a:rPr lang="zh-CN" altLang="en-US" sz="2400" b="1" dirty="0">
                <a:latin typeface="楷体" panose="02010609060101010101" pitchFamily="49" charset="-122"/>
                <a:ea typeface="楷体" panose="02010609060101010101" pitchFamily="49" charset="-122"/>
              </a:rPr>
              <a:t>解</a:t>
            </a:r>
            <a:r>
              <a:rPr lang="zh-CN" altLang="en-US" sz="2400" b="1" dirty="0" smtClean="0">
                <a:latin typeface="楷体" panose="02010609060101010101" pitchFamily="49" charset="-122"/>
                <a:ea typeface="楷体" panose="02010609060101010101" pitchFamily="49" charset="-122"/>
              </a:rPr>
              <a:t>边值问题</a:t>
            </a:r>
            <a:endParaRPr lang="en-US" altLang="zh-CN" sz="2400" b="1" dirty="0" smtClean="0">
              <a:latin typeface="楷体" panose="02010609060101010101" pitchFamily="49" charset="-122"/>
              <a:ea typeface="楷体" panose="02010609060101010101" pitchFamily="49" charset="-122"/>
            </a:endParaRPr>
          </a:p>
          <a:p>
            <a:pPr eaLnBrk="1" hangingPunct="1">
              <a:lnSpc>
                <a:spcPct val="120000"/>
              </a:lnSpc>
            </a:pPr>
            <a:r>
              <a:rPr lang="en-US" altLang="zh-CN" sz="2400" b="1" dirty="0">
                <a:latin typeface="楷体" panose="02010609060101010101" pitchFamily="49" charset="-122"/>
                <a:ea typeface="楷体" panose="02010609060101010101" pitchFamily="49" charset="-122"/>
              </a:rPr>
              <a:t>5. </a:t>
            </a:r>
            <a:r>
              <a:rPr lang="zh-CN" altLang="en-US" sz="2400" b="1" dirty="0" smtClean="0">
                <a:latin typeface="楷体" panose="02010609060101010101" pitchFamily="49" charset="-122"/>
                <a:ea typeface="楷体" panose="02010609060101010101" pitchFamily="49" charset="-122"/>
              </a:rPr>
              <a:t>校核</a:t>
            </a:r>
            <a:endParaRPr lang="zh-CN" altLang="en-US" sz="2400" b="1" dirty="0">
              <a:latin typeface="楷体" panose="02010609060101010101" pitchFamily="49" charset="-122"/>
              <a:ea typeface="楷体" panose="02010609060101010101" pitchFamily="49" charset="-122"/>
            </a:endParaRPr>
          </a:p>
        </p:txBody>
      </p:sp>
      <p:sp>
        <p:nvSpPr>
          <p:cNvPr id="46089" name="Rectangle 11"/>
          <p:cNvSpPr>
            <a:spLocks noChangeArrowheads="1"/>
          </p:cNvSpPr>
          <p:nvPr/>
        </p:nvSpPr>
        <p:spPr bwMode="auto">
          <a:xfrm>
            <a:off x="684461" y="2986813"/>
            <a:ext cx="2879725"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dirty="0">
                <a:solidFill>
                  <a:srgbClr val="FF0000"/>
                </a:solidFill>
                <a:latin typeface="黑体" panose="02010609060101010101" pitchFamily="49" charset="-122"/>
                <a:ea typeface="黑体" panose="02010609060101010101" pitchFamily="49" charset="-122"/>
              </a:rPr>
              <a:t>解题步骤</a:t>
            </a:r>
            <a:r>
              <a:rPr lang="en-US" altLang="zh-CN" sz="2400" b="1" dirty="0">
                <a:solidFill>
                  <a:srgbClr val="FF0000"/>
                </a:solidFill>
                <a:latin typeface="黑体" panose="02010609060101010101" pitchFamily="49" charset="-122"/>
                <a:ea typeface="黑体" panose="02010609060101010101" pitchFamily="49" charset="-122"/>
              </a:rPr>
              <a:t>:</a:t>
            </a:r>
          </a:p>
        </p:txBody>
      </p:sp>
      <p:cxnSp>
        <p:nvCxnSpPr>
          <p:cNvPr id="11" name="直接连接符 10"/>
          <p:cNvCxnSpPr/>
          <p:nvPr/>
        </p:nvCxnSpPr>
        <p:spPr>
          <a:xfrm>
            <a:off x="971600" y="83671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11890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blinds(horizontal)">
                                      <p:cBhvr>
                                        <p:cTn id="7" dur="500"/>
                                        <p:tgtEl>
                                          <p:spTgt spid="46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blinds(horizontal)">
                                      <p:cBhvr>
                                        <p:cTn id="12"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P spid="46089"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52400" y="76200"/>
            <a:ext cx="8229600" cy="1143000"/>
          </a:xfrm>
        </p:spPr>
        <p:txBody>
          <a:bodyPr/>
          <a:lstStyle/>
          <a:p>
            <a:r>
              <a:rPr lang="zh-CN" altLang="en-US" b="1" dirty="0">
                <a:latin typeface="黑体" panose="02010609060101010101" pitchFamily="49" charset="-122"/>
                <a:ea typeface="黑体" panose="02010609060101010101" pitchFamily="49" charset="-122"/>
              </a:rPr>
              <a:t>圣维南原理</a:t>
            </a:r>
          </a:p>
        </p:txBody>
      </p:sp>
      <p:sp>
        <p:nvSpPr>
          <p:cNvPr id="116739"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6.7</a:t>
            </a:r>
          </a:p>
        </p:txBody>
      </p:sp>
      <p:sp>
        <p:nvSpPr>
          <p:cNvPr id="116740" name="Text Box 4"/>
          <p:cNvSpPr txBox="1">
            <a:spLocks noChangeArrowheads="1"/>
          </p:cNvSpPr>
          <p:nvPr/>
        </p:nvSpPr>
        <p:spPr bwMode="auto">
          <a:xfrm>
            <a:off x="1752600" y="1524000"/>
            <a:ext cx="6934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accent2"/>
              </a:buClr>
              <a:buSzPct val="70000"/>
              <a:buFont typeface="Wingdings" panose="05000000000000000000" pitchFamily="2" charset="2"/>
              <a:buChar char="u"/>
            </a:pPr>
            <a:r>
              <a:rPr kumimoji="1" lang="en-US" altLang="zh-CN" sz="2800" b="1" dirty="0">
                <a:latin typeface="黑体" panose="02010609060101010101" pitchFamily="49" charset="-122"/>
                <a:ea typeface="黑体" panose="02010609060101010101" pitchFamily="49" charset="-122"/>
                <a:sym typeface="Symbol" panose="05050102010706020507" pitchFamily="18" charset="2"/>
              </a:rPr>
              <a:t> </a:t>
            </a:r>
            <a:r>
              <a:rPr kumimoji="1" lang="zh-CN" altLang="en-US" sz="2800" b="1" dirty="0">
                <a:solidFill>
                  <a:srgbClr val="FF0000"/>
                </a:solidFill>
                <a:latin typeface="黑体" panose="02010609060101010101" pitchFamily="49" charset="-122"/>
                <a:ea typeface="黑体" panose="02010609060101010101" pitchFamily="49" charset="-122"/>
                <a:sym typeface="Symbol" panose="05050102010706020507" pitchFamily="18" charset="2"/>
              </a:rPr>
              <a:t>局部影响原理</a:t>
            </a:r>
            <a:endParaRPr kumimoji="1" lang="zh-CN" altLang="en-US" sz="2800" b="1" dirty="0">
              <a:latin typeface="黑体" panose="02010609060101010101" pitchFamily="49" charset="-122"/>
              <a:ea typeface="黑体" panose="02010609060101010101" pitchFamily="49" charset="-122"/>
              <a:sym typeface="Symbol" panose="05050102010706020507" pitchFamily="18" charset="2"/>
            </a:endParaRPr>
          </a:p>
          <a:p>
            <a:pPr algn="just">
              <a:lnSpc>
                <a:spcPct val="150000"/>
              </a:lnSpc>
              <a:spcBef>
                <a:spcPct val="50000"/>
              </a:spcBef>
              <a:buClr>
                <a:schemeClr val="accent2"/>
              </a:buClr>
              <a:buSzPct val="70000"/>
              <a:buFont typeface="Wingdings" panose="05000000000000000000" pitchFamily="2" charset="2"/>
              <a:buNone/>
            </a:pPr>
            <a:r>
              <a:rPr kumimoji="1" lang="zh-CN" altLang="en-US" sz="2800" b="1" dirty="0">
                <a:latin typeface="黑体" panose="02010609060101010101" pitchFamily="49" charset="-122"/>
                <a:ea typeface="黑体" panose="02010609060101010101" pitchFamily="49" charset="-122"/>
                <a:sym typeface="Symbol" panose="05050102010706020507" pitchFamily="18" charset="2"/>
              </a:rPr>
              <a:t>    </a:t>
            </a:r>
            <a:r>
              <a:rPr kumimoji="1" lang="zh-CN" altLang="en-US" sz="2800" b="1" dirty="0">
                <a:latin typeface="楷体" panose="02010609060101010101" pitchFamily="49" charset="-122"/>
                <a:ea typeface="楷体" panose="02010609060101010101" pitchFamily="49" charset="-122"/>
                <a:sym typeface="Symbol" panose="05050102010706020507" pitchFamily="18" charset="2"/>
              </a:rPr>
              <a:t>由作用在物体局部表面上的自平衡力系（合力与合力矩为零）所引起的应力和应变，在远离作用区（距离远大于该局部作用区的线性尺寸）的地方将衰减到可以忽略不计的程度。</a:t>
            </a:r>
          </a:p>
        </p:txBody>
      </p:sp>
      <p:cxnSp>
        <p:nvCxnSpPr>
          <p:cNvPr id="5" name="直接连接符 4"/>
          <p:cNvCxnSpPr/>
          <p:nvPr/>
        </p:nvCxnSpPr>
        <p:spPr>
          <a:xfrm>
            <a:off x="1187624" y="134076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52400" y="76200"/>
            <a:ext cx="8229600" cy="1143000"/>
          </a:xfrm>
        </p:spPr>
        <p:txBody>
          <a:bodyPr/>
          <a:lstStyle/>
          <a:p>
            <a:r>
              <a:rPr lang="zh-CN" altLang="en-US" b="1" dirty="0">
                <a:latin typeface="黑体" panose="02010609060101010101" pitchFamily="49" charset="-122"/>
                <a:ea typeface="黑体" panose="02010609060101010101" pitchFamily="49" charset="-122"/>
              </a:rPr>
              <a:t>圣维南原理</a:t>
            </a:r>
          </a:p>
        </p:txBody>
      </p:sp>
      <p:sp>
        <p:nvSpPr>
          <p:cNvPr id="121859"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6.7</a:t>
            </a:r>
          </a:p>
        </p:txBody>
      </p:sp>
      <p:sp>
        <p:nvSpPr>
          <p:cNvPr id="121860" name="Text Box 4"/>
          <p:cNvSpPr txBox="1">
            <a:spLocks noChangeArrowheads="1"/>
          </p:cNvSpPr>
          <p:nvPr/>
        </p:nvSpPr>
        <p:spPr bwMode="auto">
          <a:xfrm>
            <a:off x="1141413" y="1340768"/>
            <a:ext cx="719931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Clr>
                <a:schemeClr val="accent2"/>
              </a:buClr>
              <a:buSzPct val="70000"/>
              <a:buFont typeface="Wingdings" panose="05000000000000000000" pitchFamily="2" charset="2"/>
              <a:buChar char="u"/>
            </a:pPr>
            <a:r>
              <a:rPr kumimoji="1" lang="en-US" altLang="zh-CN"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kumimoji="1" lang="zh-CN" altLang="en-US"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静力等效原理</a:t>
            </a:r>
          </a:p>
          <a:p>
            <a:pPr algn="just">
              <a:lnSpc>
                <a:spcPct val="150000"/>
              </a:lnSpc>
              <a:spcBef>
                <a:spcPct val="50000"/>
              </a:spcBef>
              <a:buClr>
                <a:schemeClr val="accent2"/>
              </a:buClr>
              <a:buSzPct val="70000"/>
              <a:buFont typeface="Wingdings" panose="05000000000000000000" pitchFamily="2" charset="2"/>
              <a:buNone/>
            </a:pPr>
            <a:r>
              <a:rPr kumimoji="1" lang="zh-CN" altLang="en-US" sz="2400" b="1" dirty="0">
                <a:latin typeface="黑体" panose="02010609060101010101" pitchFamily="49" charset="-122"/>
                <a:ea typeface="黑体" panose="02010609060101010101"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若把作用在物体局部表面上的外力，用另一组与它静力等效（合力与合力矩与它相等）的力系来代替，则这种等效处理对物体内部应力应变状态的影响将随远离该局部作用区的距离增加而迅速衰减。</a:t>
            </a:r>
          </a:p>
        </p:txBody>
      </p:sp>
      <p:sp>
        <p:nvSpPr>
          <p:cNvPr id="121861" name="Text Box 5"/>
          <p:cNvSpPr txBox="1">
            <a:spLocks noChangeArrowheads="1"/>
          </p:cNvSpPr>
          <p:nvPr/>
        </p:nvSpPr>
        <p:spPr bwMode="auto">
          <a:xfrm>
            <a:off x="1141413" y="5157192"/>
            <a:ext cx="708660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Char char="u"/>
            </a:pPr>
            <a:r>
              <a:rPr kumimoji="1" lang="en-US" altLang="zh-CN" sz="2400" b="1" dirty="0">
                <a:latin typeface="黑体" panose="02010609060101010101" pitchFamily="49" charset="-122"/>
                <a:ea typeface="黑体" panose="02010609060101010101" pitchFamily="49" charset="-122"/>
                <a:sym typeface="Symbol" panose="05050102010706020507" pitchFamily="18" charset="2"/>
              </a:rPr>
              <a:t> </a:t>
            </a:r>
            <a:r>
              <a:rPr kumimoji="1" lang="zh-CN" altLang="en-US"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没有严格的数学证明，仅为事实所验证</a:t>
            </a:r>
          </a:p>
        </p:txBody>
      </p:sp>
      <p:cxnSp>
        <p:nvCxnSpPr>
          <p:cNvPr id="6" name="直接连接符 5"/>
          <p:cNvCxnSpPr/>
          <p:nvPr/>
        </p:nvCxnSpPr>
        <p:spPr>
          <a:xfrm>
            <a:off x="1187624" y="134076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6.7</a:t>
            </a:r>
          </a:p>
        </p:txBody>
      </p:sp>
      <p:sp>
        <p:nvSpPr>
          <p:cNvPr id="122884" name="Text Box 4"/>
          <p:cNvSpPr txBox="1">
            <a:spLocks noChangeArrowheads="1"/>
          </p:cNvSpPr>
          <p:nvPr/>
        </p:nvSpPr>
        <p:spPr bwMode="auto">
          <a:xfrm>
            <a:off x="1531938" y="1524312"/>
            <a:ext cx="723900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None/>
            </a:pPr>
            <a:r>
              <a:rPr kumimoji="1" lang="en-US" altLang="zh-CN" sz="2400" b="1" dirty="0">
                <a:solidFill>
                  <a:srgbClr val="FF0000"/>
                </a:solidFill>
                <a:latin typeface="黑体" panose="02010609060101010101" pitchFamily="49" charset="-122"/>
                <a:ea typeface="黑体" panose="02010609060101010101" pitchFamily="49" charset="-122"/>
                <a:sym typeface="Symbol" panose="05050102010706020507" pitchFamily="18" charset="2"/>
              </a:rPr>
              <a:t>      </a:t>
            </a:r>
            <a:r>
              <a:rPr kumimoji="1" lang="zh-CN" altLang="en-US" sz="2400" b="1" dirty="0">
                <a:solidFill>
                  <a:srgbClr val="FF0000"/>
                </a:solidFill>
                <a:latin typeface="黑体" panose="02010609060101010101" pitchFamily="49" charset="-122"/>
                <a:ea typeface="黑体" panose="02010609060101010101" pitchFamily="49" charset="-122"/>
              </a:rPr>
              <a:t>圣维南原理的意义</a:t>
            </a:r>
          </a:p>
        </p:txBody>
      </p:sp>
      <p:sp>
        <p:nvSpPr>
          <p:cNvPr id="122885" name="AutoShape 5"/>
          <p:cNvSpPr>
            <a:spLocks noChangeAspect="1" noChangeArrowheads="1"/>
          </p:cNvSpPr>
          <p:nvPr/>
        </p:nvSpPr>
        <p:spPr bwMode="auto">
          <a:xfrm>
            <a:off x="1676400" y="1676400"/>
            <a:ext cx="366713" cy="366713"/>
          </a:xfrm>
          <a:prstGeom prst="star5">
            <a:avLst/>
          </a:prstGeom>
          <a:gradFill rotWithShape="1">
            <a:gsLst>
              <a:gs pos="0">
                <a:schemeClr val="bg1"/>
              </a:gs>
              <a:gs pos="50000">
                <a:srgbClr val="FF0000"/>
              </a:gs>
              <a:gs pos="100000">
                <a:schemeClr val="bg1"/>
              </a:gs>
            </a:gsLst>
            <a:lin ang="27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6" name="Text Box 6"/>
          <p:cNvSpPr txBox="1">
            <a:spLocks noChangeArrowheads="1"/>
          </p:cNvSpPr>
          <p:nvPr/>
        </p:nvSpPr>
        <p:spPr bwMode="auto">
          <a:xfrm>
            <a:off x="1676400" y="2209800"/>
            <a:ext cx="708660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Char char="u"/>
            </a:pPr>
            <a:r>
              <a:rPr kumimoji="1" lang="en-US" altLang="zh-CN" sz="2400" dirty="0">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可以估算一组自平衡力系的影响范围 </a:t>
            </a:r>
            <a:r>
              <a:rPr kumimoji="1" lang="en-US" altLang="zh-CN" sz="2400" i="1" dirty="0">
                <a:latin typeface="Times New Roman" panose="02020603050405020304" pitchFamily="18" charset="0"/>
                <a:sym typeface="Symbol" panose="05050102010706020507" pitchFamily="18" charset="2"/>
              </a:rPr>
              <a:t>r ~ O</a:t>
            </a:r>
            <a:r>
              <a:rPr kumimoji="1" lang="en-US" altLang="zh-CN" sz="2400" dirty="0">
                <a:latin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sym typeface="Symbol" panose="05050102010706020507" pitchFamily="18" charset="2"/>
              </a:rPr>
              <a:t>l</a:t>
            </a:r>
            <a:r>
              <a:rPr kumimoji="1" lang="en-US" altLang="zh-CN" sz="2400" dirty="0">
                <a:latin typeface="Times New Roman" panose="02020603050405020304" pitchFamily="18" charset="0"/>
                <a:sym typeface="Symbol" panose="05050102010706020507" pitchFamily="18" charset="2"/>
              </a:rPr>
              <a:t>)</a:t>
            </a:r>
          </a:p>
        </p:txBody>
      </p:sp>
      <p:grpSp>
        <p:nvGrpSpPr>
          <p:cNvPr id="122887" name="Group 7"/>
          <p:cNvGrpSpPr>
            <a:grpSpLocks/>
          </p:cNvGrpSpPr>
          <p:nvPr/>
        </p:nvGrpSpPr>
        <p:grpSpPr bwMode="auto">
          <a:xfrm>
            <a:off x="1176338" y="3376613"/>
            <a:ext cx="2109787" cy="1947862"/>
            <a:chOff x="2441" y="2761"/>
            <a:chExt cx="1329" cy="1227"/>
          </a:xfrm>
        </p:grpSpPr>
        <p:grpSp>
          <p:nvGrpSpPr>
            <p:cNvPr id="122888" name="Group 8"/>
            <p:cNvGrpSpPr>
              <a:grpSpLocks/>
            </p:cNvGrpSpPr>
            <p:nvPr/>
          </p:nvGrpSpPr>
          <p:grpSpPr bwMode="auto">
            <a:xfrm>
              <a:off x="2441" y="2851"/>
              <a:ext cx="1329" cy="1137"/>
              <a:chOff x="2441" y="2851"/>
              <a:chExt cx="1329" cy="1137"/>
            </a:xfrm>
          </p:grpSpPr>
          <p:sp>
            <p:nvSpPr>
              <p:cNvPr id="122889" name="Line 9"/>
              <p:cNvSpPr>
                <a:spLocks noChangeShapeType="1"/>
              </p:cNvSpPr>
              <p:nvPr/>
            </p:nvSpPr>
            <p:spPr bwMode="auto">
              <a:xfrm>
                <a:off x="2441" y="3169"/>
                <a:ext cx="1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0" name="Line 10"/>
              <p:cNvSpPr>
                <a:spLocks noChangeShapeType="1"/>
              </p:cNvSpPr>
              <p:nvPr/>
            </p:nvSpPr>
            <p:spPr bwMode="auto">
              <a:xfrm rot="5400000" flipV="1">
                <a:off x="2638" y="3473"/>
                <a:ext cx="6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1" name="Text Box 11"/>
              <p:cNvSpPr txBox="1">
                <a:spLocks noChangeArrowheads="1"/>
              </p:cNvSpPr>
              <p:nvPr/>
            </p:nvSpPr>
            <p:spPr bwMode="auto">
              <a:xfrm>
                <a:off x="2754" y="3738"/>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y</a:t>
                </a:r>
              </a:p>
            </p:txBody>
          </p:sp>
          <p:sp>
            <p:nvSpPr>
              <p:cNvPr id="122892" name="Text Box 12"/>
              <p:cNvSpPr txBox="1">
                <a:spLocks noChangeArrowheads="1"/>
              </p:cNvSpPr>
              <p:nvPr/>
            </p:nvSpPr>
            <p:spPr bwMode="auto">
              <a:xfrm>
                <a:off x="3442" y="3114"/>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x</a:t>
                </a:r>
              </a:p>
            </p:txBody>
          </p:sp>
          <p:sp>
            <p:nvSpPr>
              <p:cNvPr id="122893" name="Text Box 13"/>
              <p:cNvSpPr txBox="1">
                <a:spLocks noChangeArrowheads="1"/>
              </p:cNvSpPr>
              <p:nvPr/>
            </p:nvSpPr>
            <p:spPr bwMode="auto">
              <a:xfrm>
                <a:off x="2659" y="2955"/>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o</a:t>
                </a:r>
              </a:p>
            </p:txBody>
          </p:sp>
          <p:sp>
            <p:nvSpPr>
              <p:cNvPr id="122894" name="Line 14"/>
              <p:cNvSpPr>
                <a:spLocks noChangeShapeType="1"/>
              </p:cNvSpPr>
              <p:nvPr/>
            </p:nvSpPr>
            <p:spPr bwMode="auto">
              <a:xfrm rot="-5400000">
                <a:off x="2943" y="2946"/>
                <a:ext cx="216"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5" name="Text Box 15"/>
              <p:cNvSpPr txBox="1">
                <a:spLocks noChangeArrowheads="1"/>
              </p:cNvSpPr>
              <p:nvPr/>
            </p:nvSpPr>
            <p:spPr bwMode="auto">
              <a:xfrm>
                <a:off x="3043" y="2851"/>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z</a:t>
                </a:r>
              </a:p>
            </p:txBody>
          </p:sp>
          <p:sp>
            <p:nvSpPr>
              <p:cNvPr id="122896" name="Line 16"/>
              <p:cNvSpPr>
                <a:spLocks noChangeShapeType="1"/>
              </p:cNvSpPr>
              <p:nvPr/>
            </p:nvSpPr>
            <p:spPr bwMode="auto">
              <a:xfrm>
                <a:off x="2936" y="3168"/>
                <a:ext cx="344" cy="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97" name="Text Box 17"/>
              <p:cNvSpPr txBox="1">
                <a:spLocks noChangeArrowheads="1"/>
              </p:cNvSpPr>
              <p:nvPr/>
            </p:nvSpPr>
            <p:spPr bwMode="auto">
              <a:xfrm>
                <a:off x="2891" y="3289"/>
                <a:ext cx="3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r</a:t>
                </a:r>
              </a:p>
            </p:txBody>
          </p:sp>
          <p:sp>
            <p:nvSpPr>
              <p:cNvPr id="122898" name="Oval 18"/>
              <p:cNvSpPr>
                <a:spLocks noChangeArrowheads="1"/>
              </p:cNvSpPr>
              <p:nvPr/>
            </p:nvSpPr>
            <p:spPr bwMode="auto">
              <a:xfrm>
                <a:off x="3248" y="3488"/>
                <a:ext cx="27" cy="32"/>
              </a:xfrm>
              <a:prstGeom prst="ellipse">
                <a:avLst/>
              </a:prstGeom>
              <a:solidFill>
                <a:schemeClr val="accent1"/>
              </a:solidFill>
              <a:ln w="571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899" name="Group 19"/>
              <p:cNvGrpSpPr>
                <a:grpSpLocks/>
              </p:cNvGrpSpPr>
              <p:nvPr/>
            </p:nvGrpSpPr>
            <p:grpSpPr bwMode="auto">
              <a:xfrm>
                <a:off x="2568" y="3169"/>
                <a:ext cx="281" cy="72"/>
                <a:chOff x="2568" y="3169"/>
                <a:chExt cx="281" cy="72"/>
              </a:xfrm>
            </p:grpSpPr>
            <p:sp>
              <p:nvSpPr>
                <p:cNvPr id="122900" name="Line 20"/>
                <p:cNvSpPr>
                  <a:spLocks noChangeShapeType="1"/>
                </p:cNvSpPr>
                <p:nvPr/>
              </p:nvSpPr>
              <p:spPr bwMode="auto">
                <a:xfrm flipH="1">
                  <a:off x="2568" y="3176"/>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1" name="Line 21"/>
                <p:cNvSpPr>
                  <a:spLocks noChangeShapeType="1"/>
                </p:cNvSpPr>
                <p:nvPr/>
              </p:nvSpPr>
              <p:spPr bwMode="auto">
                <a:xfrm flipH="1">
                  <a:off x="2689" y="3169"/>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2" name="Line 22"/>
                <p:cNvSpPr>
                  <a:spLocks noChangeShapeType="1"/>
                </p:cNvSpPr>
                <p:nvPr/>
              </p:nvSpPr>
              <p:spPr bwMode="auto">
                <a:xfrm flipH="1">
                  <a:off x="2785" y="3177"/>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03" name="Group 23"/>
              <p:cNvGrpSpPr>
                <a:grpSpLocks/>
              </p:cNvGrpSpPr>
              <p:nvPr/>
            </p:nvGrpSpPr>
            <p:grpSpPr bwMode="auto">
              <a:xfrm>
                <a:off x="2881" y="3170"/>
                <a:ext cx="281" cy="72"/>
                <a:chOff x="2568" y="3169"/>
                <a:chExt cx="281" cy="72"/>
              </a:xfrm>
            </p:grpSpPr>
            <p:sp>
              <p:nvSpPr>
                <p:cNvPr id="122904" name="Line 24"/>
                <p:cNvSpPr>
                  <a:spLocks noChangeShapeType="1"/>
                </p:cNvSpPr>
                <p:nvPr/>
              </p:nvSpPr>
              <p:spPr bwMode="auto">
                <a:xfrm flipH="1">
                  <a:off x="2568" y="3176"/>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5" name="Line 25"/>
                <p:cNvSpPr>
                  <a:spLocks noChangeShapeType="1"/>
                </p:cNvSpPr>
                <p:nvPr/>
              </p:nvSpPr>
              <p:spPr bwMode="auto">
                <a:xfrm flipH="1">
                  <a:off x="2689" y="3169"/>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6" name="Line 26"/>
                <p:cNvSpPr>
                  <a:spLocks noChangeShapeType="1"/>
                </p:cNvSpPr>
                <p:nvPr/>
              </p:nvSpPr>
              <p:spPr bwMode="auto">
                <a:xfrm flipH="1">
                  <a:off x="2785" y="3177"/>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07" name="Group 27"/>
              <p:cNvGrpSpPr>
                <a:grpSpLocks/>
              </p:cNvGrpSpPr>
              <p:nvPr/>
            </p:nvGrpSpPr>
            <p:grpSpPr bwMode="auto">
              <a:xfrm>
                <a:off x="3209" y="3170"/>
                <a:ext cx="281" cy="72"/>
                <a:chOff x="2568" y="3169"/>
                <a:chExt cx="281" cy="72"/>
              </a:xfrm>
            </p:grpSpPr>
            <p:sp>
              <p:nvSpPr>
                <p:cNvPr id="122908" name="Line 28"/>
                <p:cNvSpPr>
                  <a:spLocks noChangeShapeType="1"/>
                </p:cNvSpPr>
                <p:nvPr/>
              </p:nvSpPr>
              <p:spPr bwMode="auto">
                <a:xfrm flipH="1">
                  <a:off x="2568" y="3176"/>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09" name="Line 29"/>
                <p:cNvSpPr>
                  <a:spLocks noChangeShapeType="1"/>
                </p:cNvSpPr>
                <p:nvPr/>
              </p:nvSpPr>
              <p:spPr bwMode="auto">
                <a:xfrm flipH="1">
                  <a:off x="2689" y="3169"/>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0" name="Line 30"/>
                <p:cNvSpPr>
                  <a:spLocks noChangeShapeType="1"/>
                </p:cNvSpPr>
                <p:nvPr/>
              </p:nvSpPr>
              <p:spPr bwMode="auto">
                <a:xfrm flipH="1">
                  <a:off x="2785" y="3177"/>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22911" name="Line 31"/>
            <p:cNvSpPr>
              <a:spLocks noChangeShapeType="1"/>
            </p:cNvSpPr>
            <p:nvPr/>
          </p:nvSpPr>
          <p:spPr bwMode="auto">
            <a:xfrm>
              <a:off x="2944" y="2880"/>
              <a:ext cx="0" cy="296"/>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2" name="Text Box 32"/>
            <p:cNvSpPr txBox="1">
              <a:spLocks noChangeArrowheads="1"/>
            </p:cNvSpPr>
            <p:nvPr/>
          </p:nvSpPr>
          <p:spPr bwMode="auto">
            <a:xfrm>
              <a:off x="2881" y="2761"/>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P</a:t>
              </a:r>
            </a:p>
          </p:txBody>
        </p:sp>
      </p:grpSp>
      <p:grpSp>
        <p:nvGrpSpPr>
          <p:cNvPr id="122913" name="Group 33"/>
          <p:cNvGrpSpPr>
            <a:grpSpLocks/>
          </p:cNvGrpSpPr>
          <p:nvPr/>
        </p:nvGrpSpPr>
        <p:grpSpPr bwMode="auto">
          <a:xfrm>
            <a:off x="4264025" y="3397250"/>
            <a:ext cx="2109788" cy="1935163"/>
            <a:chOff x="3850" y="2770"/>
            <a:chExt cx="1329" cy="1219"/>
          </a:xfrm>
        </p:grpSpPr>
        <p:grpSp>
          <p:nvGrpSpPr>
            <p:cNvPr id="122914" name="Group 34"/>
            <p:cNvGrpSpPr>
              <a:grpSpLocks/>
            </p:cNvGrpSpPr>
            <p:nvPr/>
          </p:nvGrpSpPr>
          <p:grpSpPr bwMode="auto">
            <a:xfrm>
              <a:off x="3850" y="2852"/>
              <a:ext cx="1329" cy="1137"/>
              <a:chOff x="3850" y="2852"/>
              <a:chExt cx="1329" cy="1137"/>
            </a:xfrm>
          </p:grpSpPr>
          <p:sp>
            <p:nvSpPr>
              <p:cNvPr id="122915" name="Line 35"/>
              <p:cNvSpPr>
                <a:spLocks noChangeShapeType="1"/>
              </p:cNvSpPr>
              <p:nvPr/>
            </p:nvSpPr>
            <p:spPr bwMode="auto">
              <a:xfrm>
                <a:off x="3850" y="3170"/>
                <a:ext cx="1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6" name="Line 36"/>
              <p:cNvSpPr>
                <a:spLocks noChangeShapeType="1"/>
              </p:cNvSpPr>
              <p:nvPr/>
            </p:nvSpPr>
            <p:spPr bwMode="auto">
              <a:xfrm rot="5400000" flipV="1">
                <a:off x="4047" y="3474"/>
                <a:ext cx="6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7" name="Text Box 37"/>
              <p:cNvSpPr txBox="1">
                <a:spLocks noChangeArrowheads="1"/>
              </p:cNvSpPr>
              <p:nvPr/>
            </p:nvSpPr>
            <p:spPr bwMode="auto">
              <a:xfrm>
                <a:off x="4163" y="3739"/>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y</a:t>
                </a:r>
              </a:p>
            </p:txBody>
          </p:sp>
          <p:sp>
            <p:nvSpPr>
              <p:cNvPr id="122918" name="Text Box 38"/>
              <p:cNvSpPr txBox="1">
                <a:spLocks noChangeArrowheads="1"/>
              </p:cNvSpPr>
              <p:nvPr/>
            </p:nvSpPr>
            <p:spPr bwMode="auto">
              <a:xfrm>
                <a:off x="4851" y="3115"/>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x</a:t>
                </a:r>
              </a:p>
            </p:txBody>
          </p:sp>
          <p:sp>
            <p:nvSpPr>
              <p:cNvPr id="122919" name="Text Box 39"/>
              <p:cNvSpPr txBox="1">
                <a:spLocks noChangeArrowheads="1"/>
              </p:cNvSpPr>
              <p:nvPr/>
            </p:nvSpPr>
            <p:spPr bwMode="auto">
              <a:xfrm>
                <a:off x="4108" y="3116"/>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o</a:t>
                </a:r>
              </a:p>
            </p:txBody>
          </p:sp>
          <p:sp>
            <p:nvSpPr>
              <p:cNvPr id="122920" name="Line 40"/>
              <p:cNvSpPr>
                <a:spLocks noChangeShapeType="1"/>
              </p:cNvSpPr>
              <p:nvPr/>
            </p:nvSpPr>
            <p:spPr bwMode="auto">
              <a:xfrm rot="-5400000">
                <a:off x="4352" y="2947"/>
                <a:ext cx="216" cy="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1" name="Text Box 41"/>
              <p:cNvSpPr txBox="1">
                <a:spLocks noChangeArrowheads="1"/>
              </p:cNvSpPr>
              <p:nvPr/>
            </p:nvSpPr>
            <p:spPr bwMode="auto">
              <a:xfrm>
                <a:off x="4452" y="2852"/>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z</a:t>
                </a:r>
              </a:p>
            </p:txBody>
          </p:sp>
          <p:sp>
            <p:nvSpPr>
              <p:cNvPr id="122922" name="Line 42"/>
              <p:cNvSpPr>
                <a:spLocks noChangeShapeType="1"/>
              </p:cNvSpPr>
              <p:nvPr/>
            </p:nvSpPr>
            <p:spPr bwMode="auto">
              <a:xfrm>
                <a:off x="4345" y="3169"/>
                <a:ext cx="344" cy="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3" name="Text Box 43"/>
              <p:cNvSpPr txBox="1">
                <a:spLocks noChangeArrowheads="1"/>
              </p:cNvSpPr>
              <p:nvPr/>
            </p:nvSpPr>
            <p:spPr bwMode="auto">
              <a:xfrm>
                <a:off x="4300" y="3290"/>
                <a:ext cx="3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r</a:t>
                </a:r>
              </a:p>
            </p:txBody>
          </p:sp>
          <p:sp>
            <p:nvSpPr>
              <p:cNvPr id="122924" name="Oval 44"/>
              <p:cNvSpPr>
                <a:spLocks noChangeArrowheads="1"/>
              </p:cNvSpPr>
              <p:nvPr/>
            </p:nvSpPr>
            <p:spPr bwMode="auto">
              <a:xfrm>
                <a:off x="4657" y="3489"/>
                <a:ext cx="27" cy="32"/>
              </a:xfrm>
              <a:prstGeom prst="ellipse">
                <a:avLst/>
              </a:prstGeom>
              <a:solidFill>
                <a:schemeClr val="accent1"/>
              </a:solidFill>
              <a:ln w="571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925" name="Group 45"/>
              <p:cNvGrpSpPr>
                <a:grpSpLocks/>
              </p:cNvGrpSpPr>
              <p:nvPr/>
            </p:nvGrpSpPr>
            <p:grpSpPr bwMode="auto">
              <a:xfrm>
                <a:off x="3977" y="3170"/>
                <a:ext cx="281" cy="72"/>
                <a:chOff x="2568" y="3169"/>
                <a:chExt cx="281" cy="72"/>
              </a:xfrm>
            </p:grpSpPr>
            <p:sp>
              <p:nvSpPr>
                <p:cNvPr id="122926" name="Line 46"/>
                <p:cNvSpPr>
                  <a:spLocks noChangeShapeType="1"/>
                </p:cNvSpPr>
                <p:nvPr/>
              </p:nvSpPr>
              <p:spPr bwMode="auto">
                <a:xfrm flipH="1">
                  <a:off x="2568" y="3176"/>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7" name="Line 47"/>
                <p:cNvSpPr>
                  <a:spLocks noChangeShapeType="1"/>
                </p:cNvSpPr>
                <p:nvPr/>
              </p:nvSpPr>
              <p:spPr bwMode="auto">
                <a:xfrm flipH="1">
                  <a:off x="2689" y="3169"/>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28" name="Line 48"/>
                <p:cNvSpPr>
                  <a:spLocks noChangeShapeType="1"/>
                </p:cNvSpPr>
                <p:nvPr/>
              </p:nvSpPr>
              <p:spPr bwMode="auto">
                <a:xfrm flipH="1">
                  <a:off x="2785" y="3177"/>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29" name="Group 49"/>
              <p:cNvGrpSpPr>
                <a:grpSpLocks/>
              </p:cNvGrpSpPr>
              <p:nvPr/>
            </p:nvGrpSpPr>
            <p:grpSpPr bwMode="auto">
              <a:xfrm>
                <a:off x="4290" y="3171"/>
                <a:ext cx="281" cy="72"/>
                <a:chOff x="2568" y="3169"/>
                <a:chExt cx="281" cy="72"/>
              </a:xfrm>
            </p:grpSpPr>
            <p:sp>
              <p:nvSpPr>
                <p:cNvPr id="122930" name="Line 50"/>
                <p:cNvSpPr>
                  <a:spLocks noChangeShapeType="1"/>
                </p:cNvSpPr>
                <p:nvPr/>
              </p:nvSpPr>
              <p:spPr bwMode="auto">
                <a:xfrm flipH="1">
                  <a:off x="2568" y="3176"/>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1" name="Line 51"/>
                <p:cNvSpPr>
                  <a:spLocks noChangeShapeType="1"/>
                </p:cNvSpPr>
                <p:nvPr/>
              </p:nvSpPr>
              <p:spPr bwMode="auto">
                <a:xfrm flipH="1">
                  <a:off x="2689" y="3169"/>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2" name="Line 52"/>
                <p:cNvSpPr>
                  <a:spLocks noChangeShapeType="1"/>
                </p:cNvSpPr>
                <p:nvPr/>
              </p:nvSpPr>
              <p:spPr bwMode="auto">
                <a:xfrm flipH="1">
                  <a:off x="2785" y="3177"/>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33" name="Group 53"/>
              <p:cNvGrpSpPr>
                <a:grpSpLocks/>
              </p:cNvGrpSpPr>
              <p:nvPr/>
            </p:nvGrpSpPr>
            <p:grpSpPr bwMode="auto">
              <a:xfrm>
                <a:off x="4618" y="3171"/>
                <a:ext cx="281" cy="72"/>
                <a:chOff x="2568" y="3169"/>
                <a:chExt cx="281" cy="72"/>
              </a:xfrm>
            </p:grpSpPr>
            <p:sp>
              <p:nvSpPr>
                <p:cNvPr id="122934" name="Line 54"/>
                <p:cNvSpPr>
                  <a:spLocks noChangeShapeType="1"/>
                </p:cNvSpPr>
                <p:nvPr/>
              </p:nvSpPr>
              <p:spPr bwMode="auto">
                <a:xfrm flipH="1">
                  <a:off x="2568" y="3176"/>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5" name="Line 55"/>
                <p:cNvSpPr>
                  <a:spLocks noChangeShapeType="1"/>
                </p:cNvSpPr>
                <p:nvPr/>
              </p:nvSpPr>
              <p:spPr bwMode="auto">
                <a:xfrm flipH="1">
                  <a:off x="2689" y="3169"/>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6" name="Line 56"/>
                <p:cNvSpPr>
                  <a:spLocks noChangeShapeType="1"/>
                </p:cNvSpPr>
                <p:nvPr/>
              </p:nvSpPr>
              <p:spPr bwMode="auto">
                <a:xfrm flipH="1">
                  <a:off x="2785" y="3177"/>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2937" name="Group 57"/>
            <p:cNvGrpSpPr>
              <a:grpSpLocks/>
            </p:cNvGrpSpPr>
            <p:nvPr/>
          </p:nvGrpSpPr>
          <p:grpSpPr bwMode="auto">
            <a:xfrm>
              <a:off x="4035" y="2770"/>
              <a:ext cx="615" cy="415"/>
              <a:chOff x="4035" y="2770"/>
              <a:chExt cx="615" cy="415"/>
            </a:xfrm>
          </p:grpSpPr>
          <p:sp>
            <p:nvSpPr>
              <p:cNvPr id="122938" name="Line 58"/>
              <p:cNvSpPr>
                <a:spLocks noChangeShapeType="1"/>
              </p:cNvSpPr>
              <p:nvPr/>
            </p:nvSpPr>
            <p:spPr bwMode="auto">
              <a:xfrm>
                <a:off x="4409" y="2889"/>
                <a:ext cx="0" cy="296"/>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39" name="Text Box 59"/>
              <p:cNvSpPr txBox="1">
                <a:spLocks noChangeArrowheads="1"/>
              </p:cNvSpPr>
              <p:nvPr/>
            </p:nvSpPr>
            <p:spPr bwMode="auto">
              <a:xfrm>
                <a:off x="4322" y="2770"/>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P</a:t>
                </a:r>
              </a:p>
            </p:txBody>
          </p:sp>
          <p:sp>
            <p:nvSpPr>
              <p:cNvPr id="122940" name="Line 60"/>
              <p:cNvSpPr>
                <a:spLocks noChangeShapeType="1"/>
              </p:cNvSpPr>
              <p:nvPr/>
            </p:nvSpPr>
            <p:spPr bwMode="auto">
              <a:xfrm flipV="1">
                <a:off x="4290" y="2874"/>
                <a:ext cx="0" cy="296"/>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41" name="Text Box 61"/>
              <p:cNvSpPr txBox="1">
                <a:spLocks noChangeArrowheads="1"/>
              </p:cNvSpPr>
              <p:nvPr/>
            </p:nvSpPr>
            <p:spPr bwMode="auto">
              <a:xfrm>
                <a:off x="4035" y="2779"/>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P</a:t>
                </a:r>
              </a:p>
            </p:txBody>
          </p:sp>
        </p:grpSp>
      </p:grpSp>
      <p:grpSp>
        <p:nvGrpSpPr>
          <p:cNvPr id="122942" name="Group 62"/>
          <p:cNvGrpSpPr>
            <a:grpSpLocks/>
          </p:cNvGrpSpPr>
          <p:nvPr/>
        </p:nvGrpSpPr>
        <p:grpSpPr bwMode="auto">
          <a:xfrm>
            <a:off x="6881813" y="3186113"/>
            <a:ext cx="2109787" cy="2147887"/>
            <a:chOff x="4051" y="1445"/>
            <a:chExt cx="1329" cy="1353"/>
          </a:xfrm>
        </p:grpSpPr>
        <p:grpSp>
          <p:nvGrpSpPr>
            <p:cNvPr id="122943" name="Group 63"/>
            <p:cNvGrpSpPr>
              <a:grpSpLocks/>
            </p:cNvGrpSpPr>
            <p:nvPr/>
          </p:nvGrpSpPr>
          <p:grpSpPr bwMode="auto">
            <a:xfrm>
              <a:off x="4051" y="1509"/>
              <a:ext cx="1329" cy="1289"/>
              <a:chOff x="4051" y="1509"/>
              <a:chExt cx="1329" cy="1289"/>
            </a:xfrm>
          </p:grpSpPr>
          <p:sp>
            <p:nvSpPr>
              <p:cNvPr id="122944" name="Line 64"/>
              <p:cNvSpPr>
                <a:spLocks noChangeShapeType="1"/>
              </p:cNvSpPr>
              <p:nvPr/>
            </p:nvSpPr>
            <p:spPr bwMode="auto">
              <a:xfrm>
                <a:off x="4051" y="1979"/>
                <a:ext cx="1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45" name="Line 65"/>
              <p:cNvSpPr>
                <a:spLocks noChangeShapeType="1"/>
              </p:cNvSpPr>
              <p:nvPr/>
            </p:nvSpPr>
            <p:spPr bwMode="auto">
              <a:xfrm rot="5400000" flipV="1">
                <a:off x="4248" y="2283"/>
                <a:ext cx="6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46" name="Text Box 66"/>
              <p:cNvSpPr txBox="1">
                <a:spLocks noChangeArrowheads="1"/>
              </p:cNvSpPr>
              <p:nvPr/>
            </p:nvSpPr>
            <p:spPr bwMode="auto">
              <a:xfrm>
                <a:off x="4364" y="2548"/>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y</a:t>
                </a:r>
              </a:p>
            </p:txBody>
          </p:sp>
          <p:sp>
            <p:nvSpPr>
              <p:cNvPr id="122947" name="Text Box 67"/>
              <p:cNvSpPr txBox="1">
                <a:spLocks noChangeArrowheads="1"/>
              </p:cNvSpPr>
              <p:nvPr/>
            </p:nvSpPr>
            <p:spPr bwMode="auto">
              <a:xfrm>
                <a:off x="5052" y="1924"/>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x</a:t>
                </a:r>
              </a:p>
            </p:txBody>
          </p:sp>
          <p:sp>
            <p:nvSpPr>
              <p:cNvPr id="122948" name="Text Box 68"/>
              <p:cNvSpPr txBox="1">
                <a:spLocks noChangeArrowheads="1"/>
              </p:cNvSpPr>
              <p:nvPr/>
            </p:nvSpPr>
            <p:spPr bwMode="auto">
              <a:xfrm>
                <a:off x="4309" y="1925"/>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o</a:t>
                </a:r>
              </a:p>
            </p:txBody>
          </p:sp>
          <p:sp>
            <p:nvSpPr>
              <p:cNvPr id="122949" name="Line 69"/>
              <p:cNvSpPr>
                <a:spLocks noChangeShapeType="1"/>
              </p:cNvSpPr>
              <p:nvPr/>
            </p:nvSpPr>
            <p:spPr bwMode="auto">
              <a:xfrm rot="-5400000">
                <a:off x="4565" y="1560"/>
                <a:ext cx="400" cy="4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50" name="Text Box 70"/>
              <p:cNvSpPr txBox="1">
                <a:spLocks noChangeArrowheads="1"/>
              </p:cNvSpPr>
              <p:nvPr/>
            </p:nvSpPr>
            <p:spPr bwMode="auto">
              <a:xfrm>
                <a:off x="4909" y="1509"/>
                <a:ext cx="3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z</a:t>
                </a:r>
              </a:p>
            </p:txBody>
          </p:sp>
          <p:sp>
            <p:nvSpPr>
              <p:cNvPr id="122951" name="Line 71"/>
              <p:cNvSpPr>
                <a:spLocks noChangeShapeType="1"/>
              </p:cNvSpPr>
              <p:nvPr/>
            </p:nvSpPr>
            <p:spPr bwMode="auto">
              <a:xfrm>
                <a:off x="4546" y="1978"/>
                <a:ext cx="344" cy="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52" name="Text Box 72"/>
              <p:cNvSpPr txBox="1">
                <a:spLocks noChangeArrowheads="1"/>
              </p:cNvSpPr>
              <p:nvPr/>
            </p:nvSpPr>
            <p:spPr bwMode="auto">
              <a:xfrm>
                <a:off x="4501" y="2099"/>
                <a:ext cx="3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r</a:t>
                </a:r>
              </a:p>
            </p:txBody>
          </p:sp>
          <p:sp>
            <p:nvSpPr>
              <p:cNvPr id="122953" name="Oval 73"/>
              <p:cNvSpPr>
                <a:spLocks noChangeArrowheads="1"/>
              </p:cNvSpPr>
              <p:nvPr/>
            </p:nvSpPr>
            <p:spPr bwMode="auto">
              <a:xfrm>
                <a:off x="4858" y="2298"/>
                <a:ext cx="27" cy="32"/>
              </a:xfrm>
              <a:prstGeom prst="ellipse">
                <a:avLst/>
              </a:prstGeom>
              <a:solidFill>
                <a:schemeClr val="accent1"/>
              </a:solidFill>
              <a:ln w="571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2954" name="Group 74"/>
              <p:cNvGrpSpPr>
                <a:grpSpLocks/>
              </p:cNvGrpSpPr>
              <p:nvPr/>
            </p:nvGrpSpPr>
            <p:grpSpPr bwMode="auto">
              <a:xfrm>
                <a:off x="4178" y="1979"/>
                <a:ext cx="281" cy="72"/>
                <a:chOff x="2568" y="3169"/>
                <a:chExt cx="281" cy="72"/>
              </a:xfrm>
            </p:grpSpPr>
            <p:sp>
              <p:nvSpPr>
                <p:cNvPr id="122955" name="Line 75"/>
                <p:cNvSpPr>
                  <a:spLocks noChangeShapeType="1"/>
                </p:cNvSpPr>
                <p:nvPr/>
              </p:nvSpPr>
              <p:spPr bwMode="auto">
                <a:xfrm flipH="1">
                  <a:off x="2568" y="3176"/>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56" name="Line 76"/>
                <p:cNvSpPr>
                  <a:spLocks noChangeShapeType="1"/>
                </p:cNvSpPr>
                <p:nvPr/>
              </p:nvSpPr>
              <p:spPr bwMode="auto">
                <a:xfrm flipH="1">
                  <a:off x="2689" y="3169"/>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57" name="Line 77"/>
                <p:cNvSpPr>
                  <a:spLocks noChangeShapeType="1"/>
                </p:cNvSpPr>
                <p:nvPr/>
              </p:nvSpPr>
              <p:spPr bwMode="auto">
                <a:xfrm flipH="1">
                  <a:off x="2785" y="3177"/>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58" name="Group 78"/>
              <p:cNvGrpSpPr>
                <a:grpSpLocks/>
              </p:cNvGrpSpPr>
              <p:nvPr/>
            </p:nvGrpSpPr>
            <p:grpSpPr bwMode="auto">
              <a:xfrm>
                <a:off x="4491" y="1980"/>
                <a:ext cx="281" cy="72"/>
                <a:chOff x="2568" y="3169"/>
                <a:chExt cx="281" cy="72"/>
              </a:xfrm>
            </p:grpSpPr>
            <p:sp>
              <p:nvSpPr>
                <p:cNvPr id="122959" name="Line 79"/>
                <p:cNvSpPr>
                  <a:spLocks noChangeShapeType="1"/>
                </p:cNvSpPr>
                <p:nvPr/>
              </p:nvSpPr>
              <p:spPr bwMode="auto">
                <a:xfrm flipH="1">
                  <a:off x="2568" y="3176"/>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60" name="Line 80"/>
                <p:cNvSpPr>
                  <a:spLocks noChangeShapeType="1"/>
                </p:cNvSpPr>
                <p:nvPr/>
              </p:nvSpPr>
              <p:spPr bwMode="auto">
                <a:xfrm flipH="1">
                  <a:off x="2689" y="3169"/>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61" name="Line 81"/>
                <p:cNvSpPr>
                  <a:spLocks noChangeShapeType="1"/>
                </p:cNvSpPr>
                <p:nvPr/>
              </p:nvSpPr>
              <p:spPr bwMode="auto">
                <a:xfrm flipH="1">
                  <a:off x="2785" y="3177"/>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2962" name="Group 82"/>
              <p:cNvGrpSpPr>
                <a:grpSpLocks/>
              </p:cNvGrpSpPr>
              <p:nvPr/>
            </p:nvGrpSpPr>
            <p:grpSpPr bwMode="auto">
              <a:xfrm>
                <a:off x="4819" y="1980"/>
                <a:ext cx="281" cy="72"/>
                <a:chOff x="2568" y="3169"/>
                <a:chExt cx="281" cy="72"/>
              </a:xfrm>
            </p:grpSpPr>
            <p:sp>
              <p:nvSpPr>
                <p:cNvPr id="122963" name="Line 83"/>
                <p:cNvSpPr>
                  <a:spLocks noChangeShapeType="1"/>
                </p:cNvSpPr>
                <p:nvPr/>
              </p:nvSpPr>
              <p:spPr bwMode="auto">
                <a:xfrm flipH="1">
                  <a:off x="2568" y="3176"/>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64" name="Line 84"/>
                <p:cNvSpPr>
                  <a:spLocks noChangeShapeType="1"/>
                </p:cNvSpPr>
                <p:nvPr/>
              </p:nvSpPr>
              <p:spPr bwMode="auto">
                <a:xfrm flipH="1">
                  <a:off x="2689" y="3169"/>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65" name="Line 85"/>
                <p:cNvSpPr>
                  <a:spLocks noChangeShapeType="1"/>
                </p:cNvSpPr>
                <p:nvPr/>
              </p:nvSpPr>
              <p:spPr bwMode="auto">
                <a:xfrm flipH="1">
                  <a:off x="2785" y="3177"/>
                  <a:ext cx="64" cy="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2966" name="Group 86"/>
            <p:cNvGrpSpPr>
              <a:grpSpLocks/>
            </p:cNvGrpSpPr>
            <p:nvPr/>
          </p:nvGrpSpPr>
          <p:grpSpPr bwMode="auto">
            <a:xfrm>
              <a:off x="4084" y="1467"/>
              <a:ext cx="743" cy="527"/>
              <a:chOff x="4084" y="1451"/>
              <a:chExt cx="743" cy="527"/>
            </a:xfrm>
          </p:grpSpPr>
          <p:sp>
            <p:nvSpPr>
              <p:cNvPr id="122967" name="Line 87"/>
              <p:cNvSpPr>
                <a:spLocks noChangeShapeType="1"/>
              </p:cNvSpPr>
              <p:nvPr/>
            </p:nvSpPr>
            <p:spPr bwMode="auto">
              <a:xfrm>
                <a:off x="4458" y="1682"/>
                <a:ext cx="0" cy="296"/>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68" name="Text Box 88"/>
              <p:cNvSpPr txBox="1">
                <a:spLocks noChangeArrowheads="1"/>
              </p:cNvSpPr>
              <p:nvPr/>
            </p:nvSpPr>
            <p:spPr bwMode="auto">
              <a:xfrm>
                <a:off x="4499" y="1451"/>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P</a:t>
                </a:r>
              </a:p>
            </p:txBody>
          </p:sp>
          <p:sp>
            <p:nvSpPr>
              <p:cNvPr id="122969" name="Line 89"/>
              <p:cNvSpPr>
                <a:spLocks noChangeShapeType="1"/>
              </p:cNvSpPr>
              <p:nvPr/>
            </p:nvSpPr>
            <p:spPr bwMode="auto">
              <a:xfrm flipV="1">
                <a:off x="4339" y="1667"/>
                <a:ext cx="0" cy="296"/>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0" name="Text Box 90"/>
              <p:cNvSpPr txBox="1">
                <a:spLocks noChangeArrowheads="1"/>
              </p:cNvSpPr>
              <p:nvPr/>
            </p:nvSpPr>
            <p:spPr bwMode="auto">
              <a:xfrm>
                <a:off x="4084" y="1572"/>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P</a:t>
                </a:r>
              </a:p>
            </p:txBody>
          </p:sp>
        </p:grpSp>
        <p:grpSp>
          <p:nvGrpSpPr>
            <p:cNvPr id="122971" name="Group 91"/>
            <p:cNvGrpSpPr>
              <a:grpSpLocks/>
            </p:cNvGrpSpPr>
            <p:nvPr/>
          </p:nvGrpSpPr>
          <p:grpSpPr bwMode="auto">
            <a:xfrm>
              <a:off x="4285" y="1445"/>
              <a:ext cx="727" cy="559"/>
              <a:chOff x="4285" y="1429"/>
              <a:chExt cx="727" cy="559"/>
            </a:xfrm>
          </p:grpSpPr>
          <p:sp>
            <p:nvSpPr>
              <p:cNvPr id="122972" name="Line 92"/>
              <p:cNvSpPr>
                <a:spLocks noChangeShapeType="1"/>
              </p:cNvSpPr>
              <p:nvPr/>
            </p:nvSpPr>
            <p:spPr bwMode="auto">
              <a:xfrm flipV="1">
                <a:off x="4803" y="1667"/>
                <a:ext cx="0" cy="296"/>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3" name="Text Box 93"/>
              <p:cNvSpPr txBox="1">
                <a:spLocks noChangeArrowheads="1"/>
              </p:cNvSpPr>
              <p:nvPr/>
            </p:nvSpPr>
            <p:spPr bwMode="auto">
              <a:xfrm>
                <a:off x="4684" y="1460"/>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P</a:t>
                </a:r>
              </a:p>
            </p:txBody>
          </p:sp>
          <p:sp>
            <p:nvSpPr>
              <p:cNvPr id="122974" name="Line 94"/>
              <p:cNvSpPr>
                <a:spLocks noChangeShapeType="1"/>
              </p:cNvSpPr>
              <p:nvPr/>
            </p:nvSpPr>
            <p:spPr bwMode="auto">
              <a:xfrm>
                <a:off x="4684" y="1692"/>
                <a:ext cx="0" cy="296"/>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5" name="Text Box 95"/>
              <p:cNvSpPr txBox="1">
                <a:spLocks noChangeArrowheads="1"/>
              </p:cNvSpPr>
              <p:nvPr/>
            </p:nvSpPr>
            <p:spPr bwMode="auto">
              <a:xfrm>
                <a:off x="4285" y="1429"/>
                <a:ext cx="3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en-US" altLang="zh-CN" sz="2000" i="1">
                    <a:latin typeface="Times New Roman" panose="02020603050405020304" pitchFamily="18" charset="0"/>
                    <a:ea typeface="宋体" panose="02010600030101010101" pitchFamily="2" charset="-122"/>
                  </a:rPr>
                  <a:t>P</a:t>
                </a:r>
              </a:p>
            </p:txBody>
          </p:sp>
        </p:grpSp>
      </p:grpSp>
      <p:graphicFrame>
        <p:nvGraphicFramePr>
          <p:cNvPr id="122976" name="Object 96"/>
          <p:cNvGraphicFramePr>
            <a:graphicFrameLocks noChangeAspect="1"/>
          </p:cNvGraphicFramePr>
          <p:nvPr/>
        </p:nvGraphicFramePr>
        <p:xfrm>
          <a:off x="1676400" y="5367338"/>
          <a:ext cx="1150938" cy="830262"/>
        </p:xfrm>
        <a:graphic>
          <a:graphicData uri="http://schemas.openxmlformats.org/presentationml/2006/ole">
            <mc:AlternateContent xmlns:mc="http://schemas.openxmlformats.org/markup-compatibility/2006">
              <mc:Choice xmlns:v="urn:schemas-microsoft-com:vml" Requires="v">
                <p:oleObj spid="_x0000_s103483" name="公式" r:id="rId3" imgW="545760" imgH="393480" progId="Equation.3">
                  <p:embed/>
                </p:oleObj>
              </mc:Choice>
              <mc:Fallback>
                <p:oleObj name="公式" r:id="rId3" imgW="54576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367338"/>
                        <a:ext cx="1150938" cy="830262"/>
                      </a:xfrm>
                      <a:prstGeom prst="rect">
                        <a:avLst/>
                      </a:prstGeom>
                      <a:gradFill rotWithShape="1">
                        <a:gsLst>
                          <a:gs pos="0">
                            <a:srgbClr val="CCFFCC"/>
                          </a:gs>
                          <a:gs pos="50000">
                            <a:srgbClr val="FFFFFF"/>
                          </a:gs>
                          <a:gs pos="100000">
                            <a:srgbClr val="CCFFCC"/>
                          </a:gs>
                        </a:gsLst>
                        <a:lin ang="18900000" scaled="1"/>
                      </a:gra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7" name="Object 97"/>
          <p:cNvGraphicFramePr>
            <a:graphicFrameLocks noChangeAspect="1"/>
          </p:cNvGraphicFramePr>
          <p:nvPr/>
        </p:nvGraphicFramePr>
        <p:xfrm>
          <a:off x="4637088" y="5330825"/>
          <a:ext cx="1123950" cy="830263"/>
        </p:xfrm>
        <a:graphic>
          <a:graphicData uri="http://schemas.openxmlformats.org/presentationml/2006/ole">
            <mc:AlternateContent xmlns:mc="http://schemas.openxmlformats.org/markup-compatibility/2006">
              <mc:Choice xmlns:v="urn:schemas-microsoft-com:vml" Requires="v">
                <p:oleObj spid="_x0000_s103484" name="公式" r:id="rId5" imgW="533160" imgH="393480" progId="Equation.3">
                  <p:embed/>
                </p:oleObj>
              </mc:Choice>
              <mc:Fallback>
                <p:oleObj name="公式" r:id="rId5" imgW="53316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7088" y="5330825"/>
                        <a:ext cx="1123950" cy="830263"/>
                      </a:xfrm>
                      <a:prstGeom prst="rect">
                        <a:avLst/>
                      </a:prstGeom>
                      <a:gradFill rotWithShape="1">
                        <a:gsLst>
                          <a:gs pos="0">
                            <a:srgbClr val="CCFFCC"/>
                          </a:gs>
                          <a:gs pos="50000">
                            <a:srgbClr val="FFFFFF"/>
                          </a:gs>
                          <a:gs pos="100000">
                            <a:srgbClr val="CCFFCC"/>
                          </a:gs>
                        </a:gsLst>
                        <a:lin ang="18900000" scaled="1"/>
                      </a:gra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8" name="Object 98"/>
          <p:cNvGraphicFramePr>
            <a:graphicFrameLocks noChangeAspect="1"/>
          </p:cNvGraphicFramePr>
          <p:nvPr/>
        </p:nvGraphicFramePr>
        <p:xfrm>
          <a:off x="7137400" y="5418138"/>
          <a:ext cx="1150938" cy="830262"/>
        </p:xfrm>
        <a:graphic>
          <a:graphicData uri="http://schemas.openxmlformats.org/presentationml/2006/ole">
            <mc:AlternateContent xmlns:mc="http://schemas.openxmlformats.org/markup-compatibility/2006">
              <mc:Choice xmlns:v="urn:schemas-microsoft-com:vml" Requires="v">
                <p:oleObj spid="_x0000_s103485" name="公式" r:id="rId7" imgW="545760" imgH="393480" progId="Equation.3">
                  <p:embed/>
                </p:oleObj>
              </mc:Choice>
              <mc:Fallback>
                <p:oleObj name="公式" r:id="rId7" imgW="5457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7400" y="5418138"/>
                        <a:ext cx="1150938" cy="830262"/>
                      </a:xfrm>
                      <a:prstGeom prst="rect">
                        <a:avLst/>
                      </a:prstGeom>
                      <a:gradFill rotWithShape="1">
                        <a:gsLst>
                          <a:gs pos="0">
                            <a:srgbClr val="CCFFCC"/>
                          </a:gs>
                          <a:gs pos="50000">
                            <a:srgbClr val="FFFFFF"/>
                          </a:gs>
                          <a:gs pos="100000">
                            <a:srgbClr val="CCFFCC"/>
                          </a:gs>
                        </a:gsLst>
                        <a:lin ang="18900000" scaled="1"/>
                      </a:gra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 name="Rectangle 2"/>
          <p:cNvSpPr txBox="1">
            <a:spLocks noChangeArrowheads="1"/>
          </p:cNvSpPr>
          <p:nvPr/>
        </p:nvSpPr>
        <p:spPr>
          <a:xfrm>
            <a:off x="1524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黑体" panose="02010609060101010101" pitchFamily="49" charset="-122"/>
                <a:ea typeface="黑体" panose="02010609060101010101" pitchFamily="49" charset="-122"/>
              </a:rPr>
              <a:t>圣维南原理</a:t>
            </a:r>
            <a:endParaRPr lang="zh-CN" altLang="en-US" b="1" dirty="0">
              <a:latin typeface="黑体" panose="02010609060101010101" pitchFamily="49" charset="-122"/>
              <a:ea typeface="黑体" panose="02010609060101010101" pitchFamily="49" charset="-122"/>
            </a:endParaRPr>
          </a:p>
        </p:txBody>
      </p:sp>
      <p:cxnSp>
        <p:nvCxnSpPr>
          <p:cNvPr id="99" name="直接连接符 98"/>
          <p:cNvCxnSpPr/>
          <p:nvPr/>
        </p:nvCxnSpPr>
        <p:spPr>
          <a:xfrm>
            <a:off x="1187624" y="134076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61" name="Object 9"/>
          <p:cNvGraphicFramePr>
            <a:graphicFrameLocks noGrp="1" noChangeAspect="1"/>
          </p:cNvGraphicFramePr>
          <p:nvPr>
            <p:ph sz="half" idx="1"/>
          </p:nvPr>
        </p:nvGraphicFramePr>
        <p:xfrm>
          <a:off x="1828800" y="3341688"/>
          <a:ext cx="2397125" cy="2982912"/>
        </p:xfrm>
        <a:graphic>
          <a:graphicData uri="http://schemas.openxmlformats.org/presentationml/2006/ole">
            <mc:AlternateContent xmlns:mc="http://schemas.openxmlformats.org/markup-compatibility/2006">
              <mc:Choice xmlns:v="urn:schemas-microsoft-com:vml" Requires="v">
                <p:oleObj spid="_x0000_s105512" name="Visio" r:id="rId3" imgW="2997606" imgH="3729126" progId="Visio.Drawing.6">
                  <p:embed/>
                </p:oleObj>
              </mc:Choice>
              <mc:Fallback>
                <p:oleObj name="Visio" r:id="rId3" imgW="2997606" imgH="3729126" progId="Visio.Drawing.6">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341688"/>
                        <a:ext cx="2397125" cy="298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5955"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6.7</a:t>
            </a:r>
          </a:p>
        </p:txBody>
      </p:sp>
      <p:sp>
        <p:nvSpPr>
          <p:cNvPr id="125957" name="Text Box 5"/>
          <p:cNvSpPr txBox="1">
            <a:spLocks noChangeArrowheads="1"/>
          </p:cNvSpPr>
          <p:nvPr/>
        </p:nvSpPr>
        <p:spPr bwMode="auto">
          <a:xfrm>
            <a:off x="1828800" y="1463675"/>
            <a:ext cx="7010400" cy="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Clr>
                <a:schemeClr val="accent2"/>
              </a:buClr>
              <a:buSzPct val="70000"/>
              <a:buFont typeface="Wingdings" panose="05000000000000000000" pitchFamily="2" charset="2"/>
              <a:buChar char="u"/>
            </a:pPr>
            <a:r>
              <a:rPr kumimoji="1" lang="en-US" altLang="zh-CN" dirty="0">
                <a:latin typeface="楷体_GB2312" pitchFamily="49" charset="-122"/>
                <a:sym typeface="Symbol" panose="05050102010706020507" pitchFamily="18" charset="2"/>
              </a:rPr>
              <a:t> </a:t>
            </a:r>
            <a:r>
              <a:rPr kumimoji="1" lang="zh-CN" altLang="en-US" sz="2400" b="1" dirty="0">
                <a:latin typeface="黑体" panose="02010609060101010101" pitchFamily="49" charset="-122"/>
                <a:ea typeface="黑体" panose="02010609060101010101" pitchFamily="49" charset="-122"/>
                <a:sym typeface="Symbol" panose="05050102010706020507" pitchFamily="18" charset="2"/>
              </a:rPr>
              <a:t>利用圣维南原理可将位移边界转化为等效的力边界</a:t>
            </a:r>
            <a:r>
              <a:rPr kumimoji="1" lang="en-US" altLang="zh-CN" sz="2400" b="1" dirty="0">
                <a:latin typeface="黑体" panose="02010609060101010101" pitchFamily="49" charset="-122"/>
                <a:ea typeface="黑体" panose="02010609060101010101" pitchFamily="49" charset="-122"/>
                <a:sym typeface="Symbol" panose="05050102010706020507" pitchFamily="18" charset="2"/>
              </a:rPr>
              <a:t>,</a:t>
            </a:r>
            <a:r>
              <a:rPr kumimoji="1" lang="zh-CN" altLang="en-US" sz="2400" b="1" dirty="0">
                <a:latin typeface="黑体" panose="02010609060101010101" pitchFamily="49" charset="-122"/>
                <a:ea typeface="黑体" panose="02010609060101010101" pitchFamily="49" charset="-122"/>
                <a:sym typeface="Symbol" panose="05050102010706020507" pitchFamily="18" charset="2"/>
              </a:rPr>
              <a:t>如图所示</a:t>
            </a:r>
            <a:r>
              <a:rPr kumimoji="1" lang="en-US" altLang="zh-CN" sz="2400" b="1" dirty="0">
                <a:latin typeface="黑体" panose="02010609060101010101" pitchFamily="49" charset="-122"/>
                <a:ea typeface="黑体" panose="02010609060101010101" pitchFamily="49" charset="-122"/>
                <a:sym typeface="Symbol" panose="05050102010706020507" pitchFamily="18" charset="2"/>
              </a:rPr>
              <a:t>:</a:t>
            </a:r>
            <a:endParaRPr kumimoji="1" lang="en-US" altLang="zh-CN" sz="2400" b="1" dirty="0">
              <a:solidFill>
                <a:srgbClr val="FF0000"/>
              </a:solidFill>
              <a:latin typeface="黑体" panose="02010609060101010101" pitchFamily="49" charset="-122"/>
              <a:ea typeface="黑体" panose="02010609060101010101" pitchFamily="49" charset="-122"/>
              <a:sym typeface="Symbol" panose="05050102010706020507" pitchFamily="18" charset="2"/>
            </a:endParaRPr>
          </a:p>
        </p:txBody>
      </p:sp>
      <p:sp>
        <p:nvSpPr>
          <p:cNvPr id="125963" name="AutoShape 11"/>
          <p:cNvSpPr>
            <a:spLocks noChangeArrowheads="1"/>
          </p:cNvSpPr>
          <p:nvPr/>
        </p:nvSpPr>
        <p:spPr bwMode="auto">
          <a:xfrm>
            <a:off x="4114800" y="4800600"/>
            <a:ext cx="838200" cy="304800"/>
          </a:xfrm>
          <a:prstGeom prst="rightArrow">
            <a:avLst>
              <a:gd name="adj1" fmla="val 50000"/>
              <a:gd name="adj2" fmla="val 68750"/>
            </a:avLst>
          </a:prstGeom>
          <a:gradFill rotWithShape="1">
            <a:gsLst>
              <a:gs pos="0">
                <a:schemeClr val="bg1"/>
              </a:gs>
              <a:gs pos="100000">
                <a:srgbClr val="FF0000"/>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5964" name="Object 12"/>
          <p:cNvGraphicFramePr>
            <a:graphicFrameLocks noGrp="1" noChangeAspect="1"/>
          </p:cNvGraphicFramePr>
          <p:nvPr>
            <p:ph sz="half" idx="2"/>
          </p:nvPr>
        </p:nvGraphicFramePr>
        <p:xfrm>
          <a:off x="5257800" y="3275013"/>
          <a:ext cx="3386138" cy="2592387"/>
        </p:xfrm>
        <a:graphic>
          <a:graphicData uri="http://schemas.openxmlformats.org/presentationml/2006/ole">
            <mc:AlternateContent xmlns:mc="http://schemas.openxmlformats.org/markup-compatibility/2006">
              <mc:Choice xmlns:v="urn:schemas-microsoft-com:vml" Requires="v">
                <p:oleObj spid="_x0000_s105513" name="Visio" r:id="rId5" imgW="4234688" imgH="3241446" progId="Visio.Drawing.6">
                  <p:embed/>
                </p:oleObj>
              </mc:Choice>
              <mc:Fallback>
                <p:oleObj name="Visio" r:id="rId5" imgW="4234688" imgH="3241446" progId="Visio.Drawing.6">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3275013"/>
                        <a:ext cx="3386138"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p:cNvSpPr txBox="1">
            <a:spLocks noChangeArrowheads="1"/>
          </p:cNvSpPr>
          <p:nvPr/>
        </p:nvSpPr>
        <p:spPr>
          <a:xfrm>
            <a:off x="1524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smtClean="0">
                <a:latin typeface="黑体" panose="02010609060101010101" pitchFamily="49" charset="-122"/>
                <a:ea typeface="黑体" panose="02010609060101010101" pitchFamily="49" charset="-122"/>
              </a:rPr>
              <a:t>圣维南原理</a:t>
            </a:r>
            <a:endParaRPr lang="zh-CN" altLang="en-US" b="1" dirty="0">
              <a:latin typeface="黑体" panose="02010609060101010101" pitchFamily="49" charset="-122"/>
              <a:ea typeface="黑体" panose="02010609060101010101" pitchFamily="49" charset="-122"/>
            </a:endParaRPr>
          </a:p>
        </p:txBody>
      </p:sp>
      <p:cxnSp>
        <p:nvCxnSpPr>
          <p:cNvPr id="9" name="直接连接符 8"/>
          <p:cNvCxnSpPr/>
          <p:nvPr/>
        </p:nvCxnSpPr>
        <p:spPr>
          <a:xfrm>
            <a:off x="1187624" y="134076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5963"/>
                                        </p:tgtEl>
                                        <p:attrNameLst>
                                          <p:attrName>style.visibility</p:attrName>
                                        </p:attrNameLst>
                                      </p:cBhvr>
                                      <p:to>
                                        <p:strVal val="visible"/>
                                      </p:to>
                                    </p:set>
                                    <p:animEffect transition="in" filter="checkerboard(across)">
                                      <p:cBhvr>
                                        <p:cTn id="7" dur="500"/>
                                        <p:tgtEl>
                                          <p:spTgt spid="125963"/>
                                        </p:tgtEl>
                                      </p:cBhvr>
                                    </p:animEffect>
                                  </p:childTnLst>
                                </p:cTn>
                              </p:par>
                              <p:par>
                                <p:cTn id="8" presetID="5" presetClass="entr" presetSubtype="10" fill="hold" nodeType="withEffect">
                                  <p:stCondLst>
                                    <p:cond delay="0"/>
                                  </p:stCondLst>
                                  <p:childTnLst>
                                    <p:set>
                                      <p:cBhvr>
                                        <p:cTn id="9" dur="1" fill="hold">
                                          <p:stCondLst>
                                            <p:cond delay="0"/>
                                          </p:stCondLst>
                                        </p:cTn>
                                        <p:tgtEl>
                                          <p:spTgt spid="125964"/>
                                        </p:tgtEl>
                                        <p:attrNameLst>
                                          <p:attrName>style.visibility</p:attrName>
                                        </p:attrNameLst>
                                      </p:cBhvr>
                                      <p:to>
                                        <p:strVal val="visible"/>
                                      </p:to>
                                    </p:set>
                                    <p:animEffect transition="in" filter="checkerboard(across)">
                                      <p:cBhvr>
                                        <p:cTn id="10" dur="500"/>
                                        <p:tgtEl>
                                          <p:spTgt spid="125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152400"/>
            <a:ext cx="8229600" cy="1143000"/>
          </a:xfrm>
        </p:spPr>
        <p:txBody>
          <a:bodyPr/>
          <a:lstStyle/>
          <a:p>
            <a:r>
              <a:rPr lang="zh-CN" altLang="en-US" b="1" dirty="0">
                <a:latin typeface="隶书" panose="02010509060101010101" pitchFamily="49" charset="-122"/>
              </a:rPr>
              <a:t>微分提法</a:t>
            </a:r>
          </a:p>
        </p:txBody>
      </p:sp>
      <p:sp>
        <p:nvSpPr>
          <p:cNvPr id="19459"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sp>
        <p:nvSpPr>
          <p:cNvPr id="19460" name="Text Box 4"/>
          <p:cNvSpPr txBox="1">
            <a:spLocks noChangeArrowheads="1"/>
          </p:cNvSpPr>
          <p:nvPr/>
        </p:nvSpPr>
        <p:spPr bwMode="auto">
          <a:xfrm>
            <a:off x="1143000" y="1524000"/>
            <a:ext cx="7772400" cy="57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400" dirty="0">
                <a:solidFill>
                  <a:srgbClr val="FF0000"/>
                </a:solidFill>
                <a:ea typeface="楷体_GB2312" pitchFamily="49" charset="-122"/>
              </a:rPr>
              <a:t>         </a:t>
            </a:r>
            <a:r>
              <a:rPr lang="zh-CN" altLang="en-US" sz="2400" b="1" dirty="0">
                <a:solidFill>
                  <a:srgbClr val="FF0000"/>
                </a:solidFill>
                <a:latin typeface="楷体" panose="02010609060101010101" pitchFamily="49" charset="-122"/>
                <a:ea typeface="楷体" panose="02010609060101010101" pitchFamily="49" charset="-122"/>
              </a:rPr>
              <a:t>边界条件：</a:t>
            </a:r>
          </a:p>
        </p:txBody>
      </p:sp>
      <p:sp>
        <p:nvSpPr>
          <p:cNvPr id="19462" name="Rectangle 6"/>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64" name="Rectangle 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465" name="AutoShape 9"/>
          <p:cNvSpPr>
            <a:spLocks noChangeArrowheads="1"/>
          </p:cNvSpPr>
          <p:nvPr/>
        </p:nvSpPr>
        <p:spPr bwMode="auto">
          <a:xfrm>
            <a:off x="1447800" y="1752600"/>
            <a:ext cx="304800" cy="304800"/>
          </a:xfrm>
          <a:prstGeom prst="star5">
            <a:avLst/>
          </a:prstGeom>
          <a:gradFill rotWithShape="1">
            <a:gsLst>
              <a:gs pos="0">
                <a:srgbClr val="FFFF99"/>
              </a:gs>
              <a:gs pos="100000">
                <a:srgbClr val="FF0000"/>
              </a:gs>
            </a:gsLst>
            <a:path path="shape">
              <a:fillToRect l="50000" t="50000" r="50000" b="50000"/>
            </a:path>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469" name="Group 13"/>
          <p:cNvGrpSpPr>
            <a:grpSpLocks/>
          </p:cNvGrpSpPr>
          <p:nvPr/>
        </p:nvGrpSpPr>
        <p:grpSpPr bwMode="auto">
          <a:xfrm>
            <a:off x="5029200" y="1828800"/>
            <a:ext cx="2927350" cy="4038600"/>
            <a:chOff x="3168" y="1152"/>
            <a:chExt cx="1844" cy="2544"/>
          </a:xfrm>
        </p:grpSpPr>
        <p:pic>
          <p:nvPicPr>
            <p:cNvPr id="19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1152"/>
              <a:ext cx="1844" cy="2544"/>
            </a:xfrm>
            <a:prstGeom prst="rect">
              <a:avLst/>
            </a:prstGeom>
            <a:solidFill>
              <a:srgbClr val="FFFF00"/>
            </a:solidFill>
            <a:ln w="44450">
              <a:solidFill>
                <a:srgbClr val="996600"/>
              </a:solidFill>
              <a:miter lim="800000"/>
              <a:headEnd/>
              <a:tailEnd/>
            </a:ln>
          </p:spPr>
        </p:pic>
        <p:graphicFrame>
          <p:nvGraphicFramePr>
            <p:cNvPr id="19467" name="Object 11"/>
            <p:cNvGraphicFramePr>
              <a:graphicFrameLocks noChangeAspect="1"/>
            </p:cNvGraphicFramePr>
            <p:nvPr/>
          </p:nvGraphicFramePr>
          <p:xfrm>
            <a:off x="4738" y="1632"/>
            <a:ext cx="240" cy="288"/>
          </p:xfrm>
          <a:graphic>
            <a:graphicData uri="http://schemas.openxmlformats.org/presentationml/2006/ole">
              <mc:AlternateContent xmlns:mc="http://schemas.openxmlformats.org/markup-compatibility/2006">
                <mc:Choice xmlns:v="urn:schemas-microsoft-com:vml" Requires="v">
                  <p:oleObj spid="_x0000_s59432" name="Equation" r:id="rId4" imgW="190440" imgH="228600" progId="Equation.DSMT4">
                    <p:embed/>
                  </p:oleObj>
                </mc:Choice>
                <mc:Fallback>
                  <p:oleObj name="Equation" r:id="rId4" imgW="19044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8" y="1632"/>
                          <a:ext cx="240" cy="2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8" name="Object 12"/>
            <p:cNvGraphicFramePr>
              <a:graphicFrameLocks noChangeAspect="1"/>
            </p:cNvGraphicFramePr>
            <p:nvPr/>
          </p:nvGraphicFramePr>
          <p:xfrm>
            <a:off x="4360" y="3408"/>
            <a:ext cx="256" cy="288"/>
          </p:xfrm>
          <a:graphic>
            <a:graphicData uri="http://schemas.openxmlformats.org/presentationml/2006/ole">
              <mc:AlternateContent xmlns:mc="http://schemas.openxmlformats.org/markup-compatibility/2006">
                <mc:Choice xmlns:v="urn:schemas-microsoft-com:vml" Requires="v">
                  <p:oleObj spid="_x0000_s59433" name="Equation" r:id="rId6" imgW="203040" imgH="228600" progId="Equation.DSMT4">
                    <p:embed/>
                  </p:oleObj>
                </mc:Choice>
                <mc:Fallback>
                  <p:oleObj name="Equation" r:id="rId6" imgW="20304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0" y="3408"/>
                          <a:ext cx="256" cy="2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cxnSp>
        <p:nvCxnSpPr>
          <p:cNvPr id="12" name="直接连接符 11"/>
          <p:cNvCxnSpPr/>
          <p:nvPr/>
        </p:nvCxnSpPr>
        <p:spPr>
          <a:xfrm>
            <a:off x="1143000"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6.7</a:t>
            </a:r>
          </a:p>
        </p:txBody>
      </p:sp>
      <p:sp>
        <p:nvSpPr>
          <p:cNvPr id="126981" name="Rectangle 5"/>
          <p:cNvSpPr>
            <a:spLocks noChangeArrowheads="1"/>
          </p:cNvSpPr>
          <p:nvPr/>
        </p:nvSpPr>
        <p:spPr bwMode="auto">
          <a:xfrm>
            <a:off x="957263" y="1446775"/>
            <a:ext cx="72390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kumimoji="1" lang="en-US" altLang="zh-CN" sz="2400" dirty="0">
                <a:solidFill>
                  <a:srgbClr val="000000"/>
                </a:solidFill>
                <a:ea typeface="楷体_GB2312" pitchFamily="49" charset="-122"/>
              </a:rPr>
              <a:t>      </a:t>
            </a:r>
            <a:r>
              <a:rPr kumimoji="1" lang="zh-CN" altLang="en-US" sz="2400" b="1" dirty="0">
                <a:solidFill>
                  <a:srgbClr val="000000"/>
                </a:solidFill>
                <a:latin typeface="楷体" panose="02010609060101010101" pitchFamily="49" charset="-122"/>
                <a:ea typeface="楷体" panose="02010609060101010101" pitchFamily="49" charset="-122"/>
              </a:rPr>
              <a:t>圣维南原理的适用条件</a:t>
            </a:r>
          </a:p>
          <a:p>
            <a:pPr>
              <a:spcBef>
                <a:spcPct val="20000"/>
              </a:spcBef>
              <a:buFontTx/>
              <a:buNone/>
            </a:pPr>
            <a:endParaRPr kumimoji="1" lang="en-US" altLang="zh-CN" sz="2400" dirty="0">
              <a:solidFill>
                <a:srgbClr val="000000"/>
              </a:solidFill>
              <a:ea typeface="楷体_GB2312" pitchFamily="49" charset="-122"/>
            </a:endParaRPr>
          </a:p>
        </p:txBody>
      </p:sp>
      <p:sp>
        <p:nvSpPr>
          <p:cNvPr id="126982" name="AutoShape 6"/>
          <p:cNvSpPr>
            <a:spLocks noChangeAspect="1" noChangeArrowheads="1"/>
          </p:cNvSpPr>
          <p:nvPr/>
        </p:nvSpPr>
        <p:spPr bwMode="auto">
          <a:xfrm>
            <a:off x="839836" y="1534758"/>
            <a:ext cx="366713" cy="366712"/>
          </a:xfrm>
          <a:prstGeom prst="star5">
            <a:avLst/>
          </a:prstGeom>
          <a:gradFill rotWithShape="1">
            <a:gsLst>
              <a:gs pos="0">
                <a:schemeClr val="bg1"/>
              </a:gs>
              <a:gs pos="50000">
                <a:srgbClr val="FF0000"/>
              </a:gs>
              <a:gs pos="100000">
                <a:schemeClr val="bg1"/>
              </a:gs>
            </a:gsLst>
            <a:lin ang="27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3" name="Text Box 7"/>
          <p:cNvSpPr txBox="1">
            <a:spLocks noChangeArrowheads="1"/>
          </p:cNvSpPr>
          <p:nvPr/>
        </p:nvSpPr>
        <p:spPr bwMode="auto">
          <a:xfrm>
            <a:off x="755576" y="2133600"/>
            <a:ext cx="8007424"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buClr>
                <a:schemeClr val="accent2"/>
              </a:buClr>
              <a:buSzPct val="70000"/>
              <a:buFont typeface="Wingdings" panose="05000000000000000000" pitchFamily="2" charset="2"/>
              <a:buChar char="u"/>
            </a:pPr>
            <a:r>
              <a:rPr kumimoji="1" lang="en-US" altLang="zh-CN" sz="2000" dirty="0">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sym typeface="Symbol" panose="05050102010706020507" pitchFamily="18" charset="2"/>
              </a:rPr>
              <a:t>只有当力的作用区为结构最小的特征尺度时，圣维南原理才成立。</a:t>
            </a:r>
            <a:endParaRPr kumimoji="1" lang="zh-CN" altLang="en-US" sz="2400" b="1" i="1" dirty="0">
              <a:latin typeface="楷体" panose="02010609060101010101" pitchFamily="49" charset="-122"/>
              <a:ea typeface="楷体" panose="02010609060101010101" pitchFamily="49" charset="-122"/>
              <a:sym typeface="Symbol" panose="05050102010706020507" pitchFamily="18" charset="2"/>
            </a:endParaRPr>
          </a:p>
        </p:txBody>
      </p:sp>
      <p:grpSp>
        <p:nvGrpSpPr>
          <p:cNvPr id="127039" name="Group 63"/>
          <p:cNvGrpSpPr>
            <a:grpSpLocks/>
          </p:cNvGrpSpPr>
          <p:nvPr/>
        </p:nvGrpSpPr>
        <p:grpSpPr bwMode="auto">
          <a:xfrm>
            <a:off x="5848350" y="3017838"/>
            <a:ext cx="2725738" cy="2706687"/>
            <a:chOff x="3490" y="2032"/>
            <a:chExt cx="1734" cy="1722"/>
          </a:xfrm>
        </p:grpSpPr>
        <p:sp>
          <p:nvSpPr>
            <p:cNvPr id="127040" name="AutoShape 64"/>
            <p:cNvSpPr>
              <a:spLocks noChangeArrowheads="1"/>
            </p:cNvSpPr>
            <p:nvPr/>
          </p:nvSpPr>
          <p:spPr bwMode="auto">
            <a:xfrm>
              <a:off x="4560" y="2032"/>
              <a:ext cx="664" cy="648"/>
            </a:xfrm>
            <a:custGeom>
              <a:avLst/>
              <a:gdLst>
                <a:gd name="G0" fmla="+- 1667 0 0"/>
                <a:gd name="G1" fmla="+- 21600 0 1667"/>
                <a:gd name="G2" fmla="+- 21600 0 166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67" y="10800"/>
                  </a:moveTo>
                  <a:cubicBezTo>
                    <a:pt x="1667" y="15844"/>
                    <a:pt x="5756" y="19933"/>
                    <a:pt x="10800" y="19933"/>
                  </a:cubicBezTo>
                  <a:cubicBezTo>
                    <a:pt x="15844" y="19933"/>
                    <a:pt x="19933" y="15844"/>
                    <a:pt x="19933" y="10800"/>
                  </a:cubicBezTo>
                  <a:cubicBezTo>
                    <a:pt x="19933" y="5756"/>
                    <a:pt x="15844" y="1667"/>
                    <a:pt x="10800" y="1667"/>
                  </a:cubicBezTo>
                  <a:cubicBezTo>
                    <a:pt x="5756" y="1667"/>
                    <a:pt x="1667" y="5756"/>
                    <a:pt x="1667" y="10800"/>
                  </a:cubicBezTo>
                  <a:close/>
                </a:path>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41" name="Oval 65"/>
            <p:cNvSpPr>
              <a:spLocks noChangeArrowheads="1"/>
            </p:cNvSpPr>
            <p:nvPr/>
          </p:nvSpPr>
          <p:spPr bwMode="auto">
            <a:xfrm>
              <a:off x="3713" y="2880"/>
              <a:ext cx="528" cy="52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ea typeface="宋体" panose="02010600030101010101" pitchFamily="2" charset="-122"/>
              </a:endParaRPr>
            </a:p>
          </p:txBody>
        </p:sp>
        <p:sp>
          <p:nvSpPr>
            <p:cNvPr id="127042" name="Oval 66"/>
            <p:cNvSpPr>
              <a:spLocks noChangeArrowheads="1"/>
            </p:cNvSpPr>
            <p:nvPr/>
          </p:nvSpPr>
          <p:spPr bwMode="auto">
            <a:xfrm>
              <a:off x="3657" y="2825"/>
              <a:ext cx="640" cy="64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ea typeface="宋体" panose="02010600030101010101" pitchFamily="2" charset="-122"/>
              </a:endParaRPr>
            </a:p>
          </p:txBody>
        </p:sp>
        <p:sp>
          <p:nvSpPr>
            <p:cNvPr id="127043" name="Line 67"/>
            <p:cNvSpPr>
              <a:spLocks noChangeShapeType="1"/>
            </p:cNvSpPr>
            <p:nvPr/>
          </p:nvSpPr>
          <p:spPr bwMode="auto">
            <a:xfrm flipV="1">
              <a:off x="3808" y="2096"/>
              <a:ext cx="920" cy="7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44" name="Line 68"/>
            <p:cNvSpPr>
              <a:spLocks noChangeShapeType="1"/>
            </p:cNvSpPr>
            <p:nvPr/>
          </p:nvSpPr>
          <p:spPr bwMode="auto">
            <a:xfrm flipV="1">
              <a:off x="4153" y="2633"/>
              <a:ext cx="920" cy="7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45" name="Oval 69"/>
            <p:cNvSpPr>
              <a:spLocks noChangeArrowheads="1"/>
            </p:cNvSpPr>
            <p:nvPr/>
          </p:nvSpPr>
          <p:spPr bwMode="auto">
            <a:xfrm>
              <a:off x="4530" y="2082"/>
              <a:ext cx="640" cy="64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ea typeface="宋体" panose="02010600030101010101" pitchFamily="2" charset="-122"/>
              </a:endParaRPr>
            </a:p>
          </p:txBody>
        </p:sp>
        <p:sp>
          <p:nvSpPr>
            <p:cNvPr id="127046" name="Oval 70"/>
            <p:cNvSpPr>
              <a:spLocks noChangeArrowheads="1"/>
            </p:cNvSpPr>
            <p:nvPr/>
          </p:nvSpPr>
          <p:spPr bwMode="auto">
            <a:xfrm>
              <a:off x="4506" y="2106"/>
              <a:ext cx="640" cy="640"/>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endParaRPr kumimoji="1" lang="zh-CN" altLang="zh-CN" sz="2400">
                <a:ea typeface="宋体" panose="02010600030101010101" pitchFamily="2" charset="-122"/>
              </a:endParaRPr>
            </a:p>
          </p:txBody>
        </p:sp>
        <p:sp>
          <p:nvSpPr>
            <p:cNvPr id="127047" name="Line 71"/>
            <p:cNvSpPr>
              <a:spLocks noChangeShapeType="1"/>
            </p:cNvSpPr>
            <p:nvPr/>
          </p:nvSpPr>
          <p:spPr bwMode="auto">
            <a:xfrm flipV="1">
              <a:off x="3960" y="2888"/>
              <a:ext cx="56" cy="2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7048" name="Object 72"/>
            <p:cNvGraphicFramePr>
              <a:graphicFrameLocks noChangeAspect="1"/>
            </p:cNvGraphicFramePr>
            <p:nvPr/>
          </p:nvGraphicFramePr>
          <p:xfrm>
            <a:off x="3998" y="2999"/>
            <a:ext cx="166" cy="217"/>
          </p:xfrm>
          <a:graphic>
            <a:graphicData uri="http://schemas.openxmlformats.org/presentationml/2006/ole">
              <mc:AlternateContent xmlns:mc="http://schemas.openxmlformats.org/markup-compatibility/2006">
                <mc:Choice xmlns:v="urn:schemas-microsoft-com:vml" Requires="v">
                  <p:oleObj spid="_x0000_s106631" name="公式" r:id="rId3" imgW="139680" imgH="152280" progId="Equation.3">
                    <p:embed/>
                  </p:oleObj>
                </mc:Choice>
                <mc:Fallback>
                  <p:oleObj name="公式" r:id="rId3" imgW="139680" imgH="152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 y="2999"/>
                          <a:ext cx="166" cy="2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49" name="Object 73"/>
            <p:cNvGraphicFramePr>
              <a:graphicFrameLocks noChangeAspect="1"/>
            </p:cNvGraphicFramePr>
            <p:nvPr/>
          </p:nvGraphicFramePr>
          <p:xfrm>
            <a:off x="3926" y="3519"/>
            <a:ext cx="136" cy="235"/>
          </p:xfrm>
          <a:graphic>
            <a:graphicData uri="http://schemas.openxmlformats.org/presentationml/2006/ole">
              <mc:AlternateContent xmlns:mc="http://schemas.openxmlformats.org/markup-compatibility/2006">
                <mc:Choice xmlns:v="urn:schemas-microsoft-com:vml" Requires="v">
                  <p:oleObj spid="_x0000_s106632" name="公式" r:id="rId5" imgW="114120" imgH="164880" progId="Equation.3">
                    <p:embed/>
                  </p:oleObj>
                </mc:Choice>
                <mc:Fallback>
                  <p:oleObj name="公式" r:id="rId5" imgW="1141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6" y="3519"/>
                          <a:ext cx="136" cy="2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50" name="Line 74"/>
            <p:cNvSpPr>
              <a:spLocks noChangeShapeType="1"/>
            </p:cNvSpPr>
            <p:nvPr/>
          </p:nvSpPr>
          <p:spPr bwMode="auto">
            <a:xfrm flipV="1">
              <a:off x="3888" y="3464"/>
              <a:ext cx="24" cy="1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51" name="Line 75"/>
            <p:cNvSpPr>
              <a:spLocks noChangeShapeType="1"/>
            </p:cNvSpPr>
            <p:nvPr/>
          </p:nvSpPr>
          <p:spPr bwMode="auto">
            <a:xfrm flipH="1">
              <a:off x="3936" y="3280"/>
              <a:ext cx="16" cy="1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52" name="Line 76"/>
            <p:cNvSpPr>
              <a:spLocks noChangeShapeType="1"/>
            </p:cNvSpPr>
            <p:nvPr/>
          </p:nvSpPr>
          <p:spPr bwMode="auto">
            <a:xfrm flipH="1">
              <a:off x="3625" y="3361"/>
              <a:ext cx="88" cy="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53" name="Line 77"/>
            <p:cNvSpPr>
              <a:spLocks noChangeShapeType="1"/>
            </p:cNvSpPr>
            <p:nvPr/>
          </p:nvSpPr>
          <p:spPr bwMode="auto">
            <a:xfrm flipH="1">
              <a:off x="3490" y="312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54" name="Line 78"/>
            <p:cNvSpPr>
              <a:spLocks noChangeShapeType="1"/>
            </p:cNvSpPr>
            <p:nvPr/>
          </p:nvSpPr>
          <p:spPr bwMode="auto">
            <a:xfrm flipH="1" flipV="1">
              <a:off x="3682" y="2770"/>
              <a:ext cx="80"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55" name="Line 79"/>
            <p:cNvSpPr>
              <a:spLocks noChangeShapeType="1"/>
            </p:cNvSpPr>
            <p:nvPr/>
          </p:nvSpPr>
          <p:spPr bwMode="auto">
            <a:xfrm>
              <a:off x="4186" y="3426"/>
              <a:ext cx="88" cy="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56" name="Line 80"/>
            <p:cNvSpPr>
              <a:spLocks noChangeShapeType="1"/>
            </p:cNvSpPr>
            <p:nvPr/>
          </p:nvSpPr>
          <p:spPr bwMode="auto">
            <a:xfrm flipV="1">
              <a:off x="4210" y="2770"/>
              <a:ext cx="88" cy="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57" name="Line 81"/>
            <p:cNvSpPr>
              <a:spLocks noChangeShapeType="1"/>
            </p:cNvSpPr>
            <p:nvPr/>
          </p:nvSpPr>
          <p:spPr bwMode="auto">
            <a:xfrm flipV="1">
              <a:off x="4001" y="2689"/>
              <a:ext cx="24" cy="1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58" name="Line 82"/>
            <p:cNvSpPr>
              <a:spLocks noChangeShapeType="1"/>
            </p:cNvSpPr>
            <p:nvPr/>
          </p:nvSpPr>
          <p:spPr bwMode="auto">
            <a:xfrm>
              <a:off x="4323" y="3115"/>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7059" name="Group 83"/>
          <p:cNvGrpSpPr>
            <a:grpSpLocks noChangeAspect="1"/>
          </p:cNvGrpSpPr>
          <p:nvPr/>
        </p:nvGrpSpPr>
        <p:grpSpPr bwMode="auto">
          <a:xfrm>
            <a:off x="1676400" y="2762250"/>
            <a:ext cx="3602038" cy="3638550"/>
            <a:chOff x="623" y="1527"/>
            <a:chExt cx="2546" cy="2572"/>
          </a:xfrm>
        </p:grpSpPr>
        <p:grpSp>
          <p:nvGrpSpPr>
            <p:cNvPr id="127060" name="Group 84"/>
            <p:cNvGrpSpPr>
              <a:grpSpLocks noChangeAspect="1"/>
            </p:cNvGrpSpPr>
            <p:nvPr/>
          </p:nvGrpSpPr>
          <p:grpSpPr bwMode="auto">
            <a:xfrm>
              <a:off x="623" y="1527"/>
              <a:ext cx="2409" cy="2572"/>
              <a:chOff x="623" y="1527"/>
              <a:chExt cx="2409" cy="2572"/>
            </a:xfrm>
          </p:grpSpPr>
          <p:sp>
            <p:nvSpPr>
              <p:cNvPr id="127061" name="Line 85"/>
              <p:cNvSpPr>
                <a:spLocks noChangeAspect="1" noChangeShapeType="1"/>
              </p:cNvSpPr>
              <p:nvPr/>
            </p:nvSpPr>
            <p:spPr bwMode="auto">
              <a:xfrm flipV="1">
                <a:off x="816" y="2002"/>
                <a:ext cx="1264"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62" name="Line 86"/>
              <p:cNvSpPr>
                <a:spLocks noChangeAspect="1" noChangeShapeType="1"/>
              </p:cNvSpPr>
              <p:nvPr/>
            </p:nvSpPr>
            <p:spPr bwMode="auto">
              <a:xfrm flipV="1">
                <a:off x="977" y="2002"/>
                <a:ext cx="1264"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63" name="Line 87"/>
              <p:cNvSpPr>
                <a:spLocks noChangeAspect="1" noChangeShapeType="1"/>
              </p:cNvSpPr>
              <p:nvPr/>
            </p:nvSpPr>
            <p:spPr bwMode="auto">
              <a:xfrm flipV="1">
                <a:off x="1705" y="2777"/>
                <a:ext cx="1264"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64" name="Line 88"/>
              <p:cNvSpPr>
                <a:spLocks noChangeAspect="1" noChangeShapeType="1"/>
              </p:cNvSpPr>
              <p:nvPr/>
            </p:nvSpPr>
            <p:spPr bwMode="auto">
              <a:xfrm flipV="1">
                <a:off x="1706" y="2002"/>
                <a:ext cx="1264"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65" name="Line 89"/>
              <p:cNvSpPr>
                <a:spLocks noChangeAspect="1" noChangeShapeType="1"/>
              </p:cNvSpPr>
              <p:nvPr/>
            </p:nvSpPr>
            <p:spPr bwMode="auto">
              <a:xfrm flipV="1">
                <a:off x="1547" y="2002"/>
                <a:ext cx="1264"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66" name="Line 90"/>
              <p:cNvSpPr>
                <a:spLocks noChangeAspect="1" noChangeShapeType="1"/>
              </p:cNvSpPr>
              <p:nvPr/>
            </p:nvSpPr>
            <p:spPr bwMode="auto">
              <a:xfrm>
                <a:off x="816" y="2864"/>
                <a:ext cx="0" cy="7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67" name="Line 91"/>
              <p:cNvSpPr>
                <a:spLocks noChangeAspect="1" noChangeShapeType="1"/>
              </p:cNvSpPr>
              <p:nvPr/>
            </p:nvSpPr>
            <p:spPr bwMode="auto">
              <a:xfrm>
                <a:off x="969" y="2864"/>
                <a:ext cx="0" cy="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68" name="Line 92"/>
              <p:cNvSpPr>
                <a:spLocks noChangeAspect="1" noChangeShapeType="1"/>
              </p:cNvSpPr>
              <p:nvPr/>
            </p:nvSpPr>
            <p:spPr bwMode="auto">
              <a:xfrm>
                <a:off x="1699" y="2864"/>
                <a:ext cx="0" cy="7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69" name="Line 93"/>
              <p:cNvSpPr>
                <a:spLocks noChangeAspect="1" noChangeShapeType="1"/>
              </p:cNvSpPr>
              <p:nvPr/>
            </p:nvSpPr>
            <p:spPr bwMode="auto">
              <a:xfrm>
                <a:off x="2972" y="2028"/>
                <a:ext cx="0" cy="7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0" name="Line 94"/>
              <p:cNvSpPr>
                <a:spLocks noChangeAspect="1" noChangeShapeType="1"/>
              </p:cNvSpPr>
              <p:nvPr/>
            </p:nvSpPr>
            <p:spPr bwMode="auto">
              <a:xfrm>
                <a:off x="1554" y="2864"/>
                <a:ext cx="0" cy="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1" name="Line 95"/>
              <p:cNvSpPr>
                <a:spLocks noChangeAspect="1" noChangeShapeType="1"/>
              </p:cNvSpPr>
              <p:nvPr/>
            </p:nvSpPr>
            <p:spPr bwMode="auto">
              <a:xfrm>
                <a:off x="968" y="3208"/>
                <a:ext cx="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2" name="Line 96"/>
              <p:cNvSpPr>
                <a:spLocks noChangeAspect="1" noChangeShapeType="1"/>
              </p:cNvSpPr>
              <p:nvPr/>
            </p:nvSpPr>
            <p:spPr bwMode="auto">
              <a:xfrm>
                <a:off x="969" y="3321"/>
                <a:ext cx="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3" name="Line 97"/>
              <p:cNvSpPr>
                <a:spLocks noChangeAspect="1" noChangeShapeType="1"/>
              </p:cNvSpPr>
              <p:nvPr/>
            </p:nvSpPr>
            <p:spPr bwMode="auto">
              <a:xfrm>
                <a:off x="970" y="3329"/>
                <a:ext cx="0" cy="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4" name="Line 98"/>
              <p:cNvSpPr>
                <a:spLocks noChangeAspect="1" noChangeShapeType="1"/>
              </p:cNvSpPr>
              <p:nvPr/>
            </p:nvSpPr>
            <p:spPr bwMode="auto">
              <a:xfrm>
                <a:off x="816" y="2864"/>
                <a:ext cx="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5" name="Line 99"/>
              <p:cNvSpPr>
                <a:spLocks noChangeAspect="1" noChangeShapeType="1"/>
              </p:cNvSpPr>
              <p:nvPr/>
            </p:nvSpPr>
            <p:spPr bwMode="auto">
              <a:xfrm>
                <a:off x="817" y="3633"/>
                <a:ext cx="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6" name="Line 100"/>
              <p:cNvSpPr>
                <a:spLocks noChangeAspect="1" noChangeShapeType="1"/>
              </p:cNvSpPr>
              <p:nvPr/>
            </p:nvSpPr>
            <p:spPr bwMode="auto">
              <a:xfrm>
                <a:off x="1547" y="3330"/>
                <a:ext cx="0" cy="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7" name="Line 101"/>
              <p:cNvSpPr>
                <a:spLocks noChangeAspect="1" noChangeShapeType="1"/>
              </p:cNvSpPr>
              <p:nvPr/>
            </p:nvSpPr>
            <p:spPr bwMode="auto">
              <a:xfrm>
                <a:off x="1546" y="3642"/>
                <a:ext cx="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8" name="Line 102"/>
              <p:cNvSpPr>
                <a:spLocks noChangeAspect="1" noChangeShapeType="1"/>
              </p:cNvSpPr>
              <p:nvPr/>
            </p:nvSpPr>
            <p:spPr bwMode="auto">
              <a:xfrm>
                <a:off x="1554" y="2874"/>
                <a:ext cx="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79" name="Line 103"/>
              <p:cNvSpPr>
                <a:spLocks noChangeAspect="1" noChangeShapeType="1"/>
              </p:cNvSpPr>
              <p:nvPr/>
            </p:nvSpPr>
            <p:spPr bwMode="auto">
              <a:xfrm>
                <a:off x="2811" y="1995"/>
                <a:ext cx="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0" name="Line 104"/>
              <p:cNvSpPr>
                <a:spLocks noChangeAspect="1" noChangeShapeType="1"/>
              </p:cNvSpPr>
              <p:nvPr/>
            </p:nvSpPr>
            <p:spPr bwMode="auto">
              <a:xfrm>
                <a:off x="2075" y="2003"/>
                <a:ext cx="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1" name="Line 105"/>
              <p:cNvSpPr>
                <a:spLocks noChangeAspect="1" noChangeShapeType="1"/>
              </p:cNvSpPr>
              <p:nvPr/>
            </p:nvSpPr>
            <p:spPr bwMode="auto">
              <a:xfrm flipV="1">
                <a:off x="986" y="3330"/>
                <a:ext cx="432"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2" name="Line 106"/>
              <p:cNvSpPr>
                <a:spLocks noChangeAspect="1" noChangeShapeType="1"/>
              </p:cNvSpPr>
              <p:nvPr/>
            </p:nvSpPr>
            <p:spPr bwMode="auto">
              <a:xfrm flipV="1">
                <a:off x="986" y="2338"/>
                <a:ext cx="1264"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3" name="Line 107"/>
              <p:cNvSpPr>
                <a:spLocks noChangeAspect="1" noChangeShapeType="1"/>
              </p:cNvSpPr>
              <p:nvPr/>
            </p:nvSpPr>
            <p:spPr bwMode="auto">
              <a:xfrm>
                <a:off x="2234" y="2009"/>
                <a:ext cx="0" cy="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4" name="Line 108"/>
              <p:cNvSpPr>
                <a:spLocks noChangeAspect="1" noChangeShapeType="1"/>
              </p:cNvSpPr>
              <p:nvPr/>
            </p:nvSpPr>
            <p:spPr bwMode="auto">
              <a:xfrm flipV="1">
                <a:off x="2232" y="2344"/>
                <a:ext cx="72" cy="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5" name="Rectangle 109"/>
              <p:cNvSpPr>
                <a:spLocks noChangeAspect="1" noChangeArrowheads="1"/>
              </p:cNvSpPr>
              <p:nvPr/>
            </p:nvSpPr>
            <p:spPr bwMode="auto">
              <a:xfrm>
                <a:off x="2976" y="1960"/>
                <a:ext cx="56" cy="8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6" name="Rectangle 110"/>
              <p:cNvSpPr>
                <a:spLocks noChangeAspect="1" noChangeArrowheads="1"/>
              </p:cNvSpPr>
              <p:nvPr/>
            </p:nvSpPr>
            <p:spPr bwMode="auto">
              <a:xfrm rot="-5400000">
                <a:off x="2145" y="1897"/>
                <a:ext cx="40" cy="1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7" name="Rectangle 111"/>
              <p:cNvSpPr>
                <a:spLocks noChangeAspect="1" noChangeArrowheads="1"/>
              </p:cNvSpPr>
              <p:nvPr/>
            </p:nvSpPr>
            <p:spPr bwMode="auto">
              <a:xfrm>
                <a:off x="2241" y="1977"/>
                <a:ext cx="64" cy="3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88" name="Rectangle 112"/>
              <p:cNvSpPr>
                <a:spLocks noChangeAspect="1" noChangeArrowheads="1"/>
              </p:cNvSpPr>
              <p:nvPr/>
            </p:nvSpPr>
            <p:spPr bwMode="auto">
              <a:xfrm rot="-5400000">
                <a:off x="2882" y="1890"/>
                <a:ext cx="40" cy="1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7089" name="Object 113"/>
              <p:cNvGraphicFramePr>
                <a:graphicFrameLocks noChangeAspect="1"/>
              </p:cNvGraphicFramePr>
              <p:nvPr/>
            </p:nvGraphicFramePr>
            <p:xfrm>
              <a:off x="2388" y="3446"/>
              <a:ext cx="106" cy="236"/>
            </p:xfrm>
            <a:graphic>
              <a:graphicData uri="http://schemas.openxmlformats.org/presentationml/2006/ole">
                <mc:AlternateContent xmlns:mc="http://schemas.openxmlformats.org/markup-compatibility/2006">
                  <mc:Choice xmlns:v="urn:schemas-microsoft-com:vml" Requires="v">
                    <p:oleObj spid="_x0000_s106633" name="公式" r:id="rId7" imgW="88560" imgH="164880" progId="Equation.3">
                      <p:embed/>
                    </p:oleObj>
                  </mc:Choice>
                  <mc:Fallback>
                    <p:oleObj name="公式" r:id="rId7" imgW="88560" imgH="164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8" y="3446"/>
                            <a:ext cx="106" cy="2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90" name="Object 114"/>
              <p:cNvGraphicFramePr>
                <a:graphicFrameLocks noChangeAspect="1"/>
              </p:cNvGraphicFramePr>
              <p:nvPr/>
            </p:nvGraphicFramePr>
            <p:xfrm>
              <a:off x="1158" y="3863"/>
              <a:ext cx="137" cy="236"/>
            </p:xfrm>
            <a:graphic>
              <a:graphicData uri="http://schemas.openxmlformats.org/presentationml/2006/ole">
                <mc:AlternateContent xmlns:mc="http://schemas.openxmlformats.org/markup-compatibility/2006">
                  <mc:Choice xmlns:v="urn:schemas-microsoft-com:vml" Requires="v">
                    <p:oleObj spid="_x0000_s106634" name="公式" r:id="rId9" imgW="114120" imgH="164880" progId="Equation.3">
                      <p:embed/>
                    </p:oleObj>
                  </mc:Choice>
                  <mc:Fallback>
                    <p:oleObj name="公式" r:id="rId9" imgW="11412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8" y="3863"/>
                            <a:ext cx="137" cy="2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091" name="Object 115"/>
              <p:cNvGraphicFramePr>
                <a:graphicFrameLocks noChangeAspect="1"/>
              </p:cNvGraphicFramePr>
              <p:nvPr/>
            </p:nvGraphicFramePr>
            <p:xfrm>
              <a:off x="2086" y="1527"/>
              <a:ext cx="137" cy="236"/>
            </p:xfrm>
            <a:graphic>
              <a:graphicData uri="http://schemas.openxmlformats.org/presentationml/2006/ole">
                <mc:AlternateContent xmlns:mc="http://schemas.openxmlformats.org/markup-compatibility/2006">
                  <mc:Choice xmlns:v="urn:schemas-microsoft-com:vml" Requires="v">
                    <p:oleObj spid="_x0000_s106635" name="公式" r:id="rId11" imgW="114120" imgH="164880" progId="Equation.3">
                      <p:embed/>
                    </p:oleObj>
                  </mc:Choice>
                  <mc:Fallback>
                    <p:oleObj name="公式" r:id="rId11" imgW="114120" imgH="1648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6" y="1527"/>
                            <a:ext cx="137" cy="2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92" name="Line 116"/>
              <p:cNvSpPr>
                <a:spLocks noChangeAspect="1" noChangeShapeType="1"/>
              </p:cNvSpPr>
              <p:nvPr/>
            </p:nvSpPr>
            <p:spPr bwMode="auto">
              <a:xfrm>
                <a:off x="1696" y="364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93" name="Line 117"/>
              <p:cNvSpPr>
                <a:spLocks noChangeAspect="1" noChangeShapeType="1"/>
              </p:cNvSpPr>
              <p:nvPr/>
            </p:nvSpPr>
            <p:spPr bwMode="auto">
              <a:xfrm>
                <a:off x="2969" y="2777"/>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94" name="Line 118"/>
              <p:cNvSpPr>
                <a:spLocks noChangeAspect="1" noChangeShapeType="1"/>
              </p:cNvSpPr>
              <p:nvPr/>
            </p:nvSpPr>
            <p:spPr bwMode="auto">
              <a:xfrm flipV="1">
                <a:off x="1706" y="3010"/>
                <a:ext cx="1264" cy="86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95" name="Line 119"/>
              <p:cNvSpPr>
                <a:spLocks noChangeAspect="1" noChangeShapeType="1"/>
              </p:cNvSpPr>
              <p:nvPr/>
            </p:nvSpPr>
            <p:spPr bwMode="auto">
              <a:xfrm>
                <a:off x="817" y="364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96" name="Line 120"/>
              <p:cNvSpPr>
                <a:spLocks noChangeAspect="1" noChangeShapeType="1"/>
              </p:cNvSpPr>
              <p:nvPr/>
            </p:nvSpPr>
            <p:spPr bwMode="auto">
              <a:xfrm>
                <a:off x="808" y="3864"/>
                <a:ext cx="89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97" name="Line 121"/>
              <p:cNvSpPr>
                <a:spLocks noChangeAspect="1" noChangeShapeType="1"/>
              </p:cNvSpPr>
              <p:nvPr/>
            </p:nvSpPr>
            <p:spPr bwMode="auto">
              <a:xfrm flipV="1">
                <a:off x="2064" y="1728"/>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98" name="Line 122"/>
              <p:cNvSpPr>
                <a:spLocks noChangeAspect="1" noChangeShapeType="1"/>
              </p:cNvSpPr>
              <p:nvPr/>
            </p:nvSpPr>
            <p:spPr bwMode="auto">
              <a:xfrm flipV="1">
                <a:off x="2225" y="1728"/>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099" name="Line 123"/>
              <p:cNvSpPr>
                <a:spLocks noChangeAspect="1" noChangeShapeType="1"/>
              </p:cNvSpPr>
              <p:nvPr/>
            </p:nvSpPr>
            <p:spPr bwMode="auto">
              <a:xfrm>
                <a:off x="1904" y="1773"/>
                <a:ext cx="1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100" name="Line 124"/>
              <p:cNvSpPr>
                <a:spLocks noChangeAspect="1" noChangeShapeType="1"/>
              </p:cNvSpPr>
              <p:nvPr/>
            </p:nvSpPr>
            <p:spPr bwMode="auto">
              <a:xfrm flipH="1">
                <a:off x="2241" y="1772"/>
                <a:ext cx="1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101" name="Line 125"/>
              <p:cNvSpPr>
                <a:spLocks noChangeAspect="1" noChangeShapeType="1"/>
              </p:cNvSpPr>
              <p:nvPr/>
            </p:nvSpPr>
            <p:spPr bwMode="auto">
              <a:xfrm>
                <a:off x="880" y="2992"/>
                <a:ext cx="0" cy="4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102" name="Line 126"/>
              <p:cNvSpPr>
                <a:spLocks noChangeAspect="1" noChangeShapeType="1"/>
              </p:cNvSpPr>
              <p:nvPr/>
            </p:nvSpPr>
            <p:spPr bwMode="auto">
              <a:xfrm flipV="1">
                <a:off x="1617" y="3033"/>
                <a:ext cx="0" cy="4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7103" name="Object 127"/>
              <p:cNvGraphicFramePr>
                <a:graphicFrameLocks noChangeAspect="1"/>
              </p:cNvGraphicFramePr>
              <p:nvPr/>
            </p:nvGraphicFramePr>
            <p:xfrm>
              <a:off x="623" y="3064"/>
              <a:ext cx="166" cy="218"/>
            </p:xfrm>
            <a:graphic>
              <a:graphicData uri="http://schemas.openxmlformats.org/presentationml/2006/ole">
                <mc:AlternateContent xmlns:mc="http://schemas.openxmlformats.org/markup-compatibility/2006">
                  <mc:Choice xmlns:v="urn:schemas-microsoft-com:vml" Requires="v">
                    <p:oleObj spid="_x0000_s106636" name="公式" r:id="rId13" imgW="139680" imgH="152280" progId="Equation.3">
                      <p:embed/>
                    </p:oleObj>
                  </mc:Choice>
                  <mc:Fallback>
                    <p:oleObj name="公式" r:id="rId13" imgW="139680" imgH="1522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3" y="3064"/>
                            <a:ext cx="166"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104" name="Object 128"/>
              <p:cNvGraphicFramePr>
                <a:graphicFrameLocks noChangeAspect="1"/>
              </p:cNvGraphicFramePr>
              <p:nvPr/>
            </p:nvGraphicFramePr>
            <p:xfrm>
              <a:off x="1752" y="3097"/>
              <a:ext cx="166" cy="218"/>
            </p:xfrm>
            <a:graphic>
              <a:graphicData uri="http://schemas.openxmlformats.org/presentationml/2006/ole">
                <mc:AlternateContent xmlns:mc="http://schemas.openxmlformats.org/markup-compatibility/2006">
                  <mc:Choice xmlns:v="urn:schemas-microsoft-com:vml" Requires="v">
                    <p:oleObj spid="_x0000_s106637" name="公式" r:id="rId15" imgW="139680" imgH="152280" progId="Equation.3">
                      <p:embed/>
                    </p:oleObj>
                  </mc:Choice>
                  <mc:Fallback>
                    <p:oleObj name="公式" r:id="rId15" imgW="139680" imgH="1522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 y="3097"/>
                            <a:ext cx="166" cy="2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7105" name="Line 129"/>
            <p:cNvSpPr>
              <a:spLocks noChangeAspect="1" noChangeShapeType="1"/>
            </p:cNvSpPr>
            <p:nvPr/>
          </p:nvSpPr>
          <p:spPr bwMode="auto">
            <a:xfrm>
              <a:off x="2897" y="2153"/>
              <a:ext cx="0" cy="488"/>
            </a:xfrm>
            <a:prstGeom prst="line">
              <a:avLst/>
            </a:prstGeom>
            <a:noFill/>
            <a:ln w="28575">
              <a:solidFill>
                <a:schemeClr val="accent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106" name="Line 130"/>
            <p:cNvSpPr>
              <a:spLocks noChangeAspect="1" noChangeShapeType="1"/>
            </p:cNvSpPr>
            <p:nvPr/>
          </p:nvSpPr>
          <p:spPr bwMode="auto">
            <a:xfrm flipV="1">
              <a:off x="2145" y="2129"/>
              <a:ext cx="0" cy="488"/>
            </a:xfrm>
            <a:prstGeom prst="line">
              <a:avLst/>
            </a:prstGeom>
            <a:noFill/>
            <a:ln w="28575">
              <a:solidFill>
                <a:schemeClr val="accent2"/>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7107" name="Group 131"/>
            <p:cNvGrpSpPr>
              <a:grpSpLocks noChangeAspect="1"/>
            </p:cNvGrpSpPr>
            <p:nvPr/>
          </p:nvGrpSpPr>
          <p:grpSpPr bwMode="auto">
            <a:xfrm>
              <a:off x="3048" y="1937"/>
              <a:ext cx="121" cy="711"/>
              <a:chOff x="2440" y="3305"/>
              <a:chExt cx="121" cy="807"/>
            </a:xfrm>
          </p:grpSpPr>
          <p:sp>
            <p:nvSpPr>
              <p:cNvPr id="127108" name="Arc 132"/>
              <p:cNvSpPr>
                <a:spLocks noChangeAspect="1"/>
              </p:cNvSpPr>
              <p:nvPr/>
            </p:nvSpPr>
            <p:spPr bwMode="auto">
              <a:xfrm flipV="1">
                <a:off x="2440" y="3704"/>
                <a:ext cx="120" cy="4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109" name="Arc 133"/>
              <p:cNvSpPr>
                <a:spLocks noChangeAspect="1"/>
              </p:cNvSpPr>
              <p:nvPr/>
            </p:nvSpPr>
            <p:spPr bwMode="auto">
              <a:xfrm>
                <a:off x="2441" y="3305"/>
                <a:ext cx="120" cy="4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accent2"/>
                </a:solidFill>
                <a:round/>
                <a:headEnd type="triangle" w="med" len="lg"/>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7110" name="Group 134"/>
            <p:cNvGrpSpPr>
              <a:grpSpLocks noChangeAspect="1"/>
            </p:cNvGrpSpPr>
            <p:nvPr/>
          </p:nvGrpSpPr>
          <p:grpSpPr bwMode="auto">
            <a:xfrm flipV="1">
              <a:off x="2225" y="1922"/>
              <a:ext cx="121" cy="711"/>
              <a:chOff x="2440" y="3305"/>
              <a:chExt cx="121" cy="807"/>
            </a:xfrm>
          </p:grpSpPr>
          <p:sp>
            <p:nvSpPr>
              <p:cNvPr id="127111" name="Arc 135"/>
              <p:cNvSpPr>
                <a:spLocks noChangeAspect="1"/>
              </p:cNvSpPr>
              <p:nvPr/>
            </p:nvSpPr>
            <p:spPr bwMode="auto">
              <a:xfrm flipV="1">
                <a:off x="2440" y="3704"/>
                <a:ext cx="120" cy="4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112" name="Arc 136"/>
              <p:cNvSpPr>
                <a:spLocks noChangeAspect="1"/>
              </p:cNvSpPr>
              <p:nvPr/>
            </p:nvSpPr>
            <p:spPr bwMode="auto">
              <a:xfrm>
                <a:off x="2441" y="3305"/>
                <a:ext cx="120" cy="4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chemeClr val="accent2"/>
                </a:solidFill>
                <a:prstDash val="dash"/>
                <a:round/>
                <a:headEnd type="triangle" w="med" len="lg"/>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7113" name="Text Box 137"/>
            <p:cNvSpPr txBox="1">
              <a:spLocks noChangeAspect="1" noChangeArrowheads="1"/>
            </p:cNvSpPr>
            <p:nvPr/>
          </p:nvSpPr>
          <p:spPr bwMode="auto">
            <a:xfrm>
              <a:off x="2072" y="1760"/>
              <a:ext cx="1001" cy="2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None/>
              </a:pPr>
              <a:r>
                <a:rPr kumimoji="1" lang="zh-CN" altLang="en-US" sz="2000"/>
                <a:t>双力矩</a:t>
              </a:r>
            </a:p>
          </p:txBody>
        </p:sp>
      </p:grpSp>
      <p:sp>
        <p:nvSpPr>
          <p:cNvPr id="127114" name="Rectangle 138"/>
          <p:cNvSpPr>
            <a:spLocks noChangeArrowheads="1"/>
          </p:cNvSpPr>
          <p:nvPr/>
        </p:nvSpPr>
        <p:spPr bwMode="auto">
          <a:xfrm>
            <a:off x="4576763" y="5792788"/>
            <a:ext cx="4262437"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buClr>
                <a:schemeClr val="accent2"/>
              </a:buClr>
              <a:buSzPct val="70000"/>
              <a:buFont typeface="Wingdings" panose="05000000000000000000" pitchFamily="2" charset="2"/>
              <a:buNone/>
            </a:pPr>
            <a:r>
              <a:rPr kumimoji="1" lang="zh-CN" altLang="en-US" sz="2400" b="1" dirty="0">
                <a:solidFill>
                  <a:srgbClr val="FF0000"/>
                </a:solidFill>
                <a:latin typeface="楷体" panose="02010609060101010101" pitchFamily="49" charset="-122"/>
                <a:ea typeface="楷体" panose="02010609060101010101" pitchFamily="49" charset="-122"/>
                <a:sym typeface="Symbol" panose="05050102010706020507" pitchFamily="18" charset="2"/>
              </a:rPr>
              <a:t>薄壁杆件</a:t>
            </a:r>
            <a:r>
              <a:rPr kumimoji="1" lang="zh-CN" altLang="en-US" sz="2400" dirty="0">
                <a:solidFill>
                  <a:srgbClr val="FF0000"/>
                </a:solidFill>
                <a:ea typeface="楷体_GB2312" pitchFamily="49" charset="-122"/>
                <a:sym typeface="Symbol" panose="05050102010706020507" pitchFamily="18" charset="2"/>
              </a:rPr>
              <a:t>：  </a:t>
            </a:r>
            <a:r>
              <a:rPr kumimoji="1" lang="en-US" altLang="zh-CN" sz="2400" b="0" i="1" dirty="0">
                <a:solidFill>
                  <a:srgbClr val="FF0000"/>
                </a:solidFill>
                <a:latin typeface="Times New Roman" panose="02020603050405020304" pitchFamily="18" charset="0"/>
                <a:ea typeface="楷体_GB2312" pitchFamily="49" charset="-122"/>
                <a:sym typeface="Symbol" panose="05050102010706020507" pitchFamily="18" charset="2"/>
              </a:rPr>
              <a:t>h  </a:t>
            </a:r>
            <a:r>
              <a:rPr kumimoji="1" lang="en-US" altLang="zh-CN" sz="2400" b="0" dirty="0">
                <a:solidFill>
                  <a:srgbClr val="FF0000"/>
                </a:solidFill>
                <a:latin typeface="Times New Roman" panose="02020603050405020304" pitchFamily="18" charset="0"/>
                <a:ea typeface="楷体_GB2312" pitchFamily="49" charset="-122"/>
                <a:sym typeface="Symbol" panose="05050102010706020507" pitchFamily="18" charset="2"/>
              </a:rPr>
              <a:t>&lt;&lt;  </a:t>
            </a:r>
            <a:r>
              <a:rPr kumimoji="1" lang="en-US" altLang="zh-CN" sz="2400" b="0" i="1" dirty="0">
                <a:solidFill>
                  <a:srgbClr val="FF0000"/>
                </a:solidFill>
                <a:latin typeface="Times New Roman" panose="02020603050405020304" pitchFamily="18" charset="0"/>
                <a:ea typeface="楷体_GB2312" pitchFamily="49" charset="-122"/>
                <a:sym typeface="Symbol" panose="05050102010706020507" pitchFamily="18" charset="2"/>
              </a:rPr>
              <a:t>b </a:t>
            </a:r>
            <a:r>
              <a:rPr kumimoji="1" lang="en-US" altLang="zh-CN" sz="2400" b="0" dirty="0">
                <a:solidFill>
                  <a:srgbClr val="FF0000"/>
                </a:solidFill>
                <a:latin typeface="Times New Roman" panose="02020603050405020304" pitchFamily="18" charset="0"/>
                <a:ea typeface="楷体_GB2312" pitchFamily="49" charset="-122"/>
                <a:sym typeface="Symbol" panose="05050102010706020507" pitchFamily="18" charset="2"/>
              </a:rPr>
              <a:t>(</a:t>
            </a:r>
            <a:r>
              <a:rPr kumimoji="1" lang="en-US" altLang="zh-CN" sz="2400" b="0" i="1" dirty="0">
                <a:solidFill>
                  <a:srgbClr val="FF0000"/>
                </a:solidFill>
                <a:latin typeface="Times New Roman" panose="02020603050405020304" pitchFamily="18" charset="0"/>
                <a:ea typeface="楷体_GB2312" pitchFamily="49" charset="-122"/>
                <a:sym typeface="Symbol" panose="05050102010706020507" pitchFamily="18" charset="2"/>
              </a:rPr>
              <a:t>R</a:t>
            </a:r>
            <a:r>
              <a:rPr kumimoji="1" lang="en-US" altLang="zh-CN" sz="2400" b="0" dirty="0">
                <a:solidFill>
                  <a:srgbClr val="FF0000"/>
                </a:solidFill>
                <a:latin typeface="Times New Roman" panose="02020603050405020304" pitchFamily="18" charset="0"/>
                <a:ea typeface="楷体_GB2312" pitchFamily="49" charset="-122"/>
                <a:sym typeface="Symbol" panose="05050102010706020507" pitchFamily="18" charset="2"/>
              </a:rPr>
              <a:t>) &lt;&lt;   </a:t>
            </a:r>
            <a:r>
              <a:rPr kumimoji="1" lang="en-US" altLang="zh-CN" sz="2400" b="0" i="1" dirty="0">
                <a:solidFill>
                  <a:srgbClr val="FF0000"/>
                </a:solidFill>
                <a:latin typeface="Times New Roman" panose="02020603050405020304" pitchFamily="18" charset="0"/>
                <a:ea typeface="楷体_GB2312" pitchFamily="49" charset="-122"/>
                <a:sym typeface="Symbol" panose="05050102010706020507" pitchFamily="18" charset="2"/>
              </a:rPr>
              <a:t>l</a:t>
            </a:r>
          </a:p>
        </p:txBody>
      </p:sp>
      <p:sp>
        <p:nvSpPr>
          <p:cNvPr id="84" name="Rectangle 2"/>
          <p:cNvSpPr>
            <a:spLocks noGrp="1" noChangeArrowheads="1"/>
          </p:cNvSpPr>
          <p:nvPr>
            <p:ph type="title"/>
          </p:nvPr>
        </p:nvSpPr>
        <p:spPr>
          <a:xfrm>
            <a:off x="152400" y="76200"/>
            <a:ext cx="8229600" cy="1143000"/>
          </a:xfrm>
        </p:spPr>
        <p:txBody>
          <a:bodyPr/>
          <a:lstStyle/>
          <a:p>
            <a:r>
              <a:rPr lang="zh-CN" altLang="en-US" b="1" dirty="0">
                <a:latin typeface="黑体" panose="02010609060101010101" pitchFamily="49" charset="-122"/>
                <a:ea typeface="黑体" panose="02010609060101010101" pitchFamily="49" charset="-122"/>
              </a:rPr>
              <a:t>圣维南原理</a:t>
            </a:r>
          </a:p>
        </p:txBody>
      </p:sp>
      <p:cxnSp>
        <p:nvCxnSpPr>
          <p:cNvPr id="83" name="直接连接符 82"/>
          <p:cNvCxnSpPr/>
          <p:nvPr/>
        </p:nvCxnSpPr>
        <p:spPr>
          <a:xfrm>
            <a:off x="1187624" y="134076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a:spLocks noGrp="1"/>
          </p:cNvSpPr>
          <p:nvPr>
            <p:ph type="sldNum" sz="quarter" idx="12"/>
          </p:nvPr>
        </p:nvSpPr>
        <p:spPr/>
        <p:txBody>
          <a:bodyPr/>
          <a:lstStyle/>
          <a:p>
            <a:fld id="{65CC7B6C-2E14-447F-92E2-23CD3B78A4E8}" type="slidenum">
              <a:rPr lang="zh-CN" altLang="en-US"/>
              <a:pPr/>
              <a:t>81</a:t>
            </a:fld>
            <a:endParaRPr lang="en-US" altLang="zh-CN"/>
          </a:p>
        </p:txBody>
      </p:sp>
      <p:sp>
        <p:nvSpPr>
          <p:cNvPr id="74754" name="Rectangle 4"/>
          <p:cNvSpPr>
            <a:spLocks noChangeArrowheads="1"/>
          </p:cNvSpPr>
          <p:nvPr/>
        </p:nvSpPr>
        <p:spPr bwMode="auto">
          <a:xfrm>
            <a:off x="454026" y="816357"/>
            <a:ext cx="6911975" cy="55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习题</a:t>
            </a:r>
            <a:r>
              <a:rPr lang="en-US" altLang="zh-CN" sz="2800" b="1" dirty="0" smtClean="0">
                <a:solidFill>
                  <a:srgbClr val="C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sz="28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用逆解法求解圆柱体的扭转问题</a:t>
            </a:r>
            <a:endParaRPr lang="zh-CN" altLang="en-US" sz="2800" b="1" dirty="0">
              <a:solidFill>
                <a:srgbClr val="C00000"/>
              </a:solidFill>
              <a:latin typeface="黑体" panose="02010609060101010101" pitchFamily="49" charset="-122"/>
              <a:ea typeface="黑体" panose="02010609060101010101" pitchFamily="49" charset="-122"/>
            </a:endParaRPr>
          </a:p>
        </p:txBody>
      </p:sp>
      <p:grpSp>
        <p:nvGrpSpPr>
          <p:cNvPr id="74755" name="Group 59"/>
          <p:cNvGrpSpPr>
            <a:grpSpLocks/>
          </p:cNvGrpSpPr>
          <p:nvPr/>
        </p:nvGrpSpPr>
        <p:grpSpPr bwMode="auto">
          <a:xfrm>
            <a:off x="900113" y="1341438"/>
            <a:ext cx="3009900" cy="4294187"/>
            <a:chOff x="0" y="0"/>
            <a:chExt cx="1896" cy="2705"/>
          </a:xfrm>
        </p:grpSpPr>
        <p:grpSp>
          <p:nvGrpSpPr>
            <p:cNvPr id="74756" name="Group 20"/>
            <p:cNvGrpSpPr>
              <a:grpSpLocks/>
            </p:cNvGrpSpPr>
            <p:nvPr/>
          </p:nvGrpSpPr>
          <p:grpSpPr bwMode="auto">
            <a:xfrm>
              <a:off x="408" y="499"/>
              <a:ext cx="681" cy="1597"/>
              <a:chOff x="0" y="0"/>
              <a:chExt cx="681" cy="1597"/>
            </a:xfrm>
          </p:grpSpPr>
          <p:sp>
            <p:nvSpPr>
              <p:cNvPr id="74757" name="Oval 5"/>
              <p:cNvSpPr>
                <a:spLocks noChangeArrowheads="1"/>
              </p:cNvSpPr>
              <p:nvPr/>
            </p:nvSpPr>
            <p:spPr bwMode="auto">
              <a:xfrm>
                <a:off x="0" y="0"/>
                <a:ext cx="681" cy="362"/>
              </a:xfrm>
              <a:prstGeom prst="ellipse">
                <a:avLst/>
              </a:pr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4758" name="Group 17"/>
              <p:cNvGrpSpPr>
                <a:grpSpLocks/>
              </p:cNvGrpSpPr>
              <p:nvPr/>
            </p:nvGrpSpPr>
            <p:grpSpPr bwMode="auto">
              <a:xfrm>
                <a:off x="0" y="1224"/>
                <a:ext cx="681" cy="373"/>
                <a:chOff x="0" y="0"/>
                <a:chExt cx="681" cy="373"/>
              </a:xfrm>
            </p:grpSpPr>
            <p:sp>
              <p:nvSpPr>
                <p:cNvPr id="74759" name="Oval 15"/>
                <p:cNvSpPr>
                  <a:spLocks noChangeArrowheads="1"/>
                </p:cNvSpPr>
                <p:nvPr/>
              </p:nvSpPr>
              <p:spPr bwMode="auto">
                <a:xfrm>
                  <a:off x="0" y="0"/>
                  <a:ext cx="681" cy="362"/>
                </a:xfrm>
                <a:prstGeom prst="ellipse">
                  <a:avLst/>
                </a:prstGeom>
                <a:noFill/>
                <a:ln w="25400"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4760" name="Group 16"/>
                <p:cNvGrpSpPr>
                  <a:grpSpLocks/>
                </p:cNvGrpSpPr>
                <p:nvPr/>
              </p:nvGrpSpPr>
              <p:grpSpPr bwMode="auto">
                <a:xfrm>
                  <a:off x="0" y="136"/>
                  <a:ext cx="680" cy="237"/>
                  <a:chOff x="0" y="0"/>
                  <a:chExt cx="643" cy="237"/>
                </a:xfrm>
              </p:grpSpPr>
              <p:sp>
                <p:nvSpPr>
                  <p:cNvPr id="74761" name="Arc 9"/>
                  <p:cNvSpPr>
                    <a:spLocks/>
                  </p:cNvSpPr>
                  <p:nvPr/>
                </p:nvSpPr>
                <p:spPr bwMode="auto">
                  <a:xfrm rot="10631618">
                    <a:off x="0" y="31"/>
                    <a:ext cx="318" cy="206"/>
                  </a:xfrm>
                  <a:custGeom>
                    <a:avLst/>
                    <a:gdLst>
                      <a:gd name="T0" fmla="*/ 0 w 21600"/>
                      <a:gd name="T1" fmla="*/ 0 h 24634"/>
                      <a:gd name="T2" fmla="*/ 315 w 21600"/>
                      <a:gd name="T3" fmla="*/ 206 h 24634"/>
                      <a:gd name="T4" fmla="*/ 0 w 21600"/>
                      <a:gd name="T5" fmla="*/ 181 h 24634"/>
                      <a:gd name="T6" fmla="*/ 0 60000 65536"/>
                      <a:gd name="T7" fmla="*/ 0 60000 65536"/>
                      <a:gd name="T8" fmla="*/ 0 60000 65536"/>
                      <a:gd name="T9" fmla="*/ 0 w 21600"/>
                      <a:gd name="T10" fmla="*/ 0 h 24634"/>
                      <a:gd name="T11" fmla="*/ 21600 w 21600"/>
                      <a:gd name="T12" fmla="*/ 24634 h 24634"/>
                    </a:gdLst>
                    <a:ahLst/>
                    <a:cxnLst>
                      <a:cxn ang="T6">
                        <a:pos x="T0" y="T1"/>
                      </a:cxn>
                      <a:cxn ang="T7">
                        <a:pos x="T2" y="T3"/>
                      </a:cxn>
                      <a:cxn ang="T8">
                        <a:pos x="T4" y="T5"/>
                      </a:cxn>
                    </a:cxnLst>
                    <a:rect l="T9" t="T10" r="T11" b="T12"/>
                    <a:pathLst>
                      <a:path w="21600" h="24634" fill="none" extrusionOk="0">
                        <a:moveTo>
                          <a:pt x="-1" y="0"/>
                        </a:moveTo>
                        <a:cubicBezTo>
                          <a:pt x="11929" y="0"/>
                          <a:pt x="21600" y="9670"/>
                          <a:pt x="21600" y="21600"/>
                        </a:cubicBezTo>
                        <a:cubicBezTo>
                          <a:pt x="21600" y="22615"/>
                          <a:pt x="21528" y="23628"/>
                          <a:pt x="21385" y="24633"/>
                        </a:cubicBezTo>
                      </a:path>
                      <a:path w="21600" h="24634" stroke="0" extrusionOk="0">
                        <a:moveTo>
                          <a:pt x="-1" y="0"/>
                        </a:moveTo>
                        <a:cubicBezTo>
                          <a:pt x="11929" y="0"/>
                          <a:pt x="21600" y="9670"/>
                          <a:pt x="21600" y="21600"/>
                        </a:cubicBezTo>
                        <a:cubicBezTo>
                          <a:pt x="21600" y="22615"/>
                          <a:pt x="21528" y="23628"/>
                          <a:pt x="21385" y="24633"/>
                        </a:cubicBezTo>
                        <a:lnTo>
                          <a:pt x="0" y="21600"/>
                        </a:lnTo>
                        <a:close/>
                      </a:path>
                    </a:pathLst>
                  </a:custGeom>
                  <a:solidFill>
                    <a:schemeClr val="bg1"/>
                  </a:solidFill>
                  <a:ln w="25400" cmpd="sng">
                    <a:solidFill>
                      <a:schemeClr val="tx1"/>
                    </a:solidFill>
                    <a:bevel/>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62" name="Freeform 11"/>
                  <p:cNvSpPr>
                    <a:spLocks/>
                  </p:cNvSpPr>
                  <p:nvPr/>
                </p:nvSpPr>
                <p:spPr bwMode="auto">
                  <a:xfrm>
                    <a:off x="310" y="0"/>
                    <a:ext cx="333" cy="235"/>
                  </a:xfrm>
                  <a:custGeom>
                    <a:avLst/>
                    <a:gdLst>
                      <a:gd name="T0" fmla="*/ 0 w 333"/>
                      <a:gd name="T1" fmla="*/ 227 h 235"/>
                      <a:gd name="T2" fmla="*/ 91 w 333"/>
                      <a:gd name="T3" fmla="*/ 227 h 235"/>
                      <a:gd name="T4" fmla="*/ 227 w 333"/>
                      <a:gd name="T5" fmla="*/ 181 h 235"/>
                      <a:gd name="T6" fmla="*/ 318 w 333"/>
                      <a:gd name="T7" fmla="*/ 91 h 235"/>
                      <a:gd name="T8" fmla="*/ 318 w 333"/>
                      <a:gd name="T9" fmla="*/ 0 h 235"/>
                      <a:gd name="T10" fmla="*/ 0 60000 65536"/>
                      <a:gd name="T11" fmla="*/ 0 60000 65536"/>
                      <a:gd name="T12" fmla="*/ 0 60000 65536"/>
                      <a:gd name="T13" fmla="*/ 0 60000 65536"/>
                      <a:gd name="T14" fmla="*/ 0 60000 65536"/>
                      <a:gd name="T15" fmla="*/ 0 w 333"/>
                      <a:gd name="T16" fmla="*/ 0 h 235"/>
                      <a:gd name="T17" fmla="*/ 333 w 333"/>
                      <a:gd name="T18" fmla="*/ 235 h 235"/>
                    </a:gdLst>
                    <a:ahLst/>
                    <a:cxnLst>
                      <a:cxn ang="T10">
                        <a:pos x="T0" y="T1"/>
                      </a:cxn>
                      <a:cxn ang="T11">
                        <a:pos x="T2" y="T3"/>
                      </a:cxn>
                      <a:cxn ang="T12">
                        <a:pos x="T4" y="T5"/>
                      </a:cxn>
                      <a:cxn ang="T13">
                        <a:pos x="T6" y="T7"/>
                      </a:cxn>
                      <a:cxn ang="T14">
                        <a:pos x="T8" y="T9"/>
                      </a:cxn>
                    </a:cxnLst>
                    <a:rect l="T15" t="T16" r="T17" b="T18"/>
                    <a:pathLst>
                      <a:path w="333" h="235">
                        <a:moveTo>
                          <a:pt x="0" y="227"/>
                        </a:moveTo>
                        <a:cubicBezTo>
                          <a:pt x="26" y="231"/>
                          <a:pt x="53" y="235"/>
                          <a:pt x="91" y="227"/>
                        </a:cubicBezTo>
                        <a:cubicBezTo>
                          <a:pt x="129" y="219"/>
                          <a:pt x="189" y="204"/>
                          <a:pt x="227" y="181"/>
                        </a:cubicBezTo>
                        <a:cubicBezTo>
                          <a:pt x="265" y="158"/>
                          <a:pt x="303" y="121"/>
                          <a:pt x="318" y="91"/>
                        </a:cubicBezTo>
                        <a:cubicBezTo>
                          <a:pt x="333" y="61"/>
                          <a:pt x="325" y="30"/>
                          <a:pt x="318" y="0"/>
                        </a:cubicBezTo>
                      </a:path>
                    </a:pathLst>
                  </a:custGeom>
                  <a:solidFill>
                    <a:schemeClr val="bg1"/>
                  </a:solidFill>
                  <a:ln w="25400" cmpd="sng">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74763" name="Line 18"/>
              <p:cNvSpPr>
                <a:spLocks noChangeShapeType="1"/>
              </p:cNvSpPr>
              <p:nvPr/>
            </p:nvSpPr>
            <p:spPr bwMode="auto">
              <a:xfrm flipV="1">
                <a:off x="0" y="181"/>
                <a:ext cx="0" cy="1225"/>
              </a:xfrm>
              <a:prstGeom prst="line">
                <a:avLst/>
              </a:prstGeom>
              <a:noFill/>
              <a:ln w="25400"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4" name="Line 19"/>
              <p:cNvSpPr>
                <a:spLocks noChangeShapeType="1"/>
              </p:cNvSpPr>
              <p:nvPr/>
            </p:nvSpPr>
            <p:spPr bwMode="auto">
              <a:xfrm flipV="1">
                <a:off x="680" y="181"/>
                <a:ext cx="0" cy="1225"/>
              </a:xfrm>
              <a:prstGeom prst="line">
                <a:avLst/>
              </a:prstGeom>
              <a:noFill/>
              <a:ln w="25400"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4765" name="Line 21"/>
            <p:cNvSpPr>
              <a:spLocks noChangeShapeType="1"/>
            </p:cNvSpPr>
            <p:nvPr/>
          </p:nvSpPr>
          <p:spPr bwMode="auto">
            <a:xfrm flipV="1">
              <a:off x="736" y="118"/>
              <a:ext cx="0" cy="545"/>
            </a:xfrm>
            <a:prstGeom prst="line">
              <a:avLst/>
            </a:prstGeom>
            <a:noFill/>
            <a:ln w="2540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6" name="Line 23"/>
            <p:cNvSpPr>
              <a:spLocks noChangeShapeType="1"/>
            </p:cNvSpPr>
            <p:nvPr/>
          </p:nvSpPr>
          <p:spPr bwMode="auto">
            <a:xfrm flipH="1">
              <a:off x="0" y="1905"/>
              <a:ext cx="725" cy="680"/>
            </a:xfrm>
            <a:prstGeom prst="line">
              <a:avLst/>
            </a:prstGeom>
            <a:noFill/>
            <a:ln w="2540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7" name="Line 24"/>
            <p:cNvSpPr>
              <a:spLocks noChangeShapeType="1"/>
            </p:cNvSpPr>
            <p:nvPr/>
          </p:nvSpPr>
          <p:spPr bwMode="auto">
            <a:xfrm>
              <a:off x="725" y="1905"/>
              <a:ext cx="908" cy="0"/>
            </a:xfrm>
            <a:prstGeom prst="line">
              <a:avLst/>
            </a:prstGeom>
            <a:noFill/>
            <a:ln w="2540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8" name="Line 25"/>
            <p:cNvSpPr>
              <a:spLocks noChangeShapeType="1"/>
            </p:cNvSpPr>
            <p:nvPr/>
          </p:nvSpPr>
          <p:spPr bwMode="auto">
            <a:xfrm>
              <a:off x="1088" y="680"/>
              <a:ext cx="454" cy="0"/>
            </a:xfrm>
            <a:prstGeom prst="line">
              <a:avLst/>
            </a:prstGeom>
            <a:noFill/>
            <a:ln w="1587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9" name="Line 26"/>
            <p:cNvSpPr>
              <a:spLocks noChangeShapeType="1"/>
            </p:cNvSpPr>
            <p:nvPr/>
          </p:nvSpPr>
          <p:spPr bwMode="auto">
            <a:xfrm>
              <a:off x="1270" y="680"/>
              <a:ext cx="0" cy="1225"/>
            </a:xfrm>
            <a:prstGeom prst="line">
              <a:avLst/>
            </a:prstGeom>
            <a:noFill/>
            <a:ln w="25400" cmpd="sng">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4773" name="Group 35"/>
            <p:cNvGrpSpPr>
              <a:grpSpLocks/>
            </p:cNvGrpSpPr>
            <p:nvPr/>
          </p:nvGrpSpPr>
          <p:grpSpPr bwMode="auto">
            <a:xfrm>
              <a:off x="499" y="680"/>
              <a:ext cx="363" cy="97"/>
              <a:chOff x="0" y="0"/>
              <a:chExt cx="408" cy="52"/>
            </a:xfrm>
          </p:grpSpPr>
          <p:sp>
            <p:nvSpPr>
              <p:cNvPr id="74774" name="Freeform 33"/>
              <p:cNvSpPr>
                <a:spLocks/>
              </p:cNvSpPr>
              <p:nvPr/>
            </p:nvSpPr>
            <p:spPr bwMode="auto">
              <a:xfrm>
                <a:off x="0" y="0"/>
                <a:ext cx="317" cy="52"/>
              </a:xfrm>
              <a:custGeom>
                <a:avLst/>
                <a:gdLst>
                  <a:gd name="T0" fmla="*/ 0 w 317"/>
                  <a:gd name="T1" fmla="*/ 0 h 52"/>
                  <a:gd name="T2" fmla="*/ 136 w 317"/>
                  <a:gd name="T3" fmla="*/ 45 h 52"/>
                  <a:gd name="T4" fmla="*/ 317 w 317"/>
                  <a:gd name="T5" fmla="*/ 45 h 52"/>
                  <a:gd name="T6" fmla="*/ 0 60000 65536"/>
                  <a:gd name="T7" fmla="*/ 0 60000 65536"/>
                  <a:gd name="T8" fmla="*/ 0 60000 65536"/>
                  <a:gd name="T9" fmla="*/ 0 w 317"/>
                  <a:gd name="T10" fmla="*/ 0 h 52"/>
                  <a:gd name="T11" fmla="*/ 317 w 317"/>
                  <a:gd name="T12" fmla="*/ 52 h 52"/>
                </a:gdLst>
                <a:ahLst/>
                <a:cxnLst>
                  <a:cxn ang="T6">
                    <a:pos x="T0" y="T1"/>
                  </a:cxn>
                  <a:cxn ang="T7">
                    <a:pos x="T2" y="T3"/>
                  </a:cxn>
                  <a:cxn ang="T8">
                    <a:pos x="T4" y="T5"/>
                  </a:cxn>
                </a:cxnLst>
                <a:rect l="T9" t="T10" r="T11" b="T12"/>
                <a:pathLst>
                  <a:path w="317" h="52">
                    <a:moveTo>
                      <a:pt x="0" y="0"/>
                    </a:moveTo>
                    <a:cubicBezTo>
                      <a:pt x="41" y="19"/>
                      <a:pt x="83" y="38"/>
                      <a:pt x="136" y="45"/>
                    </a:cubicBezTo>
                    <a:cubicBezTo>
                      <a:pt x="189" y="52"/>
                      <a:pt x="253" y="48"/>
                      <a:pt x="317" y="45"/>
                    </a:cubicBezTo>
                  </a:path>
                </a:pathLst>
              </a:custGeom>
              <a:noFill/>
              <a:ln w="19050"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75" name="Line 34"/>
              <p:cNvSpPr>
                <a:spLocks noChangeShapeType="1"/>
              </p:cNvSpPr>
              <p:nvPr/>
            </p:nvSpPr>
            <p:spPr bwMode="auto">
              <a:xfrm>
                <a:off x="317" y="45"/>
                <a:ext cx="91"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74776" name="Object 24"/>
            <p:cNvGraphicFramePr>
              <a:graphicFrameLocks noChangeAspect="1"/>
            </p:cNvGraphicFramePr>
            <p:nvPr/>
          </p:nvGraphicFramePr>
          <p:xfrm>
            <a:off x="544" y="1769"/>
            <a:ext cx="183" cy="213"/>
          </p:xfrm>
          <a:graphic>
            <a:graphicData uri="http://schemas.openxmlformats.org/presentationml/2006/ole">
              <mc:AlternateContent xmlns:mc="http://schemas.openxmlformats.org/markup-compatibility/2006">
                <mc:Choice xmlns:v="urn:schemas-microsoft-com:vml" Requires="v">
                  <p:oleObj spid="_x0000_s111800" r:id="rId3" imgW="152453" imgH="177809" progId="">
                    <p:embed/>
                  </p:oleObj>
                </mc:Choice>
                <mc:Fallback>
                  <p:oleObj r:id="rId3" imgW="152453" imgH="177809" progId="">
                    <p:embed/>
                    <p:pic>
                      <p:nvPicPr>
                        <p:cNvPr id="74776"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 y="1769"/>
                          <a:ext cx="1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4777" name="Object 25"/>
            <p:cNvGraphicFramePr>
              <a:graphicFrameLocks noChangeAspect="1"/>
            </p:cNvGraphicFramePr>
            <p:nvPr>
              <p:extLst>
                <p:ext uri="{D42A27DB-BD31-4B8C-83A1-F6EECF244321}">
                  <p14:modId xmlns:p14="http://schemas.microsoft.com/office/powerpoint/2010/main" val="3441424946"/>
                </p:ext>
              </p:extLst>
            </p:nvPr>
          </p:nvGraphicFramePr>
          <p:xfrm>
            <a:off x="693" y="2001"/>
            <a:ext cx="252" cy="228"/>
          </p:xfrm>
          <a:graphic>
            <a:graphicData uri="http://schemas.openxmlformats.org/presentationml/2006/ole">
              <mc:AlternateContent xmlns:mc="http://schemas.openxmlformats.org/markup-compatibility/2006">
                <mc:Choice xmlns:v="urn:schemas-microsoft-com:vml" Requires="v">
                  <p:oleObj spid="_x0000_s111801" r:id="rId5" imgW="241303" imgH="215936" progId="">
                    <p:embed/>
                  </p:oleObj>
                </mc:Choice>
                <mc:Fallback>
                  <p:oleObj r:id="rId5" imgW="241303" imgH="215936" progId="">
                    <p:embed/>
                    <p:pic>
                      <p:nvPicPr>
                        <p:cNvPr id="74777"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 y="2001"/>
                          <a:ext cx="2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4778" name="Object 26"/>
            <p:cNvGraphicFramePr>
              <a:graphicFrameLocks noChangeAspect="1"/>
            </p:cNvGraphicFramePr>
            <p:nvPr/>
          </p:nvGraphicFramePr>
          <p:xfrm>
            <a:off x="785" y="541"/>
            <a:ext cx="272" cy="243"/>
          </p:xfrm>
          <a:graphic>
            <a:graphicData uri="http://schemas.openxmlformats.org/presentationml/2006/ole">
              <mc:AlternateContent xmlns:mc="http://schemas.openxmlformats.org/markup-compatibility/2006">
                <mc:Choice xmlns:v="urn:schemas-microsoft-com:vml" Requires="v">
                  <p:oleObj spid="_x0000_s111802" r:id="rId7" imgW="241303" imgH="215936" progId="">
                    <p:embed/>
                  </p:oleObj>
                </mc:Choice>
                <mc:Fallback>
                  <p:oleObj r:id="rId7" imgW="241303" imgH="215936" progId="">
                    <p:embed/>
                    <p:pic>
                      <p:nvPicPr>
                        <p:cNvPr id="74778"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 y="541"/>
                          <a:ext cx="27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4779" name="Object 27"/>
            <p:cNvGraphicFramePr>
              <a:graphicFrameLocks noChangeAspect="1"/>
            </p:cNvGraphicFramePr>
            <p:nvPr/>
          </p:nvGraphicFramePr>
          <p:xfrm>
            <a:off x="90" y="2494"/>
            <a:ext cx="191" cy="211"/>
          </p:xfrm>
          <a:graphic>
            <a:graphicData uri="http://schemas.openxmlformats.org/presentationml/2006/ole">
              <mc:AlternateContent xmlns:mc="http://schemas.openxmlformats.org/markup-compatibility/2006">
                <mc:Choice xmlns:v="urn:schemas-microsoft-com:vml" Requires="v">
                  <p:oleObj spid="_x0000_s111803" r:id="rId8" imgW="127042" imgH="139714" progId="">
                    <p:embed/>
                  </p:oleObj>
                </mc:Choice>
                <mc:Fallback>
                  <p:oleObj r:id="rId8" imgW="127042" imgH="139714" progId="">
                    <p:embed/>
                    <p:pic>
                      <p:nvPicPr>
                        <p:cNvPr id="74779"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 y="2494"/>
                          <a:ext cx="19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4780" name="Object 28"/>
            <p:cNvGraphicFramePr>
              <a:graphicFrameLocks noChangeAspect="1"/>
            </p:cNvGraphicFramePr>
            <p:nvPr/>
          </p:nvGraphicFramePr>
          <p:xfrm>
            <a:off x="816" y="0"/>
            <a:ext cx="227" cy="226"/>
          </p:xfrm>
          <a:graphic>
            <a:graphicData uri="http://schemas.openxmlformats.org/presentationml/2006/ole">
              <mc:AlternateContent xmlns:mc="http://schemas.openxmlformats.org/markup-compatibility/2006">
                <mc:Choice xmlns:v="urn:schemas-microsoft-com:vml" Requires="v">
                  <p:oleObj spid="_x0000_s111804" r:id="rId10" imgW="127042" imgH="127042" progId="">
                    <p:embed/>
                  </p:oleObj>
                </mc:Choice>
                <mc:Fallback>
                  <p:oleObj r:id="rId10" imgW="127042" imgH="127042" progId="">
                    <p:embed/>
                    <p:pic>
                      <p:nvPicPr>
                        <p:cNvPr id="7478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6" y="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81" name="Object 29"/>
            <p:cNvGraphicFramePr>
              <a:graphicFrameLocks noChangeAspect="1"/>
            </p:cNvGraphicFramePr>
            <p:nvPr/>
          </p:nvGraphicFramePr>
          <p:xfrm>
            <a:off x="1633" y="1769"/>
            <a:ext cx="263" cy="316"/>
          </p:xfrm>
          <a:graphic>
            <a:graphicData uri="http://schemas.openxmlformats.org/presentationml/2006/ole">
              <mc:AlternateContent xmlns:mc="http://schemas.openxmlformats.org/markup-compatibility/2006">
                <mc:Choice xmlns:v="urn:schemas-microsoft-com:vml" Requires="v">
                  <p:oleObj spid="_x0000_s111805" r:id="rId12" imgW="139835" imgH="165202" progId="">
                    <p:embed/>
                  </p:oleObj>
                </mc:Choice>
                <mc:Fallback>
                  <p:oleObj r:id="rId12" imgW="139835" imgH="165202" progId="">
                    <p:embed/>
                    <p:pic>
                      <p:nvPicPr>
                        <p:cNvPr id="74781"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33" y="1769"/>
                          <a:ext cx="26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4782" name="Object 30"/>
            <p:cNvGraphicFramePr>
              <a:graphicFrameLocks noChangeAspect="1"/>
            </p:cNvGraphicFramePr>
            <p:nvPr/>
          </p:nvGraphicFramePr>
          <p:xfrm>
            <a:off x="1270" y="1088"/>
            <a:ext cx="249" cy="293"/>
          </p:xfrm>
          <a:graphic>
            <a:graphicData uri="http://schemas.openxmlformats.org/presentationml/2006/ole">
              <mc:AlternateContent xmlns:mc="http://schemas.openxmlformats.org/markup-compatibility/2006">
                <mc:Choice xmlns:v="urn:schemas-microsoft-com:vml" Requires="v">
                  <p:oleObj spid="_x0000_s111806" r:id="rId14" imgW="139835" imgH="165202" progId="">
                    <p:embed/>
                  </p:oleObj>
                </mc:Choice>
                <mc:Fallback>
                  <p:oleObj r:id="rId14" imgW="139835" imgH="165202" progId="">
                    <p:embed/>
                    <p:pic>
                      <p:nvPicPr>
                        <p:cNvPr id="74782"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70" y="1088"/>
                          <a:ext cx="24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83" name="Line 46"/>
            <p:cNvSpPr>
              <a:spLocks noChangeShapeType="1"/>
            </p:cNvSpPr>
            <p:nvPr/>
          </p:nvSpPr>
          <p:spPr bwMode="auto">
            <a:xfrm>
              <a:off x="732" y="680"/>
              <a:ext cx="0" cy="1225"/>
            </a:xfrm>
            <a:prstGeom prst="line">
              <a:avLst/>
            </a:prstGeom>
            <a:noFill/>
            <a:ln w="25400" cmpd="sng">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84" name="Group 58"/>
          <p:cNvGrpSpPr>
            <a:grpSpLocks/>
          </p:cNvGrpSpPr>
          <p:nvPr/>
        </p:nvGrpSpPr>
        <p:grpSpPr bwMode="auto">
          <a:xfrm>
            <a:off x="4356100" y="1628775"/>
            <a:ext cx="3946525" cy="3816350"/>
            <a:chOff x="0" y="0"/>
            <a:chExt cx="2486" cy="2404"/>
          </a:xfrm>
        </p:grpSpPr>
        <p:sp>
          <p:nvSpPr>
            <p:cNvPr id="74785" name="Oval 27"/>
            <p:cNvSpPr>
              <a:spLocks noChangeArrowheads="1"/>
            </p:cNvSpPr>
            <p:nvPr/>
          </p:nvSpPr>
          <p:spPr bwMode="auto">
            <a:xfrm>
              <a:off x="380" y="440"/>
              <a:ext cx="1316" cy="1316"/>
            </a:xfrm>
            <a:prstGeom prst="ellipse">
              <a:avLst/>
            </a:prstGeom>
            <a:solidFill>
              <a:schemeClr val="accent1"/>
            </a:solidFill>
            <a:ln w="9525" cmpd="sng">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86" name="Line 28"/>
            <p:cNvSpPr>
              <a:spLocks noChangeShapeType="1"/>
            </p:cNvSpPr>
            <p:nvPr/>
          </p:nvSpPr>
          <p:spPr bwMode="auto">
            <a:xfrm>
              <a:off x="0" y="1089"/>
              <a:ext cx="240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87" name="Line 29"/>
            <p:cNvSpPr>
              <a:spLocks noChangeShapeType="1"/>
            </p:cNvSpPr>
            <p:nvPr/>
          </p:nvSpPr>
          <p:spPr bwMode="auto">
            <a:xfrm>
              <a:off x="1043" y="0"/>
              <a:ext cx="0" cy="231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4788" name="Object 36"/>
            <p:cNvGraphicFramePr>
              <a:graphicFrameLocks noChangeAspect="1"/>
            </p:cNvGraphicFramePr>
            <p:nvPr/>
          </p:nvGraphicFramePr>
          <p:xfrm>
            <a:off x="816" y="862"/>
            <a:ext cx="184" cy="213"/>
          </p:xfrm>
          <a:graphic>
            <a:graphicData uri="http://schemas.openxmlformats.org/presentationml/2006/ole">
              <mc:AlternateContent xmlns:mc="http://schemas.openxmlformats.org/markup-compatibility/2006">
                <mc:Choice xmlns:v="urn:schemas-microsoft-com:vml" Requires="v">
                  <p:oleObj spid="_x0000_s111807" r:id="rId16" imgW="152453" imgH="177809" progId="">
                    <p:embed/>
                  </p:oleObj>
                </mc:Choice>
                <mc:Fallback>
                  <p:oleObj r:id="rId16" imgW="152453" imgH="177809" progId="">
                    <p:embed/>
                    <p:pic>
                      <p:nvPicPr>
                        <p:cNvPr id="74788" name="Object 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 y="862"/>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4789" name="Object 37"/>
            <p:cNvGraphicFramePr>
              <a:graphicFrameLocks noChangeAspect="1"/>
            </p:cNvGraphicFramePr>
            <p:nvPr/>
          </p:nvGraphicFramePr>
          <p:xfrm>
            <a:off x="1043" y="1270"/>
            <a:ext cx="153" cy="213"/>
          </p:xfrm>
          <a:graphic>
            <a:graphicData uri="http://schemas.openxmlformats.org/presentationml/2006/ole">
              <mc:AlternateContent xmlns:mc="http://schemas.openxmlformats.org/markup-compatibility/2006">
                <mc:Choice xmlns:v="urn:schemas-microsoft-com:vml" Requires="v">
                  <p:oleObj spid="_x0000_s111808" r:id="rId18" imgW="127042" imgH="177732" progId="">
                    <p:embed/>
                  </p:oleObj>
                </mc:Choice>
                <mc:Fallback>
                  <p:oleObj r:id="rId18" imgW="127042" imgH="177732" progId="">
                    <p:embed/>
                    <p:pic>
                      <p:nvPicPr>
                        <p:cNvPr id="74789" name="Object 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3" y="1270"/>
                          <a:ext cx="1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74790" name="Line 47"/>
            <p:cNvSpPr>
              <a:spLocks noChangeShapeType="1"/>
            </p:cNvSpPr>
            <p:nvPr/>
          </p:nvSpPr>
          <p:spPr bwMode="auto">
            <a:xfrm>
              <a:off x="1043" y="1089"/>
              <a:ext cx="227" cy="317"/>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1" name="Line 48"/>
            <p:cNvSpPr>
              <a:spLocks noChangeShapeType="1"/>
            </p:cNvSpPr>
            <p:nvPr/>
          </p:nvSpPr>
          <p:spPr bwMode="auto">
            <a:xfrm flipV="1">
              <a:off x="1270" y="1134"/>
              <a:ext cx="0" cy="27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92" name="Line 49"/>
            <p:cNvSpPr>
              <a:spLocks noChangeShapeType="1"/>
            </p:cNvSpPr>
            <p:nvPr/>
          </p:nvSpPr>
          <p:spPr bwMode="auto">
            <a:xfrm>
              <a:off x="1270" y="1406"/>
              <a:ext cx="27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93" name="Freeform 50"/>
            <p:cNvSpPr>
              <a:spLocks/>
            </p:cNvSpPr>
            <p:nvPr/>
          </p:nvSpPr>
          <p:spPr bwMode="auto">
            <a:xfrm>
              <a:off x="1270" y="1160"/>
              <a:ext cx="262" cy="247"/>
            </a:xfrm>
            <a:custGeom>
              <a:avLst/>
              <a:gdLst>
                <a:gd name="T0" fmla="*/ 0 w 262"/>
                <a:gd name="T1" fmla="*/ 247 h 247"/>
                <a:gd name="T2" fmla="*/ 262 w 262"/>
                <a:gd name="T3" fmla="*/ 0 h 247"/>
                <a:gd name="T4" fmla="*/ 0 60000 65536"/>
                <a:gd name="T5" fmla="*/ 0 60000 65536"/>
                <a:gd name="T6" fmla="*/ 0 w 262"/>
                <a:gd name="T7" fmla="*/ 0 h 247"/>
                <a:gd name="T8" fmla="*/ 262 w 262"/>
                <a:gd name="T9" fmla="*/ 247 h 247"/>
              </a:gdLst>
              <a:ahLst/>
              <a:cxnLst>
                <a:cxn ang="T4">
                  <a:pos x="T0" y="T1"/>
                </a:cxn>
                <a:cxn ang="T5">
                  <a:pos x="T2" y="T3"/>
                </a:cxn>
              </a:cxnLst>
              <a:rect l="T6" t="T7" r="T8" b="T9"/>
              <a:pathLst>
                <a:path w="262" h="247">
                  <a:moveTo>
                    <a:pt x="0" y="247"/>
                  </a:moveTo>
                  <a:lnTo>
                    <a:pt x="262" y="0"/>
                  </a:lnTo>
                </a:path>
              </a:pathLst>
            </a:custGeom>
            <a:noFill/>
            <a:ln w="9525" cmpd="sng">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94" name="Freeform 52"/>
            <p:cNvSpPr>
              <a:spLocks/>
            </p:cNvSpPr>
            <p:nvPr/>
          </p:nvSpPr>
          <p:spPr bwMode="auto">
            <a:xfrm>
              <a:off x="1043" y="1225"/>
              <a:ext cx="91" cy="52"/>
            </a:xfrm>
            <a:custGeom>
              <a:avLst/>
              <a:gdLst>
                <a:gd name="T0" fmla="*/ 0 w 91"/>
                <a:gd name="T1" fmla="*/ 45 h 52"/>
                <a:gd name="T2" fmla="*/ 46 w 91"/>
                <a:gd name="T3" fmla="*/ 45 h 52"/>
                <a:gd name="T4" fmla="*/ 91 w 91"/>
                <a:gd name="T5" fmla="*/ 0 h 52"/>
                <a:gd name="T6" fmla="*/ 0 60000 65536"/>
                <a:gd name="T7" fmla="*/ 0 60000 65536"/>
                <a:gd name="T8" fmla="*/ 0 60000 65536"/>
                <a:gd name="T9" fmla="*/ 0 w 91"/>
                <a:gd name="T10" fmla="*/ 0 h 52"/>
                <a:gd name="T11" fmla="*/ 91 w 91"/>
                <a:gd name="T12" fmla="*/ 52 h 52"/>
              </a:gdLst>
              <a:ahLst/>
              <a:cxnLst>
                <a:cxn ang="T6">
                  <a:pos x="T0" y="T1"/>
                </a:cxn>
                <a:cxn ang="T7">
                  <a:pos x="T2" y="T3"/>
                </a:cxn>
                <a:cxn ang="T8">
                  <a:pos x="T4" y="T5"/>
                </a:cxn>
              </a:cxnLst>
              <a:rect l="T9" t="T10" r="T11" b="T12"/>
              <a:pathLst>
                <a:path w="91" h="52">
                  <a:moveTo>
                    <a:pt x="0" y="45"/>
                  </a:moveTo>
                  <a:cubicBezTo>
                    <a:pt x="15" y="48"/>
                    <a:pt x="31" y="52"/>
                    <a:pt x="46" y="45"/>
                  </a:cubicBezTo>
                  <a:cubicBezTo>
                    <a:pt x="61" y="38"/>
                    <a:pt x="76" y="19"/>
                    <a:pt x="91" y="0"/>
                  </a:cubicBezTo>
                </a:path>
              </a:pathLst>
            </a:custGeom>
            <a:noFill/>
            <a:ln w="952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4795" name="Object 43"/>
            <p:cNvGraphicFramePr>
              <a:graphicFrameLocks noChangeAspect="1"/>
            </p:cNvGraphicFramePr>
            <p:nvPr/>
          </p:nvGraphicFramePr>
          <p:xfrm>
            <a:off x="1544" y="1322"/>
            <a:ext cx="316" cy="356"/>
          </p:xfrm>
          <a:graphic>
            <a:graphicData uri="http://schemas.openxmlformats.org/presentationml/2006/ole">
              <mc:AlternateContent xmlns:mc="http://schemas.openxmlformats.org/markup-compatibility/2006">
                <mc:Choice xmlns:v="urn:schemas-microsoft-com:vml" Requires="v">
                  <p:oleObj spid="_x0000_s111809" r:id="rId20" imgW="215936" imgH="241303" progId="">
                    <p:embed/>
                  </p:oleObj>
                </mc:Choice>
                <mc:Fallback>
                  <p:oleObj r:id="rId20" imgW="215936" imgH="241303" progId="">
                    <p:embed/>
                    <p:pic>
                      <p:nvPicPr>
                        <p:cNvPr id="74795" name="Object 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44" y="1322"/>
                          <a:ext cx="316"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4796" name="Object 44"/>
            <p:cNvGraphicFramePr>
              <a:graphicFrameLocks noChangeAspect="1"/>
            </p:cNvGraphicFramePr>
            <p:nvPr/>
          </p:nvGraphicFramePr>
          <p:xfrm>
            <a:off x="726" y="2132"/>
            <a:ext cx="246" cy="272"/>
          </p:xfrm>
          <a:graphic>
            <a:graphicData uri="http://schemas.openxmlformats.org/presentationml/2006/ole">
              <mc:AlternateContent xmlns:mc="http://schemas.openxmlformats.org/markup-compatibility/2006">
                <mc:Choice xmlns:v="urn:schemas-microsoft-com:vml" Requires="v">
                  <p:oleObj spid="_x0000_s111810" r:id="rId22" imgW="127042" imgH="139714" progId="">
                    <p:embed/>
                  </p:oleObj>
                </mc:Choice>
                <mc:Fallback>
                  <p:oleObj r:id="rId22" imgW="127042" imgH="139714" progId="">
                    <p:embed/>
                    <p:pic>
                      <p:nvPicPr>
                        <p:cNvPr id="74796"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6" y="2132"/>
                          <a:ext cx="24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4797" name="Object 45"/>
            <p:cNvGraphicFramePr>
              <a:graphicFrameLocks noChangeAspect="1"/>
            </p:cNvGraphicFramePr>
            <p:nvPr/>
          </p:nvGraphicFramePr>
          <p:xfrm>
            <a:off x="1134" y="816"/>
            <a:ext cx="302" cy="318"/>
          </p:xfrm>
          <a:graphic>
            <a:graphicData uri="http://schemas.openxmlformats.org/presentationml/2006/ole">
              <mc:AlternateContent xmlns:mc="http://schemas.openxmlformats.org/markup-compatibility/2006">
                <mc:Choice xmlns:v="urn:schemas-microsoft-com:vml" Requires="v">
                  <p:oleObj spid="_x0000_s111811" r:id="rId23" imgW="215936" imgH="228620" progId="">
                    <p:embed/>
                  </p:oleObj>
                </mc:Choice>
                <mc:Fallback>
                  <p:oleObj r:id="rId23" imgW="215936" imgH="228620" progId="">
                    <p:embed/>
                    <p:pic>
                      <p:nvPicPr>
                        <p:cNvPr id="74797"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34" y="816"/>
                          <a:ext cx="30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98" name="Object 46"/>
            <p:cNvGraphicFramePr>
              <a:graphicFrameLocks noChangeAspect="1"/>
            </p:cNvGraphicFramePr>
            <p:nvPr/>
          </p:nvGraphicFramePr>
          <p:xfrm>
            <a:off x="2223" y="816"/>
            <a:ext cx="263" cy="316"/>
          </p:xfrm>
          <a:graphic>
            <a:graphicData uri="http://schemas.openxmlformats.org/presentationml/2006/ole">
              <mc:AlternateContent xmlns:mc="http://schemas.openxmlformats.org/markup-compatibility/2006">
                <mc:Choice xmlns:v="urn:schemas-microsoft-com:vml" Requires="v">
                  <p:oleObj spid="_x0000_s111812" r:id="rId25" imgW="139835" imgH="165202" progId="">
                    <p:embed/>
                  </p:oleObj>
                </mc:Choice>
                <mc:Fallback>
                  <p:oleObj r:id="rId25" imgW="139835" imgH="165202" progId="">
                    <p:embed/>
                    <p:pic>
                      <p:nvPicPr>
                        <p:cNvPr id="74798" name="Object 4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23" y="816"/>
                          <a:ext cx="26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4799" name="Object 47"/>
            <p:cNvGraphicFramePr>
              <a:graphicFrameLocks noChangeAspect="1"/>
            </p:cNvGraphicFramePr>
            <p:nvPr/>
          </p:nvGraphicFramePr>
          <p:xfrm>
            <a:off x="1497" y="1088"/>
            <a:ext cx="207" cy="227"/>
          </p:xfrm>
          <a:graphic>
            <a:graphicData uri="http://schemas.openxmlformats.org/presentationml/2006/ole">
              <mc:AlternateContent xmlns:mc="http://schemas.openxmlformats.org/markup-compatibility/2006">
                <mc:Choice xmlns:v="urn:schemas-microsoft-com:vml" Requires="v">
                  <p:oleObj spid="_x0000_s111813" r:id="rId27" imgW="127042" imgH="139714" progId="">
                    <p:embed/>
                  </p:oleObj>
                </mc:Choice>
                <mc:Fallback>
                  <p:oleObj r:id="rId27" imgW="127042" imgH="139714" progId="">
                    <p:embed/>
                    <p:pic>
                      <p:nvPicPr>
                        <p:cNvPr id="74799" name="Object 4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97" y="1088"/>
                          <a:ext cx="20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49" name="直接连接符 48"/>
          <p:cNvCxnSpPr/>
          <p:nvPr/>
        </p:nvCxnSpPr>
        <p:spPr>
          <a:xfrm>
            <a:off x="756321" y="620688"/>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
        <p:nvSpPr>
          <p:cNvPr id="51" name="Freeform 33"/>
          <p:cNvSpPr>
            <a:spLocks/>
          </p:cNvSpPr>
          <p:nvPr/>
        </p:nvSpPr>
        <p:spPr bwMode="auto">
          <a:xfrm>
            <a:off x="1721808" y="4382905"/>
            <a:ext cx="447734" cy="153987"/>
          </a:xfrm>
          <a:custGeom>
            <a:avLst/>
            <a:gdLst>
              <a:gd name="T0" fmla="*/ 0 w 317"/>
              <a:gd name="T1" fmla="*/ 0 h 52"/>
              <a:gd name="T2" fmla="*/ 136 w 317"/>
              <a:gd name="T3" fmla="*/ 45 h 52"/>
              <a:gd name="T4" fmla="*/ 317 w 317"/>
              <a:gd name="T5" fmla="*/ 45 h 52"/>
              <a:gd name="T6" fmla="*/ 0 60000 65536"/>
              <a:gd name="T7" fmla="*/ 0 60000 65536"/>
              <a:gd name="T8" fmla="*/ 0 60000 65536"/>
              <a:gd name="T9" fmla="*/ 0 w 317"/>
              <a:gd name="T10" fmla="*/ 0 h 52"/>
              <a:gd name="T11" fmla="*/ 317 w 317"/>
              <a:gd name="T12" fmla="*/ 52 h 52"/>
            </a:gdLst>
            <a:ahLst/>
            <a:cxnLst>
              <a:cxn ang="T6">
                <a:pos x="T0" y="T1"/>
              </a:cxn>
              <a:cxn ang="T7">
                <a:pos x="T2" y="T3"/>
              </a:cxn>
              <a:cxn ang="T8">
                <a:pos x="T4" y="T5"/>
              </a:cxn>
            </a:cxnLst>
            <a:rect l="T9" t="T10" r="T11" b="T12"/>
            <a:pathLst>
              <a:path w="317" h="52">
                <a:moveTo>
                  <a:pt x="0" y="0"/>
                </a:moveTo>
                <a:cubicBezTo>
                  <a:pt x="41" y="19"/>
                  <a:pt x="83" y="38"/>
                  <a:pt x="136" y="45"/>
                </a:cubicBezTo>
                <a:cubicBezTo>
                  <a:pt x="189" y="52"/>
                  <a:pt x="253" y="48"/>
                  <a:pt x="317" y="45"/>
                </a:cubicBezTo>
              </a:path>
            </a:pathLst>
          </a:custGeom>
          <a:noFill/>
          <a:ln w="19050" cmpd="sng">
            <a:solidFill>
              <a:schemeClr val="tx1"/>
            </a:solidFill>
            <a:bevel/>
            <a:headEnd type="stealth"/>
            <a:tailEnd type="none"/>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047770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468313" y="354418"/>
            <a:ext cx="7704137" cy="99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根据材料力学的方法</a:t>
            </a:r>
            <a:r>
              <a:rPr lang="en-US" altLang="zh-CN" sz="24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在圆拄体扭转时</a:t>
            </a:r>
            <a:r>
              <a:rPr lang="en-US" altLang="zh-CN" sz="24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截面上发生与半径垂直且与点到圆心的距离成正比例的剪应力</a:t>
            </a:r>
            <a:endParaRPr lang="zh-CN" altLang="en-US" sz="2400" dirty="0">
              <a:solidFill>
                <a:srgbClr val="C00000"/>
              </a:solidFill>
              <a:latin typeface="黑体" panose="02010609060101010101" pitchFamily="49" charset="-122"/>
              <a:ea typeface="黑体" panose="02010609060101010101" pitchFamily="49" charset="-122"/>
            </a:endParaRPr>
          </a:p>
        </p:txBody>
      </p:sp>
      <p:graphicFrame>
        <p:nvGraphicFramePr>
          <p:cNvPr id="75779" name="Object 3"/>
          <p:cNvGraphicFramePr>
            <a:graphicFrameLocks noChangeAspect="1"/>
          </p:cNvGraphicFramePr>
          <p:nvPr/>
        </p:nvGraphicFramePr>
        <p:xfrm>
          <a:off x="3348038" y="1557338"/>
          <a:ext cx="1336675" cy="442912"/>
        </p:xfrm>
        <a:graphic>
          <a:graphicData uri="http://schemas.openxmlformats.org/presentationml/2006/ole">
            <mc:AlternateContent xmlns:mc="http://schemas.openxmlformats.org/markup-compatibility/2006">
              <mc:Choice xmlns:v="urn:schemas-microsoft-com:vml" Requires="v">
                <p:oleObj spid="_x0000_s112762" r:id="rId3" imgW="532793" imgH="177809" progId="">
                  <p:embed/>
                </p:oleObj>
              </mc:Choice>
              <mc:Fallback>
                <p:oleObj r:id="rId3" imgW="532793" imgH="177809" progId="">
                  <p:embed/>
                  <p:pic>
                    <p:nvPicPr>
                      <p:cNvPr id="757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557338"/>
                        <a:ext cx="13366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5780" name="Object 4"/>
          <p:cNvGraphicFramePr>
            <a:graphicFrameLocks noChangeAspect="1"/>
          </p:cNvGraphicFramePr>
          <p:nvPr/>
        </p:nvGraphicFramePr>
        <p:xfrm>
          <a:off x="971550" y="2708275"/>
          <a:ext cx="3411538" cy="949325"/>
        </p:xfrm>
        <a:graphic>
          <a:graphicData uri="http://schemas.openxmlformats.org/presentationml/2006/ole">
            <mc:AlternateContent xmlns:mc="http://schemas.openxmlformats.org/markup-compatibility/2006">
              <mc:Choice xmlns:v="urn:schemas-microsoft-com:vml" Requires="v">
                <p:oleObj spid="_x0000_s112763" r:id="rId5" imgW="1726768" imgH="482708" progId="">
                  <p:embed/>
                </p:oleObj>
              </mc:Choice>
              <mc:Fallback>
                <p:oleObj r:id="rId5" imgW="1726768" imgH="482708" progId="">
                  <p:embed/>
                  <p:pic>
                    <p:nvPicPr>
                      <p:cNvPr id="7578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708275"/>
                        <a:ext cx="341153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5781" name="Object 5"/>
          <p:cNvGraphicFramePr>
            <a:graphicFrameLocks noChangeAspect="1"/>
          </p:cNvGraphicFramePr>
          <p:nvPr/>
        </p:nvGraphicFramePr>
        <p:xfrm>
          <a:off x="5580063" y="2708275"/>
          <a:ext cx="2952750" cy="865188"/>
        </p:xfrm>
        <a:graphic>
          <a:graphicData uri="http://schemas.openxmlformats.org/presentationml/2006/ole">
            <mc:AlternateContent xmlns:mc="http://schemas.openxmlformats.org/markup-compatibility/2006">
              <mc:Choice xmlns:v="urn:schemas-microsoft-com:vml" Requires="v">
                <p:oleObj spid="_x0000_s112764" r:id="rId7" imgW="1447489" imgH="393846" progId="">
                  <p:embed/>
                </p:oleObj>
              </mc:Choice>
              <mc:Fallback>
                <p:oleObj r:id="rId7" imgW="1447489" imgH="393846" progId="">
                  <p:embed/>
                  <p:pic>
                    <p:nvPicPr>
                      <p:cNvPr id="7578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2708275"/>
                        <a:ext cx="295275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pSp>
        <p:nvGrpSpPr>
          <p:cNvPr id="75782" name="Group 12"/>
          <p:cNvGrpSpPr>
            <a:grpSpLocks/>
          </p:cNvGrpSpPr>
          <p:nvPr/>
        </p:nvGrpSpPr>
        <p:grpSpPr bwMode="auto">
          <a:xfrm>
            <a:off x="468313" y="2009776"/>
            <a:ext cx="7704137" cy="473075"/>
            <a:chOff x="0" y="13"/>
            <a:chExt cx="4853" cy="298"/>
          </a:xfrm>
        </p:grpSpPr>
        <p:graphicFrame>
          <p:nvGraphicFramePr>
            <p:cNvPr id="75783" name="Object 7"/>
            <p:cNvGraphicFramePr>
              <a:graphicFrameLocks noChangeAspect="1"/>
            </p:cNvGraphicFramePr>
            <p:nvPr/>
          </p:nvGraphicFramePr>
          <p:xfrm>
            <a:off x="2488" y="95"/>
            <a:ext cx="194" cy="216"/>
          </p:xfrm>
          <a:graphic>
            <a:graphicData uri="http://schemas.openxmlformats.org/presentationml/2006/ole">
              <mc:AlternateContent xmlns:mc="http://schemas.openxmlformats.org/markup-compatibility/2006">
                <mc:Choice xmlns:v="urn:schemas-microsoft-com:vml" Requires="v">
                  <p:oleObj spid="_x0000_s112765" r:id="rId9" imgW="127042" imgH="139714" progId="">
                    <p:embed/>
                  </p:oleObj>
                </mc:Choice>
                <mc:Fallback>
                  <p:oleObj r:id="rId9" imgW="127042" imgH="139714" progId="">
                    <p:embed/>
                    <p:pic>
                      <p:nvPicPr>
                        <p:cNvPr id="7578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8" y="95"/>
                          <a:ext cx="19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5784" name="Object 8"/>
            <p:cNvGraphicFramePr>
              <a:graphicFrameLocks noChangeAspect="1"/>
            </p:cNvGraphicFramePr>
            <p:nvPr/>
          </p:nvGraphicFramePr>
          <p:xfrm>
            <a:off x="398" y="95"/>
            <a:ext cx="226" cy="206"/>
          </p:xfrm>
          <a:graphic>
            <a:graphicData uri="http://schemas.openxmlformats.org/presentationml/2006/ole">
              <mc:AlternateContent xmlns:mc="http://schemas.openxmlformats.org/markup-compatibility/2006">
                <mc:Choice xmlns:v="urn:schemas-microsoft-com:vml" Requires="v">
                  <p:oleObj spid="_x0000_s112766" r:id="rId11" imgW="152585" imgH="139896" progId="">
                    <p:embed/>
                  </p:oleObj>
                </mc:Choice>
                <mc:Fallback>
                  <p:oleObj r:id="rId11" imgW="152585" imgH="139896" progId="">
                    <p:embed/>
                    <p:pic>
                      <p:nvPicPr>
                        <p:cNvPr id="75784"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 y="95"/>
                          <a:ext cx="22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75785" name="Rectangle 11"/>
            <p:cNvSpPr>
              <a:spLocks noChangeArrowheads="1"/>
            </p:cNvSpPr>
            <p:nvPr/>
          </p:nvSpPr>
          <p:spPr bwMode="auto">
            <a:xfrm>
              <a:off x="0" y="13"/>
              <a:ext cx="485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这里   表示单位长度的扭转角</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将   向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Ox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和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Oy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轴方向分解</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latin typeface="楷体" panose="02010609060101010101" pitchFamily="49" charset="-122"/>
                <a:ea typeface="楷体" panose="02010609060101010101" pitchFamily="49" charset="-122"/>
              </a:endParaRPr>
            </a:p>
          </p:txBody>
        </p:sp>
      </p:grpSp>
      <p:sp>
        <p:nvSpPr>
          <p:cNvPr id="75786" name="Rectangle 13"/>
          <p:cNvSpPr>
            <a:spLocks noChangeArrowheads="1"/>
          </p:cNvSpPr>
          <p:nvPr/>
        </p:nvSpPr>
        <p:spPr bwMode="auto">
          <a:xfrm>
            <a:off x="4789488" y="2916469"/>
            <a:ext cx="1150937"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其中</a:t>
            </a:r>
            <a:endParaRPr lang="zh-CN" altLang="en-US" sz="2000" b="1" dirty="0">
              <a:latin typeface="楷体" panose="02010609060101010101" pitchFamily="49" charset="-122"/>
              <a:ea typeface="楷体" panose="02010609060101010101" pitchFamily="49" charset="-122"/>
            </a:endParaRPr>
          </a:p>
        </p:txBody>
      </p:sp>
      <p:sp>
        <p:nvSpPr>
          <p:cNvPr id="75787" name="Rectangle 14"/>
          <p:cNvSpPr>
            <a:spLocks noChangeArrowheads="1"/>
          </p:cNvSpPr>
          <p:nvPr/>
        </p:nvSpPr>
        <p:spPr bwMode="auto">
          <a:xfrm>
            <a:off x="468313" y="3732444"/>
            <a:ext cx="3887787"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假设其余的应力分量全为零</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则</a:t>
            </a:r>
            <a:endParaRPr lang="zh-CN" altLang="en-US" sz="2000" b="1" dirty="0">
              <a:latin typeface="楷体" panose="02010609060101010101" pitchFamily="49" charset="-122"/>
              <a:ea typeface="楷体" panose="02010609060101010101" pitchFamily="49" charset="-122"/>
            </a:endParaRPr>
          </a:p>
        </p:txBody>
      </p:sp>
      <p:graphicFrame>
        <p:nvGraphicFramePr>
          <p:cNvPr id="75788" name="Object 12"/>
          <p:cNvGraphicFramePr>
            <a:graphicFrameLocks noChangeAspect="1"/>
          </p:cNvGraphicFramePr>
          <p:nvPr>
            <p:extLst>
              <p:ext uri="{D42A27DB-BD31-4B8C-83A1-F6EECF244321}">
                <p14:modId xmlns:p14="http://schemas.microsoft.com/office/powerpoint/2010/main" val="1301148018"/>
              </p:ext>
            </p:extLst>
          </p:nvPr>
        </p:nvGraphicFramePr>
        <p:xfrm>
          <a:off x="2019301" y="4265357"/>
          <a:ext cx="3978275" cy="1201738"/>
        </p:xfrm>
        <a:graphic>
          <a:graphicData uri="http://schemas.openxmlformats.org/presentationml/2006/ole">
            <mc:AlternateContent xmlns:mc="http://schemas.openxmlformats.org/markup-compatibility/2006">
              <mc:Choice xmlns:v="urn:schemas-microsoft-com:vml" Requires="v">
                <p:oleObj spid="_x0000_s112767" r:id="rId13" imgW="1587128" imgH="482708" progId="">
                  <p:embed/>
                </p:oleObj>
              </mc:Choice>
              <mc:Fallback>
                <p:oleObj r:id="rId13" imgW="1587128" imgH="482708" progId="">
                  <p:embed/>
                  <p:pic>
                    <p:nvPicPr>
                      <p:cNvPr id="75788"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9301" y="4265357"/>
                        <a:ext cx="39782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75789" name="Rectangle 17"/>
          <p:cNvSpPr>
            <a:spLocks noChangeArrowheads="1"/>
          </p:cNvSpPr>
          <p:nvPr/>
        </p:nvSpPr>
        <p:spPr bwMode="auto">
          <a:xfrm>
            <a:off x="468313" y="5635010"/>
            <a:ext cx="6769100" cy="84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上面的解在体力为零时</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是满足平衡微分方程的</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p>
          <a:p>
            <a:pPr eaLnBrk="1" hangingPunct="1">
              <a:lnSpc>
                <a:spcPct val="130000"/>
              </a:lnSpc>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现在校核是否满足边界条件</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latin typeface="楷体" panose="02010609060101010101" pitchFamily="49" charset="-122"/>
              <a:ea typeface="楷体" panose="02010609060101010101" pitchFamily="49" charset="-122"/>
            </a:endParaRPr>
          </a:p>
        </p:txBody>
      </p:sp>
      <p:grpSp>
        <p:nvGrpSpPr>
          <p:cNvPr id="15" name="Group 58"/>
          <p:cNvGrpSpPr>
            <a:grpSpLocks/>
          </p:cNvGrpSpPr>
          <p:nvPr/>
        </p:nvGrpSpPr>
        <p:grpSpPr bwMode="auto">
          <a:xfrm>
            <a:off x="5862638" y="3019832"/>
            <a:ext cx="3946525" cy="3816350"/>
            <a:chOff x="0" y="0"/>
            <a:chExt cx="2486" cy="2404"/>
          </a:xfrm>
        </p:grpSpPr>
        <p:sp>
          <p:nvSpPr>
            <p:cNvPr id="16" name="Oval 27"/>
            <p:cNvSpPr>
              <a:spLocks noChangeArrowheads="1"/>
            </p:cNvSpPr>
            <p:nvPr/>
          </p:nvSpPr>
          <p:spPr bwMode="auto">
            <a:xfrm>
              <a:off x="380" y="440"/>
              <a:ext cx="1316" cy="1316"/>
            </a:xfrm>
            <a:prstGeom prst="ellipse">
              <a:avLst/>
            </a:prstGeom>
            <a:solidFill>
              <a:schemeClr val="accent1"/>
            </a:solidFill>
            <a:ln w="9525" cmpd="sng">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Line 28"/>
            <p:cNvSpPr>
              <a:spLocks noChangeShapeType="1"/>
            </p:cNvSpPr>
            <p:nvPr/>
          </p:nvSpPr>
          <p:spPr bwMode="auto">
            <a:xfrm>
              <a:off x="0" y="1089"/>
              <a:ext cx="2404"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9"/>
            <p:cNvSpPr>
              <a:spLocks noChangeShapeType="1"/>
            </p:cNvSpPr>
            <p:nvPr/>
          </p:nvSpPr>
          <p:spPr bwMode="auto">
            <a:xfrm>
              <a:off x="1043" y="0"/>
              <a:ext cx="0" cy="231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 name="Object 36"/>
            <p:cNvGraphicFramePr>
              <a:graphicFrameLocks noChangeAspect="1"/>
            </p:cNvGraphicFramePr>
            <p:nvPr/>
          </p:nvGraphicFramePr>
          <p:xfrm>
            <a:off x="816" y="862"/>
            <a:ext cx="184" cy="213"/>
          </p:xfrm>
          <a:graphic>
            <a:graphicData uri="http://schemas.openxmlformats.org/presentationml/2006/ole">
              <mc:AlternateContent xmlns:mc="http://schemas.openxmlformats.org/markup-compatibility/2006">
                <mc:Choice xmlns:v="urn:schemas-microsoft-com:vml" Requires="v">
                  <p:oleObj spid="_x0000_s112768" r:id="rId15" imgW="152453" imgH="177809" progId="">
                    <p:embed/>
                  </p:oleObj>
                </mc:Choice>
                <mc:Fallback>
                  <p:oleObj r:id="rId15" imgW="152453" imgH="177809" progId="">
                    <p:embed/>
                    <p:pic>
                      <p:nvPicPr>
                        <p:cNvPr id="74788"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6" y="862"/>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0" name="Object 37"/>
            <p:cNvGraphicFramePr>
              <a:graphicFrameLocks noChangeAspect="1"/>
            </p:cNvGraphicFramePr>
            <p:nvPr/>
          </p:nvGraphicFramePr>
          <p:xfrm>
            <a:off x="1043" y="1270"/>
            <a:ext cx="153" cy="213"/>
          </p:xfrm>
          <a:graphic>
            <a:graphicData uri="http://schemas.openxmlformats.org/presentationml/2006/ole">
              <mc:AlternateContent xmlns:mc="http://schemas.openxmlformats.org/markup-compatibility/2006">
                <mc:Choice xmlns:v="urn:schemas-microsoft-com:vml" Requires="v">
                  <p:oleObj spid="_x0000_s112769" r:id="rId17" imgW="127042" imgH="177732" progId="">
                    <p:embed/>
                  </p:oleObj>
                </mc:Choice>
                <mc:Fallback>
                  <p:oleObj r:id="rId17" imgW="127042" imgH="177732" progId="">
                    <p:embed/>
                    <p:pic>
                      <p:nvPicPr>
                        <p:cNvPr id="74789"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3" y="1270"/>
                          <a:ext cx="1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21" name="Line 47"/>
            <p:cNvSpPr>
              <a:spLocks noChangeShapeType="1"/>
            </p:cNvSpPr>
            <p:nvPr/>
          </p:nvSpPr>
          <p:spPr bwMode="auto">
            <a:xfrm>
              <a:off x="1043" y="1089"/>
              <a:ext cx="227" cy="317"/>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48"/>
            <p:cNvSpPr>
              <a:spLocks noChangeShapeType="1"/>
            </p:cNvSpPr>
            <p:nvPr/>
          </p:nvSpPr>
          <p:spPr bwMode="auto">
            <a:xfrm flipV="1">
              <a:off x="1270" y="1134"/>
              <a:ext cx="0" cy="27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49"/>
            <p:cNvSpPr>
              <a:spLocks noChangeShapeType="1"/>
            </p:cNvSpPr>
            <p:nvPr/>
          </p:nvSpPr>
          <p:spPr bwMode="auto">
            <a:xfrm>
              <a:off x="1270" y="1406"/>
              <a:ext cx="272"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Freeform 50"/>
            <p:cNvSpPr>
              <a:spLocks/>
            </p:cNvSpPr>
            <p:nvPr/>
          </p:nvSpPr>
          <p:spPr bwMode="auto">
            <a:xfrm>
              <a:off x="1270" y="1160"/>
              <a:ext cx="262" cy="247"/>
            </a:xfrm>
            <a:custGeom>
              <a:avLst/>
              <a:gdLst>
                <a:gd name="T0" fmla="*/ 0 w 262"/>
                <a:gd name="T1" fmla="*/ 247 h 247"/>
                <a:gd name="T2" fmla="*/ 262 w 262"/>
                <a:gd name="T3" fmla="*/ 0 h 247"/>
                <a:gd name="T4" fmla="*/ 0 60000 65536"/>
                <a:gd name="T5" fmla="*/ 0 60000 65536"/>
                <a:gd name="T6" fmla="*/ 0 w 262"/>
                <a:gd name="T7" fmla="*/ 0 h 247"/>
                <a:gd name="T8" fmla="*/ 262 w 262"/>
                <a:gd name="T9" fmla="*/ 247 h 247"/>
              </a:gdLst>
              <a:ahLst/>
              <a:cxnLst>
                <a:cxn ang="T4">
                  <a:pos x="T0" y="T1"/>
                </a:cxn>
                <a:cxn ang="T5">
                  <a:pos x="T2" y="T3"/>
                </a:cxn>
              </a:cxnLst>
              <a:rect l="T6" t="T7" r="T8" b="T9"/>
              <a:pathLst>
                <a:path w="262" h="247">
                  <a:moveTo>
                    <a:pt x="0" y="247"/>
                  </a:moveTo>
                  <a:lnTo>
                    <a:pt x="262" y="0"/>
                  </a:lnTo>
                </a:path>
              </a:pathLst>
            </a:custGeom>
            <a:noFill/>
            <a:ln w="9525" cmpd="sng">
              <a:solidFill>
                <a:schemeClr val="tx1"/>
              </a:solidFill>
              <a:bevel/>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Freeform 52"/>
            <p:cNvSpPr>
              <a:spLocks/>
            </p:cNvSpPr>
            <p:nvPr/>
          </p:nvSpPr>
          <p:spPr bwMode="auto">
            <a:xfrm>
              <a:off x="1043" y="1225"/>
              <a:ext cx="91" cy="52"/>
            </a:xfrm>
            <a:custGeom>
              <a:avLst/>
              <a:gdLst>
                <a:gd name="T0" fmla="*/ 0 w 91"/>
                <a:gd name="T1" fmla="*/ 45 h 52"/>
                <a:gd name="T2" fmla="*/ 46 w 91"/>
                <a:gd name="T3" fmla="*/ 45 h 52"/>
                <a:gd name="T4" fmla="*/ 91 w 91"/>
                <a:gd name="T5" fmla="*/ 0 h 52"/>
                <a:gd name="T6" fmla="*/ 0 60000 65536"/>
                <a:gd name="T7" fmla="*/ 0 60000 65536"/>
                <a:gd name="T8" fmla="*/ 0 60000 65536"/>
                <a:gd name="T9" fmla="*/ 0 w 91"/>
                <a:gd name="T10" fmla="*/ 0 h 52"/>
                <a:gd name="T11" fmla="*/ 91 w 91"/>
                <a:gd name="T12" fmla="*/ 52 h 52"/>
              </a:gdLst>
              <a:ahLst/>
              <a:cxnLst>
                <a:cxn ang="T6">
                  <a:pos x="T0" y="T1"/>
                </a:cxn>
                <a:cxn ang="T7">
                  <a:pos x="T2" y="T3"/>
                </a:cxn>
                <a:cxn ang="T8">
                  <a:pos x="T4" y="T5"/>
                </a:cxn>
              </a:cxnLst>
              <a:rect l="T9" t="T10" r="T11" b="T12"/>
              <a:pathLst>
                <a:path w="91" h="52">
                  <a:moveTo>
                    <a:pt x="0" y="45"/>
                  </a:moveTo>
                  <a:cubicBezTo>
                    <a:pt x="15" y="48"/>
                    <a:pt x="31" y="52"/>
                    <a:pt x="46" y="45"/>
                  </a:cubicBezTo>
                  <a:cubicBezTo>
                    <a:pt x="61" y="38"/>
                    <a:pt x="76" y="19"/>
                    <a:pt x="91" y="0"/>
                  </a:cubicBezTo>
                </a:path>
              </a:pathLst>
            </a:custGeom>
            <a:noFill/>
            <a:ln w="952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 name="Object 43"/>
            <p:cNvGraphicFramePr>
              <a:graphicFrameLocks noChangeAspect="1"/>
            </p:cNvGraphicFramePr>
            <p:nvPr/>
          </p:nvGraphicFramePr>
          <p:xfrm>
            <a:off x="1544" y="1322"/>
            <a:ext cx="316" cy="356"/>
          </p:xfrm>
          <a:graphic>
            <a:graphicData uri="http://schemas.openxmlformats.org/presentationml/2006/ole">
              <mc:AlternateContent xmlns:mc="http://schemas.openxmlformats.org/markup-compatibility/2006">
                <mc:Choice xmlns:v="urn:schemas-microsoft-com:vml" Requires="v">
                  <p:oleObj spid="_x0000_s112770" r:id="rId19" imgW="215936" imgH="241303" progId="">
                    <p:embed/>
                  </p:oleObj>
                </mc:Choice>
                <mc:Fallback>
                  <p:oleObj r:id="rId19" imgW="215936" imgH="241303" progId="">
                    <p:embed/>
                    <p:pic>
                      <p:nvPicPr>
                        <p:cNvPr id="74795" name="Object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44" y="1322"/>
                          <a:ext cx="316"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7" name="Object 44"/>
            <p:cNvGraphicFramePr>
              <a:graphicFrameLocks noChangeAspect="1"/>
            </p:cNvGraphicFramePr>
            <p:nvPr/>
          </p:nvGraphicFramePr>
          <p:xfrm>
            <a:off x="726" y="2132"/>
            <a:ext cx="246" cy="272"/>
          </p:xfrm>
          <a:graphic>
            <a:graphicData uri="http://schemas.openxmlformats.org/presentationml/2006/ole">
              <mc:AlternateContent xmlns:mc="http://schemas.openxmlformats.org/markup-compatibility/2006">
                <mc:Choice xmlns:v="urn:schemas-microsoft-com:vml" Requires="v">
                  <p:oleObj spid="_x0000_s112771" r:id="rId21" imgW="127042" imgH="139714" progId="">
                    <p:embed/>
                  </p:oleObj>
                </mc:Choice>
                <mc:Fallback>
                  <p:oleObj r:id="rId21" imgW="127042" imgH="139714" progId="">
                    <p:embed/>
                    <p:pic>
                      <p:nvPicPr>
                        <p:cNvPr id="74796" name="Object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6" y="2132"/>
                          <a:ext cx="24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8" name="Object 45"/>
            <p:cNvGraphicFramePr>
              <a:graphicFrameLocks noChangeAspect="1"/>
            </p:cNvGraphicFramePr>
            <p:nvPr/>
          </p:nvGraphicFramePr>
          <p:xfrm>
            <a:off x="1134" y="816"/>
            <a:ext cx="302" cy="318"/>
          </p:xfrm>
          <a:graphic>
            <a:graphicData uri="http://schemas.openxmlformats.org/presentationml/2006/ole">
              <mc:AlternateContent xmlns:mc="http://schemas.openxmlformats.org/markup-compatibility/2006">
                <mc:Choice xmlns:v="urn:schemas-microsoft-com:vml" Requires="v">
                  <p:oleObj spid="_x0000_s112772" r:id="rId23" imgW="215936" imgH="228620" progId="">
                    <p:embed/>
                  </p:oleObj>
                </mc:Choice>
                <mc:Fallback>
                  <p:oleObj r:id="rId23" imgW="215936" imgH="228620" progId="">
                    <p:embed/>
                    <p:pic>
                      <p:nvPicPr>
                        <p:cNvPr id="74797" name="Object 4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34" y="816"/>
                          <a:ext cx="30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46"/>
            <p:cNvGraphicFramePr>
              <a:graphicFrameLocks noChangeAspect="1"/>
            </p:cNvGraphicFramePr>
            <p:nvPr/>
          </p:nvGraphicFramePr>
          <p:xfrm>
            <a:off x="2223" y="816"/>
            <a:ext cx="263" cy="316"/>
          </p:xfrm>
          <a:graphic>
            <a:graphicData uri="http://schemas.openxmlformats.org/presentationml/2006/ole">
              <mc:AlternateContent xmlns:mc="http://schemas.openxmlformats.org/markup-compatibility/2006">
                <mc:Choice xmlns:v="urn:schemas-microsoft-com:vml" Requires="v">
                  <p:oleObj spid="_x0000_s112773" r:id="rId25" imgW="139835" imgH="165202" progId="">
                    <p:embed/>
                  </p:oleObj>
                </mc:Choice>
                <mc:Fallback>
                  <p:oleObj r:id="rId25" imgW="139835" imgH="165202" progId="">
                    <p:embed/>
                    <p:pic>
                      <p:nvPicPr>
                        <p:cNvPr id="74798" name="Object 4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23" y="816"/>
                          <a:ext cx="26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30" name="Object 47"/>
            <p:cNvGraphicFramePr>
              <a:graphicFrameLocks noChangeAspect="1"/>
            </p:cNvGraphicFramePr>
            <p:nvPr/>
          </p:nvGraphicFramePr>
          <p:xfrm>
            <a:off x="1497" y="1088"/>
            <a:ext cx="207" cy="227"/>
          </p:xfrm>
          <a:graphic>
            <a:graphicData uri="http://schemas.openxmlformats.org/presentationml/2006/ole">
              <mc:AlternateContent xmlns:mc="http://schemas.openxmlformats.org/markup-compatibility/2006">
                <mc:Choice xmlns:v="urn:schemas-microsoft-com:vml" Requires="v">
                  <p:oleObj spid="_x0000_s112774" r:id="rId27" imgW="127042" imgH="139714" progId="">
                    <p:embed/>
                  </p:oleObj>
                </mc:Choice>
                <mc:Fallback>
                  <p:oleObj r:id="rId27" imgW="127042" imgH="139714" progId="">
                    <p:embed/>
                    <p:pic>
                      <p:nvPicPr>
                        <p:cNvPr id="74799" name="Object 4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97" y="1088"/>
                          <a:ext cx="20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546800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blinds(horizontal)">
                                      <p:cBhvr>
                                        <p:cTn id="7" dur="500"/>
                                        <p:tgtEl>
                                          <p:spTgt spid="75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blinds(horizontal)">
                                      <p:cBhvr>
                                        <p:cTn id="12" dur="500"/>
                                        <p:tgtEl>
                                          <p:spTgt spid="7578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5786"/>
                                        </p:tgtEl>
                                        <p:attrNameLst>
                                          <p:attrName>style.visibility</p:attrName>
                                        </p:attrNameLst>
                                      </p:cBhvr>
                                      <p:to>
                                        <p:strVal val="visible"/>
                                      </p:to>
                                    </p:set>
                                    <p:animEffect transition="in" filter="blinds(horizontal)">
                                      <p:cBhvr>
                                        <p:cTn id="15" dur="500"/>
                                        <p:tgtEl>
                                          <p:spTgt spid="75786"/>
                                        </p:tgtEl>
                                      </p:cBhvr>
                                    </p:animEffect>
                                  </p:childTnLst>
                                </p:cTn>
                              </p:par>
                              <p:par>
                                <p:cTn id="16" presetID="3" presetClass="entr" presetSubtype="10" fill="hold" nodeType="withEffect">
                                  <p:stCondLst>
                                    <p:cond delay="0"/>
                                  </p:stCondLst>
                                  <p:childTnLst>
                                    <p:set>
                                      <p:cBhvr>
                                        <p:cTn id="17" dur="1" fill="hold">
                                          <p:stCondLst>
                                            <p:cond delay="0"/>
                                          </p:stCondLst>
                                        </p:cTn>
                                        <p:tgtEl>
                                          <p:spTgt spid="75781"/>
                                        </p:tgtEl>
                                        <p:attrNameLst>
                                          <p:attrName>style.visibility</p:attrName>
                                        </p:attrNameLst>
                                      </p:cBhvr>
                                      <p:to>
                                        <p:strVal val="visible"/>
                                      </p:to>
                                    </p:set>
                                    <p:animEffect transition="in" filter="blinds(horizontal)">
                                      <p:cBhvr>
                                        <p:cTn id="18" dur="500"/>
                                        <p:tgtEl>
                                          <p:spTgt spid="757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5787"/>
                                        </p:tgtEl>
                                        <p:attrNameLst>
                                          <p:attrName>style.visibility</p:attrName>
                                        </p:attrNameLst>
                                      </p:cBhvr>
                                      <p:to>
                                        <p:strVal val="visible"/>
                                      </p:to>
                                    </p:set>
                                    <p:animEffect transition="in" filter="blinds(horizontal)">
                                      <p:cBhvr>
                                        <p:cTn id="23" dur="500"/>
                                        <p:tgtEl>
                                          <p:spTgt spid="75787"/>
                                        </p:tgtEl>
                                      </p:cBhvr>
                                    </p:animEffect>
                                  </p:childTnLst>
                                </p:cTn>
                              </p:par>
                              <p:par>
                                <p:cTn id="24" presetID="3" presetClass="entr" presetSubtype="10" fill="hold" nodeType="withEffect">
                                  <p:stCondLst>
                                    <p:cond delay="0"/>
                                  </p:stCondLst>
                                  <p:childTnLst>
                                    <p:set>
                                      <p:cBhvr>
                                        <p:cTn id="25" dur="1" fill="hold">
                                          <p:stCondLst>
                                            <p:cond delay="0"/>
                                          </p:stCondLst>
                                        </p:cTn>
                                        <p:tgtEl>
                                          <p:spTgt spid="75788"/>
                                        </p:tgtEl>
                                        <p:attrNameLst>
                                          <p:attrName>style.visibility</p:attrName>
                                        </p:attrNameLst>
                                      </p:cBhvr>
                                      <p:to>
                                        <p:strVal val="visible"/>
                                      </p:to>
                                    </p:set>
                                    <p:animEffect transition="in" filter="blinds(horizontal)">
                                      <p:cBhvr>
                                        <p:cTn id="26" dur="500"/>
                                        <p:tgtEl>
                                          <p:spTgt spid="7578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5789"/>
                                        </p:tgtEl>
                                        <p:attrNameLst>
                                          <p:attrName>style.visibility</p:attrName>
                                        </p:attrNameLst>
                                      </p:cBhvr>
                                      <p:to>
                                        <p:strVal val="visible"/>
                                      </p:to>
                                    </p:set>
                                    <p:animEffect transition="in" filter="blinds(horizontal)">
                                      <p:cBhvr>
                                        <p:cTn id="31" dur="500"/>
                                        <p:tgtEl>
                                          <p:spTgt spid="75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6" grpId="0" autoUpdateAnimBg="0"/>
      <p:bldP spid="75787" grpId="0" autoUpdateAnimBg="0"/>
      <p:bldP spid="75789"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454420" y="672147"/>
            <a:ext cx="6769100" cy="50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边界条件</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侧面</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b="1" dirty="0">
              <a:latin typeface="楷体" panose="02010609060101010101" pitchFamily="49" charset="-122"/>
              <a:ea typeface="楷体" panose="02010609060101010101" pitchFamily="49" charset="-122"/>
            </a:endParaRPr>
          </a:p>
        </p:txBody>
      </p:sp>
      <p:graphicFrame>
        <p:nvGraphicFramePr>
          <p:cNvPr id="76803" name="Object 3"/>
          <p:cNvGraphicFramePr>
            <a:graphicFrameLocks noChangeAspect="1"/>
          </p:cNvGraphicFramePr>
          <p:nvPr>
            <p:extLst>
              <p:ext uri="{D42A27DB-BD31-4B8C-83A1-F6EECF244321}">
                <p14:modId xmlns:p14="http://schemas.microsoft.com/office/powerpoint/2010/main" val="1845362842"/>
              </p:ext>
            </p:extLst>
          </p:nvPr>
        </p:nvGraphicFramePr>
        <p:xfrm>
          <a:off x="2948802" y="432313"/>
          <a:ext cx="2166895" cy="1470978"/>
        </p:xfrm>
        <a:graphic>
          <a:graphicData uri="http://schemas.openxmlformats.org/presentationml/2006/ole">
            <mc:AlternateContent xmlns:mc="http://schemas.openxmlformats.org/markup-compatibility/2006">
              <mc:Choice xmlns:v="urn:schemas-microsoft-com:vml" Requires="v">
                <p:oleObj spid="_x0000_s113760" r:id="rId3" imgW="1079817" imgH="736917" progId="">
                  <p:embed/>
                </p:oleObj>
              </mc:Choice>
              <mc:Fallback>
                <p:oleObj r:id="rId3" imgW="1079817" imgH="736917" progId="">
                  <p:embed/>
                  <p:pic>
                    <p:nvPicPr>
                      <p:cNvPr id="768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802" y="432313"/>
                        <a:ext cx="2166895" cy="1470978"/>
                      </a:xfrm>
                      <a:prstGeom prst="rect">
                        <a:avLst/>
                      </a:prstGeom>
                      <a:noFill/>
                      <a:ln>
                        <a:noFill/>
                      </a:ln>
                      <a:extLst/>
                    </p:spPr>
                  </p:pic>
                </p:oleObj>
              </mc:Fallback>
            </mc:AlternateContent>
          </a:graphicData>
        </a:graphic>
      </p:graphicFrame>
      <p:graphicFrame>
        <p:nvGraphicFramePr>
          <p:cNvPr id="76804" name="Object 4"/>
          <p:cNvGraphicFramePr>
            <a:graphicFrameLocks noChangeAspect="1"/>
          </p:cNvGraphicFramePr>
          <p:nvPr>
            <p:extLst>
              <p:ext uri="{D42A27DB-BD31-4B8C-83A1-F6EECF244321}">
                <p14:modId xmlns:p14="http://schemas.microsoft.com/office/powerpoint/2010/main" val="4279402116"/>
              </p:ext>
            </p:extLst>
          </p:nvPr>
        </p:nvGraphicFramePr>
        <p:xfrm>
          <a:off x="1525514" y="2552614"/>
          <a:ext cx="4646581" cy="1172372"/>
        </p:xfrm>
        <a:graphic>
          <a:graphicData uri="http://schemas.openxmlformats.org/presentationml/2006/ole">
            <mc:AlternateContent xmlns:mc="http://schemas.openxmlformats.org/markup-compatibility/2006">
              <mc:Choice xmlns:v="urn:schemas-microsoft-com:vml" Requires="v">
                <p:oleObj spid="_x0000_s113761" r:id="rId5" imgW="2400617" imgH="609917" progId="">
                  <p:embed/>
                </p:oleObj>
              </mc:Choice>
              <mc:Fallback>
                <p:oleObj r:id="rId5" imgW="2400617" imgH="609917" progId="">
                  <p:embed/>
                  <p:pic>
                    <p:nvPicPr>
                      <p:cNvPr id="7680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14" y="2552614"/>
                        <a:ext cx="4646581" cy="1172372"/>
                      </a:xfrm>
                      <a:prstGeom prst="rect">
                        <a:avLst/>
                      </a:prstGeom>
                      <a:noFill/>
                      <a:ln>
                        <a:noFill/>
                      </a:ln>
                      <a:extLst/>
                    </p:spPr>
                  </p:pic>
                </p:oleObj>
              </mc:Fallback>
            </mc:AlternateContent>
          </a:graphicData>
        </a:graphic>
      </p:graphicFrame>
      <p:sp>
        <p:nvSpPr>
          <p:cNvPr id="76805" name="Rectangle 7"/>
          <p:cNvSpPr>
            <a:spLocks noChangeArrowheads="1"/>
          </p:cNvSpPr>
          <p:nvPr/>
        </p:nvSpPr>
        <p:spPr bwMode="auto">
          <a:xfrm>
            <a:off x="468313" y="1903291"/>
            <a:ext cx="3455987" cy="50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b="1" dirty="0">
                <a:latin typeface="楷体" panose="02010609060101010101" pitchFamily="49" charset="-122"/>
                <a:ea typeface="楷体" panose="02010609060101010101" pitchFamily="49" charset="-122"/>
                <a:cs typeface="Times New Roman" panose="02020603050405020304" pitchFamily="18" charset="0"/>
              </a:rPr>
              <a:t>在圆柱侧面上</a:t>
            </a:r>
            <a:r>
              <a:rPr lang="en-US" altLang="zh-CN" sz="24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有</a:t>
            </a:r>
            <a:endParaRPr lang="zh-CN" altLang="en-US" sz="2400" b="1" dirty="0">
              <a:latin typeface="楷体" panose="02010609060101010101" pitchFamily="49" charset="-122"/>
              <a:ea typeface="楷体" panose="02010609060101010101" pitchFamily="49" charset="-122"/>
            </a:endParaRPr>
          </a:p>
        </p:txBody>
      </p:sp>
      <p:sp>
        <p:nvSpPr>
          <p:cNvPr id="76806" name="Rectangle 8"/>
          <p:cNvSpPr>
            <a:spLocks noChangeArrowheads="1"/>
          </p:cNvSpPr>
          <p:nvPr/>
        </p:nvSpPr>
        <p:spPr bwMode="auto">
          <a:xfrm>
            <a:off x="402010" y="3903445"/>
            <a:ext cx="7129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将应力代入上面</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应力满足圆柱侧面上的边界条件</a:t>
            </a:r>
            <a:r>
              <a:rPr lang="en-US" altLang="zh-CN" sz="2000" dirty="0">
                <a:latin typeface="宋体" panose="02010600030101010101" pitchFamily="2" charset="-122"/>
                <a:cs typeface="Times New Roman" panose="02020603050405020304" pitchFamily="18" charset="0"/>
              </a:rPr>
              <a:t>.</a:t>
            </a:r>
            <a:endParaRPr lang="en-US" altLang="zh-CN" sz="2000" dirty="0"/>
          </a:p>
        </p:txBody>
      </p:sp>
      <p:grpSp>
        <p:nvGrpSpPr>
          <p:cNvPr id="76807" name="Group 15"/>
          <p:cNvGrpSpPr>
            <a:grpSpLocks/>
          </p:cNvGrpSpPr>
          <p:nvPr/>
        </p:nvGrpSpPr>
        <p:grpSpPr bwMode="auto">
          <a:xfrm>
            <a:off x="432594" y="4425950"/>
            <a:ext cx="6275387" cy="492125"/>
            <a:chOff x="0" y="-1"/>
            <a:chExt cx="3953" cy="310"/>
          </a:xfrm>
        </p:grpSpPr>
        <p:sp>
          <p:nvSpPr>
            <p:cNvPr id="76808" name="Rectangle 9"/>
            <p:cNvSpPr>
              <a:spLocks noChangeArrowheads="1"/>
            </p:cNvSpPr>
            <p:nvPr/>
          </p:nvSpPr>
          <p:spPr bwMode="auto">
            <a:xfrm>
              <a:off x="0" y="-1"/>
              <a:ext cx="285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考察圆柱的两端</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在 </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z</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i="1" dirty="0">
                  <a:latin typeface="Times New Roman" panose="02020603050405020304" pitchFamily="18" charset="0"/>
                  <a:ea typeface="楷体" panose="02010609060101010101" pitchFamily="49" charset="-122"/>
                  <a:cs typeface="Times New Roman" panose="02020603050405020304" pitchFamily="18" charset="0"/>
                </a:rPr>
                <a:t>l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处</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latin typeface="楷体" panose="02010609060101010101" pitchFamily="49" charset="-122"/>
                <a:ea typeface="楷体" panose="02010609060101010101" pitchFamily="49" charset="-122"/>
              </a:endParaRPr>
            </a:p>
          </p:txBody>
        </p:sp>
        <p:graphicFrame>
          <p:nvGraphicFramePr>
            <p:cNvPr id="76809" name="Object 9"/>
            <p:cNvGraphicFramePr>
              <a:graphicFrameLocks noChangeAspect="1"/>
            </p:cNvGraphicFramePr>
            <p:nvPr>
              <p:extLst>
                <p:ext uri="{D42A27DB-BD31-4B8C-83A1-F6EECF244321}">
                  <p14:modId xmlns:p14="http://schemas.microsoft.com/office/powerpoint/2010/main" val="1582116557"/>
                </p:ext>
              </p:extLst>
            </p:nvPr>
          </p:nvGraphicFramePr>
          <p:xfrm>
            <a:off x="2264" y="15"/>
            <a:ext cx="1689" cy="280"/>
          </p:xfrm>
          <a:graphic>
            <a:graphicData uri="http://schemas.openxmlformats.org/presentationml/2006/ole">
              <mc:AlternateContent xmlns:mc="http://schemas.openxmlformats.org/markup-compatibility/2006">
                <mc:Choice xmlns:v="urn:schemas-microsoft-com:vml" Requires="v">
                  <p:oleObj spid="_x0000_s113762" r:id="rId7" imgW="1294032" imgH="215936" progId="">
                    <p:embed/>
                  </p:oleObj>
                </mc:Choice>
                <mc:Fallback>
                  <p:oleObj r:id="rId7" imgW="1294032" imgH="215936" progId="">
                    <p:embed/>
                    <p:pic>
                      <p:nvPicPr>
                        <p:cNvPr id="7680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4" y="15"/>
                          <a:ext cx="1689" cy="280"/>
                        </a:xfrm>
                        <a:prstGeom prst="rect">
                          <a:avLst/>
                        </a:prstGeom>
                        <a:noFill/>
                        <a:ln>
                          <a:noFill/>
                        </a:ln>
                        <a:extLst/>
                      </p:spPr>
                    </p:pic>
                  </p:oleObj>
                </mc:Fallback>
              </mc:AlternateContent>
            </a:graphicData>
          </a:graphic>
        </p:graphicFrame>
      </p:grpSp>
      <p:sp>
        <p:nvSpPr>
          <p:cNvPr id="76810" name="Rectangle 12"/>
          <p:cNvSpPr>
            <a:spLocks noChangeArrowheads="1"/>
          </p:cNvSpPr>
          <p:nvPr/>
        </p:nvSpPr>
        <p:spPr bwMode="auto">
          <a:xfrm>
            <a:off x="468313" y="5286835"/>
            <a:ext cx="1944688" cy="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边界条件变为</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latin typeface="楷体" panose="02010609060101010101" pitchFamily="49" charset="-122"/>
              <a:ea typeface="楷体" panose="02010609060101010101" pitchFamily="49" charset="-122"/>
            </a:endParaRPr>
          </a:p>
        </p:txBody>
      </p:sp>
      <p:graphicFrame>
        <p:nvGraphicFramePr>
          <p:cNvPr id="76811" name="Object 11"/>
          <p:cNvGraphicFramePr>
            <a:graphicFrameLocks noChangeAspect="1"/>
          </p:cNvGraphicFramePr>
          <p:nvPr>
            <p:extLst>
              <p:ext uri="{D42A27DB-BD31-4B8C-83A1-F6EECF244321}">
                <p14:modId xmlns:p14="http://schemas.microsoft.com/office/powerpoint/2010/main" val="780928547"/>
              </p:ext>
            </p:extLst>
          </p:nvPr>
        </p:nvGraphicFramePr>
        <p:xfrm>
          <a:off x="3363602" y="5134589"/>
          <a:ext cx="1206278" cy="1392047"/>
        </p:xfrm>
        <a:graphic>
          <a:graphicData uri="http://schemas.openxmlformats.org/presentationml/2006/ole">
            <mc:AlternateContent xmlns:mc="http://schemas.openxmlformats.org/markup-compatibility/2006">
              <mc:Choice xmlns:v="urn:schemas-microsoft-com:vml" Requires="v">
                <p:oleObj spid="_x0000_s113763" r:id="rId9" imgW="635042" imgH="736597" progId="">
                  <p:embed/>
                </p:oleObj>
              </mc:Choice>
              <mc:Fallback>
                <p:oleObj r:id="rId9" imgW="635042" imgH="736597" progId="">
                  <p:embed/>
                  <p:pic>
                    <p:nvPicPr>
                      <p:cNvPr id="7681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3602" y="5134589"/>
                        <a:ext cx="1206278" cy="1392047"/>
                      </a:xfrm>
                      <a:prstGeom prst="rect">
                        <a:avLst/>
                      </a:prstGeom>
                      <a:noFill/>
                      <a:ln>
                        <a:noFill/>
                      </a:ln>
                      <a:extLst/>
                    </p:spPr>
                  </p:pic>
                </p:oleObj>
              </mc:Fallback>
            </mc:AlternateContent>
          </a:graphicData>
        </a:graphic>
      </p:graphicFrame>
      <p:grpSp>
        <p:nvGrpSpPr>
          <p:cNvPr id="13" name="Group 59"/>
          <p:cNvGrpSpPr>
            <a:grpSpLocks/>
          </p:cNvGrpSpPr>
          <p:nvPr/>
        </p:nvGrpSpPr>
        <p:grpSpPr bwMode="auto">
          <a:xfrm>
            <a:off x="6063451" y="110249"/>
            <a:ext cx="3009900" cy="4294187"/>
            <a:chOff x="0" y="0"/>
            <a:chExt cx="1896" cy="2705"/>
          </a:xfrm>
        </p:grpSpPr>
        <p:grpSp>
          <p:nvGrpSpPr>
            <p:cNvPr id="14" name="Group 20"/>
            <p:cNvGrpSpPr>
              <a:grpSpLocks/>
            </p:cNvGrpSpPr>
            <p:nvPr/>
          </p:nvGrpSpPr>
          <p:grpSpPr bwMode="auto">
            <a:xfrm>
              <a:off x="408" y="499"/>
              <a:ext cx="681" cy="1597"/>
              <a:chOff x="0" y="0"/>
              <a:chExt cx="681" cy="1597"/>
            </a:xfrm>
          </p:grpSpPr>
          <p:sp>
            <p:nvSpPr>
              <p:cNvPr id="31" name="Oval 5"/>
              <p:cNvSpPr>
                <a:spLocks noChangeArrowheads="1"/>
              </p:cNvSpPr>
              <p:nvPr/>
            </p:nvSpPr>
            <p:spPr bwMode="auto">
              <a:xfrm>
                <a:off x="0" y="0"/>
                <a:ext cx="681" cy="362"/>
              </a:xfrm>
              <a:prstGeom prst="ellipse">
                <a:avLst/>
              </a:pr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2" name="Group 17"/>
              <p:cNvGrpSpPr>
                <a:grpSpLocks/>
              </p:cNvGrpSpPr>
              <p:nvPr/>
            </p:nvGrpSpPr>
            <p:grpSpPr bwMode="auto">
              <a:xfrm>
                <a:off x="0" y="1224"/>
                <a:ext cx="681" cy="373"/>
                <a:chOff x="0" y="0"/>
                <a:chExt cx="681" cy="373"/>
              </a:xfrm>
            </p:grpSpPr>
            <p:sp>
              <p:nvSpPr>
                <p:cNvPr id="35" name="Oval 15"/>
                <p:cNvSpPr>
                  <a:spLocks noChangeArrowheads="1"/>
                </p:cNvSpPr>
                <p:nvPr/>
              </p:nvSpPr>
              <p:spPr bwMode="auto">
                <a:xfrm>
                  <a:off x="0" y="0"/>
                  <a:ext cx="681" cy="362"/>
                </a:xfrm>
                <a:prstGeom prst="ellipse">
                  <a:avLst/>
                </a:prstGeom>
                <a:noFill/>
                <a:ln w="25400"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6" name="Group 16"/>
                <p:cNvGrpSpPr>
                  <a:grpSpLocks/>
                </p:cNvGrpSpPr>
                <p:nvPr/>
              </p:nvGrpSpPr>
              <p:grpSpPr bwMode="auto">
                <a:xfrm>
                  <a:off x="0" y="136"/>
                  <a:ext cx="680" cy="237"/>
                  <a:chOff x="0" y="0"/>
                  <a:chExt cx="643" cy="237"/>
                </a:xfrm>
              </p:grpSpPr>
              <p:sp>
                <p:nvSpPr>
                  <p:cNvPr id="37" name="Arc 9"/>
                  <p:cNvSpPr>
                    <a:spLocks/>
                  </p:cNvSpPr>
                  <p:nvPr/>
                </p:nvSpPr>
                <p:spPr bwMode="auto">
                  <a:xfrm rot="10631618">
                    <a:off x="0" y="31"/>
                    <a:ext cx="318" cy="206"/>
                  </a:xfrm>
                  <a:custGeom>
                    <a:avLst/>
                    <a:gdLst>
                      <a:gd name="T0" fmla="*/ 0 w 21600"/>
                      <a:gd name="T1" fmla="*/ 0 h 24634"/>
                      <a:gd name="T2" fmla="*/ 315 w 21600"/>
                      <a:gd name="T3" fmla="*/ 206 h 24634"/>
                      <a:gd name="T4" fmla="*/ 0 w 21600"/>
                      <a:gd name="T5" fmla="*/ 181 h 24634"/>
                      <a:gd name="T6" fmla="*/ 0 60000 65536"/>
                      <a:gd name="T7" fmla="*/ 0 60000 65536"/>
                      <a:gd name="T8" fmla="*/ 0 60000 65536"/>
                      <a:gd name="T9" fmla="*/ 0 w 21600"/>
                      <a:gd name="T10" fmla="*/ 0 h 24634"/>
                      <a:gd name="T11" fmla="*/ 21600 w 21600"/>
                      <a:gd name="T12" fmla="*/ 24634 h 24634"/>
                    </a:gdLst>
                    <a:ahLst/>
                    <a:cxnLst>
                      <a:cxn ang="T6">
                        <a:pos x="T0" y="T1"/>
                      </a:cxn>
                      <a:cxn ang="T7">
                        <a:pos x="T2" y="T3"/>
                      </a:cxn>
                      <a:cxn ang="T8">
                        <a:pos x="T4" y="T5"/>
                      </a:cxn>
                    </a:cxnLst>
                    <a:rect l="T9" t="T10" r="T11" b="T12"/>
                    <a:pathLst>
                      <a:path w="21600" h="24634" fill="none" extrusionOk="0">
                        <a:moveTo>
                          <a:pt x="-1" y="0"/>
                        </a:moveTo>
                        <a:cubicBezTo>
                          <a:pt x="11929" y="0"/>
                          <a:pt x="21600" y="9670"/>
                          <a:pt x="21600" y="21600"/>
                        </a:cubicBezTo>
                        <a:cubicBezTo>
                          <a:pt x="21600" y="22615"/>
                          <a:pt x="21528" y="23628"/>
                          <a:pt x="21385" y="24633"/>
                        </a:cubicBezTo>
                      </a:path>
                      <a:path w="21600" h="24634" stroke="0" extrusionOk="0">
                        <a:moveTo>
                          <a:pt x="-1" y="0"/>
                        </a:moveTo>
                        <a:cubicBezTo>
                          <a:pt x="11929" y="0"/>
                          <a:pt x="21600" y="9670"/>
                          <a:pt x="21600" y="21600"/>
                        </a:cubicBezTo>
                        <a:cubicBezTo>
                          <a:pt x="21600" y="22615"/>
                          <a:pt x="21528" y="23628"/>
                          <a:pt x="21385" y="24633"/>
                        </a:cubicBezTo>
                        <a:lnTo>
                          <a:pt x="0" y="21600"/>
                        </a:lnTo>
                        <a:close/>
                      </a:path>
                    </a:pathLst>
                  </a:custGeom>
                  <a:solidFill>
                    <a:schemeClr val="bg1"/>
                  </a:solidFill>
                  <a:ln w="25400" cmpd="sng">
                    <a:solidFill>
                      <a:schemeClr val="tx1"/>
                    </a:solidFill>
                    <a:bevel/>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Freeform 11"/>
                  <p:cNvSpPr>
                    <a:spLocks/>
                  </p:cNvSpPr>
                  <p:nvPr/>
                </p:nvSpPr>
                <p:spPr bwMode="auto">
                  <a:xfrm>
                    <a:off x="310" y="0"/>
                    <a:ext cx="333" cy="235"/>
                  </a:xfrm>
                  <a:custGeom>
                    <a:avLst/>
                    <a:gdLst>
                      <a:gd name="T0" fmla="*/ 0 w 333"/>
                      <a:gd name="T1" fmla="*/ 227 h 235"/>
                      <a:gd name="T2" fmla="*/ 91 w 333"/>
                      <a:gd name="T3" fmla="*/ 227 h 235"/>
                      <a:gd name="T4" fmla="*/ 227 w 333"/>
                      <a:gd name="T5" fmla="*/ 181 h 235"/>
                      <a:gd name="T6" fmla="*/ 318 w 333"/>
                      <a:gd name="T7" fmla="*/ 91 h 235"/>
                      <a:gd name="T8" fmla="*/ 318 w 333"/>
                      <a:gd name="T9" fmla="*/ 0 h 235"/>
                      <a:gd name="T10" fmla="*/ 0 60000 65536"/>
                      <a:gd name="T11" fmla="*/ 0 60000 65536"/>
                      <a:gd name="T12" fmla="*/ 0 60000 65536"/>
                      <a:gd name="T13" fmla="*/ 0 60000 65536"/>
                      <a:gd name="T14" fmla="*/ 0 60000 65536"/>
                      <a:gd name="T15" fmla="*/ 0 w 333"/>
                      <a:gd name="T16" fmla="*/ 0 h 235"/>
                      <a:gd name="T17" fmla="*/ 333 w 333"/>
                      <a:gd name="T18" fmla="*/ 235 h 235"/>
                    </a:gdLst>
                    <a:ahLst/>
                    <a:cxnLst>
                      <a:cxn ang="T10">
                        <a:pos x="T0" y="T1"/>
                      </a:cxn>
                      <a:cxn ang="T11">
                        <a:pos x="T2" y="T3"/>
                      </a:cxn>
                      <a:cxn ang="T12">
                        <a:pos x="T4" y="T5"/>
                      </a:cxn>
                      <a:cxn ang="T13">
                        <a:pos x="T6" y="T7"/>
                      </a:cxn>
                      <a:cxn ang="T14">
                        <a:pos x="T8" y="T9"/>
                      </a:cxn>
                    </a:cxnLst>
                    <a:rect l="T15" t="T16" r="T17" b="T18"/>
                    <a:pathLst>
                      <a:path w="333" h="235">
                        <a:moveTo>
                          <a:pt x="0" y="227"/>
                        </a:moveTo>
                        <a:cubicBezTo>
                          <a:pt x="26" y="231"/>
                          <a:pt x="53" y="235"/>
                          <a:pt x="91" y="227"/>
                        </a:cubicBezTo>
                        <a:cubicBezTo>
                          <a:pt x="129" y="219"/>
                          <a:pt x="189" y="204"/>
                          <a:pt x="227" y="181"/>
                        </a:cubicBezTo>
                        <a:cubicBezTo>
                          <a:pt x="265" y="158"/>
                          <a:pt x="303" y="121"/>
                          <a:pt x="318" y="91"/>
                        </a:cubicBezTo>
                        <a:cubicBezTo>
                          <a:pt x="333" y="61"/>
                          <a:pt x="325" y="30"/>
                          <a:pt x="318" y="0"/>
                        </a:cubicBezTo>
                      </a:path>
                    </a:pathLst>
                  </a:custGeom>
                  <a:solidFill>
                    <a:schemeClr val="bg1"/>
                  </a:solidFill>
                  <a:ln w="25400" cmpd="sng">
                    <a:solidFill>
                      <a:schemeClr val="tx1"/>
                    </a:solidFill>
                    <a:bevel/>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33" name="Line 18"/>
              <p:cNvSpPr>
                <a:spLocks noChangeShapeType="1"/>
              </p:cNvSpPr>
              <p:nvPr/>
            </p:nvSpPr>
            <p:spPr bwMode="auto">
              <a:xfrm flipV="1">
                <a:off x="0" y="181"/>
                <a:ext cx="0" cy="1225"/>
              </a:xfrm>
              <a:prstGeom prst="line">
                <a:avLst/>
              </a:prstGeom>
              <a:noFill/>
              <a:ln w="25400"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9"/>
              <p:cNvSpPr>
                <a:spLocks noChangeShapeType="1"/>
              </p:cNvSpPr>
              <p:nvPr/>
            </p:nvSpPr>
            <p:spPr bwMode="auto">
              <a:xfrm flipV="1">
                <a:off x="680" y="181"/>
                <a:ext cx="0" cy="1225"/>
              </a:xfrm>
              <a:prstGeom prst="line">
                <a:avLst/>
              </a:prstGeom>
              <a:noFill/>
              <a:ln w="25400"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 name="Line 21"/>
            <p:cNvSpPr>
              <a:spLocks noChangeShapeType="1"/>
            </p:cNvSpPr>
            <p:nvPr/>
          </p:nvSpPr>
          <p:spPr bwMode="auto">
            <a:xfrm flipV="1">
              <a:off x="736" y="118"/>
              <a:ext cx="0" cy="545"/>
            </a:xfrm>
            <a:prstGeom prst="line">
              <a:avLst/>
            </a:prstGeom>
            <a:noFill/>
            <a:ln w="2540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23"/>
            <p:cNvSpPr>
              <a:spLocks noChangeShapeType="1"/>
            </p:cNvSpPr>
            <p:nvPr/>
          </p:nvSpPr>
          <p:spPr bwMode="auto">
            <a:xfrm flipH="1">
              <a:off x="0" y="1905"/>
              <a:ext cx="725" cy="680"/>
            </a:xfrm>
            <a:prstGeom prst="line">
              <a:avLst/>
            </a:prstGeom>
            <a:noFill/>
            <a:ln w="2540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24"/>
            <p:cNvSpPr>
              <a:spLocks noChangeShapeType="1"/>
            </p:cNvSpPr>
            <p:nvPr/>
          </p:nvSpPr>
          <p:spPr bwMode="auto">
            <a:xfrm>
              <a:off x="725" y="1905"/>
              <a:ext cx="908" cy="0"/>
            </a:xfrm>
            <a:prstGeom prst="line">
              <a:avLst/>
            </a:prstGeom>
            <a:noFill/>
            <a:ln w="25400"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25"/>
            <p:cNvSpPr>
              <a:spLocks noChangeShapeType="1"/>
            </p:cNvSpPr>
            <p:nvPr/>
          </p:nvSpPr>
          <p:spPr bwMode="auto">
            <a:xfrm>
              <a:off x="1088" y="680"/>
              <a:ext cx="454" cy="0"/>
            </a:xfrm>
            <a:prstGeom prst="line">
              <a:avLst/>
            </a:prstGeom>
            <a:noFill/>
            <a:ln w="15875" cmpd="sng">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6"/>
            <p:cNvSpPr>
              <a:spLocks noChangeShapeType="1"/>
            </p:cNvSpPr>
            <p:nvPr/>
          </p:nvSpPr>
          <p:spPr bwMode="auto">
            <a:xfrm>
              <a:off x="1270" y="680"/>
              <a:ext cx="0" cy="1225"/>
            </a:xfrm>
            <a:prstGeom prst="line">
              <a:avLst/>
            </a:prstGeom>
            <a:noFill/>
            <a:ln w="25400" cmpd="sng">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35"/>
            <p:cNvGrpSpPr>
              <a:grpSpLocks/>
            </p:cNvGrpSpPr>
            <p:nvPr/>
          </p:nvGrpSpPr>
          <p:grpSpPr bwMode="auto">
            <a:xfrm>
              <a:off x="499" y="680"/>
              <a:ext cx="363" cy="97"/>
              <a:chOff x="0" y="0"/>
              <a:chExt cx="408" cy="52"/>
            </a:xfrm>
          </p:grpSpPr>
          <p:sp>
            <p:nvSpPr>
              <p:cNvPr id="29" name="Freeform 33"/>
              <p:cNvSpPr>
                <a:spLocks/>
              </p:cNvSpPr>
              <p:nvPr/>
            </p:nvSpPr>
            <p:spPr bwMode="auto">
              <a:xfrm>
                <a:off x="0" y="0"/>
                <a:ext cx="317" cy="52"/>
              </a:xfrm>
              <a:custGeom>
                <a:avLst/>
                <a:gdLst>
                  <a:gd name="T0" fmla="*/ 0 w 317"/>
                  <a:gd name="T1" fmla="*/ 0 h 52"/>
                  <a:gd name="T2" fmla="*/ 136 w 317"/>
                  <a:gd name="T3" fmla="*/ 45 h 52"/>
                  <a:gd name="T4" fmla="*/ 317 w 317"/>
                  <a:gd name="T5" fmla="*/ 45 h 52"/>
                  <a:gd name="T6" fmla="*/ 0 60000 65536"/>
                  <a:gd name="T7" fmla="*/ 0 60000 65536"/>
                  <a:gd name="T8" fmla="*/ 0 60000 65536"/>
                  <a:gd name="T9" fmla="*/ 0 w 317"/>
                  <a:gd name="T10" fmla="*/ 0 h 52"/>
                  <a:gd name="T11" fmla="*/ 317 w 317"/>
                  <a:gd name="T12" fmla="*/ 52 h 52"/>
                </a:gdLst>
                <a:ahLst/>
                <a:cxnLst>
                  <a:cxn ang="T6">
                    <a:pos x="T0" y="T1"/>
                  </a:cxn>
                  <a:cxn ang="T7">
                    <a:pos x="T2" y="T3"/>
                  </a:cxn>
                  <a:cxn ang="T8">
                    <a:pos x="T4" y="T5"/>
                  </a:cxn>
                </a:cxnLst>
                <a:rect l="T9" t="T10" r="T11" b="T12"/>
                <a:pathLst>
                  <a:path w="317" h="52">
                    <a:moveTo>
                      <a:pt x="0" y="0"/>
                    </a:moveTo>
                    <a:cubicBezTo>
                      <a:pt x="41" y="19"/>
                      <a:pt x="83" y="38"/>
                      <a:pt x="136" y="45"/>
                    </a:cubicBezTo>
                    <a:cubicBezTo>
                      <a:pt x="189" y="52"/>
                      <a:pt x="253" y="48"/>
                      <a:pt x="317" y="45"/>
                    </a:cubicBezTo>
                  </a:path>
                </a:pathLst>
              </a:custGeom>
              <a:noFill/>
              <a:ln w="19050"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Line 34"/>
              <p:cNvSpPr>
                <a:spLocks noChangeShapeType="1"/>
              </p:cNvSpPr>
              <p:nvPr/>
            </p:nvSpPr>
            <p:spPr bwMode="auto">
              <a:xfrm>
                <a:off x="317" y="45"/>
                <a:ext cx="91" cy="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1" name="Object 24"/>
            <p:cNvGraphicFramePr>
              <a:graphicFrameLocks noChangeAspect="1"/>
            </p:cNvGraphicFramePr>
            <p:nvPr/>
          </p:nvGraphicFramePr>
          <p:xfrm>
            <a:off x="544" y="1769"/>
            <a:ext cx="183" cy="213"/>
          </p:xfrm>
          <a:graphic>
            <a:graphicData uri="http://schemas.openxmlformats.org/presentationml/2006/ole">
              <mc:AlternateContent xmlns:mc="http://schemas.openxmlformats.org/markup-compatibility/2006">
                <mc:Choice xmlns:v="urn:schemas-microsoft-com:vml" Requires="v">
                  <p:oleObj spid="_x0000_s113764" r:id="rId11" imgW="152453" imgH="177809" progId="">
                    <p:embed/>
                  </p:oleObj>
                </mc:Choice>
                <mc:Fallback>
                  <p:oleObj r:id="rId11" imgW="152453" imgH="177809" progId="">
                    <p:embed/>
                    <p:pic>
                      <p:nvPicPr>
                        <p:cNvPr id="74776"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 y="1769"/>
                          <a:ext cx="1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2" name="Object 25"/>
            <p:cNvGraphicFramePr>
              <a:graphicFrameLocks noChangeAspect="1"/>
            </p:cNvGraphicFramePr>
            <p:nvPr>
              <p:extLst>
                <p:ext uri="{D42A27DB-BD31-4B8C-83A1-F6EECF244321}">
                  <p14:modId xmlns:p14="http://schemas.microsoft.com/office/powerpoint/2010/main" val="1871599406"/>
                </p:ext>
              </p:extLst>
            </p:nvPr>
          </p:nvGraphicFramePr>
          <p:xfrm>
            <a:off x="693" y="2001"/>
            <a:ext cx="252" cy="228"/>
          </p:xfrm>
          <a:graphic>
            <a:graphicData uri="http://schemas.openxmlformats.org/presentationml/2006/ole">
              <mc:AlternateContent xmlns:mc="http://schemas.openxmlformats.org/markup-compatibility/2006">
                <mc:Choice xmlns:v="urn:schemas-microsoft-com:vml" Requires="v">
                  <p:oleObj spid="_x0000_s113765" r:id="rId13" imgW="241303" imgH="215936" progId="">
                    <p:embed/>
                  </p:oleObj>
                </mc:Choice>
                <mc:Fallback>
                  <p:oleObj r:id="rId13" imgW="241303" imgH="215936" progId="">
                    <p:embed/>
                    <p:pic>
                      <p:nvPicPr>
                        <p:cNvPr id="74777"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3" y="2001"/>
                          <a:ext cx="2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3" name="Object 26"/>
            <p:cNvGraphicFramePr>
              <a:graphicFrameLocks noChangeAspect="1"/>
            </p:cNvGraphicFramePr>
            <p:nvPr/>
          </p:nvGraphicFramePr>
          <p:xfrm>
            <a:off x="785" y="541"/>
            <a:ext cx="272" cy="243"/>
          </p:xfrm>
          <a:graphic>
            <a:graphicData uri="http://schemas.openxmlformats.org/presentationml/2006/ole">
              <mc:AlternateContent xmlns:mc="http://schemas.openxmlformats.org/markup-compatibility/2006">
                <mc:Choice xmlns:v="urn:schemas-microsoft-com:vml" Requires="v">
                  <p:oleObj spid="_x0000_s113766" r:id="rId15" imgW="241303" imgH="215936" progId="">
                    <p:embed/>
                  </p:oleObj>
                </mc:Choice>
                <mc:Fallback>
                  <p:oleObj r:id="rId15" imgW="241303" imgH="215936" progId="">
                    <p:embed/>
                    <p:pic>
                      <p:nvPicPr>
                        <p:cNvPr id="74778"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5" y="541"/>
                          <a:ext cx="27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4" name="Object 27"/>
            <p:cNvGraphicFramePr>
              <a:graphicFrameLocks noChangeAspect="1"/>
            </p:cNvGraphicFramePr>
            <p:nvPr/>
          </p:nvGraphicFramePr>
          <p:xfrm>
            <a:off x="90" y="2494"/>
            <a:ext cx="191" cy="211"/>
          </p:xfrm>
          <a:graphic>
            <a:graphicData uri="http://schemas.openxmlformats.org/presentationml/2006/ole">
              <mc:AlternateContent xmlns:mc="http://schemas.openxmlformats.org/markup-compatibility/2006">
                <mc:Choice xmlns:v="urn:schemas-microsoft-com:vml" Requires="v">
                  <p:oleObj spid="_x0000_s113767" r:id="rId16" imgW="127042" imgH="139714" progId="">
                    <p:embed/>
                  </p:oleObj>
                </mc:Choice>
                <mc:Fallback>
                  <p:oleObj r:id="rId16" imgW="127042" imgH="139714" progId="">
                    <p:embed/>
                    <p:pic>
                      <p:nvPicPr>
                        <p:cNvPr id="74779"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0" y="2494"/>
                          <a:ext cx="19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5" name="Object 28"/>
            <p:cNvGraphicFramePr>
              <a:graphicFrameLocks noChangeAspect="1"/>
            </p:cNvGraphicFramePr>
            <p:nvPr/>
          </p:nvGraphicFramePr>
          <p:xfrm>
            <a:off x="816" y="0"/>
            <a:ext cx="227" cy="226"/>
          </p:xfrm>
          <a:graphic>
            <a:graphicData uri="http://schemas.openxmlformats.org/presentationml/2006/ole">
              <mc:AlternateContent xmlns:mc="http://schemas.openxmlformats.org/markup-compatibility/2006">
                <mc:Choice xmlns:v="urn:schemas-microsoft-com:vml" Requires="v">
                  <p:oleObj spid="_x0000_s113768" r:id="rId18" imgW="127042" imgH="127042" progId="">
                    <p:embed/>
                  </p:oleObj>
                </mc:Choice>
                <mc:Fallback>
                  <p:oleObj r:id="rId18" imgW="127042" imgH="127042" progId="">
                    <p:embed/>
                    <p:pic>
                      <p:nvPicPr>
                        <p:cNvPr id="74780"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6" y="0"/>
                          <a:ext cx="22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9"/>
            <p:cNvGraphicFramePr>
              <a:graphicFrameLocks noChangeAspect="1"/>
            </p:cNvGraphicFramePr>
            <p:nvPr/>
          </p:nvGraphicFramePr>
          <p:xfrm>
            <a:off x="1633" y="1769"/>
            <a:ext cx="263" cy="316"/>
          </p:xfrm>
          <a:graphic>
            <a:graphicData uri="http://schemas.openxmlformats.org/presentationml/2006/ole">
              <mc:AlternateContent xmlns:mc="http://schemas.openxmlformats.org/markup-compatibility/2006">
                <mc:Choice xmlns:v="urn:schemas-microsoft-com:vml" Requires="v">
                  <p:oleObj spid="_x0000_s113769" r:id="rId20" imgW="139835" imgH="165202" progId="">
                    <p:embed/>
                  </p:oleObj>
                </mc:Choice>
                <mc:Fallback>
                  <p:oleObj r:id="rId20" imgW="139835" imgH="165202" progId="">
                    <p:embed/>
                    <p:pic>
                      <p:nvPicPr>
                        <p:cNvPr id="74781"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33" y="1769"/>
                          <a:ext cx="26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27" name="Object 30"/>
            <p:cNvGraphicFramePr>
              <a:graphicFrameLocks noChangeAspect="1"/>
            </p:cNvGraphicFramePr>
            <p:nvPr/>
          </p:nvGraphicFramePr>
          <p:xfrm>
            <a:off x="1270" y="1088"/>
            <a:ext cx="249" cy="293"/>
          </p:xfrm>
          <a:graphic>
            <a:graphicData uri="http://schemas.openxmlformats.org/presentationml/2006/ole">
              <mc:AlternateContent xmlns:mc="http://schemas.openxmlformats.org/markup-compatibility/2006">
                <mc:Choice xmlns:v="urn:schemas-microsoft-com:vml" Requires="v">
                  <p:oleObj spid="_x0000_s113770" r:id="rId22" imgW="139835" imgH="165202" progId="">
                    <p:embed/>
                  </p:oleObj>
                </mc:Choice>
                <mc:Fallback>
                  <p:oleObj r:id="rId22" imgW="139835" imgH="165202" progId="">
                    <p:embed/>
                    <p:pic>
                      <p:nvPicPr>
                        <p:cNvPr id="74782" name="Object 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70" y="1088"/>
                          <a:ext cx="24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Line 46"/>
            <p:cNvSpPr>
              <a:spLocks noChangeShapeType="1"/>
            </p:cNvSpPr>
            <p:nvPr/>
          </p:nvSpPr>
          <p:spPr bwMode="auto">
            <a:xfrm>
              <a:off x="732" y="680"/>
              <a:ext cx="0" cy="1225"/>
            </a:xfrm>
            <a:prstGeom prst="line">
              <a:avLst/>
            </a:prstGeom>
            <a:noFill/>
            <a:ln w="25400" cmpd="sng">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 name="Freeform 33"/>
          <p:cNvSpPr>
            <a:spLocks/>
          </p:cNvSpPr>
          <p:nvPr/>
        </p:nvSpPr>
        <p:spPr bwMode="auto">
          <a:xfrm>
            <a:off x="6974588" y="3169452"/>
            <a:ext cx="447734" cy="153987"/>
          </a:xfrm>
          <a:custGeom>
            <a:avLst/>
            <a:gdLst>
              <a:gd name="T0" fmla="*/ 0 w 317"/>
              <a:gd name="T1" fmla="*/ 0 h 52"/>
              <a:gd name="T2" fmla="*/ 136 w 317"/>
              <a:gd name="T3" fmla="*/ 45 h 52"/>
              <a:gd name="T4" fmla="*/ 317 w 317"/>
              <a:gd name="T5" fmla="*/ 45 h 52"/>
              <a:gd name="T6" fmla="*/ 0 60000 65536"/>
              <a:gd name="T7" fmla="*/ 0 60000 65536"/>
              <a:gd name="T8" fmla="*/ 0 60000 65536"/>
              <a:gd name="T9" fmla="*/ 0 w 317"/>
              <a:gd name="T10" fmla="*/ 0 h 52"/>
              <a:gd name="T11" fmla="*/ 317 w 317"/>
              <a:gd name="T12" fmla="*/ 52 h 52"/>
            </a:gdLst>
            <a:ahLst/>
            <a:cxnLst>
              <a:cxn ang="T6">
                <a:pos x="T0" y="T1"/>
              </a:cxn>
              <a:cxn ang="T7">
                <a:pos x="T2" y="T3"/>
              </a:cxn>
              <a:cxn ang="T8">
                <a:pos x="T4" y="T5"/>
              </a:cxn>
            </a:cxnLst>
            <a:rect l="T9" t="T10" r="T11" b="T12"/>
            <a:pathLst>
              <a:path w="317" h="52">
                <a:moveTo>
                  <a:pt x="0" y="0"/>
                </a:moveTo>
                <a:cubicBezTo>
                  <a:pt x="41" y="19"/>
                  <a:pt x="83" y="38"/>
                  <a:pt x="136" y="45"/>
                </a:cubicBezTo>
                <a:cubicBezTo>
                  <a:pt x="189" y="52"/>
                  <a:pt x="253" y="48"/>
                  <a:pt x="317" y="45"/>
                </a:cubicBezTo>
              </a:path>
            </a:pathLst>
          </a:custGeom>
          <a:noFill/>
          <a:ln w="19050" cmpd="sng">
            <a:solidFill>
              <a:schemeClr val="tx1"/>
            </a:solidFill>
            <a:bevel/>
            <a:headEnd type="stealth"/>
            <a:tailEnd type="none"/>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9824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blinds(horizontal)">
                                      <p:cBhvr>
                                        <p:cTn id="7" dur="500"/>
                                        <p:tgtEl>
                                          <p:spTgt spid="76805"/>
                                        </p:tgtEl>
                                      </p:cBhvr>
                                    </p:animEffect>
                                  </p:childTnLst>
                                </p:cTn>
                              </p:par>
                              <p:par>
                                <p:cTn id="8" presetID="3" presetClass="entr" presetSubtype="10" fill="hold" nodeType="withEffect">
                                  <p:stCondLst>
                                    <p:cond delay="0"/>
                                  </p:stCondLst>
                                  <p:childTnLst>
                                    <p:set>
                                      <p:cBhvr>
                                        <p:cTn id="9" dur="1" fill="hold">
                                          <p:stCondLst>
                                            <p:cond delay="0"/>
                                          </p:stCondLst>
                                        </p:cTn>
                                        <p:tgtEl>
                                          <p:spTgt spid="76804"/>
                                        </p:tgtEl>
                                        <p:attrNameLst>
                                          <p:attrName>style.visibility</p:attrName>
                                        </p:attrNameLst>
                                      </p:cBhvr>
                                      <p:to>
                                        <p:strVal val="visible"/>
                                      </p:to>
                                    </p:set>
                                    <p:animEffect transition="in" filter="blinds(horizontal)">
                                      <p:cBhvr>
                                        <p:cTn id="10" dur="500"/>
                                        <p:tgtEl>
                                          <p:spTgt spid="76804"/>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76806"/>
                                        </p:tgtEl>
                                        <p:attrNameLst>
                                          <p:attrName>style.visibility</p:attrName>
                                        </p:attrNameLst>
                                      </p:cBhvr>
                                      <p:to>
                                        <p:strVal val="visible"/>
                                      </p:to>
                                    </p:set>
                                    <p:animEffect transition="in" filter="blinds(horizontal)">
                                      <p:cBhvr>
                                        <p:cTn id="14" dur="500"/>
                                        <p:tgtEl>
                                          <p:spTgt spid="7680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76807"/>
                                        </p:tgtEl>
                                        <p:attrNameLst>
                                          <p:attrName>style.visibility</p:attrName>
                                        </p:attrNameLst>
                                      </p:cBhvr>
                                      <p:to>
                                        <p:strVal val="visible"/>
                                      </p:to>
                                    </p:set>
                                    <p:animEffect transition="in" filter="blinds(horizontal)">
                                      <p:cBhvr>
                                        <p:cTn id="19" dur="500"/>
                                        <p:tgtEl>
                                          <p:spTgt spid="7680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6810"/>
                                        </p:tgtEl>
                                        <p:attrNameLst>
                                          <p:attrName>style.visibility</p:attrName>
                                        </p:attrNameLst>
                                      </p:cBhvr>
                                      <p:to>
                                        <p:strVal val="visible"/>
                                      </p:to>
                                    </p:set>
                                    <p:animEffect transition="in" filter="blinds(horizontal)">
                                      <p:cBhvr>
                                        <p:cTn id="22" dur="500"/>
                                        <p:tgtEl>
                                          <p:spTgt spid="76810"/>
                                        </p:tgtEl>
                                      </p:cBhvr>
                                    </p:animEffect>
                                  </p:childTnLst>
                                </p:cTn>
                              </p:par>
                              <p:par>
                                <p:cTn id="23" presetID="3" presetClass="entr" presetSubtype="10" fill="hold" nodeType="withEffect">
                                  <p:stCondLst>
                                    <p:cond delay="0"/>
                                  </p:stCondLst>
                                  <p:childTnLst>
                                    <p:set>
                                      <p:cBhvr>
                                        <p:cTn id="24" dur="1" fill="hold">
                                          <p:stCondLst>
                                            <p:cond delay="0"/>
                                          </p:stCondLst>
                                        </p:cTn>
                                        <p:tgtEl>
                                          <p:spTgt spid="76811"/>
                                        </p:tgtEl>
                                        <p:attrNameLst>
                                          <p:attrName>style.visibility</p:attrName>
                                        </p:attrNameLst>
                                      </p:cBhvr>
                                      <p:to>
                                        <p:strVal val="visible"/>
                                      </p:to>
                                    </p:set>
                                    <p:animEffect transition="in" filter="blinds(horizontal)">
                                      <p:cBhvr>
                                        <p:cTn id="25" dur="500"/>
                                        <p:tgtEl>
                                          <p:spTgt spid="76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utoUpdateAnimBg="0"/>
      <p:bldP spid="76806" grpId="0" autoUpdateAnimBg="0"/>
      <p:bldP spid="76810"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ChangeArrowheads="1"/>
          </p:cNvSpPr>
          <p:nvPr/>
        </p:nvSpPr>
        <p:spPr bwMode="auto">
          <a:xfrm>
            <a:off x="395288" y="1844516"/>
            <a:ext cx="73453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即</a:t>
            </a:r>
            <a:r>
              <a:rPr lang="en-US" altLang="zh-CN"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如果他们也静力等效于扭矩</a:t>
            </a:r>
            <a:r>
              <a:rPr lang="en-US" altLang="zh-CN"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M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则应力分量</a:t>
            </a:r>
            <a:endParaRPr lang="zh-CN" altLang="en-US" sz="2000" b="1" dirty="0">
              <a:latin typeface="楷体" panose="02010609060101010101" pitchFamily="49" charset="-122"/>
              <a:ea typeface="楷体" panose="02010609060101010101" pitchFamily="49" charset="-122"/>
            </a:endParaRPr>
          </a:p>
        </p:txBody>
      </p:sp>
      <p:grpSp>
        <p:nvGrpSpPr>
          <p:cNvPr id="77827" name="Group 21"/>
          <p:cNvGrpSpPr>
            <a:grpSpLocks/>
          </p:cNvGrpSpPr>
          <p:nvPr/>
        </p:nvGrpSpPr>
        <p:grpSpPr bwMode="auto">
          <a:xfrm>
            <a:off x="395288" y="360363"/>
            <a:ext cx="8774112" cy="1439863"/>
            <a:chOff x="0" y="17"/>
            <a:chExt cx="5527" cy="907"/>
          </a:xfrm>
        </p:grpSpPr>
        <p:sp>
          <p:nvSpPr>
            <p:cNvPr id="77828" name="Rectangle 5"/>
            <p:cNvSpPr>
              <a:spLocks noChangeArrowheads="1"/>
            </p:cNvSpPr>
            <p:nvPr/>
          </p:nvSpPr>
          <p:spPr bwMode="auto">
            <a:xfrm>
              <a:off x="0" y="294"/>
              <a:ext cx="5262"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静力上等效于扭矩 </a:t>
              </a:r>
              <a:r>
                <a:rPr lang="en-US" altLang="zh-CN" sz="2000" b="1" i="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M </a:t>
              </a:r>
              <a:r>
                <a:rPr lang="en-US" altLang="zh-CN"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而其具体分布情况是不清楚的</a:t>
              </a:r>
              <a:r>
                <a:rPr lang="en-US" altLang="zh-CN"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因此</a:t>
              </a:r>
              <a:r>
                <a:rPr lang="en-US" altLang="zh-CN"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0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对应应力</a:t>
              </a: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分量</a:t>
              </a:r>
              <a:endParaRPr lang="zh-CN" altLang="en-US" sz="2000" b="1" dirty="0">
                <a:solidFill>
                  <a:srgbClr val="FF0000"/>
                </a:solidFill>
                <a:latin typeface="楷体" panose="02010609060101010101" pitchFamily="49" charset="-122"/>
                <a:ea typeface="楷体" panose="02010609060101010101" pitchFamily="49" charset="-122"/>
              </a:endParaRPr>
            </a:p>
          </p:txBody>
        </p:sp>
        <p:sp>
          <p:nvSpPr>
            <p:cNvPr id="77829" name="Rectangle 6"/>
            <p:cNvSpPr>
              <a:spLocks noChangeArrowheads="1"/>
            </p:cNvSpPr>
            <p:nvPr/>
          </p:nvSpPr>
          <p:spPr bwMode="auto">
            <a:xfrm>
              <a:off x="900" y="606"/>
              <a:ext cx="462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CN" sz="2000" dirty="0">
                  <a:latin typeface="宋体" panose="02010600030101010101" pitchFamily="2" charset="-122"/>
                  <a:cs typeface="Times New Roman" panose="02020603050405020304" pitchFamily="18" charset="0"/>
                </a:rPr>
                <a:t>,</a:t>
              </a: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也只能从放松的意义上要求它们满足</a:t>
              </a:r>
              <a:r>
                <a:rPr lang="en-US" altLang="zh-CN"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z=L </a:t>
              </a: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这一端的边界条件</a:t>
              </a:r>
              <a:r>
                <a:rPr lang="en-US" altLang="zh-CN" sz="2000" dirty="0">
                  <a:latin typeface="宋体" panose="02010600030101010101" pitchFamily="2" charset="-122"/>
                  <a:cs typeface="Times New Roman" panose="02020603050405020304" pitchFamily="18" charset="0"/>
                </a:rPr>
                <a:t>, </a:t>
              </a:r>
              <a:endParaRPr lang="en-US" altLang="zh-CN" sz="2000" dirty="0"/>
            </a:p>
          </p:txBody>
        </p:sp>
        <p:grpSp>
          <p:nvGrpSpPr>
            <p:cNvPr id="77830" name="Group 20"/>
            <p:cNvGrpSpPr>
              <a:grpSpLocks/>
            </p:cNvGrpSpPr>
            <p:nvPr/>
          </p:nvGrpSpPr>
          <p:grpSpPr bwMode="auto">
            <a:xfrm>
              <a:off x="0" y="17"/>
              <a:ext cx="3629" cy="339"/>
              <a:chOff x="0" y="17"/>
              <a:chExt cx="3629" cy="339"/>
            </a:xfrm>
          </p:grpSpPr>
          <p:sp>
            <p:nvSpPr>
              <p:cNvPr id="77831" name="Rectangle 4"/>
              <p:cNvSpPr>
                <a:spLocks noChangeArrowheads="1"/>
              </p:cNvSpPr>
              <p:nvPr/>
            </p:nvSpPr>
            <p:spPr bwMode="auto">
              <a:xfrm>
                <a:off x="0" y="17"/>
                <a:ext cx="29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根据题设条件</a:t>
                </a:r>
                <a:r>
                  <a:rPr lang="en-US" altLang="zh-CN"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作用于</a:t>
                </a:r>
                <a:r>
                  <a:rPr lang="en-US" altLang="zh-CN"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z=L</a:t>
                </a:r>
                <a:r>
                  <a:rPr lang="zh-CN" altLang="en-US" sz="2000"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端面上的外力</a:t>
                </a:r>
                <a:endParaRPr lang="zh-CN" altLang="en-US" sz="2000" b="1" dirty="0">
                  <a:solidFill>
                    <a:srgbClr val="FF0000"/>
                  </a:solidFill>
                  <a:latin typeface="楷体" panose="02010609060101010101" pitchFamily="49" charset="-122"/>
                  <a:ea typeface="楷体" panose="02010609060101010101" pitchFamily="49" charset="-122"/>
                </a:endParaRPr>
              </a:p>
            </p:txBody>
          </p:sp>
          <p:graphicFrame>
            <p:nvGraphicFramePr>
              <p:cNvPr id="77832" name="Object 8"/>
              <p:cNvGraphicFramePr>
                <a:graphicFrameLocks noChangeAspect="1"/>
              </p:cNvGraphicFramePr>
              <p:nvPr/>
            </p:nvGraphicFramePr>
            <p:xfrm>
              <a:off x="2813" y="41"/>
              <a:ext cx="816" cy="315"/>
            </p:xfrm>
            <a:graphic>
              <a:graphicData uri="http://schemas.openxmlformats.org/presentationml/2006/ole">
                <mc:AlternateContent xmlns:mc="http://schemas.openxmlformats.org/markup-compatibility/2006">
                  <mc:Choice xmlns:v="urn:schemas-microsoft-com:vml" Requires="v">
                    <p:oleObj spid="_x0000_s114762" r:id="rId3" imgW="622347" imgH="241512" progId="">
                      <p:embed/>
                    </p:oleObj>
                  </mc:Choice>
                  <mc:Fallback>
                    <p:oleObj r:id="rId3" imgW="622347" imgH="241512" progId="">
                      <p:embed/>
                      <p:pic>
                        <p:nvPicPr>
                          <p:cNvPr id="7783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 y="41"/>
                            <a:ext cx="81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pSp>
        <p:graphicFrame>
          <p:nvGraphicFramePr>
            <p:cNvPr id="77833" name="Object 9"/>
            <p:cNvGraphicFramePr>
              <a:graphicFrameLocks noChangeAspect="1"/>
            </p:cNvGraphicFramePr>
            <p:nvPr>
              <p:extLst>
                <p:ext uri="{D42A27DB-BD31-4B8C-83A1-F6EECF244321}">
                  <p14:modId xmlns:p14="http://schemas.microsoft.com/office/powerpoint/2010/main" val="37412094"/>
                </p:ext>
              </p:extLst>
            </p:nvPr>
          </p:nvGraphicFramePr>
          <p:xfrm>
            <a:off x="233" y="606"/>
            <a:ext cx="589" cy="318"/>
          </p:xfrm>
          <a:graphic>
            <a:graphicData uri="http://schemas.openxmlformats.org/presentationml/2006/ole">
              <mc:AlternateContent xmlns:mc="http://schemas.openxmlformats.org/markup-compatibility/2006">
                <mc:Choice xmlns:v="urn:schemas-microsoft-com:vml" Requires="v">
                  <p:oleObj spid="_x0000_s114763" r:id="rId5" imgW="444624" imgH="241512" progId="">
                    <p:embed/>
                  </p:oleObj>
                </mc:Choice>
                <mc:Fallback>
                  <p:oleObj r:id="rId5" imgW="444624" imgH="241512" progId="">
                    <p:embed/>
                    <p:pic>
                      <p:nvPicPr>
                        <p:cNvPr id="7783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 y="606"/>
                          <a:ext cx="58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pSp>
      <p:graphicFrame>
        <p:nvGraphicFramePr>
          <p:cNvPr id="77834" name="Object 10"/>
          <p:cNvGraphicFramePr>
            <a:graphicFrameLocks noChangeAspect="1"/>
          </p:cNvGraphicFramePr>
          <p:nvPr/>
        </p:nvGraphicFramePr>
        <p:xfrm>
          <a:off x="3995738" y="3500438"/>
          <a:ext cx="3754437" cy="1171575"/>
        </p:xfrm>
        <a:graphic>
          <a:graphicData uri="http://schemas.openxmlformats.org/presentationml/2006/ole">
            <mc:AlternateContent xmlns:mc="http://schemas.openxmlformats.org/markup-compatibility/2006">
              <mc:Choice xmlns:v="urn:schemas-microsoft-com:vml" Requires="v">
                <p:oleObj spid="_x0000_s114764" r:id="rId7" imgW="1841018" imgH="533486" progId="">
                  <p:embed/>
                </p:oleObj>
              </mc:Choice>
              <mc:Fallback>
                <p:oleObj r:id="rId7" imgW="1841018" imgH="533486" progId="">
                  <p:embed/>
                  <p:pic>
                    <p:nvPicPr>
                      <p:cNvPr id="7783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3500438"/>
                        <a:ext cx="3754437"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graphicFrame>
        <p:nvGraphicFramePr>
          <p:cNvPr id="77835" name="Object 11"/>
          <p:cNvGraphicFramePr>
            <a:graphicFrameLocks noChangeAspect="1"/>
          </p:cNvGraphicFramePr>
          <p:nvPr/>
        </p:nvGraphicFramePr>
        <p:xfrm>
          <a:off x="1908175" y="2363788"/>
          <a:ext cx="3529013" cy="1066800"/>
        </p:xfrm>
        <a:graphic>
          <a:graphicData uri="http://schemas.openxmlformats.org/presentationml/2006/ole">
            <mc:AlternateContent xmlns:mc="http://schemas.openxmlformats.org/markup-compatibility/2006">
              <mc:Choice xmlns:v="urn:schemas-microsoft-com:vml" Requires="v">
                <p:oleObj spid="_x0000_s114765" r:id="rId9" imgW="1587128" imgH="482708" progId="">
                  <p:embed/>
                </p:oleObj>
              </mc:Choice>
              <mc:Fallback>
                <p:oleObj r:id="rId9" imgW="1587128" imgH="482708" progId="">
                  <p:embed/>
                  <p:pic>
                    <p:nvPicPr>
                      <p:cNvPr id="77835"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2363788"/>
                        <a:ext cx="35290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77836" name="Rectangle 12"/>
          <p:cNvSpPr>
            <a:spLocks noChangeArrowheads="1"/>
          </p:cNvSpPr>
          <p:nvPr/>
        </p:nvSpPr>
        <p:spPr bwMode="auto">
          <a:xfrm>
            <a:off x="5580063" y="2658864"/>
            <a:ext cx="2879725" cy="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就是圆柱体扭装时的解</a:t>
            </a:r>
            <a:endParaRPr lang="zh-CN" altLang="en-US" sz="2000" b="1" dirty="0">
              <a:latin typeface="楷体" panose="02010609060101010101" pitchFamily="49" charset="-122"/>
              <a:ea typeface="楷体" panose="02010609060101010101" pitchFamily="49" charset="-122"/>
            </a:endParaRPr>
          </a:p>
        </p:txBody>
      </p:sp>
      <p:sp>
        <p:nvSpPr>
          <p:cNvPr id="77837" name="Rectangle 13"/>
          <p:cNvSpPr>
            <a:spLocks noChangeArrowheads="1"/>
          </p:cNvSpPr>
          <p:nvPr/>
        </p:nvSpPr>
        <p:spPr bwMode="auto">
          <a:xfrm>
            <a:off x="468313" y="3593902"/>
            <a:ext cx="3671887" cy="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事实上端面上的主矢投影为</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latin typeface="楷体" panose="02010609060101010101" pitchFamily="49" charset="-122"/>
              <a:ea typeface="楷体" panose="02010609060101010101" pitchFamily="49" charset="-122"/>
            </a:endParaRPr>
          </a:p>
        </p:txBody>
      </p:sp>
      <p:sp>
        <p:nvSpPr>
          <p:cNvPr id="77838" name="Rectangle 14"/>
          <p:cNvSpPr>
            <a:spLocks noChangeArrowheads="1"/>
          </p:cNvSpPr>
          <p:nvPr/>
        </p:nvSpPr>
        <p:spPr bwMode="auto">
          <a:xfrm>
            <a:off x="468313" y="4673402"/>
            <a:ext cx="3671887" cy="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端面上的主矩为</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latin typeface="楷体" panose="02010609060101010101" pitchFamily="49" charset="-122"/>
              <a:ea typeface="楷体" panose="02010609060101010101" pitchFamily="49" charset="-122"/>
            </a:endParaRPr>
          </a:p>
        </p:txBody>
      </p:sp>
      <p:graphicFrame>
        <p:nvGraphicFramePr>
          <p:cNvPr id="77839" name="Object 15"/>
          <p:cNvGraphicFramePr>
            <a:graphicFrameLocks noChangeAspect="1"/>
          </p:cNvGraphicFramePr>
          <p:nvPr/>
        </p:nvGraphicFramePr>
        <p:xfrm>
          <a:off x="1652588" y="5084763"/>
          <a:ext cx="6938962" cy="614362"/>
        </p:xfrm>
        <a:graphic>
          <a:graphicData uri="http://schemas.openxmlformats.org/presentationml/2006/ole">
            <mc:AlternateContent xmlns:mc="http://schemas.openxmlformats.org/markup-compatibility/2006">
              <mc:Choice xmlns:v="urn:schemas-microsoft-com:vml" Requires="v">
                <p:oleObj spid="_x0000_s114766" r:id="rId11" imgW="3403917" imgH="279717" progId="">
                  <p:embed/>
                </p:oleObj>
              </mc:Choice>
              <mc:Fallback>
                <p:oleObj r:id="rId11" imgW="3403917" imgH="279717" progId="">
                  <p:embed/>
                  <p:pic>
                    <p:nvPicPr>
                      <p:cNvPr id="77839"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2588" y="5084763"/>
                        <a:ext cx="69389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77840" name="AutoShape 17"/>
          <p:cNvSpPr>
            <a:spLocks noChangeArrowheads="1"/>
          </p:cNvSpPr>
          <p:nvPr/>
        </p:nvSpPr>
        <p:spPr bwMode="auto">
          <a:xfrm>
            <a:off x="1692275" y="5949950"/>
            <a:ext cx="792163" cy="287338"/>
          </a:xfrm>
          <a:prstGeom prst="rightArrow">
            <a:avLst>
              <a:gd name="adj1" fmla="val 50000"/>
              <a:gd name="adj2" fmla="val 68923"/>
            </a:avLst>
          </a:prstGeom>
          <a:solidFill>
            <a:schemeClr val="accent1"/>
          </a:solidFill>
          <a:ln w="9525" cmpd="sng">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77841" name="Object 17"/>
          <p:cNvGraphicFramePr>
            <a:graphicFrameLocks noChangeAspect="1"/>
          </p:cNvGraphicFramePr>
          <p:nvPr/>
        </p:nvGraphicFramePr>
        <p:xfrm>
          <a:off x="2771775" y="5661025"/>
          <a:ext cx="1008063" cy="869950"/>
        </p:xfrm>
        <a:graphic>
          <a:graphicData uri="http://schemas.openxmlformats.org/presentationml/2006/ole">
            <mc:AlternateContent xmlns:mc="http://schemas.openxmlformats.org/markup-compatibility/2006">
              <mc:Choice xmlns:v="urn:schemas-microsoft-com:vml" Requires="v">
                <p:oleObj spid="_x0000_s114767" r:id="rId13" imgW="571569" imgH="457319" progId="">
                  <p:embed/>
                </p:oleObj>
              </mc:Choice>
              <mc:Fallback>
                <p:oleObj r:id="rId13" imgW="571569" imgH="457319" progId="">
                  <p:embed/>
                  <p:pic>
                    <p:nvPicPr>
                      <p:cNvPr id="77841"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5661025"/>
                        <a:ext cx="100806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9136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linds(horizontal)">
                                      <p:cBhvr>
                                        <p:cTn id="7" dur="500"/>
                                        <p:tgtEl>
                                          <p:spTgt spid="77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6"/>
                                        </p:tgtEl>
                                        <p:attrNameLst>
                                          <p:attrName>style.visibility</p:attrName>
                                        </p:attrNameLst>
                                      </p:cBhvr>
                                      <p:to>
                                        <p:strVal val="visible"/>
                                      </p:to>
                                    </p:set>
                                    <p:animEffect transition="in" filter="blinds(horizontal)">
                                      <p:cBhvr>
                                        <p:cTn id="12" dur="500"/>
                                        <p:tgtEl>
                                          <p:spTgt spid="778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835"/>
                                        </p:tgtEl>
                                        <p:attrNameLst>
                                          <p:attrName>style.visibility</p:attrName>
                                        </p:attrNameLst>
                                      </p:cBhvr>
                                      <p:to>
                                        <p:strVal val="visible"/>
                                      </p:to>
                                    </p:set>
                                    <p:animEffect transition="in" filter="blinds(horizontal)">
                                      <p:cBhvr>
                                        <p:cTn id="17" dur="500"/>
                                        <p:tgtEl>
                                          <p:spTgt spid="7783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7836"/>
                                        </p:tgtEl>
                                        <p:attrNameLst>
                                          <p:attrName>style.visibility</p:attrName>
                                        </p:attrNameLst>
                                      </p:cBhvr>
                                      <p:to>
                                        <p:strVal val="visible"/>
                                      </p:to>
                                    </p:set>
                                    <p:animEffect transition="in" filter="blinds(horizontal)">
                                      <p:cBhvr>
                                        <p:cTn id="20" dur="500"/>
                                        <p:tgtEl>
                                          <p:spTgt spid="778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7837"/>
                                        </p:tgtEl>
                                        <p:attrNameLst>
                                          <p:attrName>style.visibility</p:attrName>
                                        </p:attrNameLst>
                                      </p:cBhvr>
                                      <p:to>
                                        <p:strVal val="visible"/>
                                      </p:to>
                                    </p:set>
                                    <p:animEffect transition="in" filter="blinds(horizontal)">
                                      <p:cBhvr>
                                        <p:cTn id="25" dur="500"/>
                                        <p:tgtEl>
                                          <p:spTgt spid="77837"/>
                                        </p:tgtEl>
                                      </p:cBhvr>
                                    </p:animEffect>
                                  </p:childTnLst>
                                </p:cTn>
                              </p:par>
                              <p:par>
                                <p:cTn id="26" presetID="3" presetClass="entr" presetSubtype="10" fill="hold" nodeType="withEffect">
                                  <p:stCondLst>
                                    <p:cond delay="0"/>
                                  </p:stCondLst>
                                  <p:childTnLst>
                                    <p:set>
                                      <p:cBhvr>
                                        <p:cTn id="27" dur="1" fill="hold">
                                          <p:stCondLst>
                                            <p:cond delay="0"/>
                                          </p:stCondLst>
                                        </p:cTn>
                                        <p:tgtEl>
                                          <p:spTgt spid="77834"/>
                                        </p:tgtEl>
                                        <p:attrNameLst>
                                          <p:attrName>style.visibility</p:attrName>
                                        </p:attrNameLst>
                                      </p:cBhvr>
                                      <p:to>
                                        <p:strVal val="visible"/>
                                      </p:to>
                                    </p:set>
                                    <p:animEffect transition="in" filter="blinds(horizontal)">
                                      <p:cBhvr>
                                        <p:cTn id="28" dur="500"/>
                                        <p:tgtEl>
                                          <p:spTgt spid="778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7838"/>
                                        </p:tgtEl>
                                        <p:attrNameLst>
                                          <p:attrName>style.visibility</p:attrName>
                                        </p:attrNameLst>
                                      </p:cBhvr>
                                      <p:to>
                                        <p:strVal val="visible"/>
                                      </p:to>
                                    </p:set>
                                    <p:animEffect transition="in" filter="blinds(horizontal)">
                                      <p:cBhvr>
                                        <p:cTn id="33" dur="500"/>
                                        <p:tgtEl>
                                          <p:spTgt spid="77838"/>
                                        </p:tgtEl>
                                      </p:cBhvr>
                                    </p:animEffect>
                                  </p:childTnLst>
                                </p:cTn>
                              </p:par>
                              <p:par>
                                <p:cTn id="34" presetID="3" presetClass="entr" presetSubtype="10" fill="hold" nodeType="withEffect">
                                  <p:stCondLst>
                                    <p:cond delay="0"/>
                                  </p:stCondLst>
                                  <p:childTnLst>
                                    <p:set>
                                      <p:cBhvr>
                                        <p:cTn id="35" dur="1" fill="hold">
                                          <p:stCondLst>
                                            <p:cond delay="0"/>
                                          </p:stCondLst>
                                        </p:cTn>
                                        <p:tgtEl>
                                          <p:spTgt spid="77839"/>
                                        </p:tgtEl>
                                        <p:attrNameLst>
                                          <p:attrName>style.visibility</p:attrName>
                                        </p:attrNameLst>
                                      </p:cBhvr>
                                      <p:to>
                                        <p:strVal val="visible"/>
                                      </p:to>
                                    </p:set>
                                    <p:animEffect transition="in" filter="blinds(horizontal)">
                                      <p:cBhvr>
                                        <p:cTn id="36" dur="500"/>
                                        <p:tgtEl>
                                          <p:spTgt spid="7783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7840"/>
                                        </p:tgtEl>
                                        <p:attrNameLst>
                                          <p:attrName>style.visibility</p:attrName>
                                        </p:attrNameLst>
                                      </p:cBhvr>
                                      <p:to>
                                        <p:strVal val="visible"/>
                                      </p:to>
                                    </p:set>
                                    <p:animEffect transition="in" filter="blinds(horizontal)">
                                      <p:cBhvr>
                                        <p:cTn id="41" dur="500"/>
                                        <p:tgtEl>
                                          <p:spTgt spid="77840"/>
                                        </p:tgtEl>
                                      </p:cBhvr>
                                    </p:animEffect>
                                  </p:childTnLst>
                                </p:cTn>
                              </p:par>
                              <p:par>
                                <p:cTn id="42" presetID="3" presetClass="entr" presetSubtype="10" fill="hold" nodeType="withEffect">
                                  <p:stCondLst>
                                    <p:cond delay="0"/>
                                  </p:stCondLst>
                                  <p:childTnLst>
                                    <p:set>
                                      <p:cBhvr>
                                        <p:cTn id="43" dur="1" fill="hold">
                                          <p:stCondLst>
                                            <p:cond delay="0"/>
                                          </p:stCondLst>
                                        </p:cTn>
                                        <p:tgtEl>
                                          <p:spTgt spid="77841"/>
                                        </p:tgtEl>
                                        <p:attrNameLst>
                                          <p:attrName>style.visibility</p:attrName>
                                        </p:attrNameLst>
                                      </p:cBhvr>
                                      <p:to>
                                        <p:strVal val="visible"/>
                                      </p:to>
                                    </p:set>
                                    <p:animEffect transition="in" filter="blinds(horizontal)">
                                      <p:cBhvr>
                                        <p:cTn id="44" dur="500"/>
                                        <p:tgtEl>
                                          <p:spTgt spid="77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P spid="77836" grpId="0" autoUpdateAnimBg="0"/>
      <p:bldP spid="77837" grpId="0" autoUpdateAnimBg="0"/>
      <p:bldP spid="77838" grpId="0" autoUpdateAnimBg="0"/>
      <p:bldP spid="77840"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a:grpSpLocks/>
          </p:cNvGrpSpPr>
          <p:nvPr/>
        </p:nvGrpSpPr>
        <p:grpSpPr bwMode="auto">
          <a:xfrm>
            <a:off x="-38100" y="2645497"/>
            <a:ext cx="6286500" cy="2505075"/>
            <a:chOff x="0" y="1560"/>
            <a:chExt cx="3960" cy="1578"/>
          </a:xfrm>
        </p:grpSpPr>
        <p:sp>
          <p:nvSpPr>
            <p:cNvPr id="49212" name="Rectangle 46"/>
            <p:cNvSpPr>
              <a:spLocks noChangeArrowheads="1"/>
            </p:cNvSpPr>
            <p:nvPr/>
          </p:nvSpPr>
          <p:spPr bwMode="auto">
            <a:xfrm>
              <a:off x="0" y="1560"/>
              <a:ext cx="1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解：用半逆解法。</a:t>
              </a:r>
            </a:p>
          </p:txBody>
        </p:sp>
        <p:grpSp>
          <p:nvGrpSpPr>
            <p:cNvPr id="49213" name="Group 49"/>
            <p:cNvGrpSpPr>
              <a:grpSpLocks/>
            </p:cNvGrpSpPr>
            <p:nvPr/>
          </p:nvGrpSpPr>
          <p:grpSpPr bwMode="auto">
            <a:xfrm>
              <a:off x="432" y="1893"/>
              <a:ext cx="3380" cy="386"/>
              <a:chOff x="432" y="1989"/>
              <a:chExt cx="3380" cy="386"/>
            </a:xfrm>
          </p:grpSpPr>
          <p:sp>
            <p:nvSpPr>
              <p:cNvPr id="49214" name="Rectangle 47"/>
              <p:cNvSpPr>
                <a:spLocks noChangeArrowheads="1"/>
              </p:cNvSpPr>
              <p:nvPr/>
            </p:nvSpPr>
            <p:spPr bwMode="auto">
              <a:xfrm>
                <a:off x="432" y="2013"/>
                <a:ext cx="33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设   除外所有应力分量为零，即</a:t>
                </a:r>
              </a:p>
            </p:txBody>
          </p:sp>
          <p:graphicFrame>
            <p:nvGraphicFramePr>
              <p:cNvPr id="49157" name="Object 5"/>
              <p:cNvGraphicFramePr>
                <a:graphicFrameLocks/>
              </p:cNvGraphicFramePr>
              <p:nvPr>
                <p:extLst>
                  <p:ext uri="{D42A27DB-BD31-4B8C-83A1-F6EECF244321}">
                    <p14:modId xmlns:p14="http://schemas.microsoft.com/office/powerpoint/2010/main" val="1799411611"/>
                  </p:ext>
                </p:extLst>
              </p:nvPr>
            </p:nvGraphicFramePr>
            <p:xfrm>
              <a:off x="732" y="1989"/>
              <a:ext cx="307" cy="386"/>
            </p:xfrm>
            <a:graphic>
              <a:graphicData uri="http://schemas.openxmlformats.org/presentationml/2006/ole">
                <mc:AlternateContent xmlns:mc="http://schemas.openxmlformats.org/markup-compatibility/2006">
                  <mc:Choice xmlns:v="urn:schemas-microsoft-com:vml" Requires="v">
                    <p:oleObj spid="_x0000_s129086" name="Equation" r:id="rId3" imgW="177480" imgH="228600" progId="Equation.DSMT4">
                      <p:embed/>
                    </p:oleObj>
                  </mc:Choice>
                  <mc:Fallback>
                    <p:oleObj name="Equation" r:id="rId3" imgW="177480" imgH="228600" progId="Equation.DSMT4">
                      <p:embed/>
                      <p:pic>
                        <p:nvPicPr>
                          <p:cNvPr id="49157" name="Object 5"/>
                          <p:cNvPicPr preferRelativeResize="0">
                            <a:picLocks noChangeArrowheads="1"/>
                          </p:cNvPicPr>
                          <p:nvPr/>
                        </p:nvPicPr>
                        <p:blipFill>
                          <a:blip r:embed="rId4"/>
                          <a:srcRect/>
                          <a:stretch>
                            <a:fillRect/>
                          </a:stretch>
                        </p:blipFill>
                        <p:spPr bwMode="auto">
                          <a:xfrm>
                            <a:off x="732" y="1989"/>
                            <a:ext cx="307" cy="386"/>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pSp>
        <p:graphicFrame>
          <p:nvGraphicFramePr>
            <p:cNvPr id="49156" name="Object 4"/>
            <p:cNvGraphicFramePr>
              <a:graphicFrameLocks noChangeAspect="1"/>
            </p:cNvGraphicFramePr>
            <p:nvPr>
              <p:extLst>
                <p:ext uri="{D42A27DB-BD31-4B8C-83A1-F6EECF244321}">
                  <p14:modId xmlns:p14="http://schemas.microsoft.com/office/powerpoint/2010/main" val="3621042048"/>
                </p:ext>
              </p:extLst>
            </p:nvPr>
          </p:nvGraphicFramePr>
          <p:xfrm>
            <a:off x="470" y="2279"/>
            <a:ext cx="3490" cy="859"/>
          </p:xfrm>
          <a:graphic>
            <a:graphicData uri="http://schemas.openxmlformats.org/presentationml/2006/ole">
              <mc:AlternateContent xmlns:mc="http://schemas.openxmlformats.org/markup-compatibility/2006">
                <mc:Choice xmlns:v="urn:schemas-microsoft-com:vml" Requires="v">
                  <p:oleObj spid="_x0000_s129087" name="Equation" r:id="rId5" imgW="1790640" imgH="482400" progId="Equation.DSMT4">
                    <p:embed/>
                  </p:oleObj>
                </mc:Choice>
                <mc:Fallback>
                  <p:oleObj name="Equation" r:id="rId5" imgW="1790640" imgH="482400" progId="Equation.DSMT4">
                    <p:embed/>
                    <p:pic>
                      <p:nvPicPr>
                        <p:cNvPr id="49156" name="Object 4"/>
                        <p:cNvPicPr>
                          <a:picLocks noChangeAspect="1" noChangeArrowheads="1"/>
                        </p:cNvPicPr>
                        <p:nvPr/>
                      </p:nvPicPr>
                      <p:blipFill>
                        <a:blip r:embed="rId6"/>
                        <a:srcRect/>
                        <a:stretch>
                          <a:fillRect/>
                        </a:stretch>
                      </p:blipFill>
                      <p:spPr bwMode="auto">
                        <a:xfrm>
                          <a:off x="470" y="2279"/>
                          <a:ext cx="3490" cy="859"/>
                        </a:xfrm>
                        <a:prstGeom prst="rect">
                          <a:avLst/>
                        </a:prstGeom>
                        <a:noFill/>
                        <a:ln>
                          <a:noFill/>
                        </a:ln>
                        <a:effectLst/>
                        <a:extLst/>
                      </p:spPr>
                    </p:pic>
                  </p:oleObj>
                </mc:Fallback>
              </mc:AlternateContent>
            </a:graphicData>
          </a:graphic>
        </p:graphicFrame>
      </p:grpSp>
      <p:grpSp>
        <p:nvGrpSpPr>
          <p:cNvPr id="4" name="Group 66"/>
          <p:cNvGrpSpPr>
            <a:grpSpLocks/>
          </p:cNvGrpSpPr>
          <p:nvPr/>
        </p:nvGrpSpPr>
        <p:grpSpPr bwMode="auto">
          <a:xfrm>
            <a:off x="654509" y="5256935"/>
            <a:ext cx="4246563" cy="1327150"/>
            <a:chOff x="436" y="3138"/>
            <a:chExt cx="2675" cy="836"/>
          </a:xfrm>
        </p:grpSpPr>
        <p:graphicFrame>
          <p:nvGraphicFramePr>
            <p:cNvPr id="49154" name="Object 2"/>
            <p:cNvGraphicFramePr>
              <a:graphicFrameLocks noChangeAspect="1"/>
            </p:cNvGraphicFramePr>
            <p:nvPr>
              <p:extLst>
                <p:ext uri="{D42A27DB-BD31-4B8C-83A1-F6EECF244321}">
                  <p14:modId xmlns:p14="http://schemas.microsoft.com/office/powerpoint/2010/main" val="2237805149"/>
                </p:ext>
              </p:extLst>
            </p:nvPr>
          </p:nvGraphicFramePr>
          <p:xfrm>
            <a:off x="436" y="3138"/>
            <a:ext cx="2675" cy="429"/>
          </p:xfrm>
          <a:graphic>
            <a:graphicData uri="http://schemas.openxmlformats.org/presentationml/2006/ole">
              <mc:AlternateContent xmlns:mc="http://schemas.openxmlformats.org/markup-compatibility/2006">
                <mc:Choice xmlns:v="urn:schemas-microsoft-com:vml" Requires="v">
                  <p:oleObj spid="_x0000_s129088" name="Equation" r:id="rId7" imgW="1371600" imgH="241200" progId="Equation.DSMT4">
                    <p:embed/>
                  </p:oleObj>
                </mc:Choice>
                <mc:Fallback>
                  <p:oleObj name="Equation" r:id="rId7" imgW="1371600" imgH="241200" progId="Equation.DSMT4">
                    <p:embed/>
                    <p:pic>
                      <p:nvPicPr>
                        <p:cNvPr id="49154" name="Object 2"/>
                        <p:cNvPicPr>
                          <a:picLocks noChangeAspect="1" noChangeArrowheads="1"/>
                        </p:cNvPicPr>
                        <p:nvPr/>
                      </p:nvPicPr>
                      <p:blipFill>
                        <a:blip r:embed="rId8"/>
                        <a:srcRect/>
                        <a:stretch>
                          <a:fillRect/>
                        </a:stretch>
                      </p:blipFill>
                      <p:spPr bwMode="auto">
                        <a:xfrm>
                          <a:off x="436" y="3138"/>
                          <a:ext cx="2675" cy="429"/>
                        </a:xfrm>
                        <a:prstGeom prst="rect">
                          <a:avLst/>
                        </a:prstGeom>
                        <a:noFill/>
                        <a:ln>
                          <a:noFill/>
                        </a:ln>
                        <a:effectLst/>
                        <a:extLst/>
                      </p:spPr>
                    </p:pic>
                  </p:oleObj>
                </mc:Fallback>
              </mc:AlternateContent>
            </a:graphicData>
          </a:graphic>
        </p:graphicFrame>
        <p:graphicFrame>
          <p:nvGraphicFramePr>
            <p:cNvPr id="49155" name="Object 3"/>
            <p:cNvGraphicFramePr>
              <a:graphicFrameLocks noChangeAspect="1"/>
            </p:cNvGraphicFramePr>
            <p:nvPr>
              <p:extLst>
                <p:ext uri="{D42A27DB-BD31-4B8C-83A1-F6EECF244321}">
                  <p14:modId xmlns:p14="http://schemas.microsoft.com/office/powerpoint/2010/main" val="3945160165"/>
                </p:ext>
              </p:extLst>
            </p:nvPr>
          </p:nvGraphicFramePr>
          <p:xfrm>
            <a:off x="473" y="3567"/>
            <a:ext cx="768" cy="407"/>
          </p:xfrm>
          <a:graphic>
            <a:graphicData uri="http://schemas.openxmlformats.org/presentationml/2006/ole">
              <mc:AlternateContent xmlns:mc="http://schemas.openxmlformats.org/markup-compatibility/2006">
                <mc:Choice xmlns:v="urn:schemas-microsoft-com:vml" Requires="v">
                  <p:oleObj spid="_x0000_s129089" name="Equation" r:id="rId9" imgW="393480" imgH="228600" progId="Equation.DSMT4">
                    <p:embed/>
                  </p:oleObj>
                </mc:Choice>
                <mc:Fallback>
                  <p:oleObj name="Equation" r:id="rId9" imgW="393480" imgH="228600" progId="Equation.DSMT4">
                    <p:embed/>
                    <p:pic>
                      <p:nvPicPr>
                        <p:cNvPr id="49155" name="Object 3"/>
                        <p:cNvPicPr>
                          <a:picLocks noChangeAspect="1" noChangeArrowheads="1"/>
                        </p:cNvPicPr>
                        <p:nvPr/>
                      </p:nvPicPr>
                      <p:blipFill>
                        <a:blip r:embed="rId10"/>
                        <a:srcRect/>
                        <a:stretch>
                          <a:fillRect/>
                        </a:stretch>
                      </p:blipFill>
                      <p:spPr bwMode="auto">
                        <a:xfrm>
                          <a:off x="473" y="3567"/>
                          <a:ext cx="768" cy="407"/>
                        </a:xfrm>
                        <a:prstGeom prst="rect">
                          <a:avLst/>
                        </a:prstGeom>
                        <a:noFill/>
                        <a:ln>
                          <a:noFill/>
                        </a:ln>
                        <a:effectLst/>
                        <a:extLst/>
                      </p:spPr>
                    </p:pic>
                  </p:oleObj>
                </mc:Fallback>
              </mc:AlternateContent>
            </a:graphicData>
          </a:graphic>
        </p:graphicFrame>
      </p:grpSp>
      <p:grpSp>
        <p:nvGrpSpPr>
          <p:cNvPr id="5" name="Group 68"/>
          <p:cNvGrpSpPr>
            <a:grpSpLocks/>
          </p:cNvGrpSpPr>
          <p:nvPr/>
        </p:nvGrpSpPr>
        <p:grpSpPr bwMode="auto">
          <a:xfrm>
            <a:off x="0" y="819872"/>
            <a:ext cx="8877300" cy="1981200"/>
            <a:chOff x="0" y="384"/>
            <a:chExt cx="5592" cy="1248"/>
          </a:xfrm>
        </p:grpSpPr>
        <p:sp>
          <p:nvSpPr>
            <p:cNvPr id="49161" name="Rectangle 34"/>
            <p:cNvSpPr>
              <a:spLocks noChangeArrowheads="1"/>
            </p:cNvSpPr>
            <p:nvPr/>
          </p:nvSpPr>
          <p:spPr bwMode="auto">
            <a:xfrm>
              <a:off x="3504" y="96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M</a:t>
              </a:r>
            </a:p>
          </p:txBody>
        </p:sp>
        <p:grpSp>
          <p:nvGrpSpPr>
            <p:cNvPr id="49162" name="Group 67"/>
            <p:cNvGrpSpPr>
              <a:grpSpLocks/>
            </p:cNvGrpSpPr>
            <p:nvPr/>
          </p:nvGrpSpPr>
          <p:grpSpPr bwMode="auto">
            <a:xfrm>
              <a:off x="0" y="384"/>
              <a:ext cx="5592" cy="1248"/>
              <a:chOff x="0" y="384"/>
              <a:chExt cx="5592" cy="1248"/>
            </a:xfrm>
          </p:grpSpPr>
          <p:sp>
            <p:nvSpPr>
              <p:cNvPr id="49163" name="Freeform 33"/>
              <p:cNvSpPr>
                <a:spLocks/>
              </p:cNvSpPr>
              <p:nvPr/>
            </p:nvSpPr>
            <p:spPr bwMode="auto">
              <a:xfrm>
                <a:off x="3552" y="624"/>
                <a:ext cx="112" cy="384"/>
              </a:xfrm>
              <a:custGeom>
                <a:avLst/>
                <a:gdLst>
                  <a:gd name="T0" fmla="*/ 0 w 112"/>
                  <a:gd name="T1" fmla="*/ 384 h 384"/>
                  <a:gd name="T2" fmla="*/ 96 w 112"/>
                  <a:gd name="T3" fmla="*/ 240 h 384"/>
                  <a:gd name="T4" fmla="*/ 96 w 112"/>
                  <a:gd name="T5" fmla="*/ 144 h 384"/>
                  <a:gd name="T6" fmla="*/ 0 w 112"/>
                  <a:gd name="T7" fmla="*/ 0 h 384"/>
                  <a:gd name="T8" fmla="*/ 0 60000 65536"/>
                  <a:gd name="T9" fmla="*/ 0 60000 65536"/>
                  <a:gd name="T10" fmla="*/ 0 60000 65536"/>
                  <a:gd name="T11" fmla="*/ 0 60000 65536"/>
                  <a:gd name="T12" fmla="*/ 0 w 112"/>
                  <a:gd name="T13" fmla="*/ 0 h 384"/>
                  <a:gd name="T14" fmla="*/ 112 w 112"/>
                  <a:gd name="T15" fmla="*/ 384 h 384"/>
                </a:gdLst>
                <a:ahLst/>
                <a:cxnLst>
                  <a:cxn ang="T8">
                    <a:pos x="T0" y="T1"/>
                  </a:cxn>
                  <a:cxn ang="T9">
                    <a:pos x="T2" y="T3"/>
                  </a:cxn>
                  <a:cxn ang="T10">
                    <a:pos x="T4" y="T5"/>
                  </a:cxn>
                  <a:cxn ang="T11">
                    <a:pos x="T6" y="T7"/>
                  </a:cxn>
                </a:cxnLst>
                <a:rect l="T12" t="T13" r="T14" b="T15"/>
                <a:pathLst>
                  <a:path w="112" h="384">
                    <a:moveTo>
                      <a:pt x="0" y="384"/>
                    </a:moveTo>
                    <a:cubicBezTo>
                      <a:pt x="40" y="332"/>
                      <a:pt x="80" y="280"/>
                      <a:pt x="96" y="240"/>
                    </a:cubicBezTo>
                    <a:cubicBezTo>
                      <a:pt x="112" y="200"/>
                      <a:pt x="112" y="184"/>
                      <a:pt x="96" y="144"/>
                    </a:cubicBezTo>
                    <a:cubicBezTo>
                      <a:pt x="80" y="104"/>
                      <a:pt x="16" y="24"/>
                      <a:pt x="0" y="0"/>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grpSp>
            <p:nvGrpSpPr>
              <p:cNvPr id="49164" name="Group 64"/>
              <p:cNvGrpSpPr>
                <a:grpSpLocks/>
              </p:cNvGrpSpPr>
              <p:nvPr/>
            </p:nvGrpSpPr>
            <p:grpSpPr bwMode="auto">
              <a:xfrm>
                <a:off x="0" y="384"/>
                <a:ext cx="5592" cy="1248"/>
                <a:chOff x="0" y="384"/>
                <a:chExt cx="5592" cy="1248"/>
              </a:xfrm>
            </p:grpSpPr>
            <p:sp>
              <p:nvSpPr>
                <p:cNvPr id="49165" name="Rectangle 45"/>
                <p:cNvSpPr>
                  <a:spLocks noChangeArrowheads="1"/>
                </p:cNvSpPr>
                <p:nvPr/>
              </p:nvSpPr>
              <p:spPr bwMode="auto">
                <a:xfrm>
                  <a:off x="0" y="1180"/>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rgbClr val="C00000"/>
                      </a:solidFill>
                      <a:latin typeface="宋体" panose="02010600030101010101" pitchFamily="2" charset="-122"/>
                    </a:rPr>
                    <a:t>求应力分量</a:t>
                  </a:r>
                </a:p>
              </p:txBody>
            </p:sp>
            <p:grpSp>
              <p:nvGrpSpPr>
                <p:cNvPr id="49166" name="Group 63"/>
                <p:cNvGrpSpPr>
                  <a:grpSpLocks/>
                </p:cNvGrpSpPr>
                <p:nvPr/>
              </p:nvGrpSpPr>
              <p:grpSpPr bwMode="auto">
                <a:xfrm>
                  <a:off x="0" y="384"/>
                  <a:ext cx="5592" cy="1248"/>
                  <a:chOff x="0" y="384"/>
                  <a:chExt cx="5592" cy="1248"/>
                </a:xfrm>
              </p:grpSpPr>
              <p:sp>
                <p:nvSpPr>
                  <p:cNvPr id="49167" name="Rectangle 2"/>
                  <p:cNvSpPr>
                    <a:spLocks noChangeArrowheads="1"/>
                  </p:cNvSpPr>
                  <p:nvPr/>
                </p:nvSpPr>
                <p:spPr bwMode="auto">
                  <a:xfrm>
                    <a:off x="0" y="720"/>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rgbClr val="C00000"/>
                        </a:solidFill>
                        <a:latin typeface="宋体" panose="02010600030101010101" pitchFamily="2" charset="-122"/>
                      </a:rPr>
                      <a:t>逆解法例题</a:t>
                    </a:r>
                  </a:p>
                </p:txBody>
              </p:sp>
              <p:grpSp>
                <p:nvGrpSpPr>
                  <p:cNvPr id="49168" name="Group 32"/>
                  <p:cNvGrpSpPr>
                    <a:grpSpLocks/>
                  </p:cNvGrpSpPr>
                  <p:nvPr/>
                </p:nvGrpSpPr>
                <p:grpSpPr bwMode="auto">
                  <a:xfrm>
                    <a:off x="1584" y="384"/>
                    <a:ext cx="2117" cy="1248"/>
                    <a:chOff x="2011" y="480"/>
                    <a:chExt cx="2117" cy="1248"/>
                  </a:xfrm>
                </p:grpSpPr>
                <p:grpSp>
                  <p:nvGrpSpPr>
                    <p:cNvPr id="49196" name="Group 9"/>
                    <p:cNvGrpSpPr>
                      <a:grpSpLocks/>
                    </p:cNvGrpSpPr>
                    <p:nvPr/>
                  </p:nvGrpSpPr>
                  <p:grpSpPr bwMode="auto">
                    <a:xfrm>
                      <a:off x="2208" y="480"/>
                      <a:ext cx="96" cy="912"/>
                      <a:chOff x="2208" y="480"/>
                      <a:chExt cx="96" cy="912"/>
                    </a:xfrm>
                  </p:grpSpPr>
                  <p:sp>
                    <p:nvSpPr>
                      <p:cNvPr id="49206" name="Line 3"/>
                      <p:cNvSpPr>
                        <a:spLocks noChangeShapeType="1"/>
                      </p:cNvSpPr>
                      <p:nvPr/>
                    </p:nvSpPr>
                    <p:spPr bwMode="auto">
                      <a:xfrm>
                        <a:off x="2304" y="480"/>
                        <a:ext cx="0" cy="9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7" name="Line 4"/>
                      <p:cNvSpPr>
                        <a:spLocks noChangeShapeType="1"/>
                      </p:cNvSpPr>
                      <p:nvPr/>
                    </p:nvSpPr>
                    <p:spPr bwMode="auto">
                      <a:xfrm flipH="1">
                        <a:off x="2208" y="576"/>
                        <a:ext cx="96"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8" name="Line 5"/>
                      <p:cNvSpPr>
                        <a:spLocks noChangeShapeType="1"/>
                      </p:cNvSpPr>
                      <p:nvPr/>
                    </p:nvSpPr>
                    <p:spPr bwMode="auto">
                      <a:xfrm flipH="1">
                        <a:off x="2208" y="728"/>
                        <a:ext cx="96"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9" name="Line 6"/>
                      <p:cNvSpPr>
                        <a:spLocks noChangeShapeType="1"/>
                      </p:cNvSpPr>
                      <p:nvPr/>
                    </p:nvSpPr>
                    <p:spPr bwMode="auto">
                      <a:xfrm flipH="1">
                        <a:off x="2208" y="880"/>
                        <a:ext cx="96"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0" name="Line 7"/>
                      <p:cNvSpPr>
                        <a:spLocks noChangeShapeType="1"/>
                      </p:cNvSpPr>
                      <p:nvPr/>
                    </p:nvSpPr>
                    <p:spPr bwMode="auto">
                      <a:xfrm flipH="1">
                        <a:off x="2208" y="1008"/>
                        <a:ext cx="96"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1" name="Line 8"/>
                      <p:cNvSpPr>
                        <a:spLocks noChangeShapeType="1"/>
                      </p:cNvSpPr>
                      <p:nvPr/>
                    </p:nvSpPr>
                    <p:spPr bwMode="auto">
                      <a:xfrm flipH="1">
                        <a:off x="2208" y="1176"/>
                        <a:ext cx="96"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97" name="Rectangle 10"/>
                    <p:cNvSpPr>
                      <a:spLocks noChangeArrowheads="1"/>
                    </p:cNvSpPr>
                    <p:nvPr/>
                  </p:nvSpPr>
                  <p:spPr bwMode="auto">
                    <a:xfrm>
                      <a:off x="2304" y="580"/>
                      <a:ext cx="1392" cy="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49198" name="Line 12"/>
                    <p:cNvSpPr>
                      <a:spLocks noChangeShapeType="1"/>
                    </p:cNvSpPr>
                    <p:nvPr/>
                  </p:nvSpPr>
                  <p:spPr bwMode="auto">
                    <a:xfrm>
                      <a:off x="2304" y="880"/>
                      <a:ext cx="15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9" name="Line 13"/>
                    <p:cNvSpPr>
                      <a:spLocks noChangeShapeType="1"/>
                    </p:cNvSpPr>
                    <p:nvPr/>
                  </p:nvSpPr>
                  <p:spPr bwMode="auto">
                    <a:xfrm>
                      <a:off x="2304" y="880"/>
                      <a:ext cx="0" cy="7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0" name="Rectangle 16"/>
                    <p:cNvSpPr>
                      <a:spLocks noChangeArrowheads="1"/>
                    </p:cNvSpPr>
                    <p:nvPr/>
                  </p:nvSpPr>
                  <p:spPr bwMode="auto">
                    <a:xfrm>
                      <a:off x="2011" y="77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dirty="0">
                          <a:solidFill>
                            <a:schemeClr val="tx1"/>
                          </a:solidFill>
                          <a:latin typeface="宋体" panose="02010600030101010101" pitchFamily="2" charset="-122"/>
                        </a:rPr>
                        <a:t>o</a:t>
                      </a:r>
                    </a:p>
                  </p:txBody>
                </p:sp>
                <p:sp>
                  <p:nvSpPr>
                    <p:cNvPr id="49201" name="Rectangle 18"/>
                    <p:cNvSpPr>
                      <a:spLocks noChangeArrowheads="1"/>
                    </p:cNvSpPr>
                    <p:nvPr/>
                  </p:nvSpPr>
                  <p:spPr bwMode="auto">
                    <a:xfrm>
                      <a:off x="3696" y="63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x</a:t>
                      </a:r>
                    </a:p>
                  </p:txBody>
                </p:sp>
                <p:sp>
                  <p:nvSpPr>
                    <p:cNvPr id="49202" name="Rectangle 19"/>
                    <p:cNvSpPr>
                      <a:spLocks noChangeArrowheads="1"/>
                    </p:cNvSpPr>
                    <p:nvPr/>
                  </p:nvSpPr>
                  <p:spPr bwMode="auto">
                    <a:xfrm>
                      <a:off x="2304" y="14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z</a:t>
                      </a:r>
                    </a:p>
                  </p:txBody>
                </p:sp>
                <p:sp>
                  <p:nvSpPr>
                    <p:cNvPr id="49203" name="Line 26"/>
                    <p:cNvSpPr>
                      <a:spLocks noChangeShapeType="1"/>
                    </p:cNvSpPr>
                    <p:nvPr/>
                  </p:nvSpPr>
                  <p:spPr bwMode="auto">
                    <a:xfrm>
                      <a:off x="3696" y="1180"/>
                      <a:ext cx="0" cy="4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4" name="Line 27"/>
                    <p:cNvSpPr>
                      <a:spLocks noChangeShapeType="1"/>
                    </p:cNvSpPr>
                    <p:nvPr/>
                  </p:nvSpPr>
                  <p:spPr bwMode="auto">
                    <a:xfrm>
                      <a:off x="2304" y="1392"/>
                      <a:ext cx="1392"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5" name="Rectangle 30"/>
                    <p:cNvSpPr>
                      <a:spLocks noChangeArrowheads="1"/>
                    </p:cNvSpPr>
                    <p:nvPr/>
                  </p:nvSpPr>
                  <p:spPr bwMode="auto">
                    <a:xfrm>
                      <a:off x="2880" y="13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h</a:t>
                      </a:r>
                    </a:p>
                  </p:txBody>
                </p:sp>
              </p:grpSp>
              <p:grpSp>
                <p:nvGrpSpPr>
                  <p:cNvPr id="49169" name="Group 62"/>
                  <p:cNvGrpSpPr>
                    <a:grpSpLocks/>
                  </p:cNvGrpSpPr>
                  <p:nvPr/>
                </p:nvGrpSpPr>
                <p:grpSpPr bwMode="auto">
                  <a:xfrm>
                    <a:off x="3997" y="480"/>
                    <a:ext cx="1595" cy="1104"/>
                    <a:chOff x="3997" y="480"/>
                    <a:chExt cx="1595" cy="1104"/>
                  </a:xfrm>
                </p:grpSpPr>
                <p:grpSp>
                  <p:nvGrpSpPr>
                    <p:cNvPr id="49170" name="Group 60"/>
                    <p:cNvGrpSpPr>
                      <a:grpSpLocks/>
                    </p:cNvGrpSpPr>
                    <p:nvPr/>
                  </p:nvGrpSpPr>
                  <p:grpSpPr bwMode="auto">
                    <a:xfrm>
                      <a:off x="3997" y="480"/>
                      <a:ext cx="1595" cy="1104"/>
                      <a:chOff x="3997" y="480"/>
                      <a:chExt cx="1595" cy="1104"/>
                    </a:xfrm>
                  </p:grpSpPr>
                  <p:sp>
                    <p:nvSpPr>
                      <p:cNvPr id="49172" name="Line 38"/>
                      <p:cNvSpPr>
                        <a:spLocks noChangeShapeType="1"/>
                      </p:cNvSpPr>
                      <p:nvPr/>
                    </p:nvSpPr>
                    <p:spPr bwMode="auto">
                      <a:xfrm>
                        <a:off x="4536" y="1296"/>
                        <a:ext cx="216"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9173" name="Group 59"/>
                      <p:cNvGrpSpPr>
                        <a:grpSpLocks/>
                      </p:cNvGrpSpPr>
                      <p:nvPr/>
                    </p:nvGrpSpPr>
                    <p:grpSpPr bwMode="auto">
                      <a:xfrm>
                        <a:off x="3997" y="480"/>
                        <a:ext cx="1595" cy="1104"/>
                        <a:chOff x="3997" y="480"/>
                        <a:chExt cx="1595" cy="1104"/>
                      </a:xfrm>
                    </p:grpSpPr>
                    <p:sp>
                      <p:nvSpPr>
                        <p:cNvPr id="49174" name="Line 37"/>
                        <p:cNvSpPr>
                          <a:spLocks noChangeShapeType="1"/>
                        </p:cNvSpPr>
                        <p:nvPr/>
                      </p:nvSpPr>
                      <p:spPr bwMode="auto">
                        <a:xfrm>
                          <a:off x="4320" y="1296"/>
                          <a:ext cx="216"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9175" name="Group 58"/>
                        <p:cNvGrpSpPr>
                          <a:grpSpLocks/>
                        </p:cNvGrpSpPr>
                        <p:nvPr/>
                      </p:nvGrpSpPr>
                      <p:grpSpPr bwMode="auto">
                        <a:xfrm>
                          <a:off x="3997" y="480"/>
                          <a:ext cx="1595" cy="1104"/>
                          <a:chOff x="3997" y="480"/>
                          <a:chExt cx="1595" cy="1104"/>
                        </a:xfrm>
                      </p:grpSpPr>
                      <p:sp>
                        <p:nvSpPr>
                          <p:cNvPr id="49176" name="Line 23"/>
                          <p:cNvSpPr>
                            <a:spLocks noChangeShapeType="1"/>
                          </p:cNvSpPr>
                          <p:nvPr/>
                        </p:nvSpPr>
                        <p:spPr bwMode="auto">
                          <a:xfrm>
                            <a:off x="4752" y="1080"/>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Rectangle 28"/>
                          <p:cNvSpPr>
                            <a:spLocks noChangeArrowheads="1"/>
                          </p:cNvSpPr>
                          <p:nvPr/>
                        </p:nvSpPr>
                        <p:spPr bwMode="auto">
                          <a:xfrm>
                            <a:off x="5155" y="77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h</a:t>
                            </a:r>
                          </a:p>
                        </p:txBody>
                      </p:sp>
                      <p:grpSp>
                        <p:nvGrpSpPr>
                          <p:cNvPr id="49178" name="Group 57"/>
                          <p:cNvGrpSpPr>
                            <a:grpSpLocks/>
                          </p:cNvGrpSpPr>
                          <p:nvPr/>
                        </p:nvGrpSpPr>
                        <p:grpSpPr bwMode="auto">
                          <a:xfrm>
                            <a:off x="3997" y="480"/>
                            <a:ext cx="1595" cy="1104"/>
                            <a:chOff x="3997" y="480"/>
                            <a:chExt cx="1595" cy="1104"/>
                          </a:xfrm>
                        </p:grpSpPr>
                        <p:grpSp>
                          <p:nvGrpSpPr>
                            <p:cNvPr id="49179" name="Group 44"/>
                            <p:cNvGrpSpPr>
                              <a:grpSpLocks/>
                            </p:cNvGrpSpPr>
                            <p:nvPr/>
                          </p:nvGrpSpPr>
                          <p:grpSpPr bwMode="auto">
                            <a:xfrm>
                              <a:off x="4128" y="484"/>
                              <a:ext cx="1104" cy="1100"/>
                              <a:chOff x="4128" y="580"/>
                              <a:chExt cx="1104" cy="1100"/>
                            </a:xfrm>
                          </p:grpSpPr>
                          <p:grpSp>
                            <p:nvGrpSpPr>
                              <p:cNvPr id="49190" name="Group 42"/>
                              <p:cNvGrpSpPr>
                                <a:grpSpLocks/>
                              </p:cNvGrpSpPr>
                              <p:nvPr/>
                            </p:nvGrpSpPr>
                            <p:grpSpPr bwMode="auto">
                              <a:xfrm>
                                <a:off x="4128" y="580"/>
                                <a:ext cx="1104" cy="1004"/>
                                <a:chOff x="4128" y="580"/>
                                <a:chExt cx="1104" cy="1004"/>
                              </a:xfrm>
                            </p:grpSpPr>
                            <p:sp>
                              <p:nvSpPr>
                                <p:cNvPr id="49192" name="Rectangle 11"/>
                                <p:cNvSpPr>
                                  <a:spLocks noChangeArrowheads="1"/>
                                </p:cNvSpPr>
                                <p:nvPr/>
                              </p:nvSpPr>
                              <p:spPr bwMode="auto">
                                <a:xfrm>
                                  <a:off x="4320" y="580"/>
                                  <a:ext cx="432" cy="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49193" name="Line 14"/>
                                <p:cNvSpPr>
                                  <a:spLocks noChangeShapeType="1"/>
                                </p:cNvSpPr>
                                <p:nvPr/>
                              </p:nvSpPr>
                              <p:spPr bwMode="auto">
                                <a:xfrm flipH="1">
                                  <a:off x="4128" y="872"/>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4" name="Line 15"/>
                                <p:cNvSpPr>
                                  <a:spLocks noChangeShapeType="1"/>
                                </p:cNvSpPr>
                                <p:nvPr/>
                              </p:nvSpPr>
                              <p:spPr bwMode="auto">
                                <a:xfrm>
                                  <a:off x="4528" y="880"/>
                                  <a:ext cx="0" cy="7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5" name="Rectangle 17"/>
                                <p:cNvSpPr>
                                  <a:spLocks noChangeArrowheads="1"/>
                                </p:cNvSpPr>
                                <p:nvPr/>
                              </p:nvSpPr>
                              <p:spPr bwMode="auto">
                                <a:xfrm>
                                  <a:off x="4429" y="649"/>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a:solidFill>
                                        <a:srgbClr val="FFFF00"/>
                                      </a:solidFill>
                                      <a:latin typeface="宋体" panose="02010600030101010101" pitchFamily="2" charset="-122"/>
                                    </a:rPr>
                                    <a:t>o</a:t>
                                  </a:r>
                                </a:p>
                              </p:txBody>
                            </p:sp>
                          </p:grpSp>
                          <p:sp>
                            <p:nvSpPr>
                              <p:cNvPr id="49191" name="Rectangle 21"/>
                              <p:cNvSpPr>
                                <a:spLocks noChangeArrowheads="1"/>
                              </p:cNvSpPr>
                              <p:nvPr/>
                            </p:nvSpPr>
                            <p:spPr bwMode="auto">
                              <a:xfrm>
                                <a:off x="4528" y="139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z</a:t>
                                </a:r>
                              </a:p>
                            </p:txBody>
                          </p:sp>
                        </p:grpSp>
                        <p:grpSp>
                          <p:nvGrpSpPr>
                            <p:cNvPr id="49180" name="Group 43"/>
                            <p:cNvGrpSpPr>
                              <a:grpSpLocks/>
                            </p:cNvGrpSpPr>
                            <p:nvPr/>
                          </p:nvGrpSpPr>
                          <p:grpSpPr bwMode="auto">
                            <a:xfrm>
                              <a:off x="3997" y="480"/>
                              <a:ext cx="1595" cy="1032"/>
                              <a:chOff x="3997" y="576"/>
                              <a:chExt cx="1595" cy="1032"/>
                            </a:xfrm>
                          </p:grpSpPr>
                          <p:sp>
                            <p:nvSpPr>
                              <p:cNvPr id="49181" name="Rectangle 20"/>
                              <p:cNvSpPr>
                                <a:spLocks noChangeArrowheads="1"/>
                              </p:cNvSpPr>
                              <p:nvPr/>
                            </p:nvSpPr>
                            <p:spPr bwMode="auto">
                              <a:xfrm>
                                <a:off x="3997" y="611"/>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y</a:t>
                                </a:r>
                              </a:p>
                            </p:txBody>
                          </p:sp>
                          <p:sp>
                            <p:nvSpPr>
                              <p:cNvPr id="49182" name="Line 22"/>
                              <p:cNvSpPr>
                                <a:spLocks noChangeShapeType="1"/>
                              </p:cNvSpPr>
                              <p:nvPr/>
                            </p:nvSpPr>
                            <p:spPr bwMode="auto">
                              <a:xfrm>
                                <a:off x="4752" y="580"/>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24"/>
                              <p:cNvSpPr>
                                <a:spLocks noChangeShapeType="1"/>
                              </p:cNvSpPr>
                              <p:nvPr/>
                            </p:nvSpPr>
                            <p:spPr bwMode="auto">
                              <a:xfrm>
                                <a:off x="5088" y="576"/>
                                <a:ext cx="0" cy="29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4" name="Line 25"/>
                              <p:cNvSpPr>
                                <a:spLocks noChangeShapeType="1"/>
                              </p:cNvSpPr>
                              <p:nvPr/>
                            </p:nvSpPr>
                            <p:spPr bwMode="auto">
                              <a:xfrm>
                                <a:off x="5088" y="872"/>
                                <a:ext cx="0" cy="319"/>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5" name="Rectangle 29"/>
                              <p:cNvSpPr>
                                <a:spLocks noChangeArrowheads="1"/>
                              </p:cNvSpPr>
                              <p:nvPr/>
                            </p:nvSpPr>
                            <p:spPr bwMode="auto">
                              <a:xfrm>
                                <a:off x="5160" y="59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h</a:t>
                                </a:r>
                              </a:p>
                            </p:txBody>
                          </p:sp>
                          <p:sp>
                            <p:nvSpPr>
                              <p:cNvPr id="49186" name="Line 35"/>
                              <p:cNvSpPr>
                                <a:spLocks noChangeShapeType="1"/>
                              </p:cNvSpPr>
                              <p:nvPr/>
                            </p:nvSpPr>
                            <p:spPr bwMode="auto">
                              <a:xfrm>
                                <a:off x="4320" y="1180"/>
                                <a:ext cx="0" cy="4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Line 36"/>
                              <p:cNvSpPr>
                                <a:spLocks noChangeShapeType="1"/>
                              </p:cNvSpPr>
                              <p:nvPr/>
                            </p:nvSpPr>
                            <p:spPr bwMode="auto">
                              <a:xfrm>
                                <a:off x="4752" y="1180"/>
                                <a:ext cx="0" cy="4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Rectangle 40"/>
                              <p:cNvSpPr>
                                <a:spLocks noChangeArrowheads="1"/>
                              </p:cNvSpPr>
                              <p:nvPr/>
                            </p:nvSpPr>
                            <p:spPr bwMode="auto">
                              <a:xfrm>
                                <a:off x="4312" y="114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b</a:t>
                                </a:r>
                              </a:p>
                            </p:txBody>
                          </p:sp>
                          <p:sp>
                            <p:nvSpPr>
                              <p:cNvPr id="49189" name="Rectangle 41"/>
                              <p:cNvSpPr>
                                <a:spLocks noChangeArrowheads="1"/>
                              </p:cNvSpPr>
                              <p:nvPr/>
                            </p:nvSpPr>
                            <p:spPr bwMode="auto">
                              <a:xfrm>
                                <a:off x="4552" y="116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b</a:t>
                                </a:r>
                              </a:p>
                            </p:txBody>
                          </p:sp>
                        </p:grpSp>
                      </p:grpSp>
                    </p:grpSp>
                  </p:grpSp>
                </p:grpSp>
                <p:sp>
                  <p:nvSpPr>
                    <p:cNvPr id="49171" name="Rectangle 61"/>
                    <p:cNvSpPr>
                      <a:spLocks noChangeArrowheads="1"/>
                    </p:cNvSpPr>
                    <p:nvPr/>
                  </p:nvSpPr>
                  <p:spPr bwMode="auto">
                    <a:xfrm>
                      <a:off x="4336" y="484"/>
                      <a:ext cx="416" cy="600"/>
                    </a:xfrm>
                    <a:prstGeom prst="rect">
                      <a:avLst/>
                    </a:prstGeom>
                    <a:solidFill>
                      <a:srgbClr val="FF0000">
                        <a:alpha val="50195"/>
                      </a:srgbClr>
                    </a:solidFill>
                    <a:ln w="12700">
                      <a:solidFill>
                        <a:srgbClr val="FFFA00"/>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grpSp>
            </p:grpSp>
          </p:grpSp>
        </p:grpSp>
      </p:grpSp>
      <p:cxnSp>
        <p:nvCxnSpPr>
          <p:cNvPr id="63" name="直接连接符 62"/>
          <p:cNvCxnSpPr/>
          <p:nvPr/>
        </p:nvCxnSpPr>
        <p:spPr>
          <a:xfrm>
            <a:off x="1177009" y="47667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280521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a:grpSpLocks/>
          </p:cNvGrpSpPr>
          <p:nvPr/>
        </p:nvGrpSpPr>
        <p:grpSpPr bwMode="auto">
          <a:xfrm>
            <a:off x="1165225" y="939800"/>
            <a:ext cx="7202488" cy="1708150"/>
            <a:chOff x="734" y="768"/>
            <a:chExt cx="4537" cy="1076"/>
          </a:xfrm>
        </p:grpSpPr>
        <p:sp>
          <p:nvSpPr>
            <p:cNvPr id="50192" name="Rectangle 54"/>
            <p:cNvSpPr>
              <a:spLocks noChangeArrowheads="1"/>
            </p:cNvSpPr>
            <p:nvPr/>
          </p:nvSpPr>
          <p:spPr bwMode="auto">
            <a:xfrm>
              <a:off x="862" y="768"/>
              <a:ext cx="21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代入应力协调方程中</a:t>
              </a:r>
            </a:p>
          </p:txBody>
        </p:sp>
        <p:graphicFrame>
          <p:nvGraphicFramePr>
            <p:cNvPr id="50182" name="Object 6"/>
            <p:cNvGraphicFramePr>
              <a:graphicFrameLocks noChangeAspect="1"/>
            </p:cNvGraphicFramePr>
            <p:nvPr>
              <p:extLst>
                <p:ext uri="{D42A27DB-BD31-4B8C-83A1-F6EECF244321}">
                  <p14:modId xmlns:p14="http://schemas.microsoft.com/office/powerpoint/2010/main" val="3484572453"/>
                </p:ext>
              </p:extLst>
            </p:nvPr>
          </p:nvGraphicFramePr>
          <p:xfrm>
            <a:off x="734" y="1095"/>
            <a:ext cx="4537" cy="749"/>
          </p:xfrm>
          <a:graphic>
            <a:graphicData uri="http://schemas.openxmlformats.org/presentationml/2006/ole">
              <mc:AlternateContent xmlns:mc="http://schemas.openxmlformats.org/markup-compatibility/2006">
                <mc:Choice xmlns:v="urn:schemas-microsoft-com:vml" Requires="v">
                  <p:oleObj spid="_x0000_s130115" name="Equation" r:id="rId3" imgW="2755800" imgH="419040" progId="Equation.DSMT4">
                    <p:embed/>
                  </p:oleObj>
                </mc:Choice>
                <mc:Fallback>
                  <p:oleObj name="Equation" r:id="rId3" imgW="2755800" imgH="419040" progId="Equation.DSMT4">
                    <p:embed/>
                    <p:pic>
                      <p:nvPicPr>
                        <p:cNvPr id="50182" name="Object 6"/>
                        <p:cNvPicPr>
                          <a:picLocks noChangeAspect="1" noChangeArrowheads="1"/>
                        </p:cNvPicPr>
                        <p:nvPr/>
                      </p:nvPicPr>
                      <p:blipFill>
                        <a:blip r:embed="rId4"/>
                        <a:srcRect/>
                        <a:stretch>
                          <a:fillRect/>
                        </a:stretch>
                      </p:blipFill>
                      <p:spPr bwMode="auto">
                        <a:xfrm>
                          <a:off x="734" y="1095"/>
                          <a:ext cx="4537" cy="749"/>
                        </a:xfrm>
                        <a:prstGeom prst="rect">
                          <a:avLst/>
                        </a:prstGeom>
                        <a:solidFill>
                          <a:schemeClr val="bg1"/>
                        </a:solidFill>
                        <a:ln>
                          <a:noFill/>
                        </a:ln>
                        <a:effectLst/>
                        <a:extLst/>
                      </p:spPr>
                    </p:pic>
                  </p:oleObj>
                </mc:Fallback>
              </mc:AlternateContent>
            </a:graphicData>
          </a:graphic>
        </p:graphicFrame>
      </p:grpSp>
      <p:grpSp>
        <p:nvGrpSpPr>
          <p:cNvPr id="3" name="Group 62"/>
          <p:cNvGrpSpPr>
            <a:grpSpLocks/>
          </p:cNvGrpSpPr>
          <p:nvPr/>
        </p:nvGrpSpPr>
        <p:grpSpPr bwMode="auto">
          <a:xfrm>
            <a:off x="114300" y="2571750"/>
            <a:ext cx="4716463" cy="1189038"/>
            <a:chOff x="32" y="2084"/>
            <a:chExt cx="2971" cy="749"/>
          </a:xfrm>
        </p:grpSpPr>
        <p:graphicFrame>
          <p:nvGraphicFramePr>
            <p:cNvPr id="50181" name="Object 5"/>
            <p:cNvGraphicFramePr>
              <a:graphicFrameLocks noChangeAspect="1"/>
            </p:cNvGraphicFramePr>
            <p:nvPr>
              <p:extLst>
                <p:ext uri="{D42A27DB-BD31-4B8C-83A1-F6EECF244321}">
                  <p14:modId xmlns:p14="http://schemas.microsoft.com/office/powerpoint/2010/main" val="2982378044"/>
                </p:ext>
              </p:extLst>
            </p:nvPr>
          </p:nvGraphicFramePr>
          <p:xfrm>
            <a:off x="640" y="2084"/>
            <a:ext cx="2363" cy="749"/>
          </p:xfrm>
          <a:graphic>
            <a:graphicData uri="http://schemas.openxmlformats.org/presentationml/2006/ole">
              <mc:AlternateContent xmlns:mc="http://schemas.openxmlformats.org/markup-compatibility/2006">
                <mc:Choice xmlns:v="urn:schemas-microsoft-com:vml" Requires="v">
                  <p:oleObj spid="_x0000_s130116" name="Equation" r:id="rId5" imgW="1434960" imgH="419040" progId="Equation.DSMT4">
                    <p:embed/>
                  </p:oleObj>
                </mc:Choice>
                <mc:Fallback>
                  <p:oleObj name="Equation" r:id="rId5" imgW="1434960" imgH="419040" progId="Equation.DSMT4">
                    <p:embed/>
                    <p:pic>
                      <p:nvPicPr>
                        <p:cNvPr id="50181" name="Object 5"/>
                        <p:cNvPicPr>
                          <a:picLocks noChangeAspect="1" noChangeArrowheads="1"/>
                        </p:cNvPicPr>
                        <p:nvPr/>
                      </p:nvPicPr>
                      <p:blipFill>
                        <a:blip r:embed="rId6"/>
                        <a:srcRect/>
                        <a:stretch>
                          <a:fillRect/>
                        </a:stretch>
                      </p:blipFill>
                      <p:spPr bwMode="auto">
                        <a:xfrm>
                          <a:off x="640" y="2084"/>
                          <a:ext cx="2363" cy="749"/>
                        </a:xfrm>
                        <a:prstGeom prst="rect">
                          <a:avLst/>
                        </a:prstGeom>
                        <a:noFill/>
                        <a:ln>
                          <a:noFill/>
                        </a:ln>
                        <a:effectLst/>
                        <a:extLst/>
                      </p:spPr>
                    </p:pic>
                  </p:oleObj>
                </mc:Fallback>
              </mc:AlternateContent>
            </a:graphicData>
          </a:graphic>
        </p:graphicFrame>
        <p:sp>
          <p:nvSpPr>
            <p:cNvPr id="50191" name="Rectangle 57"/>
            <p:cNvSpPr>
              <a:spLocks noChangeArrowheads="1"/>
            </p:cNvSpPr>
            <p:nvPr/>
          </p:nvSpPr>
          <p:spPr bwMode="auto">
            <a:xfrm>
              <a:off x="32" y="225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有</a:t>
              </a:r>
            </a:p>
          </p:txBody>
        </p:sp>
      </p:grpSp>
      <p:grpSp>
        <p:nvGrpSpPr>
          <p:cNvPr id="4" name="Group 59"/>
          <p:cNvGrpSpPr>
            <a:grpSpLocks/>
          </p:cNvGrpSpPr>
          <p:nvPr/>
        </p:nvGrpSpPr>
        <p:grpSpPr bwMode="auto">
          <a:xfrm>
            <a:off x="1371600" y="238125"/>
            <a:ext cx="3635375" cy="646113"/>
            <a:chOff x="81" y="768"/>
            <a:chExt cx="2290" cy="407"/>
          </a:xfrm>
        </p:grpSpPr>
        <p:sp>
          <p:nvSpPr>
            <p:cNvPr id="50190" name="Rectangle 60"/>
            <p:cNvSpPr>
              <a:spLocks noChangeArrowheads="1"/>
            </p:cNvSpPr>
            <p:nvPr/>
          </p:nvSpPr>
          <p:spPr bwMode="auto">
            <a:xfrm>
              <a:off x="81" y="76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则有</a:t>
              </a:r>
            </a:p>
          </p:txBody>
        </p:sp>
        <p:graphicFrame>
          <p:nvGraphicFramePr>
            <p:cNvPr id="50180" name="Object 4"/>
            <p:cNvGraphicFramePr>
              <a:graphicFrameLocks noChangeAspect="1"/>
            </p:cNvGraphicFramePr>
            <p:nvPr>
              <p:extLst>
                <p:ext uri="{D42A27DB-BD31-4B8C-83A1-F6EECF244321}">
                  <p14:modId xmlns:p14="http://schemas.microsoft.com/office/powerpoint/2010/main" val="3183526876"/>
                </p:ext>
              </p:extLst>
            </p:nvPr>
          </p:nvGraphicFramePr>
          <p:xfrm>
            <a:off x="713" y="768"/>
            <a:ext cx="1658" cy="407"/>
          </p:xfrm>
          <a:graphic>
            <a:graphicData uri="http://schemas.openxmlformats.org/presentationml/2006/ole">
              <mc:AlternateContent xmlns:mc="http://schemas.openxmlformats.org/markup-compatibility/2006">
                <mc:Choice xmlns:v="urn:schemas-microsoft-com:vml" Requires="v">
                  <p:oleObj spid="_x0000_s130117" name="Equation" r:id="rId7" imgW="850680" imgH="228600" progId="Equation.DSMT4">
                    <p:embed/>
                  </p:oleObj>
                </mc:Choice>
                <mc:Fallback>
                  <p:oleObj name="Equation" r:id="rId7" imgW="850680" imgH="228600" progId="Equation.DSMT4">
                    <p:embed/>
                    <p:pic>
                      <p:nvPicPr>
                        <p:cNvPr id="50180" name="Object 4"/>
                        <p:cNvPicPr>
                          <a:picLocks noChangeAspect="1" noChangeArrowheads="1"/>
                        </p:cNvPicPr>
                        <p:nvPr/>
                      </p:nvPicPr>
                      <p:blipFill>
                        <a:blip r:embed="rId8"/>
                        <a:srcRect/>
                        <a:stretch>
                          <a:fillRect/>
                        </a:stretch>
                      </p:blipFill>
                      <p:spPr bwMode="auto">
                        <a:xfrm>
                          <a:off x="713" y="768"/>
                          <a:ext cx="1658" cy="407"/>
                        </a:xfrm>
                        <a:prstGeom prst="rect">
                          <a:avLst/>
                        </a:prstGeom>
                        <a:noFill/>
                        <a:ln>
                          <a:noFill/>
                        </a:ln>
                        <a:effectLst/>
                        <a:extLst/>
                      </p:spPr>
                    </p:pic>
                  </p:oleObj>
                </mc:Fallback>
              </mc:AlternateContent>
            </a:graphicData>
          </a:graphic>
        </p:graphicFrame>
      </p:grpSp>
      <p:grpSp>
        <p:nvGrpSpPr>
          <p:cNvPr id="5" name="Group 68"/>
          <p:cNvGrpSpPr>
            <a:grpSpLocks/>
          </p:cNvGrpSpPr>
          <p:nvPr/>
        </p:nvGrpSpPr>
        <p:grpSpPr bwMode="auto">
          <a:xfrm>
            <a:off x="50800" y="3760788"/>
            <a:ext cx="7180263" cy="1254125"/>
            <a:chOff x="32" y="2369"/>
            <a:chExt cx="4523" cy="790"/>
          </a:xfrm>
        </p:grpSpPr>
        <p:sp>
          <p:nvSpPr>
            <p:cNvPr id="50189" name="Rectangle 58"/>
            <p:cNvSpPr>
              <a:spLocks noChangeArrowheads="1"/>
            </p:cNvSpPr>
            <p:nvPr/>
          </p:nvSpPr>
          <p:spPr bwMode="auto">
            <a:xfrm>
              <a:off x="32" y="262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展开</a:t>
              </a:r>
            </a:p>
          </p:txBody>
        </p:sp>
        <p:graphicFrame>
          <p:nvGraphicFramePr>
            <p:cNvPr id="50179" name="Object 3"/>
            <p:cNvGraphicFramePr>
              <a:graphicFrameLocks noChangeAspect="1"/>
            </p:cNvGraphicFramePr>
            <p:nvPr>
              <p:extLst>
                <p:ext uri="{D42A27DB-BD31-4B8C-83A1-F6EECF244321}">
                  <p14:modId xmlns:p14="http://schemas.microsoft.com/office/powerpoint/2010/main" val="1944446135"/>
                </p:ext>
              </p:extLst>
            </p:nvPr>
          </p:nvGraphicFramePr>
          <p:xfrm>
            <a:off x="864" y="2369"/>
            <a:ext cx="3691" cy="790"/>
          </p:xfrm>
          <a:graphic>
            <a:graphicData uri="http://schemas.openxmlformats.org/presentationml/2006/ole">
              <mc:AlternateContent xmlns:mc="http://schemas.openxmlformats.org/markup-compatibility/2006">
                <mc:Choice xmlns:v="urn:schemas-microsoft-com:vml" Requires="v">
                  <p:oleObj spid="_x0000_s130118" name="Equation" r:id="rId9" imgW="1892160" imgH="444240" progId="Equation.DSMT4">
                    <p:embed/>
                  </p:oleObj>
                </mc:Choice>
                <mc:Fallback>
                  <p:oleObj name="Equation" r:id="rId9" imgW="1892160" imgH="444240" progId="Equation.DSMT4">
                    <p:embed/>
                    <p:pic>
                      <p:nvPicPr>
                        <p:cNvPr id="50179" name="Object 3"/>
                        <p:cNvPicPr>
                          <a:picLocks noChangeAspect="1" noChangeArrowheads="1"/>
                        </p:cNvPicPr>
                        <p:nvPr/>
                      </p:nvPicPr>
                      <p:blipFill>
                        <a:blip r:embed="rId10"/>
                        <a:srcRect/>
                        <a:stretch>
                          <a:fillRect/>
                        </a:stretch>
                      </p:blipFill>
                      <p:spPr bwMode="auto">
                        <a:xfrm>
                          <a:off x="864" y="2369"/>
                          <a:ext cx="3691" cy="790"/>
                        </a:xfrm>
                        <a:prstGeom prst="rect">
                          <a:avLst/>
                        </a:prstGeom>
                        <a:noFill/>
                        <a:ln>
                          <a:noFill/>
                        </a:ln>
                        <a:effectLst/>
                        <a:extLst/>
                      </p:spPr>
                    </p:pic>
                  </p:oleObj>
                </mc:Fallback>
              </mc:AlternateContent>
            </a:graphicData>
          </a:graphic>
        </p:graphicFrame>
      </p:grpSp>
      <p:grpSp>
        <p:nvGrpSpPr>
          <p:cNvPr id="6" name="Group 67"/>
          <p:cNvGrpSpPr>
            <a:grpSpLocks/>
          </p:cNvGrpSpPr>
          <p:nvPr/>
        </p:nvGrpSpPr>
        <p:grpSpPr bwMode="auto">
          <a:xfrm>
            <a:off x="114300" y="5227638"/>
            <a:ext cx="5524500" cy="1284287"/>
            <a:chOff x="72" y="3293"/>
            <a:chExt cx="3480" cy="809"/>
          </a:xfrm>
        </p:grpSpPr>
        <p:sp>
          <p:nvSpPr>
            <p:cNvPr id="50188" name="Rectangle 65"/>
            <p:cNvSpPr>
              <a:spLocks noChangeArrowheads="1"/>
            </p:cNvSpPr>
            <p:nvPr/>
          </p:nvSpPr>
          <p:spPr bwMode="auto">
            <a:xfrm>
              <a:off x="72" y="3293"/>
              <a:ext cx="1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积分上式的第一式</a:t>
              </a:r>
            </a:p>
          </p:txBody>
        </p:sp>
        <p:graphicFrame>
          <p:nvGraphicFramePr>
            <p:cNvPr id="50178" name="Object 2"/>
            <p:cNvGraphicFramePr>
              <a:graphicFrameLocks noChangeAspect="1"/>
            </p:cNvGraphicFramePr>
            <p:nvPr>
              <p:extLst>
                <p:ext uri="{D42A27DB-BD31-4B8C-83A1-F6EECF244321}">
                  <p14:modId xmlns:p14="http://schemas.microsoft.com/office/powerpoint/2010/main" val="3338057839"/>
                </p:ext>
              </p:extLst>
            </p:nvPr>
          </p:nvGraphicFramePr>
          <p:xfrm>
            <a:off x="1248" y="3696"/>
            <a:ext cx="2304" cy="406"/>
          </p:xfrm>
          <a:graphic>
            <a:graphicData uri="http://schemas.openxmlformats.org/presentationml/2006/ole">
              <mc:AlternateContent xmlns:mc="http://schemas.openxmlformats.org/markup-compatibility/2006">
                <mc:Choice xmlns:v="urn:schemas-microsoft-com:vml" Requires="v">
                  <p:oleObj spid="_x0000_s130119" name="Equation" r:id="rId11" imgW="1180800" imgH="228600" progId="Equation.DSMT4">
                    <p:embed/>
                  </p:oleObj>
                </mc:Choice>
                <mc:Fallback>
                  <p:oleObj name="Equation" r:id="rId11" imgW="1180800" imgH="228600" progId="Equation.DSMT4">
                    <p:embed/>
                    <p:pic>
                      <p:nvPicPr>
                        <p:cNvPr id="50178" name="Object 2"/>
                        <p:cNvPicPr>
                          <a:picLocks noChangeAspect="1" noChangeArrowheads="1"/>
                        </p:cNvPicPr>
                        <p:nvPr/>
                      </p:nvPicPr>
                      <p:blipFill>
                        <a:blip r:embed="rId12"/>
                        <a:srcRect/>
                        <a:stretch>
                          <a:fillRect/>
                        </a:stretch>
                      </p:blipFill>
                      <p:spPr bwMode="auto">
                        <a:xfrm>
                          <a:off x="1248" y="3696"/>
                          <a:ext cx="2304" cy="406"/>
                        </a:xfrm>
                        <a:prstGeom prst="rect">
                          <a:avLst/>
                        </a:prstGeom>
                        <a:noFill/>
                        <a:ln>
                          <a:noFill/>
                        </a:ln>
                        <a:effectLst/>
                        <a:extLst/>
                      </p:spPr>
                    </p:pic>
                  </p:oleObj>
                </mc:Fallback>
              </mc:AlternateContent>
            </a:graphicData>
          </a:graphic>
        </p:graphicFrame>
      </p:grpSp>
    </p:spTree>
    <p:extLst>
      <p:ext uri="{BB962C8B-B14F-4D97-AF65-F5344CB8AC3E}">
        <p14:creationId xmlns:p14="http://schemas.microsoft.com/office/powerpoint/2010/main" val="3208786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4"/>
          <p:cNvGrpSpPr>
            <a:grpSpLocks/>
          </p:cNvGrpSpPr>
          <p:nvPr/>
        </p:nvGrpSpPr>
        <p:grpSpPr bwMode="auto">
          <a:xfrm>
            <a:off x="1295400" y="0"/>
            <a:ext cx="6553200" cy="1254125"/>
            <a:chOff x="816" y="0"/>
            <a:chExt cx="4128" cy="790"/>
          </a:xfrm>
        </p:grpSpPr>
        <p:sp>
          <p:nvSpPr>
            <p:cNvPr id="51218" name="Rectangle 69"/>
            <p:cNvSpPr>
              <a:spLocks noChangeArrowheads="1"/>
            </p:cNvSpPr>
            <p:nvPr/>
          </p:nvSpPr>
          <p:spPr bwMode="auto">
            <a:xfrm>
              <a:off x="816" y="240"/>
              <a:ext cx="41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将上式代入            中得</a:t>
              </a:r>
            </a:p>
          </p:txBody>
        </p:sp>
        <p:graphicFrame>
          <p:nvGraphicFramePr>
            <p:cNvPr id="51208" name="Object 8"/>
            <p:cNvGraphicFramePr>
              <a:graphicFrameLocks noChangeAspect="1"/>
            </p:cNvGraphicFramePr>
            <p:nvPr/>
          </p:nvGraphicFramePr>
          <p:xfrm>
            <a:off x="2127" y="0"/>
            <a:ext cx="1164" cy="790"/>
          </p:xfrm>
          <a:graphic>
            <a:graphicData uri="http://schemas.openxmlformats.org/presentationml/2006/ole">
              <mc:AlternateContent xmlns:mc="http://schemas.openxmlformats.org/markup-compatibility/2006">
                <mc:Choice xmlns:v="urn:schemas-microsoft-com:vml" Requires="v">
                  <p:oleObj spid="_x0000_s131165" name="Equation" r:id="rId3" imgW="596880" imgH="444240" progId="Equation.DSMT4">
                    <p:embed/>
                  </p:oleObj>
                </mc:Choice>
                <mc:Fallback>
                  <p:oleObj name="Equation" r:id="rId3" imgW="596880" imgH="444240" progId="Equation.DSMT4">
                    <p:embed/>
                    <p:pic>
                      <p:nvPicPr>
                        <p:cNvPr id="5120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 y="0"/>
                          <a:ext cx="1164" cy="790"/>
                        </a:xfrm>
                        <a:prstGeom prst="rect">
                          <a:avLst/>
                        </a:prstGeom>
                        <a:solidFill>
                          <a:srgbClr val="FF0000"/>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0951" name="Object 2"/>
          <p:cNvGraphicFramePr>
            <a:graphicFrameLocks noChangeAspect="1"/>
          </p:cNvGraphicFramePr>
          <p:nvPr/>
        </p:nvGraphicFramePr>
        <p:xfrm>
          <a:off x="1524000" y="1254125"/>
          <a:ext cx="4600575" cy="1109663"/>
        </p:xfrm>
        <a:graphic>
          <a:graphicData uri="http://schemas.openxmlformats.org/presentationml/2006/ole">
            <mc:AlternateContent xmlns:mc="http://schemas.openxmlformats.org/markup-compatibility/2006">
              <mc:Choice xmlns:v="urn:schemas-microsoft-com:vml" Requires="v">
                <p:oleObj spid="_x0000_s131166" name="Equation" r:id="rId5" imgW="1485720" imgH="393480" progId="Equation.DSMT4">
                  <p:embed/>
                </p:oleObj>
              </mc:Choice>
              <mc:Fallback>
                <p:oleObj name="Equation" r:id="rId5" imgW="1485720" imgH="393480" progId="Equation.DSMT4">
                  <p:embed/>
                  <p:pic>
                    <p:nvPicPr>
                      <p:cNvPr id="250951"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254125"/>
                        <a:ext cx="4600575" cy="1109663"/>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88"/>
          <p:cNvGrpSpPr>
            <a:grpSpLocks/>
          </p:cNvGrpSpPr>
          <p:nvPr/>
        </p:nvGrpSpPr>
        <p:grpSpPr bwMode="auto">
          <a:xfrm>
            <a:off x="0" y="2247900"/>
            <a:ext cx="8305800" cy="2286000"/>
            <a:chOff x="0" y="1416"/>
            <a:chExt cx="5232" cy="1440"/>
          </a:xfrm>
        </p:grpSpPr>
        <p:graphicFrame>
          <p:nvGraphicFramePr>
            <p:cNvPr id="51205" name="Object 5"/>
            <p:cNvGraphicFramePr>
              <a:graphicFrameLocks noChangeAspect="1"/>
            </p:cNvGraphicFramePr>
            <p:nvPr/>
          </p:nvGraphicFramePr>
          <p:xfrm>
            <a:off x="558" y="1606"/>
            <a:ext cx="2304" cy="406"/>
          </p:xfrm>
          <a:graphic>
            <a:graphicData uri="http://schemas.openxmlformats.org/presentationml/2006/ole">
              <mc:AlternateContent xmlns:mc="http://schemas.openxmlformats.org/markup-compatibility/2006">
                <mc:Choice xmlns:v="urn:schemas-microsoft-com:vml" Requires="v">
                  <p:oleObj spid="_x0000_s131167" name="Equation" r:id="rId7" imgW="1180800" imgH="228600" progId="Equation.DSMT4">
                    <p:embed/>
                  </p:oleObj>
                </mc:Choice>
                <mc:Fallback>
                  <p:oleObj name="Equation" r:id="rId7" imgW="1180800" imgH="228600" progId="Equation.DSMT4">
                    <p:embed/>
                    <p:pic>
                      <p:nvPicPr>
                        <p:cNvPr id="5120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 y="1606"/>
                          <a:ext cx="2304" cy="406"/>
                        </a:xfrm>
                        <a:prstGeom prst="rect">
                          <a:avLst/>
                        </a:prstGeom>
                        <a:solidFill>
                          <a:srgbClr val="FF0000"/>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215" name="Group 86"/>
            <p:cNvGrpSpPr>
              <a:grpSpLocks/>
            </p:cNvGrpSpPr>
            <p:nvPr/>
          </p:nvGrpSpPr>
          <p:grpSpPr bwMode="auto">
            <a:xfrm>
              <a:off x="0" y="1416"/>
              <a:ext cx="5232" cy="1440"/>
              <a:chOff x="0" y="1416"/>
              <a:chExt cx="5232" cy="1440"/>
            </a:xfrm>
          </p:grpSpPr>
          <p:grpSp>
            <p:nvGrpSpPr>
              <p:cNvPr id="51216" name="Group 85"/>
              <p:cNvGrpSpPr>
                <a:grpSpLocks/>
              </p:cNvGrpSpPr>
              <p:nvPr/>
            </p:nvGrpSpPr>
            <p:grpSpPr bwMode="auto">
              <a:xfrm>
                <a:off x="0" y="1416"/>
                <a:ext cx="5232" cy="744"/>
                <a:chOff x="0" y="1416"/>
                <a:chExt cx="5232" cy="744"/>
              </a:xfrm>
            </p:grpSpPr>
            <p:sp>
              <p:nvSpPr>
                <p:cNvPr id="51217" name="Rectangle 75"/>
                <p:cNvSpPr>
                  <a:spLocks noChangeArrowheads="1"/>
                </p:cNvSpPr>
                <p:nvPr/>
              </p:nvSpPr>
              <p:spPr bwMode="auto">
                <a:xfrm>
                  <a:off x="0" y="1606"/>
                  <a:ext cx="52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在将                      代入           中得 </a:t>
                  </a:r>
                </a:p>
              </p:txBody>
            </p:sp>
            <p:graphicFrame>
              <p:nvGraphicFramePr>
                <p:cNvPr id="51207" name="Object 7"/>
                <p:cNvGraphicFramePr>
                  <a:graphicFrameLocks noChangeAspect="1"/>
                </p:cNvGraphicFramePr>
                <p:nvPr/>
              </p:nvGraphicFramePr>
              <p:xfrm>
                <a:off x="3463" y="1416"/>
                <a:ext cx="1164" cy="744"/>
              </p:xfrm>
              <a:graphic>
                <a:graphicData uri="http://schemas.openxmlformats.org/presentationml/2006/ole">
                  <mc:AlternateContent xmlns:mc="http://schemas.openxmlformats.org/markup-compatibility/2006">
                    <mc:Choice xmlns:v="urn:schemas-microsoft-com:vml" Requires="v">
                      <p:oleObj spid="_x0000_s131168" name="Equation" r:id="rId9" imgW="596880" imgH="419040" progId="Equation.DSMT4">
                        <p:embed/>
                      </p:oleObj>
                    </mc:Choice>
                    <mc:Fallback>
                      <p:oleObj name="Equation" r:id="rId9" imgW="596880" imgH="419040" progId="Equation.DSMT4">
                        <p:embed/>
                        <p:pic>
                          <p:nvPicPr>
                            <p:cNvPr id="5120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3" y="1416"/>
                              <a:ext cx="1164" cy="744"/>
                            </a:xfrm>
                            <a:prstGeom prst="rect">
                              <a:avLst/>
                            </a:prstGeom>
                            <a:solidFill>
                              <a:srgbClr val="FF0000"/>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206" name="Object 6"/>
              <p:cNvGraphicFramePr>
                <a:graphicFrameLocks noChangeAspect="1"/>
              </p:cNvGraphicFramePr>
              <p:nvPr/>
            </p:nvGraphicFramePr>
            <p:xfrm>
              <a:off x="688" y="2112"/>
              <a:ext cx="3815" cy="744"/>
            </p:xfrm>
            <a:graphic>
              <a:graphicData uri="http://schemas.openxmlformats.org/presentationml/2006/ole">
                <mc:AlternateContent xmlns:mc="http://schemas.openxmlformats.org/markup-compatibility/2006">
                  <mc:Choice xmlns:v="urn:schemas-microsoft-com:vml" Requires="v">
                    <p:oleObj spid="_x0000_s131169" name="Equation" r:id="rId11" imgW="1955520" imgH="419040" progId="Equation.DSMT4">
                      <p:embed/>
                    </p:oleObj>
                  </mc:Choice>
                  <mc:Fallback>
                    <p:oleObj name="Equation" r:id="rId11" imgW="1955520" imgH="419040" progId="Equation.DSMT4">
                      <p:embed/>
                      <p:pic>
                        <p:nvPicPr>
                          <p:cNvPr id="5120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8" y="2112"/>
                            <a:ext cx="3815" cy="744"/>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6" name="Group 87"/>
          <p:cNvGrpSpPr>
            <a:grpSpLocks/>
          </p:cNvGrpSpPr>
          <p:nvPr/>
        </p:nvGrpSpPr>
        <p:grpSpPr bwMode="auto">
          <a:xfrm>
            <a:off x="0" y="4921250"/>
            <a:ext cx="7148513" cy="1425575"/>
            <a:chOff x="0" y="3100"/>
            <a:chExt cx="4503" cy="898"/>
          </a:xfrm>
        </p:grpSpPr>
        <p:grpSp>
          <p:nvGrpSpPr>
            <p:cNvPr id="51212" name="Group 81"/>
            <p:cNvGrpSpPr>
              <a:grpSpLocks/>
            </p:cNvGrpSpPr>
            <p:nvPr/>
          </p:nvGrpSpPr>
          <p:grpSpPr bwMode="auto">
            <a:xfrm>
              <a:off x="0" y="3100"/>
              <a:ext cx="3418" cy="406"/>
              <a:chOff x="0" y="3100"/>
              <a:chExt cx="3418" cy="406"/>
            </a:xfrm>
          </p:grpSpPr>
          <p:sp>
            <p:nvSpPr>
              <p:cNvPr id="51214" name="Rectangle 79"/>
              <p:cNvSpPr>
                <a:spLocks noChangeArrowheads="1"/>
              </p:cNvSpPr>
              <p:nvPr/>
            </p:nvSpPr>
            <p:spPr bwMode="auto">
              <a:xfrm>
                <a:off x="0" y="3100"/>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所以有</a:t>
                </a:r>
              </a:p>
            </p:txBody>
          </p:sp>
          <p:graphicFrame>
            <p:nvGraphicFramePr>
              <p:cNvPr id="51204" name="Object 4"/>
              <p:cNvGraphicFramePr>
                <a:graphicFrameLocks noChangeAspect="1"/>
              </p:cNvGraphicFramePr>
              <p:nvPr/>
            </p:nvGraphicFramePr>
            <p:xfrm>
              <a:off x="1238" y="3100"/>
              <a:ext cx="2180" cy="406"/>
            </p:xfrm>
            <a:graphic>
              <a:graphicData uri="http://schemas.openxmlformats.org/presentationml/2006/ole">
                <mc:AlternateContent xmlns:mc="http://schemas.openxmlformats.org/markup-compatibility/2006">
                  <mc:Choice xmlns:v="urn:schemas-microsoft-com:vml" Requires="v">
                    <p:oleObj spid="_x0000_s131170" name="Equation" r:id="rId13" imgW="1117440" imgH="228600" progId="Equation.DSMT4">
                      <p:embed/>
                    </p:oleObj>
                  </mc:Choice>
                  <mc:Fallback>
                    <p:oleObj name="Equation" r:id="rId13" imgW="1117440" imgH="228600" progId="Equation.DSMT4">
                      <p:embed/>
                      <p:pic>
                        <p:nvPicPr>
                          <p:cNvPr id="51204"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8" y="3100"/>
                            <a:ext cx="2180" cy="406"/>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13" name="Rectangle 82"/>
            <p:cNvSpPr>
              <a:spLocks noChangeArrowheads="1"/>
            </p:cNvSpPr>
            <p:nvPr/>
          </p:nvSpPr>
          <p:spPr bwMode="auto">
            <a:xfrm>
              <a:off x="96" y="3648"/>
              <a:ext cx="44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式中             由边界条件确定。</a:t>
              </a:r>
            </a:p>
          </p:txBody>
        </p:sp>
        <p:graphicFrame>
          <p:nvGraphicFramePr>
            <p:cNvPr id="51203" name="Object 3"/>
            <p:cNvGraphicFramePr>
              <a:graphicFrameLocks noChangeAspect="1"/>
            </p:cNvGraphicFramePr>
            <p:nvPr/>
          </p:nvGraphicFramePr>
          <p:xfrm>
            <a:off x="688" y="3592"/>
            <a:ext cx="1164" cy="406"/>
          </p:xfrm>
          <a:graphic>
            <a:graphicData uri="http://schemas.openxmlformats.org/presentationml/2006/ole">
              <mc:AlternateContent xmlns:mc="http://schemas.openxmlformats.org/markup-compatibility/2006">
                <mc:Choice xmlns:v="urn:schemas-microsoft-com:vml" Requires="v">
                  <p:oleObj spid="_x0000_s131171" name="Equation" r:id="rId15" imgW="596880" imgH="228600" progId="Equation.DSMT4">
                    <p:embed/>
                  </p:oleObj>
                </mc:Choice>
                <mc:Fallback>
                  <p:oleObj name="Equation" r:id="rId15" imgW="596880" imgH="228600" progId="Equation.DSMT4">
                    <p:embed/>
                    <p:pic>
                      <p:nvPicPr>
                        <p:cNvPr id="51203"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8" y="3592"/>
                          <a:ext cx="1164" cy="406"/>
                        </a:xfrm>
                        <a:prstGeom prst="rect">
                          <a:avLst/>
                        </a:prstGeom>
                        <a:solidFill>
                          <a:srgbClr val="FF0000"/>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635905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0951"/>
                                        </p:tgtEl>
                                        <p:attrNameLst>
                                          <p:attrName>style.visibility</p:attrName>
                                        </p:attrNameLst>
                                      </p:cBhvr>
                                      <p:to>
                                        <p:strVal val="visible"/>
                                      </p:to>
                                    </p:set>
                                    <p:anim calcmode="lin" valueType="num">
                                      <p:cBhvr additive="base">
                                        <p:cTn id="13" dur="500" fill="hold"/>
                                        <p:tgtEl>
                                          <p:spTgt spid="250951"/>
                                        </p:tgtEl>
                                        <p:attrNameLst>
                                          <p:attrName>ppt_x</p:attrName>
                                        </p:attrNameLst>
                                      </p:cBhvr>
                                      <p:tavLst>
                                        <p:tav tm="0">
                                          <p:val>
                                            <p:strVal val="0-#ppt_w/2"/>
                                          </p:val>
                                        </p:tav>
                                        <p:tav tm="100000">
                                          <p:val>
                                            <p:strVal val="#ppt_x"/>
                                          </p:val>
                                        </p:tav>
                                      </p:tavLst>
                                    </p:anim>
                                    <p:anim calcmode="lin" valueType="num">
                                      <p:cBhvr additive="base">
                                        <p:cTn id="14" dur="500" fill="hold"/>
                                        <p:tgtEl>
                                          <p:spTgt spid="2509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a:grpSpLocks/>
          </p:cNvGrpSpPr>
          <p:nvPr/>
        </p:nvGrpSpPr>
        <p:grpSpPr bwMode="auto">
          <a:xfrm>
            <a:off x="1295400" y="1471613"/>
            <a:ext cx="5348288" cy="644525"/>
            <a:chOff x="816" y="927"/>
            <a:chExt cx="3369" cy="406"/>
          </a:xfrm>
        </p:grpSpPr>
        <p:graphicFrame>
          <p:nvGraphicFramePr>
            <p:cNvPr id="52232" name="Object 8"/>
            <p:cNvGraphicFramePr>
              <a:graphicFrameLocks noChangeAspect="1"/>
            </p:cNvGraphicFramePr>
            <p:nvPr/>
          </p:nvGraphicFramePr>
          <p:xfrm>
            <a:off x="816" y="927"/>
            <a:ext cx="2180" cy="406"/>
          </p:xfrm>
          <a:graphic>
            <a:graphicData uri="http://schemas.openxmlformats.org/presentationml/2006/ole">
              <mc:AlternateContent xmlns:mc="http://schemas.openxmlformats.org/markup-compatibility/2006">
                <mc:Choice xmlns:v="urn:schemas-microsoft-com:vml" Requires="v">
                  <p:oleObj spid="_x0000_s132189" name="Equation" r:id="rId3" imgW="1117440" imgH="228600" progId="Equation.DSMT4">
                    <p:embed/>
                  </p:oleObj>
                </mc:Choice>
                <mc:Fallback>
                  <p:oleObj name="Equation" r:id="rId3" imgW="1117440" imgH="228600" progId="Equation.DSMT4">
                    <p:embed/>
                    <p:pic>
                      <p:nvPicPr>
                        <p:cNvPr id="5223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927"/>
                          <a:ext cx="2180" cy="406"/>
                        </a:xfrm>
                        <a:prstGeom prst="rect">
                          <a:avLst/>
                        </a:prstGeom>
                        <a:solidFill>
                          <a:srgbClr val="0000F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3" name="Rectangle 11"/>
            <p:cNvSpPr>
              <a:spLocks noChangeArrowheads="1"/>
            </p:cNvSpPr>
            <p:nvPr/>
          </p:nvSpPr>
          <p:spPr bwMode="auto">
            <a:xfrm>
              <a:off x="3169" y="990"/>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代入上式</a:t>
              </a:r>
            </a:p>
          </p:txBody>
        </p:sp>
      </p:grpSp>
      <p:grpSp>
        <p:nvGrpSpPr>
          <p:cNvPr id="3" name="Group 97"/>
          <p:cNvGrpSpPr>
            <a:grpSpLocks/>
          </p:cNvGrpSpPr>
          <p:nvPr/>
        </p:nvGrpSpPr>
        <p:grpSpPr bwMode="auto">
          <a:xfrm>
            <a:off x="152400" y="2160588"/>
            <a:ext cx="2209800" cy="644525"/>
            <a:chOff x="96" y="1361"/>
            <a:chExt cx="1392" cy="406"/>
          </a:xfrm>
        </p:grpSpPr>
        <p:graphicFrame>
          <p:nvGraphicFramePr>
            <p:cNvPr id="52231" name="Object 7"/>
            <p:cNvGraphicFramePr>
              <a:graphicFrameLocks noChangeAspect="1"/>
            </p:cNvGraphicFramePr>
            <p:nvPr/>
          </p:nvGraphicFramePr>
          <p:xfrm>
            <a:off x="720" y="1361"/>
            <a:ext cx="768" cy="406"/>
          </p:xfrm>
          <a:graphic>
            <a:graphicData uri="http://schemas.openxmlformats.org/presentationml/2006/ole">
              <mc:AlternateContent xmlns:mc="http://schemas.openxmlformats.org/markup-compatibility/2006">
                <mc:Choice xmlns:v="urn:schemas-microsoft-com:vml" Requires="v">
                  <p:oleObj spid="_x0000_s132190" name="Equation" r:id="rId5" imgW="393480" imgH="228600" progId="Equation.DSMT4">
                    <p:embed/>
                  </p:oleObj>
                </mc:Choice>
                <mc:Fallback>
                  <p:oleObj name="Equation" r:id="rId5" imgW="393480" imgH="228600" progId="Equation.DSMT4">
                    <p:embed/>
                    <p:pic>
                      <p:nvPicPr>
                        <p:cNvPr id="5223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1361"/>
                          <a:ext cx="768" cy="406"/>
                        </a:xfrm>
                        <a:prstGeom prst="rect">
                          <a:avLst/>
                        </a:prstGeom>
                        <a:solidFill>
                          <a:srgbClr val="FF0000"/>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2" name="Rectangle 86"/>
            <p:cNvSpPr>
              <a:spLocks noChangeArrowheads="1"/>
            </p:cNvSpPr>
            <p:nvPr/>
          </p:nvSpPr>
          <p:spPr bwMode="auto">
            <a:xfrm>
              <a:off x="96" y="1405"/>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有</a:t>
              </a:r>
            </a:p>
          </p:txBody>
        </p:sp>
      </p:grpSp>
      <p:grpSp>
        <p:nvGrpSpPr>
          <p:cNvPr id="4" name="Group 98"/>
          <p:cNvGrpSpPr>
            <a:grpSpLocks/>
          </p:cNvGrpSpPr>
          <p:nvPr/>
        </p:nvGrpSpPr>
        <p:grpSpPr bwMode="auto">
          <a:xfrm>
            <a:off x="0" y="2805113"/>
            <a:ext cx="5786438" cy="1076325"/>
            <a:chOff x="0" y="1767"/>
            <a:chExt cx="3645" cy="678"/>
          </a:xfrm>
        </p:grpSpPr>
        <p:graphicFrame>
          <p:nvGraphicFramePr>
            <p:cNvPr id="52230" name="Object 6"/>
            <p:cNvGraphicFramePr>
              <a:graphicFrameLocks noChangeAspect="1"/>
            </p:cNvGraphicFramePr>
            <p:nvPr/>
          </p:nvGraphicFramePr>
          <p:xfrm>
            <a:off x="1342" y="1767"/>
            <a:ext cx="2303" cy="678"/>
          </p:xfrm>
          <a:graphic>
            <a:graphicData uri="http://schemas.openxmlformats.org/presentationml/2006/ole">
              <mc:AlternateContent xmlns:mc="http://schemas.openxmlformats.org/markup-compatibility/2006">
                <mc:Choice xmlns:v="urn:schemas-microsoft-com:vml" Requires="v">
                  <p:oleObj spid="_x0000_s132191" name="Equation" r:id="rId7" imgW="1180800" imgH="380880" progId="Equation.DSMT4">
                    <p:embed/>
                  </p:oleObj>
                </mc:Choice>
                <mc:Fallback>
                  <p:oleObj name="Equation" r:id="rId7" imgW="1180800" imgH="380880" progId="Equation.DSMT4">
                    <p:embed/>
                    <p:pic>
                      <p:nvPicPr>
                        <p:cNvPr id="5223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2" y="1767"/>
                          <a:ext cx="2303" cy="678"/>
                        </a:xfrm>
                        <a:prstGeom prst="rect">
                          <a:avLst/>
                        </a:prstGeom>
                        <a:solidFill>
                          <a:srgbClr val="FF0000"/>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1" name="Rectangle 88"/>
            <p:cNvSpPr>
              <a:spLocks noChangeArrowheads="1"/>
            </p:cNvSpPr>
            <p:nvPr/>
          </p:nvSpPr>
          <p:spPr bwMode="auto">
            <a:xfrm>
              <a:off x="0" y="1854"/>
              <a:ext cx="1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边界条件</a:t>
              </a:r>
              <a:r>
                <a:rPr kumimoji="0" lang="en-US" altLang="zh-CN" dirty="0">
                  <a:solidFill>
                    <a:schemeClr val="tx1"/>
                  </a:solidFill>
                  <a:latin typeface="楷体" panose="02010609060101010101" pitchFamily="49" charset="-122"/>
                  <a:ea typeface="楷体" panose="02010609060101010101" pitchFamily="49" charset="-122"/>
                </a:rPr>
                <a:t>2</a:t>
              </a:r>
              <a:r>
                <a:rPr kumimoji="0" lang="zh-CN" altLang="en-US" dirty="0">
                  <a:solidFill>
                    <a:schemeClr val="tx1"/>
                  </a:solidFill>
                  <a:latin typeface="楷体" panose="02010609060101010101" pitchFamily="49" charset="-122"/>
                  <a:ea typeface="楷体" panose="02010609060101010101" pitchFamily="49" charset="-122"/>
                </a:rPr>
                <a:t>：</a:t>
              </a:r>
            </a:p>
          </p:txBody>
        </p:sp>
      </p:grpSp>
      <p:grpSp>
        <p:nvGrpSpPr>
          <p:cNvPr id="5" name="Group 99"/>
          <p:cNvGrpSpPr>
            <a:grpSpLocks/>
          </p:cNvGrpSpPr>
          <p:nvPr/>
        </p:nvGrpSpPr>
        <p:grpSpPr bwMode="auto">
          <a:xfrm>
            <a:off x="152400" y="3756025"/>
            <a:ext cx="2189163" cy="644525"/>
            <a:chOff x="96" y="2366"/>
            <a:chExt cx="1379" cy="406"/>
          </a:xfrm>
        </p:grpSpPr>
        <p:sp>
          <p:nvSpPr>
            <p:cNvPr id="52270" name="Rectangle 89"/>
            <p:cNvSpPr>
              <a:spLocks noChangeArrowheads="1"/>
            </p:cNvSpPr>
            <p:nvPr/>
          </p:nvSpPr>
          <p:spPr bwMode="auto">
            <a:xfrm>
              <a:off x="96" y="2405"/>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有</a:t>
              </a:r>
            </a:p>
          </p:txBody>
        </p:sp>
        <p:graphicFrame>
          <p:nvGraphicFramePr>
            <p:cNvPr id="52229" name="Object 5"/>
            <p:cNvGraphicFramePr>
              <a:graphicFrameLocks noChangeAspect="1"/>
            </p:cNvGraphicFramePr>
            <p:nvPr/>
          </p:nvGraphicFramePr>
          <p:xfrm>
            <a:off x="732" y="2366"/>
            <a:ext cx="743" cy="406"/>
          </p:xfrm>
          <a:graphic>
            <a:graphicData uri="http://schemas.openxmlformats.org/presentationml/2006/ole">
              <mc:AlternateContent xmlns:mc="http://schemas.openxmlformats.org/markup-compatibility/2006">
                <mc:Choice xmlns:v="urn:schemas-microsoft-com:vml" Requires="v">
                  <p:oleObj spid="_x0000_s132192" name="Equation" r:id="rId9" imgW="380880" imgH="228600" progId="Equation.DSMT4">
                    <p:embed/>
                  </p:oleObj>
                </mc:Choice>
                <mc:Fallback>
                  <p:oleObj name="Equation" r:id="rId9" imgW="380880" imgH="228600" progId="Equation.DSMT4">
                    <p:embed/>
                    <p:pic>
                      <p:nvPicPr>
                        <p:cNvPr id="52229"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2" y="2366"/>
                          <a:ext cx="743" cy="406"/>
                        </a:xfrm>
                        <a:prstGeom prst="rect">
                          <a:avLst/>
                        </a:prstGeom>
                        <a:solidFill>
                          <a:srgbClr val="FF0000"/>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00"/>
          <p:cNvGrpSpPr>
            <a:grpSpLocks/>
          </p:cNvGrpSpPr>
          <p:nvPr/>
        </p:nvGrpSpPr>
        <p:grpSpPr bwMode="auto">
          <a:xfrm>
            <a:off x="0" y="4400550"/>
            <a:ext cx="5903913" cy="1076325"/>
            <a:chOff x="0" y="2772"/>
            <a:chExt cx="3719" cy="678"/>
          </a:xfrm>
        </p:grpSpPr>
        <p:graphicFrame>
          <p:nvGraphicFramePr>
            <p:cNvPr id="52228" name="Object 4"/>
            <p:cNvGraphicFramePr>
              <a:graphicFrameLocks noChangeAspect="1"/>
            </p:cNvGraphicFramePr>
            <p:nvPr/>
          </p:nvGraphicFramePr>
          <p:xfrm>
            <a:off x="1268" y="2772"/>
            <a:ext cx="2451" cy="678"/>
          </p:xfrm>
          <a:graphic>
            <a:graphicData uri="http://schemas.openxmlformats.org/presentationml/2006/ole">
              <mc:AlternateContent xmlns:mc="http://schemas.openxmlformats.org/markup-compatibility/2006">
                <mc:Choice xmlns:v="urn:schemas-microsoft-com:vml" Requires="v">
                  <p:oleObj spid="_x0000_s132193" name="Equation" r:id="rId11" imgW="1257120" imgH="380880" progId="Equation.DSMT4">
                    <p:embed/>
                  </p:oleObj>
                </mc:Choice>
                <mc:Fallback>
                  <p:oleObj name="Equation" r:id="rId11" imgW="1257120" imgH="380880" progId="Equation.DSMT4">
                    <p:embed/>
                    <p:pic>
                      <p:nvPicPr>
                        <p:cNvPr id="52228"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8" y="2772"/>
                          <a:ext cx="2451" cy="678"/>
                        </a:xfrm>
                        <a:prstGeom prst="rect">
                          <a:avLst/>
                        </a:prstGeom>
                        <a:solidFill>
                          <a:srgbClr val="FF0000"/>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69" name="Rectangle 92"/>
            <p:cNvSpPr>
              <a:spLocks noChangeArrowheads="1"/>
            </p:cNvSpPr>
            <p:nvPr/>
          </p:nvSpPr>
          <p:spPr bwMode="auto">
            <a:xfrm>
              <a:off x="0" y="2859"/>
              <a:ext cx="1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边界条件</a:t>
              </a:r>
              <a:r>
                <a:rPr kumimoji="0" lang="en-US" altLang="zh-CN" dirty="0">
                  <a:solidFill>
                    <a:schemeClr val="tx1"/>
                  </a:solidFill>
                  <a:latin typeface="楷体" panose="02010609060101010101" pitchFamily="49" charset="-122"/>
                  <a:ea typeface="楷体" panose="02010609060101010101" pitchFamily="49" charset="-122"/>
                </a:rPr>
                <a:t>3</a:t>
              </a:r>
              <a:r>
                <a:rPr kumimoji="0" lang="zh-CN" altLang="en-US" dirty="0">
                  <a:solidFill>
                    <a:schemeClr val="tx1"/>
                  </a:solidFill>
                  <a:latin typeface="楷体" panose="02010609060101010101" pitchFamily="49" charset="-122"/>
                  <a:ea typeface="楷体" panose="02010609060101010101" pitchFamily="49" charset="-122"/>
                </a:rPr>
                <a:t>：</a:t>
              </a:r>
            </a:p>
          </p:txBody>
        </p:sp>
      </p:grpSp>
      <p:grpSp>
        <p:nvGrpSpPr>
          <p:cNvPr id="7" name="Group 101"/>
          <p:cNvGrpSpPr>
            <a:grpSpLocks/>
          </p:cNvGrpSpPr>
          <p:nvPr/>
        </p:nvGrpSpPr>
        <p:grpSpPr bwMode="auto">
          <a:xfrm>
            <a:off x="6139656" y="4187825"/>
            <a:ext cx="2744788" cy="1289050"/>
            <a:chOff x="96" y="3403"/>
            <a:chExt cx="1729" cy="812"/>
          </a:xfrm>
        </p:grpSpPr>
        <p:sp>
          <p:nvSpPr>
            <p:cNvPr id="52268" name="Rectangle 93"/>
            <p:cNvSpPr>
              <a:spLocks noChangeArrowheads="1"/>
            </p:cNvSpPr>
            <p:nvPr/>
          </p:nvSpPr>
          <p:spPr bwMode="auto">
            <a:xfrm>
              <a:off x="96" y="3606"/>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有</a:t>
              </a:r>
            </a:p>
          </p:txBody>
        </p:sp>
        <p:graphicFrame>
          <p:nvGraphicFramePr>
            <p:cNvPr id="52227" name="Object 3"/>
            <p:cNvGraphicFramePr>
              <a:graphicFrameLocks noChangeAspect="1"/>
            </p:cNvGraphicFramePr>
            <p:nvPr/>
          </p:nvGraphicFramePr>
          <p:xfrm>
            <a:off x="711" y="3403"/>
            <a:ext cx="1114" cy="812"/>
          </p:xfrm>
          <a:graphic>
            <a:graphicData uri="http://schemas.openxmlformats.org/presentationml/2006/ole">
              <mc:AlternateContent xmlns:mc="http://schemas.openxmlformats.org/markup-compatibility/2006">
                <mc:Choice xmlns:v="urn:schemas-microsoft-com:vml" Requires="v">
                  <p:oleObj spid="_x0000_s132194" name="Equation" r:id="rId13" imgW="571320" imgH="457200" progId="Equation.DSMT4">
                    <p:embed/>
                  </p:oleObj>
                </mc:Choice>
                <mc:Fallback>
                  <p:oleObj name="Equation" r:id="rId13" imgW="571320" imgH="457200" progId="Equation.DSMT4">
                    <p:embed/>
                    <p:pic>
                      <p:nvPicPr>
                        <p:cNvPr id="52227"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1" y="3403"/>
                          <a:ext cx="1114" cy="812"/>
                        </a:xfrm>
                        <a:prstGeom prst="rect">
                          <a:avLst/>
                        </a:prstGeom>
                        <a:solidFill>
                          <a:srgbClr val="FF0000"/>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103"/>
          <p:cNvGrpSpPr>
            <a:grpSpLocks/>
          </p:cNvGrpSpPr>
          <p:nvPr/>
        </p:nvGrpSpPr>
        <p:grpSpPr bwMode="auto">
          <a:xfrm>
            <a:off x="1295400" y="363538"/>
            <a:ext cx="7880350" cy="1752600"/>
            <a:chOff x="816" y="229"/>
            <a:chExt cx="4964" cy="1104"/>
          </a:xfrm>
        </p:grpSpPr>
        <p:grpSp>
          <p:nvGrpSpPr>
            <p:cNvPr id="52240" name="Group 95"/>
            <p:cNvGrpSpPr>
              <a:grpSpLocks/>
            </p:cNvGrpSpPr>
            <p:nvPr/>
          </p:nvGrpSpPr>
          <p:grpSpPr bwMode="auto">
            <a:xfrm>
              <a:off x="816" y="229"/>
              <a:ext cx="4964" cy="1104"/>
              <a:chOff x="816" y="229"/>
              <a:chExt cx="4964" cy="1104"/>
            </a:xfrm>
          </p:grpSpPr>
          <p:graphicFrame>
            <p:nvGraphicFramePr>
              <p:cNvPr id="52226" name="Object 2"/>
              <p:cNvGraphicFramePr>
                <a:graphicFrameLocks noChangeAspect="1"/>
              </p:cNvGraphicFramePr>
              <p:nvPr/>
            </p:nvGraphicFramePr>
            <p:xfrm>
              <a:off x="2014" y="249"/>
              <a:ext cx="1981" cy="678"/>
            </p:xfrm>
            <a:graphic>
              <a:graphicData uri="http://schemas.openxmlformats.org/presentationml/2006/ole">
                <mc:AlternateContent xmlns:mc="http://schemas.openxmlformats.org/markup-compatibility/2006">
                  <mc:Choice xmlns:v="urn:schemas-microsoft-com:vml" Requires="v">
                    <p:oleObj spid="_x0000_s132195" name="Equation" r:id="rId15" imgW="1015920" imgH="380880" progId="Equation.DSMT4">
                      <p:embed/>
                    </p:oleObj>
                  </mc:Choice>
                  <mc:Fallback>
                    <p:oleObj name="Equation" r:id="rId15" imgW="1015920" imgH="380880" progId="Equation.DSMT4">
                      <p:embed/>
                      <p:pic>
                        <p:nvPicPr>
                          <p:cNvPr id="52226" name="Object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14" y="249"/>
                            <a:ext cx="1981" cy="678"/>
                          </a:xfrm>
                          <a:prstGeom prst="rect">
                            <a:avLst/>
                          </a:prstGeom>
                          <a:solidFill>
                            <a:srgbClr val="FF0000"/>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2" name="Rectangle 7"/>
              <p:cNvSpPr>
                <a:spLocks noChangeArrowheads="1"/>
              </p:cNvSpPr>
              <p:nvPr/>
            </p:nvSpPr>
            <p:spPr bwMode="auto">
              <a:xfrm>
                <a:off x="816" y="336"/>
                <a:ext cx="1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zh-CN" altLang="en-US" dirty="0">
                    <a:solidFill>
                      <a:schemeClr val="tx1"/>
                    </a:solidFill>
                    <a:latin typeface="楷体" panose="02010609060101010101" pitchFamily="49" charset="-122"/>
                    <a:ea typeface="楷体" panose="02010609060101010101" pitchFamily="49" charset="-122"/>
                  </a:rPr>
                  <a:t>边界条件</a:t>
                </a:r>
                <a:r>
                  <a:rPr kumimoji="0" lang="en-US" altLang="zh-CN" dirty="0">
                    <a:solidFill>
                      <a:schemeClr val="tx1"/>
                    </a:solidFill>
                    <a:latin typeface="楷体" panose="02010609060101010101" pitchFamily="49" charset="-122"/>
                    <a:ea typeface="楷体" panose="02010609060101010101" pitchFamily="49" charset="-122"/>
                  </a:rPr>
                  <a:t>1</a:t>
                </a:r>
                <a:r>
                  <a:rPr kumimoji="0" lang="zh-CN" altLang="en-US" dirty="0">
                    <a:solidFill>
                      <a:schemeClr val="tx1"/>
                    </a:solidFill>
                    <a:latin typeface="楷体" panose="02010609060101010101" pitchFamily="49" charset="-122"/>
                    <a:ea typeface="楷体" panose="02010609060101010101" pitchFamily="49" charset="-122"/>
                  </a:rPr>
                  <a:t>：</a:t>
                </a:r>
              </a:p>
            </p:txBody>
          </p:sp>
          <p:grpSp>
            <p:nvGrpSpPr>
              <p:cNvPr id="52243" name="Group 60"/>
              <p:cNvGrpSpPr>
                <a:grpSpLocks/>
              </p:cNvGrpSpPr>
              <p:nvPr/>
            </p:nvGrpSpPr>
            <p:grpSpPr bwMode="auto">
              <a:xfrm>
                <a:off x="4185" y="229"/>
                <a:ext cx="1595" cy="1104"/>
                <a:chOff x="3997" y="480"/>
                <a:chExt cx="1595" cy="1104"/>
              </a:xfrm>
            </p:grpSpPr>
            <p:sp>
              <p:nvSpPr>
                <p:cNvPr id="52244" name="Line 61"/>
                <p:cNvSpPr>
                  <a:spLocks noChangeShapeType="1"/>
                </p:cNvSpPr>
                <p:nvPr/>
              </p:nvSpPr>
              <p:spPr bwMode="auto">
                <a:xfrm>
                  <a:off x="4536" y="1296"/>
                  <a:ext cx="216"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2245" name="Group 62"/>
                <p:cNvGrpSpPr>
                  <a:grpSpLocks/>
                </p:cNvGrpSpPr>
                <p:nvPr/>
              </p:nvGrpSpPr>
              <p:grpSpPr bwMode="auto">
                <a:xfrm>
                  <a:off x="3997" y="480"/>
                  <a:ext cx="1595" cy="1104"/>
                  <a:chOff x="3997" y="480"/>
                  <a:chExt cx="1595" cy="1104"/>
                </a:xfrm>
              </p:grpSpPr>
              <p:sp>
                <p:nvSpPr>
                  <p:cNvPr id="52246" name="Line 63"/>
                  <p:cNvSpPr>
                    <a:spLocks noChangeShapeType="1"/>
                  </p:cNvSpPr>
                  <p:nvPr/>
                </p:nvSpPr>
                <p:spPr bwMode="auto">
                  <a:xfrm>
                    <a:off x="4320" y="1296"/>
                    <a:ext cx="216"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2247" name="Group 64"/>
                  <p:cNvGrpSpPr>
                    <a:grpSpLocks/>
                  </p:cNvGrpSpPr>
                  <p:nvPr/>
                </p:nvGrpSpPr>
                <p:grpSpPr bwMode="auto">
                  <a:xfrm>
                    <a:off x="3997" y="480"/>
                    <a:ext cx="1595" cy="1104"/>
                    <a:chOff x="3997" y="480"/>
                    <a:chExt cx="1595" cy="1104"/>
                  </a:xfrm>
                </p:grpSpPr>
                <p:sp>
                  <p:nvSpPr>
                    <p:cNvPr id="52248" name="Line 65"/>
                    <p:cNvSpPr>
                      <a:spLocks noChangeShapeType="1"/>
                    </p:cNvSpPr>
                    <p:nvPr/>
                  </p:nvSpPr>
                  <p:spPr bwMode="auto">
                    <a:xfrm>
                      <a:off x="4752" y="1080"/>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9" name="Rectangle 66"/>
                    <p:cNvSpPr>
                      <a:spLocks noChangeArrowheads="1"/>
                    </p:cNvSpPr>
                    <p:nvPr/>
                  </p:nvSpPr>
                  <p:spPr bwMode="auto">
                    <a:xfrm>
                      <a:off x="5160" y="78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h</a:t>
                      </a:r>
                    </a:p>
                  </p:txBody>
                </p:sp>
                <p:grpSp>
                  <p:nvGrpSpPr>
                    <p:cNvPr id="52250" name="Group 67"/>
                    <p:cNvGrpSpPr>
                      <a:grpSpLocks/>
                    </p:cNvGrpSpPr>
                    <p:nvPr/>
                  </p:nvGrpSpPr>
                  <p:grpSpPr bwMode="auto">
                    <a:xfrm>
                      <a:off x="3997" y="480"/>
                      <a:ext cx="1595" cy="1104"/>
                      <a:chOff x="3997" y="480"/>
                      <a:chExt cx="1595" cy="1104"/>
                    </a:xfrm>
                  </p:grpSpPr>
                  <p:grpSp>
                    <p:nvGrpSpPr>
                      <p:cNvPr id="52251" name="Group 68"/>
                      <p:cNvGrpSpPr>
                        <a:grpSpLocks/>
                      </p:cNvGrpSpPr>
                      <p:nvPr/>
                    </p:nvGrpSpPr>
                    <p:grpSpPr bwMode="auto">
                      <a:xfrm>
                        <a:off x="4128" y="484"/>
                        <a:ext cx="1104" cy="1100"/>
                        <a:chOff x="4128" y="580"/>
                        <a:chExt cx="1104" cy="1100"/>
                      </a:xfrm>
                    </p:grpSpPr>
                    <p:grpSp>
                      <p:nvGrpSpPr>
                        <p:cNvPr id="52262" name="Group 69"/>
                        <p:cNvGrpSpPr>
                          <a:grpSpLocks/>
                        </p:cNvGrpSpPr>
                        <p:nvPr/>
                      </p:nvGrpSpPr>
                      <p:grpSpPr bwMode="auto">
                        <a:xfrm>
                          <a:off x="4128" y="580"/>
                          <a:ext cx="1104" cy="1004"/>
                          <a:chOff x="4128" y="580"/>
                          <a:chExt cx="1104" cy="1004"/>
                        </a:xfrm>
                      </p:grpSpPr>
                      <p:sp>
                        <p:nvSpPr>
                          <p:cNvPr id="52264" name="Rectangle 70"/>
                          <p:cNvSpPr>
                            <a:spLocks noChangeArrowheads="1"/>
                          </p:cNvSpPr>
                          <p:nvPr/>
                        </p:nvSpPr>
                        <p:spPr bwMode="auto">
                          <a:xfrm>
                            <a:off x="4320" y="580"/>
                            <a:ext cx="432" cy="600"/>
                          </a:xfrm>
                          <a:prstGeom prst="rect">
                            <a:avLst/>
                          </a:prstGeom>
                          <a:noFill/>
                          <a:ln w="38100">
                            <a:solidFill>
                              <a:srgbClr val="FFFA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52265" name="Line 71"/>
                          <p:cNvSpPr>
                            <a:spLocks noChangeShapeType="1"/>
                          </p:cNvSpPr>
                          <p:nvPr/>
                        </p:nvSpPr>
                        <p:spPr bwMode="auto">
                          <a:xfrm flipH="1">
                            <a:off x="4128" y="872"/>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6" name="Line 72"/>
                          <p:cNvSpPr>
                            <a:spLocks noChangeShapeType="1"/>
                          </p:cNvSpPr>
                          <p:nvPr/>
                        </p:nvSpPr>
                        <p:spPr bwMode="auto">
                          <a:xfrm>
                            <a:off x="4528" y="880"/>
                            <a:ext cx="0" cy="7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7" name="Rectangle 73"/>
                          <p:cNvSpPr>
                            <a:spLocks noChangeArrowheads="1"/>
                          </p:cNvSpPr>
                          <p:nvPr/>
                        </p:nvSpPr>
                        <p:spPr bwMode="auto">
                          <a:xfrm>
                            <a:off x="4429" y="649"/>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a:solidFill>
                                  <a:srgbClr val="FFFF00"/>
                                </a:solidFill>
                                <a:latin typeface="宋体" panose="02010600030101010101" pitchFamily="2" charset="-122"/>
                              </a:rPr>
                              <a:t>o</a:t>
                            </a:r>
                          </a:p>
                        </p:txBody>
                      </p:sp>
                    </p:grpSp>
                    <p:sp>
                      <p:nvSpPr>
                        <p:cNvPr id="52263" name="Rectangle 74"/>
                        <p:cNvSpPr>
                          <a:spLocks noChangeArrowheads="1"/>
                        </p:cNvSpPr>
                        <p:nvPr/>
                      </p:nvSpPr>
                      <p:spPr bwMode="auto">
                        <a:xfrm>
                          <a:off x="4528" y="139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z</a:t>
                          </a:r>
                        </a:p>
                      </p:txBody>
                    </p:sp>
                  </p:grpSp>
                  <p:grpSp>
                    <p:nvGrpSpPr>
                      <p:cNvPr id="52252" name="Group 75"/>
                      <p:cNvGrpSpPr>
                        <a:grpSpLocks/>
                      </p:cNvGrpSpPr>
                      <p:nvPr/>
                    </p:nvGrpSpPr>
                    <p:grpSpPr bwMode="auto">
                      <a:xfrm>
                        <a:off x="3997" y="480"/>
                        <a:ext cx="1595" cy="1032"/>
                        <a:chOff x="3997" y="576"/>
                        <a:chExt cx="1595" cy="1032"/>
                      </a:xfrm>
                    </p:grpSpPr>
                    <p:sp>
                      <p:nvSpPr>
                        <p:cNvPr id="52253" name="Rectangle 76"/>
                        <p:cNvSpPr>
                          <a:spLocks noChangeArrowheads="1"/>
                        </p:cNvSpPr>
                        <p:nvPr/>
                      </p:nvSpPr>
                      <p:spPr bwMode="auto">
                        <a:xfrm>
                          <a:off x="3997" y="611"/>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y</a:t>
                          </a:r>
                        </a:p>
                      </p:txBody>
                    </p:sp>
                    <p:sp>
                      <p:nvSpPr>
                        <p:cNvPr id="52254" name="Line 77"/>
                        <p:cNvSpPr>
                          <a:spLocks noChangeShapeType="1"/>
                        </p:cNvSpPr>
                        <p:nvPr/>
                      </p:nvSpPr>
                      <p:spPr bwMode="auto">
                        <a:xfrm>
                          <a:off x="4752" y="580"/>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5" name="Line 78"/>
                        <p:cNvSpPr>
                          <a:spLocks noChangeShapeType="1"/>
                        </p:cNvSpPr>
                        <p:nvPr/>
                      </p:nvSpPr>
                      <p:spPr bwMode="auto">
                        <a:xfrm>
                          <a:off x="5088" y="576"/>
                          <a:ext cx="0" cy="29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6" name="Line 79"/>
                        <p:cNvSpPr>
                          <a:spLocks noChangeShapeType="1"/>
                        </p:cNvSpPr>
                        <p:nvPr/>
                      </p:nvSpPr>
                      <p:spPr bwMode="auto">
                        <a:xfrm>
                          <a:off x="5088" y="872"/>
                          <a:ext cx="0" cy="319"/>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7" name="Rectangle 80"/>
                        <p:cNvSpPr>
                          <a:spLocks noChangeArrowheads="1"/>
                        </p:cNvSpPr>
                        <p:nvPr/>
                      </p:nvSpPr>
                      <p:spPr bwMode="auto">
                        <a:xfrm>
                          <a:off x="5160" y="59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h</a:t>
                          </a:r>
                        </a:p>
                      </p:txBody>
                    </p:sp>
                    <p:sp>
                      <p:nvSpPr>
                        <p:cNvPr id="52258" name="Line 81"/>
                        <p:cNvSpPr>
                          <a:spLocks noChangeShapeType="1"/>
                        </p:cNvSpPr>
                        <p:nvPr/>
                      </p:nvSpPr>
                      <p:spPr bwMode="auto">
                        <a:xfrm>
                          <a:off x="4320" y="1180"/>
                          <a:ext cx="0" cy="4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9" name="Line 82"/>
                        <p:cNvSpPr>
                          <a:spLocks noChangeShapeType="1"/>
                        </p:cNvSpPr>
                        <p:nvPr/>
                      </p:nvSpPr>
                      <p:spPr bwMode="auto">
                        <a:xfrm>
                          <a:off x="4752" y="1180"/>
                          <a:ext cx="0" cy="4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0" name="Rectangle 83"/>
                        <p:cNvSpPr>
                          <a:spLocks noChangeArrowheads="1"/>
                        </p:cNvSpPr>
                        <p:nvPr/>
                      </p:nvSpPr>
                      <p:spPr bwMode="auto">
                        <a:xfrm>
                          <a:off x="4312" y="114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b</a:t>
                          </a:r>
                        </a:p>
                      </p:txBody>
                    </p:sp>
                    <p:sp>
                      <p:nvSpPr>
                        <p:cNvPr id="52261" name="Rectangle 84"/>
                        <p:cNvSpPr>
                          <a:spLocks noChangeArrowheads="1"/>
                        </p:cNvSpPr>
                        <p:nvPr/>
                      </p:nvSpPr>
                      <p:spPr bwMode="auto">
                        <a:xfrm>
                          <a:off x="4536" y="115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b</a:t>
                          </a:r>
                        </a:p>
                      </p:txBody>
                    </p:sp>
                  </p:grpSp>
                </p:grpSp>
              </p:grpSp>
            </p:grpSp>
          </p:grpSp>
        </p:grpSp>
        <p:sp>
          <p:nvSpPr>
            <p:cNvPr id="52241" name="Rectangle 102"/>
            <p:cNvSpPr>
              <a:spLocks noChangeArrowheads="1"/>
            </p:cNvSpPr>
            <p:nvPr/>
          </p:nvSpPr>
          <p:spPr bwMode="auto">
            <a:xfrm>
              <a:off x="4524" y="244"/>
              <a:ext cx="416" cy="600"/>
            </a:xfrm>
            <a:prstGeom prst="rect">
              <a:avLst/>
            </a:prstGeom>
            <a:solidFill>
              <a:srgbClr val="FF0000">
                <a:alpha val="50195"/>
              </a:srgbClr>
            </a:solidFill>
            <a:ln w="12700">
              <a:solidFill>
                <a:schemeClr val="tx1"/>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grpSp>
    </p:spTree>
    <p:extLst>
      <p:ext uri="{BB962C8B-B14F-4D97-AF65-F5344CB8AC3E}">
        <p14:creationId xmlns:p14="http://schemas.microsoft.com/office/powerpoint/2010/main" val="193977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0-#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954" name="Object 2"/>
          <p:cNvGraphicFramePr>
            <a:graphicFrameLocks noChangeAspect="1"/>
          </p:cNvGraphicFramePr>
          <p:nvPr>
            <p:extLst>
              <p:ext uri="{D42A27DB-BD31-4B8C-83A1-F6EECF244321}">
                <p14:modId xmlns:p14="http://schemas.microsoft.com/office/powerpoint/2010/main" val="3965929722"/>
              </p:ext>
            </p:extLst>
          </p:nvPr>
        </p:nvGraphicFramePr>
        <p:xfrm>
          <a:off x="460375" y="4267200"/>
          <a:ext cx="6092825" cy="2224088"/>
        </p:xfrm>
        <a:graphic>
          <a:graphicData uri="http://schemas.openxmlformats.org/presentationml/2006/ole">
            <mc:AlternateContent xmlns:mc="http://schemas.openxmlformats.org/markup-compatibility/2006">
              <mc:Choice xmlns:v="urn:schemas-microsoft-com:vml" Requires="v">
                <p:oleObj spid="_x0000_s133150" name="Equation" r:id="rId3" imgW="2095200" imgH="939600" progId="Equation.DSMT4">
                  <p:embed/>
                </p:oleObj>
              </mc:Choice>
              <mc:Fallback>
                <p:oleObj name="Equation" r:id="rId3" imgW="2095200" imgH="939600" progId="Equation.DSMT4">
                  <p:embed/>
                  <p:pic>
                    <p:nvPicPr>
                      <p:cNvPr id="253954" name="Object 2"/>
                      <p:cNvPicPr>
                        <a:picLocks noChangeAspect="1" noChangeArrowheads="1"/>
                      </p:cNvPicPr>
                      <p:nvPr/>
                    </p:nvPicPr>
                    <p:blipFill>
                      <a:blip r:embed="rId4"/>
                      <a:srcRect/>
                      <a:stretch>
                        <a:fillRect/>
                      </a:stretch>
                    </p:blipFill>
                    <p:spPr bwMode="auto">
                      <a:xfrm>
                        <a:off x="460375" y="4267200"/>
                        <a:ext cx="6092825" cy="2224088"/>
                      </a:xfrm>
                      <a:prstGeom prst="rect">
                        <a:avLst/>
                      </a:prstGeom>
                      <a:noFill/>
                      <a:ln>
                        <a:noFill/>
                      </a:ln>
                      <a:effectLst/>
                      <a:extLst/>
                    </p:spPr>
                  </p:pic>
                </p:oleObj>
              </mc:Fallback>
            </mc:AlternateContent>
          </a:graphicData>
        </a:graphic>
      </p:graphicFrame>
      <p:grpSp>
        <p:nvGrpSpPr>
          <p:cNvPr id="2" name="Group 30"/>
          <p:cNvGrpSpPr>
            <a:grpSpLocks/>
          </p:cNvGrpSpPr>
          <p:nvPr/>
        </p:nvGrpSpPr>
        <p:grpSpPr bwMode="auto">
          <a:xfrm>
            <a:off x="446088" y="762000"/>
            <a:ext cx="8639175" cy="3308350"/>
            <a:chOff x="281" y="480"/>
            <a:chExt cx="5442" cy="2084"/>
          </a:xfrm>
        </p:grpSpPr>
        <p:grpSp>
          <p:nvGrpSpPr>
            <p:cNvPr id="53253" name="Group 3"/>
            <p:cNvGrpSpPr>
              <a:grpSpLocks/>
            </p:cNvGrpSpPr>
            <p:nvPr/>
          </p:nvGrpSpPr>
          <p:grpSpPr bwMode="auto">
            <a:xfrm>
              <a:off x="4128" y="480"/>
              <a:ext cx="1595" cy="1104"/>
              <a:chOff x="3997" y="480"/>
              <a:chExt cx="1595" cy="1104"/>
            </a:xfrm>
          </p:grpSpPr>
          <p:sp>
            <p:nvSpPr>
              <p:cNvPr id="53255" name="Line 4"/>
              <p:cNvSpPr>
                <a:spLocks noChangeShapeType="1"/>
              </p:cNvSpPr>
              <p:nvPr/>
            </p:nvSpPr>
            <p:spPr bwMode="auto">
              <a:xfrm>
                <a:off x="4536" y="1296"/>
                <a:ext cx="216"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3256" name="Group 5"/>
              <p:cNvGrpSpPr>
                <a:grpSpLocks/>
              </p:cNvGrpSpPr>
              <p:nvPr/>
            </p:nvGrpSpPr>
            <p:grpSpPr bwMode="auto">
              <a:xfrm>
                <a:off x="3997" y="480"/>
                <a:ext cx="1595" cy="1104"/>
                <a:chOff x="3997" y="480"/>
                <a:chExt cx="1595" cy="1104"/>
              </a:xfrm>
            </p:grpSpPr>
            <p:sp>
              <p:nvSpPr>
                <p:cNvPr id="53257" name="Line 6"/>
                <p:cNvSpPr>
                  <a:spLocks noChangeShapeType="1"/>
                </p:cNvSpPr>
                <p:nvPr/>
              </p:nvSpPr>
              <p:spPr bwMode="auto">
                <a:xfrm>
                  <a:off x="4320" y="1296"/>
                  <a:ext cx="216"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3258" name="Group 7"/>
                <p:cNvGrpSpPr>
                  <a:grpSpLocks/>
                </p:cNvGrpSpPr>
                <p:nvPr/>
              </p:nvGrpSpPr>
              <p:grpSpPr bwMode="auto">
                <a:xfrm>
                  <a:off x="3997" y="480"/>
                  <a:ext cx="1595" cy="1104"/>
                  <a:chOff x="3997" y="480"/>
                  <a:chExt cx="1595" cy="1104"/>
                </a:xfrm>
              </p:grpSpPr>
              <p:sp>
                <p:nvSpPr>
                  <p:cNvPr id="53259" name="Line 8"/>
                  <p:cNvSpPr>
                    <a:spLocks noChangeShapeType="1"/>
                  </p:cNvSpPr>
                  <p:nvPr/>
                </p:nvSpPr>
                <p:spPr bwMode="auto">
                  <a:xfrm>
                    <a:off x="4752" y="1080"/>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Rectangle 9"/>
                  <p:cNvSpPr>
                    <a:spLocks noChangeArrowheads="1"/>
                  </p:cNvSpPr>
                  <p:nvPr/>
                </p:nvSpPr>
                <p:spPr bwMode="auto">
                  <a:xfrm>
                    <a:off x="5160" y="78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h</a:t>
                    </a:r>
                  </a:p>
                </p:txBody>
              </p:sp>
              <p:grpSp>
                <p:nvGrpSpPr>
                  <p:cNvPr id="53261" name="Group 10"/>
                  <p:cNvGrpSpPr>
                    <a:grpSpLocks/>
                  </p:cNvGrpSpPr>
                  <p:nvPr/>
                </p:nvGrpSpPr>
                <p:grpSpPr bwMode="auto">
                  <a:xfrm>
                    <a:off x="3997" y="480"/>
                    <a:ext cx="1595" cy="1104"/>
                    <a:chOff x="3997" y="480"/>
                    <a:chExt cx="1595" cy="1104"/>
                  </a:xfrm>
                </p:grpSpPr>
                <p:grpSp>
                  <p:nvGrpSpPr>
                    <p:cNvPr id="53262" name="Group 11"/>
                    <p:cNvGrpSpPr>
                      <a:grpSpLocks/>
                    </p:cNvGrpSpPr>
                    <p:nvPr/>
                  </p:nvGrpSpPr>
                  <p:grpSpPr bwMode="auto">
                    <a:xfrm>
                      <a:off x="4128" y="484"/>
                      <a:ext cx="1104" cy="1100"/>
                      <a:chOff x="4128" y="580"/>
                      <a:chExt cx="1104" cy="1100"/>
                    </a:xfrm>
                  </p:grpSpPr>
                  <p:grpSp>
                    <p:nvGrpSpPr>
                      <p:cNvPr id="53273" name="Group 12"/>
                      <p:cNvGrpSpPr>
                        <a:grpSpLocks/>
                      </p:cNvGrpSpPr>
                      <p:nvPr/>
                    </p:nvGrpSpPr>
                    <p:grpSpPr bwMode="auto">
                      <a:xfrm>
                        <a:off x="4128" y="580"/>
                        <a:ext cx="1104" cy="1004"/>
                        <a:chOff x="4128" y="580"/>
                        <a:chExt cx="1104" cy="1004"/>
                      </a:xfrm>
                    </p:grpSpPr>
                    <p:sp>
                      <p:nvSpPr>
                        <p:cNvPr id="53275" name="Rectangle 13"/>
                        <p:cNvSpPr>
                          <a:spLocks noChangeArrowheads="1"/>
                        </p:cNvSpPr>
                        <p:nvPr/>
                      </p:nvSpPr>
                      <p:spPr bwMode="auto">
                        <a:xfrm>
                          <a:off x="4320" y="580"/>
                          <a:ext cx="432" cy="600"/>
                        </a:xfrm>
                        <a:prstGeom prst="rect">
                          <a:avLst/>
                        </a:prstGeom>
                        <a:noFill/>
                        <a:ln w="38100">
                          <a:solidFill>
                            <a:srgbClr val="FFFA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sp>
                      <p:nvSpPr>
                        <p:cNvPr id="53276" name="Line 14"/>
                        <p:cNvSpPr>
                          <a:spLocks noChangeShapeType="1"/>
                        </p:cNvSpPr>
                        <p:nvPr/>
                      </p:nvSpPr>
                      <p:spPr bwMode="auto">
                        <a:xfrm flipH="1">
                          <a:off x="4128" y="872"/>
                          <a:ext cx="11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7" name="Line 15"/>
                        <p:cNvSpPr>
                          <a:spLocks noChangeShapeType="1"/>
                        </p:cNvSpPr>
                        <p:nvPr/>
                      </p:nvSpPr>
                      <p:spPr bwMode="auto">
                        <a:xfrm>
                          <a:off x="4528" y="880"/>
                          <a:ext cx="0" cy="70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8" name="Rectangle 16"/>
                        <p:cNvSpPr>
                          <a:spLocks noChangeArrowheads="1"/>
                        </p:cNvSpPr>
                        <p:nvPr/>
                      </p:nvSpPr>
                      <p:spPr bwMode="auto">
                        <a:xfrm>
                          <a:off x="4429" y="649"/>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000">
                              <a:solidFill>
                                <a:srgbClr val="FFFF00"/>
                              </a:solidFill>
                              <a:latin typeface="宋体" panose="02010600030101010101" pitchFamily="2" charset="-122"/>
                            </a:rPr>
                            <a:t>o</a:t>
                          </a:r>
                        </a:p>
                      </p:txBody>
                    </p:sp>
                  </p:grpSp>
                  <p:sp>
                    <p:nvSpPr>
                      <p:cNvPr id="53274" name="Rectangle 17"/>
                      <p:cNvSpPr>
                        <a:spLocks noChangeArrowheads="1"/>
                      </p:cNvSpPr>
                      <p:nvPr/>
                    </p:nvSpPr>
                    <p:spPr bwMode="auto">
                      <a:xfrm>
                        <a:off x="4528" y="139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z</a:t>
                        </a:r>
                      </a:p>
                    </p:txBody>
                  </p:sp>
                </p:grpSp>
                <p:grpSp>
                  <p:nvGrpSpPr>
                    <p:cNvPr id="53263" name="Group 18"/>
                    <p:cNvGrpSpPr>
                      <a:grpSpLocks/>
                    </p:cNvGrpSpPr>
                    <p:nvPr/>
                  </p:nvGrpSpPr>
                  <p:grpSpPr bwMode="auto">
                    <a:xfrm>
                      <a:off x="3997" y="480"/>
                      <a:ext cx="1595" cy="1032"/>
                      <a:chOff x="3997" y="576"/>
                      <a:chExt cx="1595" cy="1032"/>
                    </a:xfrm>
                  </p:grpSpPr>
                  <p:sp>
                    <p:nvSpPr>
                      <p:cNvPr id="53264" name="Rectangle 19"/>
                      <p:cNvSpPr>
                        <a:spLocks noChangeArrowheads="1"/>
                      </p:cNvSpPr>
                      <p:nvPr/>
                    </p:nvSpPr>
                    <p:spPr bwMode="auto">
                      <a:xfrm>
                        <a:off x="3997" y="611"/>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y</a:t>
                        </a:r>
                      </a:p>
                    </p:txBody>
                  </p:sp>
                  <p:sp>
                    <p:nvSpPr>
                      <p:cNvPr id="53265" name="Line 20"/>
                      <p:cNvSpPr>
                        <a:spLocks noChangeShapeType="1"/>
                      </p:cNvSpPr>
                      <p:nvPr/>
                    </p:nvSpPr>
                    <p:spPr bwMode="auto">
                      <a:xfrm>
                        <a:off x="4752" y="580"/>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Line 21"/>
                      <p:cNvSpPr>
                        <a:spLocks noChangeShapeType="1"/>
                      </p:cNvSpPr>
                      <p:nvPr/>
                    </p:nvSpPr>
                    <p:spPr bwMode="auto">
                      <a:xfrm>
                        <a:off x="5088" y="576"/>
                        <a:ext cx="0" cy="29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7" name="Line 22"/>
                      <p:cNvSpPr>
                        <a:spLocks noChangeShapeType="1"/>
                      </p:cNvSpPr>
                      <p:nvPr/>
                    </p:nvSpPr>
                    <p:spPr bwMode="auto">
                      <a:xfrm>
                        <a:off x="5088" y="872"/>
                        <a:ext cx="0" cy="319"/>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8" name="Rectangle 23"/>
                      <p:cNvSpPr>
                        <a:spLocks noChangeArrowheads="1"/>
                      </p:cNvSpPr>
                      <p:nvPr/>
                    </p:nvSpPr>
                    <p:spPr bwMode="auto">
                      <a:xfrm>
                        <a:off x="5160" y="59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h</a:t>
                        </a:r>
                      </a:p>
                    </p:txBody>
                  </p:sp>
                  <p:sp>
                    <p:nvSpPr>
                      <p:cNvPr id="53269" name="Line 24"/>
                      <p:cNvSpPr>
                        <a:spLocks noChangeShapeType="1"/>
                      </p:cNvSpPr>
                      <p:nvPr/>
                    </p:nvSpPr>
                    <p:spPr bwMode="auto">
                      <a:xfrm>
                        <a:off x="4320" y="1180"/>
                        <a:ext cx="0" cy="4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25"/>
                      <p:cNvSpPr>
                        <a:spLocks noChangeShapeType="1"/>
                      </p:cNvSpPr>
                      <p:nvPr/>
                    </p:nvSpPr>
                    <p:spPr bwMode="auto">
                      <a:xfrm>
                        <a:off x="4752" y="1180"/>
                        <a:ext cx="0" cy="4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Rectangle 26"/>
                      <p:cNvSpPr>
                        <a:spLocks noChangeArrowheads="1"/>
                      </p:cNvSpPr>
                      <p:nvPr/>
                    </p:nvSpPr>
                    <p:spPr bwMode="auto">
                      <a:xfrm>
                        <a:off x="4312" y="114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b</a:t>
                        </a:r>
                      </a:p>
                    </p:txBody>
                  </p:sp>
                  <p:sp>
                    <p:nvSpPr>
                      <p:cNvPr id="53272" name="Rectangle 27"/>
                      <p:cNvSpPr>
                        <a:spLocks noChangeArrowheads="1"/>
                      </p:cNvSpPr>
                      <p:nvPr/>
                    </p:nvSpPr>
                    <p:spPr bwMode="auto">
                      <a:xfrm>
                        <a:off x="4536" y="115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r>
                          <a:rPr kumimoji="0" lang="en-US" altLang="zh-CN" sz="2400" i="1" dirty="0">
                            <a:solidFill>
                              <a:schemeClr val="tx1"/>
                            </a:solidFill>
                            <a:latin typeface="Times New Roman" panose="02020603050405020304" pitchFamily="18" charset="0"/>
                          </a:rPr>
                          <a:t>b</a:t>
                        </a:r>
                      </a:p>
                    </p:txBody>
                  </p:sp>
                </p:grpSp>
              </p:grpSp>
            </p:grpSp>
          </p:grpSp>
        </p:grpSp>
        <p:sp>
          <p:nvSpPr>
            <p:cNvPr id="53254" name="Rectangle 28"/>
            <p:cNvSpPr>
              <a:spLocks noChangeArrowheads="1"/>
            </p:cNvSpPr>
            <p:nvPr/>
          </p:nvSpPr>
          <p:spPr bwMode="auto">
            <a:xfrm>
              <a:off x="4456" y="496"/>
              <a:ext cx="416" cy="600"/>
            </a:xfrm>
            <a:prstGeom prst="rect">
              <a:avLst/>
            </a:prstGeom>
            <a:solidFill>
              <a:srgbClr val="FF0000">
                <a:alpha val="50195"/>
              </a:srgbClr>
            </a:solidFill>
            <a:ln w="12700">
              <a:solidFill>
                <a:schemeClr val="tx1"/>
              </a:solidFill>
              <a:miter lim="800000"/>
              <a:headEnd/>
              <a:tailEnd/>
            </a:ln>
          </p:spPr>
          <p:txBody>
            <a:bodyPr wrap="none" anchor="ctr"/>
            <a:lstStyle>
              <a:lvl1pPr>
                <a:defRPr kumimoji="1" sz="2800" b="1">
                  <a:solidFill>
                    <a:srgbClr val="FF6600"/>
                  </a:solidFill>
                  <a:latin typeface="Arial" panose="020B0604020202020204" pitchFamily="34" charset="0"/>
                  <a:ea typeface="黑体" panose="02010609060101010101" pitchFamily="49" charset="-122"/>
                </a:defRPr>
              </a:lvl1pPr>
              <a:lvl2pPr marL="742950" indent="-285750">
                <a:defRPr kumimoji="1" sz="2800" b="1">
                  <a:solidFill>
                    <a:srgbClr val="FF6600"/>
                  </a:solidFill>
                  <a:latin typeface="Arial" panose="020B0604020202020204" pitchFamily="34" charset="0"/>
                  <a:ea typeface="黑体" panose="02010609060101010101" pitchFamily="49" charset="-122"/>
                </a:defRPr>
              </a:lvl2pPr>
              <a:lvl3pPr marL="1143000" indent="-228600">
                <a:defRPr kumimoji="1" sz="2800" b="1">
                  <a:solidFill>
                    <a:srgbClr val="FF6600"/>
                  </a:solidFill>
                  <a:latin typeface="Arial" panose="020B0604020202020204" pitchFamily="34" charset="0"/>
                  <a:ea typeface="黑体" panose="02010609060101010101" pitchFamily="49" charset="-122"/>
                </a:defRPr>
              </a:lvl3pPr>
              <a:lvl4pPr marL="1600200" indent="-228600">
                <a:defRPr kumimoji="1" sz="2800" b="1">
                  <a:solidFill>
                    <a:srgbClr val="FF6600"/>
                  </a:solidFill>
                  <a:latin typeface="Arial" panose="020B0604020202020204" pitchFamily="34" charset="0"/>
                  <a:ea typeface="黑体" panose="02010609060101010101" pitchFamily="49" charset="-122"/>
                </a:defRPr>
              </a:lvl4pPr>
              <a:lvl5pPr marL="2057400" indent="-228600">
                <a:defRPr kumimoji="1" sz="2800" b="1">
                  <a:solidFill>
                    <a:srgbClr val="FF6600"/>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kumimoji="1" sz="2800" b="1">
                  <a:solidFill>
                    <a:srgbClr val="FF6600"/>
                  </a:solidFill>
                  <a:latin typeface="Arial" panose="020B0604020202020204" pitchFamily="34" charset="0"/>
                  <a:ea typeface="黑体" panose="02010609060101010101" pitchFamily="49" charset="-122"/>
                </a:defRPr>
              </a:lvl9pPr>
            </a:lstStyle>
            <a:p>
              <a:endParaRPr lang="zh-CN" altLang="en-US"/>
            </a:p>
          </p:txBody>
        </p:sp>
        <p:graphicFrame>
          <p:nvGraphicFramePr>
            <p:cNvPr id="53251" name="Object 3"/>
            <p:cNvGraphicFramePr>
              <a:graphicFrameLocks noChangeAspect="1"/>
            </p:cNvGraphicFramePr>
            <p:nvPr>
              <p:extLst>
                <p:ext uri="{D42A27DB-BD31-4B8C-83A1-F6EECF244321}">
                  <p14:modId xmlns:p14="http://schemas.microsoft.com/office/powerpoint/2010/main" val="251421036"/>
                </p:ext>
              </p:extLst>
            </p:nvPr>
          </p:nvGraphicFramePr>
          <p:xfrm>
            <a:off x="281" y="803"/>
            <a:ext cx="3978" cy="1761"/>
          </p:xfrm>
          <a:graphic>
            <a:graphicData uri="http://schemas.openxmlformats.org/presentationml/2006/ole">
              <mc:AlternateContent xmlns:mc="http://schemas.openxmlformats.org/markup-compatibility/2006">
                <mc:Choice xmlns:v="urn:schemas-microsoft-com:vml" Requires="v">
                  <p:oleObj spid="_x0000_s133151" name="Equation" r:id="rId5" imgW="2171520" imgH="1180800" progId="Equation.DSMT4">
                    <p:embed/>
                  </p:oleObj>
                </mc:Choice>
                <mc:Fallback>
                  <p:oleObj name="Equation" r:id="rId5" imgW="2171520" imgH="1180800" progId="Equation.DSMT4">
                    <p:embed/>
                    <p:pic>
                      <p:nvPicPr>
                        <p:cNvPr id="53251" name="Object 3"/>
                        <p:cNvPicPr>
                          <a:picLocks noChangeAspect="1" noChangeArrowheads="1"/>
                        </p:cNvPicPr>
                        <p:nvPr/>
                      </p:nvPicPr>
                      <p:blipFill>
                        <a:blip r:embed="rId6"/>
                        <a:srcRect/>
                        <a:stretch>
                          <a:fillRect/>
                        </a:stretch>
                      </p:blipFill>
                      <p:spPr bwMode="auto">
                        <a:xfrm>
                          <a:off x="281" y="803"/>
                          <a:ext cx="3978" cy="1761"/>
                        </a:xfrm>
                        <a:prstGeom prst="rect">
                          <a:avLst/>
                        </a:prstGeom>
                        <a:noFill/>
                        <a:ln>
                          <a:noFill/>
                        </a:ln>
                        <a:effectLst/>
                        <a:extLst/>
                      </p:spPr>
                    </p:pic>
                  </p:oleObj>
                </mc:Fallback>
              </mc:AlternateContent>
            </a:graphicData>
          </a:graphic>
        </p:graphicFrame>
      </p:grpSp>
    </p:spTree>
    <p:extLst>
      <p:ext uri="{BB962C8B-B14F-4D97-AF65-F5344CB8AC3E}">
        <p14:creationId xmlns:p14="http://schemas.microsoft.com/office/powerpoint/2010/main" val="956683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3954"/>
                                        </p:tgtEl>
                                        <p:attrNameLst>
                                          <p:attrName>style.visibility</p:attrName>
                                        </p:attrNameLst>
                                      </p:cBhvr>
                                      <p:to>
                                        <p:strVal val="visible"/>
                                      </p:to>
                                    </p:set>
                                    <p:anim calcmode="lin" valueType="num">
                                      <p:cBhvr additive="base">
                                        <p:cTn id="13" dur="500" fill="hold"/>
                                        <p:tgtEl>
                                          <p:spTgt spid="253954"/>
                                        </p:tgtEl>
                                        <p:attrNameLst>
                                          <p:attrName>ppt_x</p:attrName>
                                        </p:attrNameLst>
                                      </p:cBhvr>
                                      <p:tavLst>
                                        <p:tav tm="0">
                                          <p:val>
                                            <p:strVal val="0-#ppt_w/2"/>
                                          </p:val>
                                        </p:tav>
                                        <p:tav tm="100000">
                                          <p:val>
                                            <p:strVal val="#ppt_x"/>
                                          </p:val>
                                        </p:tav>
                                      </p:tavLst>
                                    </p:anim>
                                    <p:anim calcmode="lin" valueType="num">
                                      <p:cBhvr additive="base">
                                        <p:cTn id="14" dur="500" fill="hold"/>
                                        <p:tgtEl>
                                          <p:spTgt spid="2539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52400" y="152400"/>
            <a:ext cx="8229600" cy="1143000"/>
          </a:xfrm>
        </p:spPr>
        <p:txBody>
          <a:bodyPr/>
          <a:lstStyle/>
          <a:p>
            <a:r>
              <a:rPr lang="zh-CN" altLang="en-US" b="1" dirty="0">
                <a:latin typeface="隶书" panose="02010509060101010101" pitchFamily="49" charset="-122"/>
              </a:rPr>
              <a:t>微分提法</a:t>
            </a:r>
          </a:p>
        </p:txBody>
      </p:sp>
      <p:sp>
        <p:nvSpPr>
          <p:cNvPr id="134147" name="Text Box 3"/>
          <p:cNvSpPr txBox="1">
            <a:spLocks noChangeArrowheads="1"/>
          </p:cNvSpPr>
          <p:nvPr/>
        </p:nvSpPr>
        <p:spPr bwMode="auto">
          <a:xfrm>
            <a:off x="7007225" y="6337300"/>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en-US" altLang="zh-CN" sz="1600">
                <a:solidFill>
                  <a:schemeClr val="bg1"/>
                </a:solidFill>
              </a:rPr>
              <a:t>Chapter  6.1</a:t>
            </a:r>
          </a:p>
        </p:txBody>
      </p:sp>
      <p:sp>
        <p:nvSpPr>
          <p:cNvPr id="134148" name="Text Box 4"/>
          <p:cNvSpPr txBox="1">
            <a:spLocks noChangeArrowheads="1"/>
          </p:cNvSpPr>
          <p:nvPr/>
        </p:nvSpPr>
        <p:spPr bwMode="auto">
          <a:xfrm>
            <a:off x="323528" y="1524000"/>
            <a:ext cx="859187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50000"/>
              </a:spcBef>
              <a:buFontTx/>
              <a:buNone/>
            </a:pPr>
            <a:r>
              <a:rPr lang="en-US" altLang="zh-CN" sz="2400" dirty="0">
                <a:solidFill>
                  <a:srgbClr val="FF0000"/>
                </a:solidFill>
                <a:ea typeface="楷体_GB2312" pitchFamily="49" charset="-122"/>
              </a:rPr>
              <a:t>         </a:t>
            </a:r>
            <a:r>
              <a:rPr lang="zh-CN" altLang="en-US" sz="2400" b="1" dirty="0">
                <a:solidFill>
                  <a:srgbClr val="FF0000"/>
                </a:solidFill>
                <a:latin typeface="黑体" panose="02010609060101010101" pitchFamily="49" charset="-122"/>
                <a:ea typeface="黑体" panose="02010609060101010101" pitchFamily="49" charset="-122"/>
              </a:rPr>
              <a:t>弹性理论中常见的三种边界条件：</a:t>
            </a:r>
          </a:p>
          <a:p>
            <a:pPr lvl="1">
              <a:lnSpc>
                <a:spcPct val="150000"/>
              </a:lnSpc>
              <a:spcBef>
                <a:spcPct val="50000"/>
              </a:spcBef>
              <a:buFontTx/>
              <a:buAutoNum type="arabicPeriod"/>
            </a:pPr>
            <a:r>
              <a:rPr lang="zh-CN" altLang="en-US" sz="2400" b="1" dirty="0">
                <a:latin typeface="楷体" panose="02010609060101010101" pitchFamily="49" charset="-122"/>
                <a:ea typeface="楷体" panose="02010609060101010101" pitchFamily="49" charset="-122"/>
              </a:rPr>
              <a:t>处处给定外部作用力            </a:t>
            </a:r>
            <a:r>
              <a:rPr lang="zh-CN" altLang="en-US" sz="2400" b="1" dirty="0" smtClean="0">
                <a:latin typeface="楷体" panose="02010609060101010101" pitchFamily="49" charset="-122"/>
                <a:ea typeface="楷体" panose="02010609060101010101" pitchFamily="49" charset="-122"/>
              </a:rPr>
              <a:t>的</a:t>
            </a:r>
            <a:r>
              <a:rPr lang="zh-CN" altLang="en-US" sz="2400" b="1" dirty="0">
                <a:solidFill>
                  <a:srgbClr val="FF0000"/>
                </a:solidFill>
                <a:latin typeface="楷体" panose="02010609060101010101" pitchFamily="49" charset="-122"/>
                <a:ea typeface="楷体" panose="02010609060101010101" pitchFamily="49" charset="-122"/>
              </a:rPr>
              <a:t>力边界条件</a:t>
            </a:r>
            <a:r>
              <a:rPr lang="en-US" altLang="zh-CN" sz="2400" b="1" i="1" dirty="0">
                <a:solidFill>
                  <a:srgbClr val="FF0000"/>
                </a:solidFill>
                <a:latin typeface="楷体" panose="02010609060101010101" pitchFamily="49" charset="-122"/>
                <a:ea typeface="楷体" panose="02010609060101010101" pitchFamily="49" charset="-122"/>
              </a:rPr>
              <a:t>S</a:t>
            </a:r>
            <a:r>
              <a:rPr lang="en-US" altLang="zh-CN" sz="2400" b="1" i="1" baseline="-25000" dirty="0">
                <a:solidFill>
                  <a:srgbClr val="FF0000"/>
                </a:solidFill>
                <a:latin typeface="楷体" panose="02010609060101010101" pitchFamily="49" charset="-122"/>
                <a:ea typeface="楷体" panose="02010609060101010101" pitchFamily="49" charset="-122"/>
                <a:sym typeface="Symbol" panose="05050102010706020507" pitchFamily="18" charset="2"/>
              </a:rPr>
              <a:t> </a:t>
            </a:r>
            <a:r>
              <a:rPr lang="zh-CN" altLang="en-US" sz="2400" b="1" dirty="0">
                <a:latin typeface="楷体" panose="02010609060101010101" pitchFamily="49" charset="-122"/>
                <a:ea typeface="楷体" panose="02010609060101010101" pitchFamily="49" charset="-122"/>
              </a:rPr>
              <a:t>。</a:t>
            </a:r>
          </a:p>
          <a:p>
            <a:pPr lvl="1">
              <a:lnSpc>
                <a:spcPct val="150000"/>
              </a:lnSpc>
              <a:spcBef>
                <a:spcPct val="50000"/>
              </a:spcBef>
              <a:buFontTx/>
              <a:buNone/>
            </a:pPr>
            <a:r>
              <a:rPr lang="zh-CN" altLang="en-US" sz="2400" b="1" dirty="0">
                <a:latin typeface="楷体" panose="02010609060101010101" pitchFamily="49" charset="-122"/>
                <a:ea typeface="楷体" panose="02010609060101010101" pitchFamily="49" charset="-122"/>
              </a:rPr>
              <a:t>    边界条件为：域内应力场的边界值应满足柯西公式  </a:t>
            </a:r>
          </a:p>
        </p:txBody>
      </p:sp>
      <p:graphicFrame>
        <p:nvGraphicFramePr>
          <p:cNvPr id="134150" name="Object 6"/>
          <p:cNvGraphicFramePr>
            <a:graphicFrameLocks noChangeAspect="1"/>
          </p:cNvGraphicFramePr>
          <p:nvPr>
            <p:extLst>
              <p:ext uri="{D42A27DB-BD31-4B8C-83A1-F6EECF244321}">
                <p14:modId xmlns:p14="http://schemas.microsoft.com/office/powerpoint/2010/main" val="2170582542"/>
              </p:ext>
            </p:extLst>
          </p:nvPr>
        </p:nvGraphicFramePr>
        <p:xfrm>
          <a:off x="3962400" y="2392602"/>
          <a:ext cx="1712913" cy="511175"/>
        </p:xfrm>
        <a:graphic>
          <a:graphicData uri="http://schemas.openxmlformats.org/presentationml/2006/ole">
            <mc:AlternateContent xmlns:mc="http://schemas.openxmlformats.org/markup-compatibility/2006">
              <mc:Choice xmlns:v="urn:schemas-microsoft-com:vml" Requires="v">
                <p:oleObj spid="_x0000_s60494" name="Equation" r:id="rId3" imgW="927100" imgH="279400" progId="Equation.DSMT4">
                  <p:embed/>
                </p:oleObj>
              </mc:Choice>
              <mc:Fallback>
                <p:oleObj name="Equation" r:id="rId3" imgW="927100" imgH="279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392602"/>
                        <a:ext cx="171291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152" name="Object 8"/>
          <p:cNvGraphicFramePr>
            <a:graphicFrameLocks noChangeAspect="1"/>
          </p:cNvGraphicFramePr>
          <p:nvPr>
            <p:extLst>
              <p:ext uri="{D42A27DB-BD31-4B8C-83A1-F6EECF244321}">
                <p14:modId xmlns:p14="http://schemas.microsoft.com/office/powerpoint/2010/main" val="3860456806"/>
              </p:ext>
            </p:extLst>
          </p:nvPr>
        </p:nvGraphicFramePr>
        <p:xfrm>
          <a:off x="2074862" y="3974905"/>
          <a:ext cx="3775075" cy="838200"/>
        </p:xfrm>
        <a:graphic>
          <a:graphicData uri="http://schemas.openxmlformats.org/presentationml/2006/ole">
            <mc:AlternateContent xmlns:mc="http://schemas.openxmlformats.org/markup-compatibility/2006">
              <mc:Choice xmlns:v="urn:schemas-microsoft-com:vml" Requires="v">
                <p:oleObj spid="_x0000_s60495" name="Equation" r:id="rId5" imgW="1422360" imgH="253800" progId="Equation.DSMT4">
                  <p:embed/>
                </p:oleObj>
              </mc:Choice>
              <mc:Fallback>
                <p:oleObj name="Equation" r:id="rId5" imgW="142236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4862" y="3974905"/>
                        <a:ext cx="3775075" cy="838200"/>
                      </a:xfrm>
                      <a:prstGeom prst="rect">
                        <a:avLst/>
                      </a:prstGeom>
                      <a:gradFill rotWithShape="1">
                        <a:gsLst>
                          <a:gs pos="0">
                            <a:srgbClr val="FFFFFF"/>
                          </a:gs>
                          <a:gs pos="100000">
                            <a:srgbClr val="CCFFCC">
                              <a:alpha val="98000"/>
                            </a:srgbClr>
                          </a:gs>
                        </a:gsLst>
                        <a:lin ang="5400000" scaled="1"/>
                      </a:gradFill>
                      <a:ln w="28575">
                        <a:solidFill>
                          <a:srgbClr val="008080"/>
                        </a:solidFill>
                        <a:miter lim="800000"/>
                        <a:headEnd/>
                        <a:tailEnd/>
                      </a:ln>
                    </p:spPr>
                  </p:pic>
                </p:oleObj>
              </mc:Fallback>
            </mc:AlternateContent>
          </a:graphicData>
        </a:graphic>
      </p:graphicFrame>
      <p:grpSp>
        <p:nvGrpSpPr>
          <p:cNvPr id="134155" name="Group 11"/>
          <p:cNvGrpSpPr>
            <a:grpSpLocks/>
          </p:cNvGrpSpPr>
          <p:nvPr/>
        </p:nvGrpSpPr>
        <p:grpSpPr bwMode="auto">
          <a:xfrm>
            <a:off x="6781800" y="3733800"/>
            <a:ext cx="2012950" cy="2590800"/>
            <a:chOff x="3168" y="1152"/>
            <a:chExt cx="1844" cy="2544"/>
          </a:xfrm>
        </p:grpSpPr>
        <p:pic>
          <p:nvPicPr>
            <p:cNvPr id="134156"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8" y="1152"/>
              <a:ext cx="1844" cy="2544"/>
            </a:xfrm>
            <a:prstGeom prst="rect">
              <a:avLst/>
            </a:prstGeom>
            <a:solidFill>
              <a:srgbClr val="FFFF00"/>
            </a:solidFill>
            <a:ln w="44450">
              <a:solidFill>
                <a:srgbClr val="996600"/>
              </a:solidFill>
              <a:miter lim="800000"/>
              <a:headEnd/>
              <a:tailEnd/>
            </a:ln>
          </p:spPr>
        </p:pic>
        <p:graphicFrame>
          <p:nvGraphicFramePr>
            <p:cNvPr id="134157" name="Object 13"/>
            <p:cNvGraphicFramePr>
              <a:graphicFrameLocks noChangeAspect="1"/>
            </p:cNvGraphicFramePr>
            <p:nvPr/>
          </p:nvGraphicFramePr>
          <p:xfrm>
            <a:off x="4738" y="1632"/>
            <a:ext cx="240" cy="288"/>
          </p:xfrm>
          <a:graphic>
            <a:graphicData uri="http://schemas.openxmlformats.org/presentationml/2006/ole">
              <mc:AlternateContent xmlns:mc="http://schemas.openxmlformats.org/markup-compatibility/2006">
                <mc:Choice xmlns:v="urn:schemas-microsoft-com:vml" Requires="v">
                  <p:oleObj spid="_x0000_s60496" name="Equation" r:id="rId8" imgW="190440" imgH="228600" progId="Equation.DSMT4">
                    <p:embed/>
                  </p:oleObj>
                </mc:Choice>
                <mc:Fallback>
                  <p:oleObj name="Equation" r:id="rId8" imgW="19044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8" y="1632"/>
                          <a:ext cx="240" cy="2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8" name="Object 14"/>
            <p:cNvGraphicFramePr>
              <a:graphicFrameLocks noChangeAspect="1"/>
            </p:cNvGraphicFramePr>
            <p:nvPr/>
          </p:nvGraphicFramePr>
          <p:xfrm>
            <a:off x="4360" y="3408"/>
            <a:ext cx="256" cy="288"/>
          </p:xfrm>
          <a:graphic>
            <a:graphicData uri="http://schemas.openxmlformats.org/presentationml/2006/ole">
              <mc:AlternateContent xmlns:mc="http://schemas.openxmlformats.org/markup-compatibility/2006">
                <mc:Choice xmlns:v="urn:schemas-microsoft-com:vml" Requires="v">
                  <p:oleObj spid="_x0000_s60497" name="Equation" r:id="rId10" imgW="203040" imgH="228600" progId="Equation.DSMT4">
                    <p:embed/>
                  </p:oleObj>
                </mc:Choice>
                <mc:Fallback>
                  <p:oleObj name="Equation" r:id="rId10" imgW="20304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0" y="3408"/>
                          <a:ext cx="256" cy="28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4159" name="Text Box 15"/>
          <p:cNvSpPr txBox="1">
            <a:spLocks noChangeArrowheads="1"/>
          </p:cNvSpPr>
          <p:nvPr/>
        </p:nvSpPr>
        <p:spPr bwMode="auto">
          <a:xfrm>
            <a:off x="2224522" y="5332412"/>
            <a:ext cx="4267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0000FF"/>
              </a:buClr>
              <a:buFont typeface="Wingdings" panose="05000000000000000000" pitchFamily="2" charset="2"/>
              <a:buChar char="p"/>
            </a:pPr>
            <a:r>
              <a:rPr lang="zh-CN" altLang="en-US" sz="2400" b="1" dirty="0">
                <a:solidFill>
                  <a:srgbClr val="0000FF"/>
                </a:solidFill>
                <a:latin typeface="楷体" panose="02010609060101010101" pitchFamily="49" charset="-122"/>
                <a:ea typeface="楷体" panose="02010609060101010101" pitchFamily="49" charset="-122"/>
              </a:rPr>
              <a:t>不能消除刚体位移</a:t>
            </a:r>
          </a:p>
          <a:p>
            <a:pPr>
              <a:spcBef>
                <a:spcPct val="50000"/>
              </a:spcBef>
              <a:buClr>
                <a:srgbClr val="0000FF"/>
              </a:buClr>
              <a:buFont typeface="Wingdings" panose="05000000000000000000" pitchFamily="2" charset="2"/>
              <a:buChar char="p"/>
            </a:pPr>
            <a:r>
              <a:rPr lang="zh-CN" altLang="en-US" sz="2400" b="1" dirty="0">
                <a:solidFill>
                  <a:srgbClr val="0000FF"/>
                </a:solidFill>
                <a:latin typeface="楷体" panose="02010609060101010101" pitchFamily="49" charset="-122"/>
                <a:ea typeface="楷体" panose="02010609060101010101" pitchFamily="49" charset="-122"/>
              </a:rPr>
              <a:t>要满足整体平衡条件。</a:t>
            </a:r>
          </a:p>
        </p:txBody>
      </p:sp>
      <p:cxnSp>
        <p:nvCxnSpPr>
          <p:cNvPr id="13" name="直接连接符 12"/>
          <p:cNvCxnSpPr/>
          <p:nvPr/>
        </p:nvCxnSpPr>
        <p:spPr>
          <a:xfrm>
            <a:off x="1143000" y="1196752"/>
            <a:ext cx="7128792" cy="0"/>
          </a:xfrm>
          <a:prstGeom prst="line">
            <a:avLst/>
          </a:prstGeom>
          <a:ln w="50800">
            <a:solidFill>
              <a:srgbClr val="FB05C6"/>
            </a:solidFill>
          </a:ln>
          <a:effectLst>
            <a:glow rad="63500">
              <a:schemeClr val="accent2">
                <a:satMod val="175000"/>
                <a:alpha val="40000"/>
              </a:schemeClr>
            </a:glow>
            <a:innerShdw blurRad="114300">
              <a:prstClr val="black"/>
            </a:innerShdw>
          </a:effectLst>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4159"/>
                                        </p:tgtEl>
                                        <p:attrNameLst>
                                          <p:attrName>style.visibility</p:attrName>
                                        </p:attrNameLst>
                                      </p:cBhvr>
                                      <p:to>
                                        <p:strVal val="visible"/>
                                      </p:to>
                                    </p:set>
                                    <p:animEffect transition="in" filter="box(in)">
                                      <p:cBhvr>
                                        <p:cTn id="7" dur="500"/>
                                        <p:tgtEl>
                                          <p:spTgt spid="134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488</TotalTime>
  <Words>3417</Words>
  <Application>Microsoft Office PowerPoint</Application>
  <PresentationFormat>全屏显示(4:3)</PresentationFormat>
  <Paragraphs>576</Paragraphs>
  <Slides>89</Slides>
  <Notes>0</Notes>
  <HiddenSlides>2</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89</vt:i4>
      </vt:variant>
    </vt:vector>
  </HeadingPairs>
  <TitlesOfParts>
    <vt:vector size="108" baseType="lpstr">
      <vt:lpstr>等线</vt:lpstr>
      <vt:lpstr>仿宋_GB2312</vt:lpstr>
      <vt:lpstr>黑体</vt:lpstr>
      <vt:lpstr>楷体</vt:lpstr>
      <vt:lpstr>楷体_GB2312</vt:lpstr>
      <vt:lpstr>隶书</vt:lpstr>
      <vt:lpstr>宋体</vt:lpstr>
      <vt:lpstr>Arial</vt:lpstr>
      <vt:lpstr>Calibri</vt:lpstr>
      <vt:lpstr>Symbol</vt:lpstr>
      <vt:lpstr>Times New Roman</vt:lpstr>
      <vt:lpstr>Wingdings</vt:lpstr>
      <vt:lpstr>Office 主题</vt:lpstr>
      <vt:lpstr>Equation</vt:lpstr>
      <vt:lpstr>MathType 6.0 Equation</vt:lpstr>
      <vt:lpstr>公式</vt:lpstr>
      <vt:lpstr>文档</vt:lpstr>
      <vt:lpstr>位图图像</vt:lpstr>
      <vt:lpstr>Visio</vt:lpstr>
      <vt:lpstr>PowerPoint 演示文稿</vt:lpstr>
      <vt:lpstr>弹性理论的微分提法</vt:lpstr>
      <vt:lpstr>微分提法</vt:lpstr>
      <vt:lpstr>微分提法</vt:lpstr>
      <vt:lpstr>微分提法</vt:lpstr>
      <vt:lpstr>微分提法</vt:lpstr>
      <vt:lpstr>微分提法</vt:lpstr>
      <vt:lpstr>微分提法</vt:lpstr>
      <vt:lpstr>微分提法</vt:lpstr>
      <vt:lpstr>微分提法</vt:lpstr>
      <vt:lpstr>微分提法</vt:lpstr>
      <vt:lpstr>微分提法</vt:lpstr>
      <vt:lpstr>微分提法</vt:lpstr>
      <vt:lpstr>微分提法</vt:lpstr>
      <vt:lpstr>微分提法</vt:lpstr>
      <vt:lpstr>微分提法、解法及一般原理</vt:lpstr>
      <vt:lpstr>位移解法</vt:lpstr>
      <vt:lpstr>位移解法</vt:lpstr>
      <vt:lpstr>位移解法</vt:lpstr>
      <vt:lpstr>位移解法</vt:lpstr>
      <vt:lpstr>位移解法</vt:lpstr>
      <vt:lpstr>位移解法</vt:lpstr>
      <vt:lpstr>位移解法</vt:lpstr>
      <vt:lpstr>位移解法</vt:lpstr>
      <vt:lpstr>位移解法</vt:lpstr>
      <vt:lpstr>位移解法</vt:lpstr>
      <vt:lpstr>位移解法</vt:lpstr>
      <vt:lpstr>位移解法</vt:lpstr>
      <vt:lpstr>位移解法</vt:lpstr>
      <vt:lpstr>位移解法</vt:lpstr>
      <vt:lpstr>位移解法</vt:lpstr>
      <vt:lpstr>位移解法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对于位移法体力为常量时：</vt:lpstr>
      <vt:lpstr>PowerPoint 演示文稿</vt:lpstr>
      <vt:lpstr>PowerPoint 演示文稿</vt:lpstr>
      <vt:lpstr>PowerPoint 演示文稿</vt:lpstr>
      <vt:lpstr>微分提法、解法 及一般原理</vt:lpstr>
      <vt:lpstr>应力解法</vt:lpstr>
      <vt:lpstr>应力解法</vt:lpstr>
      <vt:lpstr>应力解法</vt:lpstr>
      <vt:lpstr>应力解法</vt:lpstr>
      <vt:lpstr>应力解法</vt:lpstr>
      <vt:lpstr>微分提法、解法 及一般原理</vt:lpstr>
      <vt:lpstr>应力函数解法</vt:lpstr>
      <vt:lpstr>应力函数解法</vt:lpstr>
      <vt:lpstr>5.4 应力函数解法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微分提法、解法及一般原理</vt:lpstr>
      <vt:lpstr>叠加原理</vt:lpstr>
      <vt:lpstr>叠加原理</vt:lpstr>
      <vt:lpstr>叠加原理</vt:lpstr>
      <vt:lpstr>叠加原理</vt:lpstr>
      <vt:lpstr>微分提法、解法及一般原理</vt:lpstr>
      <vt:lpstr>解的唯一性定理</vt:lpstr>
      <vt:lpstr>PowerPoint 演示文稿</vt:lpstr>
      <vt:lpstr>PowerPoint 演示文稿</vt:lpstr>
      <vt:lpstr>PowerPoint 演示文稿</vt:lpstr>
      <vt:lpstr>PowerPoint 演示文稿</vt:lpstr>
      <vt:lpstr>PowerPoint 演示文稿</vt:lpstr>
      <vt:lpstr>PowerPoint 演示文稿</vt:lpstr>
      <vt:lpstr>圣维南原理</vt:lpstr>
      <vt:lpstr>圣维南原理</vt:lpstr>
      <vt:lpstr>PowerPoint 演示文稿</vt:lpstr>
      <vt:lpstr>PowerPoint 演示文稿</vt:lpstr>
      <vt:lpstr>圣维南原理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冯 冯露</cp:lastModifiedBy>
  <cp:revision>63</cp:revision>
  <cp:lastPrinted>2019-10-11T03:35:47Z</cp:lastPrinted>
  <dcterms:created xsi:type="dcterms:W3CDTF">2017-03-30T14:37:13Z</dcterms:created>
  <dcterms:modified xsi:type="dcterms:W3CDTF">2019-10-11T03:40:16Z</dcterms:modified>
</cp:coreProperties>
</file>