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5" r:id="rId7"/>
    <p:sldId id="261" r:id="rId8"/>
    <p:sldId id="262" r:id="rId9"/>
    <p:sldId id="263"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71D7EF-9366-4DB5-9CD7-32FE0C9FD79E}"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6FC687A-ABC1-45DA-BCFD-852439490B74}" type="slidenum">
              <a:rPr lang="en-US" smtClean="0"/>
              <a:t>‹#›</a:t>
            </a:fld>
            <a:endParaRPr lang="en-US"/>
          </a:p>
        </p:txBody>
      </p:sp>
    </p:spTree>
    <p:extLst>
      <p:ext uri="{BB962C8B-B14F-4D97-AF65-F5344CB8AC3E}">
        <p14:creationId xmlns:p14="http://schemas.microsoft.com/office/powerpoint/2010/main" val="696643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71D7EF-9366-4DB5-9CD7-32FE0C9FD79E}"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6FC687A-ABC1-45DA-BCFD-852439490B74}" type="slidenum">
              <a:rPr lang="en-US" smtClean="0"/>
              <a:t>‹#›</a:t>
            </a:fld>
            <a:endParaRPr lang="en-US"/>
          </a:p>
        </p:txBody>
      </p:sp>
    </p:spTree>
    <p:extLst>
      <p:ext uri="{BB962C8B-B14F-4D97-AF65-F5344CB8AC3E}">
        <p14:creationId xmlns:p14="http://schemas.microsoft.com/office/powerpoint/2010/main" val="548725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71D7EF-9366-4DB5-9CD7-32FE0C9FD79E}"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6FC687A-ABC1-45DA-BCFD-852439490B74}"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285895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771D7EF-9366-4DB5-9CD7-32FE0C9FD79E}"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6FC687A-ABC1-45DA-BCFD-852439490B74}" type="slidenum">
              <a:rPr lang="en-US" smtClean="0"/>
              <a:t>‹#›</a:t>
            </a:fld>
            <a:endParaRPr lang="en-US"/>
          </a:p>
        </p:txBody>
      </p:sp>
    </p:spTree>
    <p:extLst>
      <p:ext uri="{BB962C8B-B14F-4D97-AF65-F5344CB8AC3E}">
        <p14:creationId xmlns:p14="http://schemas.microsoft.com/office/powerpoint/2010/main" val="10272745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771D7EF-9366-4DB5-9CD7-32FE0C9FD79E}"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6FC687A-ABC1-45DA-BCFD-852439490B74}"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731035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771D7EF-9366-4DB5-9CD7-32FE0C9FD79E}"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6FC687A-ABC1-45DA-BCFD-852439490B74}" type="slidenum">
              <a:rPr lang="en-US" smtClean="0"/>
              <a:t>‹#›</a:t>
            </a:fld>
            <a:endParaRPr lang="en-US"/>
          </a:p>
        </p:txBody>
      </p:sp>
    </p:spTree>
    <p:extLst>
      <p:ext uri="{BB962C8B-B14F-4D97-AF65-F5344CB8AC3E}">
        <p14:creationId xmlns:p14="http://schemas.microsoft.com/office/powerpoint/2010/main" val="23339640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71D7EF-9366-4DB5-9CD7-32FE0C9FD79E}"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6FC687A-ABC1-45DA-BCFD-852439490B74}" type="slidenum">
              <a:rPr lang="en-US" smtClean="0"/>
              <a:t>‹#›</a:t>
            </a:fld>
            <a:endParaRPr lang="en-US"/>
          </a:p>
        </p:txBody>
      </p:sp>
    </p:spTree>
    <p:extLst>
      <p:ext uri="{BB962C8B-B14F-4D97-AF65-F5344CB8AC3E}">
        <p14:creationId xmlns:p14="http://schemas.microsoft.com/office/powerpoint/2010/main" val="35290555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71D7EF-9366-4DB5-9CD7-32FE0C9FD79E}"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6FC687A-ABC1-45DA-BCFD-852439490B74}" type="slidenum">
              <a:rPr lang="en-US" smtClean="0"/>
              <a:t>‹#›</a:t>
            </a:fld>
            <a:endParaRPr lang="en-US"/>
          </a:p>
        </p:txBody>
      </p:sp>
    </p:spTree>
    <p:extLst>
      <p:ext uri="{BB962C8B-B14F-4D97-AF65-F5344CB8AC3E}">
        <p14:creationId xmlns:p14="http://schemas.microsoft.com/office/powerpoint/2010/main" val="3555768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71D7EF-9366-4DB5-9CD7-32FE0C9FD79E}"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6FC687A-ABC1-45DA-BCFD-852439490B74}" type="slidenum">
              <a:rPr lang="en-US" smtClean="0"/>
              <a:t>‹#›</a:t>
            </a:fld>
            <a:endParaRPr lang="en-US"/>
          </a:p>
        </p:txBody>
      </p:sp>
    </p:spTree>
    <p:extLst>
      <p:ext uri="{BB962C8B-B14F-4D97-AF65-F5344CB8AC3E}">
        <p14:creationId xmlns:p14="http://schemas.microsoft.com/office/powerpoint/2010/main" val="643381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71D7EF-9366-4DB5-9CD7-32FE0C9FD79E}"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6FC687A-ABC1-45DA-BCFD-852439490B74}" type="slidenum">
              <a:rPr lang="en-US" smtClean="0"/>
              <a:t>‹#›</a:t>
            </a:fld>
            <a:endParaRPr lang="en-US"/>
          </a:p>
        </p:txBody>
      </p:sp>
    </p:spTree>
    <p:extLst>
      <p:ext uri="{BB962C8B-B14F-4D97-AF65-F5344CB8AC3E}">
        <p14:creationId xmlns:p14="http://schemas.microsoft.com/office/powerpoint/2010/main" val="3773914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71D7EF-9366-4DB5-9CD7-32FE0C9FD79E}"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6FC687A-ABC1-45DA-BCFD-852439490B74}" type="slidenum">
              <a:rPr lang="en-US" smtClean="0"/>
              <a:t>‹#›</a:t>
            </a:fld>
            <a:endParaRPr lang="en-US"/>
          </a:p>
        </p:txBody>
      </p:sp>
    </p:spTree>
    <p:extLst>
      <p:ext uri="{BB962C8B-B14F-4D97-AF65-F5344CB8AC3E}">
        <p14:creationId xmlns:p14="http://schemas.microsoft.com/office/powerpoint/2010/main" val="1719992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71D7EF-9366-4DB5-9CD7-32FE0C9FD79E}" type="datetimeFigureOut">
              <a:rPr lang="en-US" smtClean="0"/>
              <a:t>11/3/2023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6FC687A-ABC1-45DA-BCFD-852439490B74}" type="slidenum">
              <a:rPr lang="en-US" smtClean="0"/>
              <a:t>‹#›</a:t>
            </a:fld>
            <a:endParaRPr lang="en-US"/>
          </a:p>
        </p:txBody>
      </p:sp>
    </p:spTree>
    <p:extLst>
      <p:ext uri="{BB962C8B-B14F-4D97-AF65-F5344CB8AC3E}">
        <p14:creationId xmlns:p14="http://schemas.microsoft.com/office/powerpoint/2010/main" val="290811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1D7EF-9366-4DB5-9CD7-32FE0C9FD79E}" type="datetimeFigureOut">
              <a:rPr lang="en-US" smtClean="0"/>
              <a:t>11/3/2023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6FC687A-ABC1-45DA-BCFD-852439490B74}" type="slidenum">
              <a:rPr lang="en-US" smtClean="0"/>
              <a:t>‹#›</a:t>
            </a:fld>
            <a:endParaRPr lang="en-US"/>
          </a:p>
        </p:txBody>
      </p:sp>
    </p:spTree>
    <p:extLst>
      <p:ext uri="{BB962C8B-B14F-4D97-AF65-F5344CB8AC3E}">
        <p14:creationId xmlns:p14="http://schemas.microsoft.com/office/powerpoint/2010/main" val="2678498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71D7EF-9366-4DB5-9CD7-32FE0C9FD79E}" type="datetimeFigureOut">
              <a:rPr lang="en-US" smtClean="0"/>
              <a:t>11/3/2023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6FC687A-ABC1-45DA-BCFD-852439490B74}" type="slidenum">
              <a:rPr lang="en-US" smtClean="0"/>
              <a:t>‹#›</a:t>
            </a:fld>
            <a:endParaRPr lang="en-US"/>
          </a:p>
        </p:txBody>
      </p:sp>
    </p:spTree>
    <p:extLst>
      <p:ext uri="{BB962C8B-B14F-4D97-AF65-F5344CB8AC3E}">
        <p14:creationId xmlns:p14="http://schemas.microsoft.com/office/powerpoint/2010/main" val="3232041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71D7EF-9366-4DB5-9CD7-32FE0C9FD79E}"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6FC687A-ABC1-45DA-BCFD-852439490B74}" type="slidenum">
              <a:rPr lang="en-US" smtClean="0"/>
              <a:t>‹#›</a:t>
            </a:fld>
            <a:endParaRPr lang="en-US"/>
          </a:p>
        </p:txBody>
      </p:sp>
    </p:spTree>
    <p:extLst>
      <p:ext uri="{BB962C8B-B14F-4D97-AF65-F5344CB8AC3E}">
        <p14:creationId xmlns:p14="http://schemas.microsoft.com/office/powerpoint/2010/main" val="1729208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71D7EF-9366-4DB5-9CD7-32FE0C9FD79E}"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6FC687A-ABC1-45DA-BCFD-852439490B74}" type="slidenum">
              <a:rPr lang="en-US" smtClean="0"/>
              <a:t>‹#›</a:t>
            </a:fld>
            <a:endParaRPr lang="en-US"/>
          </a:p>
        </p:txBody>
      </p:sp>
    </p:spTree>
    <p:extLst>
      <p:ext uri="{BB962C8B-B14F-4D97-AF65-F5344CB8AC3E}">
        <p14:creationId xmlns:p14="http://schemas.microsoft.com/office/powerpoint/2010/main" val="4242886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771D7EF-9366-4DB5-9CD7-32FE0C9FD79E}" type="datetimeFigureOut">
              <a:rPr lang="en-US" smtClean="0"/>
              <a:t>11/3/2023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6FC687A-ABC1-45DA-BCFD-852439490B74}" type="slidenum">
              <a:rPr lang="en-US" smtClean="0"/>
              <a:t>‹#›</a:t>
            </a:fld>
            <a:endParaRPr lang="en-US"/>
          </a:p>
        </p:txBody>
      </p:sp>
    </p:spTree>
    <p:extLst>
      <p:ext uri="{BB962C8B-B14F-4D97-AF65-F5344CB8AC3E}">
        <p14:creationId xmlns:p14="http://schemas.microsoft.com/office/powerpoint/2010/main" val="16624426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B7F73-0313-908C-D32E-84C66AEDCA33}"/>
              </a:ext>
            </a:extLst>
          </p:cNvPr>
          <p:cNvSpPr>
            <a:spLocks noGrp="1"/>
          </p:cNvSpPr>
          <p:nvPr>
            <p:ph type="ctrTitle"/>
          </p:nvPr>
        </p:nvSpPr>
        <p:spPr/>
        <p:txBody>
          <a:bodyPr/>
          <a:lstStyle/>
          <a:p>
            <a:r>
              <a:rPr lang="en-US" dirty="0"/>
              <a:t>Homework. CPU vs GPU</a:t>
            </a:r>
          </a:p>
        </p:txBody>
      </p:sp>
      <p:sp>
        <p:nvSpPr>
          <p:cNvPr id="3" name="Subtitle 2">
            <a:extLst>
              <a:ext uri="{FF2B5EF4-FFF2-40B4-BE49-F238E27FC236}">
                <a16:creationId xmlns:a16="http://schemas.microsoft.com/office/drawing/2014/main" id="{5A8C115E-4C42-E020-B5AD-24BE58C7A162}"/>
              </a:ext>
            </a:extLst>
          </p:cNvPr>
          <p:cNvSpPr>
            <a:spLocks noGrp="1"/>
          </p:cNvSpPr>
          <p:nvPr>
            <p:ph type="subTitle" idx="1"/>
          </p:nvPr>
        </p:nvSpPr>
        <p:spPr/>
        <p:txBody>
          <a:bodyPr/>
          <a:lstStyle/>
          <a:p>
            <a:r>
              <a:rPr lang="mn-MN" dirty="0"/>
              <a:t>Л.Санчирболд</a:t>
            </a:r>
            <a:endParaRPr lang="en-US" dirty="0"/>
          </a:p>
        </p:txBody>
      </p:sp>
    </p:spTree>
    <p:extLst>
      <p:ext uri="{BB962C8B-B14F-4D97-AF65-F5344CB8AC3E}">
        <p14:creationId xmlns:p14="http://schemas.microsoft.com/office/powerpoint/2010/main" val="1326870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7F4B6-D249-FD19-37BF-4E5D98A10DFD}"/>
              </a:ext>
            </a:extLst>
          </p:cNvPr>
          <p:cNvSpPr>
            <a:spLocks noGrp="1"/>
          </p:cNvSpPr>
          <p:nvPr>
            <p:ph type="title"/>
          </p:nvPr>
        </p:nvSpPr>
        <p:spPr>
          <a:xfrm>
            <a:off x="2093391" y="353176"/>
            <a:ext cx="8911687" cy="1280890"/>
          </a:xfrm>
        </p:spPr>
        <p:txBody>
          <a:bodyPr>
            <a:normAutofit/>
          </a:bodyPr>
          <a:lstStyle/>
          <a:p>
            <a:r>
              <a:rPr lang="mn-MN" sz="1800" dirty="0">
                <a:latin typeface="Arial" panose="020B0604020202020204" pitchFamily="34" charset="0"/>
                <a:cs typeface="Arial" panose="020B0604020202020204" pitchFamily="34" charset="0"/>
              </a:rPr>
              <a:t>Квадратудын нийлбэр олох функцийг тооцоолох даалгавар гүйцэтгэхэд.</a:t>
            </a:r>
            <a:br>
              <a:rPr lang="mn-MN"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N= 10^</a:t>
            </a:r>
            <a:r>
              <a:rPr lang="mn-MN" sz="1800" dirty="0">
                <a:latin typeface="Arial" panose="020B0604020202020204" pitchFamily="34" charset="0"/>
                <a:cs typeface="Arial" panose="020B0604020202020204" pitchFamily="34" charset="0"/>
              </a:rPr>
              <a:t>8 үед</a:t>
            </a:r>
            <a:r>
              <a:rPr lang="en-US" sz="1800" dirty="0">
                <a:latin typeface="Arial" panose="020B0604020202020204" pitchFamily="34" charset="0"/>
                <a:cs typeface="Arial" panose="020B0604020202020204" pitchFamily="34" charset="0"/>
              </a:rPr>
              <a:t> 10 </a:t>
            </a:r>
            <a:r>
              <a:rPr lang="mn-MN" sz="1800" dirty="0">
                <a:latin typeface="Arial" panose="020B0604020202020204" pitchFamily="34" charset="0"/>
                <a:cs typeface="Arial" panose="020B0604020202020204" pitchFamily="34" charset="0"/>
              </a:rPr>
              <a:t>удаагын итерацийн гүйцэтгэлийг графикаар харуулбал</a:t>
            </a:r>
            <a:r>
              <a:rPr lang="en-US" sz="1800" dirty="0">
                <a:latin typeface="Arial" panose="020B0604020202020204" pitchFamily="34" charset="0"/>
                <a:cs typeface="Arial" panose="020B0604020202020204" pitchFamily="34" charset="0"/>
              </a:rPr>
              <a:t>.</a:t>
            </a:r>
            <a:br>
              <a:rPr lang="mn-MN" sz="1800" dirty="0">
                <a:latin typeface="Arial" panose="020B0604020202020204" pitchFamily="34" charset="0"/>
                <a:cs typeface="Arial" panose="020B0604020202020204" pitchFamily="34" charset="0"/>
              </a:rPr>
            </a:br>
            <a:r>
              <a:rPr lang="mn-MN" sz="1800" dirty="0">
                <a:latin typeface="Arial" panose="020B0604020202020204" pitchFamily="34" charset="0"/>
                <a:cs typeface="Arial" panose="020B0604020202020204" pitchFamily="34" charset="0"/>
              </a:rPr>
              <a:t>Процессорын үзүүлэлт</a:t>
            </a:r>
            <a:r>
              <a:rPr lang="en-US" sz="1800" dirty="0">
                <a:latin typeface="Arial" panose="020B0604020202020204" pitchFamily="34" charset="0"/>
                <a:cs typeface="Arial" panose="020B0604020202020204" pitchFamily="34" charset="0"/>
              </a:rPr>
              <a:t>: </a:t>
            </a:r>
            <a:r>
              <a:rPr lang="pt-BR" sz="1800" dirty="0">
                <a:latin typeface="Arial" panose="020B0604020202020204" pitchFamily="34" charset="0"/>
                <a:cs typeface="Arial" panose="020B0604020202020204" pitchFamily="34" charset="0"/>
              </a:rPr>
              <a:t>Intel(R) Core(TM) i7-9700 CPU @ 3.00GH</a:t>
            </a:r>
            <a:endParaRPr lang="en-US" sz="1800" dirty="0">
              <a:latin typeface="Arial" panose="020B0604020202020204" pitchFamily="34" charset="0"/>
              <a:cs typeface="Arial" panose="020B0604020202020204" pitchFamily="34" charset="0"/>
            </a:endParaRPr>
          </a:p>
        </p:txBody>
      </p:sp>
      <p:pic>
        <p:nvPicPr>
          <p:cNvPr id="7" name="Content Placeholder 6">
            <a:extLst>
              <a:ext uri="{FF2B5EF4-FFF2-40B4-BE49-F238E27FC236}">
                <a16:creationId xmlns:a16="http://schemas.microsoft.com/office/drawing/2014/main" id="{7F5F04EB-D51F-99A9-2044-8486A65C3E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98800" y="1540786"/>
            <a:ext cx="6120871" cy="5141531"/>
          </a:xfrm>
        </p:spPr>
      </p:pic>
    </p:spTree>
    <p:extLst>
      <p:ext uri="{BB962C8B-B14F-4D97-AF65-F5344CB8AC3E}">
        <p14:creationId xmlns:p14="http://schemas.microsoft.com/office/powerpoint/2010/main" val="2729008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835F2-C10A-A860-EFF3-3D09197A3D44}"/>
              </a:ext>
            </a:extLst>
          </p:cNvPr>
          <p:cNvSpPr>
            <a:spLocks noGrp="1"/>
          </p:cNvSpPr>
          <p:nvPr>
            <p:ph type="title"/>
          </p:nvPr>
        </p:nvSpPr>
        <p:spPr/>
        <p:txBody>
          <a:bodyPr>
            <a:normAutofit/>
          </a:bodyPr>
          <a:lstStyle/>
          <a:p>
            <a:r>
              <a:rPr lang="mn-MN" sz="1800" dirty="0">
                <a:latin typeface="Arial" panose="020B0604020202020204" pitchFamily="34" charset="0"/>
                <a:cs typeface="Arial" panose="020B0604020202020204" pitchFamily="34" charset="0"/>
              </a:rPr>
              <a:t>Дүгнэлт</a:t>
            </a:r>
            <a:endParaRPr lang="en-US" sz="18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D49F5B1-DE7F-D2D5-8A34-74524B36F54E}"/>
              </a:ext>
            </a:extLst>
          </p:cNvPr>
          <p:cNvSpPr>
            <a:spLocks noGrp="1"/>
          </p:cNvSpPr>
          <p:nvPr>
            <p:ph idx="1"/>
          </p:nvPr>
        </p:nvSpPr>
        <p:spPr>
          <a:xfrm>
            <a:off x="2021946" y="1540189"/>
            <a:ext cx="8915400" cy="3777622"/>
          </a:xfrm>
        </p:spPr>
        <p:txBody>
          <a:bodyPr/>
          <a:lstStyle/>
          <a:p>
            <a:r>
              <a:rPr lang="en-US" dirty="0">
                <a:latin typeface="Arial" panose="020B0604020202020204" pitchFamily="34" charset="0"/>
                <a:cs typeface="Arial" panose="020B0604020202020204" pitchFamily="34" charset="0"/>
              </a:rPr>
              <a:t>OpenCL </a:t>
            </a:r>
            <a:r>
              <a:rPr lang="mn-MN" dirty="0">
                <a:latin typeface="Arial" panose="020B0604020202020204" pitchFamily="34" charset="0"/>
                <a:cs typeface="Arial" panose="020B0604020202020204" pitchFamily="34" charset="0"/>
              </a:rPr>
              <a:t>санг </a:t>
            </a:r>
            <a:r>
              <a:rPr lang="mn-MN" sz="1800" dirty="0">
                <a:latin typeface="Arial" panose="020B0604020202020204" pitchFamily="34" charset="0"/>
                <a:cs typeface="Arial" panose="020B0604020202020204" pitchFamily="34" charset="0"/>
              </a:rPr>
              <a:t>тусламжтай дизайн, зураг, видео боловсруулалт, машин сургалт</a:t>
            </a:r>
          </a:p>
          <a:p>
            <a:r>
              <a:rPr lang="mn-MN" dirty="0">
                <a:latin typeface="Arial" panose="020B0604020202020204" pitchFamily="34" charset="0"/>
                <a:cs typeface="Arial" panose="020B0604020202020204" pitchFamily="34" charset="0"/>
              </a:rPr>
              <a:t>Зэрэг боловсруулалтын хурд ашигласан кодчилол програм хангамжид хэрэглэх боломжтой сан юм.</a:t>
            </a:r>
            <a:endParaRPr lang="en-US" dirty="0"/>
          </a:p>
        </p:txBody>
      </p:sp>
    </p:spTree>
    <p:extLst>
      <p:ext uri="{BB962C8B-B14F-4D97-AF65-F5344CB8AC3E}">
        <p14:creationId xmlns:p14="http://schemas.microsoft.com/office/powerpoint/2010/main" val="682153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20A85-922E-2F57-0BDA-40A545CD6B9A}"/>
              </a:ext>
            </a:extLst>
          </p:cNvPr>
          <p:cNvSpPr>
            <a:spLocks noGrp="1"/>
          </p:cNvSpPr>
          <p:nvPr>
            <p:ph type="title"/>
          </p:nvPr>
        </p:nvSpPr>
        <p:spPr/>
        <p:txBody>
          <a:bodyPr/>
          <a:lstStyle/>
          <a:p>
            <a:r>
              <a:rPr lang="en-US" dirty="0"/>
              <a:t>OpenCL </a:t>
            </a:r>
            <a:r>
              <a:rPr lang="mn-MN" dirty="0"/>
              <a:t>Сан ашиглаж</a:t>
            </a:r>
            <a:r>
              <a:rPr lang="en-US" dirty="0"/>
              <a:t> </a:t>
            </a:r>
            <a:r>
              <a:rPr lang="mn-MN" dirty="0"/>
              <a:t>код</a:t>
            </a:r>
            <a:endParaRPr lang="en-US" dirty="0"/>
          </a:p>
        </p:txBody>
      </p:sp>
      <p:sp>
        <p:nvSpPr>
          <p:cNvPr id="11" name="Content Placeholder 10">
            <a:extLst>
              <a:ext uri="{FF2B5EF4-FFF2-40B4-BE49-F238E27FC236}">
                <a16:creationId xmlns:a16="http://schemas.microsoft.com/office/drawing/2014/main" id="{D2EFB7D0-902A-A607-1040-BFBD49B88CB3}"/>
              </a:ext>
            </a:extLst>
          </p:cNvPr>
          <p:cNvSpPr>
            <a:spLocks noGrp="1"/>
          </p:cNvSpPr>
          <p:nvPr>
            <p:ph idx="1"/>
          </p:nvPr>
        </p:nvSpPr>
        <p:spPr>
          <a:xfrm>
            <a:off x="1971146" y="1540189"/>
            <a:ext cx="9408054" cy="5123078"/>
          </a:xfrm>
        </p:spPr>
        <p:txBody>
          <a:bodyPr>
            <a:normAutofit/>
          </a:bodyPr>
          <a:lstStyle/>
          <a:p>
            <a:r>
              <a:rPr lang="en-US" sz="1600" dirty="0">
                <a:latin typeface="Arial" panose="020B0604020202020204" pitchFamily="34" charset="0"/>
                <a:cs typeface="Arial" panose="020B0604020202020204" pitchFamily="34" charset="0"/>
              </a:rPr>
              <a:t>OpenCL, Open Computing Language </a:t>
            </a:r>
            <a:r>
              <a:rPr lang="mn-MN" sz="1600" dirty="0">
                <a:latin typeface="Arial" panose="020B0604020202020204" pitchFamily="34" charset="0"/>
                <a:cs typeface="Arial" panose="020B0604020202020204" pitchFamily="34" charset="0"/>
              </a:rPr>
              <a:t>гэсэн үгийн товчлол ба (</a:t>
            </a:r>
            <a:r>
              <a:rPr lang="en-US" sz="1600" dirty="0">
                <a:latin typeface="Arial" panose="020B0604020202020204" pitchFamily="34" charset="0"/>
                <a:cs typeface="Arial" panose="020B0604020202020204" pitchFamily="34" charset="0"/>
              </a:rPr>
              <a:t>CPU, GPU,DSP) </a:t>
            </a:r>
            <a:r>
              <a:rPr lang="mn-MN" sz="1600" dirty="0">
                <a:latin typeface="Arial" panose="020B0604020202020204" pitchFamily="34" charset="0"/>
                <a:cs typeface="Arial" panose="020B0604020202020204" pitchFamily="34" charset="0"/>
              </a:rPr>
              <a:t>болон бусад хурдасгуур зэрэг янз бүрийн платформ дээр параллел програмчлалын нээлттэй стандарт сан.</a:t>
            </a:r>
          </a:p>
          <a:p>
            <a:r>
              <a:rPr lang="mn-MN" sz="1600" dirty="0">
                <a:latin typeface="Arial" panose="020B0604020202020204" pitchFamily="34" charset="0"/>
                <a:cs typeface="Arial" panose="020B0604020202020204" pitchFamily="34" charset="0"/>
              </a:rPr>
              <a:t>Нэг төрлийн бус тооцоолол: </a:t>
            </a:r>
            <a:r>
              <a:rPr lang="en-US" sz="1600" dirty="0">
                <a:latin typeface="Arial" panose="020B0604020202020204" pitchFamily="34" charset="0"/>
                <a:cs typeface="Arial" panose="020B0604020202020204" pitchFamily="34" charset="0"/>
              </a:rPr>
              <a:t>OpenCL </a:t>
            </a:r>
            <a:r>
              <a:rPr lang="mn-MN" sz="1600" dirty="0">
                <a:latin typeface="Arial" panose="020B0604020202020204" pitchFamily="34" charset="0"/>
                <a:cs typeface="Arial" panose="020B0604020202020204" pitchFamily="34" charset="0"/>
              </a:rPr>
              <a:t>нь янз бүрийн тооцоолох төхөөрөмжийг нэг програмын хүрээнд ашиглах боломжийг олгодог. Энэ нь загварчлал, шинжлэх ухааны тооцоолол, мультимедиа боловсруулалт зэрэг өндөр гүйцэтгэлтэй параллел боловсруулалт шаарддаг програмуудад ашиглахад тохиромжтой байдаг.</a:t>
            </a:r>
          </a:p>
          <a:p>
            <a:r>
              <a:rPr lang="en-US" sz="1600" dirty="0">
                <a:latin typeface="Arial" panose="020B0604020202020204" pitchFamily="34" charset="0"/>
                <a:cs typeface="Arial" panose="020B0604020202020204" pitchFamily="34" charset="0"/>
              </a:rPr>
              <a:t>Hardware </a:t>
            </a:r>
            <a:r>
              <a:rPr lang="mn-MN" sz="1600" dirty="0">
                <a:latin typeface="Arial" panose="020B0604020202020204" pitchFamily="34" charset="0"/>
                <a:cs typeface="Arial" panose="020B0604020202020204" pitchFamily="34" charset="0"/>
              </a:rPr>
              <a:t>талаас: </a:t>
            </a:r>
            <a:r>
              <a:rPr lang="en-US" sz="1600" dirty="0">
                <a:latin typeface="Arial" panose="020B0604020202020204" pitchFamily="34" charset="0"/>
                <a:cs typeface="Arial" panose="020B0604020202020204" pitchFamily="34" charset="0"/>
              </a:rPr>
              <a:t>OpenCL </a:t>
            </a:r>
            <a:r>
              <a:rPr lang="mn-MN" sz="1600" dirty="0">
                <a:latin typeface="Arial" panose="020B0604020202020204" pitchFamily="34" charset="0"/>
                <a:cs typeface="Arial" panose="020B0604020202020204" pitchFamily="34" charset="0"/>
              </a:rPr>
              <a:t>нь үндсэн техник хангамжийн нарийн ширийн зүйлийг мэдэх шаардлагагүйгээр параллел код бичих боломжийг хөгжүүлэгчдэд нь өөр өөр төхөөрөмж дээр ажиллах боломжтой код бичихэд хялбар байдаг.</a:t>
            </a:r>
          </a:p>
          <a:p>
            <a:r>
              <a:rPr lang="mn-MN" sz="1600" dirty="0">
                <a:latin typeface="Arial" panose="020B0604020202020204" pitchFamily="34" charset="0"/>
                <a:cs typeface="Arial" panose="020B0604020202020204" pitchFamily="34" charset="0"/>
              </a:rPr>
              <a:t>Параллел гүйцэтгэл: </a:t>
            </a:r>
            <a:r>
              <a:rPr lang="en-US" sz="1600" dirty="0">
                <a:latin typeface="Arial" panose="020B0604020202020204" pitchFamily="34" charset="0"/>
                <a:cs typeface="Arial" panose="020B0604020202020204" pitchFamily="34" charset="0"/>
              </a:rPr>
              <a:t>OpenCL </a:t>
            </a:r>
            <a:r>
              <a:rPr lang="mn-MN" sz="1600" dirty="0">
                <a:latin typeface="Arial" panose="020B0604020202020204" pitchFamily="34" charset="0"/>
                <a:cs typeface="Arial" panose="020B0604020202020204" pitchFamily="34" charset="0"/>
              </a:rPr>
              <a:t>программууд нь ихэвчлэн олон тооцооллын нэгжээр зэрэгцүүлэн гүйцэтгэх боломжтой даалгавруудын багц (цөм) хэлбэрээр бүтээгдсэн байдаг. Энэхүү зэрэгцээ гүйцэтгэл нь орчин үеийн техник хангамж, ялангуяа </a:t>
            </a:r>
            <a:r>
              <a:rPr lang="en-US" sz="1600" dirty="0">
                <a:latin typeface="Arial" panose="020B0604020202020204" pitchFamily="34" charset="0"/>
                <a:cs typeface="Arial" panose="020B0604020202020204" pitchFamily="34" charset="0"/>
              </a:rPr>
              <a:t>GPU-</a:t>
            </a:r>
            <a:r>
              <a:rPr lang="mn-MN" sz="1600" dirty="0">
                <a:latin typeface="Arial" panose="020B0604020202020204" pitchFamily="34" charset="0"/>
                <a:cs typeface="Arial" panose="020B0604020202020204" pitchFamily="34" charset="0"/>
              </a:rPr>
              <a:t>ийн бүрэн боломжийг ашиглахад маш чухал юм.</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6070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20A85-922E-2F57-0BDA-40A545CD6B9A}"/>
              </a:ext>
            </a:extLst>
          </p:cNvPr>
          <p:cNvSpPr>
            <a:spLocks noGrp="1"/>
          </p:cNvSpPr>
          <p:nvPr>
            <p:ph type="title"/>
          </p:nvPr>
        </p:nvSpPr>
        <p:spPr/>
        <p:txBody>
          <a:bodyPr/>
          <a:lstStyle/>
          <a:p>
            <a:r>
              <a:rPr lang="en-US" dirty="0"/>
              <a:t>OpenCL </a:t>
            </a:r>
            <a:r>
              <a:rPr lang="mn-MN" dirty="0"/>
              <a:t>Сан ашиглаж</a:t>
            </a:r>
            <a:r>
              <a:rPr lang="en-US" dirty="0"/>
              <a:t> </a:t>
            </a:r>
            <a:r>
              <a:rPr lang="mn-MN" dirty="0"/>
              <a:t>код</a:t>
            </a:r>
            <a:endParaRPr lang="en-US" dirty="0"/>
          </a:p>
        </p:txBody>
      </p:sp>
      <p:sp>
        <p:nvSpPr>
          <p:cNvPr id="11" name="Content Placeholder 10">
            <a:extLst>
              <a:ext uri="{FF2B5EF4-FFF2-40B4-BE49-F238E27FC236}">
                <a16:creationId xmlns:a16="http://schemas.microsoft.com/office/drawing/2014/main" id="{D2EFB7D0-902A-A607-1040-BFBD49B88CB3}"/>
              </a:ext>
            </a:extLst>
          </p:cNvPr>
          <p:cNvSpPr>
            <a:spLocks noGrp="1"/>
          </p:cNvSpPr>
          <p:nvPr>
            <p:ph idx="1"/>
          </p:nvPr>
        </p:nvSpPr>
        <p:spPr>
          <a:xfrm>
            <a:off x="1971146" y="1540189"/>
            <a:ext cx="9408054" cy="5123078"/>
          </a:xfrm>
        </p:spPr>
        <p:txBody>
          <a:bodyPr>
            <a:normAutofit/>
          </a:bodyPr>
          <a:lstStyle/>
          <a:p>
            <a:r>
              <a:rPr lang="mn-MN" sz="1600" dirty="0">
                <a:latin typeface="Arial" panose="020B0604020202020204" pitchFamily="34" charset="0"/>
                <a:cs typeface="Arial" panose="020B0604020202020204" pitchFamily="34" charset="0"/>
              </a:rPr>
              <a:t>Санах ойн менежмент: </a:t>
            </a:r>
            <a:r>
              <a:rPr lang="en-US" sz="1600" dirty="0">
                <a:latin typeface="Arial" panose="020B0604020202020204" pitchFamily="34" charset="0"/>
                <a:cs typeface="Arial" panose="020B0604020202020204" pitchFamily="34" charset="0"/>
              </a:rPr>
              <a:t>OpenCL </a:t>
            </a:r>
            <a:r>
              <a:rPr lang="mn-MN" sz="1600" dirty="0">
                <a:latin typeface="Arial" panose="020B0604020202020204" pitchFamily="34" charset="0"/>
                <a:cs typeface="Arial" panose="020B0604020202020204" pitchFamily="34" charset="0"/>
              </a:rPr>
              <a:t>нь шаталсан санах ойн загвартай. Хөгжүүлэгчид гүйцэтгэлийг оновчтой болгохын тулд эдгээр санах ойн өгөгдлийн хөдөлгөөнийг хянах боломжтой.</a:t>
            </a:r>
          </a:p>
          <a:p>
            <a:r>
              <a:rPr lang="en-US" sz="1600" dirty="0">
                <a:latin typeface="Arial" panose="020B0604020202020204" pitchFamily="34" charset="0"/>
                <a:cs typeface="Arial" panose="020B0604020202020204" pitchFamily="34" charset="0"/>
              </a:rPr>
              <a:t>OpenCL </a:t>
            </a:r>
            <a:r>
              <a:rPr lang="mn-MN" sz="1600" dirty="0">
                <a:latin typeface="Arial" panose="020B0604020202020204" pitchFamily="34" charset="0"/>
                <a:cs typeface="Arial" panose="020B0604020202020204" pitchFamily="34" charset="0"/>
              </a:rPr>
              <a:t>нь шинжлэх ухааны судалгаа, компьютерийн тусламжтай дизайн, зураг, видео боловсруулалт, машин сургалт зэрэг янз бүрийн салбарт өргөн хэрэглэгддэг. Энэ нь орчин үеийн тооцоолох систем дэх төрөл бүрийн техник хангамжийн бүрэлдэхүүн хэсгүүдийн тооцоолох хүчийг ашиглах хүчирхэг тогтолцоог бүрдүүлдэг.</a:t>
            </a:r>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70FBD6E0-1C2F-C77A-E413-6AD46B0BC0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1400" y="4450292"/>
            <a:ext cx="3200400" cy="1428750"/>
          </a:xfrm>
          <a:prstGeom prst="rect">
            <a:avLst/>
          </a:prstGeom>
        </p:spPr>
      </p:pic>
    </p:spTree>
    <p:extLst>
      <p:ext uri="{BB962C8B-B14F-4D97-AF65-F5344CB8AC3E}">
        <p14:creationId xmlns:p14="http://schemas.microsoft.com/office/powerpoint/2010/main" val="3296387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20A85-922E-2F57-0BDA-40A545CD6B9A}"/>
              </a:ext>
            </a:extLst>
          </p:cNvPr>
          <p:cNvSpPr>
            <a:spLocks noGrp="1"/>
          </p:cNvSpPr>
          <p:nvPr>
            <p:ph type="title"/>
          </p:nvPr>
        </p:nvSpPr>
        <p:spPr>
          <a:xfrm>
            <a:off x="2065691" y="69387"/>
            <a:ext cx="8911687" cy="1280890"/>
          </a:xfrm>
        </p:spPr>
        <p:txBody>
          <a:bodyPr>
            <a:normAutofit/>
          </a:bodyPr>
          <a:lstStyle/>
          <a:p>
            <a:r>
              <a:rPr lang="en-US" sz="1800" dirty="0">
                <a:latin typeface="Arial" panose="020B0604020202020204" pitchFamily="34" charset="0"/>
                <a:cs typeface="Arial" panose="020B0604020202020204" pitchFamily="34" charset="0"/>
              </a:rPr>
              <a:t>OpenCL </a:t>
            </a:r>
            <a:r>
              <a:rPr lang="mn-MN" sz="1800" dirty="0">
                <a:latin typeface="Arial" panose="020B0604020202020204" pitchFamily="34" charset="0"/>
                <a:cs typeface="Arial" panose="020B0604020202020204" pitchFamily="34" charset="0"/>
              </a:rPr>
              <a:t>Сан ашиглаж</a:t>
            </a:r>
            <a:r>
              <a:rPr lang="en-US" sz="1800" dirty="0">
                <a:latin typeface="Arial" panose="020B0604020202020204" pitchFamily="34" charset="0"/>
                <a:cs typeface="Arial" panose="020B0604020202020204" pitchFamily="34" charset="0"/>
              </a:rPr>
              <a:t> python </a:t>
            </a:r>
            <a:r>
              <a:rPr lang="mn-MN" sz="1800" dirty="0">
                <a:latin typeface="Arial" panose="020B0604020202020204" pitchFamily="34" charset="0"/>
                <a:cs typeface="Arial" panose="020B0604020202020204" pitchFamily="34" charset="0"/>
              </a:rPr>
              <a:t>хэлээр </a:t>
            </a:r>
            <a:r>
              <a:rPr lang="en-US" sz="1800" dirty="0">
                <a:latin typeface="Arial" panose="020B0604020202020204" pitchFamily="34" charset="0"/>
                <a:cs typeface="Arial" panose="020B0604020202020204" pitchFamily="34" charset="0"/>
              </a:rPr>
              <a:t>CPU, GPU </a:t>
            </a:r>
            <a:r>
              <a:rPr lang="mn-MN" sz="1800" dirty="0">
                <a:latin typeface="Arial" panose="020B0604020202020204" pitchFamily="34" charset="0"/>
                <a:cs typeface="Arial" panose="020B0604020202020204" pitchFamily="34" charset="0"/>
              </a:rPr>
              <a:t>гүйцэтгэлийн код бичив</a:t>
            </a:r>
            <a:r>
              <a:rPr lang="mn-MN" dirty="0"/>
              <a:t>.</a:t>
            </a:r>
            <a:br>
              <a:rPr lang="mn-MN" dirty="0"/>
            </a:br>
            <a:r>
              <a:rPr lang="mn-MN" sz="1800" dirty="0">
                <a:latin typeface="Arial" panose="020B0604020202020204" pitchFamily="34" charset="0"/>
                <a:cs typeface="Arial" panose="020B0604020202020204" pitchFamily="34" charset="0"/>
              </a:rPr>
              <a:t>/График хэлбэрээр харуулах болон С</a:t>
            </a:r>
            <a:r>
              <a:rPr lang="en-US" sz="1800" dirty="0">
                <a:latin typeface="Arial" panose="020B0604020202020204" pitchFamily="34" charset="0"/>
                <a:cs typeface="Arial" panose="020B0604020202020204" pitchFamily="34" charset="0"/>
              </a:rPr>
              <a:t>PU, GPU </a:t>
            </a:r>
            <a:r>
              <a:rPr lang="mn-MN" sz="1800" dirty="0">
                <a:latin typeface="Arial" panose="020B0604020202020204" pitchFamily="34" charset="0"/>
                <a:cs typeface="Arial" panose="020B0604020202020204" pitchFamily="34" charset="0"/>
              </a:rPr>
              <a:t>тус бүрд хугацаагаар харуулах зэрэгээр кодыг бичсэн./</a:t>
            </a:r>
            <a:endParaRPr lang="en-US" sz="1800" dirty="0">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B93C5F8D-D2E7-7DE3-CDB2-E0A7E6466252}"/>
              </a:ext>
            </a:extLst>
          </p:cNvPr>
          <p:cNvPicPr>
            <a:picLocks noGrp="1" noChangeAspect="1"/>
          </p:cNvPicPr>
          <p:nvPr>
            <p:ph idx="1"/>
          </p:nvPr>
        </p:nvPicPr>
        <p:blipFill>
          <a:blip r:embed="rId2"/>
          <a:stretch>
            <a:fillRect/>
          </a:stretch>
        </p:blipFill>
        <p:spPr>
          <a:xfrm>
            <a:off x="871905" y="1708897"/>
            <a:ext cx="4945156" cy="4439269"/>
          </a:xfrm>
        </p:spPr>
      </p:pic>
      <p:pic>
        <p:nvPicPr>
          <p:cNvPr id="9" name="Picture 8">
            <a:extLst>
              <a:ext uri="{FF2B5EF4-FFF2-40B4-BE49-F238E27FC236}">
                <a16:creationId xmlns:a16="http://schemas.microsoft.com/office/drawing/2014/main" id="{25644D5A-FCF8-C5A6-2113-3FAEF44C44AC}"/>
              </a:ext>
            </a:extLst>
          </p:cNvPr>
          <p:cNvPicPr>
            <a:picLocks noChangeAspect="1"/>
          </p:cNvPicPr>
          <p:nvPr/>
        </p:nvPicPr>
        <p:blipFill>
          <a:blip r:embed="rId3"/>
          <a:stretch>
            <a:fillRect/>
          </a:stretch>
        </p:blipFill>
        <p:spPr>
          <a:xfrm>
            <a:off x="6023687" y="1708898"/>
            <a:ext cx="4953691" cy="4439270"/>
          </a:xfrm>
          <a:prstGeom prst="rect">
            <a:avLst/>
          </a:prstGeom>
        </p:spPr>
      </p:pic>
    </p:spTree>
    <p:extLst>
      <p:ext uri="{BB962C8B-B14F-4D97-AF65-F5344CB8AC3E}">
        <p14:creationId xmlns:p14="http://schemas.microsoft.com/office/powerpoint/2010/main" val="947663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7F4B6-D249-FD19-37BF-4E5D98A10DFD}"/>
              </a:ext>
            </a:extLst>
          </p:cNvPr>
          <p:cNvSpPr>
            <a:spLocks noGrp="1"/>
          </p:cNvSpPr>
          <p:nvPr>
            <p:ph type="title"/>
          </p:nvPr>
        </p:nvSpPr>
        <p:spPr/>
        <p:txBody>
          <a:bodyPr>
            <a:normAutofit/>
          </a:bodyPr>
          <a:lstStyle/>
          <a:p>
            <a:r>
              <a:rPr lang="en-US" sz="1800" dirty="0">
                <a:latin typeface="Arial" panose="020B0604020202020204" pitchFamily="34" charset="0"/>
                <a:cs typeface="Arial" panose="020B0604020202020204" pitchFamily="34" charset="0"/>
              </a:rPr>
              <a:t>OpenCL </a:t>
            </a:r>
            <a:r>
              <a:rPr lang="mn-MN" sz="1800" dirty="0">
                <a:latin typeface="Arial" panose="020B0604020202020204" pitchFamily="34" charset="0"/>
                <a:cs typeface="Arial" panose="020B0604020202020204" pitchFamily="34" charset="0"/>
              </a:rPr>
              <a:t>Сан ашиглаж</a:t>
            </a:r>
            <a:r>
              <a:rPr lang="en-US" sz="1800" dirty="0">
                <a:latin typeface="Arial" panose="020B0604020202020204" pitchFamily="34" charset="0"/>
                <a:cs typeface="Arial" panose="020B0604020202020204" pitchFamily="34" charset="0"/>
              </a:rPr>
              <a:t> python </a:t>
            </a:r>
            <a:r>
              <a:rPr lang="mn-MN" sz="1800" dirty="0">
                <a:latin typeface="Arial" panose="020B0604020202020204" pitchFamily="34" charset="0"/>
                <a:cs typeface="Arial" panose="020B0604020202020204" pitchFamily="34" charset="0"/>
              </a:rPr>
              <a:t>хэлээр </a:t>
            </a:r>
            <a:r>
              <a:rPr lang="en-US" sz="1800" dirty="0">
                <a:latin typeface="Arial" panose="020B0604020202020204" pitchFamily="34" charset="0"/>
                <a:cs typeface="Arial" panose="020B0604020202020204" pitchFamily="34" charset="0"/>
              </a:rPr>
              <a:t>CPU, GPU </a:t>
            </a:r>
            <a:r>
              <a:rPr lang="mn-MN" sz="1800" dirty="0">
                <a:latin typeface="Arial" panose="020B0604020202020204" pitchFamily="34" charset="0"/>
                <a:cs typeface="Arial" panose="020B0604020202020204" pitchFamily="34" charset="0"/>
              </a:rPr>
              <a:t>гүйцэтгэлийн код бичив.</a:t>
            </a:r>
            <a:br>
              <a:rPr lang="mn-MN" sz="1800" dirty="0">
                <a:latin typeface="Arial" panose="020B0604020202020204" pitchFamily="34" charset="0"/>
                <a:cs typeface="Arial" panose="020B0604020202020204" pitchFamily="34" charset="0"/>
              </a:rPr>
            </a:br>
            <a:r>
              <a:rPr lang="mn-MN" sz="1800" dirty="0">
                <a:latin typeface="Arial" panose="020B0604020202020204" pitchFamily="34" charset="0"/>
                <a:cs typeface="Arial" panose="020B0604020202020204" pitchFamily="34" charset="0"/>
              </a:rPr>
              <a:t>/График хэлбэрээр харуулах болон С</a:t>
            </a:r>
            <a:r>
              <a:rPr lang="en-US" sz="1800" dirty="0">
                <a:latin typeface="Arial" panose="020B0604020202020204" pitchFamily="34" charset="0"/>
                <a:cs typeface="Arial" panose="020B0604020202020204" pitchFamily="34" charset="0"/>
              </a:rPr>
              <a:t>PU, GPU </a:t>
            </a:r>
            <a:r>
              <a:rPr lang="mn-MN" sz="1800" dirty="0">
                <a:latin typeface="Arial" panose="020B0604020202020204" pitchFamily="34" charset="0"/>
                <a:cs typeface="Arial" panose="020B0604020202020204" pitchFamily="34" charset="0"/>
              </a:rPr>
              <a:t>тус бүрд хугацаагаар харуулах зэрэгээр кодыг бичсэн</a:t>
            </a:r>
            <a:endParaRPr lang="en-US" sz="1800" dirty="0">
              <a:latin typeface="Arial" panose="020B0604020202020204" pitchFamily="34" charset="0"/>
              <a:cs typeface="Arial" panose="020B0604020202020204" pitchFamily="34" charset="0"/>
            </a:endParaRPr>
          </a:p>
        </p:txBody>
      </p:sp>
      <p:pic>
        <p:nvPicPr>
          <p:cNvPr id="9" name="Content Placeholder 8">
            <a:extLst>
              <a:ext uri="{FF2B5EF4-FFF2-40B4-BE49-F238E27FC236}">
                <a16:creationId xmlns:a16="http://schemas.microsoft.com/office/drawing/2014/main" id="{3C58C938-B4B6-4F66-F12D-982B4DD081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3236" y="1828800"/>
            <a:ext cx="5805897" cy="4609316"/>
          </a:xfrm>
        </p:spPr>
      </p:pic>
    </p:spTree>
    <p:extLst>
      <p:ext uri="{BB962C8B-B14F-4D97-AF65-F5344CB8AC3E}">
        <p14:creationId xmlns:p14="http://schemas.microsoft.com/office/powerpoint/2010/main" val="1256502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7F4B6-D249-FD19-37BF-4E5D98A10DFD}"/>
              </a:ext>
            </a:extLst>
          </p:cNvPr>
          <p:cNvSpPr>
            <a:spLocks noGrp="1"/>
          </p:cNvSpPr>
          <p:nvPr>
            <p:ph type="title"/>
          </p:nvPr>
        </p:nvSpPr>
        <p:spPr/>
        <p:txBody>
          <a:bodyPr>
            <a:normAutofit/>
          </a:bodyPr>
          <a:lstStyle/>
          <a:p>
            <a:r>
              <a:rPr lang="en-US" sz="1800" dirty="0">
                <a:latin typeface="Arial" panose="020B0604020202020204" pitchFamily="34" charset="0"/>
                <a:cs typeface="Arial" panose="020B0604020202020204" pitchFamily="34" charset="0"/>
              </a:rPr>
              <a:t>OpenCL </a:t>
            </a:r>
            <a:r>
              <a:rPr lang="mn-MN" sz="1800" dirty="0">
                <a:latin typeface="Arial" panose="020B0604020202020204" pitchFamily="34" charset="0"/>
                <a:cs typeface="Arial" panose="020B0604020202020204" pitchFamily="34" charset="0"/>
              </a:rPr>
              <a:t>Сан ашиглаж</a:t>
            </a:r>
            <a:r>
              <a:rPr lang="en-US" sz="1800" dirty="0">
                <a:latin typeface="Arial" panose="020B0604020202020204" pitchFamily="34" charset="0"/>
                <a:cs typeface="Arial" panose="020B0604020202020204" pitchFamily="34" charset="0"/>
              </a:rPr>
              <a:t> python </a:t>
            </a:r>
            <a:r>
              <a:rPr lang="mn-MN" sz="1800" dirty="0">
                <a:latin typeface="Arial" panose="020B0604020202020204" pitchFamily="34" charset="0"/>
                <a:cs typeface="Arial" panose="020B0604020202020204" pitchFamily="34" charset="0"/>
              </a:rPr>
              <a:t>хэлээр </a:t>
            </a:r>
            <a:r>
              <a:rPr lang="en-US" sz="1800" dirty="0">
                <a:latin typeface="Arial" panose="020B0604020202020204" pitchFamily="34" charset="0"/>
                <a:cs typeface="Arial" panose="020B0604020202020204" pitchFamily="34" charset="0"/>
              </a:rPr>
              <a:t>CPU, GPU </a:t>
            </a:r>
            <a:r>
              <a:rPr lang="mn-MN" sz="1800" dirty="0">
                <a:latin typeface="Arial" panose="020B0604020202020204" pitchFamily="34" charset="0"/>
                <a:cs typeface="Arial" panose="020B0604020202020204" pitchFamily="34" charset="0"/>
              </a:rPr>
              <a:t>гүйцэтгэлийн код бичив.</a:t>
            </a:r>
            <a:br>
              <a:rPr lang="mn-MN" sz="1800" dirty="0">
                <a:latin typeface="Arial" panose="020B0604020202020204" pitchFamily="34" charset="0"/>
                <a:cs typeface="Arial" panose="020B0604020202020204" pitchFamily="34" charset="0"/>
              </a:rPr>
            </a:br>
            <a:r>
              <a:rPr lang="mn-MN" sz="1800" dirty="0">
                <a:latin typeface="Arial" panose="020B0604020202020204" pitchFamily="34" charset="0"/>
                <a:cs typeface="Arial" panose="020B0604020202020204" pitchFamily="34" charset="0"/>
              </a:rPr>
              <a:t>/График хэлбэрээр харуулах болон С</a:t>
            </a:r>
            <a:r>
              <a:rPr lang="en-US" sz="1800" dirty="0">
                <a:latin typeface="Arial" panose="020B0604020202020204" pitchFamily="34" charset="0"/>
                <a:cs typeface="Arial" panose="020B0604020202020204" pitchFamily="34" charset="0"/>
              </a:rPr>
              <a:t>PU, GPU </a:t>
            </a:r>
            <a:r>
              <a:rPr lang="mn-MN" sz="1800" dirty="0">
                <a:latin typeface="Arial" panose="020B0604020202020204" pitchFamily="34" charset="0"/>
                <a:cs typeface="Arial" panose="020B0604020202020204" pitchFamily="34" charset="0"/>
              </a:rPr>
              <a:t>тус бүрд хугацаагаар харуулах зэрэгээр кодыг бичсэн</a:t>
            </a:r>
            <a:endParaRPr lang="en-US" sz="1800" dirty="0">
              <a:latin typeface="Arial" panose="020B0604020202020204" pitchFamily="34" charset="0"/>
              <a:cs typeface="Arial" panose="020B0604020202020204" pitchFamily="34" charset="0"/>
            </a:endParaRPr>
          </a:p>
        </p:txBody>
      </p:sp>
      <p:pic>
        <p:nvPicPr>
          <p:cNvPr id="6" name="Content Placeholder 5">
            <a:extLst>
              <a:ext uri="{FF2B5EF4-FFF2-40B4-BE49-F238E27FC236}">
                <a16:creationId xmlns:a16="http://schemas.microsoft.com/office/drawing/2014/main" id="{5FDE1CAE-9020-4C90-6559-016CFFD934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8467" y="2048932"/>
            <a:ext cx="4521199" cy="4563533"/>
          </a:xfrm>
        </p:spPr>
      </p:pic>
    </p:spTree>
    <p:extLst>
      <p:ext uri="{BB962C8B-B14F-4D97-AF65-F5344CB8AC3E}">
        <p14:creationId xmlns:p14="http://schemas.microsoft.com/office/powerpoint/2010/main" val="1337033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7F4B6-D249-FD19-37BF-4E5D98A10DFD}"/>
              </a:ext>
            </a:extLst>
          </p:cNvPr>
          <p:cNvSpPr>
            <a:spLocks noGrp="1"/>
          </p:cNvSpPr>
          <p:nvPr>
            <p:ph type="title"/>
          </p:nvPr>
        </p:nvSpPr>
        <p:spPr>
          <a:xfrm>
            <a:off x="2093391" y="353176"/>
            <a:ext cx="8911687" cy="1280890"/>
          </a:xfrm>
        </p:spPr>
        <p:txBody>
          <a:bodyPr>
            <a:normAutofit/>
          </a:bodyPr>
          <a:lstStyle/>
          <a:p>
            <a:r>
              <a:rPr lang="mn-MN" sz="1800" dirty="0">
                <a:latin typeface="Arial" panose="020B0604020202020204" pitchFamily="34" charset="0"/>
                <a:cs typeface="Arial" panose="020B0604020202020204" pitchFamily="34" charset="0"/>
              </a:rPr>
              <a:t>Квадратудын нийлбэр олох функцийг тооцоолох даалгавар гүйцэтгэхэд.</a:t>
            </a:r>
            <a:br>
              <a:rPr lang="mn-MN"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N= 10^9</a:t>
            </a:r>
            <a:r>
              <a:rPr lang="mn-MN" sz="1800" dirty="0">
                <a:latin typeface="Arial" panose="020B0604020202020204" pitchFamily="34" charset="0"/>
                <a:cs typeface="Arial" panose="020B0604020202020204" pitchFamily="34" charset="0"/>
              </a:rPr>
              <a:t> үед</a:t>
            </a:r>
            <a:r>
              <a:rPr lang="en-US" sz="1800" dirty="0">
                <a:latin typeface="Arial" panose="020B0604020202020204" pitchFamily="34" charset="0"/>
                <a:cs typeface="Arial" panose="020B0604020202020204" pitchFamily="34" charset="0"/>
              </a:rPr>
              <a:t>.</a:t>
            </a:r>
            <a:br>
              <a:rPr lang="mn-MN" sz="1800" dirty="0">
                <a:latin typeface="Arial" panose="020B0604020202020204" pitchFamily="34" charset="0"/>
                <a:cs typeface="Arial" panose="020B0604020202020204" pitchFamily="34" charset="0"/>
              </a:rPr>
            </a:br>
            <a:r>
              <a:rPr lang="mn-MN" sz="1800" dirty="0">
                <a:latin typeface="Arial" panose="020B0604020202020204" pitchFamily="34" charset="0"/>
                <a:cs typeface="Arial" panose="020B0604020202020204" pitchFamily="34" charset="0"/>
              </a:rPr>
              <a:t>ойролцоогоор 90 орчим секунтын гүйцэтгэлийг харуулав.</a:t>
            </a:r>
            <a:br>
              <a:rPr lang="mn-MN" sz="1800" dirty="0">
                <a:latin typeface="Arial" panose="020B0604020202020204" pitchFamily="34" charset="0"/>
                <a:cs typeface="Arial" panose="020B0604020202020204" pitchFamily="34" charset="0"/>
              </a:rPr>
            </a:br>
            <a:r>
              <a:rPr lang="mn-MN" sz="1800" dirty="0">
                <a:latin typeface="Arial" panose="020B0604020202020204" pitchFamily="34" charset="0"/>
                <a:cs typeface="Arial" panose="020B0604020202020204" pitchFamily="34" charset="0"/>
              </a:rPr>
              <a:t>Процессорын үзүүлэлт</a:t>
            </a:r>
            <a:r>
              <a:rPr lang="en-US" sz="1800" dirty="0">
                <a:latin typeface="Arial" panose="020B0604020202020204" pitchFamily="34" charset="0"/>
                <a:cs typeface="Arial" panose="020B0604020202020204" pitchFamily="34" charset="0"/>
              </a:rPr>
              <a:t>: </a:t>
            </a:r>
            <a:r>
              <a:rPr lang="pt-BR" sz="1800" dirty="0">
                <a:latin typeface="Arial" panose="020B0604020202020204" pitchFamily="34" charset="0"/>
                <a:cs typeface="Arial" panose="020B0604020202020204" pitchFamily="34" charset="0"/>
              </a:rPr>
              <a:t>Intel(R) Core(TM) i7-9700 CPU @ 3.00GH</a:t>
            </a:r>
            <a:endParaRPr lang="en-US" sz="1800" dirty="0">
              <a:latin typeface="Arial" panose="020B0604020202020204" pitchFamily="34" charset="0"/>
              <a:cs typeface="Arial" panose="020B0604020202020204" pitchFamily="34" charset="0"/>
            </a:endParaRPr>
          </a:p>
        </p:txBody>
      </p:sp>
      <p:pic>
        <p:nvPicPr>
          <p:cNvPr id="17" name="Content Placeholder 16">
            <a:extLst>
              <a:ext uri="{FF2B5EF4-FFF2-40B4-BE49-F238E27FC236}">
                <a16:creationId xmlns:a16="http://schemas.microsoft.com/office/drawing/2014/main" id="{9A18A73B-D9EC-4EB1-02BE-9E93CAFF2D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1202" y="1998133"/>
            <a:ext cx="6716888" cy="3778250"/>
          </a:xfrm>
        </p:spPr>
      </p:pic>
    </p:spTree>
    <p:extLst>
      <p:ext uri="{BB962C8B-B14F-4D97-AF65-F5344CB8AC3E}">
        <p14:creationId xmlns:p14="http://schemas.microsoft.com/office/powerpoint/2010/main" val="709080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7F4B6-D249-FD19-37BF-4E5D98A10DFD}"/>
              </a:ext>
            </a:extLst>
          </p:cNvPr>
          <p:cNvSpPr>
            <a:spLocks noGrp="1"/>
          </p:cNvSpPr>
          <p:nvPr>
            <p:ph type="title"/>
          </p:nvPr>
        </p:nvSpPr>
        <p:spPr>
          <a:xfrm>
            <a:off x="2093391" y="353176"/>
            <a:ext cx="8911687" cy="1280890"/>
          </a:xfrm>
        </p:spPr>
        <p:txBody>
          <a:bodyPr>
            <a:normAutofit/>
          </a:bodyPr>
          <a:lstStyle/>
          <a:p>
            <a:r>
              <a:rPr lang="mn-MN" sz="1800" dirty="0">
                <a:latin typeface="Arial" panose="020B0604020202020204" pitchFamily="34" charset="0"/>
                <a:cs typeface="Arial" panose="020B0604020202020204" pitchFamily="34" charset="0"/>
              </a:rPr>
              <a:t>Квадратудын нийлбэр олох функцийг тооцоолох даалгавар гүйцэтгэхэд.</a:t>
            </a:r>
            <a:br>
              <a:rPr lang="mn-MN"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N= 10^6</a:t>
            </a:r>
            <a:r>
              <a:rPr lang="mn-MN" sz="1800" dirty="0">
                <a:latin typeface="Arial" panose="020B0604020202020204" pitchFamily="34" charset="0"/>
                <a:cs typeface="Arial" panose="020B0604020202020204" pitchFamily="34" charset="0"/>
              </a:rPr>
              <a:t> үед</a:t>
            </a:r>
            <a:r>
              <a:rPr lang="en-US" sz="1800" dirty="0">
                <a:latin typeface="Arial" panose="020B0604020202020204" pitchFamily="34" charset="0"/>
                <a:cs typeface="Arial" panose="020B0604020202020204" pitchFamily="34" charset="0"/>
              </a:rPr>
              <a:t>.</a:t>
            </a:r>
            <a:br>
              <a:rPr lang="mn-MN" sz="1800" dirty="0">
                <a:latin typeface="Arial" panose="020B0604020202020204" pitchFamily="34" charset="0"/>
                <a:cs typeface="Arial" panose="020B0604020202020204" pitchFamily="34" charset="0"/>
              </a:rPr>
            </a:br>
            <a:r>
              <a:rPr lang="mn-MN" sz="1800" dirty="0">
                <a:latin typeface="Arial" panose="020B0604020202020204" pitchFamily="34" charset="0"/>
                <a:cs typeface="Arial" panose="020B0604020202020204" pitchFamily="34" charset="0"/>
              </a:rPr>
              <a:t>ойролцоогоор 90 орчим секунтын гүйцэтгэлийг харуулав.</a:t>
            </a:r>
            <a:br>
              <a:rPr lang="mn-MN" sz="1800" dirty="0">
                <a:latin typeface="Arial" panose="020B0604020202020204" pitchFamily="34" charset="0"/>
                <a:cs typeface="Arial" panose="020B0604020202020204" pitchFamily="34" charset="0"/>
              </a:rPr>
            </a:br>
            <a:r>
              <a:rPr lang="mn-MN" sz="1800" dirty="0">
                <a:latin typeface="Arial" panose="020B0604020202020204" pitchFamily="34" charset="0"/>
                <a:cs typeface="Arial" panose="020B0604020202020204" pitchFamily="34" charset="0"/>
              </a:rPr>
              <a:t>Процессорын үзүүлэлт</a:t>
            </a:r>
            <a:r>
              <a:rPr lang="en-US" sz="1800" dirty="0">
                <a:latin typeface="Arial" panose="020B0604020202020204" pitchFamily="34" charset="0"/>
                <a:cs typeface="Arial" panose="020B0604020202020204" pitchFamily="34" charset="0"/>
              </a:rPr>
              <a:t>: </a:t>
            </a:r>
            <a:r>
              <a:rPr lang="pt-BR" sz="1800" dirty="0">
                <a:latin typeface="Arial" panose="020B0604020202020204" pitchFamily="34" charset="0"/>
                <a:cs typeface="Arial" panose="020B0604020202020204" pitchFamily="34" charset="0"/>
              </a:rPr>
              <a:t>Intel(R) Core(TM) i7-9700 CPU @ 3.00GH</a:t>
            </a:r>
            <a:endParaRPr lang="en-US" sz="1800" dirty="0">
              <a:latin typeface="Arial" panose="020B0604020202020204" pitchFamily="34" charset="0"/>
              <a:cs typeface="Arial" panose="020B0604020202020204" pitchFamily="34" charset="0"/>
            </a:endParaRPr>
          </a:p>
        </p:txBody>
      </p:sp>
      <p:pic>
        <p:nvPicPr>
          <p:cNvPr id="14" name="Content Placeholder 13">
            <a:extLst>
              <a:ext uri="{FF2B5EF4-FFF2-40B4-BE49-F238E27FC236}">
                <a16:creationId xmlns:a16="http://schemas.microsoft.com/office/drawing/2014/main" id="{6549FAE8-0CE0-B670-44AC-F741984D0B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99161" y="1913466"/>
            <a:ext cx="4535370" cy="3778250"/>
          </a:xfrm>
        </p:spPr>
      </p:pic>
    </p:spTree>
    <p:extLst>
      <p:ext uri="{BB962C8B-B14F-4D97-AF65-F5344CB8AC3E}">
        <p14:creationId xmlns:p14="http://schemas.microsoft.com/office/powerpoint/2010/main" val="2534535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7F4B6-D249-FD19-37BF-4E5D98A10DFD}"/>
              </a:ext>
            </a:extLst>
          </p:cNvPr>
          <p:cNvSpPr>
            <a:spLocks noGrp="1"/>
          </p:cNvSpPr>
          <p:nvPr>
            <p:ph type="title"/>
          </p:nvPr>
        </p:nvSpPr>
        <p:spPr>
          <a:xfrm>
            <a:off x="2093391" y="353176"/>
            <a:ext cx="8911687" cy="1280890"/>
          </a:xfrm>
        </p:spPr>
        <p:txBody>
          <a:bodyPr>
            <a:normAutofit/>
          </a:bodyPr>
          <a:lstStyle/>
          <a:p>
            <a:r>
              <a:rPr lang="mn-MN" sz="1800" dirty="0">
                <a:latin typeface="Arial" panose="020B0604020202020204" pitchFamily="34" charset="0"/>
                <a:cs typeface="Arial" panose="020B0604020202020204" pitchFamily="34" charset="0"/>
              </a:rPr>
              <a:t>Квадратудын нийлбэр олох функцийг тооцоолох даалгавар гүйцэтгэхэд.</a:t>
            </a:r>
            <a:br>
              <a:rPr lang="mn-MN"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N= 10^7</a:t>
            </a:r>
            <a:r>
              <a:rPr lang="mn-MN" sz="1800" dirty="0">
                <a:latin typeface="Arial" panose="020B0604020202020204" pitchFamily="34" charset="0"/>
                <a:cs typeface="Arial" panose="020B0604020202020204" pitchFamily="34" charset="0"/>
              </a:rPr>
              <a:t> үед</a:t>
            </a:r>
            <a:r>
              <a:rPr lang="en-US" sz="1800" dirty="0">
                <a:latin typeface="Arial" panose="020B0604020202020204" pitchFamily="34" charset="0"/>
                <a:cs typeface="Arial" panose="020B0604020202020204" pitchFamily="34" charset="0"/>
              </a:rPr>
              <a:t> 10 </a:t>
            </a:r>
            <a:r>
              <a:rPr lang="mn-MN" sz="1800" dirty="0">
                <a:latin typeface="Arial" panose="020B0604020202020204" pitchFamily="34" charset="0"/>
                <a:cs typeface="Arial" panose="020B0604020202020204" pitchFamily="34" charset="0"/>
              </a:rPr>
              <a:t>удаагын итерацийн гүйцэтгэлийг графикаар харуулбал</a:t>
            </a:r>
            <a:r>
              <a:rPr lang="en-US" sz="1800" dirty="0">
                <a:latin typeface="Arial" panose="020B0604020202020204" pitchFamily="34" charset="0"/>
                <a:cs typeface="Arial" panose="020B0604020202020204" pitchFamily="34" charset="0"/>
              </a:rPr>
              <a:t>.</a:t>
            </a:r>
            <a:br>
              <a:rPr lang="mn-MN" sz="1800" dirty="0">
                <a:latin typeface="Arial" panose="020B0604020202020204" pitchFamily="34" charset="0"/>
                <a:cs typeface="Arial" panose="020B0604020202020204" pitchFamily="34" charset="0"/>
              </a:rPr>
            </a:br>
            <a:r>
              <a:rPr lang="mn-MN" sz="1800" dirty="0">
                <a:latin typeface="Arial" panose="020B0604020202020204" pitchFamily="34" charset="0"/>
                <a:cs typeface="Arial" panose="020B0604020202020204" pitchFamily="34" charset="0"/>
              </a:rPr>
              <a:t>Процессорын үзүүлэлт</a:t>
            </a:r>
            <a:r>
              <a:rPr lang="en-US" sz="1800" dirty="0">
                <a:latin typeface="Arial" panose="020B0604020202020204" pitchFamily="34" charset="0"/>
                <a:cs typeface="Arial" panose="020B0604020202020204" pitchFamily="34" charset="0"/>
              </a:rPr>
              <a:t>: </a:t>
            </a:r>
            <a:r>
              <a:rPr lang="pt-BR" sz="1800" dirty="0">
                <a:latin typeface="Arial" panose="020B0604020202020204" pitchFamily="34" charset="0"/>
                <a:cs typeface="Arial" panose="020B0604020202020204" pitchFamily="34" charset="0"/>
              </a:rPr>
              <a:t>Intel(R) Core(TM) i7-9700 CPU @ 3.00GH</a:t>
            </a:r>
            <a:endParaRPr lang="en-US" sz="1800" dirty="0">
              <a:latin typeface="Arial" panose="020B0604020202020204" pitchFamily="34" charset="0"/>
              <a:cs typeface="Arial" panose="020B0604020202020204" pitchFamily="34" charset="0"/>
            </a:endParaRPr>
          </a:p>
        </p:txBody>
      </p:sp>
      <p:pic>
        <p:nvPicPr>
          <p:cNvPr id="6" name="Content Placeholder 5">
            <a:extLst>
              <a:ext uri="{FF2B5EF4-FFF2-40B4-BE49-F238E27FC236}">
                <a16:creationId xmlns:a16="http://schemas.microsoft.com/office/drawing/2014/main" id="{8FA204B2-2448-9CB6-A6C9-20F2DEEA4B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74321" y="1930400"/>
            <a:ext cx="5641079" cy="4757190"/>
          </a:xfrm>
        </p:spPr>
      </p:pic>
    </p:spTree>
    <p:extLst>
      <p:ext uri="{BB962C8B-B14F-4D97-AF65-F5344CB8AC3E}">
        <p14:creationId xmlns:p14="http://schemas.microsoft.com/office/powerpoint/2010/main" val="15189805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44</TotalTime>
  <Words>486</Words>
  <Application>Microsoft Office PowerPoint</Application>
  <PresentationFormat>Widescreen</PresentationFormat>
  <Paragraphs>20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Wisp</vt:lpstr>
      <vt:lpstr>Homework. CPU vs GPU</vt:lpstr>
      <vt:lpstr>OpenCL Сан ашиглаж код</vt:lpstr>
      <vt:lpstr>OpenCL Сан ашиглаж код</vt:lpstr>
      <vt:lpstr>OpenCL Сан ашиглаж python хэлээр CPU, GPU гүйцэтгэлийн код бичив. /График хэлбэрээр харуулах болон СPU, GPU тус бүрд хугацаагаар харуулах зэрэгээр кодыг бичсэн./</vt:lpstr>
      <vt:lpstr>OpenCL Сан ашиглаж python хэлээр CPU, GPU гүйцэтгэлийн код бичив. /График хэлбэрээр харуулах болон СPU, GPU тус бүрд хугацаагаар харуулах зэрэгээр кодыг бичсэн</vt:lpstr>
      <vt:lpstr>OpenCL Сан ашиглаж python хэлээр CPU, GPU гүйцэтгэлийн код бичив. /График хэлбэрээр харуулах болон СPU, GPU тус бүрд хугацаагаар харуулах зэрэгээр кодыг бичсэн</vt:lpstr>
      <vt:lpstr>Квадратудын нийлбэр олох функцийг тооцоолох даалгавар гүйцэтгэхэд. N= 10^9 үед. ойролцоогоор 90 орчим секунтын гүйцэтгэлийг харуулав. Процессорын үзүүлэлт: Intel(R) Core(TM) i7-9700 CPU @ 3.00GH</vt:lpstr>
      <vt:lpstr>Квадратудын нийлбэр олох функцийг тооцоолох даалгавар гүйцэтгэхэд. N= 10^6 үед. ойролцоогоор 90 орчим секунтын гүйцэтгэлийг харуулав. Процессорын үзүүлэлт: Intel(R) Core(TM) i7-9700 CPU @ 3.00GH</vt:lpstr>
      <vt:lpstr>Квадратудын нийлбэр олох функцийг тооцоолох даалгавар гүйцэтгэхэд. N= 10^7 үед 10 удаагын итерацийн гүйцэтгэлийг графикаар харуулбал. Процессорын үзүүлэлт: Intel(R) Core(TM) i7-9700 CPU @ 3.00GH</vt:lpstr>
      <vt:lpstr>Квадратудын нийлбэр олох функцийг тооцоолох даалгавар гүйцэтгэхэд. N= 10^8 үед 10 удаагын итерацийн гүйцэтгэлийг графикаар харуулбал. Процессорын үзүүлэлт: Intel(R) Core(TM) i7-9700 CPU @ 3.00GH</vt:lpstr>
      <vt:lpstr>Дүгнэлт</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Homework. CPU vs GPU</dc:title>
  <dc:creator>Sanchirbold lhagvadorj</dc:creator>
  <cp:lastModifiedBy>Sanchirbold lhagvadorj</cp:lastModifiedBy>
  <cp:revision>1</cp:revision>
  <dcterms:created xsi:type="dcterms:W3CDTF">2023-11-02T20:16:42Z</dcterms:created>
  <dcterms:modified xsi:type="dcterms:W3CDTF">2023-11-02T21:01:04Z</dcterms:modified>
</cp:coreProperties>
</file>