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85" r:id="rId4"/>
    <p:sldId id="267" r:id="rId5"/>
    <p:sldId id="264" r:id="rId6"/>
    <p:sldId id="286" r:id="rId7"/>
    <p:sldId id="263" r:id="rId8"/>
    <p:sldId id="294" r:id="rId9"/>
    <p:sldId id="295" r:id="rId10"/>
    <p:sldId id="296" r:id="rId11"/>
    <p:sldId id="287" r:id="rId12"/>
    <p:sldId id="268" r:id="rId13"/>
    <p:sldId id="289" r:id="rId14"/>
    <p:sldId id="293" r:id="rId15"/>
    <p:sldId id="260" r:id="rId16"/>
    <p:sldId id="291" r:id="rId17"/>
    <p:sldId id="292" r:id="rId18"/>
    <p:sldId id="271" r:id="rId19"/>
    <p:sldId id="290" r:id="rId20"/>
    <p:sldId id="272" r:id="rId21"/>
    <p:sldId id="28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" fmla="*/ 0 w 8458200"/>
              <a:gd name="connsiteY0" fmla="*/ 0 h 1441240"/>
              <a:gd name="connsiteX1" fmla="*/ 6819900 w 8458200"/>
              <a:gd name="connsiteY1" fmla="*/ 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  <a:gd name="connsiteX0" fmla="*/ 0 w 8458200"/>
              <a:gd name="connsiteY0" fmla="*/ 0 h 1441240"/>
              <a:gd name="connsiteX1" fmla="*/ 6819900 w 8458200"/>
              <a:gd name="connsiteY1" fmla="*/ 34290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315103 w 5886603"/>
              <a:gd name="connsiteY2" fmla="*/ 144124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124603 w 5886603"/>
              <a:gd name="connsiteY2" fmla="*/ 130789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67553"/>
              <a:gd name="connsiteY0" fmla="*/ 38100 h 1460290"/>
              <a:gd name="connsiteX1" fmla="*/ 5867553 w 5867553"/>
              <a:gd name="connsiteY1" fmla="*/ 0 h 1460290"/>
              <a:gd name="connsiteX2" fmla="*/ 5124603 w 5867553"/>
              <a:gd name="connsiteY2" fmla="*/ 1326940 h 1460290"/>
              <a:gd name="connsiteX3" fmla="*/ 0 w 5867553"/>
              <a:gd name="connsiteY3" fmla="*/ 1460290 h 1460290"/>
              <a:gd name="connsiteX4" fmla="*/ 0 w 5867553"/>
              <a:gd name="connsiteY4" fmla="*/ 38100 h 1460290"/>
              <a:gd name="connsiteX0" fmla="*/ 0 w 5886603"/>
              <a:gd name="connsiteY0" fmla="*/ 0 h 1422190"/>
              <a:gd name="connsiteX1" fmla="*/ 5886603 w 5886603"/>
              <a:gd name="connsiteY1" fmla="*/ 19050 h 1422190"/>
              <a:gd name="connsiteX2" fmla="*/ 5124603 w 5886603"/>
              <a:gd name="connsiteY2" fmla="*/ 1288840 h 1422190"/>
              <a:gd name="connsiteX3" fmla="*/ 0 w 5886603"/>
              <a:gd name="connsiteY3" fmla="*/ 1422190 h 1422190"/>
              <a:gd name="connsiteX4" fmla="*/ 0 w 5886603"/>
              <a:gd name="connsiteY4" fmla="*/ 0 h 142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53810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5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63297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64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131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676" y="1719015"/>
            <a:ext cx="7857203" cy="275151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中间件实验展示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7200" b="1" dirty="0">
                <a:solidFill>
                  <a:schemeClr val="bg1"/>
                </a:solidFill>
              </a:rPr>
              <a:t>	</a:t>
            </a:r>
            <a:r>
              <a:rPr kumimoji="1" lang="en-US" altLang="zh-CN" sz="4400" b="1" dirty="0">
                <a:solidFill>
                  <a:schemeClr val="bg1"/>
                </a:solidFill>
              </a:rPr>
              <a:t>——</a:t>
            </a:r>
            <a:r>
              <a:rPr kumimoji="1" lang="en-US" altLang="zh-CN" sz="4400" b="1" dirty="0" err="1">
                <a:solidFill>
                  <a:schemeClr val="bg1"/>
                </a:solidFill>
              </a:rPr>
              <a:t>MyMQ</a:t>
            </a:r>
            <a:r>
              <a:rPr kumimoji="1" lang="zh-CN" altLang="en-US" sz="4400" b="1" dirty="0">
                <a:solidFill>
                  <a:schemeClr val="bg1"/>
                </a:solidFill>
              </a:rPr>
              <a:t>消息队列中间件</a:t>
            </a:r>
          </a:p>
        </p:txBody>
      </p:sp>
      <p:sp>
        <p:nvSpPr>
          <p:cNvPr id="3" name="矩形 2"/>
          <p:cNvSpPr/>
          <p:nvPr/>
        </p:nvSpPr>
        <p:spPr>
          <a:xfrm>
            <a:off x="9304021" y="2740833"/>
            <a:ext cx="2441686" cy="707882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演讲者：赵虎</a:t>
            </a:r>
            <a:endParaRPr kumimoji="1" lang="en-US" altLang="zh-CN" sz="2000" dirty="0">
              <a:latin typeface="+mn-ea"/>
            </a:endParaRPr>
          </a:p>
          <a:p>
            <a:r>
              <a:rPr kumimoji="1" lang="en-US" altLang="zh-CN" sz="2000" dirty="0">
                <a:latin typeface="+mn-ea"/>
              </a:rPr>
              <a:t>PPT</a:t>
            </a:r>
            <a:r>
              <a:rPr kumimoji="1" lang="zh-CN" altLang="en-US" sz="2000" dirty="0">
                <a:latin typeface="+mn-ea"/>
              </a:rPr>
              <a:t>制作者：李雅菲</a:t>
            </a:r>
            <a:endParaRPr kumimoji="1" lang="en-US" altLang="zh-CN" sz="2000" dirty="0">
              <a:latin typeface="+mn-ea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358639" y="4632579"/>
            <a:ext cx="3825240" cy="139063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成员：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李雅菲 </a:t>
            </a:r>
            <a:r>
              <a:rPr kumimoji="1" lang="en-US" altLang="zh-CN" sz="2400" dirty="0">
                <a:solidFill>
                  <a:schemeClr val="bg1"/>
                </a:solidFill>
              </a:rPr>
              <a:t>201600301226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赵虎 </a:t>
            </a:r>
            <a:r>
              <a:rPr kumimoji="1" lang="en-US" altLang="zh-CN" sz="2400" dirty="0">
                <a:solidFill>
                  <a:schemeClr val="bg1"/>
                </a:solidFill>
              </a:rPr>
              <a:t>201600301325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23497" y="522478"/>
            <a:ext cx="161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消息主题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166D3E-2500-4731-AC9C-2B3AED6B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0" y="2303992"/>
            <a:ext cx="11075500" cy="22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8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3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包与类设计</a:t>
            </a:r>
          </a:p>
        </p:txBody>
      </p:sp>
    </p:spTree>
    <p:extLst>
      <p:ext uri="{BB962C8B-B14F-4D97-AF65-F5344CB8AC3E}">
        <p14:creationId xmlns:p14="http://schemas.microsoft.com/office/powerpoint/2010/main" val="12080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25544" y="490080"/>
            <a:ext cx="213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包与类设计</a:t>
            </a:r>
          </a:p>
        </p:txBody>
      </p:sp>
      <p:sp>
        <p:nvSpPr>
          <p:cNvPr id="9" name="矩形 8"/>
          <p:cNvSpPr/>
          <p:nvPr/>
        </p:nvSpPr>
        <p:spPr>
          <a:xfrm>
            <a:off x="113613" y="4177481"/>
            <a:ext cx="2649907" cy="125276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/>
              <a:t>创建</a:t>
            </a:r>
            <a:r>
              <a:rPr lang="en-US" altLang="zh-CN" sz="1600" dirty="0"/>
              <a:t>Broker</a:t>
            </a:r>
            <a:r>
              <a:rPr lang="zh-CN" altLang="en-US" sz="1600" dirty="0"/>
              <a:t>实例对象，以及提供主从同步，负载均衡，消息过滤等服务。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1076" y="4170773"/>
            <a:ext cx="2327088" cy="90922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/>
              <a:t>定义了一些通用的类，如消息类，地址类等。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19376" y="4198027"/>
            <a:ext cx="3190591" cy="18801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/>
              <a:t>消费者包定义了消费者工厂，可通过工厂方法添加消费者。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生产者包定义了生产者工厂，支持同步生产者工厂，延时生产者工厂和单向生产者工厂。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25142" y="4614245"/>
            <a:ext cx="2972017" cy="12213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/>
              <a:t>通用的工具类。比如，格式化</a:t>
            </a:r>
            <a:r>
              <a:rPr lang="en-US" altLang="zh-CN" sz="1600" dirty="0" err="1"/>
              <a:t>json</a:t>
            </a:r>
            <a:r>
              <a:rPr lang="zh-CN" altLang="en-US" sz="1600" dirty="0"/>
              <a:t>、持久化工具、序列化工具等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113614" y="3647553"/>
            <a:ext cx="16145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42D2C4"/>
                </a:solidFill>
                <a:latin typeface="Century Gothic" pitchFamily="34" charset="0"/>
              </a:rPr>
              <a:t>Broker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3011077" y="3654374"/>
            <a:ext cx="21996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42D2C4"/>
                </a:solidFill>
                <a:latin typeface="Century Gothic" pitchFamily="34" charset="0"/>
              </a:rPr>
              <a:t>Common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5505598" y="3243920"/>
            <a:ext cx="23262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42D2C4"/>
                </a:solidFill>
                <a:latin typeface="Century Gothic" pitchFamily="34" charset="0"/>
              </a:rPr>
              <a:t>Consumer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  <a:endParaRPr lang="en-US" altLang="zh-CN" sz="2800" dirty="0">
              <a:solidFill>
                <a:srgbClr val="42D2C4"/>
              </a:solidFill>
              <a:latin typeface="Century Gothic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42D2C4"/>
                </a:solidFill>
                <a:latin typeface="Century Gothic" pitchFamily="34" charset="0"/>
              </a:rPr>
              <a:t>Producer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8866405" y="4091025"/>
            <a:ext cx="1184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rgbClr val="42D2C4"/>
                </a:solidFill>
                <a:latin typeface="Century Gothic" pitchFamily="34" charset="0"/>
              </a:rPr>
              <a:t>Utils</a:t>
            </a:r>
            <a:r>
              <a:rPr lang="zh-CN" altLang="en-US" sz="2800" dirty="0">
                <a:solidFill>
                  <a:srgbClr val="42D2C4"/>
                </a:solidFill>
                <a:latin typeface="Century Gothic" pitchFamily="34" charset="0"/>
              </a:rPr>
              <a:t>包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4" y="1135072"/>
            <a:ext cx="2747125" cy="239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77" y="1135072"/>
            <a:ext cx="2327087" cy="203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98" y="1145380"/>
            <a:ext cx="3204369" cy="201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405" y="1155689"/>
            <a:ext cx="3089492" cy="293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894123" y="5925777"/>
            <a:ext cx="2649907" cy="6263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600" dirty="0">
                <a:solidFill>
                  <a:prstClr val="white"/>
                </a:solidFill>
              </a:rPr>
              <a:t>具体类实现请参考文档</a:t>
            </a:r>
          </a:p>
        </p:txBody>
      </p:sp>
    </p:spTree>
    <p:extLst>
      <p:ext uri="{BB962C8B-B14F-4D97-AF65-F5344CB8AC3E}">
        <p14:creationId xmlns:p14="http://schemas.microsoft.com/office/powerpoint/2010/main" val="262654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4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12528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81287" y="500390"/>
            <a:ext cx="276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消息顺序性保证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40411" y="1290773"/>
            <a:ext cx="9311178" cy="17927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若使用者想要让消息具有顺序性，那么他应该这样做：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1.</a:t>
            </a:r>
            <a:r>
              <a:rPr lang="zh-CN" altLang="en-US" sz="2800" dirty="0">
                <a:solidFill>
                  <a:schemeClr val="bg1"/>
                </a:solidFill>
              </a:rPr>
              <a:t>只申请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个队列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2.</a:t>
            </a:r>
            <a:r>
              <a:rPr lang="zh-CN" altLang="en-US" sz="2800" dirty="0">
                <a:solidFill>
                  <a:schemeClr val="bg1"/>
                </a:solidFill>
              </a:rPr>
              <a:t>设置失败重试次数为无限大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075D37-950B-4BF3-B472-3F07469E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8" y="2948249"/>
            <a:ext cx="10615204" cy="32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05337" y="522478"/>
            <a:ext cx="285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消息可靠性保证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92102" y="1380574"/>
            <a:ext cx="2871402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失败重试机制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92102" y="2397167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主从备份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92102" y="3443647"/>
            <a:ext cx="255651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持久化存储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92102" y="4490127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死信队列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0" y="139151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若消息由于网络原因发送失败时会重试，默认为</a:t>
            </a:r>
            <a:r>
              <a:rPr lang="en-US" altLang="zh-CN" sz="2000" dirty="0">
                <a:solidFill>
                  <a:schemeClr val="bg1"/>
                </a:solidFill>
              </a:rPr>
              <a:t>16</a:t>
            </a:r>
            <a:r>
              <a:rPr lang="zh-CN" altLang="en-US" sz="2000" dirty="0">
                <a:solidFill>
                  <a:schemeClr val="bg1"/>
                </a:solidFill>
              </a:rPr>
              <a:t>次，发送成功（返回</a:t>
            </a:r>
            <a:r>
              <a:rPr lang="en-US" altLang="zh-CN" sz="2000" dirty="0">
                <a:solidFill>
                  <a:schemeClr val="bg1"/>
                </a:solidFill>
              </a:rPr>
              <a:t>ACK</a:t>
            </a:r>
            <a:r>
              <a:rPr lang="zh-CN" altLang="en-US" sz="2000" dirty="0">
                <a:solidFill>
                  <a:schemeClr val="bg1"/>
                </a:solidFill>
              </a:rPr>
              <a:t>）或返回失败消息后才会发送下一条消息。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421523" y="2456265"/>
            <a:ext cx="662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节点与</a:t>
            </a:r>
            <a:r>
              <a:rPr lang="en-US" altLang="zh-CN" dirty="0">
                <a:solidFill>
                  <a:schemeClr val="bg1"/>
                </a:solidFill>
              </a:rPr>
              <a:t>Slave</a:t>
            </a:r>
            <a:r>
              <a:rPr lang="zh-CN" altLang="en-US" dirty="0">
                <a:solidFill>
                  <a:schemeClr val="bg1"/>
                </a:solidFill>
              </a:rPr>
              <a:t>节点同步，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挂掉后可转为</a:t>
            </a:r>
            <a:r>
              <a:rPr lang="en-US" altLang="zh-CN" dirty="0">
                <a:solidFill>
                  <a:schemeClr val="bg1"/>
                </a:solidFill>
              </a:rPr>
              <a:t>Slave</a:t>
            </a:r>
            <a:r>
              <a:rPr lang="zh-CN" altLang="en-US" dirty="0">
                <a:solidFill>
                  <a:schemeClr val="bg1"/>
                </a:solidFill>
              </a:rPr>
              <a:t>节点。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4419600" y="3487581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消息队列持久化存储与恢复。</a:t>
            </a:r>
          </a:p>
        </p:txBody>
      </p:sp>
      <p:sp>
        <p:nvSpPr>
          <p:cNvPr id="20" name="矩形 19"/>
          <p:cNvSpPr/>
          <p:nvPr/>
        </p:nvSpPr>
        <p:spPr>
          <a:xfrm>
            <a:off x="4421523" y="45164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捎带回复机制：当消息队列服务器</a:t>
            </a:r>
            <a:r>
              <a:rPr lang="en-US" altLang="zh-CN" dirty="0">
                <a:solidFill>
                  <a:schemeClr val="bg1"/>
                </a:solidFill>
              </a:rPr>
              <a:t>Broker </a:t>
            </a:r>
            <a:r>
              <a:rPr lang="zh-CN" altLang="en-US" dirty="0">
                <a:solidFill>
                  <a:schemeClr val="bg1"/>
                </a:solidFill>
              </a:rPr>
              <a:t>向消费者发送消息时，可能由于一系列原因导致发送失败（例如消费者不在线或网络延时较高），此时若达到了系统设置的重试次数上限，则向定时线程池</a:t>
            </a:r>
            <a:r>
              <a:rPr lang="en-US" altLang="zh-CN" dirty="0" err="1">
                <a:solidFill>
                  <a:schemeClr val="bg1"/>
                </a:solidFill>
              </a:rPr>
              <a:t>ScheduledThreadPoolExecutor</a:t>
            </a:r>
            <a:r>
              <a:rPr lang="zh-CN" altLang="en-US" dirty="0">
                <a:solidFill>
                  <a:schemeClr val="bg1"/>
                </a:solidFill>
              </a:rPr>
              <a:t>提交任务，该任务为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秒后向该消息的生产者发送消息失败信息。若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秒内该生产者再次发来非单向消息，则捎带回复失败消息的信息。</a:t>
            </a:r>
          </a:p>
        </p:txBody>
      </p:sp>
    </p:spTree>
    <p:extLst>
      <p:ext uri="{BB962C8B-B14F-4D97-AF65-F5344CB8AC3E}">
        <p14:creationId xmlns:p14="http://schemas.microsoft.com/office/powerpoint/2010/main" val="35726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23497" y="522478"/>
            <a:ext cx="161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07622" y="2863934"/>
            <a:ext cx="9311178" cy="17927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MyMQ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是一款分布式消息中间件框架，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Producer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Broker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Consumer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之间通过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Socket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通信，三者均可横向扩展，并且新增机器完全不影响其他机器的运行，负载均衡器还会让新增的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Broker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充分使用。</a:t>
            </a:r>
          </a:p>
        </p:txBody>
      </p:sp>
    </p:spTree>
    <p:extLst>
      <p:ext uri="{BB962C8B-B14F-4D97-AF65-F5344CB8AC3E}">
        <p14:creationId xmlns:p14="http://schemas.microsoft.com/office/powerpoint/2010/main" val="712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562801" y="500390"/>
            <a:ext cx="140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高效性</a:t>
            </a:r>
          </a:p>
        </p:txBody>
      </p:sp>
      <p:sp>
        <p:nvSpPr>
          <p:cNvPr id="7" name="矩形 6"/>
          <p:cNvSpPr/>
          <p:nvPr/>
        </p:nvSpPr>
        <p:spPr>
          <a:xfrm>
            <a:off x="2445655" y="1633538"/>
            <a:ext cx="3325908" cy="2157411"/>
          </a:xfrm>
          <a:prstGeom prst="rect">
            <a:avLst/>
          </a:prstGeom>
          <a:solidFill>
            <a:srgbClr val="42D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65446" y="4053581"/>
            <a:ext cx="3325908" cy="2157411"/>
          </a:xfrm>
          <a:prstGeom prst="rect">
            <a:avLst/>
          </a:prstGeom>
          <a:solidFill>
            <a:srgbClr val="42D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49272" y="1708122"/>
            <a:ext cx="3117448" cy="20082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传统的</a:t>
            </a:r>
            <a:r>
              <a:rPr lang="en-US" altLang="zh-CN" dirty="0">
                <a:solidFill>
                  <a:schemeClr val="bg1"/>
                </a:solidFill>
              </a:rPr>
              <a:t>IO</a:t>
            </a:r>
            <a:r>
              <a:rPr lang="zh-CN" altLang="en-US" dirty="0">
                <a:solidFill>
                  <a:schemeClr val="bg1"/>
                </a:solidFill>
              </a:rPr>
              <a:t>模型是面向流的，也就是阻塞</a:t>
            </a:r>
            <a:r>
              <a:rPr lang="en-US" altLang="zh-CN" dirty="0">
                <a:solidFill>
                  <a:schemeClr val="bg1"/>
                </a:solidFill>
              </a:rPr>
              <a:t>IO</a:t>
            </a:r>
            <a:r>
              <a:rPr lang="zh-CN" altLang="en-US" dirty="0">
                <a:solidFill>
                  <a:schemeClr val="bg1"/>
                </a:solidFill>
              </a:rPr>
              <a:t>。这意味着，当一个线程调用</a:t>
            </a:r>
            <a:r>
              <a:rPr lang="en-US" altLang="zh-CN" dirty="0">
                <a:solidFill>
                  <a:schemeClr val="bg1"/>
                </a:solidFill>
              </a:rPr>
              <a:t>read() </a:t>
            </a:r>
            <a:r>
              <a:rPr lang="zh-CN" altLang="en-US" dirty="0">
                <a:solidFill>
                  <a:schemeClr val="bg1"/>
                </a:solidFill>
              </a:rPr>
              <a:t>或 </a:t>
            </a:r>
            <a:r>
              <a:rPr lang="en-US" altLang="zh-CN" dirty="0">
                <a:solidFill>
                  <a:schemeClr val="bg1"/>
                </a:solidFill>
              </a:rPr>
              <a:t>write()</a:t>
            </a:r>
            <a:r>
              <a:rPr lang="zh-CN" altLang="en-US" dirty="0">
                <a:solidFill>
                  <a:schemeClr val="bg1"/>
                </a:solidFill>
              </a:rPr>
              <a:t>时，该线程被阻塞，直到有一些数据被读取，或数据完全写入。该线程在此期间不能再干任何事情了。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9676" y="4266664"/>
            <a:ext cx="3117448" cy="1731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Java NIO</a:t>
            </a:r>
            <a:r>
              <a:rPr lang="zh-CN" altLang="en-US" dirty="0">
                <a:solidFill>
                  <a:schemeClr val="bg1"/>
                </a:solidFill>
              </a:rPr>
              <a:t>的非阻塞模式是面向缓存的，使一个线程轮询多个通道读取数据。如果目前没有数据可用时，就什么都不会做。直至通道里有可读数据之前，该线程可以继续做其他的事情。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1" name="Picture 4" descr="https://timgsa.baidu.com/timg?image&amp;quality=80&amp;size=b9999_10000&amp;sec=1556028189609&amp;di=d5b455863fe4c383e6ab0f73c4f32024&amp;imgtype=0&amp;src=http%3A%2F%2Fimg.jdzj.com%2FUserDocument%2F2017y%2FJay8191564%2FPicture%2F20180511080922477.jpg">
            <a:extLst>
              <a:ext uri="{FF2B5EF4-FFF2-40B4-BE49-F238E27FC236}">
                <a16:creationId xmlns:a16="http://schemas.microsoft.com/office/drawing/2014/main" id="{484130FD-34E8-4823-B9E8-1394D044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46" y="1633538"/>
            <a:ext cx="3325907" cy="217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timgsa.baidu.com/timg?image&amp;quality=80&amp;size=b9999_10000&amp;sec=1556028305558&amp;di=5b131103f21787dab04b806d00e36aeb&amp;imgtype=0&amp;src=http%3A%2F%2Fimage.bitautoimg.com%2Fappimage-630-w0%2Fappimage%2Fmedia%2F20180912%2Fw600_h400_1a79a6c0033347bdb7e863cb3b7de2fa.jpeg">
            <a:extLst>
              <a:ext uri="{FF2B5EF4-FFF2-40B4-BE49-F238E27FC236}">
                <a16:creationId xmlns:a16="http://schemas.microsoft.com/office/drawing/2014/main" id="{662B86AA-9CB8-413F-9ED2-9136223A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56" y="4053581"/>
            <a:ext cx="3325907" cy="215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4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61304" y="500390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grpSp>
        <p:nvGrpSpPr>
          <p:cNvPr id="5" name="组 12"/>
          <p:cNvGrpSpPr/>
          <p:nvPr/>
        </p:nvGrpSpPr>
        <p:grpSpPr>
          <a:xfrm>
            <a:off x="2464939" y="3068457"/>
            <a:ext cx="7288662" cy="1926002"/>
            <a:chOff x="1169537" y="3193963"/>
            <a:chExt cx="6207380" cy="1640278"/>
          </a:xfrm>
        </p:grpSpPr>
        <p:sp>
          <p:nvSpPr>
            <p:cNvPr id="6" name="椭圆 5"/>
            <p:cNvSpPr/>
            <p:nvPr/>
          </p:nvSpPr>
          <p:spPr>
            <a:xfrm>
              <a:off x="2884098" y="3345596"/>
              <a:ext cx="2778258" cy="7341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46086" y="3309253"/>
              <a:ext cx="3854282" cy="10184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676184" y="3257297"/>
              <a:ext cx="5194086" cy="13725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69537" y="3193963"/>
              <a:ext cx="6207380" cy="16402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5855540" y="1637610"/>
            <a:ext cx="507456" cy="507456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6"/>
          <p:cNvCxnSpPr>
            <a:stCxn id="11" idx="4"/>
          </p:cNvCxnSpPr>
          <p:nvPr/>
        </p:nvCxnSpPr>
        <p:spPr>
          <a:xfrm>
            <a:off x="6109268" y="2145066"/>
            <a:ext cx="0" cy="153244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77926" y="2729546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8"/>
          <p:cNvCxnSpPr>
            <a:stCxn id="14" idx="4"/>
          </p:cNvCxnSpPr>
          <p:nvPr/>
        </p:nvCxnSpPr>
        <p:spPr>
          <a:xfrm>
            <a:off x="3335091" y="3043875"/>
            <a:ext cx="0" cy="68342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529270" y="3633377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24"/>
          <p:cNvCxnSpPr>
            <a:stCxn id="17" idx="4"/>
          </p:cNvCxnSpPr>
          <p:nvPr/>
        </p:nvCxnSpPr>
        <p:spPr>
          <a:xfrm>
            <a:off x="8686435" y="3947706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34299" y="3937680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8"/>
          <p:cNvCxnSpPr>
            <a:stCxn id="20" idx="4"/>
          </p:cNvCxnSpPr>
          <p:nvPr/>
        </p:nvCxnSpPr>
        <p:spPr>
          <a:xfrm>
            <a:off x="5391464" y="4252009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743446" y="3360393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31"/>
          <p:cNvCxnSpPr>
            <a:stCxn id="23" idx="4"/>
          </p:cNvCxnSpPr>
          <p:nvPr/>
        </p:nvCxnSpPr>
        <p:spPr>
          <a:xfrm>
            <a:off x="7900611" y="3674722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136552" y="3056724"/>
            <a:ext cx="314329" cy="314329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34"/>
          <p:cNvCxnSpPr>
            <a:stCxn id="26" idx="4"/>
          </p:cNvCxnSpPr>
          <p:nvPr/>
        </p:nvCxnSpPr>
        <p:spPr>
          <a:xfrm>
            <a:off x="5293717" y="3371053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334926" y="3976084"/>
            <a:ext cx="204643" cy="204643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连接符 40"/>
          <p:cNvCxnSpPr>
            <a:stCxn id="29" idx="4"/>
          </p:cNvCxnSpPr>
          <p:nvPr/>
        </p:nvCxnSpPr>
        <p:spPr>
          <a:xfrm>
            <a:off x="7437248" y="4180727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260676" y="2638001"/>
            <a:ext cx="204643" cy="204643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连接符 46"/>
          <p:cNvCxnSpPr>
            <a:stCxn id="32" idx="4"/>
          </p:cNvCxnSpPr>
          <p:nvPr/>
        </p:nvCxnSpPr>
        <p:spPr>
          <a:xfrm>
            <a:off x="6362998" y="2842644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480096" y="4008130"/>
            <a:ext cx="204643" cy="204643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49"/>
          <p:cNvCxnSpPr>
            <a:stCxn id="35" idx="4"/>
          </p:cNvCxnSpPr>
          <p:nvPr/>
        </p:nvCxnSpPr>
        <p:spPr>
          <a:xfrm>
            <a:off x="3582418" y="4212773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825776" y="3013571"/>
            <a:ext cx="204643" cy="204643"/>
          </a:xfrm>
          <a:prstGeom prst="ellipse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55"/>
          <p:cNvCxnSpPr>
            <a:stCxn id="41" idx="4"/>
          </p:cNvCxnSpPr>
          <p:nvPr/>
        </p:nvCxnSpPr>
        <p:spPr>
          <a:xfrm>
            <a:off x="8928098" y="3218214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465322" y="1637611"/>
            <a:ext cx="4059092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50000</a:t>
            </a:r>
            <a:r>
              <a:rPr kumimoji="1" lang="zh-CN" altLang="en-US" sz="2800" dirty="0">
                <a:solidFill>
                  <a:schemeClr val="bg1"/>
                </a:solidFill>
              </a:rPr>
              <a:t>条数据，</a:t>
            </a:r>
            <a:r>
              <a:rPr kumimoji="1" lang="en-US" altLang="zh-CN" sz="2800" dirty="0">
                <a:solidFill>
                  <a:schemeClr val="bg1"/>
                </a:solidFill>
              </a:rPr>
              <a:t>167457ms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86768" y="3542695"/>
            <a:ext cx="3510865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1000</a:t>
            </a:r>
            <a:r>
              <a:rPr kumimoji="1" lang="zh-CN" altLang="en-US" sz="2800" dirty="0">
                <a:solidFill>
                  <a:schemeClr val="bg1"/>
                </a:solidFill>
              </a:rPr>
              <a:t>条数据，</a:t>
            </a:r>
            <a:r>
              <a:rPr kumimoji="1" lang="en-US" altLang="zh-CN" sz="2800" dirty="0">
                <a:solidFill>
                  <a:schemeClr val="bg1"/>
                </a:solidFill>
              </a:rPr>
              <a:t>1871ms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40691" y="2109297"/>
            <a:ext cx="3693608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10000</a:t>
            </a:r>
            <a:r>
              <a:rPr kumimoji="1" lang="zh-CN" altLang="en-US" sz="2800" dirty="0">
                <a:solidFill>
                  <a:schemeClr val="bg1"/>
                </a:solidFill>
              </a:rPr>
              <a:t>条数据，</a:t>
            </a:r>
            <a:r>
              <a:rPr kumimoji="1" lang="en-US" altLang="zh-CN" sz="2800" dirty="0">
                <a:solidFill>
                  <a:schemeClr val="bg1"/>
                </a:solidFill>
              </a:rPr>
              <a:t>8629ms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34715" y="4374654"/>
            <a:ext cx="3145381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100</a:t>
            </a:r>
            <a:r>
              <a:rPr kumimoji="1" lang="zh-CN" altLang="en-US" sz="2800" dirty="0">
                <a:solidFill>
                  <a:schemeClr val="bg1"/>
                </a:solidFill>
              </a:rPr>
              <a:t>条数据，</a:t>
            </a:r>
            <a:r>
              <a:rPr kumimoji="1" lang="en-US" altLang="zh-CN" sz="2800" dirty="0">
                <a:solidFill>
                  <a:schemeClr val="bg1"/>
                </a:solidFill>
              </a:rPr>
              <a:t>579ms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76" y="5293896"/>
            <a:ext cx="5470130" cy="127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2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5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尚待提高</a:t>
            </a:r>
          </a:p>
        </p:txBody>
      </p:sp>
    </p:spTree>
    <p:extLst>
      <p:ext uri="{BB962C8B-B14F-4D97-AF65-F5344CB8AC3E}">
        <p14:creationId xmlns:p14="http://schemas.microsoft.com/office/powerpoint/2010/main" val="23855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CONTENT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10225" y="200516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19750" y="2975579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619750" y="3957271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2750" y="1109990"/>
            <a:ext cx="186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62750" y="2124550"/>
            <a:ext cx="19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62750" y="3094969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包与类设计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81800" y="4076661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619750" y="4954644"/>
            <a:ext cx="781050" cy="781050"/>
            <a:chOff x="5591175" y="5162550"/>
            <a:chExt cx="781050" cy="781050"/>
          </a:xfrm>
        </p:grpSpPr>
        <p:sp>
          <p:nvSpPr>
            <p:cNvPr id="20" name="椭圆 19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17"/>
          <p:cNvSpPr txBox="1"/>
          <p:nvPr/>
        </p:nvSpPr>
        <p:spPr>
          <a:xfrm>
            <a:off x="6781800" y="5074034"/>
            <a:ext cx="195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尚待提高</a:t>
            </a:r>
          </a:p>
        </p:txBody>
      </p:sp>
    </p:spTree>
    <p:extLst>
      <p:ext uri="{BB962C8B-B14F-4D97-AF65-F5344CB8AC3E}">
        <p14:creationId xmlns:p14="http://schemas.microsoft.com/office/powerpoint/2010/main" val="41645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98201" y="500390"/>
            <a:ext cx="181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尚待提高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644544" y="2055247"/>
            <a:ext cx="419442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“心跳”机制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44544" y="3301725"/>
            <a:ext cx="419442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统一的注册中心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44544" y="4577668"/>
            <a:ext cx="419442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生产者消费者客户端</a:t>
            </a:r>
            <a:r>
              <a:rPr lang="zh-CN" altLang="en-US" sz="2400" dirty="0">
                <a:solidFill>
                  <a:schemeClr val="bg1"/>
                </a:solidFill>
              </a:rPr>
              <a:t>连接池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71085" y="1868434"/>
            <a:ext cx="152400" cy="853088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71085" y="3092455"/>
            <a:ext cx="152400" cy="853088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171085" y="4333872"/>
            <a:ext cx="152400" cy="853088"/>
          </a:xfrm>
          <a:prstGeom prst="rect">
            <a:avLst/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3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6200" y="2514600"/>
            <a:ext cx="468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THANK 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1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</a:p>
        </p:txBody>
      </p:sp>
    </p:spTree>
    <p:extLst>
      <p:ext uri="{BB962C8B-B14F-4D97-AF65-F5344CB8AC3E}">
        <p14:creationId xmlns:p14="http://schemas.microsoft.com/office/powerpoint/2010/main" val="31879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48157" y="500390"/>
            <a:ext cx="182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概念阐述</a:t>
            </a:r>
          </a:p>
        </p:txBody>
      </p:sp>
      <p:sp>
        <p:nvSpPr>
          <p:cNvPr id="6" name="饼形 17"/>
          <p:cNvSpPr/>
          <p:nvPr/>
        </p:nvSpPr>
        <p:spPr>
          <a:xfrm rot="16200000">
            <a:off x="3020167" y="3238535"/>
            <a:ext cx="2812656" cy="2830684"/>
          </a:xfrm>
          <a:custGeom>
            <a:avLst/>
            <a:gdLst/>
            <a:ahLst/>
            <a:cxnLst/>
            <a:rect l="l" t="t" r="r" b="b"/>
            <a:pathLst>
              <a:path w="2608412" h="2625132">
                <a:moveTo>
                  <a:pt x="54" y="2625132"/>
                </a:moveTo>
                <a:cubicBezTo>
                  <a:pt x="-4399" y="1930455"/>
                  <a:pt x="268440" y="1262700"/>
                  <a:pt x="758084" y="769907"/>
                </a:cubicBezTo>
                <a:cubicBezTo>
                  <a:pt x="1247728" y="277114"/>
                  <a:pt x="1913720" y="0"/>
                  <a:pt x="2608412" y="0"/>
                </a:cubicBezTo>
                <a:lnTo>
                  <a:pt x="2608412" y="671343"/>
                </a:lnTo>
                <a:lnTo>
                  <a:pt x="2600619" y="671343"/>
                </a:lnTo>
                <a:lnTo>
                  <a:pt x="2600619" y="668925"/>
                </a:lnTo>
                <a:lnTo>
                  <a:pt x="2551981" y="671343"/>
                </a:lnTo>
                <a:lnTo>
                  <a:pt x="2513037" y="671343"/>
                </a:lnTo>
                <a:lnTo>
                  <a:pt x="2513037" y="673279"/>
                </a:lnTo>
                <a:cubicBezTo>
                  <a:pt x="2027428" y="692820"/>
                  <a:pt x="1566493" y="896115"/>
                  <a:pt x="1222449" y="1242371"/>
                </a:cubicBezTo>
                <a:cubicBezTo>
                  <a:pt x="858519" y="1608641"/>
                  <a:pt x="655389" y="2104678"/>
                  <a:pt x="657990" y="262091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饼形 22"/>
          <p:cNvSpPr/>
          <p:nvPr/>
        </p:nvSpPr>
        <p:spPr>
          <a:xfrm rot="5400000">
            <a:off x="5833731" y="1813319"/>
            <a:ext cx="1421881" cy="1430996"/>
          </a:xfrm>
          <a:custGeom>
            <a:avLst/>
            <a:gdLst/>
            <a:ahLst/>
            <a:cxnLst/>
            <a:rect l="l" t="t" r="r" b="b"/>
            <a:pathLst>
              <a:path w="1318630" h="1327083">
                <a:moveTo>
                  <a:pt x="27" y="1327083"/>
                </a:moveTo>
                <a:cubicBezTo>
                  <a:pt x="-2224" y="975903"/>
                  <a:pt x="135704" y="638333"/>
                  <a:pt x="383234" y="389211"/>
                </a:cubicBezTo>
                <a:cubicBezTo>
                  <a:pt x="630764" y="140089"/>
                  <a:pt x="967443" y="0"/>
                  <a:pt x="1318630" y="0"/>
                </a:cubicBezTo>
                <a:lnTo>
                  <a:pt x="1318630" y="637901"/>
                </a:lnTo>
                <a:cubicBezTo>
                  <a:pt x="1138228" y="637905"/>
                  <a:pt x="965280" y="709871"/>
                  <a:pt x="838126" y="837843"/>
                </a:cubicBezTo>
                <a:cubicBezTo>
                  <a:pt x="710966" y="965821"/>
                  <a:pt x="640110" y="1139237"/>
                  <a:pt x="641266" y="1319644"/>
                </a:cubicBezTo>
                <a:lnTo>
                  <a:pt x="643521" y="1319629"/>
                </a:lnTo>
                <a:lnTo>
                  <a:pt x="640171" y="132298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饼形 18"/>
          <p:cNvSpPr/>
          <p:nvPr/>
        </p:nvSpPr>
        <p:spPr>
          <a:xfrm rot="10800000">
            <a:off x="5836562" y="3241280"/>
            <a:ext cx="2094936" cy="2108363"/>
          </a:xfrm>
          <a:custGeom>
            <a:avLst/>
            <a:gdLst/>
            <a:ahLst/>
            <a:cxnLst/>
            <a:rect l="l" t="t" r="r" b="b"/>
            <a:pathLst>
              <a:path w="1942810" h="1955263">
                <a:moveTo>
                  <a:pt x="40" y="1955263"/>
                </a:moveTo>
                <a:cubicBezTo>
                  <a:pt x="-3277" y="1437850"/>
                  <a:pt x="199941" y="940490"/>
                  <a:pt x="564640" y="573446"/>
                </a:cubicBezTo>
                <a:cubicBezTo>
                  <a:pt x="929339" y="206402"/>
                  <a:pt x="1425386" y="0"/>
                  <a:pt x="1942810" y="0"/>
                </a:cubicBezTo>
                <a:lnTo>
                  <a:pt x="1942810" y="628108"/>
                </a:lnTo>
                <a:cubicBezTo>
                  <a:pt x="1591915" y="628283"/>
                  <a:pt x="1255564" y="768348"/>
                  <a:pt x="1008225" y="1017279"/>
                </a:cubicBezTo>
                <a:cubicBezTo>
                  <a:pt x="761610" y="1265480"/>
                  <a:pt x="623788" y="1601476"/>
                  <a:pt x="625186" y="195125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饼形 8"/>
          <p:cNvSpPr/>
          <p:nvPr/>
        </p:nvSpPr>
        <p:spPr>
          <a:xfrm>
            <a:off x="5106116" y="2516916"/>
            <a:ext cx="1460889" cy="1460889"/>
          </a:xfrm>
          <a:prstGeom prst="pie">
            <a:avLst>
              <a:gd name="adj1" fmla="val 10777963"/>
              <a:gd name="adj2" fmla="val 1620000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5217596" y="2526207"/>
            <a:ext cx="6254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EAE7D4"/>
                </a:solidFill>
                <a:latin typeface="Broadway" pitchFamily="82" charset="0"/>
              </a:rPr>
              <a:t>A</a:t>
            </a: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5867165" y="1886076"/>
            <a:ext cx="5886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EAE7D4"/>
                </a:solidFill>
                <a:latin typeface="Broadway" pitchFamily="82" charset="0"/>
              </a:rPr>
              <a:t>B</a:t>
            </a: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7272800" y="3265619"/>
            <a:ext cx="5838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EAE7D4"/>
                </a:solidFill>
                <a:latin typeface="Broadway" pitchFamily="82" charset="0"/>
              </a:rPr>
              <a:t>C</a:t>
            </a: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5274746" y="5349643"/>
            <a:ext cx="60785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EAE7D4"/>
                </a:solidFill>
                <a:latin typeface="Broadway" pitchFamily="82" charset="0"/>
              </a:rPr>
              <a:t>D</a:t>
            </a: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3011152" y="1452210"/>
            <a:ext cx="20434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什么是</a:t>
            </a:r>
            <a:r>
              <a:rPr lang="en-US" altLang="zh-CN" sz="2800" b="1" dirty="0">
                <a:solidFill>
                  <a:srgbClr val="42D2C4"/>
                </a:solidFill>
                <a:latin typeface="Century Gothic" pitchFamily="34" charset="0"/>
              </a:rPr>
              <a:t>MQ</a:t>
            </a: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？</a:t>
            </a: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878818" y="1979945"/>
            <a:ext cx="43066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即“消息队列”，消息的传输过程中保存消息的容器。</a:t>
            </a: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7230513" y="133436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如何定义消息？</a:t>
            </a: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7856614" y="3615971"/>
            <a:ext cx="2246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2D2C4"/>
                </a:solidFill>
                <a:latin typeface="Century Gothic" pitchFamily="34" charset="0"/>
              </a:rPr>
              <a:t>MQ</a:t>
            </a: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的作用？</a:t>
            </a: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7230513" y="1886076"/>
            <a:ext cx="49249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“消息”是在两台计算机间传送的数据单位。消息可以只包含文本字符串，也可以包含嵌入对象。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7705505" y="4158687"/>
            <a:ext cx="405508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提供路由并保证消息的传递；如果发送消息时接收者不可用，消息队列会保留消息，直到可以成功地传递它。</a:t>
            </a: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166366" y="3333268"/>
            <a:ext cx="29642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2D2C4"/>
                </a:solidFill>
                <a:latin typeface="Century Gothic" pitchFamily="34" charset="0"/>
              </a:rPr>
              <a:t>MQ</a:t>
            </a:r>
            <a:r>
              <a:rPr lang="zh-CN" altLang="en-US" sz="2800" b="1" dirty="0">
                <a:solidFill>
                  <a:srgbClr val="42D2C4"/>
                </a:solidFill>
                <a:latin typeface="Century Gothic" pitchFamily="34" charset="0"/>
              </a:rPr>
              <a:t>的应用场景？</a:t>
            </a: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67892" y="3877581"/>
            <a:ext cx="4392755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300" dirty="0">
                <a:solidFill>
                  <a:schemeClr val="bg1"/>
                </a:solidFill>
              </a:rPr>
              <a:t>消息队列的主要特点是</a:t>
            </a:r>
            <a:r>
              <a:rPr lang="zh-CN" altLang="en-US" sz="2300" b="1" dirty="0">
                <a:solidFill>
                  <a:schemeClr val="bg1"/>
                </a:solidFill>
              </a:rPr>
              <a:t>异步处理</a:t>
            </a:r>
            <a:r>
              <a:rPr lang="zh-CN" altLang="en-US" sz="2300" dirty="0">
                <a:solidFill>
                  <a:schemeClr val="bg1"/>
                </a:solidFill>
              </a:rPr>
              <a:t>，主要目的是减少请求响应时间和解耦。</a:t>
            </a:r>
            <a:endParaRPr lang="en-US" altLang="zh-CN" sz="2300" dirty="0">
              <a:solidFill>
                <a:schemeClr val="bg1"/>
              </a:solidFill>
            </a:endParaRPr>
          </a:p>
          <a:p>
            <a:r>
              <a:rPr lang="zh-CN" altLang="en-US" sz="2300" dirty="0">
                <a:solidFill>
                  <a:schemeClr val="bg1"/>
                </a:solidFill>
              </a:rPr>
              <a:t>用户注册短信或邮件的异步发送；网站请求高峰时对流量削峰填谷；日志传输处理；分布式事务的实现</a:t>
            </a:r>
            <a:r>
              <a:rPr lang="en-US" altLang="zh-CN" sz="2300" dirty="0">
                <a:solidFill>
                  <a:schemeClr val="bg1"/>
                </a:solidFill>
              </a:rPr>
              <a:t>……</a:t>
            </a:r>
            <a:endParaRPr lang="zh-CN" alt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19993" y="468181"/>
            <a:ext cx="205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系统结构图</a:t>
            </a:r>
          </a:p>
        </p:txBody>
      </p:sp>
      <p:pic>
        <p:nvPicPr>
          <p:cNvPr id="15" name="内容占位符 4">
            <a:extLst>
              <a:ext uri="{FF2B5EF4-FFF2-40B4-BE49-F238E27FC236}">
                <a16:creationId xmlns:a16="http://schemas.microsoft.com/office/drawing/2014/main" id="{2A256E60-5A7B-469F-A8C0-13E9238FF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4" y="991399"/>
            <a:ext cx="9799331" cy="586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2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</a:p>
        </p:txBody>
      </p:sp>
    </p:spTree>
    <p:extLst>
      <p:ext uri="{BB962C8B-B14F-4D97-AF65-F5344CB8AC3E}">
        <p14:creationId xmlns:p14="http://schemas.microsoft.com/office/powerpoint/2010/main" val="35711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5057374" y="1663700"/>
            <a:ext cx="2025915" cy="1194148"/>
          </a:xfrm>
          <a:custGeom>
            <a:avLst/>
            <a:gdLst>
              <a:gd name="T0" fmla="*/ 579995 w 798"/>
              <a:gd name="T1" fmla="*/ 631863 h 470"/>
              <a:gd name="T2" fmla="*/ 659537 w 798"/>
              <a:gd name="T3" fmla="*/ 779463 h 470"/>
              <a:gd name="T4" fmla="*/ 737422 w 798"/>
              <a:gd name="T5" fmla="*/ 631863 h 470"/>
              <a:gd name="T6" fmla="*/ 1045648 w 798"/>
              <a:gd name="T7" fmla="*/ 728052 h 470"/>
              <a:gd name="T8" fmla="*/ 1322388 w 798"/>
              <a:gd name="T9" fmla="*/ 230522 h 470"/>
              <a:gd name="T10" fmla="*/ 0 w 798"/>
              <a:gd name="T11" fmla="*/ 227205 h 470"/>
              <a:gd name="T12" fmla="*/ 275083 w 798"/>
              <a:gd name="T13" fmla="*/ 726393 h 470"/>
              <a:gd name="T14" fmla="*/ 579995 w 798"/>
              <a:gd name="T15" fmla="*/ 631863 h 4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70">
                <a:moveTo>
                  <a:pt x="350" y="381"/>
                </a:moveTo>
                <a:cubicBezTo>
                  <a:pt x="398" y="470"/>
                  <a:pt x="398" y="470"/>
                  <a:pt x="398" y="470"/>
                </a:cubicBezTo>
                <a:cubicBezTo>
                  <a:pt x="445" y="381"/>
                  <a:pt x="445" y="381"/>
                  <a:pt x="445" y="381"/>
                </a:cubicBezTo>
                <a:cubicBezTo>
                  <a:pt x="512" y="388"/>
                  <a:pt x="575" y="408"/>
                  <a:pt x="631" y="439"/>
                </a:cubicBezTo>
                <a:cubicBezTo>
                  <a:pt x="798" y="139"/>
                  <a:pt x="798" y="139"/>
                  <a:pt x="798" y="139"/>
                </a:cubicBezTo>
                <a:cubicBezTo>
                  <a:pt x="550" y="1"/>
                  <a:pt x="249" y="0"/>
                  <a:pt x="0" y="137"/>
                </a:cubicBezTo>
                <a:cubicBezTo>
                  <a:pt x="166" y="438"/>
                  <a:pt x="166" y="438"/>
                  <a:pt x="166" y="438"/>
                </a:cubicBezTo>
                <a:cubicBezTo>
                  <a:pt x="222" y="407"/>
                  <a:pt x="284" y="387"/>
                  <a:pt x="350" y="3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5035482" y="4835122"/>
            <a:ext cx="2025916" cy="1189284"/>
          </a:xfrm>
          <a:custGeom>
            <a:avLst/>
            <a:gdLst>
              <a:gd name="T0" fmla="*/ 594909 w 798"/>
              <a:gd name="T1" fmla="*/ 144310 h 468"/>
              <a:gd name="T2" fmla="*/ 672794 w 798"/>
              <a:gd name="T3" fmla="*/ 0 h 468"/>
              <a:gd name="T4" fmla="*/ 747365 w 798"/>
              <a:gd name="T5" fmla="*/ 144310 h 468"/>
              <a:gd name="T6" fmla="*/ 1050619 w 798"/>
              <a:gd name="T7" fmla="*/ 51421 h 468"/>
              <a:gd name="T8" fmla="*/ 1322388 w 798"/>
              <a:gd name="T9" fmla="*/ 552359 h 468"/>
              <a:gd name="T10" fmla="*/ 0 w 798"/>
              <a:gd name="T11" fmla="*/ 539089 h 468"/>
              <a:gd name="T12" fmla="*/ 280055 w 798"/>
              <a:gd name="T13" fmla="*/ 43127 h 468"/>
              <a:gd name="T14" fmla="*/ 594909 w 798"/>
              <a:gd name="T15" fmla="*/ 144310 h 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68">
                <a:moveTo>
                  <a:pt x="359" y="87"/>
                </a:moveTo>
                <a:cubicBezTo>
                  <a:pt x="406" y="0"/>
                  <a:pt x="406" y="0"/>
                  <a:pt x="406" y="0"/>
                </a:cubicBezTo>
                <a:cubicBezTo>
                  <a:pt x="451" y="87"/>
                  <a:pt x="451" y="87"/>
                  <a:pt x="451" y="87"/>
                </a:cubicBezTo>
                <a:cubicBezTo>
                  <a:pt x="517" y="80"/>
                  <a:pt x="579" y="61"/>
                  <a:pt x="634" y="31"/>
                </a:cubicBezTo>
                <a:cubicBezTo>
                  <a:pt x="798" y="333"/>
                  <a:pt x="798" y="333"/>
                  <a:pt x="798" y="333"/>
                </a:cubicBezTo>
                <a:cubicBezTo>
                  <a:pt x="548" y="468"/>
                  <a:pt x="246" y="465"/>
                  <a:pt x="0" y="325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226" y="59"/>
                  <a:pt x="291" y="80"/>
                  <a:pt x="359" y="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3987262" y="3854997"/>
            <a:ext cx="1454379" cy="1770548"/>
          </a:xfrm>
          <a:custGeom>
            <a:avLst/>
            <a:gdLst>
              <a:gd name="T0" fmla="*/ 644481 w 573"/>
              <a:gd name="T1" fmla="*/ 328305 h 697"/>
              <a:gd name="T2" fmla="*/ 806843 w 573"/>
              <a:gd name="T3" fmla="*/ 321673 h 697"/>
              <a:gd name="T4" fmla="*/ 722349 w 573"/>
              <a:gd name="T5" fmla="*/ 459295 h 697"/>
              <a:gd name="T6" fmla="*/ 949325 w 573"/>
              <a:gd name="T7" fmla="*/ 669875 h 697"/>
              <a:gd name="T8" fmla="*/ 652764 w 573"/>
              <a:gd name="T9" fmla="*/ 1155700 h 697"/>
              <a:gd name="T10" fmla="*/ 0 w 573"/>
              <a:gd name="T11" fmla="*/ 4974 h 697"/>
              <a:gd name="T12" fmla="*/ 569926 w 573"/>
              <a:gd name="T13" fmla="*/ 0 h 697"/>
              <a:gd name="T14" fmla="*/ 644481 w 573"/>
              <a:gd name="T15" fmla="*/ 32830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3" h="697">
                <a:moveTo>
                  <a:pt x="389" y="198"/>
                </a:moveTo>
                <a:cubicBezTo>
                  <a:pt x="487" y="194"/>
                  <a:pt x="487" y="194"/>
                  <a:pt x="487" y="194"/>
                </a:cubicBezTo>
                <a:cubicBezTo>
                  <a:pt x="436" y="277"/>
                  <a:pt x="436" y="277"/>
                  <a:pt x="436" y="277"/>
                </a:cubicBezTo>
                <a:cubicBezTo>
                  <a:pt x="473" y="328"/>
                  <a:pt x="520" y="371"/>
                  <a:pt x="573" y="404"/>
                </a:cubicBezTo>
                <a:cubicBezTo>
                  <a:pt x="394" y="697"/>
                  <a:pt x="394" y="697"/>
                  <a:pt x="394" y="697"/>
                </a:cubicBezTo>
                <a:cubicBezTo>
                  <a:pt x="152" y="549"/>
                  <a:pt x="3" y="287"/>
                  <a:pt x="0" y="3"/>
                </a:cubicBezTo>
                <a:cubicBezTo>
                  <a:pt x="344" y="0"/>
                  <a:pt x="344" y="0"/>
                  <a:pt x="344" y="0"/>
                </a:cubicBezTo>
                <a:cubicBezTo>
                  <a:pt x="345" y="71"/>
                  <a:pt x="361" y="138"/>
                  <a:pt x="389" y="1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3977534" y="2047967"/>
            <a:ext cx="1464107" cy="1770548"/>
          </a:xfrm>
          <a:custGeom>
            <a:avLst/>
            <a:gdLst>
              <a:gd name="T0" fmla="*/ 698951 w 577"/>
              <a:gd name="T1" fmla="*/ 734541 h 697"/>
              <a:gd name="T2" fmla="*/ 790047 w 577"/>
              <a:gd name="T3" fmla="*/ 868848 h 697"/>
              <a:gd name="T4" fmla="*/ 627731 w 577"/>
              <a:gd name="T5" fmla="*/ 868848 h 697"/>
              <a:gd name="T6" fmla="*/ 568105 w 577"/>
              <a:gd name="T7" fmla="*/ 1155700 h 697"/>
              <a:gd name="T8" fmla="*/ 0 w 577"/>
              <a:gd name="T9" fmla="*/ 1142435 h 697"/>
              <a:gd name="T10" fmla="*/ 665826 w 577"/>
              <a:gd name="T11" fmla="*/ 0 h 697"/>
              <a:gd name="T12" fmla="*/ 955675 w 577"/>
              <a:gd name="T13" fmla="*/ 489141 h 697"/>
              <a:gd name="T14" fmla="*/ 698951 w 577"/>
              <a:gd name="T15" fmla="*/ 73454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422" y="443"/>
                </a:moveTo>
                <a:cubicBezTo>
                  <a:pt x="477" y="524"/>
                  <a:pt x="477" y="524"/>
                  <a:pt x="477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57" y="578"/>
                  <a:pt x="344" y="636"/>
                  <a:pt x="343" y="697"/>
                </a:cubicBezTo>
                <a:cubicBezTo>
                  <a:pt x="0" y="689"/>
                  <a:pt x="0" y="689"/>
                  <a:pt x="0" y="689"/>
                </a:cubicBezTo>
                <a:cubicBezTo>
                  <a:pt x="6" y="406"/>
                  <a:pt x="158" y="145"/>
                  <a:pt x="402" y="0"/>
                </a:cubicBezTo>
                <a:cubicBezTo>
                  <a:pt x="577" y="295"/>
                  <a:pt x="577" y="295"/>
                  <a:pt x="577" y="295"/>
                </a:cubicBezTo>
                <a:cubicBezTo>
                  <a:pt x="515" y="332"/>
                  <a:pt x="462" y="383"/>
                  <a:pt x="422" y="44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689293" y="3869589"/>
            <a:ext cx="1464107" cy="1770548"/>
          </a:xfrm>
          <a:custGeom>
            <a:avLst/>
            <a:gdLst>
              <a:gd name="T0" fmla="*/ 256724 w 577"/>
              <a:gd name="T1" fmla="*/ 419501 h 697"/>
              <a:gd name="T2" fmla="*/ 165628 w 577"/>
              <a:gd name="T3" fmla="*/ 285194 h 697"/>
              <a:gd name="T4" fmla="*/ 327944 w 577"/>
              <a:gd name="T5" fmla="*/ 285194 h 697"/>
              <a:gd name="T6" fmla="*/ 387570 w 577"/>
              <a:gd name="T7" fmla="*/ 0 h 697"/>
              <a:gd name="T8" fmla="*/ 955675 w 577"/>
              <a:gd name="T9" fmla="*/ 11607 h 697"/>
              <a:gd name="T10" fmla="*/ 289849 w 577"/>
              <a:gd name="T11" fmla="*/ 1155700 h 697"/>
              <a:gd name="T12" fmla="*/ 0 w 577"/>
              <a:gd name="T13" fmla="*/ 664901 h 697"/>
              <a:gd name="T14" fmla="*/ 256724 w 577"/>
              <a:gd name="T15" fmla="*/ 41950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155" y="253"/>
                </a:moveTo>
                <a:cubicBezTo>
                  <a:pt x="100" y="172"/>
                  <a:pt x="100" y="172"/>
                  <a:pt x="100" y="172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20" y="119"/>
                  <a:pt x="233" y="61"/>
                  <a:pt x="234" y="0"/>
                </a:cubicBezTo>
                <a:cubicBezTo>
                  <a:pt x="577" y="7"/>
                  <a:pt x="577" y="7"/>
                  <a:pt x="577" y="7"/>
                </a:cubicBezTo>
                <a:cubicBezTo>
                  <a:pt x="571" y="291"/>
                  <a:pt x="419" y="551"/>
                  <a:pt x="175" y="697"/>
                </a:cubicBezTo>
                <a:cubicBezTo>
                  <a:pt x="0" y="401"/>
                  <a:pt x="0" y="401"/>
                  <a:pt x="0" y="401"/>
                </a:cubicBezTo>
                <a:cubicBezTo>
                  <a:pt x="62" y="364"/>
                  <a:pt x="115" y="314"/>
                  <a:pt x="155" y="25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6696589" y="2057697"/>
            <a:ext cx="1456810" cy="1770548"/>
          </a:xfrm>
          <a:custGeom>
            <a:avLst/>
            <a:gdLst>
              <a:gd name="T0" fmla="*/ 0 w 574"/>
              <a:gd name="T1" fmla="*/ 485825 h 697"/>
              <a:gd name="T2" fmla="*/ 294882 w 574"/>
              <a:gd name="T3" fmla="*/ 0 h 697"/>
              <a:gd name="T4" fmla="*/ 950913 w 574"/>
              <a:gd name="T5" fmla="*/ 1147409 h 697"/>
              <a:gd name="T6" fmla="*/ 382685 w 574"/>
              <a:gd name="T7" fmla="*/ 1155700 h 697"/>
              <a:gd name="T8" fmla="*/ 314762 w 574"/>
              <a:gd name="T9" fmla="*/ 842318 h 697"/>
              <a:gd name="T10" fmla="*/ 150755 w 574"/>
              <a:gd name="T11" fmla="*/ 847292 h 697"/>
              <a:gd name="T12" fmla="*/ 238557 w 574"/>
              <a:gd name="T13" fmla="*/ 709669 h 697"/>
              <a:gd name="T14" fmla="*/ 0 w 574"/>
              <a:gd name="T15" fmla="*/ 48582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4" h="697">
                <a:moveTo>
                  <a:pt x="0" y="293"/>
                </a:moveTo>
                <a:cubicBezTo>
                  <a:pt x="178" y="0"/>
                  <a:pt x="178" y="0"/>
                  <a:pt x="178" y="0"/>
                </a:cubicBezTo>
                <a:cubicBezTo>
                  <a:pt x="421" y="147"/>
                  <a:pt x="571" y="409"/>
                  <a:pt x="574" y="692"/>
                </a:cubicBezTo>
                <a:cubicBezTo>
                  <a:pt x="231" y="697"/>
                  <a:pt x="231" y="697"/>
                  <a:pt x="231" y="697"/>
                </a:cubicBezTo>
                <a:cubicBezTo>
                  <a:pt x="230" y="630"/>
                  <a:pt x="215" y="566"/>
                  <a:pt x="190" y="508"/>
                </a:cubicBezTo>
                <a:cubicBezTo>
                  <a:pt x="91" y="511"/>
                  <a:pt x="91" y="511"/>
                  <a:pt x="91" y="511"/>
                </a:cubicBezTo>
                <a:cubicBezTo>
                  <a:pt x="144" y="428"/>
                  <a:pt x="144" y="428"/>
                  <a:pt x="144" y="428"/>
                </a:cubicBezTo>
                <a:cubicBezTo>
                  <a:pt x="106" y="374"/>
                  <a:pt x="57" y="328"/>
                  <a:pt x="0" y="29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233584" y="441423"/>
            <a:ext cx="230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功能总览</a:t>
            </a:r>
          </a:p>
        </p:txBody>
      </p:sp>
      <p:grpSp>
        <p:nvGrpSpPr>
          <p:cNvPr id="31" name="组 7"/>
          <p:cNvGrpSpPr/>
          <p:nvPr/>
        </p:nvGrpSpPr>
        <p:grpSpPr>
          <a:xfrm>
            <a:off x="5571856" y="3175688"/>
            <a:ext cx="996950" cy="1165225"/>
            <a:chOff x="4333875" y="882650"/>
            <a:chExt cx="996950" cy="1165225"/>
          </a:xfr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2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6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7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8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9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0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1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46" name="TextBox 40"/>
          <p:cNvSpPr txBox="1"/>
          <p:nvPr/>
        </p:nvSpPr>
        <p:spPr>
          <a:xfrm>
            <a:off x="295421" y="2011680"/>
            <a:ext cx="3747811" cy="86946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同步消息工厂，延时消息工厂，单向消息工厂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8343900" y="3931338"/>
            <a:ext cx="3679678" cy="191590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消息存储，消息分发（</a:t>
            </a:r>
            <a:r>
              <a:rPr lang="en-US" altLang="zh-CN" sz="2000" dirty="0">
                <a:solidFill>
                  <a:schemeClr val="bg1"/>
                </a:solidFill>
              </a:rPr>
              <a:t>Push</a:t>
            </a:r>
            <a:r>
              <a:rPr lang="zh-CN" altLang="en-US" sz="2000" dirty="0">
                <a:solidFill>
                  <a:schemeClr val="bg1"/>
                </a:solidFill>
              </a:rPr>
              <a:t>模式与</a:t>
            </a:r>
            <a:r>
              <a:rPr lang="en-US" altLang="zh-CN" sz="2000" dirty="0">
                <a:solidFill>
                  <a:schemeClr val="bg1"/>
                </a:solidFill>
              </a:rPr>
              <a:t>Pull</a:t>
            </a:r>
            <a:r>
              <a:rPr lang="zh-CN" altLang="en-US" sz="2000" dirty="0">
                <a:solidFill>
                  <a:schemeClr val="bg1"/>
                </a:solidFill>
              </a:rPr>
              <a:t>模式），失败重试机制，消息过滤，负载均衡，死信队列，主从备份，持久化存储（同步或异步刷盘）与宕机恢复，横向扩展等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3" name="文本框 10"/>
          <p:cNvSpPr txBox="1"/>
          <p:nvPr/>
        </p:nvSpPr>
        <p:spPr>
          <a:xfrm>
            <a:off x="3961188" y="2888279"/>
            <a:ext cx="1335924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0"/>
          <p:cNvSpPr txBox="1"/>
          <p:nvPr/>
        </p:nvSpPr>
        <p:spPr>
          <a:xfrm>
            <a:off x="7043224" y="4419933"/>
            <a:ext cx="1110175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0"/>
          <p:cNvSpPr txBox="1"/>
          <p:nvPr/>
        </p:nvSpPr>
        <p:spPr>
          <a:xfrm>
            <a:off x="6772839" y="2895409"/>
            <a:ext cx="1650944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40"/>
          <p:cNvSpPr txBox="1"/>
          <p:nvPr/>
        </p:nvSpPr>
        <p:spPr>
          <a:xfrm>
            <a:off x="8343900" y="2173045"/>
            <a:ext cx="3438378" cy="68480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消费者工厂（支持</a:t>
            </a:r>
            <a:r>
              <a:rPr lang="en-US" altLang="zh-CN" sz="2000" dirty="0">
                <a:solidFill>
                  <a:schemeClr val="bg1"/>
                </a:solidFill>
              </a:rPr>
              <a:t>Push</a:t>
            </a:r>
            <a:r>
              <a:rPr lang="zh-CN" altLang="en-US" sz="2000" dirty="0">
                <a:solidFill>
                  <a:schemeClr val="bg1"/>
                </a:solidFill>
              </a:rPr>
              <a:t>模式和</a:t>
            </a:r>
            <a:r>
              <a:rPr lang="en-US" altLang="zh-CN" sz="2000" dirty="0">
                <a:solidFill>
                  <a:schemeClr val="bg1"/>
                </a:solidFill>
              </a:rPr>
              <a:t>Pull</a:t>
            </a:r>
            <a:r>
              <a:rPr lang="zh-CN" altLang="en-US" sz="2000" dirty="0">
                <a:solidFill>
                  <a:schemeClr val="bg1"/>
                </a:solidFill>
              </a:rPr>
              <a:t>模式）</a:t>
            </a:r>
          </a:p>
        </p:txBody>
      </p:sp>
      <p:sp>
        <p:nvSpPr>
          <p:cNvPr id="57" name="文本框 10"/>
          <p:cNvSpPr txBox="1"/>
          <p:nvPr/>
        </p:nvSpPr>
        <p:spPr>
          <a:xfrm>
            <a:off x="4117254" y="4293288"/>
            <a:ext cx="1120178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01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23497" y="522478"/>
            <a:ext cx="161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D5C7F1-27B3-49EF-8883-D4F23124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232737"/>
            <a:ext cx="10359736" cy="52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5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23497" y="522478"/>
            <a:ext cx="161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7F4162-5E7F-45E3-96AD-CD4811F0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1" y="2062603"/>
            <a:ext cx="11836298" cy="27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>
            <a:lumMod val="95000"/>
            <a:alpha val="30000"/>
          </a:schemeClr>
        </a:solidFill>
      </a:spPr>
      <a:bodyPr wrap="square" lIns="68580" tIns="34290" rIns="68580" bIns="34290" rtlCol="0">
        <a:spAutoFit/>
      </a:bodyPr>
      <a:lstStyle>
        <a:defPPr defTabSz="457200">
          <a:lnSpc>
            <a:spcPct val="130000"/>
          </a:lnSpc>
          <a:defRPr sz="2000" b="1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712</Words>
  <Application>Microsoft Office PowerPoint</Application>
  <PresentationFormat>宽屏</PresentationFormat>
  <Paragraphs>95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Arial</vt:lpstr>
      <vt:lpstr>Broadway</vt:lpstr>
      <vt:lpstr>Calibri</vt:lpstr>
      <vt:lpstr>Century Gothic</vt:lpstr>
      <vt:lpstr>Segoe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赵 虎</cp:lastModifiedBy>
  <cp:revision>51</cp:revision>
  <dcterms:created xsi:type="dcterms:W3CDTF">2015-07-31T08:15:03Z</dcterms:created>
  <dcterms:modified xsi:type="dcterms:W3CDTF">2019-04-24T05:18:37Z</dcterms:modified>
</cp:coreProperties>
</file>