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3" r:id="rId2"/>
    <p:sldId id="284" r:id="rId3"/>
    <p:sldId id="285" r:id="rId4"/>
    <p:sldId id="267" r:id="rId5"/>
    <p:sldId id="264" r:id="rId6"/>
    <p:sldId id="286" r:id="rId7"/>
    <p:sldId id="263" r:id="rId8"/>
    <p:sldId id="294" r:id="rId9"/>
    <p:sldId id="295" r:id="rId10"/>
    <p:sldId id="296" r:id="rId11"/>
    <p:sldId id="287" r:id="rId12"/>
    <p:sldId id="268" r:id="rId13"/>
    <p:sldId id="289" r:id="rId14"/>
    <p:sldId id="293" r:id="rId15"/>
    <p:sldId id="260" r:id="rId16"/>
    <p:sldId id="291" r:id="rId17"/>
    <p:sldId id="292" r:id="rId18"/>
    <p:sldId id="271" r:id="rId19"/>
    <p:sldId id="290" r:id="rId20"/>
    <p:sldId id="272" r:id="rId21"/>
    <p:sldId id="288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42D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Template/Home.shtml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3350" y="-1"/>
            <a:ext cx="12325350" cy="6866809"/>
          </a:xfrm>
          <a:prstGeom prst="rect">
            <a:avLst/>
          </a:prstGeom>
        </p:spPr>
      </p:pic>
      <p:sp>
        <p:nvSpPr>
          <p:cNvPr id="7" name="矩形 1"/>
          <p:cNvSpPr/>
          <p:nvPr userDrawn="1"/>
        </p:nvSpPr>
        <p:spPr>
          <a:xfrm>
            <a:off x="-152399" y="1719016"/>
            <a:ext cx="8458200" cy="1441240"/>
          </a:xfrm>
          <a:custGeom>
            <a:avLst/>
            <a:gdLst>
              <a:gd name="connsiteX0" fmla="*/ 0 w 6819900"/>
              <a:gd name="connsiteY0" fmla="*/ 0 h 1422190"/>
              <a:gd name="connsiteX1" fmla="*/ 6819900 w 6819900"/>
              <a:gd name="connsiteY1" fmla="*/ 0 h 1422190"/>
              <a:gd name="connsiteX2" fmla="*/ 6819900 w 6819900"/>
              <a:gd name="connsiteY2" fmla="*/ 1422190 h 1422190"/>
              <a:gd name="connsiteX3" fmla="*/ 0 w 6819900"/>
              <a:gd name="connsiteY3" fmla="*/ 1422190 h 1422190"/>
              <a:gd name="connsiteX4" fmla="*/ 0 w 6819900"/>
              <a:gd name="connsiteY4" fmla="*/ 0 h 1422190"/>
              <a:gd name="connsiteX0" fmla="*/ 0 w 8458200"/>
              <a:gd name="connsiteY0" fmla="*/ 0 h 1441240"/>
              <a:gd name="connsiteX1" fmla="*/ 6819900 w 8458200"/>
              <a:gd name="connsiteY1" fmla="*/ 0 h 1441240"/>
              <a:gd name="connsiteX2" fmla="*/ 8458200 w 8458200"/>
              <a:gd name="connsiteY2" fmla="*/ 1441240 h 1441240"/>
              <a:gd name="connsiteX3" fmla="*/ 0 w 8458200"/>
              <a:gd name="connsiteY3" fmla="*/ 1422190 h 1441240"/>
              <a:gd name="connsiteX4" fmla="*/ 0 w 8458200"/>
              <a:gd name="connsiteY4" fmla="*/ 0 h 1441240"/>
              <a:gd name="connsiteX0" fmla="*/ 0 w 8458200"/>
              <a:gd name="connsiteY0" fmla="*/ 0 h 1441240"/>
              <a:gd name="connsiteX1" fmla="*/ 6819900 w 8458200"/>
              <a:gd name="connsiteY1" fmla="*/ 342900 h 1441240"/>
              <a:gd name="connsiteX2" fmla="*/ 8458200 w 8458200"/>
              <a:gd name="connsiteY2" fmla="*/ 1441240 h 1441240"/>
              <a:gd name="connsiteX3" fmla="*/ 0 w 8458200"/>
              <a:gd name="connsiteY3" fmla="*/ 1422190 h 1441240"/>
              <a:gd name="connsiteX4" fmla="*/ 0 w 8458200"/>
              <a:gd name="connsiteY4" fmla="*/ 0 h 1441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58200" h="1441240">
                <a:moveTo>
                  <a:pt x="0" y="0"/>
                </a:moveTo>
                <a:lnTo>
                  <a:pt x="6819900" y="342900"/>
                </a:lnTo>
                <a:lnTo>
                  <a:pt x="8458200" y="1441240"/>
                </a:lnTo>
                <a:lnTo>
                  <a:pt x="0" y="142219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8" name="矩形 2"/>
          <p:cNvSpPr/>
          <p:nvPr userDrawn="1"/>
        </p:nvSpPr>
        <p:spPr>
          <a:xfrm>
            <a:off x="-152399" y="3141206"/>
            <a:ext cx="5886603" cy="1422190"/>
          </a:xfrm>
          <a:custGeom>
            <a:avLst/>
            <a:gdLst>
              <a:gd name="connsiteX0" fmla="*/ 0 w 5315103"/>
              <a:gd name="connsiteY0" fmla="*/ 0 h 1422190"/>
              <a:gd name="connsiteX1" fmla="*/ 5315103 w 5315103"/>
              <a:gd name="connsiteY1" fmla="*/ 0 h 1422190"/>
              <a:gd name="connsiteX2" fmla="*/ 5315103 w 5315103"/>
              <a:gd name="connsiteY2" fmla="*/ 1422190 h 1422190"/>
              <a:gd name="connsiteX3" fmla="*/ 0 w 5315103"/>
              <a:gd name="connsiteY3" fmla="*/ 1422190 h 1422190"/>
              <a:gd name="connsiteX4" fmla="*/ 0 w 5315103"/>
              <a:gd name="connsiteY4" fmla="*/ 0 h 1422190"/>
              <a:gd name="connsiteX0" fmla="*/ 0 w 5886603"/>
              <a:gd name="connsiteY0" fmla="*/ 19050 h 1441240"/>
              <a:gd name="connsiteX1" fmla="*/ 5886603 w 5886603"/>
              <a:gd name="connsiteY1" fmla="*/ 0 h 1441240"/>
              <a:gd name="connsiteX2" fmla="*/ 5315103 w 5886603"/>
              <a:gd name="connsiteY2" fmla="*/ 1441240 h 1441240"/>
              <a:gd name="connsiteX3" fmla="*/ 0 w 5886603"/>
              <a:gd name="connsiteY3" fmla="*/ 1441240 h 1441240"/>
              <a:gd name="connsiteX4" fmla="*/ 0 w 5886603"/>
              <a:gd name="connsiteY4" fmla="*/ 19050 h 1441240"/>
              <a:gd name="connsiteX0" fmla="*/ 0 w 5886603"/>
              <a:gd name="connsiteY0" fmla="*/ 19050 h 1441240"/>
              <a:gd name="connsiteX1" fmla="*/ 5886603 w 5886603"/>
              <a:gd name="connsiteY1" fmla="*/ 0 h 1441240"/>
              <a:gd name="connsiteX2" fmla="*/ 5124603 w 5886603"/>
              <a:gd name="connsiteY2" fmla="*/ 1307890 h 1441240"/>
              <a:gd name="connsiteX3" fmla="*/ 0 w 5886603"/>
              <a:gd name="connsiteY3" fmla="*/ 1441240 h 1441240"/>
              <a:gd name="connsiteX4" fmla="*/ 0 w 5886603"/>
              <a:gd name="connsiteY4" fmla="*/ 19050 h 1441240"/>
              <a:gd name="connsiteX0" fmla="*/ 0 w 5867553"/>
              <a:gd name="connsiteY0" fmla="*/ 38100 h 1460290"/>
              <a:gd name="connsiteX1" fmla="*/ 5867553 w 5867553"/>
              <a:gd name="connsiteY1" fmla="*/ 0 h 1460290"/>
              <a:gd name="connsiteX2" fmla="*/ 5124603 w 5867553"/>
              <a:gd name="connsiteY2" fmla="*/ 1326940 h 1460290"/>
              <a:gd name="connsiteX3" fmla="*/ 0 w 5867553"/>
              <a:gd name="connsiteY3" fmla="*/ 1460290 h 1460290"/>
              <a:gd name="connsiteX4" fmla="*/ 0 w 5867553"/>
              <a:gd name="connsiteY4" fmla="*/ 38100 h 1460290"/>
              <a:gd name="connsiteX0" fmla="*/ 0 w 5886603"/>
              <a:gd name="connsiteY0" fmla="*/ 0 h 1422190"/>
              <a:gd name="connsiteX1" fmla="*/ 5886603 w 5886603"/>
              <a:gd name="connsiteY1" fmla="*/ 19050 h 1422190"/>
              <a:gd name="connsiteX2" fmla="*/ 5124603 w 5886603"/>
              <a:gd name="connsiteY2" fmla="*/ 1288840 h 1422190"/>
              <a:gd name="connsiteX3" fmla="*/ 0 w 5886603"/>
              <a:gd name="connsiteY3" fmla="*/ 1422190 h 1422190"/>
              <a:gd name="connsiteX4" fmla="*/ 0 w 5886603"/>
              <a:gd name="connsiteY4" fmla="*/ 0 h 1422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86603" h="1422190">
                <a:moveTo>
                  <a:pt x="0" y="0"/>
                </a:moveTo>
                <a:lnTo>
                  <a:pt x="5886603" y="19050"/>
                </a:lnTo>
                <a:lnTo>
                  <a:pt x="5124603" y="1288840"/>
                </a:lnTo>
                <a:lnTo>
                  <a:pt x="0" y="142219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kumimoji="1" lang="zh-CN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3729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3350" y="-1"/>
            <a:ext cx="12325350" cy="6866809"/>
          </a:xfrm>
          <a:prstGeom prst="rect">
            <a:avLst/>
          </a:prstGeom>
        </p:spPr>
      </p:pic>
      <p:cxnSp>
        <p:nvCxnSpPr>
          <p:cNvPr id="3" name="直接连接符 2"/>
          <p:cNvCxnSpPr/>
          <p:nvPr userDrawn="1"/>
        </p:nvCxnSpPr>
        <p:spPr>
          <a:xfrm>
            <a:off x="-1257300" y="762000"/>
            <a:ext cx="5086350" cy="0"/>
          </a:xfrm>
          <a:prstGeom prst="line">
            <a:avLst/>
          </a:prstGeom>
          <a:ln>
            <a:solidFill>
              <a:schemeClr val="bg1"/>
            </a:solidFill>
            <a:tailEnd type="oval" w="lg" len="lg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 userDrawn="1"/>
        </p:nvCxnSpPr>
        <p:spPr>
          <a:xfrm flipH="1">
            <a:off x="8343900" y="762000"/>
            <a:ext cx="5086350" cy="0"/>
          </a:xfrm>
          <a:prstGeom prst="line">
            <a:avLst/>
          </a:prstGeom>
          <a:ln>
            <a:solidFill>
              <a:schemeClr val="bg1"/>
            </a:solidFill>
            <a:tailEnd type="oval" w="lg" len="lg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4568248" y="477910"/>
            <a:ext cx="3213677" cy="5681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单击此处添加文本</a:t>
            </a:r>
          </a:p>
        </p:txBody>
      </p:sp>
    </p:spTree>
    <p:extLst>
      <p:ext uri="{BB962C8B-B14F-4D97-AF65-F5344CB8AC3E}">
        <p14:creationId xmlns:p14="http://schemas.microsoft.com/office/powerpoint/2010/main" val="3538103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3350" y="-1"/>
            <a:ext cx="12325350" cy="6866809"/>
          </a:xfrm>
          <a:prstGeom prst="rect">
            <a:avLst/>
          </a:prstGeom>
        </p:spPr>
      </p:pic>
      <p:sp>
        <p:nvSpPr>
          <p:cNvPr id="7" name="等腰三角形 6"/>
          <p:cNvSpPr/>
          <p:nvPr userDrawn="1"/>
        </p:nvSpPr>
        <p:spPr>
          <a:xfrm rot="5400000">
            <a:off x="-881063" y="738187"/>
            <a:ext cx="6858000" cy="5381625"/>
          </a:xfrm>
          <a:prstGeom prst="triangl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 userDrawn="1"/>
        </p:nvSpPr>
        <p:spPr>
          <a:xfrm rot="5400000">
            <a:off x="-1624013" y="738186"/>
            <a:ext cx="6858000" cy="5381625"/>
          </a:xfrm>
          <a:prstGeom prst="triangl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661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3350" y="-1"/>
            <a:ext cx="12325350" cy="6866809"/>
          </a:xfrm>
          <a:prstGeom prst="rect">
            <a:avLst/>
          </a:prstGeom>
        </p:spPr>
      </p:pic>
      <p:grpSp>
        <p:nvGrpSpPr>
          <p:cNvPr id="8" name="组合 7"/>
          <p:cNvGrpSpPr/>
          <p:nvPr userDrawn="1"/>
        </p:nvGrpSpPr>
        <p:grpSpPr>
          <a:xfrm rot="5400000">
            <a:off x="904873" y="-1990273"/>
            <a:ext cx="6124575" cy="6858001"/>
            <a:chOff x="-885826" y="-1"/>
            <a:chExt cx="6124575" cy="6858001"/>
          </a:xfrm>
        </p:grpSpPr>
        <p:sp>
          <p:nvSpPr>
            <p:cNvPr id="9" name="等腰三角形 8"/>
            <p:cNvSpPr/>
            <p:nvPr/>
          </p:nvSpPr>
          <p:spPr>
            <a:xfrm rot="5400000">
              <a:off x="-881063" y="738187"/>
              <a:ext cx="6858000" cy="5381625"/>
            </a:xfrm>
            <a:prstGeom prst="triangle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 rot="5400000">
              <a:off x="-1624013" y="738186"/>
              <a:ext cx="6858000" cy="5381625"/>
            </a:xfrm>
            <a:prstGeom prst="triangle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10"/>
          <p:cNvGrpSpPr/>
          <p:nvPr userDrawn="1"/>
        </p:nvGrpSpPr>
        <p:grpSpPr>
          <a:xfrm rot="16200000">
            <a:off x="904874" y="1215512"/>
            <a:ext cx="6124575" cy="6858001"/>
            <a:chOff x="-885826" y="-1"/>
            <a:chExt cx="6124575" cy="6858001"/>
          </a:xfrm>
        </p:grpSpPr>
        <p:sp>
          <p:nvSpPr>
            <p:cNvPr id="12" name="等腰三角形 11"/>
            <p:cNvSpPr/>
            <p:nvPr/>
          </p:nvSpPr>
          <p:spPr>
            <a:xfrm rot="5400000">
              <a:off x="-881063" y="738187"/>
              <a:ext cx="6858000" cy="5381625"/>
            </a:xfrm>
            <a:prstGeom prst="triangle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 rot="5400000">
              <a:off x="-1624013" y="738186"/>
              <a:ext cx="6858000" cy="5381625"/>
            </a:xfrm>
            <a:prstGeom prst="triangle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89501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3350" y="-1"/>
            <a:ext cx="12325350" cy="6866809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/>
        </p:nvCxnSpPr>
        <p:spPr>
          <a:xfrm>
            <a:off x="-1257300" y="762000"/>
            <a:ext cx="5086350" cy="0"/>
          </a:xfrm>
          <a:prstGeom prst="line">
            <a:avLst/>
          </a:prstGeom>
          <a:ln>
            <a:solidFill>
              <a:schemeClr val="bg1"/>
            </a:solidFill>
            <a:tailEnd type="oval" w="lg" len="lg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 flipH="1">
            <a:off x="8343900" y="762000"/>
            <a:ext cx="5086350" cy="0"/>
          </a:xfrm>
          <a:prstGeom prst="line">
            <a:avLst/>
          </a:prstGeom>
          <a:ln>
            <a:solidFill>
              <a:schemeClr val="bg1"/>
            </a:solidFill>
            <a:tailEnd type="oval" w="lg" len="lg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0761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3350" y="-1"/>
            <a:ext cx="12325350" cy="6866809"/>
          </a:xfrm>
          <a:prstGeom prst="rect">
            <a:avLst/>
          </a:prstGeom>
        </p:spPr>
      </p:pic>
      <p:sp>
        <p:nvSpPr>
          <p:cNvPr id="6" name="矩形 1"/>
          <p:cNvSpPr/>
          <p:nvPr userDrawn="1"/>
        </p:nvSpPr>
        <p:spPr>
          <a:xfrm>
            <a:off x="2266950" y="2076450"/>
            <a:ext cx="7647842" cy="2266950"/>
          </a:xfrm>
          <a:custGeom>
            <a:avLst/>
            <a:gdLst>
              <a:gd name="connsiteX0" fmla="*/ 0 w 4819650"/>
              <a:gd name="connsiteY0" fmla="*/ 0 h 1885950"/>
              <a:gd name="connsiteX1" fmla="*/ 4819650 w 4819650"/>
              <a:gd name="connsiteY1" fmla="*/ 0 h 1885950"/>
              <a:gd name="connsiteX2" fmla="*/ 4819650 w 4819650"/>
              <a:gd name="connsiteY2" fmla="*/ 1885950 h 1885950"/>
              <a:gd name="connsiteX3" fmla="*/ 0 w 4819650"/>
              <a:gd name="connsiteY3" fmla="*/ 1885950 h 1885950"/>
              <a:gd name="connsiteX4" fmla="*/ 0 w 4819650"/>
              <a:gd name="connsiteY4" fmla="*/ 0 h 1885950"/>
              <a:gd name="connsiteX0" fmla="*/ 0 w 5295900"/>
              <a:gd name="connsiteY0" fmla="*/ 0 h 1885950"/>
              <a:gd name="connsiteX1" fmla="*/ 5295900 w 5295900"/>
              <a:gd name="connsiteY1" fmla="*/ 304800 h 1885950"/>
              <a:gd name="connsiteX2" fmla="*/ 4819650 w 5295900"/>
              <a:gd name="connsiteY2" fmla="*/ 1885950 h 1885950"/>
              <a:gd name="connsiteX3" fmla="*/ 0 w 5295900"/>
              <a:gd name="connsiteY3" fmla="*/ 1885950 h 1885950"/>
              <a:gd name="connsiteX4" fmla="*/ 0 w 5295900"/>
              <a:gd name="connsiteY4" fmla="*/ 0 h 1885950"/>
              <a:gd name="connsiteX0" fmla="*/ 0 w 5295900"/>
              <a:gd name="connsiteY0" fmla="*/ 0 h 1885950"/>
              <a:gd name="connsiteX1" fmla="*/ 5295900 w 5295900"/>
              <a:gd name="connsiteY1" fmla="*/ 304800 h 1885950"/>
              <a:gd name="connsiteX2" fmla="*/ 4724400 w 5295900"/>
              <a:gd name="connsiteY2" fmla="*/ 1638300 h 1885950"/>
              <a:gd name="connsiteX3" fmla="*/ 0 w 5295900"/>
              <a:gd name="connsiteY3" fmla="*/ 1885950 h 1885950"/>
              <a:gd name="connsiteX4" fmla="*/ 0 w 5295900"/>
              <a:gd name="connsiteY4" fmla="*/ 0 h 1885950"/>
              <a:gd name="connsiteX0" fmla="*/ 609600 w 5905500"/>
              <a:gd name="connsiteY0" fmla="*/ 0 h 2400300"/>
              <a:gd name="connsiteX1" fmla="*/ 5905500 w 5905500"/>
              <a:gd name="connsiteY1" fmla="*/ 304800 h 2400300"/>
              <a:gd name="connsiteX2" fmla="*/ 5334000 w 5905500"/>
              <a:gd name="connsiteY2" fmla="*/ 1638300 h 2400300"/>
              <a:gd name="connsiteX3" fmla="*/ 0 w 5905500"/>
              <a:gd name="connsiteY3" fmla="*/ 2400300 h 2400300"/>
              <a:gd name="connsiteX4" fmla="*/ 609600 w 5905500"/>
              <a:gd name="connsiteY4" fmla="*/ 0 h 2400300"/>
              <a:gd name="connsiteX0" fmla="*/ 895350 w 5905500"/>
              <a:gd name="connsiteY0" fmla="*/ 247650 h 2095500"/>
              <a:gd name="connsiteX1" fmla="*/ 5905500 w 5905500"/>
              <a:gd name="connsiteY1" fmla="*/ 0 h 2095500"/>
              <a:gd name="connsiteX2" fmla="*/ 5334000 w 5905500"/>
              <a:gd name="connsiteY2" fmla="*/ 1333500 h 2095500"/>
              <a:gd name="connsiteX3" fmla="*/ 0 w 5905500"/>
              <a:gd name="connsiteY3" fmla="*/ 2095500 h 2095500"/>
              <a:gd name="connsiteX4" fmla="*/ 895350 w 5905500"/>
              <a:gd name="connsiteY4" fmla="*/ 247650 h 2095500"/>
              <a:gd name="connsiteX0" fmla="*/ 685800 w 5905500"/>
              <a:gd name="connsiteY0" fmla="*/ 38100 h 2095500"/>
              <a:gd name="connsiteX1" fmla="*/ 5905500 w 5905500"/>
              <a:gd name="connsiteY1" fmla="*/ 0 h 2095500"/>
              <a:gd name="connsiteX2" fmla="*/ 5334000 w 5905500"/>
              <a:gd name="connsiteY2" fmla="*/ 1333500 h 2095500"/>
              <a:gd name="connsiteX3" fmla="*/ 0 w 5905500"/>
              <a:gd name="connsiteY3" fmla="*/ 2095500 h 2095500"/>
              <a:gd name="connsiteX4" fmla="*/ 685800 w 5905500"/>
              <a:gd name="connsiteY4" fmla="*/ 38100 h 2095500"/>
              <a:gd name="connsiteX0" fmla="*/ 628650 w 5848350"/>
              <a:gd name="connsiteY0" fmla="*/ 38100 h 1733550"/>
              <a:gd name="connsiteX1" fmla="*/ 5848350 w 5848350"/>
              <a:gd name="connsiteY1" fmla="*/ 0 h 1733550"/>
              <a:gd name="connsiteX2" fmla="*/ 5276850 w 5848350"/>
              <a:gd name="connsiteY2" fmla="*/ 1333500 h 1733550"/>
              <a:gd name="connsiteX3" fmla="*/ 0 w 5848350"/>
              <a:gd name="connsiteY3" fmla="*/ 1733550 h 1733550"/>
              <a:gd name="connsiteX4" fmla="*/ 628650 w 5848350"/>
              <a:gd name="connsiteY4" fmla="*/ 38100 h 1733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48350" h="1733550">
                <a:moveTo>
                  <a:pt x="628650" y="38100"/>
                </a:moveTo>
                <a:lnTo>
                  <a:pt x="5848350" y="0"/>
                </a:lnTo>
                <a:lnTo>
                  <a:pt x="5276850" y="1333500"/>
                </a:lnTo>
                <a:lnTo>
                  <a:pt x="0" y="1733550"/>
                </a:lnTo>
                <a:lnTo>
                  <a:pt x="628650" y="3810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1"/>
          <p:cNvSpPr/>
          <p:nvPr userDrawn="1"/>
        </p:nvSpPr>
        <p:spPr>
          <a:xfrm>
            <a:off x="1790700" y="1905000"/>
            <a:ext cx="8376474" cy="2679739"/>
          </a:xfrm>
          <a:custGeom>
            <a:avLst/>
            <a:gdLst>
              <a:gd name="connsiteX0" fmla="*/ 0 w 4819650"/>
              <a:gd name="connsiteY0" fmla="*/ 0 h 1885950"/>
              <a:gd name="connsiteX1" fmla="*/ 4819650 w 4819650"/>
              <a:gd name="connsiteY1" fmla="*/ 0 h 1885950"/>
              <a:gd name="connsiteX2" fmla="*/ 4819650 w 4819650"/>
              <a:gd name="connsiteY2" fmla="*/ 1885950 h 1885950"/>
              <a:gd name="connsiteX3" fmla="*/ 0 w 4819650"/>
              <a:gd name="connsiteY3" fmla="*/ 1885950 h 1885950"/>
              <a:gd name="connsiteX4" fmla="*/ 0 w 4819650"/>
              <a:gd name="connsiteY4" fmla="*/ 0 h 1885950"/>
              <a:gd name="connsiteX0" fmla="*/ 0 w 5295900"/>
              <a:gd name="connsiteY0" fmla="*/ 0 h 1885950"/>
              <a:gd name="connsiteX1" fmla="*/ 5295900 w 5295900"/>
              <a:gd name="connsiteY1" fmla="*/ 304800 h 1885950"/>
              <a:gd name="connsiteX2" fmla="*/ 4819650 w 5295900"/>
              <a:gd name="connsiteY2" fmla="*/ 1885950 h 1885950"/>
              <a:gd name="connsiteX3" fmla="*/ 0 w 5295900"/>
              <a:gd name="connsiteY3" fmla="*/ 1885950 h 1885950"/>
              <a:gd name="connsiteX4" fmla="*/ 0 w 5295900"/>
              <a:gd name="connsiteY4" fmla="*/ 0 h 1885950"/>
              <a:gd name="connsiteX0" fmla="*/ 0 w 5295900"/>
              <a:gd name="connsiteY0" fmla="*/ 0 h 1885950"/>
              <a:gd name="connsiteX1" fmla="*/ 5295900 w 5295900"/>
              <a:gd name="connsiteY1" fmla="*/ 304800 h 1885950"/>
              <a:gd name="connsiteX2" fmla="*/ 4724400 w 5295900"/>
              <a:gd name="connsiteY2" fmla="*/ 1638300 h 1885950"/>
              <a:gd name="connsiteX3" fmla="*/ 0 w 5295900"/>
              <a:gd name="connsiteY3" fmla="*/ 1885950 h 1885950"/>
              <a:gd name="connsiteX4" fmla="*/ 0 w 5295900"/>
              <a:gd name="connsiteY4" fmla="*/ 0 h 1885950"/>
              <a:gd name="connsiteX0" fmla="*/ 609600 w 5905500"/>
              <a:gd name="connsiteY0" fmla="*/ 0 h 2400300"/>
              <a:gd name="connsiteX1" fmla="*/ 5905500 w 5905500"/>
              <a:gd name="connsiteY1" fmla="*/ 304800 h 2400300"/>
              <a:gd name="connsiteX2" fmla="*/ 5334000 w 5905500"/>
              <a:gd name="connsiteY2" fmla="*/ 1638300 h 2400300"/>
              <a:gd name="connsiteX3" fmla="*/ 0 w 5905500"/>
              <a:gd name="connsiteY3" fmla="*/ 2400300 h 2400300"/>
              <a:gd name="connsiteX4" fmla="*/ 609600 w 5905500"/>
              <a:gd name="connsiteY4" fmla="*/ 0 h 2400300"/>
              <a:gd name="connsiteX0" fmla="*/ 895350 w 5905500"/>
              <a:gd name="connsiteY0" fmla="*/ 247650 h 2095500"/>
              <a:gd name="connsiteX1" fmla="*/ 5905500 w 5905500"/>
              <a:gd name="connsiteY1" fmla="*/ 0 h 2095500"/>
              <a:gd name="connsiteX2" fmla="*/ 5334000 w 5905500"/>
              <a:gd name="connsiteY2" fmla="*/ 1333500 h 2095500"/>
              <a:gd name="connsiteX3" fmla="*/ 0 w 5905500"/>
              <a:gd name="connsiteY3" fmla="*/ 2095500 h 2095500"/>
              <a:gd name="connsiteX4" fmla="*/ 895350 w 5905500"/>
              <a:gd name="connsiteY4" fmla="*/ 247650 h 2095500"/>
              <a:gd name="connsiteX0" fmla="*/ 685800 w 5905500"/>
              <a:gd name="connsiteY0" fmla="*/ 38100 h 2095500"/>
              <a:gd name="connsiteX1" fmla="*/ 5905500 w 5905500"/>
              <a:gd name="connsiteY1" fmla="*/ 0 h 2095500"/>
              <a:gd name="connsiteX2" fmla="*/ 5334000 w 5905500"/>
              <a:gd name="connsiteY2" fmla="*/ 1333500 h 2095500"/>
              <a:gd name="connsiteX3" fmla="*/ 0 w 5905500"/>
              <a:gd name="connsiteY3" fmla="*/ 2095500 h 2095500"/>
              <a:gd name="connsiteX4" fmla="*/ 685800 w 5905500"/>
              <a:gd name="connsiteY4" fmla="*/ 38100 h 2095500"/>
              <a:gd name="connsiteX0" fmla="*/ 628650 w 5848350"/>
              <a:gd name="connsiteY0" fmla="*/ 38100 h 1733550"/>
              <a:gd name="connsiteX1" fmla="*/ 5848350 w 5848350"/>
              <a:gd name="connsiteY1" fmla="*/ 0 h 1733550"/>
              <a:gd name="connsiteX2" fmla="*/ 5276850 w 5848350"/>
              <a:gd name="connsiteY2" fmla="*/ 1333500 h 1733550"/>
              <a:gd name="connsiteX3" fmla="*/ 0 w 5848350"/>
              <a:gd name="connsiteY3" fmla="*/ 1733550 h 1733550"/>
              <a:gd name="connsiteX4" fmla="*/ 628650 w 5848350"/>
              <a:gd name="connsiteY4" fmla="*/ 38100 h 1733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48350" h="1733550">
                <a:moveTo>
                  <a:pt x="628650" y="38100"/>
                </a:moveTo>
                <a:lnTo>
                  <a:pt x="5848350" y="0"/>
                </a:lnTo>
                <a:lnTo>
                  <a:pt x="5276850" y="1333500"/>
                </a:lnTo>
                <a:lnTo>
                  <a:pt x="0" y="1733550"/>
                </a:lnTo>
                <a:lnTo>
                  <a:pt x="628650" y="38100"/>
                </a:lnTo>
                <a:close/>
              </a:path>
            </a:pathLst>
          </a:custGeom>
          <a:noFill/>
          <a:ln w="38100">
            <a:solidFill>
              <a:srgbClr val="42D2C4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 userDrawn="1"/>
        </p:nvSpPr>
        <p:spPr>
          <a:xfrm>
            <a:off x="4469104" y="4822836"/>
            <a:ext cx="3019665" cy="400105"/>
          </a:xfrm>
          <a:prstGeom prst="rect">
            <a:avLst/>
          </a:prstGeom>
          <a:solidFill>
            <a:schemeClr val="bg1"/>
          </a:solidFill>
        </p:spPr>
        <p:txBody>
          <a:bodyPr wrap="none" lIns="91436" tIns="45718" rIns="91436" bIns="45718">
            <a:spAutoFit/>
          </a:bodyPr>
          <a:lstStyle/>
          <a:p>
            <a:r>
              <a:rPr kumimoji="1" lang="en-US" altLang="zh-CN" sz="2000" dirty="0"/>
              <a:t>PRESENTED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BY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OFFICEPLUS</a:t>
            </a:r>
          </a:p>
        </p:txBody>
      </p:sp>
    </p:spTree>
    <p:extLst>
      <p:ext uri="{BB962C8B-B14F-4D97-AF65-F5344CB8AC3E}">
        <p14:creationId xmlns:p14="http://schemas.microsoft.com/office/powerpoint/2010/main" val="632973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67" dirty="0">
                <a:solidFill>
                  <a:srgbClr val="FFFFFF"/>
                </a:solidFill>
                <a:latin typeface="Segoe UI Light"/>
                <a:cs typeface="Segoe UI Light"/>
              </a:rPr>
              <a:t>标注</a:t>
            </a:r>
          </a:p>
        </p:txBody>
      </p:sp>
      <p:sp>
        <p:nvSpPr>
          <p:cNvPr id="6" name="矩形 5"/>
          <p:cNvSpPr/>
          <p:nvPr userDrawn="1"/>
        </p:nvSpPr>
        <p:spPr>
          <a:xfrm>
            <a:off x="2857674" y="841948"/>
            <a:ext cx="1402001" cy="3292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字体使用 </a:t>
            </a: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行距</a:t>
            </a: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背景图片出处</a:t>
            </a: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声明</a:t>
            </a: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4395052" y="841948"/>
            <a:ext cx="3727457" cy="38257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英文 </a:t>
            </a:r>
            <a:r>
              <a:rPr lang="en-US" altLang="zh-CN" sz="1333" dirty="0">
                <a:solidFill>
                  <a:srgbClr val="FFFFFF"/>
                </a:solidFill>
                <a:latin typeface="Segoe UI Light"/>
                <a:cs typeface="Segoe UI Light"/>
              </a:rPr>
              <a:t>Calibri</a:t>
            </a: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中文 微软雅黑</a:t>
            </a: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正文 </a:t>
            </a:r>
            <a:r>
              <a:rPr lang="en-US" altLang="zh-CN" sz="1333" dirty="0">
                <a:solidFill>
                  <a:srgbClr val="FFFFFF"/>
                </a:solidFill>
                <a:latin typeface="Segoe UI Light"/>
                <a:cs typeface="Segoe UI Light"/>
              </a:rPr>
              <a:t>1.3</a:t>
            </a: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en-US" altLang="zh-CN" sz="1333" dirty="0" err="1">
                <a:solidFill>
                  <a:srgbClr val="FFFFFF"/>
                </a:solidFill>
                <a:latin typeface="Segoe UI Light"/>
                <a:cs typeface="Segoe UI Light"/>
              </a:rPr>
              <a:t>cn.bing.com</a:t>
            </a:r>
            <a:endParaRPr lang="zh-CN" altLang="en-US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</a:rPr>
              <a:t>互联网是一个开放共享的平台</a:t>
            </a: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</a:rPr>
              <a:t>Office</a:t>
            </a:r>
            <a:r>
              <a:rPr lang="en-US" altLang="zh-CN" sz="1333" dirty="0">
                <a:solidFill>
                  <a:prstClr val="white"/>
                </a:solidFill>
              </a:rPr>
              <a:t>PLUS </a:t>
            </a:r>
            <a:r>
              <a:rPr lang="zh-CN" altLang="en-US" sz="1333" dirty="0">
                <a:solidFill>
                  <a:prstClr val="white"/>
                </a:solidFill>
              </a:rPr>
              <a:t>部分设计灵感与元素来源于网络</a:t>
            </a: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</a:rPr>
              <a:t>如有建议请联系officeplus@microsoft.com</a:t>
            </a: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440603" y="182445"/>
            <a:ext cx="816249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67" dirty="0" err="1">
                <a:solidFill>
                  <a:srgbClr val="FFFFFF"/>
                </a:solidFill>
                <a:latin typeface="Segoe UI Light"/>
                <a:cs typeface="Segoe UI Light"/>
              </a:rPr>
              <a:t>OfficePLUS</a:t>
            </a:r>
            <a:endParaRPr lang="zh-CN" altLang="en-US" sz="1067" dirty="0">
              <a:solidFill>
                <a:srgbClr val="FFFFFF"/>
              </a:solidFill>
              <a:latin typeface="Segoe UI Light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816434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431" y="2521041"/>
            <a:ext cx="3177903" cy="418585"/>
          </a:xfrm>
          <a:prstGeom prst="rect">
            <a:avLst/>
          </a:prstGeom>
        </p:spPr>
      </p:pic>
      <p:sp>
        <p:nvSpPr>
          <p:cNvPr id="9" name="文本框 8"/>
          <p:cNvSpPr txBox="1"/>
          <p:nvPr userDrawn="1"/>
        </p:nvSpPr>
        <p:spPr>
          <a:xfrm>
            <a:off x="4259746" y="3740751"/>
            <a:ext cx="3347390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33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点击</a:t>
            </a:r>
            <a:r>
              <a:rPr kumimoji="1" lang="en-US" altLang="zh-CN" sz="133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Logo</a:t>
            </a:r>
            <a:r>
              <a:rPr kumimoji="1" lang="zh-CN" altLang="en-US" sz="133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获取更多优质模板（放映模式）</a:t>
            </a:r>
          </a:p>
        </p:txBody>
      </p:sp>
    </p:spTree>
    <p:extLst>
      <p:ext uri="{BB962C8B-B14F-4D97-AF65-F5344CB8AC3E}">
        <p14:creationId xmlns:p14="http://schemas.microsoft.com/office/powerpoint/2010/main" val="1813162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3173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26676" y="1719015"/>
            <a:ext cx="7857203" cy="2751518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7200" b="1" dirty="0">
                <a:solidFill>
                  <a:schemeClr val="bg1"/>
                </a:solidFill>
              </a:rPr>
              <a:t>中间件实验展示</a:t>
            </a:r>
            <a:endParaRPr kumimoji="1" lang="en-US" altLang="zh-CN" sz="7200" b="1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kumimoji="1" lang="en-US" altLang="zh-CN" sz="7200" b="1" dirty="0">
                <a:solidFill>
                  <a:schemeClr val="bg1"/>
                </a:solidFill>
              </a:rPr>
              <a:t>	</a:t>
            </a:r>
            <a:r>
              <a:rPr kumimoji="1" lang="en-US" altLang="zh-CN" sz="4400" b="1" dirty="0">
                <a:solidFill>
                  <a:schemeClr val="bg1"/>
                </a:solidFill>
              </a:rPr>
              <a:t>——</a:t>
            </a:r>
            <a:r>
              <a:rPr kumimoji="1" lang="en-US" altLang="zh-CN" sz="4400" b="1" dirty="0" err="1">
                <a:solidFill>
                  <a:schemeClr val="bg1"/>
                </a:solidFill>
              </a:rPr>
              <a:t>MyMQ</a:t>
            </a:r>
            <a:r>
              <a:rPr kumimoji="1" lang="zh-CN" altLang="en-US" sz="4400" b="1" dirty="0">
                <a:solidFill>
                  <a:schemeClr val="bg1"/>
                </a:solidFill>
              </a:rPr>
              <a:t>消息队列中间件</a:t>
            </a:r>
          </a:p>
        </p:txBody>
      </p:sp>
    </p:spTree>
    <p:extLst>
      <p:ext uri="{BB962C8B-B14F-4D97-AF65-F5344CB8AC3E}">
        <p14:creationId xmlns:p14="http://schemas.microsoft.com/office/powerpoint/2010/main" val="420438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-1257300" y="762000"/>
            <a:ext cx="5086350" cy="0"/>
          </a:xfrm>
          <a:prstGeom prst="line">
            <a:avLst/>
          </a:prstGeom>
          <a:ln>
            <a:solidFill>
              <a:schemeClr val="bg1"/>
            </a:solidFill>
            <a:tailEnd type="oval" w="lg" len="lg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8343900" y="762000"/>
            <a:ext cx="5086350" cy="0"/>
          </a:xfrm>
          <a:prstGeom prst="line">
            <a:avLst/>
          </a:prstGeom>
          <a:ln>
            <a:solidFill>
              <a:schemeClr val="bg1"/>
            </a:solidFill>
            <a:tailEnd type="oval" w="lg" len="lg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5423497" y="522478"/>
            <a:ext cx="16173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消息主题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5166D3E-2500-4731-AC9C-2B3AED6B5C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490" y="2303992"/>
            <a:ext cx="11075500" cy="2250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180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205160" y="1372916"/>
            <a:ext cx="857250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9900" b="1" dirty="0">
                <a:solidFill>
                  <a:schemeClr val="bg1"/>
                </a:solidFill>
              </a:rPr>
              <a:t>3</a:t>
            </a:r>
            <a:endParaRPr lang="zh-CN" altLang="en-US" sz="19900" b="1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981700" y="2778865"/>
            <a:ext cx="47815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包与类设计</a:t>
            </a:r>
          </a:p>
        </p:txBody>
      </p:sp>
    </p:spTree>
    <p:extLst>
      <p:ext uri="{BB962C8B-B14F-4D97-AF65-F5344CB8AC3E}">
        <p14:creationId xmlns:p14="http://schemas.microsoft.com/office/powerpoint/2010/main" val="1208086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-1257300" y="762000"/>
            <a:ext cx="5086350" cy="0"/>
          </a:xfrm>
          <a:prstGeom prst="line">
            <a:avLst/>
          </a:prstGeom>
          <a:ln>
            <a:solidFill>
              <a:schemeClr val="bg1"/>
            </a:solidFill>
            <a:tailEnd type="oval" w="lg" len="lg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 flipH="1">
            <a:off x="8343900" y="762000"/>
            <a:ext cx="5086350" cy="0"/>
          </a:xfrm>
          <a:prstGeom prst="line">
            <a:avLst/>
          </a:prstGeom>
          <a:ln>
            <a:solidFill>
              <a:schemeClr val="bg1"/>
            </a:solidFill>
            <a:tailEnd type="oval" w="lg" len="lg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5025544" y="490080"/>
            <a:ext cx="21374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包与类设计</a:t>
            </a:r>
          </a:p>
        </p:txBody>
      </p:sp>
      <p:sp>
        <p:nvSpPr>
          <p:cNvPr id="9" name="矩形 8"/>
          <p:cNvSpPr/>
          <p:nvPr/>
        </p:nvSpPr>
        <p:spPr>
          <a:xfrm>
            <a:off x="113613" y="4177481"/>
            <a:ext cx="2649907" cy="1252764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zh-CN" altLang="en-US" sz="1600" dirty="0"/>
              <a:t>创建</a:t>
            </a:r>
            <a:r>
              <a:rPr lang="en-US" altLang="zh-CN" sz="1600" dirty="0"/>
              <a:t>Broker</a:t>
            </a:r>
            <a:r>
              <a:rPr lang="zh-CN" altLang="en-US" sz="1600" dirty="0"/>
              <a:t>实例对象，以及提供主从同步，负载均衡，消息过滤等服务。</a:t>
            </a:r>
            <a:endParaRPr lang="zh-CN" altLang="en-US" sz="1600" dirty="0">
              <a:solidFill>
                <a:prstClr val="white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011076" y="4170773"/>
            <a:ext cx="2327088" cy="909228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zh-CN" altLang="en-US" sz="1600" dirty="0"/>
              <a:t>定义了一些通用的类，如消息类，地址类等。</a:t>
            </a:r>
            <a:endParaRPr lang="zh-CN" altLang="en-US" sz="1600" dirty="0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519376" y="4198027"/>
            <a:ext cx="3190591" cy="1880150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zh-CN" altLang="en-US" sz="1600" dirty="0"/>
              <a:t>消费者包定义了消费者工厂，可通过工厂方法添加消费者。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zh-CN" altLang="en-US" sz="1600" dirty="0"/>
              <a:t>生产者包定义了生产者工厂，支持同步生产者工厂，延时生产者工厂和单向生产者工厂。</a:t>
            </a:r>
            <a:endParaRPr lang="zh-CN" altLang="en-US" sz="1600" dirty="0">
              <a:solidFill>
                <a:prstClr val="white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925142" y="4614245"/>
            <a:ext cx="2972017" cy="1221313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zh-CN" altLang="en-US" sz="1600" dirty="0"/>
              <a:t>通用的工具类。比如，格式化</a:t>
            </a:r>
            <a:r>
              <a:rPr lang="en-US" altLang="zh-CN" sz="1600" dirty="0" err="1"/>
              <a:t>json</a:t>
            </a:r>
            <a:r>
              <a:rPr lang="zh-CN" altLang="en-US" sz="1600" dirty="0"/>
              <a:t>、持久化工具、序列化工具等</a:t>
            </a:r>
            <a:endParaRPr lang="zh-CN" altLang="en-US" sz="1600" dirty="0">
              <a:solidFill>
                <a:prstClr val="white"/>
              </a:solidFill>
            </a:endParaRPr>
          </a:p>
        </p:txBody>
      </p:sp>
      <p:sp>
        <p:nvSpPr>
          <p:cNvPr id="16" name="矩形 7"/>
          <p:cNvSpPr>
            <a:spLocks noChangeArrowheads="1"/>
          </p:cNvSpPr>
          <p:nvPr/>
        </p:nvSpPr>
        <p:spPr bwMode="auto">
          <a:xfrm>
            <a:off x="113614" y="3647553"/>
            <a:ext cx="161454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rgbClr val="42D2C4"/>
                </a:solidFill>
                <a:latin typeface="Century Gothic" pitchFamily="34" charset="0"/>
              </a:rPr>
              <a:t>Broker</a:t>
            </a:r>
            <a:r>
              <a:rPr lang="zh-CN" altLang="en-US" sz="2800" dirty="0">
                <a:solidFill>
                  <a:srgbClr val="42D2C4"/>
                </a:solidFill>
                <a:latin typeface="Century Gothic" pitchFamily="34" charset="0"/>
              </a:rPr>
              <a:t>包</a:t>
            </a:r>
          </a:p>
        </p:txBody>
      </p:sp>
      <p:sp>
        <p:nvSpPr>
          <p:cNvPr id="17" name="矩形 7"/>
          <p:cNvSpPr>
            <a:spLocks noChangeArrowheads="1"/>
          </p:cNvSpPr>
          <p:nvPr/>
        </p:nvSpPr>
        <p:spPr bwMode="auto">
          <a:xfrm>
            <a:off x="3011077" y="3654374"/>
            <a:ext cx="219964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rgbClr val="42D2C4"/>
                </a:solidFill>
                <a:latin typeface="Century Gothic" pitchFamily="34" charset="0"/>
              </a:rPr>
              <a:t>Common</a:t>
            </a:r>
            <a:r>
              <a:rPr lang="zh-CN" altLang="en-US" sz="2800" dirty="0">
                <a:solidFill>
                  <a:srgbClr val="42D2C4"/>
                </a:solidFill>
                <a:latin typeface="Century Gothic" pitchFamily="34" charset="0"/>
              </a:rPr>
              <a:t>包</a:t>
            </a:r>
          </a:p>
        </p:txBody>
      </p:sp>
      <p:sp>
        <p:nvSpPr>
          <p:cNvPr id="18" name="矩形 7"/>
          <p:cNvSpPr>
            <a:spLocks noChangeArrowheads="1"/>
          </p:cNvSpPr>
          <p:nvPr/>
        </p:nvSpPr>
        <p:spPr bwMode="auto">
          <a:xfrm>
            <a:off x="5505598" y="3243920"/>
            <a:ext cx="2326278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rgbClr val="42D2C4"/>
                </a:solidFill>
                <a:latin typeface="Century Gothic" pitchFamily="34" charset="0"/>
              </a:rPr>
              <a:t>Consumer</a:t>
            </a:r>
            <a:r>
              <a:rPr lang="zh-CN" altLang="en-US" sz="2800" dirty="0">
                <a:solidFill>
                  <a:srgbClr val="42D2C4"/>
                </a:solidFill>
                <a:latin typeface="Century Gothic" pitchFamily="34" charset="0"/>
              </a:rPr>
              <a:t>包</a:t>
            </a:r>
            <a:endParaRPr lang="en-US" altLang="zh-CN" sz="2800" dirty="0">
              <a:solidFill>
                <a:srgbClr val="42D2C4"/>
              </a:solidFill>
              <a:latin typeface="Century Gothic" pitchFamily="34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rgbClr val="42D2C4"/>
                </a:solidFill>
                <a:latin typeface="Century Gothic" pitchFamily="34" charset="0"/>
              </a:rPr>
              <a:t>Producer</a:t>
            </a:r>
            <a:r>
              <a:rPr lang="zh-CN" altLang="en-US" sz="2800" dirty="0">
                <a:solidFill>
                  <a:srgbClr val="42D2C4"/>
                </a:solidFill>
                <a:latin typeface="Century Gothic" pitchFamily="34" charset="0"/>
              </a:rPr>
              <a:t>包</a:t>
            </a:r>
          </a:p>
        </p:txBody>
      </p:sp>
      <p:sp>
        <p:nvSpPr>
          <p:cNvPr id="19" name="矩形 7"/>
          <p:cNvSpPr>
            <a:spLocks noChangeArrowheads="1"/>
          </p:cNvSpPr>
          <p:nvPr/>
        </p:nvSpPr>
        <p:spPr bwMode="auto">
          <a:xfrm>
            <a:off x="8866405" y="4091025"/>
            <a:ext cx="118494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 err="1">
                <a:solidFill>
                  <a:srgbClr val="42D2C4"/>
                </a:solidFill>
                <a:latin typeface="Century Gothic" pitchFamily="34" charset="0"/>
              </a:rPr>
              <a:t>Utils</a:t>
            </a:r>
            <a:r>
              <a:rPr lang="zh-CN" altLang="en-US" sz="2800" dirty="0">
                <a:solidFill>
                  <a:srgbClr val="42D2C4"/>
                </a:solidFill>
                <a:latin typeface="Century Gothic" pitchFamily="34" charset="0"/>
              </a:rPr>
              <a:t>包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14" y="1135072"/>
            <a:ext cx="2747125" cy="2396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1077" y="1135072"/>
            <a:ext cx="2327087" cy="2038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5598" y="1145380"/>
            <a:ext cx="3204369" cy="2017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6405" y="1155689"/>
            <a:ext cx="3089492" cy="29389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矩形 38"/>
          <p:cNvSpPr/>
          <p:nvPr/>
        </p:nvSpPr>
        <p:spPr>
          <a:xfrm>
            <a:off x="894123" y="5925777"/>
            <a:ext cx="2649907" cy="626382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zh-CN" altLang="en-US" sz="1600" dirty="0">
                <a:solidFill>
                  <a:prstClr val="white"/>
                </a:solidFill>
              </a:rPr>
              <a:t>具体类实现请参考文档</a:t>
            </a:r>
          </a:p>
        </p:txBody>
      </p:sp>
    </p:spTree>
    <p:extLst>
      <p:ext uri="{BB962C8B-B14F-4D97-AF65-F5344CB8AC3E}">
        <p14:creationId xmlns:p14="http://schemas.microsoft.com/office/powerpoint/2010/main" val="2626546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205160" y="1372916"/>
            <a:ext cx="857250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9900" b="1" dirty="0">
                <a:solidFill>
                  <a:schemeClr val="bg1"/>
                </a:solidFill>
              </a:rPr>
              <a:t>4</a:t>
            </a:r>
            <a:endParaRPr lang="zh-CN" altLang="en-US" sz="19900" b="1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981700" y="2778865"/>
            <a:ext cx="47815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非功能性需求</a:t>
            </a:r>
          </a:p>
        </p:txBody>
      </p:sp>
    </p:spTree>
    <p:extLst>
      <p:ext uri="{BB962C8B-B14F-4D97-AF65-F5344CB8AC3E}">
        <p14:creationId xmlns:p14="http://schemas.microsoft.com/office/powerpoint/2010/main" val="1252855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-1257300" y="762000"/>
            <a:ext cx="5086350" cy="0"/>
          </a:xfrm>
          <a:prstGeom prst="line">
            <a:avLst/>
          </a:prstGeom>
          <a:ln>
            <a:solidFill>
              <a:schemeClr val="bg1"/>
            </a:solidFill>
            <a:tailEnd type="oval" w="lg" len="lg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8343900" y="762000"/>
            <a:ext cx="5086350" cy="0"/>
          </a:xfrm>
          <a:prstGeom prst="line">
            <a:avLst/>
          </a:prstGeom>
          <a:ln>
            <a:solidFill>
              <a:schemeClr val="bg1"/>
            </a:solidFill>
            <a:tailEnd type="oval" w="lg" len="lg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4681287" y="500390"/>
            <a:ext cx="2763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消息顺序性保证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440411" y="1290773"/>
            <a:ext cx="9311178" cy="179279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若使用者想要让消息具有顺序性，那么他应该这样做：</a:t>
            </a:r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en-US" altLang="zh-CN" sz="2800" dirty="0">
                <a:solidFill>
                  <a:schemeClr val="bg1"/>
                </a:solidFill>
              </a:rPr>
              <a:t>	1.</a:t>
            </a:r>
            <a:r>
              <a:rPr lang="zh-CN" altLang="en-US" sz="2800" dirty="0">
                <a:solidFill>
                  <a:schemeClr val="bg1"/>
                </a:solidFill>
              </a:rPr>
              <a:t>只申请</a:t>
            </a:r>
            <a:r>
              <a:rPr lang="en-US" altLang="zh-CN" sz="2800" dirty="0">
                <a:solidFill>
                  <a:schemeClr val="bg1"/>
                </a:solidFill>
              </a:rPr>
              <a:t>1</a:t>
            </a:r>
            <a:r>
              <a:rPr lang="zh-CN" altLang="en-US" sz="2800" dirty="0">
                <a:solidFill>
                  <a:schemeClr val="bg1"/>
                </a:solidFill>
              </a:rPr>
              <a:t>个队列</a:t>
            </a:r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en-US" altLang="zh-CN" sz="2800" dirty="0">
                <a:solidFill>
                  <a:schemeClr val="bg1"/>
                </a:solidFill>
              </a:rPr>
              <a:t>	2.</a:t>
            </a:r>
            <a:r>
              <a:rPr lang="zh-CN" altLang="en-US" sz="2800" dirty="0">
                <a:solidFill>
                  <a:schemeClr val="bg1"/>
                </a:solidFill>
              </a:rPr>
              <a:t>设置失败重试次数为无限大</a:t>
            </a:r>
            <a:endParaRPr lang="en-US" altLang="zh-CN" sz="2800" dirty="0">
              <a:solidFill>
                <a:schemeClr val="bg1"/>
              </a:solidFill>
            </a:endParaRPr>
          </a:p>
          <a:p>
            <a:endParaRPr lang="zh-CN" altLang="en-US" sz="280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F075D37-950B-4BF3-B472-3F07469EDD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098" y="2948249"/>
            <a:ext cx="10615204" cy="3228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417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-1257300" y="762000"/>
            <a:ext cx="5086350" cy="0"/>
          </a:xfrm>
          <a:prstGeom prst="line">
            <a:avLst/>
          </a:prstGeom>
          <a:ln>
            <a:solidFill>
              <a:schemeClr val="bg1"/>
            </a:solidFill>
            <a:tailEnd type="oval" w="lg" len="lg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8343900" y="762000"/>
            <a:ext cx="5086350" cy="0"/>
          </a:xfrm>
          <a:prstGeom prst="line">
            <a:avLst/>
          </a:prstGeom>
          <a:ln>
            <a:solidFill>
              <a:schemeClr val="bg1"/>
            </a:solidFill>
            <a:tailEnd type="oval" w="lg" len="lg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4905337" y="522478"/>
            <a:ext cx="28548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消息可靠性保证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692102" y="1380574"/>
            <a:ext cx="2871402" cy="56169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3200" b="1" dirty="0">
                <a:solidFill>
                  <a:srgbClr val="42D2C4"/>
                </a:solidFill>
              </a:rPr>
              <a:t>失败重试机制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1692102" y="2397167"/>
            <a:ext cx="2136948" cy="56169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3200" b="1" dirty="0">
                <a:solidFill>
                  <a:srgbClr val="42D2C4"/>
                </a:solidFill>
              </a:rPr>
              <a:t>主从备份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1692102" y="3443647"/>
            <a:ext cx="2556517" cy="56169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3200" b="1" dirty="0">
                <a:solidFill>
                  <a:srgbClr val="42D2C4"/>
                </a:solidFill>
              </a:rPr>
              <a:t>持久化存储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1692102" y="4490127"/>
            <a:ext cx="2136948" cy="56169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3200" b="1" dirty="0">
                <a:solidFill>
                  <a:srgbClr val="42D2C4"/>
                </a:solidFill>
              </a:rPr>
              <a:t>死信队列</a:t>
            </a:r>
          </a:p>
        </p:txBody>
      </p:sp>
      <p:sp>
        <p:nvSpPr>
          <p:cNvPr id="2" name="矩形 1"/>
          <p:cNvSpPr/>
          <p:nvPr/>
        </p:nvSpPr>
        <p:spPr>
          <a:xfrm>
            <a:off x="4419600" y="1391517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</a:rPr>
              <a:t>若消息由于网络原因发送失败时会重试，默认为</a:t>
            </a:r>
            <a:r>
              <a:rPr lang="en-US" altLang="zh-CN" sz="2000" dirty="0">
                <a:solidFill>
                  <a:schemeClr val="bg1"/>
                </a:solidFill>
              </a:rPr>
              <a:t>16</a:t>
            </a:r>
            <a:r>
              <a:rPr lang="zh-CN" altLang="en-US" sz="2000" dirty="0">
                <a:solidFill>
                  <a:schemeClr val="bg1"/>
                </a:solidFill>
              </a:rPr>
              <a:t>次，发送成功（返回</a:t>
            </a:r>
            <a:r>
              <a:rPr lang="en-US" altLang="zh-CN" sz="2000" dirty="0">
                <a:solidFill>
                  <a:schemeClr val="bg1"/>
                </a:solidFill>
              </a:rPr>
              <a:t>ACK</a:t>
            </a:r>
            <a:r>
              <a:rPr lang="zh-CN" altLang="en-US" sz="2000" dirty="0">
                <a:solidFill>
                  <a:schemeClr val="bg1"/>
                </a:solidFill>
              </a:rPr>
              <a:t>）或返回失败消息后才会发送下一条消息。</a:t>
            </a:r>
          </a:p>
        </p:txBody>
      </p:sp>
      <p:sp>
        <p:nvSpPr>
          <p:cNvPr id="18" name="矩形 17"/>
          <p:cNvSpPr/>
          <p:nvPr/>
        </p:nvSpPr>
        <p:spPr>
          <a:xfrm>
            <a:off x="4421523" y="2456265"/>
            <a:ext cx="66240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Master</a:t>
            </a:r>
            <a:r>
              <a:rPr lang="zh-CN" altLang="en-US" dirty="0">
                <a:solidFill>
                  <a:schemeClr val="bg1"/>
                </a:solidFill>
              </a:rPr>
              <a:t>节点与</a:t>
            </a:r>
            <a:r>
              <a:rPr lang="en-US" altLang="zh-CN" dirty="0">
                <a:solidFill>
                  <a:schemeClr val="bg1"/>
                </a:solidFill>
              </a:rPr>
              <a:t>Slave</a:t>
            </a:r>
            <a:r>
              <a:rPr lang="zh-CN" altLang="en-US" dirty="0">
                <a:solidFill>
                  <a:schemeClr val="bg1"/>
                </a:solidFill>
              </a:rPr>
              <a:t>节点同步，</a:t>
            </a:r>
            <a:r>
              <a:rPr lang="en-US" altLang="zh-CN" dirty="0">
                <a:solidFill>
                  <a:schemeClr val="bg1"/>
                </a:solidFill>
              </a:rPr>
              <a:t>Master</a:t>
            </a:r>
            <a:r>
              <a:rPr lang="zh-CN" altLang="en-US" dirty="0">
                <a:solidFill>
                  <a:schemeClr val="bg1"/>
                </a:solidFill>
              </a:rPr>
              <a:t>挂掉后可转为</a:t>
            </a:r>
            <a:r>
              <a:rPr lang="en-US" altLang="zh-CN" dirty="0">
                <a:solidFill>
                  <a:schemeClr val="bg1"/>
                </a:solidFill>
              </a:rPr>
              <a:t>Slave</a:t>
            </a:r>
            <a:r>
              <a:rPr lang="zh-CN" altLang="en-US" dirty="0">
                <a:solidFill>
                  <a:schemeClr val="bg1"/>
                </a:solidFill>
              </a:rPr>
              <a:t>节点。</a:t>
            </a:r>
          </a:p>
        </p:txBody>
      </p:sp>
      <p:sp>
        <p:nvSpPr>
          <p:cNvPr id="19" name="矩形 18"/>
          <p:cNvSpPr/>
          <p:nvPr/>
        </p:nvSpPr>
        <p:spPr>
          <a:xfrm>
            <a:off x="4419600" y="3487581"/>
            <a:ext cx="3302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消息队列持久化存储与恢复。</a:t>
            </a:r>
          </a:p>
        </p:txBody>
      </p:sp>
      <p:sp>
        <p:nvSpPr>
          <p:cNvPr id="20" name="矩形 19"/>
          <p:cNvSpPr/>
          <p:nvPr/>
        </p:nvSpPr>
        <p:spPr>
          <a:xfrm>
            <a:off x="4421523" y="4516400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捎带回复机制：当消息队列服务器</a:t>
            </a:r>
            <a:r>
              <a:rPr lang="en-US" altLang="zh-CN" dirty="0">
                <a:solidFill>
                  <a:schemeClr val="bg1"/>
                </a:solidFill>
              </a:rPr>
              <a:t>Broker </a:t>
            </a:r>
            <a:r>
              <a:rPr lang="zh-CN" altLang="en-US" dirty="0">
                <a:solidFill>
                  <a:schemeClr val="bg1"/>
                </a:solidFill>
              </a:rPr>
              <a:t>向消费者发送消息时，可能由于一系列原因导致发送失败（例如消费者不在线或网络延时较高），此时若达到了系统设置的重试次数上限，则向定时线程池</a:t>
            </a:r>
            <a:r>
              <a:rPr lang="en-US" altLang="zh-CN" dirty="0" err="1">
                <a:solidFill>
                  <a:schemeClr val="bg1"/>
                </a:solidFill>
              </a:rPr>
              <a:t>ScheduledThreadPoolExecutor</a:t>
            </a:r>
            <a:r>
              <a:rPr lang="zh-CN" altLang="en-US" dirty="0">
                <a:solidFill>
                  <a:schemeClr val="bg1"/>
                </a:solidFill>
              </a:rPr>
              <a:t>提交任务，该任务为</a:t>
            </a:r>
            <a:r>
              <a:rPr lang="en-US" altLang="zh-CN" dirty="0">
                <a:solidFill>
                  <a:schemeClr val="bg1"/>
                </a:solidFill>
              </a:rPr>
              <a:t>5</a:t>
            </a:r>
            <a:r>
              <a:rPr lang="zh-CN" altLang="en-US" dirty="0">
                <a:solidFill>
                  <a:schemeClr val="bg1"/>
                </a:solidFill>
              </a:rPr>
              <a:t>秒后向该消息的生产者发送消息失败信息。若</a:t>
            </a:r>
            <a:r>
              <a:rPr lang="en-US" altLang="zh-CN" dirty="0">
                <a:solidFill>
                  <a:schemeClr val="bg1"/>
                </a:solidFill>
              </a:rPr>
              <a:t>5</a:t>
            </a:r>
            <a:r>
              <a:rPr lang="zh-CN" altLang="en-US" dirty="0">
                <a:solidFill>
                  <a:schemeClr val="bg1"/>
                </a:solidFill>
              </a:rPr>
              <a:t>秒内该生产者再次发来非单向消息，则捎带回复失败消息的信息。</a:t>
            </a:r>
          </a:p>
        </p:txBody>
      </p:sp>
    </p:spTree>
    <p:extLst>
      <p:ext uri="{BB962C8B-B14F-4D97-AF65-F5344CB8AC3E}">
        <p14:creationId xmlns:p14="http://schemas.microsoft.com/office/powerpoint/2010/main" val="3572665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-1257300" y="762000"/>
            <a:ext cx="5086350" cy="0"/>
          </a:xfrm>
          <a:prstGeom prst="line">
            <a:avLst/>
          </a:prstGeom>
          <a:ln>
            <a:solidFill>
              <a:schemeClr val="bg1"/>
            </a:solidFill>
            <a:tailEnd type="oval" w="lg" len="lg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8343900" y="762000"/>
            <a:ext cx="5086350" cy="0"/>
          </a:xfrm>
          <a:prstGeom prst="line">
            <a:avLst/>
          </a:prstGeom>
          <a:ln>
            <a:solidFill>
              <a:schemeClr val="bg1"/>
            </a:solidFill>
            <a:tailEnd type="oval" w="lg" len="lg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5423497" y="522478"/>
            <a:ext cx="16173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可扩展性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407622" y="2863934"/>
            <a:ext cx="9311178" cy="179279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+mn-ea"/>
              </a:rPr>
              <a:t>	</a:t>
            </a:r>
            <a:r>
              <a:rPr lang="en-US" altLang="zh-CN" sz="2800" dirty="0" err="1">
                <a:solidFill>
                  <a:schemeClr val="bg1"/>
                </a:solidFill>
                <a:latin typeface="+mn-ea"/>
              </a:rPr>
              <a:t>MyMQ</a:t>
            </a:r>
            <a:r>
              <a:rPr lang="zh-CN" altLang="en-US" sz="2800" dirty="0">
                <a:solidFill>
                  <a:schemeClr val="bg1"/>
                </a:solidFill>
                <a:latin typeface="+mn-ea"/>
              </a:rPr>
              <a:t>是一款分布式消息中间件框架，</a:t>
            </a:r>
            <a:r>
              <a:rPr lang="en-US" altLang="zh-CN" sz="2800" dirty="0">
                <a:solidFill>
                  <a:schemeClr val="bg1"/>
                </a:solidFill>
                <a:latin typeface="+mn-ea"/>
              </a:rPr>
              <a:t>Producer</a:t>
            </a:r>
            <a:r>
              <a:rPr lang="zh-CN" altLang="en-US" sz="2800" dirty="0">
                <a:solidFill>
                  <a:schemeClr val="bg1"/>
                </a:solidFill>
                <a:latin typeface="+mn-ea"/>
              </a:rPr>
              <a:t>，</a:t>
            </a:r>
            <a:r>
              <a:rPr lang="en-US" altLang="zh-CN" sz="2800" dirty="0">
                <a:solidFill>
                  <a:schemeClr val="bg1"/>
                </a:solidFill>
                <a:latin typeface="+mn-ea"/>
              </a:rPr>
              <a:t>Broker</a:t>
            </a:r>
            <a:r>
              <a:rPr lang="zh-CN" altLang="en-US" sz="2800" dirty="0">
                <a:solidFill>
                  <a:schemeClr val="bg1"/>
                </a:solidFill>
                <a:latin typeface="+mn-ea"/>
              </a:rPr>
              <a:t>和</a:t>
            </a:r>
            <a:r>
              <a:rPr lang="en-US" altLang="zh-CN" sz="2800" dirty="0">
                <a:solidFill>
                  <a:schemeClr val="bg1"/>
                </a:solidFill>
                <a:latin typeface="+mn-ea"/>
              </a:rPr>
              <a:t>Consumer</a:t>
            </a:r>
            <a:r>
              <a:rPr lang="zh-CN" altLang="en-US" sz="2800" dirty="0">
                <a:solidFill>
                  <a:schemeClr val="bg1"/>
                </a:solidFill>
                <a:latin typeface="+mn-ea"/>
              </a:rPr>
              <a:t>之间通过</a:t>
            </a:r>
            <a:r>
              <a:rPr lang="en-US" altLang="zh-CN" sz="2800" dirty="0">
                <a:solidFill>
                  <a:schemeClr val="bg1"/>
                </a:solidFill>
                <a:latin typeface="+mn-ea"/>
              </a:rPr>
              <a:t>Socket</a:t>
            </a:r>
            <a:r>
              <a:rPr lang="zh-CN" altLang="en-US" sz="2800" dirty="0">
                <a:solidFill>
                  <a:schemeClr val="bg1"/>
                </a:solidFill>
                <a:latin typeface="+mn-ea"/>
              </a:rPr>
              <a:t>通信，三者均可横向扩展，并且新增机器完全不影响其他机器的运行，负载均衡器还会让新增的</a:t>
            </a:r>
            <a:r>
              <a:rPr lang="en-US" altLang="zh-CN" sz="2800" dirty="0">
                <a:solidFill>
                  <a:schemeClr val="bg1"/>
                </a:solidFill>
                <a:latin typeface="+mn-ea"/>
              </a:rPr>
              <a:t>Broker</a:t>
            </a:r>
            <a:r>
              <a:rPr lang="zh-CN" altLang="en-US" sz="2800" dirty="0">
                <a:solidFill>
                  <a:schemeClr val="bg1"/>
                </a:solidFill>
                <a:latin typeface="+mn-ea"/>
              </a:rPr>
              <a:t>充分使用。</a:t>
            </a:r>
          </a:p>
        </p:txBody>
      </p:sp>
    </p:spTree>
    <p:extLst>
      <p:ext uri="{BB962C8B-B14F-4D97-AF65-F5344CB8AC3E}">
        <p14:creationId xmlns:p14="http://schemas.microsoft.com/office/powerpoint/2010/main" val="7120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-1257300" y="762000"/>
            <a:ext cx="5086350" cy="0"/>
          </a:xfrm>
          <a:prstGeom prst="line">
            <a:avLst/>
          </a:prstGeom>
          <a:ln>
            <a:solidFill>
              <a:schemeClr val="bg1"/>
            </a:solidFill>
            <a:tailEnd type="oval" w="lg" len="lg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 flipH="1">
            <a:off x="8343900" y="762000"/>
            <a:ext cx="5086350" cy="0"/>
          </a:xfrm>
          <a:prstGeom prst="line">
            <a:avLst/>
          </a:prstGeom>
          <a:ln>
            <a:solidFill>
              <a:schemeClr val="bg1"/>
            </a:solidFill>
            <a:tailEnd type="oval" w="lg" len="lg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5562801" y="500390"/>
            <a:ext cx="14058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高效性</a:t>
            </a:r>
          </a:p>
        </p:txBody>
      </p:sp>
      <p:sp>
        <p:nvSpPr>
          <p:cNvPr id="7" name="矩形 6"/>
          <p:cNvSpPr/>
          <p:nvPr/>
        </p:nvSpPr>
        <p:spPr>
          <a:xfrm>
            <a:off x="2445655" y="1633538"/>
            <a:ext cx="3325908" cy="2157411"/>
          </a:xfrm>
          <a:prstGeom prst="rect">
            <a:avLst/>
          </a:prstGeom>
          <a:solidFill>
            <a:srgbClr val="42D2C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565446" y="4053581"/>
            <a:ext cx="3325908" cy="2157411"/>
          </a:xfrm>
          <a:prstGeom prst="rect">
            <a:avLst/>
          </a:prstGeom>
          <a:solidFill>
            <a:srgbClr val="42D2C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549272" y="1708122"/>
            <a:ext cx="3117448" cy="200824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Java</a:t>
            </a:r>
            <a:r>
              <a:rPr lang="zh-CN" altLang="en-US" dirty="0">
                <a:solidFill>
                  <a:schemeClr val="bg1"/>
                </a:solidFill>
              </a:rPr>
              <a:t>传统的</a:t>
            </a:r>
            <a:r>
              <a:rPr lang="en-US" altLang="zh-CN" dirty="0">
                <a:solidFill>
                  <a:schemeClr val="bg1"/>
                </a:solidFill>
              </a:rPr>
              <a:t>IO</a:t>
            </a:r>
            <a:r>
              <a:rPr lang="zh-CN" altLang="en-US" dirty="0">
                <a:solidFill>
                  <a:schemeClr val="bg1"/>
                </a:solidFill>
              </a:rPr>
              <a:t>模型是面向流的，也就是阻塞</a:t>
            </a:r>
            <a:r>
              <a:rPr lang="en-US" altLang="zh-CN" dirty="0">
                <a:solidFill>
                  <a:schemeClr val="bg1"/>
                </a:solidFill>
              </a:rPr>
              <a:t>IO</a:t>
            </a:r>
            <a:r>
              <a:rPr lang="zh-CN" altLang="en-US" dirty="0">
                <a:solidFill>
                  <a:schemeClr val="bg1"/>
                </a:solidFill>
              </a:rPr>
              <a:t>。这意味着，当一个线程调用</a:t>
            </a:r>
            <a:r>
              <a:rPr lang="en-US" altLang="zh-CN" dirty="0">
                <a:solidFill>
                  <a:schemeClr val="bg1"/>
                </a:solidFill>
              </a:rPr>
              <a:t>read() </a:t>
            </a:r>
            <a:r>
              <a:rPr lang="zh-CN" altLang="en-US" dirty="0">
                <a:solidFill>
                  <a:schemeClr val="bg1"/>
                </a:solidFill>
              </a:rPr>
              <a:t>或 </a:t>
            </a:r>
            <a:r>
              <a:rPr lang="en-US" altLang="zh-CN" dirty="0">
                <a:solidFill>
                  <a:schemeClr val="bg1"/>
                </a:solidFill>
              </a:rPr>
              <a:t>write()</a:t>
            </a:r>
            <a:r>
              <a:rPr lang="zh-CN" altLang="en-US" dirty="0">
                <a:solidFill>
                  <a:schemeClr val="bg1"/>
                </a:solidFill>
              </a:rPr>
              <a:t>时，该线程被阻塞，直到有一些数据被读取，或数据完全写入。该线程在此期间不能再干任何事情了。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669676" y="4266664"/>
            <a:ext cx="3117448" cy="173124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Java NIO</a:t>
            </a:r>
            <a:r>
              <a:rPr lang="zh-CN" altLang="en-US" dirty="0">
                <a:solidFill>
                  <a:schemeClr val="bg1"/>
                </a:solidFill>
              </a:rPr>
              <a:t>的非阻塞模式是面向缓存的，使一个线程轮询多个通道读取数据。如果目前没有数据可用时，就什么都不会做。直至通道里有可读数据之前，该线程可以继续做其他的事情。</a:t>
            </a:r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11" name="Picture 4" descr="https://timgsa.baidu.com/timg?image&amp;quality=80&amp;size=b9999_10000&amp;sec=1556028189609&amp;di=d5b455863fe4c383e6ab0f73c4f32024&amp;imgtype=0&amp;src=http%3A%2F%2Fimg.jdzj.com%2FUserDocument%2F2017y%2FJay8191564%2FPicture%2F20180511080922477.jpg">
            <a:extLst>
              <a:ext uri="{FF2B5EF4-FFF2-40B4-BE49-F238E27FC236}">
                <a16:creationId xmlns:a16="http://schemas.microsoft.com/office/drawing/2014/main" id="{484130FD-34E8-4823-B9E8-1394D044D5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5446" y="1633538"/>
            <a:ext cx="3325907" cy="2172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 descr="https://timgsa.baidu.com/timg?image&amp;quality=80&amp;size=b9999_10000&amp;sec=1556028305558&amp;di=5b131103f21787dab04b806d00e36aeb&amp;imgtype=0&amp;src=http%3A%2F%2Fimage.bitautoimg.com%2Fappimage-630-w0%2Fappimage%2Fmedia%2F20180912%2Fw600_h400_1a79a6c0033347bdb7e863cb3b7de2fa.jpeg">
            <a:extLst>
              <a:ext uri="{FF2B5EF4-FFF2-40B4-BE49-F238E27FC236}">
                <a16:creationId xmlns:a16="http://schemas.microsoft.com/office/drawing/2014/main" id="{662B86AA-9CB8-413F-9ED2-9136223AB7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5656" y="4053581"/>
            <a:ext cx="3325907" cy="2157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4467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-1257300" y="762000"/>
            <a:ext cx="5086350" cy="0"/>
          </a:xfrm>
          <a:prstGeom prst="line">
            <a:avLst/>
          </a:prstGeom>
          <a:ln>
            <a:solidFill>
              <a:schemeClr val="bg1"/>
            </a:solidFill>
            <a:tailEnd type="oval" w="lg" len="lg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 flipH="1">
            <a:off x="8343900" y="762000"/>
            <a:ext cx="5086350" cy="0"/>
          </a:xfrm>
          <a:prstGeom prst="line">
            <a:avLst/>
          </a:prstGeom>
          <a:ln>
            <a:solidFill>
              <a:schemeClr val="bg1"/>
            </a:solidFill>
            <a:tailEnd type="oval" w="lg" len="lg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5361304" y="500390"/>
            <a:ext cx="1657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性能测试</a:t>
            </a:r>
          </a:p>
        </p:txBody>
      </p:sp>
      <p:grpSp>
        <p:nvGrpSpPr>
          <p:cNvPr id="5" name="组 12"/>
          <p:cNvGrpSpPr/>
          <p:nvPr/>
        </p:nvGrpSpPr>
        <p:grpSpPr>
          <a:xfrm>
            <a:off x="2464939" y="3068457"/>
            <a:ext cx="7288662" cy="1926002"/>
            <a:chOff x="1169537" y="3193963"/>
            <a:chExt cx="6207380" cy="1640278"/>
          </a:xfrm>
        </p:grpSpPr>
        <p:sp>
          <p:nvSpPr>
            <p:cNvPr id="6" name="椭圆 5"/>
            <p:cNvSpPr/>
            <p:nvPr/>
          </p:nvSpPr>
          <p:spPr>
            <a:xfrm>
              <a:off x="2884098" y="3345596"/>
              <a:ext cx="2778258" cy="734144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2346086" y="3309253"/>
              <a:ext cx="3854282" cy="101848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1676184" y="3257297"/>
              <a:ext cx="5194086" cy="137251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1169537" y="3193963"/>
              <a:ext cx="6207380" cy="164027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1" name="椭圆 10"/>
          <p:cNvSpPr/>
          <p:nvPr/>
        </p:nvSpPr>
        <p:spPr>
          <a:xfrm>
            <a:off x="5855540" y="1637610"/>
            <a:ext cx="507456" cy="507456"/>
          </a:xfrm>
          <a:prstGeom prst="ellipse">
            <a:avLst/>
          </a:prstGeom>
          <a:solidFill>
            <a:srgbClr val="42D2C4"/>
          </a:solidFill>
          <a:ln>
            <a:noFill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2" name="直线连接符 6"/>
          <p:cNvCxnSpPr>
            <a:stCxn id="11" idx="4"/>
          </p:cNvCxnSpPr>
          <p:nvPr/>
        </p:nvCxnSpPr>
        <p:spPr>
          <a:xfrm>
            <a:off x="6109268" y="2145066"/>
            <a:ext cx="0" cy="1532448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3177926" y="2729546"/>
            <a:ext cx="314329" cy="314329"/>
          </a:xfrm>
          <a:prstGeom prst="ellipse">
            <a:avLst/>
          </a:prstGeom>
          <a:solidFill>
            <a:srgbClr val="42D2C4"/>
          </a:solidFill>
          <a:ln>
            <a:noFill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5" name="直线连接符 18"/>
          <p:cNvCxnSpPr>
            <a:stCxn id="14" idx="4"/>
          </p:cNvCxnSpPr>
          <p:nvPr/>
        </p:nvCxnSpPr>
        <p:spPr>
          <a:xfrm>
            <a:off x="3335091" y="3043875"/>
            <a:ext cx="0" cy="683426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椭圆 16"/>
          <p:cNvSpPr/>
          <p:nvPr/>
        </p:nvSpPr>
        <p:spPr>
          <a:xfrm>
            <a:off x="8529270" y="3633377"/>
            <a:ext cx="314329" cy="314329"/>
          </a:xfrm>
          <a:prstGeom prst="ellipse">
            <a:avLst/>
          </a:prstGeom>
          <a:solidFill>
            <a:srgbClr val="42D2C4"/>
          </a:solidFill>
          <a:ln>
            <a:noFill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8" name="直线连接符 24"/>
          <p:cNvCxnSpPr>
            <a:stCxn id="17" idx="4"/>
          </p:cNvCxnSpPr>
          <p:nvPr/>
        </p:nvCxnSpPr>
        <p:spPr>
          <a:xfrm>
            <a:off x="8686435" y="3947706"/>
            <a:ext cx="0" cy="319931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椭圆 19"/>
          <p:cNvSpPr/>
          <p:nvPr/>
        </p:nvSpPr>
        <p:spPr>
          <a:xfrm>
            <a:off x="5234299" y="3937680"/>
            <a:ext cx="314329" cy="314329"/>
          </a:xfrm>
          <a:prstGeom prst="ellipse">
            <a:avLst/>
          </a:prstGeom>
          <a:solidFill>
            <a:srgbClr val="42D2C4"/>
          </a:solidFill>
          <a:ln>
            <a:noFill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1" name="直线连接符 28"/>
          <p:cNvCxnSpPr>
            <a:stCxn id="20" idx="4"/>
          </p:cNvCxnSpPr>
          <p:nvPr/>
        </p:nvCxnSpPr>
        <p:spPr>
          <a:xfrm>
            <a:off x="5391464" y="4252009"/>
            <a:ext cx="0" cy="319931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/>
        </p:nvSpPr>
        <p:spPr>
          <a:xfrm>
            <a:off x="7743446" y="3360393"/>
            <a:ext cx="314329" cy="314329"/>
          </a:xfrm>
          <a:prstGeom prst="ellipse">
            <a:avLst/>
          </a:prstGeom>
          <a:solidFill>
            <a:srgbClr val="42D2C4"/>
          </a:solidFill>
          <a:ln>
            <a:noFill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4" name="直线连接符 31"/>
          <p:cNvCxnSpPr>
            <a:stCxn id="23" idx="4"/>
          </p:cNvCxnSpPr>
          <p:nvPr/>
        </p:nvCxnSpPr>
        <p:spPr>
          <a:xfrm>
            <a:off x="7900611" y="3674722"/>
            <a:ext cx="0" cy="319931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椭圆 25"/>
          <p:cNvSpPr/>
          <p:nvPr/>
        </p:nvSpPr>
        <p:spPr>
          <a:xfrm>
            <a:off x="5136552" y="3056724"/>
            <a:ext cx="314329" cy="314329"/>
          </a:xfrm>
          <a:prstGeom prst="ellipse">
            <a:avLst/>
          </a:prstGeom>
          <a:solidFill>
            <a:srgbClr val="42D2C4"/>
          </a:solidFill>
          <a:ln>
            <a:noFill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7" name="直线连接符 34"/>
          <p:cNvCxnSpPr>
            <a:stCxn id="26" idx="4"/>
          </p:cNvCxnSpPr>
          <p:nvPr/>
        </p:nvCxnSpPr>
        <p:spPr>
          <a:xfrm>
            <a:off x="5293717" y="3371053"/>
            <a:ext cx="0" cy="319931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椭圆 28"/>
          <p:cNvSpPr/>
          <p:nvPr/>
        </p:nvSpPr>
        <p:spPr>
          <a:xfrm>
            <a:off x="7334926" y="3976084"/>
            <a:ext cx="204643" cy="204643"/>
          </a:xfrm>
          <a:prstGeom prst="ellipse">
            <a:avLst/>
          </a:prstGeom>
          <a:solidFill>
            <a:srgbClr val="42D2C4"/>
          </a:solidFill>
          <a:ln>
            <a:noFill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0" name="直线连接符 40"/>
          <p:cNvCxnSpPr>
            <a:stCxn id="29" idx="4"/>
          </p:cNvCxnSpPr>
          <p:nvPr/>
        </p:nvCxnSpPr>
        <p:spPr>
          <a:xfrm>
            <a:off x="7437248" y="4180727"/>
            <a:ext cx="0" cy="267119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椭圆 31"/>
          <p:cNvSpPr/>
          <p:nvPr/>
        </p:nvSpPr>
        <p:spPr>
          <a:xfrm>
            <a:off x="6260676" y="2638001"/>
            <a:ext cx="204643" cy="204643"/>
          </a:xfrm>
          <a:prstGeom prst="ellipse">
            <a:avLst/>
          </a:prstGeom>
          <a:solidFill>
            <a:srgbClr val="42D2C4"/>
          </a:solidFill>
          <a:ln>
            <a:noFill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3" name="直线连接符 46"/>
          <p:cNvCxnSpPr>
            <a:stCxn id="32" idx="4"/>
          </p:cNvCxnSpPr>
          <p:nvPr/>
        </p:nvCxnSpPr>
        <p:spPr>
          <a:xfrm>
            <a:off x="6362998" y="2842644"/>
            <a:ext cx="0" cy="267119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椭圆 34"/>
          <p:cNvSpPr/>
          <p:nvPr/>
        </p:nvSpPr>
        <p:spPr>
          <a:xfrm>
            <a:off x="3480096" y="4008130"/>
            <a:ext cx="204643" cy="204643"/>
          </a:xfrm>
          <a:prstGeom prst="ellipse">
            <a:avLst/>
          </a:prstGeom>
          <a:solidFill>
            <a:srgbClr val="42D2C4"/>
          </a:solidFill>
          <a:ln>
            <a:noFill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6" name="直线连接符 49"/>
          <p:cNvCxnSpPr>
            <a:stCxn id="35" idx="4"/>
          </p:cNvCxnSpPr>
          <p:nvPr/>
        </p:nvCxnSpPr>
        <p:spPr>
          <a:xfrm>
            <a:off x="3582418" y="4212773"/>
            <a:ext cx="0" cy="267119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椭圆 40"/>
          <p:cNvSpPr/>
          <p:nvPr/>
        </p:nvSpPr>
        <p:spPr>
          <a:xfrm>
            <a:off x="8825776" y="3013571"/>
            <a:ext cx="204643" cy="204643"/>
          </a:xfrm>
          <a:prstGeom prst="ellipse">
            <a:avLst/>
          </a:prstGeom>
          <a:solidFill>
            <a:srgbClr val="42D2C4"/>
          </a:solidFill>
          <a:ln>
            <a:noFill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2" name="直线连接符 55"/>
          <p:cNvCxnSpPr>
            <a:stCxn id="41" idx="4"/>
          </p:cNvCxnSpPr>
          <p:nvPr/>
        </p:nvCxnSpPr>
        <p:spPr>
          <a:xfrm>
            <a:off x="8928098" y="3218214"/>
            <a:ext cx="0" cy="267119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6465322" y="1637611"/>
            <a:ext cx="4059092" cy="523204"/>
          </a:xfrm>
          <a:prstGeom prst="rect">
            <a:avLst/>
          </a:prstGeom>
          <a:noFill/>
        </p:spPr>
        <p:txBody>
          <a:bodyPr wrap="none" lIns="91424" tIns="45712" rIns="91424" bIns="45712" rtlCol="0">
            <a:spAutoFit/>
          </a:bodyPr>
          <a:lstStyle/>
          <a:p>
            <a:r>
              <a:rPr kumimoji="1" lang="en-US" altLang="zh-CN" sz="2800" dirty="0">
                <a:solidFill>
                  <a:schemeClr val="bg1"/>
                </a:solidFill>
              </a:rPr>
              <a:t>50000</a:t>
            </a:r>
            <a:r>
              <a:rPr kumimoji="1" lang="zh-CN" altLang="en-US" sz="2800" dirty="0">
                <a:solidFill>
                  <a:schemeClr val="bg1"/>
                </a:solidFill>
              </a:rPr>
              <a:t>条数据，</a:t>
            </a:r>
            <a:r>
              <a:rPr kumimoji="1" lang="en-US" altLang="zh-CN" sz="2800" dirty="0">
                <a:solidFill>
                  <a:schemeClr val="bg1"/>
                </a:solidFill>
              </a:rPr>
              <a:t>167457ms</a:t>
            </a:r>
            <a:endParaRPr kumimoji="1"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8786768" y="3542695"/>
            <a:ext cx="3510865" cy="523204"/>
          </a:xfrm>
          <a:prstGeom prst="rect">
            <a:avLst/>
          </a:prstGeom>
          <a:noFill/>
        </p:spPr>
        <p:txBody>
          <a:bodyPr wrap="none" lIns="91424" tIns="45712" rIns="91424" bIns="45712" rtlCol="0">
            <a:spAutoFit/>
          </a:bodyPr>
          <a:lstStyle/>
          <a:p>
            <a:r>
              <a:rPr kumimoji="1" lang="en-US" altLang="zh-CN" sz="2800" dirty="0">
                <a:solidFill>
                  <a:schemeClr val="bg1"/>
                </a:solidFill>
              </a:rPr>
              <a:t>1000</a:t>
            </a:r>
            <a:r>
              <a:rPr kumimoji="1" lang="zh-CN" altLang="en-US" sz="2800" dirty="0">
                <a:solidFill>
                  <a:schemeClr val="bg1"/>
                </a:solidFill>
              </a:rPr>
              <a:t>条数据，</a:t>
            </a:r>
            <a:r>
              <a:rPr kumimoji="1" lang="en-US" altLang="zh-CN" sz="2800" dirty="0">
                <a:solidFill>
                  <a:schemeClr val="bg1"/>
                </a:solidFill>
              </a:rPr>
              <a:t>1871ms</a:t>
            </a:r>
            <a:endParaRPr kumimoji="1"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1540691" y="2109297"/>
            <a:ext cx="3693608" cy="523204"/>
          </a:xfrm>
          <a:prstGeom prst="rect">
            <a:avLst/>
          </a:prstGeom>
          <a:noFill/>
        </p:spPr>
        <p:txBody>
          <a:bodyPr wrap="none" lIns="91424" tIns="45712" rIns="91424" bIns="45712" rtlCol="0">
            <a:spAutoFit/>
          </a:bodyPr>
          <a:lstStyle/>
          <a:p>
            <a:r>
              <a:rPr kumimoji="1" lang="en-US" altLang="zh-CN" sz="2800" dirty="0">
                <a:solidFill>
                  <a:schemeClr val="bg1"/>
                </a:solidFill>
              </a:rPr>
              <a:t>10000</a:t>
            </a:r>
            <a:r>
              <a:rPr kumimoji="1" lang="zh-CN" altLang="en-US" sz="2800" dirty="0">
                <a:solidFill>
                  <a:schemeClr val="bg1"/>
                </a:solidFill>
              </a:rPr>
              <a:t>条数据，</a:t>
            </a:r>
            <a:r>
              <a:rPr kumimoji="1" lang="en-US" altLang="zh-CN" sz="2800" dirty="0">
                <a:solidFill>
                  <a:schemeClr val="bg1"/>
                </a:solidFill>
              </a:rPr>
              <a:t>8629ms</a:t>
            </a:r>
            <a:endParaRPr kumimoji="1"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334715" y="4374654"/>
            <a:ext cx="3145381" cy="523204"/>
          </a:xfrm>
          <a:prstGeom prst="rect">
            <a:avLst/>
          </a:prstGeom>
          <a:noFill/>
        </p:spPr>
        <p:txBody>
          <a:bodyPr wrap="none" lIns="91424" tIns="45712" rIns="91424" bIns="45712" rtlCol="0">
            <a:spAutoFit/>
          </a:bodyPr>
          <a:lstStyle/>
          <a:p>
            <a:r>
              <a:rPr kumimoji="1" lang="en-US" altLang="zh-CN" sz="2800" dirty="0">
                <a:solidFill>
                  <a:schemeClr val="bg1"/>
                </a:solidFill>
              </a:rPr>
              <a:t>100</a:t>
            </a:r>
            <a:r>
              <a:rPr kumimoji="1" lang="zh-CN" altLang="en-US" sz="2800" dirty="0">
                <a:solidFill>
                  <a:schemeClr val="bg1"/>
                </a:solidFill>
              </a:rPr>
              <a:t>条数据，</a:t>
            </a:r>
            <a:r>
              <a:rPr kumimoji="1" lang="en-US" altLang="zh-CN" sz="2800" dirty="0">
                <a:solidFill>
                  <a:schemeClr val="bg1"/>
                </a:solidFill>
              </a:rPr>
              <a:t>579ms</a:t>
            </a:r>
            <a:endParaRPr kumimoji="1" lang="zh-CN" altLang="en-US" sz="2800" dirty="0">
              <a:solidFill>
                <a:schemeClr val="bg1"/>
              </a:solidFill>
            </a:endParaRPr>
          </a:p>
        </p:txBody>
      </p:sp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7876" y="5293896"/>
            <a:ext cx="5470130" cy="12705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64241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205160" y="1372916"/>
            <a:ext cx="857250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9900" b="1" dirty="0">
                <a:solidFill>
                  <a:schemeClr val="bg1"/>
                </a:solidFill>
              </a:rPr>
              <a:t>5</a:t>
            </a:r>
            <a:endParaRPr lang="zh-CN" altLang="en-US" sz="19900" b="1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981700" y="2778865"/>
            <a:ext cx="47815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尚待提高</a:t>
            </a:r>
          </a:p>
        </p:txBody>
      </p:sp>
    </p:spTree>
    <p:extLst>
      <p:ext uri="{BB962C8B-B14F-4D97-AF65-F5344CB8AC3E}">
        <p14:creationId xmlns:p14="http://schemas.microsoft.com/office/powerpoint/2010/main" val="2385588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28650" y="3075055"/>
            <a:ext cx="251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</a:rPr>
              <a:t>CONTENT</a:t>
            </a:r>
            <a:endParaRPr lang="zh-CN" altLang="en-US" sz="4000" b="1" dirty="0">
              <a:solidFill>
                <a:schemeClr val="bg1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591175" y="990600"/>
            <a:ext cx="781050" cy="769441"/>
            <a:chOff x="5591175" y="990600"/>
            <a:chExt cx="781050" cy="769441"/>
          </a:xfrm>
        </p:grpSpPr>
        <p:sp>
          <p:nvSpPr>
            <p:cNvPr id="4" name="椭圆 3"/>
            <p:cNvSpPr/>
            <p:nvPr/>
          </p:nvSpPr>
          <p:spPr>
            <a:xfrm>
              <a:off x="5610225" y="990600"/>
              <a:ext cx="762000" cy="76200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5591175" y="990600"/>
              <a:ext cx="78105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>
                  <a:solidFill>
                    <a:schemeClr val="bg1"/>
                  </a:solidFill>
                </a:rPr>
                <a:t>01</a:t>
              </a:r>
              <a:endParaRPr lang="zh-CN" altLang="en-US" sz="4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5610225" y="2005160"/>
            <a:ext cx="781050" cy="788491"/>
            <a:chOff x="5591175" y="2381250"/>
            <a:chExt cx="781050" cy="788491"/>
          </a:xfrm>
        </p:grpSpPr>
        <p:sp>
          <p:nvSpPr>
            <p:cNvPr id="7" name="椭圆 6"/>
            <p:cNvSpPr/>
            <p:nvPr/>
          </p:nvSpPr>
          <p:spPr>
            <a:xfrm>
              <a:off x="5610225" y="2381250"/>
              <a:ext cx="762000" cy="76200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5591175" y="2400300"/>
              <a:ext cx="78105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>
                  <a:solidFill>
                    <a:schemeClr val="bg1"/>
                  </a:solidFill>
                </a:rPr>
                <a:t>02</a:t>
              </a:r>
              <a:endParaRPr lang="zh-CN" altLang="en-US" sz="4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619750" y="2975579"/>
            <a:ext cx="781050" cy="807541"/>
            <a:chOff x="5591175" y="3771900"/>
            <a:chExt cx="781050" cy="807541"/>
          </a:xfrm>
        </p:grpSpPr>
        <p:sp>
          <p:nvSpPr>
            <p:cNvPr id="10" name="椭圆 9"/>
            <p:cNvSpPr/>
            <p:nvPr/>
          </p:nvSpPr>
          <p:spPr>
            <a:xfrm>
              <a:off x="5610225" y="3771900"/>
              <a:ext cx="762000" cy="76200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5591175" y="3810000"/>
              <a:ext cx="78105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>
                  <a:solidFill>
                    <a:schemeClr val="bg1"/>
                  </a:solidFill>
                </a:rPr>
                <a:t>03</a:t>
              </a:r>
              <a:endParaRPr lang="zh-CN" altLang="en-US" sz="4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5619750" y="3957271"/>
            <a:ext cx="781050" cy="781050"/>
            <a:chOff x="5591175" y="5162550"/>
            <a:chExt cx="781050" cy="781050"/>
          </a:xfrm>
        </p:grpSpPr>
        <p:sp>
          <p:nvSpPr>
            <p:cNvPr id="13" name="椭圆 12"/>
            <p:cNvSpPr/>
            <p:nvPr/>
          </p:nvSpPr>
          <p:spPr>
            <a:xfrm>
              <a:off x="5610225" y="5162550"/>
              <a:ext cx="762000" cy="76200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5591175" y="5174159"/>
              <a:ext cx="78105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>
                  <a:solidFill>
                    <a:schemeClr val="bg1"/>
                  </a:solidFill>
                </a:rPr>
                <a:t>04</a:t>
              </a:r>
              <a:endParaRPr lang="zh-CN" altLang="en-US" sz="4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6762750" y="1109990"/>
            <a:ext cx="1860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系统概述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6762750" y="2124550"/>
            <a:ext cx="19732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功能设计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6762750" y="3094969"/>
            <a:ext cx="2152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包与类设计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6781800" y="4076661"/>
            <a:ext cx="2152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非功能需求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5619750" y="4954644"/>
            <a:ext cx="781050" cy="781050"/>
            <a:chOff x="5591175" y="5162550"/>
            <a:chExt cx="781050" cy="781050"/>
          </a:xfrm>
        </p:grpSpPr>
        <p:sp>
          <p:nvSpPr>
            <p:cNvPr id="20" name="椭圆 19"/>
            <p:cNvSpPr/>
            <p:nvPr/>
          </p:nvSpPr>
          <p:spPr>
            <a:xfrm>
              <a:off x="5610225" y="5162550"/>
              <a:ext cx="762000" cy="76200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13"/>
            <p:cNvSpPr txBox="1"/>
            <p:nvPr/>
          </p:nvSpPr>
          <p:spPr>
            <a:xfrm>
              <a:off x="5591175" y="5174159"/>
              <a:ext cx="78105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>
                  <a:solidFill>
                    <a:schemeClr val="bg1"/>
                  </a:solidFill>
                </a:rPr>
                <a:t>05</a:t>
              </a:r>
              <a:endParaRPr lang="zh-CN" altLang="en-US" sz="4400" dirty="0">
                <a:solidFill>
                  <a:schemeClr val="bg1"/>
                </a:solidFill>
              </a:endParaRPr>
            </a:p>
          </p:txBody>
        </p:sp>
      </p:grpSp>
      <p:sp>
        <p:nvSpPr>
          <p:cNvPr id="22" name="文本框 17"/>
          <p:cNvSpPr txBox="1"/>
          <p:nvPr/>
        </p:nvSpPr>
        <p:spPr>
          <a:xfrm>
            <a:off x="6781800" y="5074034"/>
            <a:ext cx="19542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尚待提高</a:t>
            </a:r>
          </a:p>
        </p:txBody>
      </p:sp>
    </p:spTree>
    <p:extLst>
      <p:ext uri="{BB962C8B-B14F-4D97-AF65-F5344CB8AC3E}">
        <p14:creationId xmlns:p14="http://schemas.microsoft.com/office/powerpoint/2010/main" val="4164515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-1257300" y="762000"/>
            <a:ext cx="5086350" cy="0"/>
          </a:xfrm>
          <a:prstGeom prst="line">
            <a:avLst/>
          </a:prstGeom>
          <a:ln>
            <a:solidFill>
              <a:schemeClr val="bg1"/>
            </a:solidFill>
            <a:tailEnd type="oval" w="lg" len="lg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 flipH="1">
            <a:off x="8343900" y="762000"/>
            <a:ext cx="5086350" cy="0"/>
          </a:xfrm>
          <a:prstGeom prst="line">
            <a:avLst/>
          </a:prstGeom>
          <a:ln>
            <a:solidFill>
              <a:schemeClr val="bg1"/>
            </a:solidFill>
            <a:tailEnd type="oval" w="lg" len="lg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5398201" y="500390"/>
            <a:ext cx="18146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尚待提高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4644544" y="2055247"/>
            <a:ext cx="4194423" cy="43858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“心跳”机制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4644544" y="3301725"/>
            <a:ext cx="4194423" cy="43858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统一的注册中心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4644544" y="4577668"/>
            <a:ext cx="4194423" cy="43858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2400">
                <a:solidFill>
                  <a:schemeClr val="bg1"/>
                </a:solidFill>
              </a:rPr>
              <a:t>生产者消费者客户端</a:t>
            </a:r>
            <a:r>
              <a:rPr lang="zh-CN" altLang="en-US" sz="2400" dirty="0">
                <a:solidFill>
                  <a:schemeClr val="bg1"/>
                </a:solidFill>
              </a:rPr>
              <a:t>连接池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2171085" y="1868434"/>
            <a:ext cx="152400" cy="853088"/>
          </a:xfrm>
          <a:prstGeom prst="rect">
            <a:avLst/>
          </a:prstGeom>
          <a:solidFill>
            <a:srgbClr val="42D2C4"/>
          </a:solidFill>
          <a:ln>
            <a:noFill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2171085" y="3092455"/>
            <a:ext cx="152400" cy="853088"/>
          </a:xfrm>
          <a:prstGeom prst="rect">
            <a:avLst/>
          </a:prstGeom>
          <a:solidFill>
            <a:srgbClr val="42D2C4"/>
          </a:solidFill>
          <a:ln>
            <a:noFill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2171085" y="4333872"/>
            <a:ext cx="152400" cy="853088"/>
          </a:xfrm>
          <a:prstGeom prst="rect">
            <a:avLst/>
          </a:prstGeom>
          <a:solidFill>
            <a:srgbClr val="42D2C4"/>
          </a:solidFill>
          <a:ln>
            <a:noFill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7631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886200" y="2514600"/>
            <a:ext cx="46863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dirty="0">
                <a:solidFill>
                  <a:schemeClr val="bg1"/>
                </a:solidFill>
              </a:rPr>
              <a:t>THANK YOU!</a:t>
            </a:r>
            <a:endParaRPr lang="zh-CN" altLang="en-US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297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205160" y="1372916"/>
            <a:ext cx="857250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9900" b="1" dirty="0">
                <a:solidFill>
                  <a:schemeClr val="bg1"/>
                </a:solidFill>
              </a:rPr>
              <a:t>1</a:t>
            </a:r>
            <a:endParaRPr lang="zh-CN" altLang="en-US" sz="19900" b="1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981700" y="2778865"/>
            <a:ext cx="47815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系统概述</a:t>
            </a:r>
          </a:p>
        </p:txBody>
      </p:sp>
    </p:spTree>
    <p:extLst>
      <p:ext uri="{BB962C8B-B14F-4D97-AF65-F5344CB8AC3E}">
        <p14:creationId xmlns:p14="http://schemas.microsoft.com/office/powerpoint/2010/main" val="3187923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-1257300" y="762000"/>
            <a:ext cx="5086350" cy="0"/>
          </a:xfrm>
          <a:prstGeom prst="line">
            <a:avLst/>
          </a:prstGeom>
          <a:ln>
            <a:solidFill>
              <a:schemeClr val="bg1"/>
            </a:solidFill>
            <a:tailEnd type="oval" w="lg" len="lg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 flipH="1">
            <a:off x="8343900" y="762000"/>
            <a:ext cx="5086350" cy="0"/>
          </a:xfrm>
          <a:prstGeom prst="line">
            <a:avLst/>
          </a:prstGeom>
          <a:ln>
            <a:solidFill>
              <a:schemeClr val="bg1"/>
            </a:solidFill>
            <a:tailEnd type="oval" w="lg" len="lg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5248157" y="500390"/>
            <a:ext cx="1826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概念阐述</a:t>
            </a:r>
          </a:p>
        </p:txBody>
      </p:sp>
      <p:sp>
        <p:nvSpPr>
          <p:cNvPr id="6" name="饼形 17"/>
          <p:cNvSpPr/>
          <p:nvPr/>
        </p:nvSpPr>
        <p:spPr>
          <a:xfrm rot="16200000">
            <a:off x="3020167" y="3238535"/>
            <a:ext cx="2812656" cy="2830684"/>
          </a:xfrm>
          <a:custGeom>
            <a:avLst/>
            <a:gdLst/>
            <a:ahLst/>
            <a:cxnLst/>
            <a:rect l="l" t="t" r="r" b="b"/>
            <a:pathLst>
              <a:path w="2608412" h="2625132">
                <a:moveTo>
                  <a:pt x="54" y="2625132"/>
                </a:moveTo>
                <a:cubicBezTo>
                  <a:pt x="-4399" y="1930455"/>
                  <a:pt x="268440" y="1262700"/>
                  <a:pt x="758084" y="769907"/>
                </a:cubicBezTo>
                <a:cubicBezTo>
                  <a:pt x="1247728" y="277114"/>
                  <a:pt x="1913720" y="0"/>
                  <a:pt x="2608412" y="0"/>
                </a:cubicBezTo>
                <a:lnTo>
                  <a:pt x="2608412" y="671343"/>
                </a:lnTo>
                <a:lnTo>
                  <a:pt x="2600619" y="671343"/>
                </a:lnTo>
                <a:lnTo>
                  <a:pt x="2600619" y="668925"/>
                </a:lnTo>
                <a:lnTo>
                  <a:pt x="2551981" y="671343"/>
                </a:lnTo>
                <a:lnTo>
                  <a:pt x="2513037" y="671343"/>
                </a:lnTo>
                <a:lnTo>
                  <a:pt x="2513037" y="673279"/>
                </a:lnTo>
                <a:cubicBezTo>
                  <a:pt x="2027428" y="692820"/>
                  <a:pt x="1566493" y="896115"/>
                  <a:pt x="1222449" y="1242371"/>
                </a:cubicBezTo>
                <a:cubicBezTo>
                  <a:pt x="858519" y="1608641"/>
                  <a:pt x="655389" y="2104678"/>
                  <a:pt x="657990" y="2620915"/>
                </a:cubicBez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" name="饼形 22"/>
          <p:cNvSpPr/>
          <p:nvPr/>
        </p:nvSpPr>
        <p:spPr>
          <a:xfrm rot="5400000">
            <a:off x="5833731" y="1813319"/>
            <a:ext cx="1421881" cy="1430996"/>
          </a:xfrm>
          <a:custGeom>
            <a:avLst/>
            <a:gdLst/>
            <a:ahLst/>
            <a:cxnLst/>
            <a:rect l="l" t="t" r="r" b="b"/>
            <a:pathLst>
              <a:path w="1318630" h="1327083">
                <a:moveTo>
                  <a:pt x="27" y="1327083"/>
                </a:moveTo>
                <a:cubicBezTo>
                  <a:pt x="-2224" y="975903"/>
                  <a:pt x="135704" y="638333"/>
                  <a:pt x="383234" y="389211"/>
                </a:cubicBezTo>
                <a:cubicBezTo>
                  <a:pt x="630764" y="140089"/>
                  <a:pt x="967443" y="0"/>
                  <a:pt x="1318630" y="0"/>
                </a:cubicBezTo>
                <a:lnTo>
                  <a:pt x="1318630" y="637901"/>
                </a:lnTo>
                <a:cubicBezTo>
                  <a:pt x="1138228" y="637905"/>
                  <a:pt x="965280" y="709871"/>
                  <a:pt x="838126" y="837843"/>
                </a:cubicBezTo>
                <a:cubicBezTo>
                  <a:pt x="710966" y="965821"/>
                  <a:pt x="640110" y="1139237"/>
                  <a:pt x="641266" y="1319644"/>
                </a:cubicBezTo>
                <a:lnTo>
                  <a:pt x="643521" y="1319629"/>
                </a:lnTo>
                <a:lnTo>
                  <a:pt x="640171" y="132298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饼形 18"/>
          <p:cNvSpPr/>
          <p:nvPr/>
        </p:nvSpPr>
        <p:spPr>
          <a:xfrm rot="10800000">
            <a:off x="5836562" y="3241280"/>
            <a:ext cx="2094936" cy="2108363"/>
          </a:xfrm>
          <a:custGeom>
            <a:avLst/>
            <a:gdLst/>
            <a:ahLst/>
            <a:cxnLst/>
            <a:rect l="l" t="t" r="r" b="b"/>
            <a:pathLst>
              <a:path w="1942810" h="1955263">
                <a:moveTo>
                  <a:pt x="40" y="1955263"/>
                </a:moveTo>
                <a:cubicBezTo>
                  <a:pt x="-3277" y="1437850"/>
                  <a:pt x="199941" y="940490"/>
                  <a:pt x="564640" y="573446"/>
                </a:cubicBezTo>
                <a:cubicBezTo>
                  <a:pt x="929339" y="206402"/>
                  <a:pt x="1425386" y="0"/>
                  <a:pt x="1942810" y="0"/>
                </a:cubicBezTo>
                <a:lnTo>
                  <a:pt x="1942810" y="628108"/>
                </a:lnTo>
                <a:cubicBezTo>
                  <a:pt x="1591915" y="628283"/>
                  <a:pt x="1255564" y="768348"/>
                  <a:pt x="1008225" y="1017279"/>
                </a:cubicBezTo>
                <a:cubicBezTo>
                  <a:pt x="761610" y="1265480"/>
                  <a:pt x="623788" y="1601476"/>
                  <a:pt x="625186" y="1951256"/>
                </a:cubicBez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" name="饼形 8"/>
          <p:cNvSpPr/>
          <p:nvPr/>
        </p:nvSpPr>
        <p:spPr>
          <a:xfrm>
            <a:off x="5106116" y="2516916"/>
            <a:ext cx="1460889" cy="1460889"/>
          </a:xfrm>
          <a:prstGeom prst="pie">
            <a:avLst>
              <a:gd name="adj1" fmla="val 10777963"/>
              <a:gd name="adj2" fmla="val 16200000"/>
            </a:avLst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矩形 7"/>
          <p:cNvSpPr>
            <a:spLocks noChangeArrowheads="1"/>
          </p:cNvSpPr>
          <p:nvPr/>
        </p:nvSpPr>
        <p:spPr bwMode="auto">
          <a:xfrm>
            <a:off x="5217596" y="2526207"/>
            <a:ext cx="625492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400" dirty="0">
                <a:solidFill>
                  <a:srgbClr val="EAE7D4"/>
                </a:solidFill>
                <a:latin typeface="Broadway" pitchFamily="82" charset="0"/>
              </a:rPr>
              <a:t>A</a:t>
            </a:r>
            <a:endParaRPr lang="zh-CN" altLang="en-US" sz="4400" dirty="0">
              <a:solidFill>
                <a:srgbClr val="EAE7D4"/>
              </a:solidFill>
              <a:latin typeface="Broadway" pitchFamily="82" charset="0"/>
            </a:endParaRPr>
          </a:p>
        </p:txBody>
      </p:sp>
      <p:sp>
        <p:nvSpPr>
          <p:cNvPr id="12" name="矩形 7"/>
          <p:cNvSpPr>
            <a:spLocks noChangeArrowheads="1"/>
          </p:cNvSpPr>
          <p:nvPr/>
        </p:nvSpPr>
        <p:spPr bwMode="auto">
          <a:xfrm>
            <a:off x="5867165" y="1886076"/>
            <a:ext cx="588623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400" dirty="0">
                <a:solidFill>
                  <a:srgbClr val="EAE7D4"/>
                </a:solidFill>
                <a:latin typeface="Broadway" pitchFamily="82" charset="0"/>
              </a:rPr>
              <a:t>B</a:t>
            </a:r>
            <a:endParaRPr lang="zh-CN" altLang="en-US" sz="4400" dirty="0">
              <a:solidFill>
                <a:srgbClr val="EAE7D4"/>
              </a:solidFill>
              <a:latin typeface="Broadway" pitchFamily="82" charset="0"/>
            </a:endParaRPr>
          </a:p>
        </p:txBody>
      </p:sp>
      <p:sp>
        <p:nvSpPr>
          <p:cNvPr id="13" name="矩形 7"/>
          <p:cNvSpPr>
            <a:spLocks noChangeArrowheads="1"/>
          </p:cNvSpPr>
          <p:nvPr/>
        </p:nvSpPr>
        <p:spPr bwMode="auto">
          <a:xfrm>
            <a:off x="7272800" y="3265619"/>
            <a:ext cx="583814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400" dirty="0">
                <a:solidFill>
                  <a:srgbClr val="EAE7D4"/>
                </a:solidFill>
                <a:latin typeface="Broadway" pitchFamily="82" charset="0"/>
              </a:rPr>
              <a:t>C</a:t>
            </a:r>
            <a:endParaRPr lang="zh-CN" altLang="en-US" sz="4400" dirty="0">
              <a:solidFill>
                <a:srgbClr val="EAE7D4"/>
              </a:solidFill>
              <a:latin typeface="Broadway" pitchFamily="82" charset="0"/>
            </a:endParaRPr>
          </a:p>
        </p:txBody>
      </p:sp>
      <p:sp>
        <p:nvSpPr>
          <p:cNvPr id="14" name="矩形 7"/>
          <p:cNvSpPr>
            <a:spLocks noChangeArrowheads="1"/>
          </p:cNvSpPr>
          <p:nvPr/>
        </p:nvSpPr>
        <p:spPr bwMode="auto">
          <a:xfrm>
            <a:off x="5274746" y="5349643"/>
            <a:ext cx="607859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400" dirty="0">
                <a:solidFill>
                  <a:srgbClr val="EAE7D4"/>
                </a:solidFill>
                <a:latin typeface="Broadway" pitchFamily="82" charset="0"/>
              </a:rPr>
              <a:t>D</a:t>
            </a:r>
            <a:endParaRPr lang="zh-CN" altLang="en-US" sz="4400" dirty="0">
              <a:solidFill>
                <a:srgbClr val="EAE7D4"/>
              </a:solidFill>
              <a:latin typeface="Broadway" pitchFamily="82" charset="0"/>
            </a:endParaRPr>
          </a:p>
        </p:txBody>
      </p:sp>
      <p:sp>
        <p:nvSpPr>
          <p:cNvPr id="16" name="矩形 7"/>
          <p:cNvSpPr>
            <a:spLocks noChangeArrowheads="1"/>
          </p:cNvSpPr>
          <p:nvPr/>
        </p:nvSpPr>
        <p:spPr bwMode="auto">
          <a:xfrm>
            <a:off x="3011152" y="1452210"/>
            <a:ext cx="204347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42D2C4"/>
                </a:solidFill>
                <a:latin typeface="Century Gothic" pitchFamily="34" charset="0"/>
              </a:rPr>
              <a:t>什么是</a:t>
            </a:r>
            <a:r>
              <a:rPr lang="en-US" altLang="zh-CN" sz="2800" b="1" dirty="0">
                <a:solidFill>
                  <a:srgbClr val="42D2C4"/>
                </a:solidFill>
                <a:latin typeface="Century Gothic" pitchFamily="34" charset="0"/>
              </a:rPr>
              <a:t>MQ</a:t>
            </a:r>
            <a:r>
              <a:rPr lang="zh-CN" altLang="en-US" sz="2800" b="1" dirty="0">
                <a:solidFill>
                  <a:srgbClr val="42D2C4"/>
                </a:solidFill>
                <a:latin typeface="Century Gothic" pitchFamily="34" charset="0"/>
              </a:rPr>
              <a:t>？</a:t>
            </a:r>
          </a:p>
        </p:txBody>
      </p:sp>
      <p:sp>
        <p:nvSpPr>
          <p:cNvPr id="17" name="矩形 6"/>
          <p:cNvSpPr>
            <a:spLocks noChangeArrowheads="1"/>
          </p:cNvSpPr>
          <p:nvPr/>
        </p:nvSpPr>
        <p:spPr bwMode="auto">
          <a:xfrm>
            <a:off x="878818" y="1979945"/>
            <a:ext cx="430669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MQ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即“消息队列”，消息的传输过程中保存消息的容器。</a:t>
            </a:r>
          </a:p>
        </p:txBody>
      </p:sp>
      <p:sp>
        <p:nvSpPr>
          <p:cNvPr id="18" name="矩形 7"/>
          <p:cNvSpPr>
            <a:spLocks noChangeArrowheads="1"/>
          </p:cNvSpPr>
          <p:nvPr/>
        </p:nvSpPr>
        <p:spPr bwMode="auto">
          <a:xfrm>
            <a:off x="7230513" y="1334368"/>
            <a:ext cx="26981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42D2C4"/>
                </a:solidFill>
                <a:latin typeface="Century Gothic" pitchFamily="34" charset="0"/>
              </a:rPr>
              <a:t>如何定义消息？</a:t>
            </a:r>
          </a:p>
        </p:txBody>
      </p:sp>
      <p:sp>
        <p:nvSpPr>
          <p:cNvPr id="22" name="矩形 7"/>
          <p:cNvSpPr>
            <a:spLocks noChangeArrowheads="1"/>
          </p:cNvSpPr>
          <p:nvPr/>
        </p:nvSpPr>
        <p:spPr bwMode="auto">
          <a:xfrm>
            <a:off x="7856614" y="3615971"/>
            <a:ext cx="224612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42D2C4"/>
                </a:solidFill>
                <a:latin typeface="Century Gothic" pitchFamily="34" charset="0"/>
              </a:rPr>
              <a:t>MQ</a:t>
            </a:r>
            <a:r>
              <a:rPr lang="zh-CN" altLang="en-US" sz="2800" b="1" dirty="0">
                <a:solidFill>
                  <a:srgbClr val="42D2C4"/>
                </a:solidFill>
                <a:latin typeface="Century Gothic" pitchFamily="34" charset="0"/>
              </a:rPr>
              <a:t>的作用？</a:t>
            </a:r>
          </a:p>
        </p:txBody>
      </p:sp>
      <p:sp>
        <p:nvSpPr>
          <p:cNvPr id="23" name="矩形 6"/>
          <p:cNvSpPr>
            <a:spLocks noChangeArrowheads="1"/>
          </p:cNvSpPr>
          <p:nvPr/>
        </p:nvSpPr>
        <p:spPr bwMode="auto">
          <a:xfrm>
            <a:off x="7230513" y="1886076"/>
            <a:ext cx="492494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“消息”是在两台计算机间传送的数据单位。消息可以只包含文本字符串，也可以包含嵌入对象。</a:t>
            </a:r>
          </a:p>
        </p:txBody>
      </p:sp>
      <p:sp>
        <p:nvSpPr>
          <p:cNvPr id="24" name="矩形 6"/>
          <p:cNvSpPr>
            <a:spLocks noChangeArrowheads="1"/>
          </p:cNvSpPr>
          <p:nvPr/>
        </p:nvSpPr>
        <p:spPr bwMode="auto">
          <a:xfrm>
            <a:off x="7705505" y="4158687"/>
            <a:ext cx="4055086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提供路由并保证消息的传递；如果发送消息时接收者不可用，消息队列会保留消息，直到可以成功地传递它。</a:t>
            </a:r>
          </a:p>
        </p:txBody>
      </p:sp>
      <p:sp>
        <p:nvSpPr>
          <p:cNvPr id="25" name="矩形 7"/>
          <p:cNvSpPr>
            <a:spLocks noChangeArrowheads="1"/>
          </p:cNvSpPr>
          <p:nvPr/>
        </p:nvSpPr>
        <p:spPr bwMode="auto">
          <a:xfrm>
            <a:off x="166366" y="3333268"/>
            <a:ext cx="296427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>
                <a:solidFill>
                  <a:srgbClr val="42D2C4"/>
                </a:solidFill>
                <a:latin typeface="Century Gothic" pitchFamily="34" charset="0"/>
              </a:rPr>
              <a:t>MQ</a:t>
            </a:r>
            <a:r>
              <a:rPr lang="zh-CN" altLang="en-US" sz="2800" b="1" dirty="0">
                <a:solidFill>
                  <a:srgbClr val="42D2C4"/>
                </a:solidFill>
                <a:latin typeface="Century Gothic" pitchFamily="34" charset="0"/>
              </a:rPr>
              <a:t>的应用场景？</a:t>
            </a:r>
          </a:p>
        </p:txBody>
      </p:sp>
      <p:sp>
        <p:nvSpPr>
          <p:cNvPr id="26" name="矩形 6"/>
          <p:cNvSpPr>
            <a:spLocks noChangeArrowheads="1"/>
          </p:cNvSpPr>
          <p:nvPr/>
        </p:nvSpPr>
        <p:spPr bwMode="auto">
          <a:xfrm>
            <a:off x="67892" y="3877581"/>
            <a:ext cx="4392755" cy="2569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300" dirty="0">
                <a:solidFill>
                  <a:schemeClr val="bg1"/>
                </a:solidFill>
              </a:rPr>
              <a:t>消息队列的主要特点是</a:t>
            </a:r>
            <a:r>
              <a:rPr lang="zh-CN" altLang="en-US" sz="2300" b="1" dirty="0">
                <a:solidFill>
                  <a:schemeClr val="bg1"/>
                </a:solidFill>
              </a:rPr>
              <a:t>异步处理</a:t>
            </a:r>
            <a:r>
              <a:rPr lang="zh-CN" altLang="en-US" sz="2300" dirty="0">
                <a:solidFill>
                  <a:schemeClr val="bg1"/>
                </a:solidFill>
              </a:rPr>
              <a:t>，主要目的是减少请求响应时间和解耦。</a:t>
            </a:r>
            <a:endParaRPr lang="en-US" altLang="zh-CN" sz="2300" dirty="0">
              <a:solidFill>
                <a:schemeClr val="bg1"/>
              </a:solidFill>
            </a:endParaRPr>
          </a:p>
          <a:p>
            <a:r>
              <a:rPr lang="zh-CN" altLang="en-US" sz="2300" dirty="0">
                <a:solidFill>
                  <a:schemeClr val="bg1"/>
                </a:solidFill>
              </a:rPr>
              <a:t>用户注册短信或邮件的异步发送；网站请求高峰时对流量削峰填谷；日志传输处理；分布式事务的实现</a:t>
            </a:r>
            <a:r>
              <a:rPr lang="en-US" altLang="zh-CN" sz="2300" dirty="0">
                <a:solidFill>
                  <a:schemeClr val="bg1"/>
                </a:solidFill>
              </a:rPr>
              <a:t>……</a:t>
            </a:r>
            <a:endParaRPr lang="zh-CN" altLang="en-US" sz="2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1267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-1257300" y="762000"/>
            <a:ext cx="5086350" cy="0"/>
          </a:xfrm>
          <a:prstGeom prst="line">
            <a:avLst/>
          </a:prstGeom>
          <a:ln>
            <a:solidFill>
              <a:schemeClr val="bg1"/>
            </a:solidFill>
            <a:tailEnd type="oval" w="lg" len="lg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 flipH="1">
            <a:off x="8343900" y="762000"/>
            <a:ext cx="5086350" cy="0"/>
          </a:xfrm>
          <a:prstGeom prst="line">
            <a:avLst/>
          </a:prstGeom>
          <a:ln>
            <a:solidFill>
              <a:schemeClr val="bg1"/>
            </a:solidFill>
            <a:tailEnd type="oval" w="lg" len="lg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5219993" y="468181"/>
            <a:ext cx="20530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系统结构图</a:t>
            </a:r>
          </a:p>
        </p:txBody>
      </p:sp>
      <p:pic>
        <p:nvPicPr>
          <p:cNvPr id="15" name="内容占位符 4">
            <a:extLst>
              <a:ext uri="{FF2B5EF4-FFF2-40B4-BE49-F238E27FC236}">
                <a16:creationId xmlns:a16="http://schemas.microsoft.com/office/drawing/2014/main" id="{2A256E60-5A7B-469F-A8C0-13E9238FFF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744" y="991399"/>
            <a:ext cx="9799331" cy="5866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737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205160" y="1372916"/>
            <a:ext cx="857250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9900" b="1" dirty="0">
                <a:solidFill>
                  <a:schemeClr val="bg1"/>
                </a:solidFill>
              </a:rPr>
              <a:t>2</a:t>
            </a:r>
            <a:endParaRPr lang="zh-CN" altLang="en-US" sz="19900" b="1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981700" y="2778865"/>
            <a:ext cx="47815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功能设计</a:t>
            </a:r>
          </a:p>
        </p:txBody>
      </p:sp>
    </p:spTree>
    <p:extLst>
      <p:ext uri="{BB962C8B-B14F-4D97-AF65-F5344CB8AC3E}">
        <p14:creationId xmlns:p14="http://schemas.microsoft.com/office/powerpoint/2010/main" val="3571101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5"/>
          <p:cNvSpPr>
            <a:spLocks/>
          </p:cNvSpPr>
          <p:nvPr/>
        </p:nvSpPr>
        <p:spPr bwMode="auto">
          <a:xfrm>
            <a:off x="5057374" y="1663700"/>
            <a:ext cx="2025915" cy="1194148"/>
          </a:xfrm>
          <a:custGeom>
            <a:avLst/>
            <a:gdLst>
              <a:gd name="T0" fmla="*/ 579995 w 798"/>
              <a:gd name="T1" fmla="*/ 631863 h 470"/>
              <a:gd name="T2" fmla="*/ 659537 w 798"/>
              <a:gd name="T3" fmla="*/ 779463 h 470"/>
              <a:gd name="T4" fmla="*/ 737422 w 798"/>
              <a:gd name="T5" fmla="*/ 631863 h 470"/>
              <a:gd name="T6" fmla="*/ 1045648 w 798"/>
              <a:gd name="T7" fmla="*/ 728052 h 470"/>
              <a:gd name="T8" fmla="*/ 1322388 w 798"/>
              <a:gd name="T9" fmla="*/ 230522 h 470"/>
              <a:gd name="T10" fmla="*/ 0 w 798"/>
              <a:gd name="T11" fmla="*/ 227205 h 470"/>
              <a:gd name="T12" fmla="*/ 275083 w 798"/>
              <a:gd name="T13" fmla="*/ 726393 h 470"/>
              <a:gd name="T14" fmla="*/ 579995 w 798"/>
              <a:gd name="T15" fmla="*/ 631863 h 47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798" h="470">
                <a:moveTo>
                  <a:pt x="350" y="381"/>
                </a:moveTo>
                <a:cubicBezTo>
                  <a:pt x="398" y="470"/>
                  <a:pt x="398" y="470"/>
                  <a:pt x="398" y="470"/>
                </a:cubicBezTo>
                <a:cubicBezTo>
                  <a:pt x="445" y="381"/>
                  <a:pt x="445" y="381"/>
                  <a:pt x="445" y="381"/>
                </a:cubicBezTo>
                <a:cubicBezTo>
                  <a:pt x="512" y="388"/>
                  <a:pt x="575" y="408"/>
                  <a:pt x="631" y="439"/>
                </a:cubicBezTo>
                <a:cubicBezTo>
                  <a:pt x="798" y="139"/>
                  <a:pt x="798" y="139"/>
                  <a:pt x="798" y="139"/>
                </a:cubicBezTo>
                <a:cubicBezTo>
                  <a:pt x="550" y="1"/>
                  <a:pt x="249" y="0"/>
                  <a:pt x="0" y="137"/>
                </a:cubicBezTo>
                <a:cubicBezTo>
                  <a:pt x="166" y="438"/>
                  <a:pt x="166" y="438"/>
                  <a:pt x="166" y="438"/>
                </a:cubicBezTo>
                <a:cubicBezTo>
                  <a:pt x="222" y="407"/>
                  <a:pt x="284" y="387"/>
                  <a:pt x="350" y="38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3" name="Freeform 6"/>
          <p:cNvSpPr>
            <a:spLocks/>
          </p:cNvSpPr>
          <p:nvPr/>
        </p:nvSpPr>
        <p:spPr bwMode="auto">
          <a:xfrm>
            <a:off x="5035482" y="4835122"/>
            <a:ext cx="2025916" cy="1189284"/>
          </a:xfrm>
          <a:custGeom>
            <a:avLst/>
            <a:gdLst>
              <a:gd name="T0" fmla="*/ 594909 w 798"/>
              <a:gd name="T1" fmla="*/ 144310 h 468"/>
              <a:gd name="T2" fmla="*/ 672794 w 798"/>
              <a:gd name="T3" fmla="*/ 0 h 468"/>
              <a:gd name="T4" fmla="*/ 747365 w 798"/>
              <a:gd name="T5" fmla="*/ 144310 h 468"/>
              <a:gd name="T6" fmla="*/ 1050619 w 798"/>
              <a:gd name="T7" fmla="*/ 51421 h 468"/>
              <a:gd name="T8" fmla="*/ 1322388 w 798"/>
              <a:gd name="T9" fmla="*/ 552359 h 468"/>
              <a:gd name="T10" fmla="*/ 0 w 798"/>
              <a:gd name="T11" fmla="*/ 539089 h 468"/>
              <a:gd name="T12" fmla="*/ 280055 w 798"/>
              <a:gd name="T13" fmla="*/ 43127 h 468"/>
              <a:gd name="T14" fmla="*/ 594909 w 798"/>
              <a:gd name="T15" fmla="*/ 144310 h 46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798" h="468">
                <a:moveTo>
                  <a:pt x="359" y="87"/>
                </a:moveTo>
                <a:cubicBezTo>
                  <a:pt x="406" y="0"/>
                  <a:pt x="406" y="0"/>
                  <a:pt x="406" y="0"/>
                </a:cubicBezTo>
                <a:cubicBezTo>
                  <a:pt x="451" y="87"/>
                  <a:pt x="451" y="87"/>
                  <a:pt x="451" y="87"/>
                </a:cubicBezTo>
                <a:cubicBezTo>
                  <a:pt x="517" y="80"/>
                  <a:pt x="579" y="61"/>
                  <a:pt x="634" y="31"/>
                </a:cubicBezTo>
                <a:cubicBezTo>
                  <a:pt x="798" y="333"/>
                  <a:pt x="798" y="333"/>
                  <a:pt x="798" y="333"/>
                </a:cubicBezTo>
                <a:cubicBezTo>
                  <a:pt x="548" y="468"/>
                  <a:pt x="246" y="465"/>
                  <a:pt x="0" y="325"/>
                </a:cubicBezTo>
                <a:cubicBezTo>
                  <a:pt x="169" y="26"/>
                  <a:pt x="169" y="26"/>
                  <a:pt x="169" y="26"/>
                </a:cubicBezTo>
                <a:cubicBezTo>
                  <a:pt x="226" y="59"/>
                  <a:pt x="291" y="80"/>
                  <a:pt x="359" y="87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4" name="Freeform 7"/>
          <p:cNvSpPr>
            <a:spLocks/>
          </p:cNvSpPr>
          <p:nvPr/>
        </p:nvSpPr>
        <p:spPr bwMode="auto">
          <a:xfrm>
            <a:off x="3987262" y="3854997"/>
            <a:ext cx="1454379" cy="1770548"/>
          </a:xfrm>
          <a:custGeom>
            <a:avLst/>
            <a:gdLst>
              <a:gd name="T0" fmla="*/ 644481 w 573"/>
              <a:gd name="T1" fmla="*/ 328305 h 697"/>
              <a:gd name="T2" fmla="*/ 806843 w 573"/>
              <a:gd name="T3" fmla="*/ 321673 h 697"/>
              <a:gd name="T4" fmla="*/ 722349 w 573"/>
              <a:gd name="T5" fmla="*/ 459295 h 697"/>
              <a:gd name="T6" fmla="*/ 949325 w 573"/>
              <a:gd name="T7" fmla="*/ 669875 h 697"/>
              <a:gd name="T8" fmla="*/ 652764 w 573"/>
              <a:gd name="T9" fmla="*/ 1155700 h 697"/>
              <a:gd name="T10" fmla="*/ 0 w 573"/>
              <a:gd name="T11" fmla="*/ 4974 h 697"/>
              <a:gd name="T12" fmla="*/ 569926 w 573"/>
              <a:gd name="T13" fmla="*/ 0 h 697"/>
              <a:gd name="T14" fmla="*/ 644481 w 573"/>
              <a:gd name="T15" fmla="*/ 328305 h 69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573" h="697">
                <a:moveTo>
                  <a:pt x="389" y="198"/>
                </a:moveTo>
                <a:cubicBezTo>
                  <a:pt x="487" y="194"/>
                  <a:pt x="487" y="194"/>
                  <a:pt x="487" y="194"/>
                </a:cubicBezTo>
                <a:cubicBezTo>
                  <a:pt x="436" y="277"/>
                  <a:pt x="436" y="277"/>
                  <a:pt x="436" y="277"/>
                </a:cubicBezTo>
                <a:cubicBezTo>
                  <a:pt x="473" y="328"/>
                  <a:pt x="520" y="371"/>
                  <a:pt x="573" y="404"/>
                </a:cubicBezTo>
                <a:cubicBezTo>
                  <a:pt x="394" y="697"/>
                  <a:pt x="394" y="697"/>
                  <a:pt x="394" y="697"/>
                </a:cubicBezTo>
                <a:cubicBezTo>
                  <a:pt x="152" y="549"/>
                  <a:pt x="3" y="287"/>
                  <a:pt x="0" y="3"/>
                </a:cubicBezTo>
                <a:cubicBezTo>
                  <a:pt x="344" y="0"/>
                  <a:pt x="344" y="0"/>
                  <a:pt x="344" y="0"/>
                </a:cubicBezTo>
                <a:cubicBezTo>
                  <a:pt x="345" y="71"/>
                  <a:pt x="361" y="138"/>
                  <a:pt x="389" y="198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5" name="Freeform 8"/>
          <p:cNvSpPr>
            <a:spLocks/>
          </p:cNvSpPr>
          <p:nvPr/>
        </p:nvSpPr>
        <p:spPr bwMode="auto">
          <a:xfrm>
            <a:off x="3977534" y="2047967"/>
            <a:ext cx="1464107" cy="1770548"/>
          </a:xfrm>
          <a:custGeom>
            <a:avLst/>
            <a:gdLst>
              <a:gd name="T0" fmla="*/ 698951 w 577"/>
              <a:gd name="T1" fmla="*/ 734541 h 697"/>
              <a:gd name="T2" fmla="*/ 790047 w 577"/>
              <a:gd name="T3" fmla="*/ 868848 h 697"/>
              <a:gd name="T4" fmla="*/ 627731 w 577"/>
              <a:gd name="T5" fmla="*/ 868848 h 697"/>
              <a:gd name="T6" fmla="*/ 568105 w 577"/>
              <a:gd name="T7" fmla="*/ 1155700 h 697"/>
              <a:gd name="T8" fmla="*/ 0 w 577"/>
              <a:gd name="T9" fmla="*/ 1142435 h 697"/>
              <a:gd name="T10" fmla="*/ 665826 w 577"/>
              <a:gd name="T11" fmla="*/ 0 h 697"/>
              <a:gd name="T12" fmla="*/ 955675 w 577"/>
              <a:gd name="T13" fmla="*/ 489141 h 697"/>
              <a:gd name="T14" fmla="*/ 698951 w 577"/>
              <a:gd name="T15" fmla="*/ 734541 h 69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577" h="697">
                <a:moveTo>
                  <a:pt x="422" y="443"/>
                </a:moveTo>
                <a:cubicBezTo>
                  <a:pt x="477" y="524"/>
                  <a:pt x="477" y="524"/>
                  <a:pt x="477" y="524"/>
                </a:cubicBezTo>
                <a:cubicBezTo>
                  <a:pt x="379" y="524"/>
                  <a:pt x="379" y="524"/>
                  <a:pt x="379" y="524"/>
                </a:cubicBezTo>
                <a:cubicBezTo>
                  <a:pt x="357" y="578"/>
                  <a:pt x="344" y="636"/>
                  <a:pt x="343" y="697"/>
                </a:cubicBezTo>
                <a:cubicBezTo>
                  <a:pt x="0" y="689"/>
                  <a:pt x="0" y="689"/>
                  <a:pt x="0" y="689"/>
                </a:cubicBezTo>
                <a:cubicBezTo>
                  <a:pt x="6" y="406"/>
                  <a:pt x="158" y="145"/>
                  <a:pt x="402" y="0"/>
                </a:cubicBezTo>
                <a:cubicBezTo>
                  <a:pt x="577" y="295"/>
                  <a:pt x="577" y="295"/>
                  <a:pt x="577" y="295"/>
                </a:cubicBezTo>
                <a:cubicBezTo>
                  <a:pt x="515" y="332"/>
                  <a:pt x="462" y="383"/>
                  <a:pt x="422" y="443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6" name="Freeform 9"/>
          <p:cNvSpPr>
            <a:spLocks/>
          </p:cNvSpPr>
          <p:nvPr/>
        </p:nvSpPr>
        <p:spPr bwMode="auto">
          <a:xfrm>
            <a:off x="6689293" y="3869589"/>
            <a:ext cx="1464107" cy="1770548"/>
          </a:xfrm>
          <a:custGeom>
            <a:avLst/>
            <a:gdLst>
              <a:gd name="T0" fmla="*/ 256724 w 577"/>
              <a:gd name="T1" fmla="*/ 419501 h 697"/>
              <a:gd name="T2" fmla="*/ 165628 w 577"/>
              <a:gd name="T3" fmla="*/ 285194 h 697"/>
              <a:gd name="T4" fmla="*/ 327944 w 577"/>
              <a:gd name="T5" fmla="*/ 285194 h 697"/>
              <a:gd name="T6" fmla="*/ 387570 w 577"/>
              <a:gd name="T7" fmla="*/ 0 h 697"/>
              <a:gd name="T8" fmla="*/ 955675 w 577"/>
              <a:gd name="T9" fmla="*/ 11607 h 697"/>
              <a:gd name="T10" fmla="*/ 289849 w 577"/>
              <a:gd name="T11" fmla="*/ 1155700 h 697"/>
              <a:gd name="T12" fmla="*/ 0 w 577"/>
              <a:gd name="T13" fmla="*/ 664901 h 697"/>
              <a:gd name="T14" fmla="*/ 256724 w 577"/>
              <a:gd name="T15" fmla="*/ 419501 h 69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577" h="697">
                <a:moveTo>
                  <a:pt x="155" y="253"/>
                </a:moveTo>
                <a:cubicBezTo>
                  <a:pt x="100" y="172"/>
                  <a:pt x="100" y="172"/>
                  <a:pt x="100" y="172"/>
                </a:cubicBezTo>
                <a:cubicBezTo>
                  <a:pt x="198" y="172"/>
                  <a:pt x="198" y="172"/>
                  <a:pt x="198" y="172"/>
                </a:cubicBezTo>
                <a:cubicBezTo>
                  <a:pt x="220" y="119"/>
                  <a:pt x="233" y="61"/>
                  <a:pt x="234" y="0"/>
                </a:cubicBezTo>
                <a:cubicBezTo>
                  <a:pt x="577" y="7"/>
                  <a:pt x="577" y="7"/>
                  <a:pt x="577" y="7"/>
                </a:cubicBezTo>
                <a:cubicBezTo>
                  <a:pt x="571" y="291"/>
                  <a:pt x="419" y="551"/>
                  <a:pt x="175" y="697"/>
                </a:cubicBezTo>
                <a:cubicBezTo>
                  <a:pt x="0" y="401"/>
                  <a:pt x="0" y="401"/>
                  <a:pt x="0" y="401"/>
                </a:cubicBezTo>
                <a:cubicBezTo>
                  <a:pt x="62" y="364"/>
                  <a:pt x="115" y="314"/>
                  <a:pt x="155" y="253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Freeform 10"/>
          <p:cNvSpPr>
            <a:spLocks/>
          </p:cNvSpPr>
          <p:nvPr/>
        </p:nvSpPr>
        <p:spPr bwMode="auto">
          <a:xfrm>
            <a:off x="6696589" y="2057697"/>
            <a:ext cx="1456810" cy="1770548"/>
          </a:xfrm>
          <a:custGeom>
            <a:avLst/>
            <a:gdLst>
              <a:gd name="T0" fmla="*/ 0 w 574"/>
              <a:gd name="T1" fmla="*/ 485825 h 697"/>
              <a:gd name="T2" fmla="*/ 294882 w 574"/>
              <a:gd name="T3" fmla="*/ 0 h 697"/>
              <a:gd name="T4" fmla="*/ 950913 w 574"/>
              <a:gd name="T5" fmla="*/ 1147409 h 697"/>
              <a:gd name="T6" fmla="*/ 382685 w 574"/>
              <a:gd name="T7" fmla="*/ 1155700 h 697"/>
              <a:gd name="T8" fmla="*/ 314762 w 574"/>
              <a:gd name="T9" fmla="*/ 842318 h 697"/>
              <a:gd name="T10" fmla="*/ 150755 w 574"/>
              <a:gd name="T11" fmla="*/ 847292 h 697"/>
              <a:gd name="T12" fmla="*/ 238557 w 574"/>
              <a:gd name="T13" fmla="*/ 709669 h 697"/>
              <a:gd name="T14" fmla="*/ 0 w 574"/>
              <a:gd name="T15" fmla="*/ 485825 h 69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574" h="697">
                <a:moveTo>
                  <a:pt x="0" y="293"/>
                </a:moveTo>
                <a:cubicBezTo>
                  <a:pt x="178" y="0"/>
                  <a:pt x="178" y="0"/>
                  <a:pt x="178" y="0"/>
                </a:cubicBezTo>
                <a:cubicBezTo>
                  <a:pt x="421" y="147"/>
                  <a:pt x="571" y="409"/>
                  <a:pt x="574" y="692"/>
                </a:cubicBezTo>
                <a:cubicBezTo>
                  <a:pt x="231" y="697"/>
                  <a:pt x="231" y="697"/>
                  <a:pt x="231" y="697"/>
                </a:cubicBezTo>
                <a:cubicBezTo>
                  <a:pt x="230" y="630"/>
                  <a:pt x="215" y="566"/>
                  <a:pt x="190" y="508"/>
                </a:cubicBezTo>
                <a:cubicBezTo>
                  <a:pt x="91" y="511"/>
                  <a:pt x="91" y="511"/>
                  <a:pt x="91" y="511"/>
                </a:cubicBezTo>
                <a:cubicBezTo>
                  <a:pt x="144" y="428"/>
                  <a:pt x="144" y="428"/>
                  <a:pt x="144" y="428"/>
                </a:cubicBezTo>
                <a:cubicBezTo>
                  <a:pt x="106" y="374"/>
                  <a:pt x="57" y="328"/>
                  <a:pt x="0" y="293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-1257300" y="762000"/>
            <a:ext cx="5086350" cy="0"/>
          </a:xfrm>
          <a:prstGeom prst="line">
            <a:avLst/>
          </a:prstGeom>
          <a:ln>
            <a:solidFill>
              <a:schemeClr val="bg1"/>
            </a:solidFill>
            <a:tailEnd type="oval" w="lg" len="lg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H="1">
            <a:off x="8343900" y="762000"/>
            <a:ext cx="5086350" cy="0"/>
          </a:xfrm>
          <a:prstGeom prst="line">
            <a:avLst/>
          </a:prstGeom>
          <a:ln>
            <a:solidFill>
              <a:schemeClr val="bg1"/>
            </a:solidFill>
            <a:tailEnd type="oval" w="lg" len="lg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5233584" y="441423"/>
            <a:ext cx="2308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功能总览</a:t>
            </a:r>
          </a:p>
        </p:txBody>
      </p:sp>
      <p:grpSp>
        <p:nvGrpSpPr>
          <p:cNvPr id="31" name="组 7"/>
          <p:cNvGrpSpPr/>
          <p:nvPr/>
        </p:nvGrpSpPr>
        <p:grpSpPr>
          <a:xfrm>
            <a:off x="5571856" y="3175688"/>
            <a:ext cx="996950" cy="1165225"/>
            <a:chOff x="4333875" y="882650"/>
            <a:chExt cx="996950" cy="1165225"/>
          </a:xfrm>
          <a:solidFill>
            <a:schemeClr val="bg1"/>
          </a:solidFill>
          <a:effectLst>
            <a:glow rad="139700">
              <a:schemeClr val="accent4">
                <a:satMod val="175000"/>
                <a:alpha val="40000"/>
              </a:schemeClr>
            </a:glow>
          </a:effectLst>
        </p:grpSpPr>
        <p:sp>
          <p:nvSpPr>
            <p:cNvPr id="32" name="Freeform 67"/>
            <p:cNvSpPr>
              <a:spLocks/>
            </p:cNvSpPr>
            <p:nvPr/>
          </p:nvSpPr>
          <p:spPr bwMode="auto">
            <a:xfrm>
              <a:off x="4724400" y="1838325"/>
              <a:ext cx="219075" cy="41275"/>
            </a:xfrm>
            <a:custGeom>
              <a:avLst/>
              <a:gdLst/>
              <a:ahLst/>
              <a:cxnLst>
                <a:cxn ang="0">
                  <a:pos x="138" y="14"/>
                </a:cxn>
                <a:cxn ang="0">
                  <a:pos x="138" y="14"/>
                </a:cxn>
                <a:cxn ang="0">
                  <a:pos x="136" y="18"/>
                </a:cxn>
                <a:cxn ang="0">
                  <a:pos x="134" y="22"/>
                </a:cxn>
                <a:cxn ang="0">
                  <a:pos x="130" y="26"/>
                </a:cxn>
                <a:cxn ang="0">
                  <a:pos x="126" y="26"/>
                </a:cxn>
                <a:cxn ang="0">
                  <a:pos x="10" y="26"/>
                </a:cxn>
                <a:cxn ang="0">
                  <a:pos x="10" y="26"/>
                </a:cxn>
                <a:cxn ang="0">
                  <a:pos x="6" y="26"/>
                </a:cxn>
                <a:cxn ang="0">
                  <a:pos x="2" y="22"/>
                </a:cxn>
                <a:cxn ang="0">
                  <a:pos x="0" y="18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0" y="8"/>
                </a:cxn>
                <a:cxn ang="0">
                  <a:pos x="2" y="4"/>
                </a:cxn>
                <a:cxn ang="0">
                  <a:pos x="6" y="2"/>
                </a:cxn>
                <a:cxn ang="0">
                  <a:pos x="10" y="0"/>
                </a:cxn>
                <a:cxn ang="0">
                  <a:pos x="126" y="0"/>
                </a:cxn>
                <a:cxn ang="0">
                  <a:pos x="126" y="0"/>
                </a:cxn>
                <a:cxn ang="0">
                  <a:pos x="130" y="2"/>
                </a:cxn>
                <a:cxn ang="0">
                  <a:pos x="134" y="4"/>
                </a:cxn>
                <a:cxn ang="0">
                  <a:pos x="136" y="8"/>
                </a:cxn>
                <a:cxn ang="0">
                  <a:pos x="138" y="14"/>
                </a:cxn>
                <a:cxn ang="0">
                  <a:pos x="138" y="14"/>
                </a:cxn>
              </a:cxnLst>
              <a:rect l="0" t="0" r="r" b="b"/>
              <a:pathLst>
                <a:path w="138" h="26">
                  <a:moveTo>
                    <a:pt x="138" y="14"/>
                  </a:moveTo>
                  <a:lnTo>
                    <a:pt x="138" y="14"/>
                  </a:lnTo>
                  <a:lnTo>
                    <a:pt x="136" y="18"/>
                  </a:lnTo>
                  <a:lnTo>
                    <a:pt x="134" y="22"/>
                  </a:lnTo>
                  <a:lnTo>
                    <a:pt x="130" y="26"/>
                  </a:lnTo>
                  <a:lnTo>
                    <a:pt x="126" y="26"/>
                  </a:lnTo>
                  <a:lnTo>
                    <a:pt x="10" y="26"/>
                  </a:lnTo>
                  <a:lnTo>
                    <a:pt x="10" y="26"/>
                  </a:lnTo>
                  <a:lnTo>
                    <a:pt x="6" y="26"/>
                  </a:lnTo>
                  <a:lnTo>
                    <a:pt x="2" y="22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8"/>
                  </a:lnTo>
                  <a:lnTo>
                    <a:pt x="2" y="4"/>
                  </a:lnTo>
                  <a:lnTo>
                    <a:pt x="6" y="2"/>
                  </a:lnTo>
                  <a:lnTo>
                    <a:pt x="10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30" y="2"/>
                  </a:lnTo>
                  <a:lnTo>
                    <a:pt x="134" y="4"/>
                  </a:lnTo>
                  <a:lnTo>
                    <a:pt x="136" y="8"/>
                  </a:lnTo>
                  <a:lnTo>
                    <a:pt x="138" y="14"/>
                  </a:lnTo>
                  <a:lnTo>
                    <a:pt x="138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33" name="Freeform 68"/>
            <p:cNvSpPr>
              <a:spLocks/>
            </p:cNvSpPr>
            <p:nvPr/>
          </p:nvSpPr>
          <p:spPr bwMode="auto">
            <a:xfrm>
              <a:off x="4724400" y="1898650"/>
              <a:ext cx="219075" cy="41275"/>
            </a:xfrm>
            <a:custGeom>
              <a:avLst/>
              <a:gdLst/>
              <a:ahLst/>
              <a:cxnLst>
                <a:cxn ang="0">
                  <a:pos x="138" y="14"/>
                </a:cxn>
                <a:cxn ang="0">
                  <a:pos x="138" y="14"/>
                </a:cxn>
                <a:cxn ang="0">
                  <a:pos x="136" y="18"/>
                </a:cxn>
                <a:cxn ang="0">
                  <a:pos x="134" y="22"/>
                </a:cxn>
                <a:cxn ang="0">
                  <a:pos x="130" y="24"/>
                </a:cxn>
                <a:cxn ang="0">
                  <a:pos x="126" y="26"/>
                </a:cxn>
                <a:cxn ang="0">
                  <a:pos x="10" y="26"/>
                </a:cxn>
                <a:cxn ang="0">
                  <a:pos x="10" y="26"/>
                </a:cxn>
                <a:cxn ang="0">
                  <a:pos x="6" y="24"/>
                </a:cxn>
                <a:cxn ang="0">
                  <a:pos x="2" y="22"/>
                </a:cxn>
                <a:cxn ang="0">
                  <a:pos x="0" y="18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0" y="8"/>
                </a:cxn>
                <a:cxn ang="0">
                  <a:pos x="2" y="4"/>
                </a:cxn>
                <a:cxn ang="0">
                  <a:pos x="6" y="2"/>
                </a:cxn>
                <a:cxn ang="0">
                  <a:pos x="10" y="0"/>
                </a:cxn>
                <a:cxn ang="0">
                  <a:pos x="126" y="0"/>
                </a:cxn>
                <a:cxn ang="0">
                  <a:pos x="126" y="0"/>
                </a:cxn>
                <a:cxn ang="0">
                  <a:pos x="130" y="2"/>
                </a:cxn>
                <a:cxn ang="0">
                  <a:pos x="134" y="4"/>
                </a:cxn>
                <a:cxn ang="0">
                  <a:pos x="136" y="8"/>
                </a:cxn>
                <a:cxn ang="0">
                  <a:pos x="138" y="14"/>
                </a:cxn>
                <a:cxn ang="0">
                  <a:pos x="138" y="14"/>
                </a:cxn>
              </a:cxnLst>
              <a:rect l="0" t="0" r="r" b="b"/>
              <a:pathLst>
                <a:path w="138" h="26">
                  <a:moveTo>
                    <a:pt x="138" y="14"/>
                  </a:moveTo>
                  <a:lnTo>
                    <a:pt x="138" y="14"/>
                  </a:lnTo>
                  <a:lnTo>
                    <a:pt x="136" y="18"/>
                  </a:lnTo>
                  <a:lnTo>
                    <a:pt x="134" y="22"/>
                  </a:lnTo>
                  <a:lnTo>
                    <a:pt x="130" y="24"/>
                  </a:lnTo>
                  <a:lnTo>
                    <a:pt x="126" y="26"/>
                  </a:lnTo>
                  <a:lnTo>
                    <a:pt x="10" y="26"/>
                  </a:lnTo>
                  <a:lnTo>
                    <a:pt x="10" y="26"/>
                  </a:lnTo>
                  <a:lnTo>
                    <a:pt x="6" y="24"/>
                  </a:lnTo>
                  <a:lnTo>
                    <a:pt x="2" y="22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8"/>
                  </a:lnTo>
                  <a:lnTo>
                    <a:pt x="2" y="4"/>
                  </a:lnTo>
                  <a:lnTo>
                    <a:pt x="6" y="2"/>
                  </a:lnTo>
                  <a:lnTo>
                    <a:pt x="10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30" y="2"/>
                  </a:lnTo>
                  <a:lnTo>
                    <a:pt x="134" y="4"/>
                  </a:lnTo>
                  <a:lnTo>
                    <a:pt x="136" y="8"/>
                  </a:lnTo>
                  <a:lnTo>
                    <a:pt x="138" y="14"/>
                  </a:lnTo>
                  <a:lnTo>
                    <a:pt x="138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34" name="Freeform 69"/>
            <p:cNvSpPr>
              <a:spLocks/>
            </p:cNvSpPr>
            <p:nvPr/>
          </p:nvSpPr>
          <p:spPr bwMode="auto">
            <a:xfrm>
              <a:off x="4724400" y="1958975"/>
              <a:ext cx="219075" cy="41275"/>
            </a:xfrm>
            <a:custGeom>
              <a:avLst/>
              <a:gdLst/>
              <a:ahLst/>
              <a:cxnLst>
                <a:cxn ang="0">
                  <a:pos x="138" y="12"/>
                </a:cxn>
                <a:cxn ang="0">
                  <a:pos x="138" y="12"/>
                </a:cxn>
                <a:cxn ang="0">
                  <a:pos x="136" y="18"/>
                </a:cxn>
                <a:cxn ang="0">
                  <a:pos x="134" y="22"/>
                </a:cxn>
                <a:cxn ang="0">
                  <a:pos x="130" y="24"/>
                </a:cxn>
                <a:cxn ang="0">
                  <a:pos x="126" y="26"/>
                </a:cxn>
                <a:cxn ang="0">
                  <a:pos x="10" y="26"/>
                </a:cxn>
                <a:cxn ang="0">
                  <a:pos x="10" y="26"/>
                </a:cxn>
                <a:cxn ang="0">
                  <a:pos x="6" y="24"/>
                </a:cxn>
                <a:cxn ang="0">
                  <a:pos x="2" y="22"/>
                </a:cxn>
                <a:cxn ang="0">
                  <a:pos x="0" y="18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0" y="8"/>
                </a:cxn>
                <a:cxn ang="0">
                  <a:pos x="2" y="4"/>
                </a:cxn>
                <a:cxn ang="0">
                  <a:pos x="6" y="2"/>
                </a:cxn>
                <a:cxn ang="0">
                  <a:pos x="10" y="0"/>
                </a:cxn>
                <a:cxn ang="0">
                  <a:pos x="126" y="0"/>
                </a:cxn>
                <a:cxn ang="0">
                  <a:pos x="126" y="0"/>
                </a:cxn>
                <a:cxn ang="0">
                  <a:pos x="130" y="2"/>
                </a:cxn>
                <a:cxn ang="0">
                  <a:pos x="134" y="4"/>
                </a:cxn>
                <a:cxn ang="0">
                  <a:pos x="136" y="8"/>
                </a:cxn>
                <a:cxn ang="0">
                  <a:pos x="138" y="12"/>
                </a:cxn>
                <a:cxn ang="0">
                  <a:pos x="138" y="12"/>
                </a:cxn>
              </a:cxnLst>
              <a:rect l="0" t="0" r="r" b="b"/>
              <a:pathLst>
                <a:path w="138" h="26">
                  <a:moveTo>
                    <a:pt x="138" y="12"/>
                  </a:moveTo>
                  <a:lnTo>
                    <a:pt x="138" y="12"/>
                  </a:lnTo>
                  <a:lnTo>
                    <a:pt x="136" y="18"/>
                  </a:lnTo>
                  <a:lnTo>
                    <a:pt x="134" y="22"/>
                  </a:lnTo>
                  <a:lnTo>
                    <a:pt x="130" y="24"/>
                  </a:lnTo>
                  <a:lnTo>
                    <a:pt x="126" y="26"/>
                  </a:lnTo>
                  <a:lnTo>
                    <a:pt x="10" y="26"/>
                  </a:lnTo>
                  <a:lnTo>
                    <a:pt x="10" y="26"/>
                  </a:lnTo>
                  <a:lnTo>
                    <a:pt x="6" y="24"/>
                  </a:lnTo>
                  <a:lnTo>
                    <a:pt x="2" y="22"/>
                  </a:lnTo>
                  <a:lnTo>
                    <a:pt x="0" y="1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8"/>
                  </a:lnTo>
                  <a:lnTo>
                    <a:pt x="2" y="4"/>
                  </a:lnTo>
                  <a:lnTo>
                    <a:pt x="6" y="2"/>
                  </a:lnTo>
                  <a:lnTo>
                    <a:pt x="10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30" y="2"/>
                  </a:lnTo>
                  <a:lnTo>
                    <a:pt x="134" y="4"/>
                  </a:lnTo>
                  <a:lnTo>
                    <a:pt x="136" y="8"/>
                  </a:lnTo>
                  <a:lnTo>
                    <a:pt x="138" y="12"/>
                  </a:lnTo>
                  <a:lnTo>
                    <a:pt x="138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35" name="Freeform 70"/>
            <p:cNvSpPr>
              <a:spLocks/>
            </p:cNvSpPr>
            <p:nvPr/>
          </p:nvSpPr>
          <p:spPr bwMode="auto">
            <a:xfrm>
              <a:off x="4772025" y="2019300"/>
              <a:ext cx="120650" cy="28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12"/>
                </a:cxn>
                <a:cxn ang="0">
                  <a:pos x="6" y="16"/>
                </a:cxn>
                <a:cxn ang="0">
                  <a:pos x="10" y="18"/>
                </a:cxn>
                <a:cxn ang="0">
                  <a:pos x="18" y="18"/>
                </a:cxn>
                <a:cxn ang="0">
                  <a:pos x="58" y="18"/>
                </a:cxn>
                <a:cxn ang="0">
                  <a:pos x="58" y="18"/>
                </a:cxn>
                <a:cxn ang="0">
                  <a:pos x="66" y="18"/>
                </a:cxn>
                <a:cxn ang="0">
                  <a:pos x="70" y="16"/>
                </a:cxn>
                <a:cxn ang="0">
                  <a:pos x="74" y="12"/>
                </a:cxn>
                <a:cxn ang="0">
                  <a:pos x="76" y="6"/>
                </a:cxn>
                <a:cxn ang="0">
                  <a:pos x="76" y="0"/>
                </a:cxn>
                <a:cxn ang="0">
                  <a:pos x="0" y="0"/>
                </a:cxn>
              </a:cxnLst>
              <a:rect l="0" t="0" r="r" b="b"/>
              <a:pathLst>
                <a:path w="76" h="18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2" y="12"/>
                  </a:lnTo>
                  <a:lnTo>
                    <a:pt x="6" y="16"/>
                  </a:lnTo>
                  <a:lnTo>
                    <a:pt x="10" y="18"/>
                  </a:lnTo>
                  <a:lnTo>
                    <a:pt x="18" y="18"/>
                  </a:lnTo>
                  <a:lnTo>
                    <a:pt x="58" y="18"/>
                  </a:lnTo>
                  <a:lnTo>
                    <a:pt x="58" y="18"/>
                  </a:lnTo>
                  <a:lnTo>
                    <a:pt x="66" y="18"/>
                  </a:lnTo>
                  <a:lnTo>
                    <a:pt x="70" y="16"/>
                  </a:lnTo>
                  <a:lnTo>
                    <a:pt x="74" y="12"/>
                  </a:lnTo>
                  <a:lnTo>
                    <a:pt x="76" y="6"/>
                  </a:lnTo>
                  <a:lnTo>
                    <a:pt x="7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36" name="Freeform 71"/>
            <p:cNvSpPr>
              <a:spLocks noEditPoints="1"/>
            </p:cNvSpPr>
            <p:nvPr/>
          </p:nvSpPr>
          <p:spPr bwMode="auto">
            <a:xfrm>
              <a:off x="4514850" y="1063625"/>
              <a:ext cx="635000" cy="755650"/>
            </a:xfrm>
            <a:custGeom>
              <a:avLst/>
              <a:gdLst/>
              <a:ahLst/>
              <a:cxnLst>
                <a:cxn ang="0">
                  <a:pos x="342" y="58"/>
                </a:cxn>
                <a:cxn ang="0">
                  <a:pos x="312" y="34"/>
                </a:cxn>
                <a:cxn ang="0">
                  <a:pos x="278" y="16"/>
                </a:cxn>
                <a:cxn ang="0">
                  <a:pos x="240" y="4"/>
                </a:cxn>
                <a:cxn ang="0">
                  <a:pos x="200" y="0"/>
                </a:cxn>
                <a:cxn ang="0">
                  <a:pos x="180" y="0"/>
                </a:cxn>
                <a:cxn ang="0">
                  <a:pos x="140" y="8"/>
                </a:cxn>
                <a:cxn ang="0">
                  <a:pos x="104" y="24"/>
                </a:cxn>
                <a:cxn ang="0">
                  <a:pos x="72" y="46"/>
                </a:cxn>
                <a:cxn ang="0">
                  <a:pos x="58" y="58"/>
                </a:cxn>
                <a:cxn ang="0">
                  <a:pos x="34" y="88"/>
                </a:cxn>
                <a:cxn ang="0">
                  <a:pos x="16" y="122"/>
                </a:cxn>
                <a:cxn ang="0">
                  <a:pos x="4" y="160"/>
                </a:cxn>
                <a:cxn ang="0">
                  <a:pos x="0" y="200"/>
                </a:cxn>
                <a:cxn ang="0">
                  <a:pos x="0" y="214"/>
                </a:cxn>
                <a:cxn ang="0">
                  <a:pos x="10" y="254"/>
                </a:cxn>
                <a:cxn ang="0">
                  <a:pos x="34" y="306"/>
                </a:cxn>
                <a:cxn ang="0">
                  <a:pos x="66" y="354"/>
                </a:cxn>
                <a:cxn ang="0">
                  <a:pos x="100" y="402"/>
                </a:cxn>
                <a:cxn ang="0">
                  <a:pos x="124" y="444"/>
                </a:cxn>
                <a:cxn ang="0">
                  <a:pos x="138" y="470"/>
                </a:cxn>
                <a:cxn ang="0">
                  <a:pos x="142" y="474"/>
                </a:cxn>
                <a:cxn ang="0">
                  <a:pos x="150" y="476"/>
                </a:cxn>
                <a:cxn ang="0">
                  <a:pos x="250" y="476"/>
                </a:cxn>
                <a:cxn ang="0">
                  <a:pos x="258" y="474"/>
                </a:cxn>
                <a:cxn ang="0">
                  <a:pos x="262" y="470"/>
                </a:cxn>
                <a:cxn ang="0">
                  <a:pos x="276" y="444"/>
                </a:cxn>
                <a:cxn ang="0">
                  <a:pos x="300" y="402"/>
                </a:cxn>
                <a:cxn ang="0">
                  <a:pos x="334" y="354"/>
                </a:cxn>
                <a:cxn ang="0">
                  <a:pos x="366" y="306"/>
                </a:cxn>
                <a:cxn ang="0">
                  <a:pos x="392" y="254"/>
                </a:cxn>
                <a:cxn ang="0">
                  <a:pos x="400" y="214"/>
                </a:cxn>
                <a:cxn ang="0">
                  <a:pos x="400" y="200"/>
                </a:cxn>
                <a:cxn ang="0">
                  <a:pos x="396" y="160"/>
                </a:cxn>
                <a:cxn ang="0">
                  <a:pos x="386" y="122"/>
                </a:cxn>
                <a:cxn ang="0">
                  <a:pos x="366" y="88"/>
                </a:cxn>
                <a:cxn ang="0">
                  <a:pos x="342" y="58"/>
                </a:cxn>
                <a:cxn ang="0">
                  <a:pos x="200" y="38"/>
                </a:cxn>
                <a:cxn ang="0">
                  <a:pos x="220" y="40"/>
                </a:cxn>
                <a:cxn ang="0">
                  <a:pos x="254" y="50"/>
                </a:cxn>
                <a:cxn ang="0">
                  <a:pos x="282" y="62"/>
                </a:cxn>
                <a:cxn ang="0">
                  <a:pos x="314" y="88"/>
                </a:cxn>
                <a:cxn ang="0">
                  <a:pos x="322" y="98"/>
                </a:cxn>
                <a:cxn ang="0">
                  <a:pos x="338" y="120"/>
                </a:cxn>
                <a:cxn ang="0">
                  <a:pos x="352" y="150"/>
                </a:cxn>
                <a:cxn ang="0">
                  <a:pos x="360" y="182"/>
                </a:cxn>
                <a:cxn ang="0">
                  <a:pos x="364" y="200"/>
                </a:cxn>
                <a:cxn ang="0">
                  <a:pos x="346" y="164"/>
                </a:cxn>
                <a:cxn ang="0">
                  <a:pos x="314" y="116"/>
                </a:cxn>
                <a:cxn ang="0">
                  <a:pos x="300" y="100"/>
                </a:cxn>
                <a:cxn ang="0">
                  <a:pos x="270" y="76"/>
                </a:cxn>
                <a:cxn ang="0">
                  <a:pos x="210" y="42"/>
                </a:cxn>
                <a:cxn ang="0">
                  <a:pos x="200" y="38"/>
                </a:cxn>
              </a:cxnLst>
              <a:rect l="0" t="0" r="r" b="b"/>
              <a:pathLst>
                <a:path w="400" h="476">
                  <a:moveTo>
                    <a:pt x="342" y="58"/>
                  </a:moveTo>
                  <a:lnTo>
                    <a:pt x="342" y="58"/>
                  </a:lnTo>
                  <a:lnTo>
                    <a:pt x="328" y="46"/>
                  </a:lnTo>
                  <a:lnTo>
                    <a:pt x="312" y="34"/>
                  </a:lnTo>
                  <a:lnTo>
                    <a:pt x="296" y="24"/>
                  </a:lnTo>
                  <a:lnTo>
                    <a:pt x="278" y="16"/>
                  </a:lnTo>
                  <a:lnTo>
                    <a:pt x="260" y="8"/>
                  </a:lnTo>
                  <a:lnTo>
                    <a:pt x="240" y="4"/>
                  </a:lnTo>
                  <a:lnTo>
                    <a:pt x="220" y="0"/>
                  </a:lnTo>
                  <a:lnTo>
                    <a:pt x="200" y="0"/>
                  </a:lnTo>
                  <a:lnTo>
                    <a:pt x="200" y="0"/>
                  </a:lnTo>
                  <a:lnTo>
                    <a:pt x="180" y="0"/>
                  </a:lnTo>
                  <a:lnTo>
                    <a:pt x="160" y="4"/>
                  </a:lnTo>
                  <a:lnTo>
                    <a:pt x="140" y="8"/>
                  </a:lnTo>
                  <a:lnTo>
                    <a:pt x="122" y="16"/>
                  </a:lnTo>
                  <a:lnTo>
                    <a:pt x="104" y="24"/>
                  </a:lnTo>
                  <a:lnTo>
                    <a:pt x="88" y="34"/>
                  </a:lnTo>
                  <a:lnTo>
                    <a:pt x="72" y="46"/>
                  </a:lnTo>
                  <a:lnTo>
                    <a:pt x="58" y="58"/>
                  </a:lnTo>
                  <a:lnTo>
                    <a:pt x="58" y="58"/>
                  </a:lnTo>
                  <a:lnTo>
                    <a:pt x="46" y="72"/>
                  </a:lnTo>
                  <a:lnTo>
                    <a:pt x="34" y="88"/>
                  </a:lnTo>
                  <a:lnTo>
                    <a:pt x="24" y="104"/>
                  </a:lnTo>
                  <a:lnTo>
                    <a:pt x="16" y="122"/>
                  </a:lnTo>
                  <a:lnTo>
                    <a:pt x="8" y="140"/>
                  </a:lnTo>
                  <a:lnTo>
                    <a:pt x="4" y="160"/>
                  </a:lnTo>
                  <a:lnTo>
                    <a:pt x="0" y="180"/>
                  </a:lnTo>
                  <a:lnTo>
                    <a:pt x="0" y="200"/>
                  </a:lnTo>
                  <a:lnTo>
                    <a:pt x="0" y="200"/>
                  </a:lnTo>
                  <a:lnTo>
                    <a:pt x="0" y="214"/>
                  </a:lnTo>
                  <a:lnTo>
                    <a:pt x="2" y="228"/>
                  </a:lnTo>
                  <a:lnTo>
                    <a:pt x="10" y="254"/>
                  </a:lnTo>
                  <a:lnTo>
                    <a:pt x="20" y="280"/>
                  </a:lnTo>
                  <a:lnTo>
                    <a:pt x="34" y="306"/>
                  </a:lnTo>
                  <a:lnTo>
                    <a:pt x="50" y="330"/>
                  </a:lnTo>
                  <a:lnTo>
                    <a:pt x="66" y="354"/>
                  </a:lnTo>
                  <a:lnTo>
                    <a:pt x="100" y="402"/>
                  </a:lnTo>
                  <a:lnTo>
                    <a:pt x="100" y="402"/>
                  </a:lnTo>
                  <a:lnTo>
                    <a:pt x="114" y="424"/>
                  </a:lnTo>
                  <a:lnTo>
                    <a:pt x="124" y="444"/>
                  </a:lnTo>
                  <a:lnTo>
                    <a:pt x="132" y="462"/>
                  </a:lnTo>
                  <a:lnTo>
                    <a:pt x="138" y="470"/>
                  </a:lnTo>
                  <a:lnTo>
                    <a:pt x="138" y="470"/>
                  </a:lnTo>
                  <a:lnTo>
                    <a:pt x="142" y="474"/>
                  </a:lnTo>
                  <a:lnTo>
                    <a:pt x="146" y="476"/>
                  </a:lnTo>
                  <a:lnTo>
                    <a:pt x="150" y="476"/>
                  </a:lnTo>
                  <a:lnTo>
                    <a:pt x="250" y="476"/>
                  </a:lnTo>
                  <a:lnTo>
                    <a:pt x="250" y="476"/>
                  </a:lnTo>
                  <a:lnTo>
                    <a:pt x="254" y="476"/>
                  </a:lnTo>
                  <a:lnTo>
                    <a:pt x="258" y="474"/>
                  </a:lnTo>
                  <a:lnTo>
                    <a:pt x="262" y="470"/>
                  </a:lnTo>
                  <a:lnTo>
                    <a:pt x="262" y="470"/>
                  </a:lnTo>
                  <a:lnTo>
                    <a:pt x="268" y="462"/>
                  </a:lnTo>
                  <a:lnTo>
                    <a:pt x="276" y="444"/>
                  </a:lnTo>
                  <a:lnTo>
                    <a:pt x="286" y="424"/>
                  </a:lnTo>
                  <a:lnTo>
                    <a:pt x="300" y="402"/>
                  </a:lnTo>
                  <a:lnTo>
                    <a:pt x="300" y="402"/>
                  </a:lnTo>
                  <a:lnTo>
                    <a:pt x="334" y="354"/>
                  </a:lnTo>
                  <a:lnTo>
                    <a:pt x="350" y="330"/>
                  </a:lnTo>
                  <a:lnTo>
                    <a:pt x="366" y="306"/>
                  </a:lnTo>
                  <a:lnTo>
                    <a:pt x="380" y="280"/>
                  </a:lnTo>
                  <a:lnTo>
                    <a:pt x="392" y="254"/>
                  </a:lnTo>
                  <a:lnTo>
                    <a:pt x="398" y="228"/>
                  </a:lnTo>
                  <a:lnTo>
                    <a:pt x="400" y="214"/>
                  </a:lnTo>
                  <a:lnTo>
                    <a:pt x="400" y="200"/>
                  </a:lnTo>
                  <a:lnTo>
                    <a:pt x="400" y="200"/>
                  </a:lnTo>
                  <a:lnTo>
                    <a:pt x="400" y="180"/>
                  </a:lnTo>
                  <a:lnTo>
                    <a:pt x="396" y="160"/>
                  </a:lnTo>
                  <a:lnTo>
                    <a:pt x="392" y="140"/>
                  </a:lnTo>
                  <a:lnTo>
                    <a:pt x="386" y="122"/>
                  </a:lnTo>
                  <a:lnTo>
                    <a:pt x="376" y="104"/>
                  </a:lnTo>
                  <a:lnTo>
                    <a:pt x="366" y="88"/>
                  </a:lnTo>
                  <a:lnTo>
                    <a:pt x="356" y="72"/>
                  </a:lnTo>
                  <a:lnTo>
                    <a:pt x="342" y="58"/>
                  </a:lnTo>
                  <a:lnTo>
                    <a:pt x="342" y="58"/>
                  </a:lnTo>
                  <a:close/>
                  <a:moveTo>
                    <a:pt x="200" y="38"/>
                  </a:moveTo>
                  <a:lnTo>
                    <a:pt x="200" y="38"/>
                  </a:lnTo>
                  <a:lnTo>
                    <a:pt x="220" y="40"/>
                  </a:lnTo>
                  <a:lnTo>
                    <a:pt x="238" y="44"/>
                  </a:lnTo>
                  <a:lnTo>
                    <a:pt x="254" y="50"/>
                  </a:lnTo>
                  <a:lnTo>
                    <a:pt x="268" y="56"/>
                  </a:lnTo>
                  <a:lnTo>
                    <a:pt x="282" y="62"/>
                  </a:lnTo>
                  <a:lnTo>
                    <a:pt x="292" y="70"/>
                  </a:lnTo>
                  <a:lnTo>
                    <a:pt x="314" y="88"/>
                  </a:lnTo>
                  <a:lnTo>
                    <a:pt x="314" y="88"/>
                  </a:lnTo>
                  <a:lnTo>
                    <a:pt x="322" y="98"/>
                  </a:lnTo>
                  <a:lnTo>
                    <a:pt x="330" y="108"/>
                  </a:lnTo>
                  <a:lnTo>
                    <a:pt x="338" y="120"/>
                  </a:lnTo>
                  <a:lnTo>
                    <a:pt x="346" y="134"/>
                  </a:lnTo>
                  <a:lnTo>
                    <a:pt x="352" y="150"/>
                  </a:lnTo>
                  <a:lnTo>
                    <a:pt x="356" y="166"/>
                  </a:lnTo>
                  <a:lnTo>
                    <a:pt x="360" y="182"/>
                  </a:lnTo>
                  <a:lnTo>
                    <a:pt x="364" y="200"/>
                  </a:lnTo>
                  <a:lnTo>
                    <a:pt x="364" y="200"/>
                  </a:lnTo>
                  <a:lnTo>
                    <a:pt x="358" y="190"/>
                  </a:lnTo>
                  <a:lnTo>
                    <a:pt x="346" y="164"/>
                  </a:lnTo>
                  <a:lnTo>
                    <a:pt x="326" y="132"/>
                  </a:lnTo>
                  <a:lnTo>
                    <a:pt x="314" y="116"/>
                  </a:lnTo>
                  <a:lnTo>
                    <a:pt x="300" y="100"/>
                  </a:lnTo>
                  <a:lnTo>
                    <a:pt x="300" y="100"/>
                  </a:lnTo>
                  <a:lnTo>
                    <a:pt x="286" y="88"/>
                  </a:lnTo>
                  <a:lnTo>
                    <a:pt x="270" y="76"/>
                  </a:lnTo>
                  <a:lnTo>
                    <a:pt x="238" y="56"/>
                  </a:lnTo>
                  <a:lnTo>
                    <a:pt x="210" y="42"/>
                  </a:lnTo>
                  <a:lnTo>
                    <a:pt x="200" y="38"/>
                  </a:lnTo>
                  <a:lnTo>
                    <a:pt x="200" y="3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37" name="Freeform 72"/>
            <p:cNvSpPr>
              <a:spLocks/>
            </p:cNvSpPr>
            <p:nvPr/>
          </p:nvSpPr>
          <p:spPr bwMode="auto">
            <a:xfrm>
              <a:off x="4810125" y="882650"/>
              <a:ext cx="41275" cy="120650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4" y="0"/>
                </a:cxn>
                <a:cxn ang="0">
                  <a:pos x="8" y="0"/>
                </a:cxn>
                <a:cxn ang="0">
                  <a:pos x="4" y="4"/>
                </a:cxn>
                <a:cxn ang="0">
                  <a:pos x="2" y="6"/>
                </a:cxn>
                <a:cxn ang="0">
                  <a:pos x="0" y="12"/>
                </a:cxn>
                <a:cxn ang="0">
                  <a:pos x="0" y="38"/>
                </a:cxn>
                <a:cxn ang="0">
                  <a:pos x="0" y="64"/>
                </a:cxn>
                <a:cxn ang="0">
                  <a:pos x="0" y="64"/>
                </a:cxn>
                <a:cxn ang="0">
                  <a:pos x="2" y="68"/>
                </a:cxn>
                <a:cxn ang="0">
                  <a:pos x="4" y="72"/>
                </a:cxn>
                <a:cxn ang="0">
                  <a:pos x="8" y="74"/>
                </a:cxn>
                <a:cxn ang="0">
                  <a:pos x="14" y="76"/>
                </a:cxn>
                <a:cxn ang="0">
                  <a:pos x="14" y="76"/>
                </a:cxn>
                <a:cxn ang="0">
                  <a:pos x="18" y="74"/>
                </a:cxn>
                <a:cxn ang="0">
                  <a:pos x="22" y="72"/>
                </a:cxn>
                <a:cxn ang="0">
                  <a:pos x="26" y="68"/>
                </a:cxn>
                <a:cxn ang="0">
                  <a:pos x="26" y="64"/>
                </a:cxn>
                <a:cxn ang="0">
                  <a:pos x="26" y="38"/>
                </a:cxn>
                <a:cxn ang="0">
                  <a:pos x="26" y="12"/>
                </a:cxn>
                <a:cxn ang="0">
                  <a:pos x="26" y="12"/>
                </a:cxn>
                <a:cxn ang="0">
                  <a:pos x="26" y="6"/>
                </a:cxn>
                <a:cxn ang="0">
                  <a:pos x="22" y="4"/>
                </a:cxn>
                <a:cxn ang="0">
                  <a:pos x="18" y="0"/>
                </a:cxn>
                <a:cxn ang="0">
                  <a:pos x="14" y="0"/>
                </a:cxn>
                <a:cxn ang="0">
                  <a:pos x="14" y="0"/>
                </a:cxn>
              </a:cxnLst>
              <a:rect l="0" t="0" r="r" b="b"/>
              <a:pathLst>
                <a:path w="26" h="76">
                  <a:moveTo>
                    <a:pt x="14" y="0"/>
                  </a:moveTo>
                  <a:lnTo>
                    <a:pt x="14" y="0"/>
                  </a:lnTo>
                  <a:lnTo>
                    <a:pt x="8" y="0"/>
                  </a:lnTo>
                  <a:lnTo>
                    <a:pt x="4" y="4"/>
                  </a:lnTo>
                  <a:lnTo>
                    <a:pt x="2" y="6"/>
                  </a:lnTo>
                  <a:lnTo>
                    <a:pt x="0" y="12"/>
                  </a:lnTo>
                  <a:lnTo>
                    <a:pt x="0" y="38"/>
                  </a:lnTo>
                  <a:lnTo>
                    <a:pt x="0" y="64"/>
                  </a:lnTo>
                  <a:lnTo>
                    <a:pt x="0" y="64"/>
                  </a:lnTo>
                  <a:lnTo>
                    <a:pt x="2" y="68"/>
                  </a:lnTo>
                  <a:lnTo>
                    <a:pt x="4" y="72"/>
                  </a:lnTo>
                  <a:lnTo>
                    <a:pt x="8" y="74"/>
                  </a:lnTo>
                  <a:lnTo>
                    <a:pt x="14" y="76"/>
                  </a:lnTo>
                  <a:lnTo>
                    <a:pt x="14" y="76"/>
                  </a:lnTo>
                  <a:lnTo>
                    <a:pt x="18" y="74"/>
                  </a:lnTo>
                  <a:lnTo>
                    <a:pt x="22" y="72"/>
                  </a:lnTo>
                  <a:lnTo>
                    <a:pt x="26" y="68"/>
                  </a:lnTo>
                  <a:lnTo>
                    <a:pt x="26" y="64"/>
                  </a:lnTo>
                  <a:lnTo>
                    <a:pt x="26" y="38"/>
                  </a:lnTo>
                  <a:lnTo>
                    <a:pt x="26" y="12"/>
                  </a:lnTo>
                  <a:lnTo>
                    <a:pt x="26" y="12"/>
                  </a:lnTo>
                  <a:lnTo>
                    <a:pt x="26" y="6"/>
                  </a:lnTo>
                  <a:lnTo>
                    <a:pt x="22" y="4"/>
                  </a:lnTo>
                  <a:lnTo>
                    <a:pt x="18" y="0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38" name="Freeform 73"/>
            <p:cNvSpPr>
              <a:spLocks/>
            </p:cNvSpPr>
            <p:nvPr/>
          </p:nvSpPr>
          <p:spPr bwMode="auto">
            <a:xfrm>
              <a:off x="5010150" y="946150"/>
              <a:ext cx="79375" cy="107950"/>
            </a:xfrm>
            <a:custGeom>
              <a:avLst/>
              <a:gdLst/>
              <a:ahLst/>
              <a:cxnLst>
                <a:cxn ang="0">
                  <a:pos x="44" y="2"/>
                </a:cxn>
                <a:cxn ang="0">
                  <a:pos x="44" y="2"/>
                </a:cxn>
                <a:cxn ang="0">
                  <a:pos x="40" y="0"/>
                </a:cxn>
                <a:cxn ang="0">
                  <a:pos x="34" y="0"/>
                </a:cxn>
                <a:cxn ang="0">
                  <a:pos x="30" y="2"/>
                </a:cxn>
                <a:cxn ang="0">
                  <a:pos x="28" y="6"/>
                </a:cxn>
                <a:cxn ang="0">
                  <a:pos x="14" y="28"/>
                </a:cxn>
                <a:cxn ang="0">
                  <a:pos x="2" y="50"/>
                </a:cxn>
                <a:cxn ang="0">
                  <a:pos x="2" y="50"/>
                </a:cxn>
                <a:cxn ang="0">
                  <a:pos x="0" y="56"/>
                </a:cxn>
                <a:cxn ang="0">
                  <a:pos x="0" y="60"/>
                </a:cxn>
                <a:cxn ang="0">
                  <a:pos x="2" y="64"/>
                </a:cxn>
                <a:cxn ang="0">
                  <a:pos x="6" y="68"/>
                </a:cxn>
                <a:cxn ang="0">
                  <a:pos x="6" y="68"/>
                </a:cxn>
                <a:cxn ang="0">
                  <a:pos x="12" y="68"/>
                </a:cxn>
                <a:cxn ang="0">
                  <a:pos x="16" y="68"/>
                </a:cxn>
                <a:cxn ang="0">
                  <a:pos x="20" y="66"/>
                </a:cxn>
                <a:cxn ang="0">
                  <a:pos x="24" y="64"/>
                </a:cxn>
                <a:cxn ang="0">
                  <a:pos x="36" y="40"/>
                </a:cxn>
                <a:cxn ang="0">
                  <a:pos x="50" y="18"/>
                </a:cxn>
                <a:cxn ang="0">
                  <a:pos x="50" y="18"/>
                </a:cxn>
                <a:cxn ang="0">
                  <a:pos x="50" y="14"/>
                </a:cxn>
                <a:cxn ang="0">
                  <a:pos x="50" y="10"/>
                </a:cxn>
                <a:cxn ang="0">
                  <a:pos x="48" y="6"/>
                </a:cxn>
                <a:cxn ang="0">
                  <a:pos x="44" y="2"/>
                </a:cxn>
                <a:cxn ang="0">
                  <a:pos x="44" y="2"/>
                </a:cxn>
              </a:cxnLst>
              <a:rect l="0" t="0" r="r" b="b"/>
              <a:pathLst>
                <a:path w="50" h="68">
                  <a:moveTo>
                    <a:pt x="44" y="2"/>
                  </a:moveTo>
                  <a:lnTo>
                    <a:pt x="44" y="2"/>
                  </a:lnTo>
                  <a:lnTo>
                    <a:pt x="40" y="0"/>
                  </a:lnTo>
                  <a:lnTo>
                    <a:pt x="34" y="0"/>
                  </a:lnTo>
                  <a:lnTo>
                    <a:pt x="30" y="2"/>
                  </a:lnTo>
                  <a:lnTo>
                    <a:pt x="28" y="6"/>
                  </a:lnTo>
                  <a:lnTo>
                    <a:pt x="14" y="28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0" y="56"/>
                  </a:lnTo>
                  <a:lnTo>
                    <a:pt x="0" y="60"/>
                  </a:lnTo>
                  <a:lnTo>
                    <a:pt x="2" y="64"/>
                  </a:lnTo>
                  <a:lnTo>
                    <a:pt x="6" y="68"/>
                  </a:lnTo>
                  <a:lnTo>
                    <a:pt x="6" y="68"/>
                  </a:lnTo>
                  <a:lnTo>
                    <a:pt x="12" y="68"/>
                  </a:lnTo>
                  <a:lnTo>
                    <a:pt x="16" y="68"/>
                  </a:lnTo>
                  <a:lnTo>
                    <a:pt x="20" y="66"/>
                  </a:lnTo>
                  <a:lnTo>
                    <a:pt x="24" y="64"/>
                  </a:lnTo>
                  <a:lnTo>
                    <a:pt x="36" y="40"/>
                  </a:lnTo>
                  <a:lnTo>
                    <a:pt x="50" y="18"/>
                  </a:lnTo>
                  <a:lnTo>
                    <a:pt x="50" y="18"/>
                  </a:lnTo>
                  <a:lnTo>
                    <a:pt x="50" y="14"/>
                  </a:lnTo>
                  <a:lnTo>
                    <a:pt x="50" y="10"/>
                  </a:lnTo>
                  <a:lnTo>
                    <a:pt x="48" y="6"/>
                  </a:lnTo>
                  <a:lnTo>
                    <a:pt x="44" y="2"/>
                  </a:lnTo>
                  <a:lnTo>
                    <a:pt x="44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39" name="Freeform 74"/>
            <p:cNvSpPr>
              <a:spLocks/>
            </p:cNvSpPr>
            <p:nvPr/>
          </p:nvSpPr>
          <p:spPr bwMode="auto">
            <a:xfrm>
              <a:off x="5156200" y="1120775"/>
              <a:ext cx="107950" cy="79375"/>
            </a:xfrm>
            <a:custGeom>
              <a:avLst/>
              <a:gdLst/>
              <a:ahLst/>
              <a:cxnLst>
                <a:cxn ang="0">
                  <a:pos x="68" y="6"/>
                </a:cxn>
                <a:cxn ang="0">
                  <a:pos x="68" y="6"/>
                </a:cxn>
                <a:cxn ang="0">
                  <a:pos x="64" y="2"/>
                </a:cxn>
                <a:cxn ang="0">
                  <a:pos x="60" y="0"/>
                </a:cxn>
                <a:cxn ang="0">
                  <a:pos x="56" y="0"/>
                </a:cxn>
                <a:cxn ang="0">
                  <a:pos x="50" y="2"/>
                </a:cxn>
                <a:cxn ang="0">
                  <a:pos x="28" y="14"/>
                </a:cxn>
                <a:cxn ang="0">
                  <a:pos x="6" y="28"/>
                </a:cxn>
                <a:cxn ang="0">
                  <a:pos x="6" y="28"/>
                </a:cxn>
                <a:cxn ang="0">
                  <a:pos x="2" y="30"/>
                </a:cxn>
                <a:cxn ang="0">
                  <a:pos x="0" y="36"/>
                </a:cxn>
                <a:cxn ang="0">
                  <a:pos x="0" y="40"/>
                </a:cxn>
                <a:cxn ang="0">
                  <a:pos x="2" y="44"/>
                </a:cxn>
                <a:cxn ang="0">
                  <a:pos x="2" y="44"/>
                </a:cxn>
                <a:cxn ang="0">
                  <a:pos x="6" y="48"/>
                </a:cxn>
                <a:cxn ang="0">
                  <a:pos x="10" y="50"/>
                </a:cxn>
                <a:cxn ang="0">
                  <a:pos x="14" y="50"/>
                </a:cxn>
                <a:cxn ang="0">
                  <a:pos x="18" y="50"/>
                </a:cxn>
                <a:cxn ang="0">
                  <a:pos x="40" y="36"/>
                </a:cxn>
                <a:cxn ang="0">
                  <a:pos x="64" y="24"/>
                </a:cxn>
                <a:cxn ang="0">
                  <a:pos x="64" y="24"/>
                </a:cxn>
                <a:cxn ang="0">
                  <a:pos x="66" y="20"/>
                </a:cxn>
                <a:cxn ang="0">
                  <a:pos x="68" y="16"/>
                </a:cxn>
                <a:cxn ang="0">
                  <a:pos x="68" y="12"/>
                </a:cxn>
                <a:cxn ang="0">
                  <a:pos x="68" y="6"/>
                </a:cxn>
                <a:cxn ang="0">
                  <a:pos x="68" y="6"/>
                </a:cxn>
              </a:cxnLst>
              <a:rect l="0" t="0" r="r" b="b"/>
              <a:pathLst>
                <a:path w="68" h="50">
                  <a:moveTo>
                    <a:pt x="68" y="6"/>
                  </a:moveTo>
                  <a:lnTo>
                    <a:pt x="68" y="6"/>
                  </a:lnTo>
                  <a:lnTo>
                    <a:pt x="64" y="2"/>
                  </a:lnTo>
                  <a:lnTo>
                    <a:pt x="60" y="0"/>
                  </a:lnTo>
                  <a:lnTo>
                    <a:pt x="56" y="0"/>
                  </a:lnTo>
                  <a:lnTo>
                    <a:pt x="50" y="2"/>
                  </a:lnTo>
                  <a:lnTo>
                    <a:pt x="28" y="14"/>
                  </a:lnTo>
                  <a:lnTo>
                    <a:pt x="6" y="28"/>
                  </a:lnTo>
                  <a:lnTo>
                    <a:pt x="6" y="28"/>
                  </a:lnTo>
                  <a:lnTo>
                    <a:pt x="2" y="30"/>
                  </a:lnTo>
                  <a:lnTo>
                    <a:pt x="0" y="36"/>
                  </a:lnTo>
                  <a:lnTo>
                    <a:pt x="0" y="40"/>
                  </a:lnTo>
                  <a:lnTo>
                    <a:pt x="2" y="44"/>
                  </a:lnTo>
                  <a:lnTo>
                    <a:pt x="2" y="44"/>
                  </a:lnTo>
                  <a:lnTo>
                    <a:pt x="6" y="48"/>
                  </a:lnTo>
                  <a:lnTo>
                    <a:pt x="10" y="50"/>
                  </a:lnTo>
                  <a:lnTo>
                    <a:pt x="14" y="50"/>
                  </a:lnTo>
                  <a:lnTo>
                    <a:pt x="18" y="50"/>
                  </a:lnTo>
                  <a:lnTo>
                    <a:pt x="40" y="36"/>
                  </a:lnTo>
                  <a:lnTo>
                    <a:pt x="64" y="24"/>
                  </a:lnTo>
                  <a:lnTo>
                    <a:pt x="64" y="24"/>
                  </a:lnTo>
                  <a:lnTo>
                    <a:pt x="66" y="20"/>
                  </a:lnTo>
                  <a:lnTo>
                    <a:pt x="68" y="16"/>
                  </a:lnTo>
                  <a:lnTo>
                    <a:pt x="68" y="12"/>
                  </a:lnTo>
                  <a:lnTo>
                    <a:pt x="68" y="6"/>
                  </a:lnTo>
                  <a:lnTo>
                    <a:pt x="68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40" name="Freeform 75"/>
            <p:cNvSpPr>
              <a:spLocks/>
            </p:cNvSpPr>
            <p:nvPr/>
          </p:nvSpPr>
          <p:spPr bwMode="auto">
            <a:xfrm>
              <a:off x="5210175" y="1362075"/>
              <a:ext cx="120650" cy="38100"/>
            </a:xfrm>
            <a:custGeom>
              <a:avLst/>
              <a:gdLst/>
              <a:ahLst/>
              <a:cxnLst>
                <a:cxn ang="0">
                  <a:pos x="64" y="0"/>
                </a:cxn>
                <a:cxn ang="0">
                  <a:pos x="38" y="0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0" y="6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0" y="16"/>
                </a:cxn>
                <a:cxn ang="0">
                  <a:pos x="4" y="20"/>
                </a:cxn>
                <a:cxn ang="0">
                  <a:pos x="6" y="24"/>
                </a:cxn>
                <a:cxn ang="0">
                  <a:pos x="12" y="24"/>
                </a:cxn>
                <a:cxn ang="0">
                  <a:pos x="38" y="24"/>
                </a:cxn>
                <a:cxn ang="0">
                  <a:pos x="64" y="24"/>
                </a:cxn>
                <a:cxn ang="0">
                  <a:pos x="64" y="24"/>
                </a:cxn>
                <a:cxn ang="0">
                  <a:pos x="68" y="24"/>
                </a:cxn>
                <a:cxn ang="0">
                  <a:pos x="72" y="20"/>
                </a:cxn>
                <a:cxn ang="0">
                  <a:pos x="74" y="16"/>
                </a:cxn>
                <a:cxn ang="0">
                  <a:pos x="76" y="12"/>
                </a:cxn>
                <a:cxn ang="0">
                  <a:pos x="76" y="12"/>
                </a:cxn>
                <a:cxn ang="0">
                  <a:pos x="74" y="6"/>
                </a:cxn>
                <a:cxn ang="0">
                  <a:pos x="72" y="2"/>
                </a:cxn>
                <a:cxn ang="0">
                  <a:pos x="68" y="0"/>
                </a:cxn>
                <a:cxn ang="0">
                  <a:pos x="64" y="0"/>
                </a:cxn>
                <a:cxn ang="0">
                  <a:pos x="64" y="0"/>
                </a:cxn>
              </a:cxnLst>
              <a:rect l="0" t="0" r="r" b="b"/>
              <a:pathLst>
                <a:path w="76" h="24">
                  <a:moveTo>
                    <a:pt x="64" y="0"/>
                  </a:moveTo>
                  <a:lnTo>
                    <a:pt x="38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0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4" y="20"/>
                  </a:lnTo>
                  <a:lnTo>
                    <a:pt x="6" y="24"/>
                  </a:lnTo>
                  <a:lnTo>
                    <a:pt x="12" y="24"/>
                  </a:lnTo>
                  <a:lnTo>
                    <a:pt x="38" y="24"/>
                  </a:lnTo>
                  <a:lnTo>
                    <a:pt x="64" y="24"/>
                  </a:lnTo>
                  <a:lnTo>
                    <a:pt x="64" y="24"/>
                  </a:lnTo>
                  <a:lnTo>
                    <a:pt x="68" y="24"/>
                  </a:lnTo>
                  <a:lnTo>
                    <a:pt x="72" y="20"/>
                  </a:lnTo>
                  <a:lnTo>
                    <a:pt x="74" y="16"/>
                  </a:lnTo>
                  <a:lnTo>
                    <a:pt x="76" y="12"/>
                  </a:lnTo>
                  <a:lnTo>
                    <a:pt x="76" y="12"/>
                  </a:lnTo>
                  <a:lnTo>
                    <a:pt x="74" y="6"/>
                  </a:lnTo>
                  <a:lnTo>
                    <a:pt x="72" y="2"/>
                  </a:lnTo>
                  <a:lnTo>
                    <a:pt x="68" y="0"/>
                  </a:lnTo>
                  <a:lnTo>
                    <a:pt x="64" y="0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41" name="Freeform 76"/>
            <p:cNvSpPr>
              <a:spLocks/>
            </p:cNvSpPr>
            <p:nvPr/>
          </p:nvSpPr>
          <p:spPr bwMode="auto">
            <a:xfrm>
              <a:off x="5156200" y="1558925"/>
              <a:ext cx="107950" cy="79375"/>
            </a:xfrm>
            <a:custGeom>
              <a:avLst/>
              <a:gdLst/>
              <a:ahLst/>
              <a:cxnLst>
                <a:cxn ang="0">
                  <a:pos x="64" y="28"/>
                </a:cxn>
                <a:cxn ang="0">
                  <a:pos x="40" y="14"/>
                </a:cxn>
                <a:cxn ang="0">
                  <a:pos x="18" y="2"/>
                </a:cxn>
                <a:cxn ang="0">
                  <a:pos x="18" y="2"/>
                </a:cxn>
                <a:cxn ang="0">
                  <a:pos x="14" y="0"/>
                </a:cxn>
                <a:cxn ang="0">
                  <a:pos x="10" y="0"/>
                </a:cxn>
                <a:cxn ang="0">
                  <a:pos x="6" y="4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0" y="12"/>
                </a:cxn>
                <a:cxn ang="0">
                  <a:pos x="0" y="16"/>
                </a:cxn>
                <a:cxn ang="0">
                  <a:pos x="2" y="20"/>
                </a:cxn>
                <a:cxn ang="0">
                  <a:pos x="6" y="24"/>
                </a:cxn>
                <a:cxn ang="0">
                  <a:pos x="28" y="36"/>
                </a:cxn>
                <a:cxn ang="0">
                  <a:pos x="50" y="50"/>
                </a:cxn>
                <a:cxn ang="0">
                  <a:pos x="50" y="50"/>
                </a:cxn>
                <a:cxn ang="0">
                  <a:pos x="56" y="50"/>
                </a:cxn>
                <a:cxn ang="0">
                  <a:pos x="60" y="50"/>
                </a:cxn>
                <a:cxn ang="0">
                  <a:pos x="64" y="48"/>
                </a:cxn>
                <a:cxn ang="0">
                  <a:pos x="68" y="44"/>
                </a:cxn>
                <a:cxn ang="0">
                  <a:pos x="68" y="44"/>
                </a:cxn>
                <a:cxn ang="0">
                  <a:pos x="68" y="40"/>
                </a:cxn>
                <a:cxn ang="0">
                  <a:pos x="68" y="36"/>
                </a:cxn>
                <a:cxn ang="0">
                  <a:pos x="66" y="30"/>
                </a:cxn>
                <a:cxn ang="0">
                  <a:pos x="64" y="28"/>
                </a:cxn>
                <a:cxn ang="0">
                  <a:pos x="64" y="28"/>
                </a:cxn>
              </a:cxnLst>
              <a:rect l="0" t="0" r="r" b="b"/>
              <a:pathLst>
                <a:path w="68" h="50">
                  <a:moveTo>
                    <a:pt x="64" y="28"/>
                  </a:moveTo>
                  <a:lnTo>
                    <a:pt x="40" y="14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14" y="0"/>
                  </a:lnTo>
                  <a:lnTo>
                    <a:pt x="10" y="0"/>
                  </a:lnTo>
                  <a:lnTo>
                    <a:pt x="6" y="4"/>
                  </a:lnTo>
                  <a:lnTo>
                    <a:pt x="2" y="6"/>
                  </a:lnTo>
                  <a:lnTo>
                    <a:pt x="2" y="6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2" y="20"/>
                  </a:lnTo>
                  <a:lnTo>
                    <a:pt x="6" y="24"/>
                  </a:lnTo>
                  <a:lnTo>
                    <a:pt x="28" y="36"/>
                  </a:lnTo>
                  <a:lnTo>
                    <a:pt x="50" y="50"/>
                  </a:lnTo>
                  <a:lnTo>
                    <a:pt x="50" y="50"/>
                  </a:lnTo>
                  <a:lnTo>
                    <a:pt x="56" y="50"/>
                  </a:lnTo>
                  <a:lnTo>
                    <a:pt x="60" y="50"/>
                  </a:lnTo>
                  <a:lnTo>
                    <a:pt x="64" y="48"/>
                  </a:lnTo>
                  <a:lnTo>
                    <a:pt x="68" y="44"/>
                  </a:lnTo>
                  <a:lnTo>
                    <a:pt x="68" y="44"/>
                  </a:lnTo>
                  <a:lnTo>
                    <a:pt x="68" y="40"/>
                  </a:lnTo>
                  <a:lnTo>
                    <a:pt x="68" y="36"/>
                  </a:lnTo>
                  <a:lnTo>
                    <a:pt x="66" y="30"/>
                  </a:lnTo>
                  <a:lnTo>
                    <a:pt x="64" y="28"/>
                  </a:lnTo>
                  <a:lnTo>
                    <a:pt x="64" y="2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42" name="Freeform 77"/>
            <p:cNvSpPr>
              <a:spLocks/>
            </p:cNvSpPr>
            <p:nvPr/>
          </p:nvSpPr>
          <p:spPr bwMode="auto">
            <a:xfrm>
              <a:off x="4572000" y="946150"/>
              <a:ext cx="79375" cy="107950"/>
            </a:xfrm>
            <a:custGeom>
              <a:avLst/>
              <a:gdLst/>
              <a:ahLst/>
              <a:cxnLst>
                <a:cxn ang="0">
                  <a:pos x="50" y="50"/>
                </a:cxn>
                <a:cxn ang="0">
                  <a:pos x="36" y="28"/>
                </a:cxn>
                <a:cxn ang="0">
                  <a:pos x="24" y="6"/>
                </a:cxn>
                <a:cxn ang="0">
                  <a:pos x="24" y="6"/>
                </a:cxn>
                <a:cxn ang="0">
                  <a:pos x="20" y="2"/>
                </a:cxn>
                <a:cxn ang="0">
                  <a:pos x="16" y="0"/>
                </a:cxn>
                <a:cxn ang="0">
                  <a:pos x="12" y="0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2" y="6"/>
                </a:cxn>
                <a:cxn ang="0">
                  <a:pos x="0" y="10"/>
                </a:cxn>
                <a:cxn ang="0">
                  <a:pos x="0" y="14"/>
                </a:cxn>
                <a:cxn ang="0">
                  <a:pos x="2" y="18"/>
                </a:cxn>
                <a:cxn ang="0">
                  <a:pos x="14" y="40"/>
                </a:cxn>
                <a:cxn ang="0">
                  <a:pos x="28" y="64"/>
                </a:cxn>
                <a:cxn ang="0">
                  <a:pos x="28" y="64"/>
                </a:cxn>
                <a:cxn ang="0">
                  <a:pos x="30" y="66"/>
                </a:cxn>
                <a:cxn ang="0">
                  <a:pos x="34" y="68"/>
                </a:cxn>
                <a:cxn ang="0">
                  <a:pos x="40" y="68"/>
                </a:cxn>
                <a:cxn ang="0">
                  <a:pos x="44" y="68"/>
                </a:cxn>
                <a:cxn ang="0">
                  <a:pos x="44" y="68"/>
                </a:cxn>
                <a:cxn ang="0">
                  <a:pos x="48" y="64"/>
                </a:cxn>
                <a:cxn ang="0">
                  <a:pos x="50" y="60"/>
                </a:cxn>
                <a:cxn ang="0">
                  <a:pos x="50" y="56"/>
                </a:cxn>
                <a:cxn ang="0">
                  <a:pos x="50" y="50"/>
                </a:cxn>
                <a:cxn ang="0">
                  <a:pos x="50" y="50"/>
                </a:cxn>
              </a:cxnLst>
              <a:rect l="0" t="0" r="r" b="b"/>
              <a:pathLst>
                <a:path w="50" h="68">
                  <a:moveTo>
                    <a:pt x="50" y="50"/>
                  </a:moveTo>
                  <a:lnTo>
                    <a:pt x="36" y="28"/>
                  </a:lnTo>
                  <a:lnTo>
                    <a:pt x="24" y="6"/>
                  </a:lnTo>
                  <a:lnTo>
                    <a:pt x="24" y="6"/>
                  </a:lnTo>
                  <a:lnTo>
                    <a:pt x="20" y="2"/>
                  </a:lnTo>
                  <a:lnTo>
                    <a:pt x="16" y="0"/>
                  </a:lnTo>
                  <a:lnTo>
                    <a:pt x="12" y="0"/>
                  </a:lnTo>
                  <a:lnTo>
                    <a:pt x="6" y="2"/>
                  </a:lnTo>
                  <a:lnTo>
                    <a:pt x="6" y="2"/>
                  </a:lnTo>
                  <a:lnTo>
                    <a:pt x="2" y="6"/>
                  </a:lnTo>
                  <a:lnTo>
                    <a:pt x="0" y="10"/>
                  </a:lnTo>
                  <a:lnTo>
                    <a:pt x="0" y="14"/>
                  </a:lnTo>
                  <a:lnTo>
                    <a:pt x="2" y="18"/>
                  </a:lnTo>
                  <a:lnTo>
                    <a:pt x="14" y="40"/>
                  </a:lnTo>
                  <a:lnTo>
                    <a:pt x="28" y="64"/>
                  </a:lnTo>
                  <a:lnTo>
                    <a:pt x="28" y="64"/>
                  </a:lnTo>
                  <a:lnTo>
                    <a:pt x="30" y="66"/>
                  </a:lnTo>
                  <a:lnTo>
                    <a:pt x="34" y="68"/>
                  </a:lnTo>
                  <a:lnTo>
                    <a:pt x="40" y="68"/>
                  </a:lnTo>
                  <a:lnTo>
                    <a:pt x="44" y="68"/>
                  </a:lnTo>
                  <a:lnTo>
                    <a:pt x="44" y="68"/>
                  </a:lnTo>
                  <a:lnTo>
                    <a:pt x="48" y="64"/>
                  </a:lnTo>
                  <a:lnTo>
                    <a:pt x="50" y="60"/>
                  </a:lnTo>
                  <a:lnTo>
                    <a:pt x="50" y="56"/>
                  </a:lnTo>
                  <a:lnTo>
                    <a:pt x="50" y="50"/>
                  </a:lnTo>
                  <a:lnTo>
                    <a:pt x="50" y="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43" name="Freeform 78"/>
            <p:cNvSpPr>
              <a:spLocks/>
            </p:cNvSpPr>
            <p:nvPr/>
          </p:nvSpPr>
          <p:spPr bwMode="auto">
            <a:xfrm>
              <a:off x="4397375" y="1120775"/>
              <a:ext cx="107950" cy="79375"/>
            </a:xfrm>
            <a:custGeom>
              <a:avLst/>
              <a:gdLst/>
              <a:ahLst/>
              <a:cxnLst>
                <a:cxn ang="0">
                  <a:pos x="64" y="28"/>
                </a:cxn>
                <a:cxn ang="0">
                  <a:pos x="40" y="14"/>
                </a:cxn>
                <a:cxn ang="0">
                  <a:pos x="18" y="2"/>
                </a:cxn>
                <a:cxn ang="0">
                  <a:pos x="18" y="2"/>
                </a:cxn>
                <a:cxn ang="0">
                  <a:pos x="14" y="0"/>
                </a:cxn>
                <a:cxn ang="0">
                  <a:pos x="10" y="0"/>
                </a:cxn>
                <a:cxn ang="0">
                  <a:pos x="4" y="2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0" y="12"/>
                </a:cxn>
                <a:cxn ang="0">
                  <a:pos x="0" y="16"/>
                </a:cxn>
                <a:cxn ang="0">
                  <a:pos x="2" y="20"/>
                </a:cxn>
                <a:cxn ang="0">
                  <a:pos x="6" y="24"/>
                </a:cxn>
                <a:cxn ang="0">
                  <a:pos x="28" y="36"/>
                </a:cxn>
                <a:cxn ang="0">
                  <a:pos x="50" y="50"/>
                </a:cxn>
                <a:cxn ang="0">
                  <a:pos x="50" y="50"/>
                </a:cxn>
                <a:cxn ang="0">
                  <a:pos x="56" y="50"/>
                </a:cxn>
                <a:cxn ang="0">
                  <a:pos x="60" y="50"/>
                </a:cxn>
                <a:cxn ang="0">
                  <a:pos x="64" y="48"/>
                </a:cxn>
                <a:cxn ang="0">
                  <a:pos x="66" y="44"/>
                </a:cxn>
                <a:cxn ang="0">
                  <a:pos x="66" y="44"/>
                </a:cxn>
                <a:cxn ang="0">
                  <a:pos x="68" y="40"/>
                </a:cxn>
                <a:cxn ang="0">
                  <a:pos x="68" y="36"/>
                </a:cxn>
                <a:cxn ang="0">
                  <a:pos x="66" y="30"/>
                </a:cxn>
                <a:cxn ang="0">
                  <a:pos x="64" y="28"/>
                </a:cxn>
                <a:cxn ang="0">
                  <a:pos x="64" y="28"/>
                </a:cxn>
              </a:cxnLst>
              <a:rect l="0" t="0" r="r" b="b"/>
              <a:pathLst>
                <a:path w="68" h="50">
                  <a:moveTo>
                    <a:pt x="64" y="28"/>
                  </a:moveTo>
                  <a:lnTo>
                    <a:pt x="40" y="14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14" y="0"/>
                  </a:lnTo>
                  <a:lnTo>
                    <a:pt x="10" y="0"/>
                  </a:lnTo>
                  <a:lnTo>
                    <a:pt x="4" y="2"/>
                  </a:lnTo>
                  <a:lnTo>
                    <a:pt x="2" y="6"/>
                  </a:lnTo>
                  <a:lnTo>
                    <a:pt x="2" y="6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2" y="20"/>
                  </a:lnTo>
                  <a:lnTo>
                    <a:pt x="6" y="24"/>
                  </a:lnTo>
                  <a:lnTo>
                    <a:pt x="28" y="36"/>
                  </a:lnTo>
                  <a:lnTo>
                    <a:pt x="50" y="50"/>
                  </a:lnTo>
                  <a:lnTo>
                    <a:pt x="50" y="50"/>
                  </a:lnTo>
                  <a:lnTo>
                    <a:pt x="56" y="50"/>
                  </a:lnTo>
                  <a:lnTo>
                    <a:pt x="60" y="50"/>
                  </a:lnTo>
                  <a:lnTo>
                    <a:pt x="64" y="48"/>
                  </a:lnTo>
                  <a:lnTo>
                    <a:pt x="66" y="44"/>
                  </a:lnTo>
                  <a:lnTo>
                    <a:pt x="66" y="44"/>
                  </a:lnTo>
                  <a:lnTo>
                    <a:pt x="68" y="40"/>
                  </a:lnTo>
                  <a:lnTo>
                    <a:pt x="68" y="36"/>
                  </a:lnTo>
                  <a:lnTo>
                    <a:pt x="66" y="30"/>
                  </a:lnTo>
                  <a:lnTo>
                    <a:pt x="64" y="28"/>
                  </a:lnTo>
                  <a:lnTo>
                    <a:pt x="64" y="2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44" name="Freeform 79"/>
            <p:cNvSpPr>
              <a:spLocks/>
            </p:cNvSpPr>
            <p:nvPr/>
          </p:nvSpPr>
          <p:spPr bwMode="auto">
            <a:xfrm>
              <a:off x="4333875" y="1362075"/>
              <a:ext cx="120650" cy="38100"/>
            </a:xfrm>
            <a:custGeom>
              <a:avLst/>
              <a:gdLst/>
              <a:ahLst/>
              <a:cxnLst>
                <a:cxn ang="0">
                  <a:pos x="64" y="0"/>
                </a:cxn>
                <a:cxn ang="0">
                  <a:pos x="38" y="0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0" y="6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0" y="16"/>
                </a:cxn>
                <a:cxn ang="0">
                  <a:pos x="4" y="20"/>
                </a:cxn>
                <a:cxn ang="0">
                  <a:pos x="6" y="24"/>
                </a:cxn>
                <a:cxn ang="0">
                  <a:pos x="12" y="24"/>
                </a:cxn>
                <a:cxn ang="0">
                  <a:pos x="38" y="24"/>
                </a:cxn>
                <a:cxn ang="0">
                  <a:pos x="64" y="24"/>
                </a:cxn>
                <a:cxn ang="0">
                  <a:pos x="64" y="24"/>
                </a:cxn>
                <a:cxn ang="0">
                  <a:pos x="68" y="24"/>
                </a:cxn>
                <a:cxn ang="0">
                  <a:pos x="72" y="20"/>
                </a:cxn>
                <a:cxn ang="0">
                  <a:pos x="74" y="16"/>
                </a:cxn>
                <a:cxn ang="0">
                  <a:pos x="76" y="12"/>
                </a:cxn>
                <a:cxn ang="0">
                  <a:pos x="76" y="12"/>
                </a:cxn>
                <a:cxn ang="0">
                  <a:pos x="74" y="6"/>
                </a:cxn>
                <a:cxn ang="0">
                  <a:pos x="72" y="2"/>
                </a:cxn>
                <a:cxn ang="0">
                  <a:pos x="68" y="0"/>
                </a:cxn>
                <a:cxn ang="0">
                  <a:pos x="64" y="0"/>
                </a:cxn>
                <a:cxn ang="0">
                  <a:pos x="64" y="0"/>
                </a:cxn>
              </a:cxnLst>
              <a:rect l="0" t="0" r="r" b="b"/>
              <a:pathLst>
                <a:path w="76" h="24">
                  <a:moveTo>
                    <a:pt x="64" y="0"/>
                  </a:moveTo>
                  <a:lnTo>
                    <a:pt x="38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0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4" y="20"/>
                  </a:lnTo>
                  <a:lnTo>
                    <a:pt x="6" y="24"/>
                  </a:lnTo>
                  <a:lnTo>
                    <a:pt x="12" y="24"/>
                  </a:lnTo>
                  <a:lnTo>
                    <a:pt x="38" y="24"/>
                  </a:lnTo>
                  <a:lnTo>
                    <a:pt x="64" y="24"/>
                  </a:lnTo>
                  <a:lnTo>
                    <a:pt x="64" y="24"/>
                  </a:lnTo>
                  <a:lnTo>
                    <a:pt x="68" y="24"/>
                  </a:lnTo>
                  <a:lnTo>
                    <a:pt x="72" y="20"/>
                  </a:lnTo>
                  <a:lnTo>
                    <a:pt x="74" y="16"/>
                  </a:lnTo>
                  <a:lnTo>
                    <a:pt x="76" y="12"/>
                  </a:lnTo>
                  <a:lnTo>
                    <a:pt x="76" y="12"/>
                  </a:lnTo>
                  <a:lnTo>
                    <a:pt x="74" y="6"/>
                  </a:lnTo>
                  <a:lnTo>
                    <a:pt x="72" y="2"/>
                  </a:lnTo>
                  <a:lnTo>
                    <a:pt x="68" y="0"/>
                  </a:lnTo>
                  <a:lnTo>
                    <a:pt x="64" y="0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45" name="Freeform 80"/>
            <p:cNvSpPr>
              <a:spLocks/>
            </p:cNvSpPr>
            <p:nvPr/>
          </p:nvSpPr>
          <p:spPr bwMode="auto">
            <a:xfrm>
              <a:off x="4397375" y="1558925"/>
              <a:ext cx="107950" cy="79375"/>
            </a:xfrm>
            <a:custGeom>
              <a:avLst/>
              <a:gdLst/>
              <a:ahLst/>
              <a:cxnLst>
                <a:cxn ang="0">
                  <a:pos x="66" y="6"/>
                </a:cxn>
                <a:cxn ang="0">
                  <a:pos x="66" y="6"/>
                </a:cxn>
                <a:cxn ang="0">
                  <a:pos x="64" y="4"/>
                </a:cxn>
                <a:cxn ang="0">
                  <a:pos x="60" y="0"/>
                </a:cxn>
                <a:cxn ang="0">
                  <a:pos x="56" y="0"/>
                </a:cxn>
                <a:cxn ang="0">
                  <a:pos x="50" y="2"/>
                </a:cxn>
                <a:cxn ang="0">
                  <a:pos x="28" y="14"/>
                </a:cxn>
                <a:cxn ang="0">
                  <a:pos x="6" y="28"/>
                </a:cxn>
                <a:cxn ang="0">
                  <a:pos x="6" y="28"/>
                </a:cxn>
                <a:cxn ang="0">
                  <a:pos x="2" y="30"/>
                </a:cxn>
                <a:cxn ang="0">
                  <a:pos x="0" y="36"/>
                </a:cxn>
                <a:cxn ang="0">
                  <a:pos x="0" y="40"/>
                </a:cxn>
                <a:cxn ang="0">
                  <a:pos x="2" y="44"/>
                </a:cxn>
                <a:cxn ang="0">
                  <a:pos x="2" y="44"/>
                </a:cxn>
                <a:cxn ang="0">
                  <a:pos x="4" y="48"/>
                </a:cxn>
                <a:cxn ang="0">
                  <a:pos x="10" y="50"/>
                </a:cxn>
                <a:cxn ang="0">
                  <a:pos x="14" y="50"/>
                </a:cxn>
                <a:cxn ang="0">
                  <a:pos x="18" y="50"/>
                </a:cxn>
                <a:cxn ang="0">
                  <a:pos x="40" y="36"/>
                </a:cxn>
                <a:cxn ang="0">
                  <a:pos x="64" y="24"/>
                </a:cxn>
                <a:cxn ang="0">
                  <a:pos x="64" y="24"/>
                </a:cxn>
                <a:cxn ang="0">
                  <a:pos x="66" y="20"/>
                </a:cxn>
                <a:cxn ang="0">
                  <a:pos x="68" y="16"/>
                </a:cxn>
                <a:cxn ang="0">
                  <a:pos x="68" y="12"/>
                </a:cxn>
                <a:cxn ang="0">
                  <a:pos x="66" y="6"/>
                </a:cxn>
                <a:cxn ang="0">
                  <a:pos x="66" y="6"/>
                </a:cxn>
              </a:cxnLst>
              <a:rect l="0" t="0" r="r" b="b"/>
              <a:pathLst>
                <a:path w="68" h="50">
                  <a:moveTo>
                    <a:pt x="66" y="6"/>
                  </a:moveTo>
                  <a:lnTo>
                    <a:pt x="66" y="6"/>
                  </a:lnTo>
                  <a:lnTo>
                    <a:pt x="64" y="4"/>
                  </a:lnTo>
                  <a:lnTo>
                    <a:pt x="60" y="0"/>
                  </a:lnTo>
                  <a:lnTo>
                    <a:pt x="56" y="0"/>
                  </a:lnTo>
                  <a:lnTo>
                    <a:pt x="50" y="2"/>
                  </a:lnTo>
                  <a:lnTo>
                    <a:pt x="28" y="14"/>
                  </a:lnTo>
                  <a:lnTo>
                    <a:pt x="6" y="28"/>
                  </a:lnTo>
                  <a:lnTo>
                    <a:pt x="6" y="28"/>
                  </a:lnTo>
                  <a:lnTo>
                    <a:pt x="2" y="30"/>
                  </a:lnTo>
                  <a:lnTo>
                    <a:pt x="0" y="36"/>
                  </a:lnTo>
                  <a:lnTo>
                    <a:pt x="0" y="40"/>
                  </a:lnTo>
                  <a:lnTo>
                    <a:pt x="2" y="44"/>
                  </a:lnTo>
                  <a:lnTo>
                    <a:pt x="2" y="44"/>
                  </a:lnTo>
                  <a:lnTo>
                    <a:pt x="4" y="48"/>
                  </a:lnTo>
                  <a:lnTo>
                    <a:pt x="10" y="50"/>
                  </a:lnTo>
                  <a:lnTo>
                    <a:pt x="14" y="50"/>
                  </a:lnTo>
                  <a:lnTo>
                    <a:pt x="18" y="50"/>
                  </a:lnTo>
                  <a:lnTo>
                    <a:pt x="40" y="36"/>
                  </a:lnTo>
                  <a:lnTo>
                    <a:pt x="64" y="24"/>
                  </a:lnTo>
                  <a:lnTo>
                    <a:pt x="64" y="24"/>
                  </a:lnTo>
                  <a:lnTo>
                    <a:pt x="66" y="20"/>
                  </a:lnTo>
                  <a:lnTo>
                    <a:pt x="68" y="16"/>
                  </a:lnTo>
                  <a:lnTo>
                    <a:pt x="68" y="12"/>
                  </a:lnTo>
                  <a:lnTo>
                    <a:pt x="66" y="6"/>
                  </a:lnTo>
                  <a:lnTo>
                    <a:pt x="66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</p:grpSp>
      <p:sp>
        <p:nvSpPr>
          <p:cNvPr id="46" name="TextBox 40"/>
          <p:cNvSpPr txBox="1"/>
          <p:nvPr/>
        </p:nvSpPr>
        <p:spPr>
          <a:xfrm>
            <a:off x="295421" y="2011680"/>
            <a:ext cx="3747811" cy="869469"/>
          </a:xfrm>
          <a:prstGeom prst="rect">
            <a:avLst/>
          </a:prstGeom>
          <a:solidFill>
            <a:schemeClr val="bg1">
              <a:lumMod val="95000"/>
              <a:alpha val="30000"/>
            </a:schemeClr>
          </a:solidFill>
        </p:spPr>
        <p:txBody>
          <a:bodyPr wrap="square" lIns="68580" tIns="34290" rIns="68580" bIns="34290" rtlCol="0">
            <a:spAutoFit/>
          </a:bodyPr>
          <a:lstStyle/>
          <a:p>
            <a:pPr lvl="0" defTabSz="457200">
              <a:lnSpc>
                <a:spcPct val="130000"/>
              </a:lnSpc>
            </a:pPr>
            <a:r>
              <a:rPr lang="zh-CN" altLang="en-US" sz="2000" dirty="0">
                <a:solidFill>
                  <a:schemeClr val="bg1"/>
                </a:solidFill>
              </a:rPr>
              <a:t>同步消息工厂，延时消息工厂，单向消息工厂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TextBox 40"/>
          <p:cNvSpPr txBox="1"/>
          <p:nvPr/>
        </p:nvSpPr>
        <p:spPr>
          <a:xfrm>
            <a:off x="8343900" y="3931338"/>
            <a:ext cx="3679678" cy="1915909"/>
          </a:xfrm>
          <a:prstGeom prst="rect">
            <a:avLst/>
          </a:prstGeom>
          <a:solidFill>
            <a:schemeClr val="bg1">
              <a:lumMod val="95000"/>
              <a:alpha val="30000"/>
            </a:schemeClr>
          </a:solidFill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</a:rPr>
              <a:t>消息存储，消息分发（</a:t>
            </a:r>
            <a:r>
              <a:rPr lang="en-US" altLang="zh-CN" sz="2000" dirty="0">
                <a:solidFill>
                  <a:schemeClr val="bg1"/>
                </a:solidFill>
              </a:rPr>
              <a:t>Push</a:t>
            </a:r>
            <a:r>
              <a:rPr lang="zh-CN" altLang="en-US" sz="2000" dirty="0">
                <a:solidFill>
                  <a:schemeClr val="bg1"/>
                </a:solidFill>
              </a:rPr>
              <a:t>模式与</a:t>
            </a:r>
            <a:r>
              <a:rPr lang="en-US" altLang="zh-CN" sz="2000" dirty="0">
                <a:solidFill>
                  <a:schemeClr val="bg1"/>
                </a:solidFill>
              </a:rPr>
              <a:t>Pull</a:t>
            </a:r>
            <a:r>
              <a:rPr lang="zh-CN" altLang="en-US" sz="2000" dirty="0">
                <a:solidFill>
                  <a:schemeClr val="bg1"/>
                </a:solidFill>
              </a:rPr>
              <a:t>模式），失败重试机制，消息过滤，负载均衡，死信队列，主从备份，持久化存储（同步或异步刷盘）与宕机恢复，横向扩展等</a:t>
            </a:r>
            <a:endParaRPr lang="en-US" altLang="zh-CN" sz="2000" dirty="0">
              <a:solidFill>
                <a:schemeClr val="bg1"/>
              </a:solidFill>
            </a:endParaRPr>
          </a:p>
        </p:txBody>
      </p:sp>
      <p:sp>
        <p:nvSpPr>
          <p:cNvPr id="53" name="文本框 10"/>
          <p:cNvSpPr txBox="1"/>
          <p:nvPr/>
        </p:nvSpPr>
        <p:spPr>
          <a:xfrm>
            <a:off x="3961188" y="2888279"/>
            <a:ext cx="1335924" cy="46935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lvl="0" defTabSz="457200">
              <a:lnSpc>
                <a:spcPct val="130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Producer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文本框 10"/>
          <p:cNvSpPr txBox="1"/>
          <p:nvPr/>
        </p:nvSpPr>
        <p:spPr>
          <a:xfrm>
            <a:off x="7043224" y="4419933"/>
            <a:ext cx="1110175" cy="46935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lvl="0" defTabSz="457200">
              <a:lnSpc>
                <a:spcPct val="130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Broker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文本框 10"/>
          <p:cNvSpPr txBox="1"/>
          <p:nvPr/>
        </p:nvSpPr>
        <p:spPr>
          <a:xfrm>
            <a:off x="6772839" y="2895409"/>
            <a:ext cx="1650944" cy="46935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lvl="0" defTabSz="457200">
              <a:lnSpc>
                <a:spcPct val="130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Consumer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TextBox 40"/>
          <p:cNvSpPr txBox="1"/>
          <p:nvPr/>
        </p:nvSpPr>
        <p:spPr>
          <a:xfrm>
            <a:off x="8343900" y="2173045"/>
            <a:ext cx="3438378" cy="684803"/>
          </a:xfrm>
          <a:prstGeom prst="rect">
            <a:avLst/>
          </a:prstGeom>
          <a:solidFill>
            <a:schemeClr val="bg1">
              <a:lumMod val="95000"/>
              <a:alpha val="30000"/>
            </a:schemeClr>
          </a:solidFill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</a:rPr>
              <a:t>消费者工厂（支持</a:t>
            </a:r>
            <a:r>
              <a:rPr lang="en-US" altLang="zh-CN" sz="2000" dirty="0">
                <a:solidFill>
                  <a:schemeClr val="bg1"/>
                </a:solidFill>
              </a:rPr>
              <a:t>Push</a:t>
            </a:r>
            <a:r>
              <a:rPr lang="zh-CN" altLang="en-US" sz="2000" dirty="0">
                <a:solidFill>
                  <a:schemeClr val="bg1"/>
                </a:solidFill>
              </a:rPr>
              <a:t>模式和</a:t>
            </a:r>
            <a:r>
              <a:rPr lang="en-US" altLang="zh-CN" sz="2000" dirty="0">
                <a:solidFill>
                  <a:schemeClr val="bg1"/>
                </a:solidFill>
              </a:rPr>
              <a:t>Pull</a:t>
            </a:r>
            <a:r>
              <a:rPr lang="zh-CN" altLang="en-US" sz="2000" dirty="0">
                <a:solidFill>
                  <a:schemeClr val="bg1"/>
                </a:solidFill>
              </a:rPr>
              <a:t>模式）</a:t>
            </a:r>
          </a:p>
        </p:txBody>
      </p:sp>
      <p:sp>
        <p:nvSpPr>
          <p:cNvPr id="57" name="文本框 10"/>
          <p:cNvSpPr txBox="1"/>
          <p:nvPr/>
        </p:nvSpPr>
        <p:spPr>
          <a:xfrm>
            <a:off x="4117254" y="4293288"/>
            <a:ext cx="1120178" cy="46935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lvl="0" defTabSz="457200">
              <a:lnSpc>
                <a:spcPct val="130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Others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4013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-1257300" y="762000"/>
            <a:ext cx="5086350" cy="0"/>
          </a:xfrm>
          <a:prstGeom prst="line">
            <a:avLst/>
          </a:prstGeom>
          <a:ln>
            <a:solidFill>
              <a:schemeClr val="bg1"/>
            </a:solidFill>
            <a:tailEnd type="oval" w="lg" len="lg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8343900" y="762000"/>
            <a:ext cx="5086350" cy="0"/>
          </a:xfrm>
          <a:prstGeom prst="line">
            <a:avLst/>
          </a:prstGeom>
          <a:ln>
            <a:solidFill>
              <a:schemeClr val="bg1"/>
            </a:solidFill>
            <a:tailEnd type="oval" w="lg" len="lg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5423497" y="522478"/>
            <a:ext cx="16173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消息结构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5D5C7F1-27B3-49EF-8883-D4F231247D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273" y="1232737"/>
            <a:ext cx="10359736" cy="521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255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-1257300" y="762000"/>
            <a:ext cx="5086350" cy="0"/>
          </a:xfrm>
          <a:prstGeom prst="line">
            <a:avLst/>
          </a:prstGeom>
          <a:ln>
            <a:solidFill>
              <a:schemeClr val="bg1"/>
            </a:solidFill>
            <a:tailEnd type="oval" w="lg" len="lg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8343900" y="762000"/>
            <a:ext cx="5086350" cy="0"/>
          </a:xfrm>
          <a:prstGeom prst="line">
            <a:avLst/>
          </a:prstGeom>
          <a:ln>
            <a:solidFill>
              <a:schemeClr val="bg1"/>
            </a:solidFill>
            <a:tailEnd type="oval" w="lg" len="lg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5423497" y="522478"/>
            <a:ext cx="16173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消息类型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F7F4162-5E7F-45E3-96AD-CD4811F0A5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91" y="2062603"/>
            <a:ext cx="11836298" cy="2732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134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自定义设计方案">
  <a:themeElements>
    <a:clrScheme name="自定义 4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F2CA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plus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solidFill>
          <a:schemeClr val="bg1">
            <a:lumMod val="95000"/>
            <a:alpha val="30000"/>
          </a:schemeClr>
        </a:solidFill>
      </a:spPr>
      <a:bodyPr wrap="square" lIns="68580" tIns="34290" rIns="68580" bIns="34290" rtlCol="0">
        <a:spAutoFit/>
      </a:bodyPr>
      <a:lstStyle>
        <a:defPPr defTabSz="457200">
          <a:lnSpc>
            <a:spcPct val="130000"/>
          </a:lnSpc>
          <a:defRPr sz="2000" b="1" dirty="0" smtClean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601</TotalTime>
  <Words>692</Words>
  <Application>Microsoft Office PowerPoint</Application>
  <PresentationFormat>宽屏</PresentationFormat>
  <Paragraphs>90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8" baseType="lpstr">
      <vt:lpstr>微软雅黑</vt:lpstr>
      <vt:lpstr>Arial</vt:lpstr>
      <vt:lpstr>Broadway</vt:lpstr>
      <vt:lpstr>Calibri</vt:lpstr>
      <vt:lpstr>Century Gothic</vt:lpstr>
      <vt:lpstr>Segoe UI Light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Asus</dc:creator>
  <cp:lastModifiedBy>赵 虎</cp:lastModifiedBy>
  <cp:revision>52</cp:revision>
  <dcterms:created xsi:type="dcterms:W3CDTF">2015-07-31T08:15:03Z</dcterms:created>
  <dcterms:modified xsi:type="dcterms:W3CDTF">2019-05-04T02:28:24Z</dcterms:modified>
</cp:coreProperties>
</file>