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EMAIL OTP VALIDATOR</a:t>
            </a:r>
            <a:endParaRPr lang="en-US" b="1" dirty="0">
              <a:solidFill>
                <a:srgbClr val="FF0000"/>
              </a:solidFill>
            </a:endParaRPr>
          </a:p>
        </p:txBody>
      </p:sp>
      <p:sp>
        <p:nvSpPr>
          <p:cNvPr id="3" name="Subtitle 2"/>
          <p:cNvSpPr>
            <a:spLocks noGrp="1"/>
          </p:cNvSpPr>
          <p:nvPr>
            <p:ph type="subTitle" idx="1"/>
          </p:nvPr>
        </p:nvSpPr>
        <p:spPr>
          <a:xfrm>
            <a:off x="623993" y="4048760"/>
            <a:ext cx="10949517" cy="1752600"/>
          </a:xfrm>
        </p:spPr>
        <p:txBody>
          <a:bodyPr/>
          <a:lstStyle/>
          <a:p>
            <a:endParaRPr lang="en-US"/>
          </a:p>
          <a:p>
            <a:endParaRPr lang="en-US"/>
          </a:p>
          <a:p>
            <a:pPr algn="r"/>
            <a:r>
              <a:rPr lang="en-US">
                <a:solidFill>
                  <a:srgbClr val="00B050"/>
                </a:solidFill>
                <a:latin typeface="Georgia" panose="02040502050405020303" charset="0"/>
                <a:cs typeface="Georgia" panose="02040502050405020303" charset="0"/>
              </a:rPr>
              <a:t>-Dhairya Mehta(1811023)</a:t>
            </a:r>
            <a:endParaRPr lang="en-US">
              <a:solidFill>
                <a:srgbClr val="00B050"/>
              </a:solidFill>
              <a:latin typeface="Georgia" panose="02040502050405020303" charset="0"/>
              <a:cs typeface="Georgia" panose="020405020504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000">
                <a:solidFill>
                  <a:srgbClr val="FF0000"/>
                </a:solidFill>
              </a:rPr>
              <a:t>PROJECT DESCRIPTION</a:t>
            </a:r>
            <a:endParaRPr lang="en-US" sz="3000">
              <a:solidFill>
                <a:srgbClr val="FF0000"/>
              </a:solidFill>
            </a:endParaRPr>
          </a:p>
        </p:txBody>
      </p:sp>
      <p:sp>
        <p:nvSpPr>
          <p:cNvPr id="3" name="Content Placeholder 2"/>
          <p:cNvSpPr>
            <a:spLocks noGrp="1"/>
          </p:cNvSpPr>
          <p:nvPr>
            <p:ph idx="1"/>
          </p:nvPr>
        </p:nvSpPr>
        <p:spPr/>
        <p:txBody>
          <a:bodyPr/>
          <a:p>
            <a:r>
              <a:rPr lang="en-US" sz="2500">
                <a:solidFill>
                  <a:srgbClr val="00B050"/>
                </a:solidFill>
                <a:latin typeface="Times New Roman" panose="02020603050405020304" charset="0"/>
                <a:cs typeface="Times New Roman" panose="02020603050405020304" charset="0"/>
              </a:rPr>
              <a:t>OTP is used everywhere nowadays from business transactions to a login authentication just about everywhere</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OTP's are excellent and efficient in the way that they are accessible for only a predifined time</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OTP's also have the added advantage of security as they are only sent to the mail or phone(or both) of the person</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Hence,came the idea to built an OTP validator using Gmail </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In this app,the idea is that with the help of a well known Python GUI ie Tkinter and another of Python's vast libraries smtplib,we can send an OTP to gmail which can be validated on the Tkinter GUI </a:t>
            </a:r>
            <a:endParaRPr lang="en-US" sz="2500">
              <a:solidFill>
                <a:srgbClr val="00B050"/>
              </a:solidFill>
              <a:latin typeface="Times New Roman" panose="02020603050405020304" charset="0"/>
              <a:cs typeface="Times New Roman" panose="02020603050405020304" charset="0"/>
            </a:endParaRPr>
          </a:p>
          <a:p>
            <a:pPr marL="0" indent="0">
              <a:buNone/>
            </a:pPr>
            <a:endParaRPr lang="en-US" sz="2500">
              <a:solidFill>
                <a:srgbClr val="00B050"/>
              </a:solidFill>
              <a:latin typeface="Times New Roman" panose="02020603050405020304" charset="0"/>
              <a:cs typeface="Times New Roman" panose="02020603050405020304" charset="0"/>
            </a:endParaRPr>
          </a:p>
          <a:p>
            <a:pPr marL="0" indent="0">
              <a:buNone/>
            </a:pPr>
            <a:endParaRPr lang="en-US" sz="2500">
              <a:solidFill>
                <a:srgbClr val="00B05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sym typeface="+mn-ea"/>
              </a:rPr>
              <a:t>SMTP PROTOCOL</a:t>
            </a:r>
            <a:endParaRPr lang="en-US"/>
          </a:p>
        </p:txBody>
      </p:sp>
      <p:sp>
        <p:nvSpPr>
          <p:cNvPr id="3" name="Content Placeholder 2"/>
          <p:cNvSpPr>
            <a:spLocks noGrp="1"/>
          </p:cNvSpPr>
          <p:nvPr>
            <p:ph idx="1"/>
          </p:nvPr>
        </p:nvSpPr>
        <p:spPr/>
        <p:txBody>
          <a:bodyPr/>
          <a:p>
            <a:r>
              <a:rPr lang="en-US" sz="2500">
                <a:solidFill>
                  <a:srgbClr val="00B050"/>
                </a:solidFill>
                <a:latin typeface="Times New Roman" panose="02020603050405020304" charset="0"/>
                <a:cs typeface="Times New Roman" panose="02020603050405020304" charset="0"/>
              </a:rPr>
              <a:t>Most of the internet systems use SMTP as a method to transfer mail from one user to another. </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SMTP is a push protocol and is used to send the mail whereas POP (post office protocol) or IMAP (internet message access protocol) are used to retrieve those mails at the receiver’s side.</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Mail is sent by a series of request and response messages between the client and a server. </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The message which is sent across consists of a header and the body. </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A null line is used to terminate the mail header.</a:t>
            </a:r>
            <a:endParaRPr lang="en-US" sz="2500">
              <a:solidFill>
                <a:srgbClr val="00B050"/>
              </a:solidFill>
              <a:latin typeface="Times New Roman" panose="02020603050405020304" charset="0"/>
              <a:cs typeface="Times New Roman" panose="02020603050405020304" charset="0"/>
            </a:endParaRPr>
          </a:p>
          <a:p>
            <a:pPr marL="0" indent="0">
              <a:buNone/>
            </a:pPr>
            <a:endParaRPr lang="en-US" sz="2500">
              <a:solidFill>
                <a:srgbClr val="00B050"/>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5120"/>
            <a:ext cx="10972800" cy="582613"/>
          </a:xfrm>
        </p:spPr>
        <p:txBody>
          <a:bodyPr/>
          <a:p>
            <a:pPr algn="ctr"/>
            <a:r>
              <a:rPr lang="en-US">
                <a:solidFill>
                  <a:srgbClr val="FF0000"/>
                </a:solidFill>
                <a:sym typeface="+mn-ea"/>
              </a:rPr>
              <a:t>SMTP PROTOCOL(Contd.)</a:t>
            </a:r>
            <a:br>
              <a:rPr lang="en-US"/>
            </a:br>
            <a:endParaRPr lang="en-US"/>
          </a:p>
        </p:txBody>
      </p:sp>
      <p:sp>
        <p:nvSpPr>
          <p:cNvPr id="3" name="Content Placeholder 2"/>
          <p:cNvSpPr>
            <a:spLocks noGrp="1"/>
          </p:cNvSpPr>
          <p:nvPr>
            <p:ph idx="1"/>
          </p:nvPr>
        </p:nvSpPr>
        <p:spPr/>
        <p:txBody>
          <a:bodyPr/>
          <a:p>
            <a:r>
              <a:rPr lang="en-US" sz="2500">
                <a:solidFill>
                  <a:srgbClr val="00B050"/>
                </a:solidFill>
                <a:latin typeface="Times New Roman" panose="02020603050405020304" charset="0"/>
                <a:cs typeface="Times New Roman" panose="02020603050405020304" charset="0"/>
                <a:sym typeface="+mn-ea"/>
              </a:rPr>
              <a:t>The user agent at the server side checks the mailboxes at a particular time of intervals</a:t>
            </a:r>
            <a:endParaRPr lang="en-US" sz="2500">
              <a:solidFill>
                <a:srgbClr val="00B050"/>
              </a:solidFill>
              <a:latin typeface="Times New Roman" panose="02020603050405020304" charset="0"/>
              <a:cs typeface="Times New Roman" panose="02020603050405020304" charset="0"/>
              <a:sym typeface="+mn-ea"/>
            </a:endParaRPr>
          </a:p>
          <a:p>
            <a:r>
              <a:rPr lang="en-US" sz="2500">
                <a:solidFill>
                  <a:srgbClr val="00B050"/>
                </a:solidFill>
                <a:latin typeface="Times New Roman" panose="02020603050405020304" charset="0"/>
                <a:cs typeface="Times New Roman" panose="02020603050405020304" charset="0"/>
                <a:sym typeface="+mn-ea"/>
              </a:rPr>
              <a:t>If any information is received it informs the user about the mail. </a:t>
            </a:r>
            <a:endParaRPr lang="en-US" sz="2500">
              <a:solidFill>
                <a:srgbClr val="00B050"/>
              </a:solidFill>
              <a:latin typeface="Times New Roman" panose="02020603050405020304" charset="0"/>
              <a:cs typeface="Times New Roman" panose="02020603050405020304" charset="0"/>
              <a:sym typeface="+mn-ea"/>
            </a:endParaRPr>
          </a:p>
          <a:p>
            <a:r>
              <a:rPr lang="en-US" sz="2500">
                <a:solidFill>
                  <a:srgbClr val="00B050"/>
                </a:solidFill>
                <a:latin typeface="Times New Roman" panose="02020603050405020304" charset="0"/>
                <a:cs typeface="Times New Roman" panose="02020603050405020304" charset="0"/>
                <a:sym typeface="+mn-ea"/>
              </a:rPr>
              <a:t>When the user tries to read the mail it displays a list of mails with a short description of each mail in the mailbox</a:t>
            </a:r>
            <a:endParaRPr lang="en-US" sz="2500">
              <a:solidFill>
                <a:srgbClr val="00B050"/>
              </a:solidFill>
              <a:latin typeface="Times New Roman" panose="02020603050405020304" charset="0"/>
              <a:cs typeface="Times New Roman" panose="02020603050405020304" charset="0"/>
            </a:endParaRPr>
          </a:p>
          <a:p>
            <a:r>
              <a:rPr lang="en-US" sz="2500">
                <a:solidFill>
                  <a:srgbClr val="00B050"/>
                </a:solidFill>
                <a:latin typeface="Times New Roman" panose="02020603050405020304" charset="0"/>
                <a:cs typeface="Times New Roman" panose="02020603050405020304" charset="0"/>
              </a:rPr>
              <a:t>Some SMTP Commands:</a:t>
            </a:r>
            <a:endParaRPr lang="en-US" sz="2500">
              <a:solidFill>
                <a:srgbClr val="00B050"/>
              </a:solidFill>
              <a:latin typeface="Times New Roman" panose="02020603050405020304" charset="0"/>
              <a:cs typeface="Times New Roman" panose="02020603050405020304" charset="0"/>
            </a:endParaRPr>
          </a:p>
          <a:p>
            <a:r>
              <a:rPr lang="en-US" sz="2500">
                <a:solidFill>
                  <a:srgbClr val="FF0000"/>
                </a:solidFill>
                <a:latin typeface="Times New Roman" panose="02020603050405020304" charset="0"/>
                <a:cs typeface="Times New Roman" panose="02020603050405020304" charset="0"/>
              </a:rPr>
              <a:t>HELO </a:t>
            </a:r>
            <a:r>
              <a:rPr lang="en-US" sz="2500">
                <a:solidFill>
                  <a:srgbClr val="00B050"/>
                </a:solidFill>
                <a:latin typeface="Times New Roman" panose="02020603050405020304" charset="0"/>
                <a:cs typeface="Times New Roman" panose="02020603050405020304" charset="0"/>
              </a:rPr>
              <a:t>– Identifies the client to the server, fully qualified domain name, only sent once per session</a:t>
            </a:r>
            <a:endParaRPr lang="en-US" sz="2500">
              <a:solidFill>
                <a:srgbClr val="00B050"/>
              </a:solidFill>
              <a:latin typeface="Times New Roman" panose="02020603050405020304" charset="0"/>
              <a:cs typeface="Times New Roman" panose="02020603050405020304" charset="0"/>
            </a:endParaRPr>
          </a:p>
          <a:p>
            <a:r>
              <a:rPr lang="en-US" sz="2500">
                <a:solidFill>
                  <a:srgbClr val="FF0000"/>
                </a:solidFill>
                <a:latin typeface="Times New Roman" panose="02020603050405020304" charset="0"/>
                <a:cs typeface="Times New Roman" panose="02020603050405020304" charset="0"/>
              </a:rPr>
              <a:t>MAIL</a:t>
            </a:r>
            <a:r>
              <a:rPr lang="en-US" sz="2500">
                <a:solidFill>
                  <a:srgbClr val="00B050"/>
                </a:solidFill>
                <a:latin typeface="Times New Roman" panose="02020603050405020304" charset="0"/>
                <a:cs typeface="Times New Roman" panose="02020603050405020304" charset="0"/>
              </a:rPr>
              <a:t> – Initiate a message transfer, fully qualified domain of originator</a:t>
            </a:r>
            <a:endParaRPr lang="en-US" sz="2500">
              <a:solidFill>
                <a:srgbClr val="00B050"/>
              </a:solidFill>
              <a:latin typeface="Times New Roman" panose="02020603050405020304" charset="0"/>
              <a:cs typeface="Times New Roman" panose="02020603050405020304" charset="0"/>
            </a:endParaRPr>
          </a:p>
          <a:p>
            <a:r>
              <a:rPr lang="en-US" sz="2500">
                <a:solidFill>
                  <a:srgbClr val="FF0000"/>
                </a:solidFill>
                <a:latin typeface="Times New Roman" panose="02020603050405020304" charset="0"/>
                <a:cs typeface="Times New Roman" panose="02020603050405020304" charset="0"/>
              </a:rPr>
              <a:t>DATA</a:t>
            </a:r>
            <a:r>
              <a:rPr lang="en-US" sz="2500">
                <a:solidFill>
                  <a:srgbClr val="00B050"/>
                </a:solidFill>
                <a:latin typeface="Times New Roman" panose="02020603050405020304" charset="0"/>
                <a:cs typeface="Times New Roman" panose="02020603050405020304" charset="0"/>
              </a:rPr>
              <a:t> – send data line by line</a:t>
            </a:r>
            <a:endParaRPr lang="en-US" sz="2500">
              <a:solidFill>
                <a:srgbClr val="00B050"/>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5170" y="591820"/>
            <a:ext cx="10972800" cy="582613"/>
          </a:xfrm>
        </p:spPr>
        <p:txBody>
          <a:bodyPr/>
          <a:p>
            <a:pPr algn="ctr"/>
            <a:r>
              <a:rPr lang="en-US">
                <a:solidFill>
                  <a:srgbClr val="FF0000"/>
                </a:solidFill>
                <a:sym typeface="+mn-ea"/>
              </a:rPr>
              <a:t>MODULES/LIBRARIES USED</a:t>
            </a:r>
            <a:endParaRPr lang="en-US"/>
          </a:p>
        </p:txBody>
      </p:sp>
      <p:sp>
        <p:nvSpPr>
          <p:cNvPr id="3" name="Content Placeholder 2"/>
          <p:cNvSpPr>
            <a:spLocks noGrp="1"/>
          </p:cNvSpPr>
          <p:nvPr>
            <p:ph idx="1"/>
          </p:nvPr>
        </p:nvSpPr>
        <p:spPr/>
        <p:txBody>
          <a:bodyPr/>
          <a:p>
            <a:pPr marL="0" indent="0">
              <a:buNone/>
            </a:pPr>
            <a:endParaRPr lang="en-US">
              <a:solidFill>
                <a:srgbClr val="00B050"/>
              </a:solidFill>
              <a:latin typeface="Times New Roman" panose="02020603050405020304" charset="0"/>
              <a:cs typeface="Times New Roman" panose="02020603050405020304" charset="0"/>
              <a:sym typeface="+mn-ea"/>
            </a:endParaRPr>
          </a:p>
          <a:p>
            <a:r>
              <a:rPr lang="en-US" sz="2500">
                <a:solidFill>
                  <a:srgbClr val="FF0000"/>
                </a:solidFill>
                <a:latin typeface="Times New Roman" panose="02020603050405020304" charset="0"/>
                <a:cs typeface="Times New Roman" panose="02020603050405020304" charset="0"/>
                <a:sym typeface="+mn-ea"/>
              </a:rPr>
              <a:t>random:</a:t>
            </a:r>
            <a:r>
              <a:rPr lang="en-US" sz="2500">
                <a:solidFill>
                  <a:srgbClr val="00B050"/>
                </a:solidFill>
                <a:latin typeface="Times New Roman" panose="02020603050405020304" charset="0"/>
                <a:cs typeface="Times New Roman" panose="02020603050405020304" charset="0"/>
                <a:sym typeface="+mn-ea"/>
              </a:rPr>
              <a:t>Functions in the random module depend on a pseudo-random number generator function random(), which generates a random float number between 0.0 and 1.0.This is used to generate random numbers for OTP</a:t>
            </a:r>
            <a:endParaRPr lang="en-US" sz="2500">
              <a:solidFill>
                <a:srgbClr val="00B050"/>
              </a:solidFill>
              <a:latin typeface="Times New Roman" panose="02020603050405020304" charset="0"/>
              <a:cs typeface="Times New Roman" panose="02020603050405020304" charset="0"/>
              <a:sym typeface="+mn-ea"/>
            </a:endParaRPr>
          </a:p>
          <a:p>
            <a:r>
              <a:rPr lang="en-US" sz="2500">
                <a:solidFill>
                  <a:srgbClr val="FF0000"/>
                </a:solidFill>
                <a:latin typeface="Times New Roman" panose="02020603050405020304" charset="0"/>
                <a:cs typeface="Times New Roman" panose="02020603050405020304" charset="0"/>
                <a:sym typeface="+mn-ea"/>
              </a:rPr>
              <a:t>smtplib:</a:t>
            </a:r>
            <a:r>
              <a:rPr lang="en-US" sz="2500">
                <a:solidFill>
                  <a:srgbClr val="00B050"/>
                </a:solidFill>
                <a:latin typeface="Times New Roman" panose="02020603050405020304" charset="0"/>
                <a:cs typeface="Times New Roman" panose="02020603050405020304" charset="0"/>
                <a:sym typeface="+mn-ea"/>
              </a:rPr>
              <a:t>It is used for sending email to a receiver's email id with the help of SMTP protocol.An SMTP instance encapsulates an SMTP connection. It has methods that support a full repertoire of SMTP and ESMTP operations. If the optional host and port parameters are given, the SMTP connect() method is called with those parameters during initialization. If specified, local_hostname is used as the FQDN of the local host in the HELO/EHLO command.</a:t>
            </a:r>
            <a:endParaRPr lang="en-US" sz="2500">
              <a:solidFill>
                <a:srgbClr val="00B050"/>
              </a:solidFill>
              <a:latin typeface="Times New Roman" panose="02020603050405020304" charset="0"/>
              <a:cs typeface="Times New Roman" panose="02020603050405020304" charset="0"/>
              <a:sym typeface="+mn-ea"/>
            </a:endParaRPr>
          </a:p>
          <a:p>
            <a:pPr marL="0" indent="0">
              <a:buNone/>
            </a:pPr>
            <a:endParaRPr lang="en-US">
              <a:solidFill>
                <a:srgbClr val="00B050"/>
              </a:solidFill>
              <a:latin typeface="Times New Roman" panose="02020603050405020304" charset="0"/>
              <a:cs typeface="Times New Roman" panose="02020603050405020304" charset="0"/>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500">
                <a:solidFill>
                  <a:srgbClr val="FF0000"/>
                </a:solidFill>
                <a:latin typeface="Times New Roman" panose="02020603050405020304" charset="0"/>
                <a:cs typeface="Times New Roman" panose="02020603050405020304" charset="0"/>
                <a:sym typeface="+mn-ea"/>
              </a:rPr>
              <a:t>Tkinter:</a:t>
            </a:r>
            <a:r>
              <a:rPr lang="en-US" sz="2500">
                <a:solidFill>
                  <a:srgbClr val="00B050"/>
                </a:solidFill>
                <a:latin typeface="Times New Roman" panose="02020603050405020304" charset="0"/>
                <a:cs typeface="Times New Roman" panose="02020603050405020304" charset="0"/>
                <a:sym typeface="+mn-ea"/>
              </a:rPr>
              <a:t>Tkinter is the standard GUI library for Python. Python when combined with Tkinter provides a fast and easy way to create GUI applications. Tkinter provides a powerful object-oriented interface to the Tk GUI toolkit.All Tkinter widgets have access to specific geometry management methods, which have the purpose of organizing widgets throughout the parent widget area. Tkinter exposes the following geometry manager classes: pack, grid, and place.</a:t>
            </a:r>
            <a:endParaRPr lang="en-US" sz="2500">
              <a:solidFill>
                <a:srgbClr val="00B050"/>
              </a:solidFill>
              <a:latin typeface="Times New Roman" panose="02020603050405020304" charset="0"/>
              <a:cs typeface="Times New Roman" panose="02020603050405020304" charset="0"/>
              <a:sym typeface="+mn-ea"/>
            </a:endParaRPr>
          </a:p>
          <a:p>
            <a:r>
              <a:rPr lang="en-US" sz="2500">
                <a:solidFill>
                  <a:srgbClr val="FF0000"/>
                </a:solidFill>
                <a:latin typeface="Times New Roman" panose="02020603050405020304" charset="0"/>
                <a:cs typeface="Times New Roman" panose="02020603050405020304" charset="0"/>
                <a:sym typeface="+mn-ea"/>
              </a:rPr>
              <a:t>MIMEText and MIMEMultipart </a:t>
            </a:r>
            <a:r>
              <a:rPr lang="en-US" sz="2500">
                <a:solidFill>
                  <a:srgbClr val="FF0000"/>
                </a:solidFill>
                <a:latin typeface="Times New Roman" panose="02020603050405020304" charset="0"/>
                <a:cs typeface="Times New Roman" panose="02020603050405020304" charset="0"/>
                <a:sym typeface="+mn-ea"/>
              </a:rPr>
              <a:t>from email.mime:</a:t>
            </a:r>
            <a:r>
              <a:rPr lang="en-US" sz="2500">
                <a:solidFill>
                  <a:srgbClr val="00B050"/>
                </a:solidFill>
                <a:latin typeface="Times New Roman" panose="02020603050405020304" charset="0"/>
                <a:cs typeface="Times New Roman" panose="02020603050405020304" charset="0"/>
                <a:sym typeface="+mn-ea"/>
              </a:rPr>
              <a:t>Ordinarily, you get a message object structure by passing a file or some text to a parser, which parses the text and returns the root message object. However you can also build a complete message structure from scratch, or even individual Message objects by hand. </a:t>
            </a:r>
            <a:endParaRPr lang="en-US" sz="2500">
              <a:solidFill>
                <a:srgbClr val="00B050"/>
              </a:solidFill>
              <a:latin typeface="Times New Roman" panose="02020603050405020304" charset="0"/>
              <a:cs typeface="Times New Roman" panose="02020603050405020304" charset="0"/>
              <a:sym typeface="+mn-ea"/>
            </a:endParaRPr>
          </a:p>
          <a:p>
            <a:endParaRPr lang="en-US" sz="2500">
              <a:solidFill>
                <a:srgbClr val="00B050"/>
              </a:solidFill>
              <a:latin typeface="Times New Roman" panose="02020603050405020304" charset="0"/>
              <a:cs typeface="Times New Roman" panose="02020603050405020304" charset="0"/>
              <a:sym typeface="+mn-ea"/>
            </a:endParaRPr>
          </a:p>
          <a:p>
            <a:pPr marL="0" indent="0">
              <a:buNone/>
            </a:pPr>
            <a:endParaRPr lang="en-US" sz="2500">
              <a:solidFill>
                <a:srgbClr val="00B050"/>
              </a:solidFill>
              <a:latin typeface="Times New Roman" panose="02020603050405020304" charset="0"/>
              <a:cs typeface="Times New Roman" panose="02020603050405020304" charset="0"/>
            </a:endParaRPr>
          </a:p>
          <a:p>
            <a:endParaRPr 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960" y="591820"/>
            <a:ext cx="10972800" cy="582613"/>
          </a:xfrm>
        </p:spPr>
        <p:txBody>
          <a:bodyPr/>
          <a:p>
            <a:pPr algn="ctr"/>
            <a:r>
              <a:rPr lang="en-US">
                <a:solidFill>
                  <a:srgbClr val="FF0000"/>
                </a:solidFill>
                <a:sym typeface="+mn-ea"/>
              </a:rPr>
              <a:t>FUNCTIONS OF CODE</a:t>
            </a:r>
            <a:endParaRPr lang="en-US"/>
          </a:p>
        </p:txBody>
      </p:sp>
      <p:sp>
        <p:nvSpPr>
          <p:cNvPr id="3" name="Content Placeholder 2"/>
          <p:cNvSpPr>
            <a:spLocks noGrp="1"/>
          </p:cNvSpPr>
          <p:nvPr>
            <p:ph idx="1"/>
          </p:nvPr>
        </p:nvSpPr>
        <p:spPr>
          <a:xfrm>
            <a:off x="609600" y="1290320"/>
            <a:ext cx="10972800" cy="4953000"/>
          </a:xfrm>
        </p:spPr>
        <p:txBody>
          <a:bodyPr/>
          <a:p>
            <a:r>
              <a:rPr lang="en-US" sz="2500">
                <a:solidFill>
                  <a:schemeClr val="accent1"/>
                </a:solidFill>
                <a:latin typeface="Times New Roman" panose="02020603050405020304" charset="0"/>
                <a:cs typeface="Times New Roman" panose="02020603050405020304" charset="0"/>
              </a:rPr>
              <a:t>CreateWidget()</a:t>
            </a:r>
            <a:r>
              <a:rPr lang="en-US" sz="2500">
                <a:solidFill>
                  <a:srgbClr val="00B050"/>
                </a:solidFill>
                <a:latin typeface="Times New Roman" panose="02020603050405020304" charset="0"/>
                <a:cs typeface="Times New Roman" panose="02020603050405020304" charset="0"/>
              </a:rPr>
              <a:t>:Defining CreateWidgets() function to create necessary tkinter widgets</a:t>
            </a:r>
            <a:endParaRPr lang="en-US" sz="2500">
              <a:solidFill>
                <a:srgbClr val="00B050"/>
              </a:solidFill>
              <a:latin typeface="Times New Roman" panose="02020603050405020304" charset="0"/>
              <a:cs typeface="Times New Roman" panose="02020603050405020304" charset="0"/>
            </a:endParaRPr>
          </a:p>
          <a:p>
            <a:pPr marL="0" indent="0">
              <a:buNone/>
            </a:pPr>
            <a:endParaRPr lang="en-US" sz="2500">
              <a:solidFill>
                <a:srgbClr val="00B050"/>
              </a:solidFill>
              <a:latin typeface="Times New Roman" panose="02020603050405020304" charset="0"/>
              <a:cs typeface="Times New Roman" panose="02020603050405020304" charset="0"/>
            </a:endParaRPr>
          </a:p>
          <a:p>
            <a:r>
              <a:rPr lang="en-US" sz="2500">
                <a:solidFill>
                  <a:schemeClr val="accent1"/>
                </a:solidFill>
                <a:latin typeface="Times New Roman" panose="02020603050405020304" charset="0"/>
                <a:cs typeface="Times New Roman" panose="02020603050405020304" charset="0"/>
              </a:rPr>
              <a:t>sendOTP():</a:t>
            </a:r>
            <a:r>
              <a:rPr lang="en-US" sz="2500">
                <a:solidFill>
                  <a:srgbClr val="00B050"/>
                </a:solidFill>
                <a:latin typeface="Times New Roman" panose="02020603050405020304" charset="0"/>
                <a:cs typeface="Times New Roman" panose="02020603050405020304" charset="0"/>
              </a:rPr>
              <a:t>Defining sendOTP() to generate and send OTP to user-input email-id</a:t>
            </a:r>
            <a:endParaRPr lang="en-US" sz="2500">
              <a:solidFill>
                <a:srgbClr val="00B050"/>
              </a:solidFill>
              <a:latin typeface="Times New Roman" panose="02020603050405020304" charset="0"/>
              <a:cs typeface="Times New Roman" panose="02020603050405020304" charset="0"/>
            </a:endParaRPr>
          </a:p>
          <a:p>
            <a:pPr marL="0" indent="0">
              <a:buNone/>
            </a:pPr>
            <a:endParaRPr lang="en-US" sz="2500">
              <a:solidFill>
                <a:srgbClr val="00B050"/>
              </a:solidFill>
              <a:latin typeface="Times New Roman" panose="02020603050405020304" charset="0"/>
              <a:cs typeface="Times New Roman" panose="02020603050405020304" charset="0"/>
            </a:endParaRPr>
          </a:p>
          <a:p>
            <a:r>
              <a:rPr lang="en-US" sz="2500">
                <a:solidFill>
                  <a:schemeClr val="accent1"/>
                </a:solidFill>
                <a:latin typeface="Times New Roman" panose="02020603050405020304" charset="0"/>
                <a:cs typeface="Times New Roman" panose="02020603050405020304" charset="0"/>
              </a:rPr>
              <a:t>validOTP():</a:t>
            </a:r>
            <a:r>
              <a:rPr lang="en-US" sz="2500">
                <a:solidFill>
                  <a:srgbClr val="00B050"/>
                </a:solidFill>
                <a:latin typeface="Times New Roman" panose="02020603050405020304" charset="0"/>
                <a:cs typeface="Times New Roman" panose="02020603050405020304" charset="0"/>
              </a:rPr>
              <a:t>Defining validOTP() to validate user-input OTP mail with script generated OTP</a:t>
            </a:r>
            <a:endParaRPr lang="en-US" sz="2500">
              <a:solidFill>
                <a:srgbClr val="00B050"/>
              </a:solidFill>
              <a:latin typeface="Times New Roman" panose="02020603050405020304" charset="0"/>
              <a:cs typeface="Times New Roman" panose="02020603050405020304" charset="0"/>
            </a:endParaRPr>
          </a:p>
          <a:p>
            <a:endParaRPr lang="en-US" sz="2500">
              <a:solidFill>
                <a:srgbClr val="00B050"/>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solidFill>
                  <a:srgbClr val="FF0000"/>
                </a:solidFill>
              </a:rPr>
              <a:t>FUNCTIONALITIES BY THE PROGRAM:</a:t>
            </a:r>
            <a:endParaRPr lang="en-US" sz="3200">
              <a:solidFill>
                <a:srgbClr val="FF0000"/>
              </a:solidFill>
            </a:endParaRPr>
          </a:p>
        </p:txBody>
      </p:sp>
      <p:sp>
        <p:nvSpPr>
          <p:cNvPr id="3" name="Content Placeholder 2"/>
          <p:cNvSpPr>
            <a:spLocks noGrp="1"/>
          </p:cNvSpPr>
          <p:nvPr>
            <p:ph idx="1"/>
          </p:nvPr>
        </p:nvSpPr>
        <p:spPr/>
        <p:txBody>
          <a:bodyPr/>
          <a:p>
            <a:r>
              <a:rPr lang="en-US" sz="2500">
                <a:solidFill>
                  <a:srgbClr val="FF0000"/>
                </a:solidFill>
                <a:latin typeface="Times New Roman" panose="02020603050405020304" charset="0"/>
                <a:cs typeface="Times New Roman" panose="02020603050405020304" charset="0"/>
                <a:sym typeface="+mn-ea"/>
              </a:rPr>
              <a:t>Abstraction: </a:t>
            </a:r>
            <a:r>
              <a:rPr lang="en-US" sz="2500">
                <a:solidFill>
                  <a:srgbClr val="00B050"/>
                </a:solidFill>
                <a:latin typeface="Times New Roman" panose="02020603050405020304" charset="0"/>
                <a:cs typeface="Times New Roman" panose="02020603050405020304" charset="0"/>
                <a:sym typeface="+mn-ea"/>
              </a:rPr>
              <a:t>The program hides the OTP password and only verifies whether the entered OTP is valid or invalid</a:t>
            </a:r>
            <a:endParaRPr lang="en-US" sz="2500">
              <a:solidFill>
                <a:srgbClr val="00B050"/>
              </a:solidFill>
              <a:latin typeface="Times New Roman" panose="02020603050405020304" charset="0"/>
              <a:cs typeface="Times New Roman" panose="02020603050405020304" charset="0"/>
              <a:sym typeface="+mn-ea"/>
            </a:endParaRPr>
          </a:p>
          <a:p>
            <a:r>
              <a:rPr lang="en-US" sz="2500">
                <a:solidFill>
                  <a:srgbClr val="FF0000"/>
                </a:solidFill>
                <a:latin typeface="Times New Roman" panose="02020603050405020304" charset="0"/>
                <a:cs typeface="Times New Roman" panose="02020603050405020304" charset="0"/>
              </a:rPr>
              <a:t>User friendly interface:</a:t>
            </a:r>
            <a:r>
              <a:rPr lang="en-US" sz="2500">
                <a:solidFill>
                  <a:srgbClr val="00B050"/>
                </a:solidFill>
                <a:latin typeface="Times New Roman" panose="02020603050405020304" charset="0"/>
                <a:cs typeface="Times New Roman" panose="02020603050405020304" charset="0"/>
              </a:rPr>
              <a:t>The Tkinter GUI helps the interface to appeal to the user and makes it slef explanatory</a:t>
            </a:r>
            <a:endParaRPr lang="en-US" sz="2500">
              <a:solidFill>
                <a:srgbClr val="00B050"/>
              </a:solidFill>
              <a:latin typeface="Times New Roman" panose="02020603050405020304" charset="0"/>
              <a:cs typeface="Times New Roman" panose="02020603050405020304" charset="0"/>
            </a:endParaRPr>
          </a:p>
          <a:p>
            <a:r>
              <a:rPr lang="en-US" sz="2500">
                <a:solidFill>
                  <a:srgbClr val="FF0000"/>
                </a:solidFill>
                <a:latin typeface="Times New Roman" panose="02020603050405020304" charset="0"/>
                <a:cs typeface="Times New Roman" panose="02020603050405020304" charset="0"/>
              </a:rPr>
              <a:t>Randomness:</a:t>
            </a:r>
            <a:r>
              <a:rPr lang="en-US" sz="2500">
                <a:solidFill>
                  <a:srgbClr val="00B050"/>
                </a:solidFill>
                <a:latin typeface="Times New Roman" panose="02020603050405020304" charset="0"/>
                <a:cs typeface="Times New Roman" panose="02020603050405020304" charset="0"/>
              </a:rPr>
              <a:t>The Random function helps generate an OTP which is random and hence the security of the OTP is handled well</a:t>
            </a:r>
            <a:endParaRPr lang="en-US" sz="2500">
              <a:solidFill>
                <a:srgbClr val="00B050"/>
              </a:solidFill>
              <a:latin typeface="Times New Roman" panose="02020603050405020304" charset="0"/>
              <a:cs typeface="Times New Roman" panose="02020603050405020304" charset="0"/>
            </a:endParaRPr>
          </a:p>
          <a:p>
            <a:r>
              <a:rPr lang="en-US" sz="2500">
                <a:solidFill>
                  <a:srgbClr val="FF0000"/>
                </a:solidFill>
                <a:latin typeface="Times New Roman" panose="02020603050405020304" charset="0"/>
                <a:cs typeface="Times New Roman" panose="02020603050405020304" charset="0"/>
              </a:rPr>
              <a:t>Robustness:</a:t>
            </a:r>
            <a:r>
              <a:rPr lang="en-US" sz="2500">
                <a:solidFill>
                  <a:srgbClr val="00B050"/>
                </a:solidFill>
                <a:latin typeface="Times New Roman" panose="02020603050405020304" charset="0"/>
                <a:cs typeface="Times New Roman" panose="02020603050405020304" charset="0"/>
              </a:rPr>
              <a:t>The Program sends the mail through SMTP and hence it is more secure</a:t>
            </a:r>
            <a:endParaRPr lang="en-US" sz="2500">
              <a:solidFill>
                <a:srgbClr val="00B050"/>
              </a:solidFill>
              <a:latin typeface="Times New Roman" panose="02020603050405020304" charset="0"/>
              <a:cs typeface="Times New Roman" panose="02020603050405020304" charset="0"/>
            </a:endParaRPr>
          </a:p>
          <a:p>
            <a:endParaRPr lang="en-US" sz="2500">
              <a:solidFill>
                <a:srgbClr val="00B050"/>
              </a:solidFill>
              <a:latin typeface="Times New Roman" panose="02020603050405020304" charset="0"/>
              <a:cs typeface="Times New Roman" panose="02020603050405020304" charset="0"/>
            </a:endParaRPr>
          </a:p>
          <a:p>
            <a:pPr marL="0" indent="0">
              <a:buNone/>
            </a:pPr>
            <a:endParaRPr lang="en-US" sz="25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3792</Words>
  <Application>WPS Presentation</Application>
  <PresentationFormat>Widescreen</PresentationFormat>
  <Paragraphs>66</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Georgia</vt:lpstr>
      <vt:lpstr>Times New Roman</vt:lpstr>
      <vt:lpstr>Microsoft YaHei</vt:lpstr>
      <vt:lpstr>Arial Unicode MS</vt:lpstr>
      <vt:lpstr>Calibri</vt:lpstr>
      <vt:lpstr>Blue Waves</vt:lpstr>
      <vt:lpstr>EMAIL OTP VALIDATOR</vt:lpstr>
      <vt:lpstr>PROJECT DESCRIPTION</vt:lpstr>
      <vt:lpstr>SMTP PROTOCOL</vt:lpstr>
      <vt:lpstr>SMTP PROTOCOL(Contd.)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OTP VALIDATOR</dc:title>
  <dc:creator/>
  <cp:lastModifiedBy>Dhairya Mehta</cp:lastModifiedBy>
  <cp:revision>2</cp:revision>
  <dcterms:created xsi:type="dcterms:W3CDTF">2020-05-10T12:55:38Z</dcterms:created>
  <dcterms:modified xsi:type="dcterms:W3CDTF">2020-05-10T12:55:53Z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