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3" r:id="rId1"/>
  </p:sldMasterIdLst>
  <p:notesMasterIdLst>
    <p:notesMasterId r:id="rId48"/>
  </p:notesMasterIdLst>
  <p:sldIdLst>
    <p:sldId id="309" r:id="rId2"/>
    <p:sldId id="547" r:id="rId3"/>
    <p:sldId id="338" r:id="rId4"/>
    <p:sldId id="544" r:id="rId5"/>
    <p:sldId id="543" r:id="rId6"/>
    <p:sldId id="273" r:id="rId7"/>
    <p:sldId id="279" r:id="rId8"/>
    <p:sldId id="563" r:id="rId9"/>
    <p:sldId id="564" r:id="rId10"/>
    <p:sldId id="565" r:id="rId11"/>
    <p:sldId id="518" r:id="rId12"/>
    <p:sldId id="566" r:id="rId13"/>
    <p:sldId id="549" r:id="rId14"/>
    <p:sldId id="546" r:id="rId15"/>
    <p:sldId id="553" r:id="rId16"/>
    <p:sldId id="260" r:id="rId17"/>
    <p:sldId id="555" r:id="rId18"/>
    <p:sldId id="520" r:id="rId19"/>
    <p:sldId id="559" r:id="rId20"/>
    <p:sldId id="551" r:id="rId21"/>
    <p:sldId id="337" r:id="rId22"/>
    <p:sldId id="574" r:id="rId23"/>
    <p:sldId id="560" r:id="rId24"/>
    <p:sldId id="339" r:id="rId25"/>
    <p:sldId id="561" r:id="rId26"/>
    <p:sldId id="562" r:id="rId27"/>
    <p:sldId id="340" r:id="rId28"/>
    <p:sldId id="341" r:id="rId29"/>
    <p:sldId id="342" r:id="rId30"/>
    <p:sldId id="570" r:id="rId31"/>
    <p:sldId id="345" r:id="rId32"/>
    <p:sldId id="576" r:id="rId33"/>
    <p:sldId id="577" r:id="rId34"/>
    <p:sldId id="348" r:id="rId35"/>
    <p:sldId id="567" r:id="rId36"/>
    <p:sldId id="352" r:id="rId37"/>
    <p:sldId id="350" r:id="rId38"/>
    <p:sldId id="351" r:id="rId39"/>
    <p:sldId id="353" r:id="rId40"/>
    <p:sldId id="354" r:id="rId41"/>
    <p:sldId id="355" r:id="rId42"/>
    <p:sldId id="356" r:id="rId43"/>
    <p:sldId id="357" r:id="rId44"/>
    <p:sldId id="358" r:id="rId45"/>
    <p:sldId id="558" r:id="rId46"/>
    <p:sldId id="33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vasa Katta" initials="SK" lastIdx="1" clrIdx="0">
    <p:extLst>
      <p:ext uri="{19B8F6BF-5375-455C-9EA6-DF929625EA0E}">
        <p15:presenceInfo xmlns:p15="http://schemas.microsoft.com/office/powerpoint/2012/main" userId="3b2bcd6b5be8a5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3881" autoAdjust="0"/>
  </p:normalViewPr>
  <p:slideViewPr>
    <p:cSldViewPr snapToGrid="0">
      <p:cViewPr varScale="1">
        <p:scale>
          <a:sx n="81" d="100"/>
          <a:sy n="81" d="100"/>
        </p:scale>
        <p:origin x="629"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1632" y="-14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9DA79-73DC-400D-BB22-41F0DC98CC06}" type="datetimeFigureOut">
              <a:rPr lang="en-IN" smtClean="0"/>
              <a:t>31-07-2022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C46D9-622E-421B-82B2-0978E0C20169}" type="slidenum">
              <a:rPr lang="en-IN" smtClean="0"/>
              <a:t>‹#›</a:t>
            </a:fld>
            <a:endParaRPr lang="en-IN"/>
          </a:p>
        </p:txBody>
      </p:sp>
    </p:spTree>
    <p:extLst>
      <p:ext uri="{BB962C8B-B14F-4D97-AF65-F5344CB8AC3E}">
        <p14:creationId xmlns:p14="http://schemas.microsoft.com/office/powerpoint/2010/main" val="371673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2C46D9-622E-421B-82B2-0978E0C20169}" type="slidenum">
              <a:rPr lang="en-IN" smtClean="0"/>
              <a:t>1</a:t>
            </a:fld>
            <a:endParaRPr lang="en-IN"/>
          </a:p>
        </p:txBody>
      </p:sp>
    </p:spTree>
    <p:extLst>
      <p:ext uri="{BB962C8B-B14F-4D97-AF65-F5344CB8AC3E}">
        <p14:creationId xmlns:p14="http://schemas.microsoft.com/office/powerpoint/2010/main" val="291068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10</a:t>
            </a:fld>
            <a:endParaRPr lang="en-IN"/>
          </a:p>
        </p:txBody>
      </p:sp>
    </p:spTree>
    <p:extLst>
      <p:ext uri="{BB962C8B-B14F-4D97-AF65-F5344CB8AC3E}">
        <p14:creationId xmlns:p14="http://schemas.microsoft.com/office/powerpoint/2010/main" val="171659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isolation and security allow you to run many containers simultaneously on a given host. This means you can run more containers on a given hardware combination than if you were using virtual machines. You can even run Docker containers within host machines that are actually virtual machines!</a:t>
            </a:r>
          </a:p>
          <a:p>
            <a:pPr marL="171450" indent="-171450">
              <a:buFont typeface="Arial" panose="020B0604020202020204" pitchFamily="34" charset="0"/>
              <a:buChar char="•"/>
            </a:pPr>
            <a:r>
              <a:rPr lang="en-US" dirty="0"/>
              <a:t>Problems Before Docker</a:t>
            </a:r>
          </a:p>
          <a:p>
            <a:pPr marL="628650" lvl="1" indent="-171450">
              <a:buFont typeface="Arial" panose="020B0604020202020204" pitchFamily="34" charset="0"/>
              <a:buChar char="•"/>
            </a:pPr>
            <a:r>
              <a:rPr lang="en-US" dirty="0"/>
              <a:t>An application works in developer’s laptop but not in testing or production. This is due to difference in computing environment between Dev, Test and Prod.</a:t>
            </a:r>
          </a:p>
          <a:p>
            <a:pPr marL="628650" lvl="1" indent="-171450">
              <a:buFont typeface="Arial" panose="020B0604020202020204" pitchFamily="34" charset="0"/>
              <a:buChar char="•"/>
            </a:pPr>
            <a:r>
              <a:rPr lang="en-US" dirty="0"/>
              <a:t>In Dev there can be a software that is upgraded and in prod the old version of software might be present.</a:t>
            </a:r>
          </a:p>
          <a:p>
            <a:pPr marL="171450" indent="-171450">
              <a:buFont typeface="Arial" panose="020B0604020202020204" pitchFamily="34" charset="0"/>
              <a:buChar char="•"/>
            </a:pPr>
            <a:r>
              <a:rPr lang="en-US" dirty="0"/>
              <a:t>The Company named </a:t>
            </a:r>
            <a:r>
              <a:rPr lang="en-US" dirty="0" err="1"/>
              <a:t>DotCloud</a:t>
            </a:r>
            <a:r>
              <a:rPr lang="en-US" dirty="0"/>
              <a:t> was working on </a:t>
            </a:r>
            <a:r>
              <a:rPr lang="en-US" dirty="0" err="1"/>
              <a:t>Paas</a:t>
            </a:r>
            <a:r>
              <a:rPr lang="en-US" dirty="0"/>
              <a:t> Service for which they need some isolated areas to test their services. They developed Docker technology to test their services</a:t>
            </a:r>
          </a:p>
          <a:p>
            <a:pPr marL="171450" indent="-171450">
              <a:buFont typeface="Arial" panose="020B0604020202020204" pitchFamily="34" charset="0"/>
              <a:buChar char="•"/>
            </a:pPr>
            <a:r>
              <a:rPr lang="en-US" dirty="0"/>
              <a:t>From the Customers no one was interested in their </a:t>
            </a:r>
            <a:r>
              <a:rPr lang="en-US" dirty="0" err="1"/>
              <a:t>Paas</a:t>
            </a:r>
            <a:r>
              <a:rPr lang="en-US" dirty="0"/>
              <a:t> technology instead everyone is intertester d in the Docker Technology they developed to test their Products</a:t>
            </a:r>
            <a:endParaRPr lang="en-IN" dirty="0"/>
          </a:p>
          <a:p>
            <a:pPr marL="171450" indent="-171450">
              <a:buFont typeface="Arial" panose="020B0604020202020204" pitchFamily="34" charset="0"/>
              <a:buChar char="•"/>
            </a:pPr>
            <a:r>
              <a:rPr lang="en-US" dirty="0"/>
              <a:t>The Company </a:t>
            </a:r>
            <a:r>
              <a:rPr lang="en-US" dirty="0" err="1"/>
              <a:t>DotCloud</a:t>
            </a:r>
            <a:r>
              <a:rPr lang="en-US" dirty="0"/>
              <a:t> name changed to Docker once it got familiar</a:t>
            </a:r>
            <a:endParaRPr lang="en-IN"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11</a:t>
            </a:fld>
            <a:endParaRPr lang="en-IN"/>
          </a:p>
        </p:txBody>
      </p:sp>
    </p:spTree>
    <p:extLst>
      <p:ext uri="{BB962C8B-B14F-4D97-AF65-F5344CB8AC3E}">
        <p14:creationId xmlns:p14="http://schemas.microsoft.com/office/powerpoint/2010/main" val="3172830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isolation and security allow you to run many containers simultaneously on a given host. This means you can run more containers on a given hardware combination than if you were using virtual machines. You can even run Docker containers within host machines that are actually virtual machines!</a:t>
            </a:r>
          </a:p>
          <a:p>
            <a:pPr marL="171450" indent="-171450">
              <a:buFont typeface="Arial" panose="020B0604020202020204" pitchFamily="34" charset="0"/>
              <a:buChar char="•"/>
            </a:pPr>
            <a:r>
              <a:rPr lang="en-US" dirty="0"/>
              <a:t>Problems Before Docker</a:t>
            </a:r>
          </a:p>
          <a:p>
            <a:pPr marL="628650" lvl="1" indent="-171450">
              <a:buFont typeface="Arial" panose="020B0604020202020204" pitchFamily="34" charset="0"/>
              <a:buChar char="•"/>
            </a:pPr>
            <a:r>
              <a:rPr lang="en-US" dirty="0"/>
              <a:t>An application works in developer’s laptop but not in testing or production. This is due to difference in computing environment between Dev, Test and Prod.</a:t>
            </a:r>
          </a:p>
          <a:p>
            <a:pPr marL="628650" lvl="1" indent="-171450">
              <a:buFont typeface="Arial" panose="020B0604020202020204" pitchFamily="34" charset="0"/>
              <a:buChar char="•"/>
            </a:pPr>
            <a:r>
              <a:rPr lang="en-US" dirty="0"/>
              <a:t>In Dev there can be a software that is upgraded and in prod the old version of software might be present.</a:t>
            </a:r>
          </a:p>
          <a:p>
            <a:pPr marL="171450" indent="-171450">
              <a:buFont typeface="Arial" panose="020B0604020202020204" pitchFamily="34" charset="0"/>
              <a:buChar char="•"/>
            </a:pPr>
            <a:r>
              <a:rPr lang="en-US" dirty="0"/>
              <a:t>The Company named </a:t>
            </a:r>
            <a:r>
              <a:rPr lang="en-US" dirty="0" err="1"/>
              <a:t>DotCloud</a:t>
            </a:r>
            <a:r>
              <a:rPr lang="en-US" dirty="0"/>
              <a:t> was working on </a:t>
            </a:r>
            <a:r>
              <a:rPr lang="en-US" dirty="0" err="1"/>
              <a:t>Paas</a:t>
            </a:r>
            <a:r>
              <a:rPr lang="en-US" dirty="0"/>
              <a:t> Service for which they need some isolated areas to test their services. They developed Docker technology to test their services</a:t>
            </a:r>
          </a:p>
          <a:p>
            <a:pPr marL="171450" indent="-171450">
              <a:buFont typeface="Arial" panose="020B0604020202020204" pitchFamily="34" charset="0"/>
              <a:buChar char="•"/>
            </a:pPr>
            <a:r>
              <a:rPr lang="en-US" dirty="0"/>
              <a:t>From the Customers no one was interested in their </a:t>
            </a:r>
            <a:r>
              <a:rPr lang="en-US" dirty="0" err="1"/>
              <a:t>Paas</a:t>
            </a:r>
            <a:r>
              <a:rPr lang="en-US" dirty="0"/>
              <a:t> technology instead everyone is intertester d in the Docker Technology they developed to test their Products</a:t>
            </a:r>
            <a:endParaRPr lang="en-IN" dirty="0"/>
          </a:p>
          <a:p>
            <a:pPr marL="171450" indent="-171450">
              <a:buFont typeface="Arial" panose="020B0604020202020204" pitchFamily="34" charset="0"/>
              <a:buChar char="•"/>
            </a:pPr>
            <a:r>
              <a:rPr lang="en-US" dirty="0"/>
              <a:t>The Company </a:t>
            </a:r>
            <a:r>
              <a:rPr lang="en-US" dirty="0" err="1"/>
              <a:t>DotCloud</a:t>
            </a:r>
            <a:r>
              <a:rPr lang="en-US" dirty="0"/>
              <a:t> name changed to Docker once it got familiar</a:t>
            </a:r>
            <a:endParaRPr lang="en-IN"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12</a:t>
            </a:fld>
            <a:endParaRPr lang="en-IN"/>
          </a:p>
        </p:txBody>
      </p:sp>
    </p:spTree>
    <p:extLst>
      <p:ext uri="{BB962C8B-B14F-4D97-AF65-F5344CB8AC3E}">
        <p14:creationId xmlns:p14="http://schemas.microsoft.com/office/powerpoint/2010/main" val="3538028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Containerization is subset of Virtualization</a:t>
            </a:r>
          </a:p>
          <a:p>
            <a:pPr marL="171450" indent="-171450">
              <a:buFont typeface="Arial" panose="020B0604020202020204" pitchFamily="34" charset="0"/>
              <a:buChar char="•"/>
            </a:pPr>
            <a:r>
              <a:rPr lang="en-US" b="1" dirty="0"/>
              <a:t>Microservices</a:t>
            </a:r>
            <a:r>
              <a:rPr lang="en-US" dirty="0"/>
              <a:t> – </a:t>
            </a:r>
            <a:endParaRPr lang="en-IN" dirty="0"/>
          </a:p>
          <a:p>
            <a:pPr marL="628650" lvl="1" indent="-171450">
              <a:buFont typeface="Arial" panose="020B0604020202020204" pitchFamily="34" charset="0"/>
              <a:buChar char="•"/>
            </a:pPr>
            <a:r>
              <a:rPr lang="en-US" dirty="0"/>
              <a:t>Breaking down your application into smaller self-executable services are called micro services</a:t>
            </a:r>
            <a:endParaRPr lang="en-IN" dirty="0"/>
          </a:p>
          <a:p>
            <a:pPr marL="628650" lvl="1" indent="-171450">
              <a:buFont typeface="Arial" panose="020B0604020202020204" pitchFamily="34" charset="0"/>
              <a:buChar char="•"/>
            </a:pPr>
            <a:r>
              <a:rPr lang="en-US" dirty="0"/>
              <a:t>Container is the best way to Host Micro services</a:t>
            </a:r>
            <a:endParaRPr lang="en-IN" dirty="0"/>
          </a:p>
          <a:p>
            <a:pPr marL="628650" lvl="1" indent="-171450">
              <a:buFont typeface="Arial" panose="020B0604020202020204" pitchFamily="34" charset="0"/>
              <a:buChar char="•"/>
            </a:pPr>
            <a:r>
              <a:rPr lang="en-US" dirty="0"/>
              <a:t>Web service you address large set of functionalities whereas Micro service addresses small set of functionalities</a:t>
            </a:r>
            <a:endParaRPr lang="en-IN" dirty="0"/>
          </a:p>
          <a:p>
            <a:pPr marL="628650" lvl="1" indent="-171450">
              <a:buFont typeface="Arial" panose="020B0604020202020204" pitchFamily="34" charset="0"/>
              <a:buChar char="•"/>
            </a:pPr>
            <a:r>
              <a:rPr lang="en-US"/>
              <a:t>Microservice </a:t>
            </a:r>
            <a:r>
              <a:rPr lang="en-US" dirty="0"/>
              <a:t>takes 512 MB to 1 Gb</a:t>
            </a:r>
            <a:endParaRPr lang="en-IN"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13</a:t>
            </a:fld>
            <a:endParaRPr lang="en-IN"/>
          </a:p>
        </p:txBody>
      </p:sp>
    </p:spTree>
    <p:extLst>
      <p:ext uri="{BB962C8B-B14F-4D97-AF65-F5344CB8AC3E}">
        <p14:creationId xmlns:p14="http://schemas.microsoft.com/office/powerpoint/2010/main" val="412870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dirty="0">
                <a:latin typeface="Century Gothic" panose="020B0502020202020204" pitchFamily="34" charset="0"/>
              </a:rPr>
              <a:t>Docker is the application which helps you to create the containers</a:t>
            </a:r>
          </a:p>
          <a:p>
            <a:pPr marL="171450" indent="-171450">
              <a:buFont typeface="Arial" panose="020B0604020202020204" pitchFamily="34" charset="0"/>
              <a:buChar char="•"/>
            </a:pPr>
            <a:r>
              <a:rPr lang="en-US" sz="1400" dirty="0">
                <a:latin typeface="Century Gothic" panose="020B0502020202020204" pitchFamily="34" charset="0"/>
              </a:rPr>
              <a:t>Docker is replacement for Server or Services you cannot use Docker for MS-Word or Google Chrome</a:t>
            </a:r>
            <a:endParaRPr lang="en-IN" sz="1400" dirty="0">
              <a:latin typeface="Century Gothic" panose="020B0502020202020204" pitchFamily="34" charset="0"/>
            </a:endParaRPr>
          </a:p>
          <a:p>
            <a:pPr marL="171450" indent="-171450">
              <a:buFont typeface="Arial" panose="020B0604020202020204" pitchFamily="34" charset="0"/>
              <a:buChar char="•"/>
            </a:pPr>
            <a:r>
              <a:rPr lang="en-US" sz="1400" dirty="0">
                <a:latin typeface="Century Gothic" panose="020B0502020202020204" pitchFamily="34" charset="0"/>
              </a:rPr>
              <a:t>Containers are not for Front end applications</a:t>
            </a:r>
            <a:endParaRPr lang="en-IN" sz="1400" dirty="0">
              <a:latin typeface="Century Gothic" panose="020B0502020202020204" pitchFamily="34" charset="0"/>
            </a:endParaRPr>
          </a:p>
          <a:p>
            <a:pPr marL="171450" indent="-171450">
              <a:buFont typeface="Arial" panose="020B0604020202020204" pitchFamily="34" charset="0"/>
              <a:buChar char="•"/>
            </a:pPr>
            <a:r>
              <a:rPr lang="en-US" sz="1400" dirty="0">
                <a:latin typeface="Century Gothic" panose="020B0502020202020204" pitchFamily="34" charset="0"/>
              </a:rPr>
              <a:t>If your application is containerized or </a:t>
            </a:r>
            <a:r>
              <a:rPr lang="en-US" sz="1400" dirty="0" err="1">
                <a:latin typeface="Century Gothic" panose="020B0502020202020204" pitchFamily="34" charset="0"/>
              </a:rPr>
              <a:t>Dockerized</a:t>
            </a:r>
            <a:r>
              <a:rPr lang="en-US" sz="1400" dirty="0">
                <a:latin typeface="Century Gothic" panose="020B0502020202020204" pitchFamily="34" charset="0"/>
              </a:rPr>
              <a:t> then it is very simple to go your application into Cloud</a:t>
            </a:r>
            <a:endParaRPr lang="en-IN" sz="1400" dirty="0">
              <a:latin typeface="Century Gothic" panose="020B0502020202020204" pitchFamily="34" charset="0"/>
            </a:endParaRPr>
          </a:p>
          <a:p>
            <a:pPr marL="171450" indent="-171450">
              <a:buFont typeface="Arial" panose="020B0604020202020204" pitchFamily="34" charset="0"/>
              <a:buChar char="•"/>
            </a:pPr>
            <a:r>
              <a:rPr lang="en-US" sz="1400" dirty="0">
                <a:latin typeface="Century Gothic" panose="020B0502020202020204" pitchFamily="34" charset="0"/>
              </a:rPr>
              <a:t>Containerize the Application is the job of Docker Service</a:t>
            </a:r>
            <a:endParaRPr lang="en-IN" sz="1400" dirty="0">
              <a:latin typeface="Century Gothic" panose="020B0502020202020204" pitchFamily="34" charset="0"/>
            </a:endParaRPr>
          </a:p>
          <a:p>
            <a:endParaRPr lang="en-US" dirty="0"/>
          </a:p>
        </p:txBody>
      </p:sp>
      <p:sp>
        <p:nvSpPr>
          <p:cNvPr id="4" name="Slide Number Placeholder 3"/>
          <p:cNvSpPr>
            <a:spLocks noGrp="1"/>
          </p:cNvSpPr>
          <p:nvPr>
            <p:ph type="sldNum" sz="quarter" idx="5"/>
          </p:nvPr>
        </p:nvSpPr>
        <p:spPr/>
        <p:txBody>
          <a:bodyPr/>
          <a:lstStyle/>
          <a:p>
            <a:fld id="{1B2C46D9-622E-421B-82B2-0978E0C20169}" type="slidenum">
              <a:rPr lang="en-IN" smtClean="0"/>
              <a:t>14</a:t>
            </a:fld>
            <a:endParaRPr lang="en-IN"/>
          </a:p>
        </p:txBody>
      </p:sp>
    </p:spTree>
    <p:extLst>
      <p:ext uri="{BB962C8B-B14F-4D97-AF65-F5344CB8AC3E}">
        <p14:creationId xmlns:p14="http://schemas.microsoft.com/office/powerpoint/2010/main" val="56095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Docker client and daemon </a:t>
            </a:r>
            <a:r>
              <a:rPr lang="en-US" i="1" dirty="0"/>
              <a:t>can</a:t>
            </a:r>
            <a:r>
              <a:rPr lang="en-US" dirty="0"/>
              <a:t> run on the same system, or you can connect a Docker client to a remote Docker daemon. The Docker client and daemon communicate using a REST API, over UNIX sockets or a network interface.</a:t>
            </a:r>
          </a:p>
        </p:txBody>
      </p:sp>
      <p:sp>
        <p:nvSpPr>
          <p:cNvPr id="4" name="Slide Number Placeholder 3"/>
          <p:cNvSpPr>
            <a:spLocks noGrp="1"/>
          </p:cNvSpPr>
          <p:nvPr>
            <p:ph type="sldNum" sz="quarter" idx="5"/>
          </p:nvPr>
        </p:nvSpPr>
        <p:spPr/>
        <p:txBody>
          <a:bodyPr/>
          <a:lstStyle/>
          <a:p>
            <a:fld id="{1B2C46D9-622E-421B-82B2-0978E0C20169}" type="slidenum">
              <a:rPr lang="en-IN" smtClean="0"/>
              <a:t>15</a:t>
            </a:fld>
            <a:endParaRPr lang="en-IN"/>
          </a:p>
        </p:txBody>
      </p:sp>
    </p:spTree>
    <p:extLst>
      <p:ext uri="{BB962C8B-B14F-4D97-AF65-F5344CB8AC3E}">
        <p14:creationId xmlns:p14="http://schemas.microsoft.com/office/powerpoint/2010/main" val="1543992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16</a:t>
            </a:fld>
            <a:endParaRPr lang="en-IN"/>
          </a:p>
        </p:txBody>
      </p:sp>
    </p:spTree>
    <p:extLst>
      <p:ext uri="{BB962C8B-B14F-4D97-AF65-F5344CB8AC3E}">
        <p14:creationId xmlns:p14="http://schemas.microsoft.com/office/powerpoint/2010/main" val="382714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17</a:t>
            </a:fld>
            <a:endParaRPr lang="en-IN"/>
          </a:p>
        </p:txBody>
      </p:sp>
    </p:spTree>
    <p:extLst>
      <p:ext uri="{BB962C8B-B14F-4D97-AF65-F5344CB8AC3E}">
        <p14:creationId xmlns:p14="http://schemas.microsoft.com/office/powerpoint/2010/main" val="1769921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18</a:t>
            </a:fld>
            <a:endParaRPr lang="en-IN"/>
          </a:p>
        </p:txBody>
      </p:sp>
    </p:spTree>
    <p:extLst>
      <p:ext uri="{BB962C8B-B14F-4D97-AF65-F5344CB8AC3E}">
        <p14:creationId xmlns:p14="http://schemas.microsoft.com/office/powerpoint/2010/main" val="3795158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For example, you may build an image which is based on the ubuntu image, but installs the Apache web server and your application, as well as the configuration details needed to make your application run.</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docker images</a:t>
            </a:r>
          </a:p>
          <a:p>
            <a:pPr marL="171450" indent="-171450">
              <a:buFont typeface="Arial" panose="020B0604020202020204" pitchFamily="34" charset="0"/>
              <a:buChar char="•"/>
            </a:pPr>
            <a:r>
              <a:rPr lang="en-US" dirty="0"/>
              <a:t>docker build -t </a:t>
            </a:r>
            <a:r>
              <a:rPr lang="en-US" dirty="0" err="1"/>
              <a:t>my-first:latest</a:t>
            </a:r>
            <a:r>
              <a:rPr lang="en-US" dirty="0"/>
              <a:t> . (</a:t>
            </a:r>
            <a:r>
              <a:rPr lang="en-US" dirty="0" err="1"/>
              <a:t>Dockerfile</a:t>
            </a:r>
            <a:r>
              <a:rPr lang="en-US" dirty="0"/>
              <a:t> location)</a:t>
            </a:r>
            <a:endParaRPr lang="en-IN" sz="1050" dirty="0"/>
          </a:p>
          <a:p>
            <a:pPr lvl="2"/>
            <a:r>
              <a:rPr lang="en-US" dirty="0"/>
              <a:t>-t – Name of the image and tag (Version)</a:t>
            </a:r>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19</a:t>
            </a:fld>
            <a:endParaRPr lang="en-IN"/>
          </a:p>
        </p:txBody>
      </p:sp>
    </p:spTree>
    <p:extLst>
      <p:ext uri="{BB962C8B-B14F-4D97-AF65-F5344CB8AC3E}">
        <p14:creationId xmlns:p14="http://schemas.microsoft.com/office/powerpoint/2010/main" val="391184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Virtualization – V –Sphere, VMWare EMG2</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Container is better than Virtualization (VMWare)</a:t>
            </a:r>
          </a:p>
        </p:txBody>
      </p:sp>
      <p:sp>
        <p:nvSpPr>
          <p:cNvPr id="4" name="Slide Number Placeholder 3"/>
          <p:cNvSpPr>
            <a:spLocks noGrp="1"/>
          </p:cNvSpPr>
          <p:nvPr>
            <p:ph type="sldNum" sz="quarter" idx="10"/>
          </p:nvPr>
        </p:nvSpPr>
        <p:spPr/>
        <p:txBody>
          <a:bodyPr/>
          <a:lstStyle/>
          <a:p>
            <a:fld id="{1B2C46D9-622E-421B-82B2-0978E0C20169}" type="slidenum">
              <a:rPr lang="en-IN" smtClean="0"/>
              <a:t>2</a:t>
            </a:fld>
            <a:endParaRPr lang="en-IN"/>
          </a:p>
        </p:txBody>
      </p:sp>
    </p:spTree>
    <p:extLst>
      <p:ext uri="{BB962C8B-B14F-4D97-AF65-F5344CB8AC3E}">
        <p14:creationId xmlns:p14="http://schemas.microsoft.com/office/powerpoint/2010/main" val="4080037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20</a:t>
            </a:fld>
            <a:endParaRPr lang="en-IN"/>
          </a:p>
        </p:txBody>
      </p:sp>
    </p:spTree>
    <p:extLst>
      <p:ext uri="{BB962C8B-B14F-4D97-AF65-F5344CB8AC3E}">
        <p14:creationId xmlns:p14="http://schemas.microsoft.com/office/powerpoint/2010/main" val="213954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21</a:t>
            </a:fld>
            <a:endParaRPr lang="en-IN"/>
          </a:p>
        </p:txBody>
      </p:sp>
    </p:spTree>
    <p:extLst>
      <p:ext uri="{BB962C8B-B14F-4D97-AF65-F5344CB8AC3E}">
        <p14:creationId xmlns:p14="http://schemas.microsoft.com/office/powerpoint/2010/main" val="164980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22</a:t>
            </a:fld>
            <a:endParaRPr lang="en-IN"/>
          </a:p>
        </p:txBody>
      </p:sp>
    </p:spTree>
    <p:extLst>
      <p:ext uri="{BB962C8B-B14F-4D97-AF65-F5344CB8AC3E}">
        <p14:creationId xmlns:p14="http://schemas.microsoft.com/office/powerpoint/2010/main" val="265962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For example, you may build an image which is based on the ubuntu image, but installs the Apache web server and your application, as well as the configuration details needed to make your application run.</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docker images</a:t>
            </a:r>
          </a:p>
          <a:p>
            <a:pPr marL="171450" indent="-171450">
              <a:buFont typeface="Arial" panose="020B0604020202020204" pitchFamily="34" charset="0"/>
              <a:buChar char="•"/>
            </a:pPr>
            <a:r>
              <a:rPr lang="en-US" dirty="0"/>
              <a:t>docker build -t </a:t>
            </a:r>
            <a:r>
              <a:rPr lang="en-US" dirty="0" err="1"/>
              <a:t>my-first:latest</a:t>
            </a:r>
            <a:r>
              <a:rPr lang="en-US" dirty="0"/>
              <a:t> . (</a:t>
            </a:r>
            <a:r>
              <a:rPr lang="en-US" dirty="0" err="1"/>
              <a:t>Dockerfile</a:t>
            </a:r>
            <a:r>
              <a:rPr lang="en-US" dirty="0"/>
              <a:t> location)</a:t>
            </a:r>
            <a:endParaRPr lang="en-IN" sz="1050" dirty="0"/>
          </a:p>
          <a:p>
            <a:pPr lvl="2"/>
            <a:r>
              <a:rPr lang="en-US" dirty="0"/>
              <a:t>-t – Name of the image and tag (Version)</a:t>
            </a:r>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23</a:t>
            </a:fld>
            <a:endParaRPr lang="en-IN"/>
          </a:p>
        </p:txBody>
      </p:sp>
    </p:spTree>
    <p:extLst>
      <p:ext uri="{BB962C8B-B14F-4D97-AF65-F5344CB8AC3E}">
        <p14:creationId xmlns:p14="http://schemas.microsoft.com/office/powerpoint/2010/main" val="2758387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Better to use Official public images published by Vendors</a:t>
            </a:r>
          </a:p>
          <a:p>
            <a:pPr marL="171450" indent="-171450">
              <a:buFont typeface="Arial" panose="020B0604020202020204" pitchFamily="34" charset="0"/>
              <a:buChar char="•"/>
            </a:pPr>
            <a:r>
              <a:rPr lang="en-US" dirty="0"/>
              <a:t>Docker login</a:t>
            </a:r>
          </a:p>
          <a:p>
            <a:pPr marL="171450" indent="-171450">
              <a:buFont typeface="Arial" panose="020B0604020202020204" pitchFamily="34" charset="0"/>
              <a:buChar char="•"/>
            </a:pPr>
            <a:r>
              <a:rPr lang="en-US" dirty="0"/>
              <a:t>Docker push &lt;</a:t>
            </a:r>
            <a:r>
              <a:rPr lang="en-US" dirty="0" err="1"/>
              <a:t>imageName</a:t>
            </a:r>
            <a:r>
              <a:rPr lang="en-US" dirty="0"/>
              <a:t>&gt; -- skatta3/</a:t>
            </a:r>
            <a:r>
              <a:rPr lang="en-US" dirty="0" err="1"/>
              <a:t>mywebapp</a:t>
            </a:r>
            <a:endParaRPr lang="en-US" dirty="0"/>
          </a:p>
          <a:p>
            <a:pPr marL="171450" indent="-171450">
              <a:buFont typeface="Arial" panose="020B0604020202020204" pitchFamily="34" charset="0"/>
              <a:buChar char="•"/>
            </a:pPr>
            <a:r>
              <a:rPr lang="en-IN" dirty="0"/>
              <a:t>docker push localhost.localdomain:5000/ubuntu – Push image to your Own registry</a:t>
            </a:r>
            <a:br>
              <a:rPr lang="en-IN" dirty="0"/>
            </a:br>
            <a:endParaRPr lang="en-IN" dirty="0"/>
          </a:p>
          <a:p>
            <a:pPr lvl="2"/>
            <a:r>
              <a:rPr lang="en-US" dirty="0"/>
              <a:t>)</a:t>
            </a:r>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24</a:t>
            </a:fld>
            <a:endParaRPr lang="en-IN"/>
          </a:p>
        </p:txBody>
      </p:sp>
    </p:spTree>
    <p:extLst>
      <p:ext uri="{BB962C8B-B14F-4D97-AF65-F5344CB8AC3E}">
        <p14:creationId xmlns:p14="http://schemas.microsoft.com/office/powerpoint/2010/main" val="494918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login</a:t>
            </a:r>
          </a:p>
          <a:p>
            <a:pPr lvl="2"/>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25</a:t>
            </a:fld>
            <a:endParaRPr lang="en-IN"/>
          </a:p>
        </p:txBody>
      </p:sp>
    </p:spTree>
    <p:extLst>
      <p:ext uri="{BB962C8B-B14F-4D97-AF65-F5344CB8AC3E}">
        <p14:creationId xmlns:p14="http://schemas.microsoft.com/office/powerpoint/2010/main" val="2157593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login</a:t>
            </a:r>
          </a:p>
          <a:p>
            <a:pPr marL="171450" indent="-171450">
              <a:buFont typeface="Arial" panose="020B0604020202020204" pitchFamily="34" charset="0"/>
              <a:buChar char="•"/>
            </a:pPr>
            <a:r>
              <a:rPr lang="en-US" dirty="0"/>
              <a:t>Docker push &lt;</a:t>
            </a:r>
            <a:r>
              <a:rPr lang="en-US" dirty="0" err="1"/>
              <a:t>imageName</a:t>
            </a:r>
            <a:r>
              <a:rPr lang="en-US" dirty="0"/>
              <a:t>&gt; -- skatta3/</a:t>
            </a:r>
            <a:r>
              <a:rPr lang="en-US" dirty="0" err="1"/>
              <a:t>mywebapp</a:t>
            </a:r>
            <a:endParaRPr lang="en-US" dirty="0"/>
          </a:p>
          <a:p>
            <a:pPr marL="171450" indent="-171450">
              <a:buFont typeface="Arial" panose="020B0604020202020204" pitchFamily="34" charset="0"/>
              <a:buChar char="•"/>
            </a:pPr>
            <a:r>
              <a:rPr lang="en-IN" dirty="0"/>
              <a:t>docker push localhost.localdomain:5000/ubuntu – Push image to your Own registry</a:t>
            </a:r>
            <a:br>
              <a:rPr lang="en-IN" dirty="0"/>
            </a:br>
            <a:endParaRPr lang="en-IN" dirty="0"/>
          </a:p>
          <a:p>
            <a:pPr lvl="2"/>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26</a:t>
            </a:fld>
            <a:endParaRPr lang="en-IN"/>
          </a:p>
        </p:txBody>
      </p:sp>
    </p:spTree>
    <p:extLst>
      <p:ext uri="{BB962C8B-B14F-4D97-AF65-F5344CB8AC3E}">
        <p14:creationId xmlns:p14="http://schemas.microsoft.com/office/powerpoint/2010/main" val="1283493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27</a:t>
            </a:fld>
            <a:endParaRPr lang="en-IN"/>
          </a:p>
        </p:txBody>
      </p:sp>
    </p:spTree>
    <p:extLst>
      <p:ext uri="{BB962C8B-B14F-4D97-AF65-F5344CB8AC3E}">
        <p14:creationId xmlns:p14="http://schemas.microsoft.com/office/powerpoint/2010/main" val="2558298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sudo</a:t>
            </a:r>
            <a:r>
              <a:rPr lang="en-US" dirty="0"/>
              <a:t> apt install docker-compose – To Install docker compose</a:t>
            </a:r>
          </a:p>
          <a:p>
            <a:pPr marL="171450" indent="-171450">
              <a:buFont typeface="Arial" panose="020B0604020202020204" pitchFamily="34" charset="0"/>
              <a:buChar char="•"/>
            </a:pPr>
            <a:r>
              <a:rPr lang="en-US" dirty="0"/>
              <a:t>docker-compose –v or docker-compose version</a:t>
            </a:r>
          </a:p>
          <a:p>
            <a:pPr marL="171450" indent="-171450">
              <a:buFont typeface="Arial" panose="020B0604020202020204" pitchFamily="34" charset="0"/>
              <a:buChar char="•"/>
            </a:pPr>
            <a:r>
              <a:rPr lang="en-US" dirty="0"/>
              <a:t>Check the validity of </a:t>
            </a:r>
            <a:r>
              <a:rPr lang="en-US" dirty="0" err="1"/>
              <a:t>yml</a:t>
            </a:r>
            <a:r>
              <a:rPr lang="en-US" dirty="0"/>
              <a:t> file with docker-compose config</a:t>
            </a:r>
          </a:p>
          <a:p>
            <a:pPr marL="171450" indent="-171450">
              <a:buFont typeface="Arial" panose="020B0604020202020204" pitchFamily="34" charset="0"/>
              <a:buChar char="•"/>
            </a:pPr>
            <a:r>
              <a:rPr lang="en-US" dirty="0"/>
              <a:t>Docker-</a:t>
            </a:r>
            <a:r>
              <a:rPr lang="en-US" dirty="0" err="1"/>
              <a:t>compose.yml</a:t>
            </a:r>
            <a:endParaRPr lang="en-US" dirty="0"/>
          </a:p>
          <a:p>
            <a:r>
              <a:rPr lang="en-IN" dirty="0"/>
              <a:t>version: "3"</a:t>
            </a:r>
          </a:p>
          <a:p>
            <a:endParaRPr lang="en-IN" dirty="0"/>
          </a:p>
          <a:p>
            <a:r>
              <a:rPr lang="en-IN" dirty="0"/>
              <a:t>services:</a:t>
            </a:r>
          </a:p>
          <a:p>
            <a:endParaRPr lang="en-IN" dirty="0"/>
          </a:p>
          <a:p>
            <a:r>
              <a:rPr lang="en-IN" dirty="0"/>
              <a:t>    web:</a:t>
            </a:r>
          </a:p>
          <a:p>
            <a:r>
              <a:rPr lang="en-IN" dirty="0"/>
              <a:t>      image: </a:t>
            </a:r>
            <a:r>
              <a:rPr lang="en-IN" dirty="0" err="1"/>
              <a:t>nginx</a:t>
            </a:r>
            <a:endParaRPr lang="en-IN" dirty="0"/>
          </a:p>
          <a:p>
            <a:endParaRPr lang="en-IN" dirty="0"/>
          </a:p>
          <a:p>
            <a:r>
              <a:rPr lang="en-IN" dirty="0"/>
              <a:t>    database:</a:t>
            </a:r>
          </a:p>
          <a:p>
            <a:r>
              <a:rPr lang="en-IN" dirty="0"/>
              <a:t>      image: </a:t>
            </a:r>
            <a:r>
              <a:rPr lang="en-IN" dirty="0" err="1"/>
              <a:t>redis</a:t>
            </a: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docker-compose up</a:t>
            </a:r>
          </a:p>
          <a:p>
            <a:pPr marL="171450" indent="-171450">
              <a:buFont typeface="Arial" panose="020B0604020202020204" pitchFamily="34" charset="0"/>
              <a:buChar char="•"/>
            </a:pPr>
            <a:r>
              <a:rPr lang="en-IN" dirty="0"/>
              <a:t>docker </a:t>
            </a:r>
            <a:r>
              <a:rPr lang="en-IN" dirty="0" err="1"/>
              <a:t>ps</a:t>
            </a:r>
            <a:endParaRPr lang="en-IN" dirty="0"/>
          </a:p>
          <a:p>
            <a:pPr marL="171450" indent="-171450">
              <a:buFont typeface="Arial" panose="020B0604020202020204" pitchFamily="34" charset="0"/>
              <a:buChar char="•"/>
            </a:pPr>
            <a:r>
              <a:rPr lang="en-IN" dirty="0"/>
              <a:t>docker-compose down</a:t>
            </a:r>
          </a:p>
          <a:p>
            <a:pPr marL="171450" indent="-171450">
              <a:buFont typeface="Arial" panose="020B0604020202020204" pitchFamily="34" charset="0"/>
              <a:buChar char="•"/>
            </a:pPr>
            <a:r>
              <a:rPr lang="en-IN" dirty="0"/>
              <a:t>docker </a:t>
            </a:r>
            <a:r>
              <a:rPr lang="en-IN" dirty="0" err="1"/>
              <a:t>ps</a:t>
            </a:r>
            <a:endParaRPr lang="en-IN" dirty="0"/>
          </a:p>
          <a:p>
            <a:pPr marL="171450" indent="-171450">
              <a:buFont typeface="Arial" panose="020B0604020202020204" pitchFamily="34" charset="0"/>
              <a:buChar char="•"/>
            </a:pPr>
            <a:r>
              <a:rPr lang="en-IN" dirty="0"/>
              <a:t>docker-compose up –d –scale database=4</a:t>
            </a:r>
            <a:endParaRPr lang="en-IN" sz="1050" dirty="0"/>
          </a:p>
        </p:txBody>
      </p:sp>
      <p:sp>
        <p:nvSpPr>
          <p:cNvPr id="4" name="Slide Number Placeholder 3"/>
          <p:cNvSpPr>
            <a:spLocks noGrp="1"/>
          </p:cNvSpPr>
          <p:nvPr>
            <p:ph type="sldNum" sz="quarter" idx="5"/>
          </p:nvPr>
        </p:nvSpPr>
        <p:spPr/>
        <p:txBody>
          <a:bodyPr/>
          <a:lstStyle/>
          <a:p>
            <a:fld id="{1B2C46D9-622E-421B-82B2-0978E0C20169}" type="slidenum">
              <a:rPr lang="en-IN" smtClean="0"/>
              <a:t>28</a:t>
            </a:fld>
            <a:endParaRPr lang="en-IN"/>
          </a:p>
        </p:txBody>
      </p:sp>
    </p:spTree>
    <p:extLst>
      <p:ext uri="{BB962C8B-B14F-4D97-AF65-F5344CB8AC3E}">
        <p14:creationId xmlns:p14="http://schemas.microsoft.com/office/powerpoint/2010/main" val="4144883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Swarm is a tool for container orchestration</a:t>
            </a:r>
          </a:p>
          <a:p>
            <a:pPr marL="171450" indent="-171450">
              <a:buFont typeface="Arial" panose="020B0604020202020204" pitchFamily="34" charset="0"/>
              <a:buChar char="•"/>
            </a:pPr>
            <a:r>
              <a:rPr lang="en-US" dirty="0"/>
              <a:t>Ex: you have 100 containers</a:t>
            </a:r>
          </a:p>
          <a:p>
            <a:pPr marL="171450" indent="-171450">
              <a:buFont typeface="Arial" panose="020B0604020202020204" pitchFamily="34" charset="0"/>
              <a:buChar char="•"/>
            </a:pPr>
            <a:r>
              <a:rPr lang="en-US" dirty="0"/>
              <a:t>You need to do</a:t>
            </a:r>
          </a:p>
          <a:p>
            <a:pPr marL="628650" lvl="1" indent="-171450">
              <a:buFont typeface="Arial" panose="020B0604020202020204" pitchFamily="34" charset="0"/>
              <a:buChar char="•"/>
            </a:pPr>
            <a:r>
              <a:rPr lang="en-US" dirty="0"/>
              <a:t>Health check on every container</a:t>
            </a:r>
          </a:p>
          <a:p>
            <a:pPr marL="628650" lvl="1" indent="-171450">
              <a:buFont typeface="Arial" panose="020B0604020202020204" pitchFamily="34" charset="0"/>
              <a:buChar char="•"/>
            </a:pPr>
            <a:r>
              <a:rPr lang="en-US" dirty="0"/>
              <a:t>Ensure all containers are up on every system</a:t>
            </a:r>
          </a:p>
          <a:p>
            <a:pPr marL="628650" lvl="1" indent="-171450">
              <a:buFont typeface="Arial" panose="020B0604020202020204" pitchFamily="34" charset="0"/>
              <a:buChar char="•"/>
            </a:pPr>
            <a:r>
              <a:rPr lang="en-US" dirty="0"/>
              <a:t>Scaling the containers up or down depending on the load</a:t>
            </a:r>
          </a:p>
          <a:p>
            <a:pPr marL="628650" lvl="1" indent="-171450">
              <a:buFont typeface="Arial" panose="020B0604020202020204" pitchFamily="34" charset="0"/>
              <a:buChar char="•"/>
            </a:pPr>
            <a:r>
              <a:rPr lang="en-US" dirty="0"/>
              <a:t>Adding/updating changes to all the containers</a:t>
            </a:r>
          </a:p>
          <a:p>
            <a:pPr marL="171450" indent="-171450">
              <a:buFont typeface="Arial" panose="020B0604020202020204" pitchFamily="34" charset="0"/>
              <a:buChar char="•"/>
            </a:pPr>
            <a:r>
              <a:rPr lang="en-US" dirty="0"/>
              <a:t>Orchestration – Managing and controlling multiple docker containers as a single service</a:t>
            </a: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29</a:t>
            </a:fld>
            <a:endParaRPr lang="en-IN"/>
          </a:p>
        </p:txBody>
      </p:sp>
    </p:spTree>
    <p:extLst>
      <p:ext uri="{BB962C8B-B14F-4D97-AF65-F5344CB8AC3E}">
        <p14:creationId xmlns:p14="http://schemas.microsoft.com/office/powerpoint/2010/main" val="63863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dirty="0"/>
              <a:t>Our Focus is on Application not on OS which is consuming more resources. This question is answered by a technology called a container</a:t>
            </a:r>
          </a:p>
          <a:p>
            <a:pPr marL="171450" indent="-171450" fontAlgn="base">
              <a:buFont typeface="Arial" panose="020B0604020202020204" pitchFamily="34" charset="0"/>
              <a:buChar char="•"/>
            </a:pPr>
            <a:r>
              <a:rPr lang="en-US" dirty="0"/>
              <a:t>Container has become very much popular with the organization called Docker</a:t>
            </a:r>
          </a:p>
          <a:p>
            <a:pPr marL="171450" indent="-171450" fontAlgn="base">
              <a:buFont typeface="Arial" panose="020B0604020202020204" pitchFamily="34" charset="0"/>
              <a:buChar char="•"/>
            </a:pPr>
            <a:r>
              <a:rPr lang="en-US" dirty="0"/>
              <a:t>Yellow is utilized area</a:t>
            </a:r>
          </a:p>
          <a:p>
            <a:pPr marL="171450" indent="-171450" fontAlgn="base">
              <a:buFont typeface="Arial" panose="020B0604020202020204" pitchFamily="34" charset="0"/>
              <a:buChar char="•"/>
            </a:pPr>
            <a:r>
              <a:rPr lang="en-US" dirty="0"/>
              <a:t>Green is Free space</a:t>
            </a:r>
          </a:p>
        </p:txBody>
      </p:sp>
      <p:sp>
        <p:nvSpPr>
          <p:cNvPr id="4" name="Slide Number Placeholder 3"/>
          <p:cNvSpPr>
            <a:spLocks noGrp="1"/>
          </p:cNvSpPr>
          <p:nvPr>
            <p:ph type="sldNum" sz="quarter" idx="10"/>
          </p:nvPr>
        </p:nvSpPr>
        <p:spPr/>
        <p:txBody>
          <a:bodyPr/>
          <a:lstStyle/>
          <a:p>
            <a:fld id="{1B2C46D9-622E-421B-82B2-0978E0C20169}" type="slidenum">
              <a:rPr lang="en-IN" smtClean="0"/>
              <a:t>3</a:t>
            </a:fld>
            <a:endParaRPr lang="en-IN"/>
          </a:p>
        </p:txBody>
      </p:sp>
    </p:spTree>
    <p:extLst>
      <p:ext uri="{BB962C8B-B14F-4D97-AF65-F5344CB8AC3E}">
        <p14:creationId xmlns:p14="http://schemas.microsoft.com/office/powerpoint/2010/main" val="489441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Swarm is a tool for container orchestration</a:t>
            </a:r>
          </a:p>
          <a:p>
            <a:pPr marL="171450" indent="-171450">
              <a:buFont typeface="Arial" panose="020B0604020202020204" pitchFamily="34" charset="0"/>
              <a:buChar char="•"/>
            </a:pPr>
            <a:r>
              <a:rPr lang="en-US" dirty="0"/>
              <a:t>Ex: you have 100 containers</a:t>
            </a:r>
          </a:p>
          <a:p>
            <a:pPr marL="171450" indent="-171450">
              <a:buFont typeface="Arial" panose="020B0604020202020204" pitchFamily="34" charset="0"/>
              <a:buChar char="•"/>
            </a:pPr>
            <a:r>
              <a:rPr lang="en-US" dirty="0"/>
              <a:t>You need to do</a:t>
            </a:r>
          </a:p>
          <a:p>
            <a:pPr marL="628650" lvl="1" indent="-171450">
              <a:buFont typeface="Arial" panose="020B0604020202020204" pitchFamily="34" charset="0"/>
              <a:buChar char="•"/>
            </a:pPr>
            <a:r>
              <a:rPr lang="en-US" dirty="0"/>
              <a:t>Health check on every container</a:t>
            </a:r>
          </a:p>
          <a:p>
            <a:pPr marL="628650" lvl="1" indent="-171450">
              <a:buFont typeface="Arial" panose="020B0604020202020204" pitchFamily="34" charset="0"/>
              <a:buChar char="•"/>
            </a:pPr>
            <a:r>
              <a:rPr lang="en-US" dirty="0"/>
              <a:t>Ensure all containers are up on every system</a:t>
            </a:r>
          </a:p>
          <a:p>
            <a:pPr marL="628650" lvl="1" indent="-171450">
              <a:buFont typeface="Arial" panose="020B0604020202020204" pitchFamily="34" charset="0"/>
              <a:buChar char="•"/>
            </a:pPr>
            <a:r>
              <a:rPr lang="en-US" dirty="0"/>
              <a:t>Scaling the containers up or down depending on the load</a:t>
            </a:r>
          </a:p>
          <a:p>
            <a:pPr marL="628650" lvl="1" indent="-171450">
              <a:buFont typeface="Arial" panose="020B0604020202020204" pitchFamily="34" charset="0"/>
              <a:buChar char="•"/>
            </a:pPr>
            <a:r>
              <a:rPr lang="en-US" dirty="0"/>
              <a:t>Adding/updating changes to all the containers</a:t>
            </a:r>
          </a:p>
          <a:p>
            <a:pPr marL="171450" indent="-171450">
              <a:buFont typeface="Arial" panose="020B0604020202020204" pitchFamily="34" charset="0"/>
              <a:buChar char="•"/>
            </a:pPr>
            <a:r>
              <a:rPr lang="en-US" dirty="0"/>
              <a:t>Orchestration – Managing and controlling multiple docker containers as a single service</a:t>
            </a: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30</a:t>
            </a:fld>
            <a:endParaRPr lang="en-IN"/>
          </a:p>
        </p:txBody>
      </p:sp>
    </p:spTree>
    <p:extLst>
      <p:ext uri="{BB962C8B-B14F-4D97-AF65-F5344CB8AC3E}">
        <p14:creationId xmlns:p14="http://schemas.microsoft.com/office/powerpoint/2010/main" val="123105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31</a:t>
            </a:fld>
            <a:endParaRPr lang="en-IN"/>
          </a:p>
        </p:txBody>
      </p:sp>
    </p:spTree>
    <p:extLst>
      <p:ext uri="{BB962C8B-B14F-4D97-AF65-F5344CB8AC3E}">
        <p14:creationId xmlns:p14="http://schemas.microsoft.com/office/powerpoint/2010/main" val="1548481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 typeface="Arial" panose="020B0604020202020204" pitchFamily="34" charset="0"/>
              <a:buChar char="•"/>
            </a:pPr>
            <a:r>
              <a:rPr lang="en-IN" dirty="0"/>
              <a:t>IPAM – IP Address Management</a:t>
            </a:r>
          </a:p>
          <a:p>
            <a:pPr marL="171450" indent="-171450">
              <a:buFont typeface="Arial" panose="020B0604020202020204" pitchFamily="34" charset="0"/>
              <a:buChar char="•"/>
            </a:pPr>
            <a:endParaRPr lang="en-IN" dirty="0"/>
          </a:p>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32</a:t>
            </a:fld>
            <a:endParaRPr lang="en-IN"/>
          </a:p>
        </p:txBody>
      </p:sp>
    </p:spTree>
    <p:extLst>
      <p:ext uri="{BB962C8B-B14F-4D97-AF65-F5344CB8AC3E}">
        <p14:creationId xmlns:p14="http://schemas.microsoft.com/office/powerpoint/2010/main" val="2515657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 typeface="Arial" panose="020B0604020202020204" pitchFamily="34" charset="0"/>
              <a:buChar char="•"/>
            </a:pPr>
            <a:r>
              <a:rPr lang="en-IN" dirty="0"/>
              <a:t>IPAM – IP Address Management</a:t>
            </a:r>
          </a:p>
          <a:p>
            <a:pPr marL="171450" indent="-171450">
              <a:buFont typeface="Arial" panose="020B0604020202020204" pitchFamily="34" charset="0"/>
              <a:buChar char="•"/>
            </a:pPr>
            <a:endParaRPr lang="en-IN" dirty="0"/>
          </a:p>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33</a:t>
            </a:fld>
            <a:endParaRPr lang="en-IN"/>
          </a:p>
        </p:txBody>
      </p:sp>
    </p:spTree>
    <p:extLst>
      <p:ext uri="{BB962C8B-B14F-4D97-AF65-F5344CB8AC3E}">
        <p14:creationId xmlns:p14="http://schemas.microsoft.com/office/powerpoint/2010/main" val="2731862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Libnetwork</a:t>
            </a:r>
            <a:r>
              <a:rPr lang="en-US" dirty="0"/>
              <a:t> is an open source Docker library which implements all of the key concepts that make up the CNM. </a:t>
            </a:r>
          </a:p>
          <a:p>
            <a:pPr marL="171450" indent="-171450">
              <a:buFont typeface="Arial" panose="020B0604020202020204" pitchFamily="34" charset="0"/>
              <a:buChar char="•"/>
            </a:pPr>
            <a:r>
              <a:rPr lang="en-US" dirty="0"/>
              <a:t>CNM formalizes the steps required to provide networking for containers, while providing an abstraction that can be used to support multiple network drivers.</a:t>
            </a:r>
          </a:p>
          <a:p>
            <a:endParaRPr lang="en-US" dirty="0"/>
          </a:p>
          <a:p>
            <a:br>
              <a:rPr lang="en-US" dirty="0"/>
            </a:b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34</a:t>
            </a:fld>
            <a:endParaRPr lang="en-IN"/>
          </a:p>
        </p:txBody>
      </p:sp>
    </p:spTree>
    <p:extLst>
      <p:ext uri="{BB962C8B-B14F-4D97-AF65-F5344CB8AC3E}">
        <p14:creationId xmlns:p14="http://schemas.microsoft.com/office/powerpoint/2010/main" val="398757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 typeface="Arial" panose="020B0604020202020204" pitchFamily="34" charset="0"/>
              <a:buChar char="•"/>
            </a:pPr>
            <a:r>
              <a:rPr lang="en-IN" dirty="0"/>
              <a:t>IPAM – IP Address Management</a:t>
            </a:r>
          </a:p>
          <a:p>
            <a:pPr marL="171450" indent="-171450">
              <a:buFont typeface="Arial" panose="020B0604020202020204" pitchFamily="34" charset="0"/>
              <a:buChar char="•"/>
            </a:pPr>
            <a:endParaRPr lang="en-IN" dirty="0"/>
          </a:p>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35</a:t>
            </a:fld>
            <a:endParaRPr lang="en-IN"/>
          </a:p>
        </p:txBody>
      </p:sp>
    </p:spTree>
    <p:extLst>
      <p:ext uri="{BB962C8B-B14F-4D97-AF65-F5344CB8AC3E}">
        <p14:creationId xmlns:p14="http://schemas.microsoft.com/office/powerpoint/2010/main" val="1278299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36</a:t>
            </a:fld>
            <a:endParaRPr lang="en-IN"/>
          </a:p>
        </p:txBody>
      </p:sp>
    </p:spTree>
    <p:extLst>
      <p:ext uri="{BB962C8B-B14F-4D97-AF65-F5344CB8AC3E}">
        <p14:creationId xmlns:p14="http://schemas.microsoft.com/office/powerpoint/2010/main" val="231565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 typeface="Arial" panose="020B0604020202020204" pitchFamily="34" charset="0"/>
              <a:buChar char="•"/>
            </a:pPr>
            <a:r>
              <a:rPr lang="en-IN" dirty="0"/>
              <a:t>IPAM – IP Address Management</a:t>
            </a:r>
          </a:p>
          <a:p>
            <a:pPr marL="171450" indent="-171450">
              <a:buFont typeface="Arial" panose="020B0604020202020204" pitchFamily="34" charset="0"/>
              <a:buChar char="•"/>
            </a:pPr>
            <a:endParaRPr lang="en-IN" dirty="0"/>
          </a:p>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37</a:t>
            </a:fld>
            <a:endParaRPr lang="en-IN"/>
          </a:p>
        </p:txBody>
      </p:sp>
    </p:spTree>
    <p:extLst>
      <p:ext uri="{BB962C8B-B14F-4D97-AF65-F5344CB8AC3E}">
        <p14:creationId xmlns:p14="http://schemas.microsoft.com/office/powerpoint/2010/main" val="3535161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 typeface="Arial" panose="020B0604020202020204" pitchFamily="34" charset="0"/>
              <a:buChar char="•"/>
            </a:pPr>
            <a:r>
              <a:rPr lang="en-IN" dirty="0"/>
              <a:t>IPAM – IP Address Management</a:t>
            </a:r>
          </a:p>
          <a:p>
            <a:pPr marL="171450" indent="-171450">
              <a:buFont typeface="Arial" panose="020B0604020202020204" pitchFamily="34" charset="0"/>
              <a:buChar char="•"/>
            </a:pPr>
            <a:endParaRPr lang="en-IN" dirty="0"/>
          </a:p>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38</a:t>
            </a:fld>
            <a:endParaRPr lang="en-IN"/>
          </a:p>
        </p:txBody>
      </p:sp>
    </p:spTree>
    <p:extLst>
      <p:ext uri="{BB962C8B-B14F-4D97-AF65-F5344CB8AC3E}">
        <p14:creationId xmlns:p14="http://schemas.microsoft.com/office/powerpoint/2010/main" val="1076433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 typeface="Arial" panose="020B0604020202020204" pitchFamily="34" charset="0"/>
              <a:buChar char="•"/>
            </a:pPr>
            <a:r>
              <a:rPr lang="en-IN" dirty="0"/>
              <a:t>IPAM – IP Address Management</a:t>
            </a:r>
          </a:p>
          <a:p>
            <a:pPr marL="171450" indent="-171450">
              <a:buFont typeface="Arial" panose="020B0604020202020204" pitchFamily="34" charset="0"/>
              <a:buChar char="•"/>
            </a:pPr>
            <a:endParaRPr lang="en-IN" dirty="0"/>
          </a:p>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39</a:t>
            </a:fld>
            <a:endParaRPr lang="en-IN"/>
          </a:p>
        </p:txBody>
      </p:sp>
    </p:spTree>
    <p:extLst>
      <p:ext uri="{BB962C8B-B14F-4D97-AF65-F5344CB8AC3E}">
        <p14:creationId xmlns:p14="http://schemas.microsoft.com/office/powerpoint/2010/main" val="2347539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4</a:t>
            </a:fld>
            <a:endParaRPr lang="en-IN"/>
          </a:p>
        </p:txBody>
      </p:sp>
    </p:spTree>
    <p:extLst>
      <p:ext uri="{BB962C8B-B14F-4D97-AF65-F5344CB8AC3E}">
        <p14:creationId xmlns:p14="http://schemas.microsoft.com/office/powerpoint/2010/main" val="2266676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40</a:t>
            </a:fld>
            <a:endParaRPr lang="en-IN"/>
          </a:p>
        </p:txBody>
      </p:sp>
    </p:spTree>
    <p:extLst>
      <p:ext uri="{BB962C8B-B14F-4D97-AF65-F5344CB8AC3E}">
        <p14:creationId xmlns:p14="http://schemas.microsoft.com/office/powerpoint/2010/main" val="1386994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41</a:t>
            </a:fld>
            <a:endParaRPr lang="en-IN"/>
          </a:p>
        </p:txBody>
      </p:sp>
    </p:spTree>
    <p:extLst>
      <p:ext uri="{BB962C8B-B14F-4D97-AF65-F5344CB8AC3E}">
        <p14:creationId xmlns:p14="http://schemas.microsoft.com/office/powerpoint/2010/main" val="350525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42</a:t>
            </a:fld>
            <a:endParaRPr lang="en-IN"/>
          </a:p>
        </p:txBody>
      </p:sp>
    </p:spTree>
    <p:extLst>
      <p:ext uri="{BB962C8B-B14F-4D97-AF65-F5344CB8AC3E}">
        <p14:creationId xmlns:p14="http://schemas.microsoft.com/office/powerpoint/2010/main" val="3026523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43</a:t>
            </a:fld>
            <a:endParaRPr lang="en-IN"/>
          </a:p>
        </p:txBody>
      </p:sp>
    </p:spTree>
    <p:extLst>
      <p:ext uri="{BB962C8B-B14F-4D97-AF65-F5344CB8AC3E}">
        <p14:creationId xmlns:p14="http://schemas.microsoft.com/office/powerpoint/2010/main" val="2354852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44</a:t>
            </a:fld>
            <a:endParaRPr lang="en-IN"/>
          </a:p>
        </p:txBody>
      </p:sp>
    </p:spTree>
    <p:extLst>
      <p:ext uri="{BB962C8B-B14F-4D97-AF65-F5344CB8AC3E}">
        <p14:creationId xmlns:p14="http://schemas.microsoft.com/office/powerpoint/2010/main" val="32061349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45</a:t>
            </a:fld>
            <a:endParaRPr lang="en-IN"/>
          </a:p>
        </p:txBody>
      </p:sp>
    </p:spTree>
    <p:extLst>
      <p:ext uri="{BB962C8B-B14F-4D97-AF65-F5344CB8AC3E}">
        <p14:creationId xmlns:p14="http://schemas.microsoft.com/office/powerpoint/2010/main" val="3472741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2C46D9-622E-421B-82B2-0978E0C20169}" type="slidenum">
              <a:rPr lang="en-IN" smtClean="0"/>
              <a:t>46</a:t>
            </a:fld>
            <a:endParaRPr lang="en-IN"/>
          </a:p>
        </p:txBody>
      </p:sp>
    </p:spTree>
    <p:extLst>
      <p:ext uri="{BB962C8B-B14F-4D97-AF65-F5344CB8AC3E}">
        <p14:creationId xmlns:p14="http://schemas.microsoft.com/office/powerpoint/2010/main" val="2114658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5</a:t>
            </a:fld>
            <a:endParaRPr lang="en-IN"/>
          </a:p>
        </p:txBody>
      </p:sp>
    </p:spTree>
    <p:extLst>
      <p:ext uri="{BB962C8B-B14F-4D97-AF65-F5344CB8AC3E}">
        <p14:creationId xmlns:p14="http://schemas.microsoft.com/office/powerpoint/2010/main" val="3077449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Blue Box is the Container</a:t>
            </a:r>
          </a:p>
          <a:p>
            <a:endParaRPr lang="en-US" dirty="0"/>
          </a:p>
        </p:txBody>
      </p:sp>
      <p:sp>
        <p:nvSpPr>
          <p:cNvPr id="4" name="Slide Number Placeholder 3"/>
          <p:cNvSpPr>
            <a:spLocks noGrp="1"/>
          </p:cNvSpPr>
          <p:nvPr>
            <p:ph type="sldNum" sz="quarter" idx="10"/>
          </p:nvPr>
        </p:nvSpPr>
        <p:spPr/>
        <p:txBody>
          <a:bodyPr/>
          <a:lstStyle/>
          <a:p>
            <a:fld id="{F3BA2668-FBC9-478C-A4A2-C34D949FEE74}" type="slidenum">
              <a:rPr lang="en-US" smtClean="0"/>
              <a:t>6</a:t>
            </a:fld>
            <a:endParaRPr lang="en-US"/>
          </a:p>
        </p:txBody>
      </p:sp>
    </p:spTree>
    <p:extLst>
      <p:ext uri="{BB962C8B-B14F-4D97-AF65-F5344CB8AC3E}">
        <p14:creationId xmlns:p14="http://schemas.microsoft.com/office/powerpoint/2010/main" val="630573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Container Technology</a:t>
            </a:r>
          </a:p>
          <a:p>
            <a:pPr marL="628650" lvl="1" indent="-171450">
              <a:buFont typeface="Arial" panose="020B0604020202020204" pitchFamily="34" charset="0"/>
              <a:buChar char="•"/>
            </a:pPr>
            <a:r>
              <a:rPr lang="en-US" dirty="0"/>
              <a:t>For OS, container is a process</a:t>
            </a:r>
          </a:p>
          <a:p>
            <a:pPr marL="628650" lvl="1" indent="-171450">
              <a:buFont typeface="Arial" panose="020B0604020202020204" pitchFamily="34" charset="0"/>
              <a:buChar char="•"/>
            </a:pPr>
            <a:r>
              <a:rPr lang="en-US" dirty="0"/>
              <a:t>But for application, container will look as it is an OS</a:t>
            </a:r>
          </a:p>
          <a:p>
            <a:pPr marL="628650" lvl="1" indent="-171450">
              <a:buFont typeface="Arial" panose="020B0604020202020204" pitchFamily="34" charset="0"/>
              <a:buChar char="•"/>
            </a:pPr>
            <a:r>
              <a:rPr lang="en-US" dirty="0"/>
              <a:t>Application will ask container for any resource then container will ask its Parent OS</a:t>
            </a:r>
          </a:p>
          <a:p>
            <a:pPr marL="628650" lvl="1" indent="-171450">
              <a:buFont typeface="Arial" panose="020B0604020202020204" pitchFamily="34" charset="0"/>
              <a:buChar char="•"/>
            </a:pPr>
            <a:r>
              <a:rPr lang="en-US" dirty="0"/>
              <a:t>Container is an isolated area for your application execution</a:t>
            </a:r>
          </a:p>
          <a:p>
            <a:pPr marL="628650" lvl="1" indent="-171450">
              <a:buFont typeface="Arial" panose="020B0604020202020204" pitchFamily="34" charset="0"/>
              <a:buChar char="•"/>
            </a:pPr>
            <a:r>
              <a:rPr lang="en-US" dirty="0"/>
              <a:t>Container will have minimum Linux kernel (It is thin OS)</a:t>
            </a:r>
          </a:p>
          <a:p>
            <a:pPr marL="628650" lvl="1" indent="-171450">
              <a:buFont typeface="Arial" panose="020B0604020202020204" pitchFamily="34" charset="0"/>
              <a:buChar char="•"/>
            </a:pPr>
            <a:r>
              <a:rPr lang="en-US" dirty="0"/>
              <a:t>Saving cost on OS</a:t>
            </a:r>
          </a:p>
          <a:p>
            <a:pPr marL="171450" indent="-171450">
              <a:buFont typeface="Arial" panose="020B0604020202020204" pitchFamily="34" charset="0"/>
              <a:buChar char="•"/>
            </a:pPr>
            <a:r>
              <a:rPr lang="en-US" dirty="0"/>
              <a:t>Container not working bring up one more</a:t>
            </a:r>
          </a:p>
          <a:p>
            <a:pPr marL="171450" indent="-171450">
              <a:buFont typeface="Arial" panose="020B0604020202020204" pitchFamily="34" charset="0"/>
              <a:buChar char="•"/>
            </a:pPr>
            <a:r>
              <a:rPr lang="en-US" dirty="0"/>
              <a:t>We will have only what ever is required for our application in the container</a:t>
            </a:r>
          </a:p>
          <a:p>
            <a:pPr marL="171450" indent="-171450">
              <a:buFont typeface="Arial" panose="020B0604020202020204" pitchFamily="34" charset="0"/>
              <a:buChar char="•"/>
            </a:pPr>
            <a:r>
              <a:rPr lang="en-US" dirty="0"/>
              <a:t>It is an effective way of utilization of resources on a physical server</a:t>
            </a:r>
          </a:p>
          <a:p>
            <a:pPr marL="171450" indent="-171450">
              <a:buFont typeface="Arial" panose="020B0604020202020204" pitchFamily="34" charset="0"/>
              <a:buChar char="•"/>
            </a:pPr>
            <a:r>
              <a:rPr lang="en-US" dirty="0"/>
              <a:t>Reduce cost </a:t>
            </a:r>
          </a:p>
          <a:p>
            <a:pPr marL="171450" indent="-171450">
              <a:buFont typeface="Arial" panose="020B0604020202020204" pitchFamily="34" charset="0"/>
              <a:buChar char="•"/>
            </a:pPr>
            <a:r>
              <a:rPr lang="en-US" dirty="0"/>
              <a:t>On Same physical machine we can launch many containers</a:t>
            </a:r>
          </a:p>
          <a:p>
            <a:pPr marL="171450" indent="-171450">
              <a:buFont typeface="Arial" panose="020B0604020202020204" pitchFamily="34" charset="0"/>
              <a:buChar char="•"/>
            </a:pPr>
            <a:r>
              <a:rPr lang="en-US" dirty="0"/>
              <a:t>Container is not about OS, it is about your Application</a:t>
            </a:r>
          </a:p>
          <a:p>
            <a:pPr marL="171450" indent="-171450">
              <a:buFont typeface="Arial" panose="020B0604020202020204" pitchFamily="34" charset="0"/>
              <a:buChar char="•"/>
            </a:pPr>
            <a:r>
              <a:rPr lang="en-US" dirty="0"/>
              <a:t>Linux is Kernel</a:t>
            </a:r>
            <a:r>
              <a:rPr lang="en-US"/>
              <a:t>, RedHat </a:t>
            </a:r>
            <a:r>
              <a:rPr lang="en-US" dirty="0"/>
              <a:t>is OS</a:t>
            </a: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7</a:t>
            </a:fld>
            <a:endParaRPr lang="en-IN"/>
          </a:p>
        </p:txBody>
      </p:sp>
    </p:spTree>
    <p:extLst>
      <p:ext uri="{BB962C8B-B14F-4D97-AF65-F5344CB8AC3E}">
        <p14:creationId xmlns:p14="http://schemas.microsoft.com/office/powerpoint/2010/main" val="299383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Containers are not VMs</a:t>
            </a:r>
          </a:p>
          <a:p>
            <a:pPr marL="171450" indent="-171450">
              <a:buFont typeface="Arial" panose="020B0604020202020204" pitchFamily="34" charset="0"/>
              <a:buChar char="•"/>
            </a:pPr>
            <a:r>
              <a:rPr lang="en-US" dirty="0"/>
              <a:t>Think of Containers as isolated processes</a:t>
            </a:r>
          </a:p>
          <a:p>
            <a:pPr marL="171450" indent="-171450">
              <a:buFont typeface="Arial" panose="020B0604020202020204" pitchFamily="34" charset="0"/>
              <a:buChar char="•"/>
            </a:pPr>
            <a:r>
              <a:rPr lang="en-US" dirty="0"/>
              <a:t>You can think Virtual Machine as self contained computer packed into a single file but some thing able to need to run that file that’s where Hypervisor comes into play</a:t>
            </a:r>
          </a:p>
          <a:p>
            <a:pPr marL="171450" indent="-171450">
              <a:buFont typeface="Arial" panose="020B0604020202020204" pitchFamily="34" charset="0"/>
              <a:buChar char="•"/>
            </a:pPr>
            <a:r>
              <a:rPr lang="en-US" dirty="0"/>
              <a:t>2 Types of Hypervisors</a:t>
            </a:r>
          </a:p>
          <a:p>
            <a:pPr marL="628650" lvl="1" indent="-171450">
              <a:buFont typeface="Arial" panose="020B0604020202020204" pitchFamily="34" charset="0"/>
              <a:buChar char="•"/>
            </a:pPr>
            <a:r>
              <a:rPr lang="en-US" dirty="0"/>
              <a:t>Type 1 – Direct Link to the Infrastructure – </a:t>
            </a:r>
            <a:r>
              <a:rPr lang="en-US" dirty="0" err="1"/>
              <a:t>Hyperkit</a:t>
            </a:r>
            <a:r>
              <a:rPr lang="en-US" dirty="0"/>
              <a:t> (OSX) / Hyper-V (Win)</a:t>
            </a:r>
          </a:p>
          <a:p>
            <a:pPr lvl="1"/>
            <a:r>
              <a:rPr lang="en-US" dirty="0"/>
              <a:t>More efficient because they bypass Host OS and interact directly to the Hardware of your server</a:t>
            </a:r>
          </a:p>
          <a:p>
            <a:pPr marL="628650" lvl="1" indent="-171450">
              <a:buFont typeface="Arial" panose="020B0604020202020204" pitchFamily="34" charset="0"/>
              <a:buChar char="•"/>
            </a:pPr>
            <a:r>
              <a:rPr lang="en-US" dirty="0"/>
              <a:t>Type 2 – Runs as an app on the host OS – VirtualBox / VMWare</a:t>
            </a:r>
          </a:p>
          <a:p>
            <a:pPr lvl="1"/>
            <a:r>
              <a:rPr lang="en-US" dirty="0"/>
              <a:t>Very Efficient</a:t>
            </a:r>
          </a:p>
          <a:p>
            <a:pPr lvl="1"/>
            <a:r>
              <a:rPr lang="en-US" dirty="0"/>
              <a:t>			</a:t>
            </a:r>
          </a:p>
          <a:p>
            <a:pPr marL="171450" lvl="1" indent="-171450">
              <a:buFont typeface="Arial" panose="020B0604020202020204" pitchFamily="34" charset="0"/>
              <a:buChar char="•"/>
            </a:pPr>
            <a:r>
              <a:rPr lang="en-US" dirty="0"/>
              <a:t>BINs/LIBs</a:t>
            </a:r>
          </a:p>
          <a:p>
            <a:pPr lvl="1"/>
            <a:r>
              <a:rPr lang="en-US" dirty="0"/>
              <a:t>DB Connection Library</a:t>
            </a:r>
          </a:p>
          <a:p>
            <a:pPr lvl="1"/>
            <a:r>
              <a:rPr lang="en-US" dirty="0"/>
              <a:t>Ruby, Python and Node </a:t>
            </a:r>
            <a:r>
              <a:rPr lang="en-US" dirty="0" err="1"/>
              <a:t>js</a:t>
            </a:r>
            <a:r>
              <a:rPr lang="en-US" dirty="0"/>
              <a:t> packages</a:t>
            </a: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8</a:t>
            </a:fld>
            <a:endParaRPr lang="en-IN"/>
          </a:p>
        </p:txBody>
      </p:sp>
    </p:spTree>
    <p:extLst>
      <p:ext uri="{BB962C8B-B14F-4D97-AF65-F5344CB8AC3E}">
        <p14:creationId xmlns:p14="http://schemas.microsoft.com/office/powerpoint/2010/main" val="1005326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Containers are not VMs</a:t>
            </a:r>
          </a:p>
          <a:p>
            <a:pPr marL="171450" indent="-171450">
              <a:buFont typeface="Arial" panose="020B0604020202020204" pitchFamily="34" charset="0"/>
              <a:buChar char="•"/>
            </a:pPr>
            <a:r>
              <a:rPr lang="en-US" dirty="0"/>
              <a:t>Think of Containers as isolated processes</a:t>
            </a:r>
          </a:p>
          <a:p>
            <a:pPr marL="171450" indent="-171450">
              <a:buFont typeface="Arial" panose="020B0604020202020204" pitchFamily="34" charset="0"/>
              <a:buChar char="•"/>
            </a:pPr>
            <a:r>
              <a:rPr lang="en-US" dirty="0"/>
              <a:t>You can think Virtual Machine as self contained computer packed into a single file but some thing able to need to run that file that’s where Hypervisor comes into play</a:t>
            </a:r>
          </a:p>
          <a:p>
            <a:pPr marL="171450" indent="-171450">
              <a:buFont typeface="Arial" panose="020B0604020202020204" pitchFamily="34" charset="0"/>
              <a:buChar char="•"/>
            </a:pPr>
            <a:r>
              <a:rPr lang="en-US" dirty="0"/>
              <a:t>2 Types of Hypervisors</a:t>
            </a:r>
          </a:p>
          <a:p>
            <a:pPr marL="628650" lvl="1" indent="-171450">
              <a:buFont typeface="Arial" panose="020B0604020202020204" pitchFamily="34" charset="0"/>
              <a:buChar char="•"/>
            </a:pPr>
            <a:r>
              <a:rPr lang="en-US" dirty="0"/>
              <a:t>Type 1 – Direct Link to the Infrastructure – </a:t>
            </a:r>
            <a:r>
              <a:rPr lang="en-US" dirty="0" err="1"/>
              <a:t>Hyperkit</a:t>
            </a:r>
            <a:r>
              <a:rPr lang="en-US" dirty="0"/>
              <a:t> (OSX) / Hyper-V (Win)</a:t>
            </a:r>
          </a:p>
          <a:p>
            <a:pPr lvl="1"/>
            <a:r>
              <a:rPr lang="en-US" dirty="0"/>
              <a:t>More efficient because they bypass Host OS and interact directly to the Hardware of your server</a:t>
            </a:r>
          </a:p>
          <a:p>
            <a:pPr marL="628650" lvl="1" indent="-171450">
              <a:buFont typeface="Arial" panose="020B0604020202020204" pitchFamily="34" charset="0"/>
              <a:buChar char="•"/>
            </a:pPr>
            <a:r>
              <a:rPr lang="en-US" dirty="0"/>
              <a:t>Type 2 – Runs as an app on the host OS – VirtualBox / VMWare</a:t>
            </a:r>
          </a:p>
          <a:p>
            <a:pPr lvl="1"/>
            <a:r>
              <a:rPr lang="en-US" dirty="0"/>
              <a:t>Very Efficient</a:t>
            </a:r>
          </a:p>
          <a:p>
            <a:pPr lvl="1"/>
            <a:r>
              <a:rPr lang="en-US" dirty="0"/>
              <a:t>			</a:t>
            </a:r>
          </a:p>
          <a:p>
            <a:pPr marL="171450" lvl="1" indent="-171450">
              <a:buFont typeface="Arial" panose="020B0604020202020204" pitchFamily="34" charset="0"/>
              <a:buChar char="•"/>
            </a:pPr>
            <a:r>
              <a:rPr lang="en-US" dirty="0"/>
              <a:t>BINs/LIBs</a:t>
            </a:r>
          </a:p>
          <a:p>
            <a:pPr lvl="1"/>
            <a:r>
              <a:rPr lang="en-US" dirty="0"/>
              <a:t>DB Connection Library</a:t>
            </a:r>
          </a:p>
          <a:p>
            <a:pPr lvl="1"/>
            <a:r>
              <a:rPr lang="en-US" dirty="0"/>
              <a:t>Ruby, Python and Node </a:t>
            </a:r>
            <a:r>
              <a:rPr lang="en-US" dirty="0" err="1"/>
              <a:t>js</a:t>
            </a:r>
            <a:r>
              <a:rPr lang="en-US" dirty="0"/>
              <a:t> packages</a:t>
            </a:r>
            <a:endParaRPr lang="en-IN" dirty="0"/>
          </a:p>
        </p:txBody>
      </p:sp>
      <p:sp>
        <p:nvSpPr>
          <p:cNvPr id="4" name="Slide Number Placeholder 3"/>
          <p:cNvSpPr>
            <a:spLocks noGrp="1"/>
          </p:cNvSpPr>
          <p:nvPr>
            <p:ph type="sldNum" sz="quarter" idx="5"/>
          </p:nvPr>
        </p:nvSpPr>
        <p:spPr/>
        <p:txBody>
          <a:bodyPr/>
          <a:lstStyle/>
          <a:p>
            <a:fld id="{1B2C46D9-622E-421B-82B2-0978E0C20169}" type="slidenum">
              <a:rPr lang="en-IN" smtClean="0"/>
              <a:t>9</a:t>
            </a:fld>
            <a:endParaRPr lang="en-IN"/>
          </a:p>
        </p:txBody>
      </p:sp>
    </p:spTree>
    <p:extLst>
      <p:ext uri="{BB962C8B-B14F-4D97-AF65-F5344CB8AC3E}">
        <p14:creationId xmlns:p14="http://schemas.microsoft.com/office/powerpoint/2010/main" val="262809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544C-74A0-46DC-A30A-FCDA9B3CB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F8AC22-84E1-4173-8942-83B9AE4AF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264433-DC40-4D65-BC28-861195BF5DC7}"/>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5" name="Footer Placeholder 4">
            <a:extLst>
              <a:ext uri="{FF2B5EF4-FFF2-40B4-BE49-F238E27FC236}">
                <a16:creationId xmlns:a16="http://schemas.microsoft.com/office/drawing/2014/main" id="{B9418915-72BB-48DF-9323-115BD5579A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BD01EA-8119-4654-A8C0-3E0C9788B0B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914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0882-F072-4F5C-A049-5F9241C81B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EA822E-B3B5-48F6-A7E9-91F2B0480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B302CB-189B-4C07-892F-5A5907AEDD89}"/>
              </a:ext>
            </a:extLst>
          </p:cNvPr>
          <p:cNvSpPr>
            <a:spLocks noGrp="1"/>
          </p:cNvSpPr>
          <p:nvPr>
            <p:ph type="dt" sz="half" idx="10"/>
          </p:nvPr>
        </p:nvSpPr>
        <p:spPr/>
        <p:txBody>
          <a:bodyPr/>
          <a:lstStyle/>
          <a:p>
            <a:fld id="{55C6B4A9-1611-4792-9094-5F34BCA07E0B}" type="datetimeFigureOut">
              <a:rPr lang="en-US" smtClean="0"/>
              <a:t>7/31/2022</a:t>
            </a:fld>
            <a:endParaRPr lang="en-US" dirty="0"/>
          </a:p>
        </p:txBody>
      </p:sp>
      <p:sp>
        <p:nvSpPr>
          <p:cNvPr id="5" name="Footer Placeholder 4">
            <a:extLst>
              <a:ext uri="{FF2B5EF4-FFF2-40B4-BE49-F238E27FC236}">
                <a16:creationId xmlns:a16="http://schemas.microsoft.com/office/drawing/2014/main" id="{052161B6-67EE-464C-9AD8-A6AB860E9E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FB3FC0-BE0C-40BF-A6B9-30DA551AFFD8}"/>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3916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7638E-183A-410B-953B-50DD021F5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58FFC2-03C9-458F-AD06-098FF85C6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823E-2736-4FF4-8E4C-D2A9F18FF525}"/>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5" name="Footer Placeholder 4">
            <a:extLst>
              <a:ext uri="{FF2B5EF4-FFF2-40B4-BE49-F238E27FC236}">
                <a16:creationId xmlns:a16="http://schemas.microsoft.com/office/drawing/2014/main" id="{673D124E-6FD5-4CF7-B482-990D5AA7A9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55909D-F90B-4AB1-8824-C5E225FFA34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85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9A8F-B637-419C-973E-A0AF4D390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BD5F7C-F724-432E-B9B7-BB2EBD246B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435EB5-9000-4D12-BC36-8956AB3348E0}"/>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5" name="Footer Placeholder 4">
            <a:extLst>
              <a:ext uri="{FF2B5EF4-FFF2-40B4-BE49-F238E27FC236}">
                <a16:creationId xmlns:a16="http://schemas.microsoft.com/office/drawing/2014/main" id="{866D0124-56B8-4BE6-AB2A-ED13A8D390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A7E8B9-8059-4C32-AF58-237A20962F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261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7B44-C602-4948-87A1-D87B71858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91EC0-D3A5-4D0C-912A-500E73C5D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A6F459-A968-466A-89D7-C255AC3F9A93}"/>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5" name="Footer Placeholder 4">
            <a:extLst>
              <a:ext uri="{FF2B5EF4-FFF2-40B4-BE49-F238E27FC236}">
                <a16:creationId xmlns:a16="http://schemas.microsoft.com/office/drawing/2014/main" id="{4CBBF43C-AE8E-4793-8DEA-E38F822E7E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A62E05-7688-45C5-B747-1E0ED17938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0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DF81-F93E-4AB8-BC6F-95DB745CF8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AD5ACC-CABC-4A4B-8108-BEAAD549F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7FC2C6-FC0B-4180-A005-12B695A6E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9675C3-97B5-4014-B291-B198028FFA97}"/>
              </a:ext>
            </a:extLst>
          </p:cNvPr>
          <p:cNvSpPr>
            <a:spLocks noGrp="1"/>
          </p:cNvSpPr>
          <p:nvPr>
            <p:ph type="dt" sz="half" idx="10"/>
          </p:nvPr>
        </p:nvSpPr>
        <p:spPr/>
        <p:txBody>
          <a:bodyPr/>
          <a:lstStyle/>
          <a:p>
            <a:fld id="{EB712588-04B1-427B-82EE-E8DB90309F08}" type="datetimeFigureOut">
              <a:rPr lang="en-US" smtClean="0"/>
              <a:t>7/31/2022</a:t>
            </a:fld>
            <a:endParaRPr lang="en-US" dirty="0"/>
          </a:p>
        </p:txBody>
      </p:sp>
      <p:sp>
        <p:nvSpPr>
          <p:cNvPr id="6" name="Footer Placeholder 5">
            <a:extLst>
              <a:ext uri="{FF2B5EF4-FFF2-40B4-BE49-F238E27FC236}">
                <a16:creationId xmlns:a16="http://schemas.microsoft.com/office/drawing/2014/main" id="{EC71CDC1-2F81-4E28-8736-A0B4063C56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DD4235-C56E-4CEE-8C29-25174517BF1A}"/>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5147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AD50-1652-4445-AC12-3647F91689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2C0DE-9584-492A-9E09-110CD8C26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9E6990-5700-4ACA-A6E7-C3C602276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CE74D9-E833-449D-AF96-829DF610A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98FD5-6432-49A2-A079-ADBF4B945E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2143D1-536D-4005-B874-B5779A258CC7}"/>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8" name="Footer Placeholder 7">
            <a:extLst>
              <a:ext uri="{FF2B5EF4-FFF2-40B4-BE49-F238E27FC236}">
                <a16:creationId xmlns:a16="http://schemas.microsoft.com/office/drawing/2014/main" id="{811161DA-3C65-48B6-87C1-61237F5AD35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42567D-32FB-4E08-8DA4-52B4FC2B8D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385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FB8C-6080-4768-BFC2-09A5981BB1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212257-D886-4DAC-A3D1-732DC226304B}"/>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4" name="Footer Placeholder 3">
            <a:extLst>
              <a:ext uri="{FF2B5EF4-FFF2-40B4-BE49-F238E27FC236}">
                <a16:creationId xmlns:a16="http://schemas.microsoft.com/office/drawing/2014/main" id="{6945D5FD-F727-4385-882E-8EA2342D78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9F7827-F54D-42D9-85C8-9512E424449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31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B0B0E-2509-4AF8-BCE4-D6648AE6D11B}"/>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3" name="Footer Placeholder 2">
            <a:extLst>
              <a:ext uri="{FF2B5EF4-FFF2-40B4-BE49-F238E27FC236}">
                <a16:creationId xmlns:a16="http://schemas.microsoft.com/office/drawing/2014/main" id="{7B975DCD-BC6E-4081-B1FB-4290FD36657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9E3D28-E07D-46B8-85BD-1CC5EE36626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48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E93E-FC7C-447E-B8F5-D7DF70567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789DB4-D5E9-493D-8561-173ACE74D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D3F244-A9EC-4A6F-A19A-3EE755433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4D098-546F-4742-89D7-2CBFE49A8666}"/>
              </a:ext>
            </a:extLst>
          </p:cNvPr>
          <p:cNvSpPr>
            <a:spLocks noGrp="1"/>
          </p:cNvSpPr>
          <p:nvPr>
            <p:ph type="dt" sz="half" idx="10"/>
          </p:nvPr>
        </p:nvSpPr>
        <p:spPr/>
        <p:txBody>
          <a:bodyPr/>
          <a:lstStyle/>
          <a:p>
            <a:fld id="{42A54C80-263E-416B-A8E0-580EDEADCBDC}" type="datetimeFigureOut">
              <a:rPr lang="en-US" smtClean="0"/>
              <a:t>7/31/2022</a:t>
            </a:fld>
            <a:endParaRPr lang="en-US" dirty="0"/>
          </a:p>
        </p:txBody>
      </p:sp>
      <p:sp>
        <p:nvSpPr>
          <p:cNvPr id="6" name="Footer Placeholder 5">
            <a:extLst>
              <a:ext uri="{FF2B5EF4-FFF2-40B4-BE49-F238E27FC236}">
                <a16:creationId xmlns:a16="http://schemas.microsoft.com/office/drawing/2014/main" id="{687623E6-9150-4F18-8316-0B361BFC03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82683B-0255-4BFB-9EBE-D6D3628FC878}"/>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814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8102-35EC-4200-A7FB-763338C0A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EE14DA-A63B-4093-9B05-6BED84F79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502883-7252-40FE-AFC4-148C6457C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ECCF4-31E3-4F41-80E5-967FD68D4728}"/>
              </a:ext>
            </a:extLst>
          </p:cNvPr>
          <p:cNvSpPr>
            <a:spLocks noGrp="1"/>
          </p:cNvSpPr>
          <p:nvPr>
            <p:ph type="dt" sz="half" idx="10"/>
          </p:nvPr>
        </p:nvSpPr>
        <p:spPr/>
        <p:txBody>
          <a:bodyPr/>
          <a:lstStyle/>
          <a:p>
            <a:fld id="{B61BEF0D-F0BB-DE4B-95CE-6DB70DBA9567}" type="datetimeFigureOut">
              <a:rPr lang="en-US" smtClean="0"/>
              <a:pPr/>
              <a:t>7/31/2022</a:t>
            </a:fld>
            <a:endParaRPr lang="en-US" dirty="0"/>
          </a:p>
        </p:txBody>
      </p:sp>
      <p:sp>
        <p:nvSpPr>
          <p:cNvPr id="6" name="Footer Placeholder 5">
            <a:extLst>
              <a:ext uri="{FF2B5EF4-FFF2-40B4-BE49-F238E27FC236}">
                <a16:creationId xmlns:a16="http://schemas.microsoft.com/office/drawing/2014/main" id="{FB8ADE26-B9DB-4D13-8C07-01583B0CD2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D5DE8E-D70D-4BE3-B5B0-554A458D11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46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DE420-3CBF-41A9-AA5E-6D03BFD8D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C1FD96-01E9-4721-8CE7-581630840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B7CBB-0226-457A-BE40-862A1503D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7/31/2022</a:t>
            </a:fld>
            <a:endParaRPr lang="en-US" dirty="0"/>
          </a:p>
        </p:txBody>
      </p:sp>
      <p:sp>
        <p:nvSpPr>
          <p:cNvPr id="5" name="Footer Placeholder 4">
            <a:extLst>
              <a:ext uri="{FF2B5EF4-FFF2-40B4-BE49-F238E27FC236}">
                <a16:creationId xmlns:a16="http://schemas.microsoft.com/office/drawing/2014/main" id="{40CED77B-7852-474D-AFCE-9EB834F42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D69E33B-BBC8-4F96-8244-548F6818C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36917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edureka.co/docker-trainin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94F2-7D4B-466E-AE57-1EADD88D21A4}"/>
              </a:ext>
            </a:extLst>
          </p:cNvPr>
          <p:cNvSpPr>
            <a:spLocks noGrp="1"/>
          </p:cNvSpPr>
          <p:nvPr>
            <p:ph type="ctrTitle"/>
          </p:nvPr>
        </p:nvSpPr>
        <p:spPr/>
        <p:txBody>
          <a:bodyPr/>
          <a:lstStyle/>
          <a:p>
            <a:r>
              <a:rPr lang="en-US" sz="4400" dirty="0"/>
              <a:t>Welcome to </a:t>
            </a:r>
            <a:br>
              <a:rPr lang="en-US" sz="4400" dirty="0"/>
            </a:br>
            <a:r>
              <a:rPr lang="en-US" sz="4400" dirty="0" err="1"/>
              <a:t>Dockerization</a:t>
            </a:r>
            <a:endParaRPr lang="en-IN" sz="4400" dirty="0"/>
          </a:p>
        </p:txBody>
      </p:sp>
      <p:sp>
        <p:nvSpPr>
          <p:cNvPr id="3" name="Title 1">
            <a:extLst>
              <a:ext uri="{FF2B5EF4-FFF2-40B4-BE49-F238E27FC236}">
                <a16:creationId xmlns:a16="http://schemas.microsoft.com/office/drawing/2014/main" id="{DC39442D-360F-4696-8900-57C4F4A20B56}"/>
              </a:ext>
            </a:extLst>
          </p:cNvPr>
          <p:cNvSpPr txBox="1">
            <a:spLocks/>
          </p:cNvSpPr>
          <p:nvPr/>
        </p:nvSpPr>
        <p:spPr>
          <a:xfrm>
            <a:off x="2844798" y="3463711"/>
            <a:ext cx="6815669" cy="1515533"/>
          </a:xfrm>
          <a:prstGeom prst="rect">
            <a:avLst/>
          </a:prstGeom>
          <a:effectLst/>
        </p:spPr>
        <p:txBody>
          <a:bodyPr vert="horz" lIns="91440" tIns="45720" rIns="91440" bIns="45720" rtlCol="0" anchor="t">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1" dirty="0"/>
          </a:p>
        </p:txBody>
      </p:sp>
      <p:pic>
        <p:nvPicPr>
          <p:cNvPr id="1026" name="Picture 2" descr="Image result for docker logo">
            <a:extLst>
              <a:ext uri="{FF2B5EF4-FFF2-40B4-BE49-F238E27FC236}">
                <a16:creationId xmlns:a16="http://schemas.microsoft.com/office/drawing/2014/main" id="{D985EDA9-7B6E-437E-AEBB-5B5EEF39B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4671" y="376623"/>
            <a:ext cx="1362075"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63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80227" y="30212"/>
            <a:ext cx="10515600" cy="594995"/>
          </a:xfrm>
        </p:spPr>
        <p:txBody>
          <a:bodyPr>
            <a:normAutofit/>
          </a:bodyPr>
          <a:lstStyle/>
          <a:p>
            <a:r>
              <a:rPr lang="en-US" sz="3600" b="1" dirty="0"/>
              <a:t>Docker’s Analogy</a:t>
            </a:r>
            <a:endParaRPr lang="en-IN" sz="3600" b="1" dirty="0"/>
          </a:p>
        </p:txBody>
      </p:sp>
      <p:sp>
        <p:nvSpPr>
          <p:cNvPr id="7" name="TextBox 6">
            <a:extLst>
              <a:ext uri="{FF2B5EF4-FFF2-40B4-BE49-F238E27FC236}">
                <a16:creationId xmlns:a16="http://schemas.microsoft.com/office/drawing/2014/main" id="{B516AEE3-0DBE-418A-B7BE-A769B6038ED7}"/>
              </a:ext>
            </a:extLst>
          </p:cNvPr>
          <p:cNvSpPr txBox="1"/>
          <p:nvPr/>
        </p:nvSpPr>
        <p:spPr>
          <a:xfrm>
            <a:off x="160638" y="617835"/>
            <a:ext cx="11788346" cy="523220"/>
          </a:xfrm>
          <a:prstGeom prst="rect">
            <a:avLst/>
          </a:prstGeom>
          <a:noFill/>
        </p:spPr>
        <p:txBody>
          <a:bodyPr wrap="square" rtlCol="0">
            <a:spAutoFit/>
          </a:bodyPr>
          <a:lstStyle/>
          <a:p>
            <a:pPr marL="285750" indent="-285750">
              <a:buFont typeface="Arial" panose="020B0604020202020204" pitchFamily="34" charset="0"/>
              <a:buChar char="•"/>
            </a:pPr>
            <a:r>
              <a:rPr lang="en-IN" sz="2800" dirty="0"/>
              <a:t>Virtual Machines are Houses</a:t>
            </a:r>
          </a:p>
        </p:txBody>
      </p:sp>
      <p:sp>
        <p:nvSpPr>
          <p:cNvPr id="4" name="TextBox 3">
            <a:extLst>
              <a:ext uri="{FF2B5EF4-FFF2-40B4-BE49-F238E27FC236}">
                <a16:creationId xmlns:a16="http://schemas.microsoft.com/office/drawing/2014/main" id="{E5770451-0228-4B1E-9852-4FA952A873A1}"/>
              </a:ext>
            </a:extLst>
          </p:cNvPr>
          <p:cNvSpPr txBox="1"/>
          <p:nvPr/>
        </p:nvSpPr>
        <p:spPr>
          <a:xfrm>
            <a:off x="152398" y="2697898"/>
            <a:ext cx="11788346" cy="523220"/>
          </a:xfrm>
          <a:prstGeom prst="rect">
            <a:avLst/>
          </a:prstGeom>
          <a:noFill/>
        </p:spPr>
        <p:txBody>
          <a:bodyPr wrap="square" rtlCol="0">
            <a:spAutoFit/>
          </a:bodyPr>
          <a:lstStyle/>
          <a:p>
            <a:pPr marL="285750" indent="-285750">
              <a:buFont typeface="Arial" panose="020B0604020202020204" pitchFamily="34" charset="0"/>
              <a:buChar char="•"/>
            </a:pPr>
            <a:r>
              <a:rPr lang="en-IN" sz="2800" dirty="0"/>
              <a:t>Docker containers are apartments</a:t>
            </a:r>
          </a:p>
        </p:txBody>
      </p:sp>
      <p:sp>
        <p:nvSpPr>
          <p:cNvPr id="5" name="TextBox 4">
            <a:extLst>
              <a:ext uri="{FF2B5EF4-FFF2-40B4-BE49-F238E27FC236}">
                <a16:creationId xmlns:a16="http://schemas.microsoft.com/office/drawing/2014/main" id="{1A55CFF5-270C-40BA-80DF-FFFA67C14A19}"/>
              </a:ext>
            </a:extLst>
          </p:cNvPr>
          <p:cNvSpPr txBox="1"/>
          <p:nvPr/>
        </p:nvSpPr>
        <p:spPr>
          <a:xfrm>
            <a:off x="160638" y="1099748"/>
            <a:ext cx="11788346" cy="52322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H</a:t>
            </a:r>
            <a:r>
              <a:rPr lang="en-IN" sz="2800" dirty="0" err="1"/>
              <a:t>ouses</a:t>
            </a:r>
            <a:r>
              <a:rPr lang="en-IN" sz="2800" dirty="0"/>
              <a:t> (VMs) are fully self contained</a:t>
            </a:r>
          </a:p>
        </p:txBody>
      </p:sp>
      <p:sp>
        <p:nvSpPr>
          <p:cNvPr id="6" name="TextBox 5">
            <a:extLst>
              <a:ext uri="{FF2B5EF4-FFF2-40B4-BE49-F238E27FC236}">
                <a16:creationId xmlns:a16="http://schemas.microsoft.com/office/drawing/2014/main" id="{F2622BB2-F13E-415E-9ECE-BEBB8543539C}"/>
              </a:ext>
            </a:extLst>
          </p:cNvPr>
          <p:cNvSpPr txBox="1"/>
          <p:nvPr/>
        </p:nvSpPr>
        <p:spPr>
          <a:xfrm>
            <a:off x="152401" y="1635207"/>
            <a:ext cx="11788346" cy="52322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H</a:t>
            </a:r>
            <a:r>
              <a:rPr lang="en-IN" sz="2800" dirty="0" err="1"/>
              <a:t>ouses</a:t>
            </a:r>
            <a:r>
              <a:rPr lang="en-IN" sz="2800" dirty="0"/>
              <a:t> (VMs) might give you too much</a:t>
            </a:r>
          </a:p>
        </p:txBody>
      </p:sp>
      <p:sp>
        <p:nvSpPr>
          <p:cNvPr id="8" name="TextBox 7">
            <a:extLst>
              <a:ext uri="{FF2B5EF4-FFF2-40B4-BE49-F238E27FC236}">
                <a16:creationId xmlns:a16="http://schemas.microsoft.com/office/drawing/2014/main" id="{FAC619F1-282C-4ADE-9D66-0C40FE280269}"/>
              </a:ext>
            </a:extLst>
          </p:cNvPr>
          <p:cNvSpPr txBox="1"/>
          <p:nvPr/>
        </p:nvSpPr>
        <p:spPr>
          <a:xfrm>
            <a:off x="140040" y="3241597"/>
            <a:ext cx="11788346" cy="523220"/>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Apts. (Docker Containers) have shared Infrastructure</a:t>
            </a:r>
            <a:endParaRPr lang="en-IN" sz="2800" dirty="0"/>
          </a:p>
        </p:txBody>
      </p:sp>
    </p:spTree>
    <p:extLst>
      <p:ext uri="{BB962C8B-B14F-4D97-AF65-F5344CB8AC3E}">
        <p14:creationId xmlns:p14="http://schemas.microsoft.com/office/powerpoint/2010/main" val="426712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02908" y="80925"/>
            <a:ext cx="10515600" cy="594995"/>
          </a:xfrm>
        </p:spPr>
        <p:txBody>
          <a:bodyPr>
            <a:normAutofit/>
          </a:bodyPr>
          <a:lstStyle/>
          <a:p>
            <a:r>
              <a:rPr lang="en-US" sz="3200" b="1" dirty="0">
                <a:latin typeface="Arial" panose="020B0604020202020204" pitchFamily="34" charset="0"/>
                <a:cs typeface="Arial" panose="020B0604020202020204" pitchFamily="34" charset="0"/>
              </a:rPr>
              <a:t>Docker Overview</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C47D71-4532-42DE-AC79-5B5261CFC38A}"/>
              </a:ext>
            </a:extLst>
          </p:cNvPr>
          <p:cNvSpPr>
            <a:spLocks noGrp="1"/>
          </p:cNvSpPr>
          <p:nvPr>
            <p:ph idx="1"/>
          </p:nvPr>
        </p:nvSpPr>
        <p:spPr>
          <a:xfrm>
            <a:off x="219812" y="688239"/>
            <a:ext cx="11676815" cy="6088836"/>
          </a:xfrm>
        </p:spPr>
        <p:txBody>
          <a:bodyPr>
            <a:normAutofit fontScale="32500" lnSpcReduction="20000"/>
          </a:bodyPr>
          <a:lstStyle/>
          <a:p>
            <a:pPr>
              <a:lnSpc>
                <a:spcPct val="110000"/>
              </a:lnSpc>
            </a:pPr>
            <a:r>
              <a:rPr lang="en-US" sz="8000" dirty="0"/>
              <a:t>Docker is an open platform for developing, shipping, and running applications.</a:t>
            </a:r>
          </a:p>
          <a:p>
            <a:pPr>
              <a:lnSpc>
                <a:spcPct val="110000"/>
              </a:lnSpc>
            </a:pPr>
            <a:r>
              <a:rPr lang="en-US" sz="8000" dirty="0"/>
              <a:t>Docker enables you to separate your applications from your infrastructure so you can deliver software quickly. </a:t>
            </a:r>
          </a:p>
          <a:p>
            <a:pPr>
              <a:lnSpc>
                <a:spcPct val="110000"/>
              </a:lnSpc>
            </a:pPr>
            <a:r>
              <a:rPr lang="en-US" sz="8000" dirty="0"/>
              <a:t>By taking advantage of Docker’s methodologies for shipping, testing, and deploying code quickly, you can significantly reduce the delay between writing code and running it in production.</a:t>
            </a:r>
          </a:p>
          <a:p>
            <a:pPr>
              <a:lnSpc>
                <a:spcPct val="110000"/>
              </a:lnSpc>
            </a:pPr>
            <a:r>
              <a:rPr lang="en-US" sz="8000" dirty="0"/>
              <a:t>Docker provides the ability to package and run an application in a loosely isolated environment called a container. </a:t>
            </a:r>
          </a:p>
          <a:p>
            <a:pPr>
              <a:lnSpc>
                <a:spcPct val="110000"/>
              </a:lnSpc>
            </a:pPr>
            <a:r>
              <a:rPr lang="en-US" sz="8000" dirty="0"/>
              <a:t>Containers are lightweight because they don’t need the extra load of a hypervisor, but run directly within the host machine’s kernel. </a:t>
            </a:r>
          </a:p>
          <a:p>
            <a:pPr>
              <a:lnSpc>
                <a:spcPct val="110000"/>
              </a:lnSpc>
            </a:pPr>
            <a:r>
              <a:rPr lang="en-US" sz="8000" dirty="0"/>
              <a:t>Docker provides tooling and a platform to manage the lifecycle of your containers:</a:t>
            </a:r>
          </a:p>
          <a:p>
            <a:pPr>
              <a:lnSpc>
                <a:spcPct val="110000"/>
              </a:lnSpc>
            </a:pPr>
            <a:r>
              <a:rPr lang="en-US" sz="8000" dirty="0"/>
              <a:t>The container becomes the unit for distributing and testing your application. </a:t>
            </a:r>
          </a:p>
          <a:p>
            <a:pPr>
              <a:lnSpc>
                <a:spcPct val="110000"/>
              </a:lnSpc>
            </a:pPr>
            <a:r>
              <a:rPr lang="en-US" sz="8000" dirty="0"/>
              <a:t>With containers scaling and portab</a:t>
            </a:r>
            <a:r>
              <a:rPr lang="en-US" sz="8600" dirty="0">
                <a:latin typeface="Arial" panose="020B0604020202020204" pitchFamily="34" charset="0"/>
                <a:cs typeface="Arial" panose="020B0604020202020204" pitchFamily="34" charset="0"/>
              </a:rPr>
              <a:t>ility </a:t>
            </a:r>
            <a:r>
              <a:rPr lang="en-US" sz="8000" dirty="0"/>
              <a:t>becomes extremely simple.</a:t>
            </a:r>
          </a:p>
        </p:txBody>
      </p:sp>
    </p:spTree>
    <p:extLst>
      <p:ext uri="{BB962C8B-B14F-4D97-AF65-F5344CB8AC3E}">
        <p14:creationId xmlns:p14="http://schemas.microsoft.com/office/powerpoint/2010/main" val="36297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02908" y="80925"/>
            <a:ext cx="10515600" cy="594995"/>
          </a:xfrm>
        </p:spPr>
        <p:txBody>
          <a:bodyPr>
            <a:normAutofit/>
          </a:bodyPr>
          <a:lstStyle/>
          <a:p>
            <a:r>
              <a:rPr lang="en-US" sz="3200" b="1" dirty="0">
                <a:latin typeface="Arial" panose="020B0604020202020204" pitchFamily="34" charset="0"/>
                <a:cs typeface="Arial" panose="020B0604020202020204" pitchFamily="34" charset="0"/>
              </a:rPr>
              <a:t>Microservices Deployments</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C47D71-4532-42DE-AC79-5B5261CFC38A}"/>
              </a:ext>
            </a:extLst>
          </p:cNvPr>
          <p:cNvSpPr>
            <a:spLocks noGrp="1"/>
          </p:cNvSpPr>
          <p:nvPr>
            <p:ph idx="1"/>
          </p:nvPr>
        </p:nvSpPr>
        <p:spPr>
          <a:xfrm>
            <a:off x="219812" y="688239"/>
            <a:ext cx="11676815" cy="6088836"/>
          </a:xfrm>
        </p:spPr>
        <p:txBody>
          <a:bodyPr>
            <a:normAutofit/>
          </a:bodyPr>
          <a:lstStyle/>
          <a:p>
            <a:r>
              <a:rPr lang="en-US" dirty="0"/>
              <a:t>Running each microservice on Container is possibly the best option to deploy microservice based applications</a:t>
            </a:r>
          </a:p>
          <a:p>
            <a:r>
              <a:rPr lang="en-US" dirty="0"/>
              <a:t>Advantages: </a:t>
            </a:r>
          </a:p>
          <a:p>
            <a:pPr lvl="1"/>
            <a:r>
              <a:rPr lang="en-US" sz="2800" dirty="0"/>
              <a:t>Individual Microservice can be scaled</a:t>
            </a:r>
          </a:p>
        </p:txBody>
      </p:sp>
    </p:spTree>
    <p:extLst>
      <p:ext uri="{BB962C8B-B14F-4D97-AF65-F5344CB8AC3E}">
        <p14:creationId xmlns:p14="http://schemas.microsoft.com/office/powerpoint/2010/main" val="18227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02907" y="99779"/>
            <a:ext cx="10950146" cy="594995"/>
          </a:xfrm>
        </p:spPr>
        <p:txBody>
          <a:bodyPr>
            <a:normAutofit fontScale="90000"/>
          </a:bodyPr>
          <a:lstStyle/>
          <a:p>
            <a:r>
              <a:rPr lang="en-US" sz="4000" b="1" dirty="0"/>
              <a:t>Why do we need to containerize the Application</a:t>
            </a:r>
            <a:endParaRPr lang="en-IN" sz="4000" b="1" dirty="0"/>
          </a:p>
        </p:txBody>
      </p:sp>
      <p:pic>
        <p:nvPicPr>
          <p:cNvPr id="6" name="Picture 5">
            <a:extLst>
              <a:ext uri="{FF2B5EF4-FFF2-40B4-BE49-F238E27FC236}">
                <a16:creationId xmlns:a16="http://schemas.microsoft.com/office/drawing/2014/main" id="{F72F289F-F3AA-4973-A4DA-5BCBBDFC9074}"/>
              </a:ext>
            </a:extLst>
          </p:cNvPr>
          <p:cNvPicPr>
            <a:picLocks noChangeAspect="1"/>
          </p:cNvPicPr>
          <p:nvPr/>
        </p:nvPicPr>
        <p:blipFill>
          <a:blip r:embed="rId3"/>
          <a:stretch>
            <a:fillRect/>
          </a:stretch>
        </p:blipFill>
        <p:spPr>
          <a:xfrm>
            <a:off x="1117239" y="1429202"/>
            <a:ext cx="4529266" cy="4687200"/>
          </a:xfrm>
          <a:prstGeom prst="rect">
            <a:avLst/>
          </a:prstGeom>
        </p:spPr>
      </p:pic>
      <p:pic>
        <p:nvPicPr>
          <p:cNvPr id="7" name="Picture 6">
            <a:extLst>
              <a:ext uri="{FF2B5EF4-FFF2-40B4-BE49-F238E27FC236}">
                <a16:creationId xmlns:a16="http://schemas.microsoft.com/office/drawing/2014/main" id="{4B3D3FB7-5FA2-41C1-A4AC-E8720B0E9257}"/>
              </a:ext>
            </a:extLst>
          </p:cNvPr>
          <p:cNvPicPr/>
          <p:nvPr/>
        </p:nvPicPr>
        <p:blipFill>
          <a:blip r:embed="rId4"/>
          <a:stretch>
            <a:fillRect/>
          </a:stretch>
        </p:blipFill>
        <p:spPr>
          <a:xfrm>
            <a:off x="5936376" y="1433385"/>
            <a:ext cx="5731510" cy="4687200"/>
          </a:xfrm>
          <a:prstGeom prst="rect">
            <a:avLst/>
          </a:prstGeom>
        </p:spPr>
      </p:pic>
    </p:spTree>
    <p:extLst>
      <p:ext uri="{BB962C8B-B14F-4D97-AF65-F5344CB8AC3E}">
        <p14:creationId xmlns:p14="http://schemas.microsoft.com/office/powerpoint/2010/main" val="316080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8638" y="52644"/>
            <a:ext cx="10515600" cy="594995"/>
          </a:xfrm>
        </p:spPr>
        <p:txBody>
          <a:bodyPr>
            <a:normAutofit/>
          </a:bodyPr>
          <a:lstStyle/>
          <a:p>
            <a:r>
              <a:rPr lang="en-US" sz="3200" b="1" dirty="0">
                <a:latin typeface="Arial" panose="020B0604020202020204" pitchFamily="34" charset="0"/>
                <a:cs typeface="Arial" panose="020B0604020202020204" pitchFamily="34" charset="0"/>
              </a:rPr>
              <a:t>Docker Workflow	</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C47D71-4532-42DE-AC79-5B5261CFC38A}"/>
              </a:ext>
            </a:extLst>
          </p:cNvPr>
          <p:cNvSpPr>
            <a:spLocks noGrp="1"/>
          </p:cNvSpPr>
          <p:nvPr>
            <p:ph idx="1"/>
          </p:nvPr>
        </p:nvSpPr>
        <p:spPr>
          <a:xfrm>
            <a:off x="191534" y="607600"/>
            <a:ext cx="11619336" cy="1994832"/>
          </a:xfrm>
        </p:spPr>
        <p:txBody>
          <a:bodyPr>
            <a:normAutofit fontScale="92500"/>
          </a:bodyPr>
          <a:lstStyle/>
          <a:p>
            <a:r>
              <a:rPr lang="en-US" dirty="0"/>
              <a:t>Docker file builds a Docker image and that image contains all the project’s code</a:t>
            </a:r>
          </a:p>
          <a:p>
            <a:r>
              <a:rPr lang="en-US" dirty="0"/>
              <a:t>You can run that image to create as many Docker containers as you want</a:t>
            </a:r>
          </a:p>
          <a:p>
            <a:r>
              <a:rPr lang="en-US" dirty="0"/>
              <a:t>Then this image can be uploaded on Docker hub, from Docker hub any one can pull the image and build a container</a:t>
            </a:r>
          </a:p>
        </p:txBody>
      </p:sp>
      <p:sp>
        <p:nvSpPr>
          <p:cNvPr id="5" name="AutoShape 4" descr="Docker Architecture Diagram">
            <a:extLst>
              <a:ext uri="{FF2B5EF4-FFF2-40B4-BE49-F238E27FC236}">
                <a16:creationId xmlns:a16="http://schemas.microsoft.com/office/drawing/2014/main" id="{292FE063-585F-4598-96C6-A8CE8BFC54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C89DED4F-E689-4DF3-9B92-DAFE99358092}"/>
              </a:ext>
            </a:extLst>
          </p:cNvPr>
          <p:cNvPicPr>
            <a:picLocks noChangeAspect="1"/>
          </p:cNvPicPr>
          <p:nvPr/>
        </p:nvPicPr>
        <p:blipFill>
          <a:blip r:embed="rId3"/>
          <a:stretch>
            <a:fillRect/>
          </a:stretch>
        </p:blipFill>
        <p:spPr>
          <a:xfrm>
            <a:off x="663670" y="2446179"/>
            <a:ext cx="10515600" cy="4267200"/>
          </a:xfrm>
          <a:prstGeom prst="rect">
            <a:avLst/>
          </a:prstGeom>
        </p:spPr>
      </p:pic>
    </p:spTree>
    <p:extLst>
      <p:ext uri="{BB962C8B-B14F-4D97-AF65-F5344CB8AC3E}">
        <p14:creationId xmlns:p14="http://schemas.microsoft.com/office/powerpoint/2010/main" val="55618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74625" y="52644"/>
            <a:ext cx="10515600" cy="594995"/>
          </a:xfrm>
        </p:spPr>
        <p:txBody>
          <a:bodyPr>
            <a:normAutofit fontScale="90000"/>
          </a:bodyPr>
          <a:lstStyle/>
          <a:p>
            <a:r>
              <a:rPr lang="en-US" sz="3600" b="1" dirty="0">
                <a:latin typeface="Arial" panose="020B0604020202020204" pitchFamily="34" charset="0"/>
                <a:cs typeface="Arial" panose="020B0604020202020204" pitchFamily="34" charset="0"/>
              </a:rPr>
              <a:t>Docker Architecture</a:t>
            </a:r>
            <a:r>
              <a:rPr lang="en-US" sz="4000" b="1" dirty="0"/>
              <a:t>	</a:t>
            </a:r>
            <a:endParaRPr lang="en-IN" sz="4000" b="1" dirty="0"/>
          </a:p>
        </p:txBody>
      </p:sp>
      <p:sp>
        <p:nvSpPr>
          <p:cNvPr id="3" name="Content Placeholder 2">
            <a:extLst>
              <a:ext uri="{FF2B5EF4-FFF2-40B4-BE49-F238E27FC236}">
                <a16:creationId xmlns:a16="http://schemas.microsoft.com/office/drawing/2014/main" id="{4EC47D71-4532-42DE-AC79-5B5261CFC38A}"/>
              </a:ext>
            </a:extLst>
          </p:cNvPr>
          <p:cNvSpPr>
            <a:spLocks noGrp="1"/>
          </p:cNvSpPr>
          <p:nvPr>
            <p:ph idx="1"/>
          </p:nvPr>
        </p:nvSpPr>
        <p:spPr>
          <a:xfrm>
            <a:off x="153825" y="612823"/>
            <a:ext cx="11893631" cy="1327567"/>
          </a:xfrm>
        </p:spPr>
        <p:txBody>
          <a:bodyPr>
            <a:normAutofit/>
          </a:bodyPr>
          <a:lstStyle/>
          <a:p>
            <a:r>
              <a:rPr lang="en-US" dirty="0"/>
              <a:t>Docker uses a client-server architecture. The Docker </a:t>
            </a:r>
            <a:r>
              <a:rPr lang="en-US" i="1" dirty="0"/>
              <a:t>client</a:t>
            </a:r>
            <a:r>
              <a:rPr lang="en-US" dirty="0"/>
              <a:t> talks to the Docker </a:t>
            </a:r>
            <a:r>
              <a:rPr lang="en-US" i="1" dirty="0"/>
              <a:t>daemon</a:t>
            </a:r>
            <a:r>
              <a:rPr lang="en-US" dirty="0"/>
              <a:t>, which does the heavy lifting of building, running, and distributing your Docker containers.</a:t>
            </a:r>
          </a:p>
        </p:txBody>
      </p:sp>
      <p:sp>
        <p:nvSpPr>
          <p:cNvPr id="5" name="AutoShape 4" descr="Docker Architecture Diagram">
            <a:extLst>
              <a:ext uri="{FF2B5EF4-FFF2-40B4-BE49-F238E27FC236}">
                <a16:creationId xmlns:a16="http://schemas.microsoft.com/office/drawing/2014/main" id="{292FE063-585F-4598-96C6-A8CE8BFC54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AED96B00-CEC7-4209-BC62-254467D0D2A5}"/>
              </a:ext>
            </a:extLst>
          </p:cNvPr>
          <p:cNvPicPr>
            <a:picLocks noChangeAspect="1"/>
          </p:cNvPicPr>
          <p:nvPr/>
        </p:nvPicPr>
        <p:blipFill>
          <a:blip r:embed="rId3"/>
          <a:stretch>
            <a:fillRect/>
          </a:stretch>
        </p:blipFill>
        <p:spPr>
          <a:xfrm>
            <a:off x="915545" y="1898101"/>
            <a:ext cx="10046043" cy="4675232"/>
          </a:xfrm>
          <a:prstGeom prst="rect">
            <a:avLst/>
          </a:prstGeom>
        </p:spPr>
      </p:pic>
    </p:spTree>
    <p:extLst>
      <p:ext uri="{BB962C8B-B14F-4D97-AF65-F5344CB8AC3E}">
        <p14:creationId xmlns:p14="http://schemas.microsoft.com/office/powerpoint/2010/main" val="31195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46346" y="47793"/>
            <a:ext cx="10515600" cy="594995"/>
          </a:xfrm>
        </p:spPr>
        <p:txBody>
          <a:bodyPr>
            <a:normAutofit/>
          </a:bodyPr>
          <a:lstStyle/>
          <a:p>
            <a:r>
              <a:rPr lang="en-US" sz="3200" b="1" dirty="0">
                <a:latin typeface="Arial" panose="020B0604020202020204" pitchFamily="34" charset="0"/>
                <a:cs typeface="Arial" panose="020B0604020202020204" pitchFamily="34" charset="0"/>
              </a:rPr>
              <a:t>Docker Components</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C47D71-4532-42DE-AC79-5B5261CFC38A}"/>
              </a:ext>
            </a:extLst>
          </p:cNvPr>
          <p:cNvSpPr>
            <a:spLocks noGrp="1"/>
          </p:cNvSpPr>
          <p:nvPr>
            <p:ph idx="1"/>
          </p:nvPr>
        </p:nvSpPr>
        <p:spPr>
          <a:xfrm>
            <a:off x="150040" y="601900"/>
            <a:ext cx="11859708" cy="5657850"/>
          </a:xfrm>
        </p:spPr>
        <p:txBody>
          <a:bodyPr>
            <a:normAutofit/>
          </a:bodyPr>
          <a:lstStyle/>
          <a:p>
            <a:r>
              <a:rPr lang="en-US" sz="3300" b="1" dirty="0"/>
              <a:t>The Docker Daemon</a:t>
            </a:r>
          </a:p>
          <a:p>
            <a:pPr marL="0" indent="0">
              <a:buNone/>
            </a:pPr>
            <a:r>
              <a:rPr lang="en-US" sz="3300" dirty="0"/>
              <a:t>The Docker daemon (</a:t>
            </a:r>
            <a:r>
              <a:rPr lang="en-US" sz="3300" dirty="0" err="1"/>
              <a:t>dockerd</a:t>
            </a:r>
            <a:r>
              <a:rPr lang="en-US" sz="3300" dirty="0"/>
              <a:t>) listens for Docker API requests and manages Docker objects such as images, containers, networks, and volumes. A daemon can also communicate with other daemons to manage Docker services.</a:t>
            </a:r>
          </a:p>
          <a:p>
            <a:r>
              <a:rPr lang="en-US" sz="3300" b="1" dirty="0"/>
              <a:t>The Docker Client</a:t>
            </a:r>
          </a:p>
          <a:p>
            <a:pPr marL="0" indent="0">
              <a:buNone/>
            </a:pPr>
            <a:r>
              <a:rPr lang="en-US" sz="3300" dirty="0"/>
              <a:t>The Docker client (docker) is the primary way that many Docker users interact with Docker. When you use commands such as docker run, the client sends these commands to </a:t>
            </a:r>
            <a:r>
              <a:rPr lang="en-US" sz="3300" dirty="0" err="1"/>
              <a:t>dockerd</a:t>
            </a:r>
            <a:r>
              <a:rPr lang="en-US" sz="3300" dirty="0"/>
              <a:t>, which carries them out. The docker command uses the Docker API. The Docker client can communicate with more than one daemon</a:t>
            </a:r>
          </a:p>
        </p:txBody>
      </p:sp>
    </p:spTree>
    <p:extLst>
      <p:ext uri="{BB962C8B-B14F-4D97-AF65-F5344CB8AC3E}">
        <p14:creationId xmlns:p14="http://schemas.microsoft.com/office/powerpoint/2010/main" val="59439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7493" y="38365"/>
            <a:ext cx="10515600" cy="594995"/>
          </a:xfrm>
        </p:spPr>
        <p:txBody>
          <a:bodyPr>
            <a:normAutofit/>
          </a:bodyPr>
          <a:lstStyle/>
          <a:p>
            <a:r>
              <a:rPr lang="en-US" sz="3200" b="1" dirty="0">
                <a:latin typeface="Arial" panose="020B0604020202020204" pitchFamily="34" charset="0"/>
                <a:cs typeface="Arial" panose="020B0604020202020204" pitchFamily="34" charset="0"/>
              </a:rPr>
              <a:t>Docker Components</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C47D71-4532-42DE-AC79-5B5261CFC38A}"/>
              </a:ext>
            </a:extLst>
          </p:cNvPr>
          <p:cNvSpPr>
            <a:spLocks noGrp="1"/>
          </p:cNvSpPr>
          <p:nvPr>
            <p:ph idx="1"/>
          </p:nvPr>
        </p:nvSpPr>
        <p:spPr>
          <a:xfrm>
            <a:off x="159469" y="583045"/>
            <a:ext cx="11878560" cy="4498002"/>
          </a:xfrm>
        </p:spPr>
        <p:txBody>
          <a:bodyPr>
            <a:normAutofit/>
          </a:bodyPr>
          <a:lstStyle/>
          <a:p>
            <a:r>
              <a:rPr lang="en-US" b="1" dirty="0">
                <a:latin typeface="Century Gothic" panose="020B0502020202020204" pitchFamily="34" charset="0"/>
              </a:rPr>
              <a:t>Docker Registries</a:t>
            </a:r>
          </a:p>
          <a:p>
            <a:pPr marL="0" indent="0">
              <a:buNone/>
            </a:pPr>
            <a:r>
              <a:rPr lang="en-US" dirty="0">
                <a:latin typeface="Century Gothic" panose="020B0502020202020204" pitchFamily="34" charset="0"/>
              </a:rPr>
              <a:t>A Docker registry stores Docker images. Docker Hub is a public registry that anyone can use, and Docker is configured to look for images on Docker Hub by default. You can even run your own private registry. If you use Docker Datacenter (DDC), it includes Docker Trusted Registry (DTR).</a:t>
            </a:r>
          </a:p>
          <a:p>
            <a:pPr marL="0" indent="0">
              <a:buNone/>
            </a:pPr>
            <a:r>
              <a:rPr lang="en-US" dirty="0">
                <a:latin typeface="Century Gothic" panose="020B0502020202020204" pitchFamily="34" charset="0"/>
              </a:rPr>
              <a:t>When you use the docker pull or docker run commands, the required images are pulled from your configured registry. When you use the docker push command, your image is pushed to your configured registry.</a:t>
            </a:r>
          </a:p>
          <a:p>
            <a:endParaRPr lang="en-US" dirty="0"/>
          </a:p>
        </p:txBody>
      </p:sp>
    </p:spTree>
    <p:extLst>
      <p:ext uri="{BB962C8B-B14F-4D97-AF65-F5344CB8AC3E}">
        <p14:creationId xmlns:p14="http://schemas.microsoft.com/office/powerpoint/2010/main" val="412973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65196" y="42570"/>
            <a:ext cx="10515600" cy="594995"/>
          </a:xfrm>
        </p:spPr>
        <p:txBody>
          <a:bodyPr>
            <a:normAutofit/>
          </a:bodyPr>
          <a:lstStyle/>
          <a:p>
            <a:r>
              <a:rPr lang="en-US" sz="3200" b="1" dirty="0">
                <a:latin typeface="Arial" panose="020B0604020202020204" pitchFamily="34" charset="0"/>
                <a:cs typeface="Arial" panose="020B0604020202020204" pitchFamily="34" charset="0"/>
              </a:rPr>
              <a:t>Docker Objects</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C47D71-4532-42DE-AC79-5B5261CFC38A}"/>
              </a:ext>
            </a:extLst>
          </p:cNvPr>
          <p:cNvSpPr>
            <a:spLocks noGrp="1"/>
          </p:cNvSpPr>
          <p:nvPr>
            <p:ph idx="1"/>
          </p:nvPr>
        </p:nvSpPr>
        <p:spPr>
          <a:xfrm>
            <a:off x="159469" y="573619"/>
            <a:ext cx="11859705" cy="5657850"/>
          </a:xfrm>
        </p:spPr>
        <p:txBody>
          <a:bodyPr>
            <a:normAutofit lnSpcReduction="10000"/>
          </a:bodyPr>
          <a:lstStyle/>
          <a:p>
            <a:pPr marL="0" indent="0">
              <a:buNone/>
            </a:pPr>
            <a:r>
              <a:rPr lang="en-US" dirty="0"/>
              <a:t>When you use Docker, you are creating and using images, containers, networks, volumes, plugins, and other objects. </a:t>
            </a:r>
          </a:p>
          <a:p>
            <a:r>
              <a:rPr lang="en-US" b="1" dirty="0"/>
              <a:t>IMAGES</a:t>
            </a:r>
          </a:p>
          <a:p>
            <a:pPr marL="0" indent="0">
              <a:buNone/>
            </a:pPr>
            <a:r>
              <a:rPr lang="en-US" dirty="0"/>
              <a:t>An </a:t>
            </a:r>
            <a:r>
              <a:rPr lang="en-US" i="1" dirty="0"/>
              <a:t>image</a:t>
            </a:r>
            <a:r>
              <a:rPr lang="en-US" dirty="0"/>
              <a:t> is a read-only template with instructions for creating a Docker container. Often, an image is </a:t>
            </a:r>
            <a:r>
              <a:rPr lang="en-US" i="1" dirty="0"/>
              <a:t>based on</a:t>
            </a:r>
            <a:r>
              <a:rPr lang="en-US" dirty="0"/>
              <a:t> another image, with some additional customization. </a:t>
            </a:r>
          </a:p>
          <a:p>
            <a:r>
              <a:rPr lang="en-US" b="1" dirty="0"/>
              <a:t>CONTAINERS</a:t>
            </a:r>
          </a:p>
          <a:p>
            <a:pPr marL="0" indent="0">
              <a:buNone/>
            </a:pPr>
            <a:r>
              <a:rPr lang="en-US" dirty="0"/>
              <a:t>A container is a runnable instance of an image. You can create, start, stop, move, or delete a container using the Docker API or CLI. You can connect a container to one or more networks, attach storage to it, or even create a new image based on its current state.</a:t>
            </a:r>
          </a:p>
          <a:p>
            <a:r>
              <a:rPr lang="en-US" b="1" dirty="0"/>
              <a:t>SERVICES</a:t>
            </a:r>
          </a:p>
          <a:p>
            <a:pPr marL="0" indent="0">
              <a:buNone/>
            </a:pPr>
            <a:r>
              <a:rPr lang="en-US" dirty="0"/>
              <a:t>Services allow you to scale containers across multiple Docker daemons, which all work together as a </a:t>
            </a:r>
            <a:r>
              <a:rPr lang="en-US" i="1" dirty="0"/>
              <a:t>swarm</a:t>
            </a:r>
            <a:r>
              <a:rPr lang="en-US" dirty="0"/>
              <a:t> with multiple </a:t>
            </a:r>
            <a:r>
              <a:rPr lang="en-US" i="1" dirty="0"/>
              <a:t>managers</a:t>
            </a:r>
            <a:r>
              <a:rPr lang="en-US" dirty="0"/>
              <a:t> and </a:t>
            </a:r>
            <a:r>
              <a:rPr lang="en-US" i="1" dirty="0"/>
              <a:t>workers</a:t>
            </a:r>
            <a:r>
              <a:rPr lang="en-US" dirty="0"/>
              <a:t>. </a:t>
            </a:r>
          </a:p>
          <a:p>
            <a:pPr lvl="1"/>
            <a:endParaRPr lang="en-US" dirty="0"/>
          </a:p>
          <a:p>
            <a:pPr lvl="1"/>
            <a:endParaRPr lang="en-US" dirty="0"/>
          </a:p>
        </p:txBody>
      </p:sp>
    </p:spTree>
    <p:extLst>
      <p:ext uri="{BB962C8B-B14F-4D97-AF65-F5344CB8AC3E}">
        <p14:creationId xmlns:p14="http://schemas.microsoft.com/office/powerpoint/2010/main" val="26665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05072" y="35437"/>
            <a:ext cx="10515600" cy="594995"/>
          </a:xfrm>
        </p:spPr>
        <p:txBody>
          <a:bodyPr>
            <a:normAutofit/>
          </a:bodyPr>
          <a:lstStyle/>
          <a:p>
            <a:r>
              <a:rPr lang="en-US" sz="3200" b="1" dirty="0">
                <a:latin typeface="Arial" panose="020B0604020202020204" pitchFamily="34" charset="0"/>
                <a:cs typeface="Arial" panose="020B0604020202020204" pitchFamily="34" charset="0"/>
              </a:rPr>
              <a:t>Docker Images</a:t>
            </a:r>
          </a:p>
        </p:txBody>
      </p:sp>
      <p:sp>
        <p:nvSpPr>
          <p:cNvPr id="6" name="Content Placeholder 2">
            <a:extLst>
              <a:ext uri="{FF2B5EF4-FFF2-40B4-BE49-F238E27FC236}">
                <a16:creationId xmlns:a16="http://schemas.microsoft.com/office/drawing/2014/main" id="{C4AE906A-D8D7-4E9B-BF8A-ADF7341663A7}"/>
              </a:ext>
            </a:extLst>
          </p:cNvPr>
          <p:cNvSpPr>
            <a:spLocks noGrp="1"/>
          </p:cNvSpPr>
          <p:nvPr>
            <p:ph idx="1"/>
          </p:nvPr>
        </p:nvSpPr>
        <p:spPr>
          <a:xfrm>
            <a:off x="131780" y="518558"/>
            <a:ext cx="11830834" cy="5737860"/>
          </a:xfrm>
        </p:spPr>
        <p:txBody>
          <a:bodyPr>
            <a:normAutofit/>
          </a:bodyPr>
          <a:lstStyle/>
          <a:p>
            <a:r>
              <a:rPr lang="en-US" sz="2600" dirty="0">
                <a:latin typeface="Century Gothic" panose="020B0502020202020204" pitchFamily="34" charset="0"/>
              </a:rPr>
              <a:t>An image is a read-only template with instructions for creating a Docker container. Often, an image is based on another image, with some additional customization. </a:t>
            </a:r>
          </a:p>
          <a:p>
            <a:r>
              <a:rPr lang="en-IN" sz="2600" dirty="0">
                <a:latin typeface="Century Gothic" panose="020B0502020202020204" pitchFamily="34" charset="0"/>
              </a:rPr>
              <a:t>You might create your own images or you might only use those created by others and published in a registry. </a:t>
            </a:r>
          </a:p>
          <a:p>
            <a:r>
              <a:rPr lang="en-IN" sz="2600" dirty="0">
                <a:latin typeface="Century Gothic" panose="020B0502020202020204" pitchFamily="34" charset="0"/>
              </a:rPr>
              <a:t>To build your own image, you create a </a:t>
            </a:r>
            <a:r>
              <a:rPr lang="en-IN" sz="2600" dirty="0" err="1">
                <a:latin typeface="Century Gothic" panose="020B0502020202020204" pitchFamily="34" charset="0"/>
              </a:rPr>
              <a:t>Dockerfile</a:t>
            </a:r>
            <a:r>
              <a:rPr lang="en-IN" sz="2600" dirty="0">
                <a:latin typeface="Century Gothic" panose="020B0502020202020204" pitchFamily="34" charset="0"/>
              </a:rPr>
              <a:t> with a simple syntax for defining the steps needed to create the image and run it. </a:t>
            </a:r>
          </a:p>
          <a:p>
            <a:r>
              <a:rPr lang="en-IN" sz="2600" dirty="0">
                <a:latin typeface="Century Gothic" panose="020B0502020202020204" pitchFamily="34" charset="0"/>
              </a:rPr>
              <a:t>Each instruction in a </a:t>
            </a:r>
            <a:r>
              <a:rPr lang="en-IN" sz="2600" dirty="0" err="1">
                <a:latin typeface="Century Gothic" panose="020B0502020202020204" pitchFamily="34" charset="0"/>
              </a:rPr>
              <a:t>Dockerfile</a:t>
            </a:r>
            <a:r>
              <a:rPr lang="en-IN" sz="2600" dirty="0">
                <a:latin typeface="Century Gothic" panose="020B0502020202020204" pitchFamily="34" charset="0"/>
              </a:rPr>
              <a:t> creates a layer in the image. When you change the </a:t>
            </a:r>
            <a:r>
              <a:rPr lang="en-IN" sz="2600" dirty="0" err="1">
                <a:latin typeface="Century Gothic" panose="020B0502020202020204" pitchFamily="34" charset="0"/>
              </a:rPr>
              <a:t>Dockerfile</a:t>
            </a:r>
            <a:r>
              <a:rPr lang="en-IN" sz="2600" dirty="0">
                <a:latin typeface="Century Gothic" panose="020B0502020202020204" pitchFamily="34" charset="0"/>
              </a:rPr>
              <a:t> and rebuild the image, only those layers which have changed are rebuilt. This is part of what makes images so lightweight, small, and fast, when compared to other virtualization technologies.</a:t>
            </a:r>
          </a:p>
          <a:p>
            <a:r>
              <a:rPr lang="en-IN" sz="2600" dirty="0">
                <a:latin typeface="Century Gothic" panose="020B0502020202020204" pitchFamily="34" charset="0"/>
              </a:rPr>
              <a:t>Build by Docker users</a:t>
            </a:r>
          </a:p>
          <a:p>
            <a:r>
              <a:rPr lang="en-IN" sz="2600" dirty="0">
                <a:latin typeface="Century Gothic" panose="020B0502020202020204" pitchFamily="34" charset="0"/>
              </a:rPr>
              <a:t>Stored in Docker Hub or Your Local Registry</a:t>
            </a:r>
            <a:endParaRPr lang="en-US" sz="2600" dirty="0">
              <a:latin typeface="Century Gothic" panose="020B0502020202020204" pitchFamily="34" charset="0"/>
            </a:endParaRPr>
          </a:p>
          <a:p>
            <a:pPr marL="0" indent="0">
              <a:buNone/>
            </a:pPr>
            <a:endParaRPr lang="en-US" dirty="0"/>
          </a:p>
        </p:txBody>
      </p:sp>
    </p:spTree>
    <p:extLst>
      <p:ext uri="{BB962C8B-B14F-4D97-AF65-F5344CB8AC3E}">
        <p14:creationId xmlns:p14="http://schemas.microsoft.com/office/powerpoint/2010/main" val="141067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6DCD-4CD5-469E-9D67-8D33178A50C2}"/>
              </a:ext>
            </a:extLst>
          </p:cNvPr>
          <p:cNvSpPr txBox="1">
            <a:spLocks/>
          </p:cNvSpPr>
          <p:nvPr/>
        </p:nvSpPr>
        <p:spPr>
          <a:xfrm>
            <a:off x="72066" y="0"/>
            <a:ext cx="8596668" cy="444929"/>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a:latin typeface="Arial" panose="020B0604020202020204" pitchFamily="34" charset="0"/>
                <a:cs typeface="Arial" panose="020B0604020202020204" pitchFamily="34" charset="0"/>
              </a:rPr>
              <a:t>Background</a:t>
            </a:r>
            <a:endParaRPr lang="en-IN" sz="3200"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D99D3-FD43-46E4-A97B-8876C88C08B7}"/>
              </a:ext>
            </a:extLst>
          </p:cNvPr>
          <p:cNvSpPr/>
          <p:nvPr/>
        </p:nvSpPr>
        <p:spPr>
          <a:xfrm>
            <a:off x="704851" y="1215132"/>
            <a:ext cx="4027788" cy="1477328"/>
          </a:xfrm>
          <a:prstGeom prst="rect">
            <a:avLst/>
          </a:prstGeom>
        </p:spPr>
        <p:txBody>
          <a:bodyPr wrap="square">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What is container?</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Why is it required?</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How does it help?</a:t>
            </a:r>
            <a:endParaRPr lang="en-IN"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4D6A26D-8DE1-4EC9-A757-DA6D95510A9F}"/>
              </a:ext>
            </a:extLst>
          </p:cNvPr>
          <p:cNvSpPr/>
          <p:nvPr/>
        </p:nvSpPr>
        <p:spPr>
          <a:xfrm>
            <a:off x="3496962" y="616168"/>
            <a:ext cx="7257556" cy="1200329"/>
          </a:xfrm>
          <a:prstGeom prst="rect">
            <a:avLst/>
          </a:prstGeom>
        </p:spPr>
        <p:txBody>
          <a:bodyPr wrap="square">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How normal applications are executed?</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We find physical server</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We install OS</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Some additional required software &amp; Configurations</a:t>
            </a:r>
            <a:endParaRPr lang="en-IN"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0FAC84D-2D5B-4E8E-AD9A-FC4510A9A0BD}"/>
              </a:ext>
            </a:extLst>
          </p:cNvPr>
          <p:cNvSpPr/>
          <p:nvPr/>
        </p:nvSpPr>
        <p:spPr>
          <a:xfrm>
            <a:off x="3649362" y="1917105"/>
            <a:ext cx="7257556" cy="2585323"/>
          </a:xfrm>
          <a:prstGeom prst="rect">
            <a:avLst/>
          </a:prstGeom>
        </p:spPr>
        <p:txBody>
          <a:bodyPr wrap="square">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Java Web application</a:t>
            </a:r>
          </a:p>
          <a:p>
            <a:pPr marL="800100" lvl="1" indent="-342900">
              <a:buAutoNum type="arabicPeriod"/>
            </a:pPr>
            <a:r>
              <a:rPr lang="en-US" dirty="0">
                <a:latin typeface="Arial" panose="020B0604020202020204" pitchFamily="34" charset="0"/>
                <a:cs typeface="Arial" panose="020B0604020202020204" pitchFamily="34" charset="0"/>
              </a:rPr>
              <a:t>24 GB RAM  &amp; 1 TB HD Quadcore</a:t>
            </a:r>
          </a:p>
          <a:p>
            <a:pPr marL="800100" lvl="1" indent="-342900">
              <a:buAutoNum type="arabicPeriod"/>
            </a:pPr>
            <a:r>
              <a:rPr lang="en-US" dirty="0">
                <a:latin typeface="Arial" panose="020B0604020202020204" pitchFamily="34" charset="0"/>
                <a:cs typeface="Arial" panose="020B0604020202020204" pitchFamily="34" charset="0"/>
              </a:rPr>
              <a:t>Installed Linux (Ubuntu)</a:t>
            </a:r>
          </a:p>
          <a:p>
            <a:pPr marL="800100" lvl="1" indent="-342900">
              <a:buAutoNum type="arabicPeriod"/>
            </a:pPr>
            <a:r>
              <a:rPr lang="en-US" dirty="0">
                <a:latin typeface="Arial" panose="020B0604020202020204" pitchFamily="34" charset="0"/>
                <a:cs typeface="Arial" panose="020B0604020202020204" pitchFamily="34" charset="0"/>
              </a:rPr>
              <a:t>Installing Java, tomcat, MySQL</a:t>
            </a:r>
          </a:p>
          <a:p>
            <a:pPr marL="800100" lvl="1" indent="-342900">
              <a:buAutoNum type="arabicPeriod"/>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Dotnet</a:t>
            </a:r>
          </a:p>
          <a:p>
            <a:pPr marL="800100" lvl="1" indent="-342900">
              <a:buAutoNum type="arabicPeriod"/>
            </a:pPr>
            <a:r>
              <a:rPr lang="en-US" dirty="0">
                <a:latin typeface="Arial" panose="020B0604020202020204" pitchFamily="34" charset="0"/>
                <a:cs typeface="Arial" panose="020B0604020202020204" pitchFamily="34" charset="0"/>
              </a:rPr>
              <a:t>Same as above</a:t>
            </a:r>
          </a:p>
          <a:p>
            <a:pPr marL="800100" lvl="1" indent="-342900">
              <a:buAutoNum type="arabicPeriod"/>
            </a:pPr>
            <a:r>
              <a:rPr lang="en-US" dirty="0">
                <a:latin typeface="Arial" panose="020B0604020202020204" pitchFamily="34" charset="0"/>
                <a:cs typeface="Arial" panose="020B0604020202020204" pitchFamily="34" charset="0"/>
              </a:rPr>
              <a:t>Install Windows Server 2016</a:t>
            </a:r>
          </a:p>
          <a:p>
            <a:pPr marL="800100" lvl="1" indent="-342900">
              <a:buAutoNum type="arabicPeriod"/>
            </a:pPr>
            <a:r>
              <a:rPr lang="en-US" dirty="0">
                <a:latin typeface="Arial" panose="020B0604020202020204" pitchFamily="34" charset="0"/>
                <a:cs typeface="Arial" panose="020B0604020202020204" pitchFamily="34" charset="0"/>
              </a:rPr>
              <a:t>Configuring server &amp; Microsoft SQL server</a:t>
            </a:r>
          </a:p>
        </p:txBody>
      </p:sp>
      <p:sp>
        <p:nvSpPr>
          <p:cNvPr id="7" name="Rectangle 6">
            <a:extLst>
              <a:ext uri="{FF2B5EF4-FFF2-40B4-BE49-F238E27FC236}">
                <a16:creationId xmlns:a16="http://schemas.microsoft.com/office/drawing/2014/main" id="{18131C66-6E56-4E95-AE18-4547AF95B623}"/>
              </a:ext>
            </a:extLst>
          </p:cNvPr>
          <p:cNvSpPr/>
          <p:nvPr/>
        </p:nvSpPr>
        <p:spPr>
          <a:xfrm>
            <a:off x="3097419" y="4670933"/>
            <a:ext cx="7257556" cy="923330"/>
          </a:xfrm>
          <a:prstGeom prst="rect">
            <a:avLst/>
          </a:prstGeom>
        </p:spPr>
        <p:txBody>
          <a:bodyPr wrap="square">
            <a:spAutoFit/>
          </a:bodyPr>
          <a:lstStyle/>
          <a:p>
            <a:pPr lvl="1"/>
            <a:r>
              <a:rPr lang="en-US" dirty="0">
                <a:latin typeface="Arial" panose="020B0604020202020204" pitchFamily="34" charset="0"/>
                <a:cs typeface="Arial" panose="020B0604020202020204" pitchFamily="34" charset="0"/>
              </a:rPr>
              <a:t>For Java Web application we need 2 servers each server consumes 4 GB memory but we have servers with 24 GB which is wasting Memory</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47DCCB30-1604-4071-AEE2-E7C7DDD2C951}"/>
              </a:ext>
            </a:extLst>
          </p:cNvPr>
          <p:cNvSpPr/>
          <p:nvPr/>
        </p:nvSpPr>
        <p:spPr>
          <a:xfrm>
            <a:off x="3015038" y="5672385"/>
            <a:ext cx="7257556" cy="923330"/>
          </a:xfrm>
          <a:prstGeom prst="rect">
            <a:avLst/>
          </a:prstGeom>
        </p:spPr>
        <p:txBody>
          <a:bodyPr wrap="square">
            <a:spAutoFit/>
          </a:bodyPr>
          <a:lstStyle/>
          <a:p>
            <a:pPr lvl="1"/>
            <a:r>
              <a:rPr lang="en-US" dirty="0">
                <a:latin typeface="Arial" panose="020B0604020202020204" pitchFamily="34" charset="0"/>
                <a:cs typeface="Arial" panose="020B0604020202020204" pitchFamily="34" charset="0"/>
              </a:rPr>
              <a:t>The concept that came out to use Hardware to its potential is Virtualization (Server Virtualization) where we install virtualization software and install two JVMs/OS in one server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59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55643" y="49066"/>
            <a:ext cx="10515600" cy="594995"/>
          </a:xfrm>
        </p:spPr>
        <p:txBody>
          <a:bodyPr>
            <a:normAutofit/>
          </a:bodyPr>
          <a:lstStyle/>
          <a:p>
            <a:r>
              <a:rPr lang="en-US" sz="3200" b="1" dirty="0">
                <a:latin typeface="Arial" panose="020B0604020202020204" pitchFamily="34" charset="0"/>
                <a:cs typeface="Arial" panose="020B0604020202020204" pitchFamily="34" charset="0"/>
              </a:rPr>
              <a:t>Docker Container</a:t>
            </a:r>
            <a:endParaRPr lang="en-IN" sz="3200"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15636AA3-6454-4D26-A8FC-A43B6FC0DBF2}"/>
              </a:ext>
            </a:extLst>
          </p:cNvPr>
          <p:cNvSpPr>
            <a:spLocks noGrp="1"/>
          </p:cNvSpPr>
          <p:nvPr>
            <p:ph idx="1"/>
          </p:nvPr>
        </p:nvSpPr>
        <p:spPr>
          <a:xfrm>
            <a:off x="159465" y="583045"/>
            <a:ext cx="11906843" cy="5761194"/>
          </a:xfrm>
        </p:spPr>
        <p:txBody>
          <a:bodyPr>
            <a:normAutofit/>
          </a:bodyPr>
          <a:lstStyle/>
          <a:p>
            <a:r>
              <a:rPr lang="en-US" sz="2600" dirty="0">
                <a:latin typeface="Century Gothic" panose="020B0502020202020204" pitchFamily="34" charset="0"/>
              </a:rPr>
              <a:t>A container is a runnable instance of an image. You can create, start, stop, move, or delete a container using the Docker API or CLI. </a:t>
            </a:r>
          </a:p>
          <a:p>
            <a:r>
              <a:rPr lang="en-US" sz="2600" dirty="0">
                <a:latin typeface="Century Gothic" panose="020B0502020202020204" pitchFamily="34" charset="0"/>
              </a:rPr>
              <a:t>You can connect a container to one or more networks, attach storage to it, or even create a new image based on its current state.</a:t>
            </a:r>
          </a:p>
          <a:p>
            <a:r>
              <a:rPr lang="en-IN" sz="2600" dirty="0">
                <a:latin typeface="Century Gothic" panose="020B0502020202020204" pitchFamily="34" charset="0"/>
              </a:rPr>
              <a:t>By default, a container is relatively well isolated from other containers and its host machine. </a:t>
            </a:r>
          </a:p>
          <a:p>
            <a:r>
              <a:rPr lang="en-IN" sz="2600" dirty="0">
                <a:latin typeface="Century Gothic" panose="020B0502020202020204" pitchFamily="34" charset="0"/>
              </a:rPr>
              <a:t>You can control how isolated a container’s network, storage, or other underlying subsystems are from other containers or from the host machine.</a:t>
            </a:r>
          </a:p>
          <a:p>
            <a:r>
              <a:rPr lang="en-IN" sz="2600" dirty="0">
                <a:latin typeface="Century Gothic" panose="020B0502020202020204" pitchFamily="34" charset="0"/>
              </a:rPr>
              <a:t>A container is defined by its image as well as any configuration options you provide to it when you create or start it. </a:t>
            </a:r>
          </a:p>
          <a:p>
            <a:r>
              <a:rPr lang="en-IN" sz="2600" dirty="0">
                <a:latin typeface="Century Gothic" panose="020B0502020202020204" pitchFamily="34" charset="0"/>
              </a:rPr>
              <a:t>When a container is removed, any changes to its state that are not stored in persistent storage disappear.</a:t>
            </a:r>
          </a:p>
          <a:p>
            <a:pPr lvl="2"/>
            <a:endParaRPr lang="en-US" sz="2000" dirty="0"/>
          </a:p>
        </p:txBody>
      </p:sp>
    </p:spTree>
    <p:extLst>
      <p:ext uri="{BB962C8B-B14F-4D97-AF65-F5344CB8AC3E}">
        <p14:creationId xmlns:p14="http://schemas.microsoft.com/office/powerpoint/2010/main" val="9457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7476" y="35437"/>
            <a:ext cx="10515600" cy="594995"/>
          </a:xfrm>
        </p:spPr>
        <p:txBody>
          <a:bodyPr>
            <a:normAutofit/>
          </a:bodyPr>
          <a:lstStyle/>
          <a:p>
            <a:r>
              <a:rPr lang="en-US" sz="3200" b="1" dirty="0" err="1">
                <a:latin typeface="Arial" panose="020B0604020202020204" pitchFamily="34" charset="0"/>
                <a:cs typeface="Arial" panose="020B0604020202020204" pitchFamily="34" charset="0"/>
              </a:rPr>
              <a:t>Dockerfile</a:t>
            </a:r>
            <a:endParaRPr 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403EB6A-D6A1-4B52-A448-D1A4883F4D71}"/>
              </a:ext>
            </a:extLst>
          </p:cNvPr>
          <p:cNvSpPr>
            <a:spLocks noGrp="1"/>
          </p:cNvSpPr>
          <p:nvPr>
            <p:ph idx="1"/>
          </p:nvPr>
        </p:nvSpPr>
        <p:spPr>
          <a:xfrm>
            <a:off x="145411" y="584545"/>
            <a:ext cx="11817203" cy="5938004"/>
          </a:xfrm>
        </p:spPr>
        <p:txBody>
          <a:bodyPr>
            <a:normAutofit/>
          </a:bodyPr>
          <a:lstStyle/>
          <a:p>
            <a:r>
              <a:rPr lang="en-US" dirty="0"/>
              <a:t>FROM -&gt; Selecting Base/Parent Image</a:t>
            </a:r>
            <a:endParaRPr lang="en-IN" sz="1400" dirty="0"/>
          </a:p>
          <a:p>
            <a:r>
              <a:rPr lang="en-US" dirty="0"/>
              <a:t>MAINTAINER -&gt; WRITER/AUTHOR  (LABEL “key” =“value”</a:t>
            </a:r>
            <a:r>
              <a:rPr lang="en-IN" sz="1400" dirty="0"/>
              <a:t>)</a:t>
            </a:r>
          </a:p>
          <a:p>
            <a:r>
              <a:rPr lang="en-US" dirty="0"/>
              <a:t>EXPOSE 8080</a:t>
            </a:r>
          </a:p>
          <a:p>
            <a:r>
              <a:rPr lang="en-US" dirty="0"/>
              <a:t>ENV </a:t>
            </a:r>
            <a:r>
              <a:rPr lang="en-US" dirty="0" err="1"/>
              <a:t>myEnv</a:t>
            </a:r>
            <a:r>
              <a:rPr lang="en-US" dirty="0"/>
              <a:t>=8.0</a:t>
            </a:r>
          </a:p>
          <a:p>
            <a:r>
              <a:rPr lang="en-US" dirty="0"/>
              <a:t>ADD/COPY</a:t>
            </a:r>
            <a:endParaRPr lang="en-IN" dirty="0"/>
          </a:p>
          <a:p>
            <a:r>
              <a:rPr lang="en-US" dirty="0"/>
              <a:t>RUN -&gt; These are the commands executed while building Image</a:t>
            </a:r>
            <a:endParaRPr lang="en-IN" sz="1400" dirty="0"/>
          </a:p>
          <a:p>
            <a:r>
              <a:rPr lang="en-US" dirty="0"/>
              <a:t>CMD -&gt; is executed when container is created (when you run docker run these statements will get executed)</a:t>
            </a:r>
            <a:endParaRPr lang="en-IN" sz="1400" dirty="0"/>
          </a:p>
          <a:p>
            <a:pPr lvl="1"/>
            <a:r>
              <a:rPr lang="en-US" sz="2800" dirty="0"/>
              <a:t>Name -&gt; </a:t>
            </a:r>
            <a:r>
              <a:rPr lang="en-US" sz="2800" dirty="0" err="1"/>
              <a:t>Dockerfile</a:t>
            </a:r>
            <a:r>
              <a:rPr lang="en-US" sz="2800" dirty="0"/>
              <a:t> (if the name is this then no need to specify file name otherwise -f option has to point the location of the file)</a:t>
            </a:r>
            <a:endParaRPr lang="en-IN" sz="2800" dirty="0"/>
          </a:p>
          <a:p>
            <a:pPr marL="0" indent="0">
              <a:buNone/>
            </a:pPr>
            <a:r>
              <a:rPr lang="en-US" dirty="0"/>
              <a:t>Ref: https://docs.docker.com/engine/reference/builder/</a:t>
            </a:r>
          </a:p>
        </p:txBody>
      </p:sp>
    </p:spTree>
    <p:extLst>
      <p:ext uri="{BB962C8B-B14F-4D97-AF65-F5344CB8AC3E}">
        <p14:creationId xmlns:p14="http://schemas.microsoft.com/office/powerpoint/2010/main" val="212386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7476" y="35437"/>
            <a:ext cx="10515600" cy="594995"/>
          </a:xfrm>
        </p:spPr>
        <p:txBody>
          <a:bodyPr>
            <a:normAutofit/>
          </a:bodyPr>
          <a:lstStyle/>
          <a:p>
            <a:r>
              <a:rPr lang="en-US" sz="3200" b="1" dirty="0" err="1">
                <a:latin typeface="Arial" panose="020B0604020202020204" pitchFamily="34" charset="0"/>
                <a:cs typeface="Arial" panose="020B0604020202020204" pitchFamily="34" charset="0"/>
              </a:rPr>
              <a:t>Dockerfile</a:t>
            </a:r>
            <a:endParaRPr lang="en-US" sz="32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403EB6A-D6A1-4B52-A448-D1A4883F4D71}"/>
              </a:ext>
            </a:extLst>
          </p:cNvPr>
          <p:cNvSpPr>
            <a:spLocks noGrp="1"/>
          </p:cNvSpPr>
          <p:nvPr>
            <p:ph idx="1"/>
          </p:nvPr>
        </p:nvSpPr>
        <p:spPr>
          <a:xfrm>
            <a:off x="145411" y="584545"/>
            <a:ext cx="11817203" cy="5938004"/>
          </a:xfrm>
        </p:spPr>
        <p:txBody>
          <a:bodyPr>
            <a:normAutofit/>
          </a:bodyPr>
          <a:lstStyle/>
          <a:p>
            <a:r>
              <a:rPr lang="en-US" dirty="0"/>
              <a:t>FROM centos</a:t>
            </a:r>
          </a:p>
          <a:p>
            <a:r>
              <a:rPr lang="en-US" dirty="0"/>
              <a:t>RUN yum install java -y</a:t>
            </a:r>
          </a:p>
          <a:p>
            <a:r>
              <a:rPr lang="en-US" dirty="0"/>
              <a:t>RUN </a:t>
            </a:r>
            <a:r>
              <a:rPr lang="en-US" dirty="0" err="1"/>
              <a:t>mkdir</a:t>
            </a:r>
            <a:r>
              <a:rPr lang="en-US" dirty="0"/>
              <a:t> /opt/tomcat/</a:t>
            </a:r>
          </a:p>
          <a:p>
            <a:r>
              <a:rPr lang="en-US" dirty="0"/>
              <a:t>WORKDIR /opt/tomcat</a:t>
            </a:r>
          </a:p>
          <a:p>
            <a:r>
              <a:rPr lang="en-US" dirty="0"/>
              <a:t>ADD https://dlcdn.apache.org/tomcat/tomcat-9/v9.0.54/bin/apache-tomcat-9.0.54.tar.gz /opt/tomcat</a:t>
            </a:r>
          </a:p>
          <a:p>
            <a:r>
              <a:rPr lang="en-US" dirty="0"/>
              <a:t>RUN tar </a:t>
            </a:r>
            <a:r>
              <a:rPr lang="en-US" dirty="0" err="1"/>
              <a:t>xvfz</a:t>
            </a:r>
            <a:r>
              <a:rPr lang="en-US" dirty="0"/>
              <a:t> apache*.tar.gz</a:t>
            </a:r>
          </a:p>
          <a:p>
            <a:r>
              <a:rPr lang="en-US" dirty="0"/>
              <a:t>RUN mv apache-tomcat-9.0.54/* /opt/tomcat </a:t>
            </a:r>
          </a:p>
          <a:p>
            <a:r>
              <a:rPr lang="en-US" dirty="0"/>
              <a:t>EXPOSE 8080</a:t>
            </a:r>
          </a:p>
          <a:p>
            <a:r>
              <a:rPr lang="en-US" dirty="0"/>
              <a:t>CMD ["/opt/tomcat/bin/catalina.sh", "run"]</a:t>
            </a:r>
          </a:p>
        </p:txBody>
      </p:sp>
    </p:spTree>
    <p:extLst>
      <p:ext uri="{BB962C8B-B14F-4D97-AF65-F5344CB8AC3E}">
        <p14:creationId xmlns:p14="http://schemas.microsoft.com/office/powerpoint/2010/main" val="9676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48510" y="44864"/>
            <a:ext cx="10515600" cy="594995"/>
          </a:xfrm>
        </p:spPr>
        <p:txBody>
          <a:bodyPr>
            <a:normAutofit/>
          </a:bodyPr>
          <a:lstStyle/>
          <a:p>
            <a:r>
              <a:rPr lang="en-US" sz="3200" b="1" dirty="0">
                <a:latin typeface="Arial" panose="020B0604020202020204" pitchFamily="34" charset="0"/>
                <a:cs typeface="Arial" panose="020B0604020202020204" pitchFamily="34" charset="0"/>
              </a:rPr>
              <a:t>Building the Docker Image</a:t>
            </a:r>
          </a:p>
        </p:txBody>
      </p:sp>
      <p:sp>
        <p:nvSpPr>
          <p:cNvPr id="7" name="Content Placeholder 2">
            <a:extLst>
              <a:ext uri="{FF2B5EF4-FFF2-40B4-BE49-F238E27FC236}">
                <a16:creationId xmlns:a16="http://schemas.microsoft.com/office/drawing/2014/main" id="{93CE0EAB-58F2-44D5-8424-08C5D6910710}"/>
              </a:ext>
            </a:extLst>
          </p:cNvPr>
          <p:cNvSpPr>
            <a:spLocks noGrp="1"/>
          </p:cNvSpPr>
          <p:nvPr>
            <p:ph idx="1"/>
          </p:nvPr>
        </p:nvSpPr>
        <p:spPr>
          <a:xfrm>
            <a:off x="98316" y="569030"/>
            <a:ext cx="11930285" cy="5657850"/>
          </a:xfrm>
        </p:spPr>
        <p:txBody>
          <a:bodyPr>
            <a:normAutofit/>
          </a:bodyPr>
          <a:lstStyle/>
          <a:p>
            <a:r>
              <a:rPr lang="en-US" dirty="0"/>
              <a:t>docker build -t </a:t>
            </a:r>
            <a:r>
              <a:rPr lang="en-US" dirty="0" err="1"/>
              <a:t>my-first:latest</a:t>
            </a:r>
            <a:r>
              <a:rPr lang="en-US" dirty="0"/>
              <a:t> . (</a:t>
            </a:r>
            <a:r>
              <a:rPr lang="en-US" dirty="0" err="1"/>
              <a:t>Dockerfile</a:t>
            </a:r>
            <a:r>
              <a:rPr lang="en-US" dirty="0"/>
              <a:t> location)</a:t>
            </a:r>
            <a:endParaRPr lang="en-IN" dirty="0"/>
          </a:p>
          <a:p>
            <a:pPr lvl="2"/>
            <a:r>
              <a:rPr lang="en-US" sz="1800" dirty="0"/>
              <a:t>-</a:t>
            </a:r>
            <a:r>
              <a:rPr lang="en-US" sz="2800" dirty="0"/>
              <a:t>t – Name of the image and tag (Version)</a:t>
            </a:r>
            <a:endParaRPr lang="en-IN" sz="2800" dirty="0"/>
          </a:p>
          <a:p>
            <a:pPr lvl="0"/>
            <a:r>
              <a:rPr lang="en-US" dirty="0"/>
              <a:t>docker images</a:t>
            </a:r>
            <a:endParaRPr lang="en-IN" dirty="0"/>
          </a:p>
          <a:p>
            <a:pPr lvl="2"/>
            <a:r>
              <a:rPr lang="en-US" sz="2800" dirty="0"/>
              <a:t>docker </a:t>
            </a:r>
            <a:r>
              <a:rPr lang="en-US" sz="2800" dirty="0" err="1"/>
              <a:t>rmi</a:t>
            </a:r>
            <a:r>
              <a:rPr lang="en-US" sz="2800" dirty="0"/>
              <a:t> &lt;image name&gt;</a:t>
            </a:r>
            <a:endParaRPr lang="en-IN" sz="2800" dirty="0"/>
          </a:p>
          <a:p>
            <a:pPr lvl="2"/>
            <a:r>
              <a:rPr lang="en-US" sz="2800" dirty="0"/>
              <a:t>docker images -q -&gt; Returns image ID</a:t>
            </a:r>
            <a:endParaRPr lang="en-IN" sz="2800" dirty="0"/>
          </a:p>
          <a:p>
            <a:r>
              <a:rPr lang="en-US" dirty="0"/>
              <a:t>docker run –d –p 8080:8080 &lt;image name&gt;</a:t>
            </a:r>
          </a:p>
          <a:p>
            <a:r>
              <a:rPr lang="en-US" dirty="0"/>
              <a:t>docker </a:t>
            </a:r>
            <a:r>
              <a:rPr lang="en-US" dirty="0" err="1"/>
              <a:t>ps</a:t>
            </a:r>
            <a:endParaRPr lang="en-US" dirty="0"/>
          </a:p>
          <a:p>
            <a:r>
              <a:rPr lang="en-US" dirty="0"/>
              <a:t>docker </a:t>
            </a:r>
            <a:r>
              <a:rPr lang="en-US" dirty="0" err="1"/>
              <a:t>ps</a:t>
            </a:r>
            <a:r>
              <a:rPr lang="en-US" dirty="0"/>
              <a:t> –a</a:t>
            </a:r>
          </a:p>
          <a:p>
            <a:r>
              <a:rPr lang="en-US" dirty="0"/>
              <a:t>docker </a:t>
            </a:r>
            <a:r>
              <a:rPr lang="en-US" dirty="0" err="1"/>
              <a:t>ps</a:t>
            </a:r>
            <a:r>
              <a:rPr lang="en-US" dirty="0"/>
              <a:t> –a –q</a:t>
            </a:r>
          </a:p>
          <a:p>
            <a:r>
              <a:rPr lang="en-US" dirty="0"/>
              <a:t>docker rm &lt;</a:t>
            </a:r>
            <a:r>
              <a:rPr lang="en-US" dirty="0" err="1"/>
              <a:t>ContanerName</a:t>
            </a:r>
            <a:r>
              <a:rPr lang="en-US" dirty="0"/>
              <a:t>&gt; (-f forceful)</a:t>
            </a:r>
          </a:p>
          <a:p>
            <a:r>
              <a:rPr lang="en-US" dirty="0"/>
              <a:t>docker exec -it ef6a370adc96 /bin/bash – to login to the container</a:t>
            </a:r>
          </a:p>
        </p:txBody>
      </p:sp>
    </p:spTree>
    <p:extLst>
      <p:ext uri="{BB962C8B-B14F-4D97-AF65-F5344CB8AC3E}">
        <p14:creationId xmlns:p14="http://schemas.microsoft.com/office/powerpoint/2010/main" val="164212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9658" y="54291"/>
            <a:ext cx="10515600" cy="594995"/>
          </a:xfrm>
        </p:spPr>
        <p:txBody>
          <a:bodyPr>
            <a:normAutofit/>
          </a:bodyPr>
          <a:lstStyle/>
          <a:p>
            <a:r>
              <a:rPr lang="en-US" sz="3200" b="1" dirty="0">
                <a:latin typeface="Arial" panose="020B0604020202020204" pitchFamily="34" charset="0"/>
                <a:cs typeface="Arial" panose="020B0604020202020204" pitchFamily="34" charset="0"/>
              </a:rPr>
              <a:t>Docker Hub</a:t>
            </a:r>
          </a:p>
        </p:txBody>
      </p:sp>
      <p:sp>
        <p:nvSpPr>
          <p:cNvPr id="7" name="Content Placeholder 2">
            <a:extLst>
              <a:ext uri="{FF2B5EF4-FFF2-40B4-BE49-F238E27FC236}">
                <a16:creationId xmlns:a16="http://schemas.microsoft.com/office/drawing/2014/main" id="{E06B5917-9ED2-4AFF-821D-5767CB8D1C3E}"/>
              </a:ext>
            </a:extLst>
          </p:cNvPr>
          <p:cNvSpPr>
            <a:spLocks noGrp="1"/>
          </p:cNvSpPr>
          <p:nvPr>
            <p:ph idx="1"/>
          </p:nvPr>
        </p:nvSpPr>
        <p:spPr>
          <a:xfrm>
            <a:off x="236792" y="609670"/>
            <a:ext cx="11744675" cy="4716474"/>
          </a:xfrm>
        </p:spPr>
        <p:txBody>
          <a:bodyPr>
            <a:normAutofit/>
          </a:bodyPr>
          <a:lstStyle/>
          <a:p>
            <a:r>
              <a:rPr lang="en-US" dirty="0"/>
              <a:t>Docker Hub is a Cloud hosted service provided by Docker. Like GitHub repository for Docker images</a:t>
            </a:r>
          </a:p>
          <a:p>
            <a:r>
              <a:rPr lang="en-US" dirty="0"/>
              <a:t>Docker Hub is a service provided by Docker for finding and sharing container images with your team. It provides the following major features: </a:t>
            </a:r>
          </a:p>
          <a:p>
            <a:pPr lvl="1"/>
            <a:r>
              <a:rPr lang="en-US" sz="2800" dirty="0"/>
              <a:t>Repositories: </a:t>
            </a:r>
          </a:p>
          <a:p>
            <a:pPr lvl="1"/>
            <a:r>
              <a:rPr lang="en-US" sz="2800" dirty="0"/>
              <a:t>Push and pull container images. ... Builds: Automatically build container images from GitHub and Bitbucket and push them to Docker Hub.</a:t>
            </a:r>
          </a:p>
          <a:p>
            <a:r>
              <a:rPr lang="en-IN" dirty="0">
                <a:hlinkClick r:id="rId3"/>
              </a:rPr>
              <a:t>https://hub.docker.com/</a:t>
            </a:r>
            <a:endParaRPr lang="en-IN" dirty="0"/>
          </a:p>
          <a:p>
            <a:r>
              <a:rPr lang="en-IN" dirty="0"/>
              <a:t>Public Images – Created By Vendors or anybody</a:t>
            </a:r>
          </a:p>
          <a:p>
            <a:r>
              <a:rPr lang="en-IN" dirty="0"/>
              <a:t>Private images</a:t>
            </a:r>
            <a:endParaRPr lang="en-US" dirty="0"/>
          </a:p>
        </p:txBody>
      </p:sp>
    </p:spTree>
    <p:extLst>
      <p:ext uri="{BB962C8B-B14F-4D97-AF65-F5344CB8AC3E}">
        <p14:creationId xmlns:p14="http://schemas.microsoft.com/office/powerpoint/2010/main" val="246233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2651" y="45501"/>
            <a:ext cx="10515600" cy="594995"/>
          </a:xfrm>
        </p:spPr>
        <p:txBody>
          <a:bodyPr>
            <a:normAutofit/>
          </a:bodyPr>
          <a:lstStyle/>
          <a:p>
            <a:r>
              <a:rPr lang="en-US" sz="3200" b="1" dirty="0">
                <a:latin typeface="Arial" panose="020B0604020202020204" pitchFamily="34" charset="0"/>
                <a:cs typeface="Arial" panose="020B0604020202020204" pitchFamily="34" charset="0"/>
              </a:rPr>
              <a:t>Docker Commands</a:t>
            </a:r>
          </a:p>
        </p:txBody>
      </p:sp>
      <p:sp>
        <p:nvSpPr>
          <p:cNvPr id="7" name="Content Placeholder 2">
            <a:extLst>
              <a:ext uri="{FF2B5EF4-FFF2-40B4-BE49-F238E27FC236}">
                <a16:creationId xmlns:a16="http://schemas.microsoft.com/office/drawing/2014/main" id="{E06B5917-9ED2-4AFF-821D-5767CB8D1C3E}"/>
              </a:ext>
            </a:extLst>
          </p:cNvPr>
          <p:cNvSpPr>
            <a:spLocks noGrp="1"/>
          </p:cNvSpPr>
          <p:nvPr>
            <p:ph idx="1"/>
          </p:nvPr>
        </p:nvSpPr>
        <p:spPr>
          <a:xfrm>
            <a:off x="113729" y="600497"/>
            <a:ext cx="11753342" cy="6073680"/>
          </a:xfrm>
        </p:spPr>
        <p:txBody>
          <a:bodyPr>
            <a:noAutofit/>
          </a:bodyPr>
          <a:lstStyle/>
          <a:p>
            <a:pPr lvl="0"/>
            <a:r>
              <a:rPr lang="en-US" sz="2400" dirty="0">
                <a:latin typeface="Century Gothic" panose="020B0502020202020204" pitchFamily="34" charset="0"/>
              </a:rPr>
              <a:t>docker run -it ubuntu /bin/bash</a:t>
            </a:r>
            <a:endParaRPr lang="en-IN" sz="2400" dirty="0">
              <a:latin typeface="Century Gothic" panose="020B0502020202020204" pitchFamily="34" charset="0"/>
            </a:endParaRPr>
          </a:p>
          <a:p>
            <a:pPr lvl="1"/>
            <a:r>
              <a:rPr lang="en-IN" dirty="0">
                <a:latin typeface="Century Gothic" panose="020B0502020202020204" pitchFamily="34" charset="0"/>
              </a:rPr>
              <a:t>When you run this command, the following happens (assuming you are using the default registry configuration):</a:t>
            </a:r>
          </a:p>
          <a:p>
            <a:pPr lvl="2"/>
            <a:r>
              <a:rPr lang="en-IN" sz="2400" dirty="0">
                <a:latin typeface="Century Gothic" panose="020B0502020202020204" pitchFamily="34" charset="0"/>
              </a:rPr>
              <a:t>If you do not have the ubuntu image locally, Docker pulls it from your configured registry, as though you had run docker pull ubuntu manually.</a:t>
            </a:r>
          </a:p>
          <a:p>
            <a:pPr lvl="2"/>
            <a:r>
              <a:rPr lang="en-IN" sz="2400" dirty="0">
                <a:latin typeface="Century Gothic" panose="020B0502020202020204" pitchFamily="34" charset="0"/>
              </a:rPr>
              <a:t>Docker creates a new container, as though you had run a docker container create command manually.</a:t>
            </a:r>
          </a:p>
          <a:p>
            <a:pPr lvl="2"/>
            <a:r>
              <a:rPr lang="en-IN" sz="2400" dirty="0">
                <a:latin typeface="Century Gothic" panose="020B0502020202020204" pitchFamily="34" charset="0"/>
              </a:rPr>
              <a:t>Docker allocates a read-write filesystem to the container, as its final layer. This allows a running container to create or modify files and directories in its local filesystem.</a:t>
            </a:r>
          </a:p>
          <a:p>
            <a:pPr lvl="2"/>
            <a:r>
              <a:rPr lang="en-IN" sz="2400" dirty="0">
                <a:latin typeface="Century Gothic" panose="020B0502020202020204" pitchFamily="34" charset="0"/>
              </a:rPr>
              <a:t>Docker creates a network interface to connect the container to the default network, since you did not specify any networking options. </a:t>
            </a:r>
          </a:p>
          <a:p>
            <a:pPr lvl="2"/>
            <a:r>
              <a:rPr lang="en-IN" sz="2400" dirty="0">
                <a:latin typeface="Century Gothic" panose="020B0502020202020204" pitchFamily="34" charset="0"/>
              </a:rPr>
              <a:t>This includes assigning an IP address to the container. By default, containers can connect to external networks using the host machine’s network connection.</a:t>
            </a:r>
          </a:p>
        </p:txBody>
      </p:sp>
    </p:spTree>
    <p:extLst>
      <p:ext uri="{BB962C8B-B14F-4D97-AF65-F5344CB8AC3E}">
        <p14:creationId xmlns:p14="http://schemas.microsoft.com/office/powerpoint/2010/main" val="341458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2651" y="130344"/>
            <a:ext cx="10515600" cy="594995"/>
          </a:xfrm>
        </p:spPr>
        <p:txBody>
          <a:bodyPr>
            <a:normAutofit/>
          </a:bodyPr>
          <a:lstStyle/>
          <a:p>
            <a:r>
              <a:rPr lang="en-US" sz="3200" b="1" dirty="0">
                <a:latin typeface="Arial" panose="020B0604020202020204" pitchFamily="34" charset="0"/>
                <a:cs typeface="Arial" panose="020B0604020202020204" pitchFamily="34" charset="0"/>
              </a:rPr>
              <a:t>Docker Commands</a:t>
            </a:r>
          </a:p>
        </p:txBody>
      </p:sp>
      <p:sp>
        <p:nvSpPr>
          <p:cNvPr id="7" name="Content Placeholder 2">
            <a:extLst>
              <a:ext uri="{FF2B5EF4-FFF2-40B4-BE49-F238E27FC236}">
                <a16:creationId xmlns:a16="http://schemas.microsoft.com/office/drawing/2014/main" id="{E06B5917-9ED2-4AFF-821D-5767CB8D1C3E}"/>
              </a:ext>
            </a:extLst>
          </p:cNvPr>
          <p:cNvSpPr>
            <a:spLocks noGrp="1"/>
          </p:cNvSpPr>
          <p:nvPr>
            <p:ph idx="1"/>
          </p:nvPr>
        </p:nvSpPr>
        <p:spPr>
          <a:xfrm>
            <a:off x="207999" y="675912"/>
            <a:ext cx="11753342" cy="4188319"/>
          </a:xfrm>
        </p:spPr>
        <p:txBody>
          <a:bodyPr>
            <a:noAutofit/>
          </a:bodyPr>
          <a:lstStyle/>
          <a:p>
            <a:pPr lvl="0"/>
            <a:r>
              <a:rPr lang="en-US" sz="2400" dirty="0">
                <a:latin typeface="Century Gothic" panose="020B0502020202020204" pitchFamily="34" charset="0"/>
              </a:rPr>
              <a:t>docker pull myregistry.local:5000/testing/test-image</a:t>
            </a:r>
          </a:p>
          <a:p>
            <a:pPr marL="0" lvl="0" indent="0">
              <a:buNone/>
            </a:pPr>
            <a:r>
              <a:rPr lang="en-US" sz="2400" dirty="0">
                <a:latin typeface="Century Gothic" panose="020B0502020202020204" pitchFamily="34" charset="0"/>
              </a:rPr>
              <a:t>Pulls the image from different Registry</a:t>
            </a:r>
          </a:p>
          <a:p>
            <a:r>
              <a:rPr lang="en-US" sz="2400" dirty="0">
                <a:latin typeface="Century Gothic" panose="020B0502020202020204" pitchFamily="34" charset="0"/>
              </a:rPr>
              <a:t>docker push &lt;</a:t>
            </a:r>
            <a:r>
              <a:rPr lang="en-US" sz="2400" dirty="0" err="1">
                <a:latin typeface="Century Gothic" panose="020B0502020202020204" pitchFamily="34" charset="0"/>
              </a:rPr>
              <a:t>imageName</a:t>
            </a:r>
            <a:r>
              <a:rPr lang="en-US" sz="2400" dirty="0">
                <a:latin typeface="Century Gothic" panose="020B0502020202020204" pitchFamily="34" charset="0"/>
              </a:rPr>
              <a:t>&gt; -- skatta3/</a:t>
            </a:r>
            <a:r>
              <a:rPr lang="en-US" sz="2400" dirty="0" err="1">
                <a:latin typeface="Century Gothic" panose="020B0502020202020204" pitchFamily="34" charset="0"/>
              </a:rPr>
              <a:t>mywebapp</a:t>
            </a:r>
            <a:endParaRPr lang="en-US" sz="2400" dirty="0">
              <a:latin typeface="Century Gothic" panose="020B0502020202020204" pitchFamily="34" charset="0"/>
            </a:endParaRPr>
          </a:p>
          <a:p>
            <a:r>
              <a:rPr lang="en-IN" sz="2400" dirty="0">
                <a:latin typeface="Century Gothic" panose="020B0502020202020204" pitchFamily="34" charset="0"/>
              </a:rPr>
              <a:t>docker push localhost.localdomain:5000/ubuntu </a:t>
            </a:r>
          </a:p>
          <a:p>
            <a:pPr marL="0" indent="0">
              <a:buNone/>
            </a:pPr>
            <a:r>
              <a:rPr lang="en-IN" sz="2400" dirty="0">
                <a:latin typeface="Century Gothic" panose="020B0502020202020204" pitchFamily="34" charset="0"/>
              </a:rPr>
              <a:t> Push image to your Own registry</a:t>
            </a:r>
          </a:p>
          <a:p>
            <a:pPr lvl="0"/>
            <a:r>
              <a:rPr lang="en-US" sz="2400" dirty="0">
                <a:latin typeface="Century Gothic" panose="020B0502020202020204" pitchFamily="34" charset="0"/>
              </a:rPr>
              <a:t>docker rm &lt;Container&gt; -&gt; to remove container which loses the history</a:t>
            </a:r>
            <a:r>
              <a:rPr lang="en-US" dirty="0"/>
              <a:t>	</a:t>
            </a:r>
            <a:endParaRPr lang="en-IN" dirty="0"/>
          </a:p>
          <a:p>
            <a:pPr lvl="1"/>
            <a:r>
              <a:rPr lang="en-US" dirty="0">
                <a:latin typeface="Century Gothic" panose="020B0502020202020204" pitchFamily="34" charset="0"/>
              </a:rPr>
              <a:t>stop the container and remove or force delete with -f option</a:t>
            </a:r>
            <a:endParaRPr lang="en-IN" dirty="0">
              <a:latin typeface="Century Gothic" panose="020B0502020202020204" pitchFamily="34" charset="0"/>
            </a:endParaRPr>
          </a:p>
          <a:p>
            <a:pPr lvl="1"/>
            <a:r>
              <a:rPr lang="en-US" dirty="0">
                <a:latin typeface="Century Gothic" panose="020B0502020202020204" pitchFamily="34" charset="0"/>
              </a:rPr>
              <a:t>docker rm -f &lt;Container&gt;</a:t>
            </a:r>
            <a:endParaRPr lang="en-IN" dirty="0">
              <a:latin typeface="Century Gothic" panose="020B0502020202020204" pitchFamily="34" charset="0"/>
            </a:endParaRPr>
          </a:p>
          <a:p>
            <a:pPr lvl="1"/>
            <a:r>
              <a:rPr lang="en-US" dirty="0">
                <a:latin typeface="Century Gothic" panose="020B0502020202020204" pitchFamily="34" charset="0"/>
              </a:rPr>
              <a:t>docker rm -f $(docker </a:t>
            </a:r>
            <a:r>
              <a:rPr lang="en-US" dirty="0" err="1">
                <a:latin typeface="Century Gothic" panose="020B0502020202020204" pitchFamily="34" charset="0"/>
              </a:rPr>
              <a:t>ps</a:t>
            </a:r>
            <a:r>
              <a:rPr lang="en-US" dirty="0">
                <a:latin typeface="Century Gothic" panose="020B0502020202020204" pitchFamily="34" charset="0"/>
              </a:rPr>
              <a:t> -a -q) – remove all containers</a:t>
            </a:r>
            <a:endParaRPr lang="en-IN" dirty="0">
              <a:latin typeface="Century Gothic" panose="020B0502020202020204" pitchFamily="34" charset="0"/>
            </a:endParaRPr>
          </a:p>
          <a:p>
            <a:pPr marL="0" lvl="0" indent="0">
              <a:buNone/>
            </a:pPr>
            <a:endParaRPr lang="en-IN" sz="2400" dirty="0">
              <a:latin typeface="Century Gothic" panose="020B0502020202020204" pitchFamily="34" charset="0"/>
            </a:endParaRPr>
          </a:p>
        </p:txBody>
      </p:sp>
    </p:spTree>
    <p:extLst>
      <p:ext uri="{BB962C8B-B14F-4D97-AF65-F5344CB8AC3E}">
        <p14:creationId xmlns:p14="http://schemas.microsoft.com/office/powerpoint/2010/main" val="269545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67361" y="35437"/>
            <a:ext cx="10515600" cy="594995"/>
          </a:xfrm>
        </p:spPr>
        <p:txBody>
          <a:bodyPr>
            <a:normAutofit/>
          </a:bodyPr>
          <a:lstStyle/>
          <a:p>
            <a:r>
              <a:rPr lang="en-US" sz="3200" b="1" dirty="0">
                <a:latin typeface="Arial" panose="020B0604020202020204" pitchFamily="34" charset="0"/>
                <a:cs typeface="Arial" panose="020B0604020202020204" pitchFamily="34" charset="0"/>
              </a:rPr>
              <a:t>Docker Compose</a:t>
            </a:r>
          </a:p>
        </p:txBody>
      </p:sp>
      <p:sp>
        <p:nvSpPr>
          <p:cNvPr id="7" name="Content Placeholder 4">
            <a:extLst>
              <a:ext uri="{FF2B5EF4-FFF2-40B4-BE49-F238E27FC236}">
                <a16:creationId xmlns:a16="http://schemas.microsoft.com/office/drawing/2014/main" id="{84788F47-23BC-45CD-886B-FB2CDE1BCF92}"/>
              </a:ext>
            </a:extLst>
          </p:cNvPr>
          <p:cNvSpPr>
            <a:spLocks noGrp="1"/>
          </p:cNvSpPr>
          <p:nvPr>
            <p:ph idx="1"/>
          </p:nvPr>
        </p:nvSpPr>
        <p:spPr>
          <a:xfrm>
            <a:off x="168893" y="554764"/>
            <a:ext cx="11955745" cy="3395067"/>
          </a:xfrm>
        </p:spPr>
        <p:txBody>
          <a:bodyPr>
            <a:normAutofit/>
          </a:bodyPr>
          <a:lstStyle/>
          <a:p>
            <a:r>
              <a:rPr lang="en-IN" sz="2400" dirty="0">
                <a:latin typeface="Century Gothic" panose="020B0502020202020204" pitchFamily="34" charset="0"/>
              </a:rPr>
              <a:t>Docker Compose makes it easier to configure and run applications made up of multiple containers. </a:t>
            </a:r>
          </a:p>
          <a:p>
            <a:r>
              <a:rPr lang="en-US" sz="2400" dirty="0">
                <a:latin typeface="Century Gothic" panose="020B0502020202020204" pitchFamily="34" charset="0"/>
              </a:rPr>
              <a:t>With Compose, you use a YAML file to configure your application’s services. Then, with a single command, you create and start all the services from your configuration.</a:t>
            </a:r>
            <a:endParaRPr lang="en-IN" sz="2400" dirty="0">
              <a:latin typeface="Century Gothic" panose="020B0502020202020204" pitchFamily="34" charset="0"/>
            </a:endParaRPr>
          </a:p>
          <a:p>
            <a:r>
              <a:rPr lang="en-IN" sz="2400" dirty="0">
                <a:latin typeface="Century Gothic" panose="020B0502020202020204" pitchFamily="34" charset="0"/>
              </a:rPr>
              <a:t>For example: imagine being able to define three containers – one running a web app, another running </a:t>
            </a:r>
            <a:r>
              <a:rPr lang="en-IN" sz="2400" dirty="0" err="1">
                <a:latin typeface="Century Gothic" panose="020B0502020202020204" pitchFamily="34" charset="0"/>
              </a:rPr>
              <a:t>postgres</a:t>
            </a:r>
            <a:r>
              <a:rPr lang="en-IN" sz="2400" dirty="0">
                <a:latin typeface="Century Gothic" panose="020B0502020202020204" pitchFamily="34" charset="0"/>
              </a:rPr>
              <a:t>, and third running </a:t>
            </a:r>
            <a:r>
              <a:rPr lang="en-IN" sz="2400" dirty="0" err="1">
                <a:latin typeface="Century Gothic" panose="020B0502020202020204" pitchFamily="34" charset="0"/>
              </a:rPr>
              <a:t>redis</a:t>
            </a:r>
            <a:r>
              <a:rPr lang="en-IN" sz="2400" dirty="0">
                <a:latin typeface="Century Gothic" panose="020B0502020202020204" pitchFamily="34" charset="0"/>
              </a:rPr>
              <a:t> – all in one YAML file and then running those three connected containers with a single command.</a:t>
            </a:r>
          </a:p>
        </p:txBody>
      </p:sp>
      <p:pic>
        <p:nvPicPr>
          <p:cNvPr id="8" name="Picture 7">
            <a:extLst>
              <a:ext uri="{FF2B5EF4-FFF2-40B4-BE49-F238E27FC236}">
                <a16:creationId xmlns:a16="http://schemas.microsoft.com/office/drawing/2014/main" id="{9F2D2DC5-0DEA-449A-9950-50C963775CDD}"/>
              </a:ext>
            </a:extLst>
          </p:cNvPr>
          <p:cNvPicPr>
            <a:picLocks noChangeAspect="1"/>
          </p:cNvPicPr>
          <p:nvPr/>
        </p:nvPicPr>
        <p:blipFill>
          <a:blip r:embed="rId3"/>
          <a:stretch>
            <a:fillRect/>
          </a:stretch>
        </p:blipFill>
        <p:spPr>
          <a:xfrm>
            <a:off x="3468523" y="3562494"/>
            <a:ext cx="5895975" cy="3533775"/>
          </a:xfrm>
          <a:prstGeom prst="rect">
            <a:avLst/>
          </a:prstGeom>
        </p:spPr>
      </p:pic>
    </p:spTree>
    <p:extLst>
      <p:ext uri="{BB962C8B-B14F-4D97-AF65-F5344CB8AC3E}">
        <p14:creationId xmlns:p14="http://schemas.microsoft.com/office/powerpoint/2010/main" val="115321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67364" y="35437"/>
            <a:ext cx="10515600" cy="594995"/>
          </a:xfrm>
        </p:spPr>
        <p:txBody>
          <a:bodyPr>
            <a:normAutofit/>
          </a:bodyPr>
          <a:lstStyle/>
          <a:p>
            <a:r>
              <a:rPr lang="en-US" sz="3200" b="1" dirty="0">
                <a:latin typeface="Arial" panose="020B0604020202020204" pitchFamily="34" charset="0"/>
                <a:cs typeface="Arial" panose="020B0604020202020204" pitchFamily="34" charset="0"/>
              </a:rPr>
              <a:t>Docker Compose</a:t>
            </a:r>
          </a:p>
        </p:txBody>
      </p:sp>
      <p:sp>
        <p:nvSpPr>
          <p:cNvPr id="7" name="Content Placeholder 4">
            <a:extLst>
              <a:ext uri="{FF2B5EF4-FFF2-40B4-BE49-F238E27FC236}">
                <a16:creationId xmlns:a16="http://schemas.microsoft.com/office/drawing/2014/main" id="{1A6BD477-F4C9-4C1E-A4D7-E287BA9EF904}"/>
              </a:ext>
            </a:extLst>
          </p:cNvPr>
          <p:cNvSpPr>
            <a:spLocks noGrp="1"/>
          </p:cNvSpPr>
          <p:nvPr>
            <p:ph idx="1"/>
          </p:nvPr>
        </p:nvSpPr>
        <p:spPr>
          <a:xfrm>
            <a:off x="197179" y="630177"/>
            <a:ext cx="11821996" cy="6109987"/>
          </a:xfrm>
        </p:spPr>
        <p:txBody>
          <a:bodyPr>
            <a:normAutofit/>
          </a:bodyPr>
          <a:lstStyle/>
          <a:p>
            <a:r>
              <a:rPr lang="en-US" dirty="0">
                <a:latin typeface="Century Gothic" panose="020B0502020202020204" pitchFamily="34" charset="0"/>
              </a:rPr>
              <a:t>Compose works in all environments: production, staging, development, testing, as well as CI workflows.</a:t>
            </a:r>
            <a:endParaRPr lang="en-IN" dirty="0">
              <a:latin typeface="Century Gothic" panose="020B0502020202020204" pitchFamily="34" charset="0"/>
            </a:endParaRPr>
          </a:p>
          <a:p>
            <a:r>
              <a:rPr lang="en-US" dirty="0">
                <a:latin typeface="Century Gothic" panose="020B0502020202020204" pitchFamily="34" charset="0"/>
              </a:rPr>
              <a:t>Using Compose is basically a three-step process:</a:t>
            </a:r>
          </a:p>
          <a:p>
            <a:pPr lvl="1"/>
            <a:r>
              <a:rPr lang="en-US" sz="2800" dirty="0">
                <a:latin typeface="Century Gothic" panose="020B0502020202020204" pitchFamily="34" charset="0"/>
              </a:rPr>
              <a:t>Define your app’s environment with a </a:t>
            </a:r>
            <a:r>
              <a:rPr lang="en-US" sz="2800" dirty="0" err="1">
                <a:latin typeface="Century Gothic" panose="020B0502020202020204" pitchFamily="34" charset="0"/>
              </a:rPr>
              <a:t>Dockerfile</a:t>
            </a:r>
            <a:r>
              <a:rPr lang="en-US" sz="2800" dirty="0">
                <a:latin typeface="Century Gothic" panose="020B0502020202020204" pitchFamily="34" charset="0"/>
              </a:rPr>
              <a:t> so it can be reproduced anywhere.</a:t>
            </a:r>
          </a:p>
          <a:p>
            <a:pPr lvl="1"/>
            <a:r>
              <a:rPr lang="en-US" sz="2800" dirty="0">
                <a:latin typeface="Century Gothic" panose="020B0502020202020204" pitchFamily="34" charset="0"/>
              </a:rPr>
              <a:t>Define the services that make up your app in docker-</a:t>
            </a:r>
            <a:r>
              <a:rPr lang="en-US" sz="2800" dirty="0" err="1">
                <a:latin typeface="Century Gothic" panose="020B0502020202020204" pitchFamily="34" charset="0"/>
              </a:rPr>
              <a:t>compose.yml</a:t>
            </a:r>
            <a:r>
              <a:rPr lang="en-US" sz="2800" dirty="0">
                <a:latin typeface="Century Gothic" panose="020B0502020202020204" pitchFamily="34" charset="0"/>
              </a:rPr>
              <a:t> so they can be run together in an isolated environment.</a:t>
            </a:r>
          </a:p>
          <a:p>
            <a:pPr lvl="1"/>
            <a:r>
              <a:rPr lang="en-US" sz="2800" dirty="0">
                <a:latin typeface="Century Gothic" panose="020B0502020202020204" pitchFamily="34" charset="0"/>
              </a:rPr>
              <a:t>Run docker-compose up and Compose starts and runs your entire app.</a:t>
            </a:r>
            <a:r>
              <a:rPr lang="en-IN" sz="2800" dirty="0">
                <a:latin typeface="Century Gothic" panose="020B0502020202020204" pitchFamily="34" charset="0"/>
              </a:rPr>
              <a:t>Use </a:t>
            </a:r>
            <a:r>
              <a:rPr lang="en-IN" sz="2800" dirty="0" err="1">
                <a:latin typeface="Century Gothic" panose="020B0502020202020204" pitchFamily="34" charset="0"/>
              </a:rPr>
              <a:t>yaml</a:t>
            </a:r>
            <a:r>
              <a:rPr lang="en-IN" sz="2800" dirty="0">
                <a:latin typeface="Century Gothic" panose="020B0502020202020204" pitchFamily="34" charset="0"/>
              </a:rPr>
              <a:t> file to configure application services (docker-</a:t>
            </a:r>
            <a:r>
              <a:rPr lang="en-IN" sz="2800" dirty="0" err="1">
                <a:latin typeface="Century Gothic" panose="020B0502020202020204" pitchFamily="34" charset="0"/>
              </a:rPr>
              <a:t>compose.yml</a:t>
            </a:r>
            <a:r>
              <a:rPr lang="en-IN" sz="2800" dirty="0">
                <a:latin typeface="Century Gothic" panose="020B0502020202020204" pitchFamily="34" charset="0"/>
              </a:rPr>
              <a:t>)</a:t>
            </a:r>
          </a:p>
          <a:p>
            <a:pPr lvl="1"/>
            <a:r>
              <a:rPr lang="en-IN" sz="2800" dirty="0">
                <a:latin typeface="Century Gothic" panose="020B0502020202020204" pitchFamily="34" charset="0"/>
              </a:rPr>
              <a:t>Can stop all services with a single command </a:t>
            </a:r>
            <a:r>
              <a:rPr lang="en-IN" sz="2800">
                <a:latin typeface="Century Gothic" panose="020B0502020202020204" pitchFamily="34" charset="0"/>
              </a:rPr>
              <a:t>(docker-compose </a:t>
            </a:r>
            <a:r>
              <a:rPr lang="en-IN" sz="2800" dirty="0">
                <a:latin typeface="Century Gothic" panose="020B0502020202020204" pitchFamily="34" charset="0"/>
              </a:rPr>
              <a:t>down)</a:t>
            </a:r>
          </a:p>
          <a:p>
            <a:pPr lvl="1"/>
            <a:r>
              <a:rPr lang="en-IN" sz="2800" dirty="0">
                <a:latin typeface="Century Gothic" panose="020B0502020202020204" pitchFamily="34" charset="0"/>
              </a:rPr>
              <a:t>Can scale up selected services when required</a:t>
            </a:r>
          </a:p>
        </p:txBody>
      </p:sp>
    </p:spTree>
    <p:extLst>
      <p:ext uri="{BB962C8B-B14F-4D97-AF65-F5344CB8AC3E}">
        <p14:creationId xmlns:p14="http://schemas.microsoft.com/office/powerpoint/2010/main" val="102128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0232" y="44864"/>
            <a:ext cx="10515600" cy="594995"/>
          </a:xfrm>
        </p:spPr>
        <p:txBody>
          <a:bodyPr>
            <a:normAutofit/>
          </a:bodyPr>
          <a:lstStyle/>
          <a:p>
            <a:r>
              <a:rPr lang="en-US" sz="3200" b="1" dirty="0">
                <a:latin typeface="Arial" panose="020B0604020202020204" pitchFamily="34" charset="0"/>
                <a:cs typeface="Arial" panose="020B0604020202020204" pitchFamily="34" charset="0"/>
              </a:rPr>
              <a:t>Docker Swarm</a:t>
            </a:r>
          </a:p>
        </p:txBody>
      </p:sp>
      <p:sp>
        <p:nvSpPr>
          <p:cNvPr id="7" name="Content Placeholder 4">
            <a:extLst>
              <a:ext uri="{FF2B5EF4-FFF2-40B4-BE49-F238E27FC236}">
                <a16:creationId xmlns:a16="http://schemas.microsoft.com/office/drawing/2014/main" id="{5367C79F-18A0-40D3-A3AC-B77AFE1A6479}"/>
              </a:ext>
            </a:extLst>
          </p:cNvPr>
          <p:cNvSpPr>
            <a:spLocks noGrp="1"/>
          </p:cNvSpPr>
          <p:nvPr>
            <p:ph idx="1"/>
          </p:nvPr>
        </p:nvSpPr>
        <p:spPr>
          <a:xfrm>
            <a:off x="112333" y="573617"/>
            <a:ext cx="11859708" cy="6119414"/>
          </a:xfrm>
        </p:spPr>
        <p:txBody>
          <a:bodyPr>
            <a:noAutofit/>
          </a:bodyPr>
          <a:lstStyle/>
          <a:p>
            <a:r>
              <a:rPr lang="en-US" sz="2400" dirty="0">
                <a:latin typeface="Century Gothic" panose="020B0502020202020204" pitchFamily="34" charset="0"/>
              </a:rPr>
              <a:t>A Swarm is a group of machines that are running Docker and joined into a Cluster</a:t>
            </a:r>
          </a:p>
          <a:p>
            <a:r>
              <a:rPr lang="en-US" sz="2400" dirty="0">
                <a:latin typeface="Century Gothic" panose="020B0502020202020204" pitchFamily="34" charset="0"/>
              </a:rPr>
              <a:t>The cluster management &amp; Orchestration features are embedded inside </a:t>
            </a:r>
            <a:r>
              <a:rPr lang="en-US" sz="2600" dirty="0">
                <a:latin typeface="Century Gothic" panose="020B0502020202020204" pitchFamily="34" charset="0"/>
              </a:rPr>
              <a:t>Docker</a:t>
            </a:r>
            <a:r>
              <a:rPr lang="en-US" sz="2400" dirty="0">
                <a:latin typeface="Century Gothic" panose="020B0502020202020204" pitchFamily="34" charset="0"/>
              </a:rPr>
              <a:t> Engine.</a:t>
            </a:r>
          </a:p>
          <a:p>
            <a:r>
              <a:rPr lang="en-US" sz="2400" dirty="0">
                <a:latin typeface="Century Gothic" panose="020B0502020202020204" pitchFamily="34" charset="0"/>
              </a:rPr>
              <a:t>Docker swarm consists of multiple docker hosts which run in swarm mode.</a:t>
            </a:r>
          </a:p>
          <a:p>
            <a:r>
              <a:rPr lang="en-US" sz="2400" dirty="0">
                <a:latin typeface="Century Gothic" panose="020B0502020202020204" pitchFamily="34" charset="0"/>
              </a:rPr>
              <a:t>Two Roles </a:t>
            </a:r>
            <a:r>
              <a:rPr lang="en-US" sz="2400" b="1" dirty="0">
                <a:latin typeface="Century Gothic" panose="020B0502020202020204" pitchFamily="34" charset="0"/>
              </a:rPr>
              <a:t>managers</a:t>
            </a:r>
            <a:r>
              <a:rPr lang="en-US" sz="2400" dirty="0">
                <a:latin typeface="Century Gothic" panose="020B0502020202020204" pitchFamily="34" charset="0"/>
              </a:rPr>
              <a:t> and </a:t>
            </a:r>
            <a:r>
              <a:rPr lang="en-US" sz="2400" b="1" dirty="0">
                <a:latin typeface="Century Gothic" panose="020B0502020202020204" pitchFamily="34" charset="0"/>
              </a:rPr>
              <a:t>workers</a:t>
            </a:r>
            <a:r>
              <a:rPr lang="en-US" sz="2400" dirty="0">
                <a:latin typeface="Century Gothic" panose="020B0502020202020204" pitchFamily="34" charset="0"/>
              </a:rPr>
              <a:t> exist in Docker swarm</a:t>
            </a:r>
          </a:p>
          <a:p>
            <a:r>
              <a:rPr lang="en-US" sz="2400" b="1" dirty="0">
                <a:latin typeface="Century Gothic" panose="020B0502020202020204" pitchFamily="34" charset="0"/>
              </a:rPr>
              <a:t>Manager</a:t>
            </a:r>
            <a:r>
              <a:rPr lang="en-US" sz="2400" dirty="0">
                <a:latin typeface="Century Gothic" panose="020B0502020202020204" pitchFamily="34" charset="0"/>
              </a:rPr>
              <a:t> is responsible for membership &amp; delegation</a:t>
            </a:r>
          </a:p>
          <a:p>
            <a:r>
              <a:rPr lang="en-US" sz="2400" b="1" dirty="0">
                <a:latin typeface="Century Gothic" panose="020B0502020202020204" pitchFamily="34" charset="0"/>
              </a:rPr>
              <a:t>Worker</a:t>
            </a:r>
            <a:r>
              <a:rPr lang="en-US" sz="2400" dirty="0">
                <a:latin typeface="Century Gothic" panose="020B0502020202020204" pitchFamily="34" charset="0"/>
              </a:rPr>
              <a:t> is responsible for running swarm services</a:t>
            </a:r>
          </a:p>
          <a:p>
            <a:r>
              <a:rPr lang="en-US" sz="2400" dirty="0">
                <a:latin typeface="Century Gothic" panose="020B0502020202020204" pitchFamily="34" charset="0"/>
              </a:rPr>
              <a:t>Each Docker Host can be a </a:t>
            </a:r>
            <a:r>
              <a:rPr lang="en-US" sz="2400" b="1" dirty="0">
                <a:latin typeface="Century Gothic" panose="020B0502020202020204" pitchFamily="34" charset="0"/>
              </a:rPr>
              <a:t>manager</a:t>
            </a:r>
            <a:r>
              <a:rPr lang="en-US" sz="2400" dirty="0">
                <a:latin typeface="Century Gothic" panose="020B0502020202020204" pitchFamily="34" charset="0"/>
              </a:rPr>
              <a:t>, a </a:t>
            </a:r>
            <a:r>
              <a:rPr lang="en-US" sz="2400" b="1" dirty="0">
                <a:latin typeface="Century Gothic" panose="020B0502020202020204" pitchFamily="34" charset="0"/>
              </a:rPr>
              <a:t>worker</a:t>
            </a:r>
            <a:r>
              <a:rPr lang="en-US" sz="2400" dirty="0">
                <a:latin typeface="Century Gothic" panose="020B0502020202020204" pitchFamily="34" charset="0"/>
              </a:rPr>
              <a:t> or both.</a:t>
            </a:r>
          </a:p>
          <a:p>
            <a:r>
              <a:rPr lang="en-US" sz="2400" dirty="0">
                <a:latin typeface="Century Gothic" panose="020B0502020202020204" pitchFamily="34" charset="0"/>
              </a:rPr>
              <a:t>In Docker Swarm Desired State is maintained. For instance if you are running one container in swarm on a particular node (Worker) and that node goes down, then Swarm schedules this nodes task on other node to maintain the state.</a:t>
            </a:r>
          </a:p>
          <a:p>
            <a:r>
              <a:rPr lang="en-US" sz="2400" dirty="0">
                <a:latin typeface="Century Gothic" panose="020B0502020202020204" pitchFamily="34" charset="0"/>
              </a:rPr>
              <a:t>Task is a running container which is part of swarm service managed by Swarm Manager</a:t>
            </a:r>
          </a:p>
          <a:p>
            <a:endParaRPr lang="en-US" sz="2400" dirty="0"/>
          </a:p>
        </p:txBody>
      </p:sp>
    </p:spTree>
    <p:extLst>
      <p:ext uri="{BB962C8B-B14F-4D97-AF65-F5344CB8AC3E}">
        <p14:creationId xmlns:p14="http://schemas.microsoft.com/office/powerpoint/2010/main" val="2382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6DCD-4CD5-469E-9D67-8D33178A50C2}"/>
              </a:ext>
            </a:extLst>
          </p:cNvPr>
          <p:cNvSpPr txBox="1">
            <a:spLocks/>
          </p:cNvSpPr>
          <p:nvPr/>
        </p:nvSpPr>
        <p:spPr>
          <a:xfrm>
            <a:off x="112335" y="75355"/>
            <a:ext cx="10515600" cy="623416"/>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b="1" dirty="0">
                <a:solidFill>
                  <a:schemeClr val="tx1"/>
                </a:solidFill>
              </a:rPr>
              <a:t>Physical Server vs VMWare</a:t>
            </a:r>
          </a:p>
        </p:txBody>
      </p:sp>
      <p:pic>
        <p:nvPicPr>
          <p:cNvPr id="3" name="Picture 2">
            <a:extLst>
              <a:ext uri="{FF2B5EF4-FFF2-40B4-BE49-F238E27FC236}">
                <a16:creationId xmlns:a16="http://schemas.microsoft.com/office/drawing/2014/main" id="{3A734E40-7705-4C9E-988C-2DDBC4F79595}"/>
              </a:ext>
            </a:extLst>
          </p:cNvPr>
          <p:cNvPicPr>
            <a:picLocks noChangeAspect="1"/>
          </p:cNvPicPr>
          <p:nvPr/>
        </p:nvPicPr>
        <p:blipFill>
          <a:blip r:embed="rId3"/>
          <a:stretch>
            <a:fillRect/>
          </a:stretch>
        </p:blipFill>
        <p:spPr>
          <a:xfrm>
            <a:off x="630195" y="985837"/>
            <a:ext cx="10723605" cy="5683684"/>
          </a:xfrm>
          <a:prstGeom prst="rect">
            <a:avLst/>
          </a:prstGeom>
        </p:spPr>
      </p:pic>
    </p:spTree>
    <p:extLst>
      <p:ext uri="{BB962C8B-B14F-4D97-AF65-F5344CB8AC3E}">
        <p14:creationId xmlns:p14="http://schemas.microsoft.com/office/powerpoint/2010/main" val="724794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0232" y="44864"/>
            <a:ext cx="10515600" cy="594995"/>
          </a:xfrm>
        </p:spPr>
        <p:txBody>
          <a:bodyPr>
            <a:normAutofit/>
          </a:bodyPr>
          <a:lstStyle/>
          <a:p>
            <a:r>
              <a:rPr lang="en-US" sz="3200" b="1" dirty="0">
                <a:latin typeface="Arial" panose="020B0604020202020204" pitchFamily="34" charset="0"/>
                <a:cs typeface="Arial" panose="020B0604020202020204" pitchFamily="34" charset="0"/>
              </a:rPr>
              <a:t>Docker Swarm - Nodes</a:t>
            </a:r>
          </a:p>
        </p:txBody>
      </p:sp>
      <p:sp>
        <p:nvSpPr>
          <p:cNvPr id="7" name="Content Placeholder 4">
            <a:extLst>
              <a:ext uri="{FF2B5EF4-FFF2-40B4-BE49-F238E27FC236}">
                <a16:creationId xmlns:a16="http://schemas.microsoft.com/office/drawing/2014/main" id="{5367C79F-18A0-40D3-A3AC-B77AFE1A6479}"/>
              </a:ext>
            </a:extLst>
          </p:cNvPr>
          <p:cNvSpPr>
            <a:spLocks noGrp="1"/>
          </p:cNvSpPr>
          <p:nvPr>
            <p:ph idx="1"/>
          </p:nvPr>
        </p:nvSpPr>
        <p:spPr>
          <a:xfrm>
            <a:off x="112333" y="573617"/>
            <a:ext cx="11859708" cy="6119414"/>
          </a:xfrm>
        </p:spPr>
        <p:txBody>
          <a:bodyPr>
            <a:noAutofit/>
          </a:bodyPr>
          <a:lstStyle/>
          <a:p>
            <a:r>
              <a:rPr lang="en-US" sz="2400" dirty="0">
                <a:latin typeface="Century Gothic" panose="020B0502020202020204" pitchFamily="34" charset="0"/>
              </a:rPr>
              <a:t>It is instance of the docker engine participating in Swarm.</a:t>
            </a:r>
          </a:p>
          <a:p>
            <a:r>
              <a:rPr lang="en-US" sz="2400" dirty="0">
                <a:latin typeface="Century Gothic" panose="020B0502020202020204" pitchFamily="34" charset="0"/>
              </a:rPr>
              <a:t>There are two kinds of nodes </a:t>
            </a:r>
          </a:p>
          <a:p>
            <a:pPr lvl="1"/>
            <a:r>
              <a:rPr lang="en-US" dirty="0">
                <a:latin typeface="Century Gothic" panose="020B0502020202020204" pitchFamily="34" charset="0"/>
              </a:rPr>
              <a:t>Manager nodes: </a:t>
            </a:r>
          </a:p>
          <a:p>
            <a:pPr lvl="2"/>
            <a:r>
              <a:rPr lang="en-US" sz="2400" dirty="0">
                <a:latin typeface="Century Gothic" panose="020B0502020202020204" pitchFamily="34" charset="0"/>
              </a:rPr>
              <a:t>You communicate to manager node to deploy applications in the form of Service Definitions.</a:t>
            </a:r>
          </a:p>
          <a:p>
            <a:pPr lvl="2"/>
            <a:r>
              <a:rPr lang="en-US" sz="2400" dirty="0">
                <a:latin typeface="Century Gothic" panose="020B0502020202020204" pitchFamily="34" charset="0"/>
              </a:rPr>
              <a:t>Manager nodes dispatch unit of work called as tasks to the Worker nodes</a:t>
            </a:r>
          </a:p>
          <a:p>
            <a:pPr lvl="1"/>
            <a:r>
              <a:rPr lang="en-US" dirty="0">
                <a:latin typeface="Century Gothic" panose="020B0502020202020204" pitchFamily="34" charset="0"/>
              </a:rPr>
              <a:t>Worker nodes: </a:t>
            </a:r>
          </a:p>
          <a:p>
            <a:pPr lvl="2"/>
            <a:r>
              <a:rPr lang="en-US" sz="2400" dirty="0">
                <a:latin typeface="Century Gothic" panose="020B0502020202020204" pitchFamily="34" charset="0"/>
              </a:rPr>
              <a:t>They receive &amp; execute the tasks dispatched from manager nodes.</a:t>
            </a:r>
          </a:p>
          <a:p>
            <a:pPr lvl="2"/>
            <a:r>
              <a:rPr lang="en-US" sz="2400" dirty="0">
                <a:latin typeface="Century Gothic" panose="020B0502020202020204" pitchFamily="34" charset="0"/>
              </a:rPr>
              <a:t>An agent runs on the worker node &amp; reports on the tasks assigned to it</a:t>
            </a:r>
          </a:p>
          <a:p>
            <a:r>
              <a:rPr lang="en-US" sz="2400" b="1" dirty="0">
                <a:latin typeface="Century Gothic" panose="020B0502020202020204" pitchFamily="34" charset="0"/>
              </a:rPr>
              <a:t>Task</a:t>
            </a:r>
            <a:r>
              <a:rPr lang="en-US" sz="2400" dirty="0">
                <a:latin typeface="Century Gothic" panose="020B0502020202020204" pitchFamily="34" charset="0"/>
              </a:rPr>
              <a:t> </a:t>
            </a:r>
          </a:p>
          <a:p>
            <a:pPr lvl="1"/>
            <a:r>
              <a:rPr lang="en-US" dirty="0">
                <a:latin typeface="Century Gothic" panose="020B0502020202020204" pitchFamily="34" charset="0"/>
              </a:rPr>
              <a:t>Carries a Docker container and the commands to run inside the container.</a:t>
            </a:r>
          </a:p>
          <a:p>
            <a:pPr lvl="1"/>
            <a:r>
              <a:rPr lang="en-US" dirty="0">
                <a:latin typeface="Century Gothic" panose="020B0502020202020204" pitchFamily="34" charset="0"/>
              </a:rPr>
              <a:t>It is the atomic scheduling unit of swarm.</a:t>
            </a:r>
          </a:p>
          <a:p>
            <a:pPr lvl="1"/>
            <a:r>
              <a:rPr lang="en-US" sz="2400" dirty="0">
                <a:latin typeface="Century Gothic" panose="020B0502020202020204" pitchFamily="34" charset="0"/>
              </a:rPr>
              <a:t>Once a task is assigned to node, it cannot move to another node.</a:t>
            </a:r>
          </a:p>
          <a:p>
            <a:pPr lvl="1"/>
            <a:r>
              <a:rPr lang="en-US" sz="2400" dirty="0">
                <a:latin typeface="Century Gothic" panose="020B0502020202020204" pitchFamily="34" charset="0"/>
              </a:rPr>
              <a:t>It can only run on the assigned node or fail.</a:t>
            </a:r>
          </a:p>
          <a:p>
            <a:endParaRPr lang="en-US" sz="2400" dirty="0"/>
          </a:p>
        </p:txBody>
      </p:sp>
    </p:spTree>
    <p:extLst>
      <p:ext uri="{BB962C8B-B14F-4D97-AF65-F5344CB8AC3E}">
        <p14:creationId xmlns:p14="http://schemas.microsoft.com/office/powerpoint/2010/main" val="352457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95644" y="63718"/>
            <a:ext cx="10515600" cy="594995"/>
          </a:xfrm>
        </p:spPr>
        <p:txBody>
          <a:bodyPr>
            <a:normAutofit/>
          </a:bodyPr>
          <a:lstStyle/>
          <a:p>
            <a:r>
              <a:rPr lang="en-US" sz="3200" b="1" dirty="0">
                <a:latin typeface="Arial" panose="020B0604020202020204" pitchFamily="34" charset="0"/>
                <a:cs typeface="Arial" panose="020B0604020202020204" pitchFamily="34" charset="0"/>
              </a:rPr>
              <a:t>Docker Networking</a:t>
            </a:r>
          </a:p>
        </p:txBody>
      </p:sp>
      <p:pic>
        <p:nvPicPr>
          <p:cNvPr id="1026" name="Picture 2" descr="Docker Workflow - Docker Networking - Edureka">
            <a:extLst>
              <a:ext uri="{FF2B5EF4-FFF2-40B4-BE49-F238E27FC236}">
                <a16:creationId xmlns:a16="http://schemas.microsoft.com/office/drawing/2014/main" id="{8348AC0E-AF44-4B50-AAE8-CA0670216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9" y="2121505"/>
            <a:ext cx="11141676" cy="4171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269BB6-83C3-4D32-BB0B-CF77A23B1981}"/>
              </a:ext>
            </a:extLst>
          </p:cNvPr>
          <p:cNvSpPr txBox="1"/>
          <p:nvPr/>
        </p:nvSpPr>
        <p:spPr>
          <a:xfrm>
            <a:off x="168024" y="675158"/>
            <a:ext cx="1184172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entury Gothic" panose="020B0502020202020204" pitchFamily="34" charset="0"/>
              </a:rPr>
              <a:t>These individual containers, communicate with each other through a network to perform the required actions, and this is nothing but Docker Networking.</a:t>
            </a:r>
          </a:p>
        </p:txBody>
      </p:sp>
    </p:spTree>
    <p:extLst>
      <p:ext uri="{BB962C8B-B14F-4D97-AF65-F5344CB8AC3E}">
        <p14:creationId xmlns:p14="http://schemas.microsoft.com/office/powerpoint/2010/main" val="33892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67362" y="44864"/>
            <a:ext cx="10515600" cy="594995"/>
          </a:xfrm>
        </p:spPr>
        <p:txBody>
          <a:bodyPr>
            <a:normAutofit/>
          </a:bodyPr>
          <a:lstStyle/>
          <a:p>
            <a:r>
              <a:rPr lang="en-US" sz="3200" b="1" dirty="0">
                <a:latin typeface="Arial" panose="020B0604020202020204" pitchFamily="34" charset="0"/>
                <a:cs typeface="Arial" panose="020B0604020202020204" pitchFamily="34" charset="0"/>
              </a:rPr>
              <a:t>Docker Networking</a:t>
            </a:r>
          </a:p>
        </p:txBody>
      </p:sp>
      <p:sp>
        <p:nvSpPr>
          <p:cNvPr id="4" name="Content Placeholder 3">
            <a:extLst>
              <a:ext uri="{FF2B5EF4-FFF2-40B4-BE49-F238E27FC236}">
                <a16:creationId xmlns:a16="http://schemas.microsoft.com/office/drawing/2014/main" id="{C2A18F51-A1D7-4B29-927D-005CE8CAD02E}"/>
              </a:ext>
            </a:extLst>
          </p:cNvPr>
          <p:cNvSpPr>
            <a:spLocks noGrp="1"/>
          </p:cNvSpPr>
          <p:nvPr>
            <p:ph idx="1"/>
          </p:nvPr>
        </p:nvSpPr>
        <p:spPr>
          <a:xfrm>
            <a:off x="168894" y="592727"/>
            <a:ext cx="11812573" cy="6100304"/>
          </a:xfrm>
        </p:spPr>
        <p:txBody>
          <a:bodyPr>
            <a:normAutofit lnSpcReduction="10000"/>
          </a:bodyPr>
          <a:lstStyle/>
          <a:p>
            <a:r>
              <a:rPr lang="en-US" dirty="0"/>
              <a:t>Docker takes care of the networking aspects so that the containers can communicate with other containers and also with the Docker Host. </a:t>
            </a:r>
          </a:p>
          <a:p>
            <a:r>
              <a:rPr lang="en-US" dirty="0"/>
              <a:t>If you do an </a:t>
            </a:r>
            <a:r>
              <a:rPr lang="en-US" dirty="0" err="1"/>
              <a:t>ifconfig</a:t>
            </a:r>
            <a:r>
              <a:rPr lang="en-US" dirty="0"/>
              <a:t> on the Docker Host, you will see the Docker Ethernet adapter. This adapter is created when Docker is installed on the Docker Host.</a:t>
            </a:r>
          </a:p>
          <a:p>
            <a:r>
              <a:rPr lang="en-US" dirty="0"/>
              <a:t>This is a bridge between the Docker Host and the Linux Host.</a:t>
            </a:r>
          </a:p>
          <a:p>
            <a:r>
              <a:rPr lang="en-US" dirty="0"/>
              <a:t>List all Docker networks</a:t>
            </a:r>
          </a:p>
          <a:p>
            <a:pPr lvl="1"/>
            <a:r>
              <a:rPr lang="en-US" sz="2800" dirty="0"/>
              <a:t>docker network ls</a:t>
            </a:r>
          </a:p>
          <a:p>
            <a:r>
              <a:rPr lang="en-US" sz="3200" dirty="0"/>
              <a:t>Inspecting a Docker network</a:t>
            </a:r>
          </a:p>
          <a:p>
            <a:pPr lvl="1"/>
            <a:r>
              <a:rPr lang="en-US" sz="2800" dirty="0"/>
              <a:t>docker network inspect </a:t>
            </a:r>
            <a:r>
              <a:rPr lang="en-US" sz="2800" dirty="0" err="1"/>
              <a:t>networkname</a:t>
            </a:r>
            <a:endParaRPr lang="en-US" sz="2800" dirty="0"/>
          </a:p>
          <a:p>
            <a:r>
              <a:rPr lang="en-US" sz="3200" dirty="0"/>
              <a:t>Creating your own network</a:t>
            </a:r>
          </a:p>
          <a:p>
            <a:pPr lvl="1"/>
            <a:r>
              <a:rPr lang="en-US" sz="2800" dirty="0"/>
              <a:t>docker network create –-driver </a:t>
            </a:r>
            <a:r>
              <a:rPr lang="en-US" sz="2800" dirty="0" err="1"/>
              <a:t>drivername</a:t>
            </a:r>
            <a:r>
              <a:rPr lang="en-US" sz="2800" dirty="0"/>
              <a:t> name</a:t>
            </a:r>
          </a:p>
          <a:p>
            <a:pPr lvl="2"/>
            <a:r>
              <a:rPr lang="en-US" sz="2400" dirty="0" err="1"/>
              <a:t>drivername</a:t>
            </a:r>
            <a:r>
              <a:rPr lang="en-US" sz="2400" dirty="0"/>
              <a:t> − This is the name used for the network driver.</a:t>
            </a:r>
          </a:p>
          <a:p>
            <a:pPr lvl="2"/>
            <a:r>
              <a:rPr lang="en-US" sz="2400" dirty="0"/>
              <a:t>name − This is the name given to the network.</a:t>
            </a:r>
          </a:p>
          <a:p>
            <a:pPr lvl="1"/>
            <a:r>
              <a:rPr lang="en-US" sz="2800" dirty="0"/>
              <a:t>Ex: </a:t>
            </a:r>
            <a:r>
              <a:rPr lang="en-US" sz="2800" dirty="0" err="1"/>
              <a:t>sudo</a:t>
            </a:r>
            <a:r>
              <a:rPr lang="en-US" sz="2800" dirty="0"/>
              <a:t> docker network create –-driver bridge </a:t>
            </a:r>
            <a:r>
              <a:rPr lang="en-US" sz="2800" dirty="0" err="1"/>
              <a:t>new_nw</a:t>
            </a:r>
            <a:r>
              <a:rPr lang="en-US" sz="2800" dirty="0"/>
              <a:t> </a:t>
            </a:r>
          </a:p>
          <a:p>
            <a:pPr lvl="1"/>
            <a:endParaRPr lang="en-US" sz="2800" dirty="0"/>
          </a:p>
          <a:p>
            <a:pPr lvl="1"/>
            <a:endParaRPr lang="en-US" sz="2800" dirty="0"/>
          </a:p>
          <a:p>
            <a:pPr lvl="1"/>
            <a:endParaRPr lang="en-US" sz="2800" dirty="0"/>
          </a:p>
          <a:p>
            <a:pPr lvl="1"/>
            <a:endParaRPr lang="en-US" dirty="0"/>
          </a:p>
        </p:txBody>
      </p:sp>
    </p:spTree>
    <p:extLst>
      <p:ext uri="{BB962C8B-B14F-4D97-AF65-F5344CB8AC3E}">
        <p14:creationId xmlns:p14="http://schemas.microsoft.com/office/powerpoint/2010/main" val="218710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67362" y="44864"/>
            <a:ext cx="10515600" cy="594995"/>
          </a:xfrm>
        </p:spPr>
        <p:txBody>
          <a:bodyPr>
            <a:normAutofit/>
          </a:bodyPr>
          <a:lstStyle/>
          <a:p>
            <a:r>
              <a:rPr lang="en-US" sz="3200" b="1" dirty="0">
                <a:latin typeface="Arial" panose="020B0604020202020204" pitchFamily="34" charset="0"/>
                <a:cs typeface="Arial" panose="020B0604020202020204" pitchFamily="34" charset="0"/>
              </a:rPr>
              <a:t>Docker Networking</a:t>
            </a:r>
          </a:p>
        </p:txBody>
      </p:sp>
      <p:sp>
        <p:nvSpPr>
          <p:cNvPr id="4" name="Content Placeholder 3">
            <a:extLst>
              <a:ext uri="{FF2B5EF4-FFF2-40B4-BE49-F238E27FC236}">
                <a16:creationId xmlns:a16="http://schemas.microsoft.com/office/drawing/2014/main" id="{C2A18F51-A1D7-4B29-927D-005CE8CAD02E}"/>
              </a:ext>
            </a:extLst>
          </p:cNvPr>
          <p:cNvSpPr>
            <a:spLocks noGrp="1"/>
          </p:cNvSpPr>
          <p:nvPr>
            <p:ph idx="1"/>
          </p:nvPr>
        </p:nvSpPr>
        <p:spPr>
          <a:xfrm>
            <a:off x="168894" y="592727"/>
            <a:ext cx="11812573" cy="6100304"/>
          </a:xfrm>
        </p:spPr>
        <p:txBody>
          <a:bodyPr>
            <a:normAutofit/>
          </a:bodyPr>
          <a:lstStyle/>
          <a:p>
            <a:r>
              <a:rPr lang="en-US" dirty="0"/>
              <a:t>You can now attach the new network when launching the container. So let’s spin up an Ubuntu container with the following command −</a:t>
            </a:r>
          </a:p>
          <a:p>
            <a:pPr lvl="1"/>
            <a:r>
              <a:rPr lang="en-US" sz="2800" dirty="0"/>
              <a:t>docker run –it –network=</a:t>
            </a:r>
            <a:r>
              <a:rPr lang="en-US" sz="2800" dirty="0" err="1"/>
              <a:t>new_nw</a:t>
            </a:r>
            <a:r>
              <a:rPr lang="en-US" sz="2800" dirty="0"/>
              <a:t> </a:t>
            </a:r>
            <a:r>
              <a:rPr lang="en-US" sz="2800" dirty="0" err="1"/>
              <a:t>ubuntu:latest</a:t>
            </a:r>
            <a:r>
              <a:rPr lang="en-US" sz="2800" dirty="0"/>
              <a:t> /bin/bash</a:t>
            </a:r>
          </a:p>
          <a:p>
            <a:endParaRPr lang="en-US" dirty="0"/>
          </a:p>
          <a:p>
            <a:pPr lvl="1"/>
            <a:endParaRPr lang="en-US" sz="2800" dirty="0"/>
          </a:p>
          <a:p>
            <a:pPr lvl="1"/>
            <a:endParaRPr lang="en-US" sz="2800" dirty="0"/>
          </a:p>
          <a:p>
            <a:pPr lvl="1"/>
            <a:endParaRPr lang="en-US" sz="2800" dirty="0"/>
          </a:p>
          <a:p>
            <a:pPr lvl="1"/>
            <a:endParaRPr lang="en-US" dirty="0"/>
          </a:p>
        </p:txBody>
      </p:sp>
    </p:spTree>
    <p:extLst>
      <p:ext uri="{BB962C8B-B14F-4D97-AF65-F5344CB8AC3E}">
        <p14:creationId xmlns:p14="http://schemas.microsoft.com/office/powerpoint/2010/main" val="3386620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76792" y="73145"/>
            <a:ext cx="10515600" cy="594995"/>
          </a:xfrm>
        </p:spPr>
        <p:txBody>
          <a:bodyPr>
            <a:normAutofit/>
          </a:bodyPr>
          <a:lstStyle/>
          <a:p>
            <a:r>
              <a:rPr lang="en-US" sz="3200" b="1" dirty="0">
                <a:latin typeface="Arial" panose="020B0604020202020204" pitchFamily="34" charset="0"/>
                <a:cs typeface="Arial" panose="020B0604020202020204" pitchFamily="34" charset="0"/>
              </a:rPr>
              <a:t>Architecture of Container Networking Model (CNM)</a:t>
            </a:r>
          </a:p>
        </p:txBody>
      </p:sp>
      <p:pic>
        <p:nvPicPr>
          <p:cNvPr id="3074" name="Picture 2" descr="Architecture of Container Networking Model - Docker Networking - Edureka">
            <a:extLst>
              <a:ext uri="{FF2B5EF4-FFF2-40B4-BE49-F238E27FC236}">
                <a16:creationId xmlns:a16="http://schemas.microsoft.com/office/drawing/2014/main" id="{5314F3C1-617B-4E3F-8671-0CE30F0B6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906" y="668140"/>
            <a:ext cx="9374187" cy="600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85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67362" y="44864"/>
            <a:ext cx="10515600" cy="594995"/>
          </a:xfrm>
        </p:spPr>
        <p:txBody>
          <a:bodyPr>
            <a:normAutofit/>
          </a:bodyPr>
          <a:lstStyle/>
          <a:p>
            <a:r>
              <a:rPr lang="en-US" sz="3200" b="1" dirty="0">
                <a:latin typeface="Arial" panose="020B0604020202020204" pitchFamily="34" charset="0"/>
                <a:cs typeface="Arial" panose="020B0604020202020204" pitchFamily="34" charset="0"/>
              </a:rPr>
              <a:t>Container Network Model</a:t>
            </a:r>
          </a:p>
        </p:txBody>
      </p:sp>
      <p:sp>
        <p:nvSpPr>
          <p:cNvPr id="4" name="Content Placeholder 3">
            <a:extLst>
              <a:ext uri="{FF2B5EF4-FFF2-40B4-BE49-F238E27FC236}">
                <a16:creationId xmlns:a16="http://schemas.microsoft.com/office/drawing/2014/main" id="{C2A18F51-A1D7-4B29-927D-005CE8CAD02E}"/>
              </a:ext>
            </a:extLst>
          </p:cNvPr>
          <p:cNvSpPr>
            <a:spLocks noGrp="1"/>
          </p:cNvSpPr>
          <p:nvPr>
            <p:ph idx="1"/>
          </p:nvPr>
        </p:nvSpPr>
        <p:spPr>
          <a:xfrm>
            <a:off x="168894" y="592727"/>
            <a:ext cx="11812573" cy="5836098"/>
          </a:xfrm>
        </p:spPr>
        <p:txBody>
          <a:bodyPr>
            <a:normAutofit/>
          </a:bodyPr>
          <a:lstStyle/>
          <a:p>
            <a:r>
              <a:rPr lang="en-US" dirty="0"/>
              <a:t>The CNM has interfaces for IPAM plugins and network plugins.</a:t>
            </a:r>
          </a:p>
          <a:p>
            <a:r>
              <a:rPr lang="en-US" dirty="0"/>
              <a:t>The IPAM plugin APIs are used to create/delete address pools and allocate/deallocate container IP addresses, whereas the network plugin APIs are used to create/delete networks and add/remove containers from networks.</a:t>
            </a:r>
          </a:p>
          <a:p>
            <a:r>
              <a:rPr lang="en-US" dirty="0"/>
              <a:t>CNM requires a distributed key-value store like console to store the network configuration.</a:t>
            </a:r>
          </a:p>
          <a:p>
            <a:endParaRPr lang="en-US" dirty="0"/>
          </a:p>
          <a:p>
            <a:pPr marL="0" indent="0">
              <a:buNone/>
            </a:pPr>
            <a:br>
              <a:rPr lang="en-US" dirty="0">
                <a:hlinkClick r:id="rId3"/>
              </a:rPr>
            </a:br>
            <a:endParaRPr lang="en-US" dirty="0"/>
          </a:p>
        </p:txBody>
      </p:sp>
    </p:spTree>
    <p:extLst>
      <p:ext uri="{BB962C8B-B14F-4D97-AF65-F5344CB8AC3E}">
        <p14:creationId xmlns:p14="http://schemas.microsoft.com/office/powerpoint/2010/main" val="89212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05069" y="91999"/>
            <a:ext cx="10515600" cy="594995"/>
          </a:xfrm>
        </p:spPr>
        <p:txBody>
          <a:bodyPr>
            <a:normAutofit/>
          </a:bodyPr>
          <a:lstStyle/>
          <a:p>
            <a:r>
              <a:rPr lang="en-US" sz="3200" b="1" dirty="0">
                <a:latin typeface="Arial" panose="020B0604020202020204" pitchFamily="34" charset="0"/>
                <a:cs typeface="Arial" panose="020B0604020202020204" pitchFamily="34" charset="0"/>
              </a:rPr>
              <a:t>Container Networking Model (CNM) Objects</a:t>
            </a:r>
          </a:p>
        </p:txBody>
      </p:sp>
      <p:pic>
        <p:nvPicPr>
          <p:cNvPr id="3" name="Picture 2">
            <a:extLst>
              <a:ext uri="{FF2B5EF4-FFF2-40B4-BE49-F238E27FC236}">
                <a16:creationId xmlns:a16="http://schemas.microsoft.com/office/drawing/2014/main" id="{04ED73C2-B195-4BF7-9E74-8247EFC72782}"/>
              </a:ext>
            </a:extLst>
          </p:cNvPr>
          <p:cNvPicPr>
            <a:picLocks noChangeAspect="1"/>
          </p:cNvPicPr>
          <p:nvPr/>
        </p:nvPicPr>
        <p:blipFill>
          <a:blip r:embed="rId3"/>
          <a:stretch>
            <a:fillRect/>
          </a:stretch>
        </p:blipFill>
        <p:spPr>
          <a:xfrm>
            <a:off x="914399" y="972184"/>
            <a:ext cx="10808043" cy="5556181"/>
          </a:xfrm>
          <a:prstGeom prst="rect">
            <a:avLst/>
          </a:prstGeom>
        </p:spPr>
      </p:pic>
    </p:spTree>
    <p:extLst>
      <p:ext uri="{BB962C8B-B14F-4D97-AF65-F5344CB8AC3E}">
        <p14:creationId xmlns:p14="http://schemas.microsoft.com/office/powerpoint/2010/main" val="3717492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76788" y="73145"/>
            <a:ext cx="10515600" cy="594995"/>
          </a:xfrm>
        </p:spPr>
        <p:txBody>
          <a:bodyPr>
            <a:normAutofit/>
          </a:bodyPr>
          <a:lstStyle/>
          <a:p>
            <a:r>
              <a:rPr lang="en-US" sz="3200" b="1" dirty="0">
                <a:latin typeface="Arial" panose="020B0604020202020204" pitchFamily="34" charset="0"/>
                <a:cs typeface="Arial" panose="020B0604020202020204" pitchFamily="34" charset="0"/>
              </a:rPr>
              <a:t>Container Network Model Objects</a:t>
            </a:r>
          </a:p>
        </p:txBody>
      </p:sp>
      <p:sp>
        <p:nvSpPr>
          <p:cNvPr id="4" name="Content Placeholder 3">
            <a:extLst>
              <a:ext uri="{FF2B5EF4-FFF2-40B4-BE49-F238E27FC236}">
                <a16:creationId xmlns:a16="http://schemas.microsoft.com/office/drawing/2014/main" id="{C2A18F51-A1D7-4B29-927D-005CE8CAD02E}"/>
              </a:ext>
            </a:extLst>
          </p:cNvPr>
          <p:cNvSpPr>
            <a:spLocks noGrp="1"/>
          </p:cNvSpPr>
          <p:nvPr>
            <p:ph idx="1"/>
          </p:nvPr>
        </p:nvSpPr>
        <p:spPr>
          <a:xfrm>
            <a:off x="187748" y="562152"/>
            <a:ext cx="11859708" cy="6140306"/>
          </a:xfrm>
        </p:spPr>
        <p:txBody>
          <a:bodyPr>
            <a:normAutofit lnSpcReduction="10000"/>
          </a:bodyPr>
          <a:lstStyle/>
          <a:p>
            <a:pPr marL="0" indent="0">
              <a:lnSpc>
                <a:spcPct val="100000"/>
              </a:lnSpc>
              <a:buNone/>
            </a:pPr>
            <a:r>
              <a:rPr lang="en-US" b="1" dirty="0"/>
              <a:t>Network Controller:</a:t>
            </a:r>
            <a:r>
              <a:rPr lang="en-US" dirty="0"/>
              <a:t> </a:t>
            </a:r>
          </a:p>
          <a:p>
            <a:pPr>
              <a:lnSpc>
                <a:spcPct val="100000"/>
              </a:lnSpc>
            </a:pPr>
            <a:r>
              <a:rPr lang="en-US" dirty="0"/>
              <a:t>Provides the entry-point into </a:t>
            </a:r>
            <a:r>
              <a:rPr lang="en-US" dirty="0" err="1"/>
              <a:t>Libnetwork</a:t>
            </a:r>
            <a:r>
              <a:rPr lang="en-US" dirty="0"/>
              <a:t> that exposes simple APIs for Docker Engine to allocate and manage networks. </a:t>
            </a:r>
          </a:p>
          <a:p>
            <a:pPr>
              <a:lnSpc>
                <a:spcPct val="100000"/>
              </a:lnSpc>
            </a:pPr>
            <a:r>
              <a:rPr lang="en-US" dirty="0"/>
              <a:t>Since </a:t>
            </a:r>
            <a:r>
              <a:rPr lang="en-US" dirty="0" err="1"/>
              <a:t>Libnetwork</a:t>
            </a:r>
            <a:r>
              <a:rPr lang="en-US" dirty="0"/>
              <a:t> supports multiple inbuilt and remote drivers, Network Controller enables users to attach a particular driver to a given network.</a:t>
            </a:r>
          </a:p>
          <a:p>
            <a:pPr marL="0" indent="0">
              <a:lnSpc>
                <a:spcPct val="100000"/>
              </a:lnSpc>
              <a:buNone/>
            </a:pPr>
            <a:r>
              <a:rPr lang="en-US" b="1" dirty="0"/>
              <a:t>Driver:</a:t>
            </a:r>
            <a:r>
              <a:rPr lang="en-US" dirty="0"/>
              <a:t> </a:t>
            </a:r>
          </a:p>
          <a:p>
            <a:pPr>
              <a:lnSpc>
                <a:spcPct val="100000"/>
              </a:lnSpc>
            </a:pPr>
            <a:r>
              <a:rPr lang="en-US" dirty="0"/>
              <a:t>Owns the network and is responsible for managing the network by having multiple drivers participating to satisfy various use-cases and deployment scenarios.</a:t>
            </a:r>
          </a:p>
          <a:p>
            <a:pPr marL="0" indent="0">
              <a:lnSpc>
                <a:spcPct val="100000"/>
              </a:lnSpc>
              <a:buNone/>
            </a:pPr>
            <a:r>
              <a:rPr lang="en-US" b="1" dirty="0"/>
              <a:t>Network:</a:t>
            </a:r>
            <a:r>
              <a:rPr lang="en-US" dirty="0"/>
              <a:t>  </a:t>
            </a:r>
          </a:p>
          <a:p>
            <a:pPr>
              <a:lnSpc>
                <a:spcPct val="100000"/>
              </a:lnSpc>
            </a:pPr>
            <a:r>
              <a:rPr lang="en-US" dirty="0"/>
              <a:t>Provides connectivity between a group of endpoints that belong to the same network and isolate from the rest. So, whenever a network is created or updated, the corresponding Driver will be notified of the event.</a:t>
            </a:r>
          </a:p>
        </p:txBody>
      </p:sp>
    </p:spTree>
    <p:extLst>
      <p:ext uri="{BB962C8B-B14F-4D97-AF65-F5344CB8AC3E}">
        <p14:creationId xmlns:p14="http://schemas.microsoft.com/office/powerpoint/2010/main" val="332637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86216" y="73145"/>
            <a:ext cx="10515600" cy="594995"/>
          </a:xfrm>
        </p:spPr>
        <p:txBody>
          <a:bodyPr>
            <a:normAutofit/>
          </a:bodyPr>
          <a:lstStyle/>
          <a:p>
            <a:r>
              <a:rPr lang="en-US" sz="3200" b="1" dirty="0">
                <a:latin typeface="Arial" panose="020B0604020202020204" pitchFamily="34" charset="0"/>
                <a:cs typeface="Arial" panose="020B0604020202020204" pitchFamily="34" charset="0"/>
              </a:rPr>
              <a:t>Container Network Model Objects</a:t>
            </a:r>
          </a:p>
        </p:txBody>
      </p:sp>
      <p:sp>
        <p:nvSpPr>
          <p:cNvPr id="4" name="Content Placeholder 3">
            <a:extLst>
              <a:ext uri="{FF2B5EF4-FFF2-40B4-BE49-F238E27FC236}">
                <a16:creationId xmlns:a16="http://schemas.microsoft.com/office/drawing/2014/main" id="{C2A18F51-A1D7-4B29-927D-005CE8CAD02E}"/>
              </a:ext>
            </a:extLst>
          </p:cNvPr>
          <p:cNvSpPr>
            <a:spLocks noGrp="1"/>
          </p:cNvSpPr>
          <p:nvPr>
            <p:ph idx="1"/>
          </p:nvPr>
        </p:nvSpPr>
        <p:spPr>
          <a:xfrm>
            <a:off x="140614" y="590432"/>
            <a:ext cx="11840853" cy="4895968"/>
          </a:xfrm>
        </p:spPr>
        <p:txBody>
          <a:bodyPr>
            <a:normAutofit/>
          </a:bodyPr>
          <a:lstStyle/>
          <a:p>
            <a:pPr marL="0" indent="0">
              <a:buNone/>
            </a:pPr>
            <a:r>
              <a:rPr lang="en-US" b="1" dirty="0"/>
              <a:t>Endpoint:</a:t>
            </a:r>
            <a:r>
              <a:rPr lang="en-US" dirty="0"/>
              <a:t> </a:t>
            </a:r>
          </a:p>
          <a:p>
            <a:r>
              <a:rPr lang="en-US" dirty="0"/>
              <a:t>Provides the connectivity for services exposed by a container in a network with other services provided by other containers in the network. </a:t>
            </a:r>
          </a:p>
          <a:p>
            <a:r>
              <a:rPr lang="en-US" dirty="0"/>
              <a:t>An endpoint represents a service and not necessarily a particular container, Endpoint has a global scope within a cluster as well.</a:t>
            </a:r>
          </a:p>
          <a:p>
            <a:pPr marL="0" indent="0">
              <a:buNone/>
            </a:pPr>
            <a:r>
              <a:rPr lang="en-US" b="1" dirty="0"/>
              <a:t>Sandbox: </a:t>
            </a:r>
          </a:p>
          <a:p>
            <a:r>
              <a:rPr lang="en-US" dirty="0"/>
              <a:t>Created when users request to create an endpoint on a network. </a:t>
            </a:r>
          </a:p>
          <a:p>
            <a:r>
              <a:rPr lang="en-US" dirty="0"/>
              <a:t>A Sandbox can have multiple endpoints attached to different networks representing container’s network configuration such as IP-address, MAC-address, routes, DNS.</a:t>
            </a:r>
          </a:p>
        </p:txBody>
      </p:sp>
    </p:spTree>
    <p:extLst>
      <p:ext uri="{BB962C8B-B14F-4D97-AF65-F5344CB8AC3E}">
        <p14:creationId xmlns:p14="http://schemas.microsoft.com/office/powerpoint/2010/main" val="17986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529279" y="167415"/>
            <a:ext cx="10515600" cy="594995"/>
          </a:xfrm>
        </p:spPr>
        <p:txBody>
          <a:bodyPr>
            <a:normAutofit/>
          </a:bodyPr>
          <a:lstStyle/>
          <a:p>
            <a:r>
              <a:rPr lang="en-US" sz="3200" b="1" dirty="0">
                <a:latin typeface="Arial" panose="020B0604020202020204" pitchFamily="34" charset="0"/>
                <a:cs typeface="Arial" panose="020B0604020202020204" pitchFamily="34" charset="0"/>
              </a:rPr>
              <a:t>Network Drivers</a:t>
            </a:r>
          </a:p>
        </p:txBody>
      </p:sp>
      <p:pic>
        <p:nvPicPr>
          <p:cNvPr id="6" name="Picture 5">
            <a:extLst>
              <a:ext uri="{FF2B5EF4-FFF2-40B4-BE49-F238E27FC236}">
                <a16:creationId xmlns:a16="http://schemas.microsoft.com/office/drawing/2014/main" id="{9DD3A0ED-DAC4-465D-929C-070A85FE97C9}"/>
              </a:ext>
            </a:extLst>
          </p:cNvPr>
          <p:cNvPicPr>
            <a:picLocks noChangeAspect="1"/>
          </p:cNvPicPr>
          <p:nvPr/>
        </p:nvPicPr>
        <p:blipFill>
          <a:blip r:embed="rId3"/>
          <a:stretch>
            <a:fillRect/>
          </a:stretch>
        </p:blipFill>
        <p:spPr>
          <a:xfrm>
            <a:off x="529279" y="1267109"/>
            <a:ext cx="10993395" cy="5114613"/>
          </a:xfrm>
          <a:prstGeom prst="rect">
            <a:avLst/>
          </a:prstGeom>
        </p:spPr>
      </p:pic>
    </p:spTree>
    <p:extLst>
      <p:ext uri="{BB962C8B-B14F-4D97-AF65-F5344CB8AC3E}">
        <p14:creationId xmlns:p14="http://schemas.microsoft.com/office/powerpoint/2010/main" val="168599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A28995-A8F0-4DDF-8AA9-A2E8BCD74E08}"/>
              </a:ext>
            </a:extLst>
          </p:cNvPr>
          <p:cNvSpPr/>
          <p:nvPr/>
        </p:nvSpPr>
        <p:spPr>
          <a:xfrm>
            <a:off x="201190" y="1436313"/>
            <a:ext cx="2635528" cy="3970318"/>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Applications run Businesses</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Applications run on Servers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Procurement Lead times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Up-front capex</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Ongoing </a:t>
            </a:r>
            <a:r>
              <a:rPr lang="en-US" b="1" dirty="0" err="1">
                <a:latin typeface="Arial" panose="020B0604020202020204" pitchFamily="34" charset="0"/>
                <a:cs typeface="Arial" panose="020B0604020202020204" pitchFamily="34" charset="0"/>
              </a:rPr>
              <a:t>opex</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Hypervisors allow multiple apps per server</a:t>
            </a:r>
          </a:p>
          <a:p>
            <a:pPr marL="285750" indent="-285750">
              <a:buFont typeface="Arial" panose="020B0604020202020204" pitchFamily="34" charset="0"/>
              <a:buChar char="•"/>
            </a:pPr>
            <a:endParaRPr lang="en-IN" dirty="0"/>
          </a:p>
        </p:txBody>
      </p:sp>
      <p:pic>
        <p:nvPicPr>
          <p:cNvPr id="2" name="Picture 1">
            <a:extLst>
              <a:ext uri="{FF2B5EF4-FFF2-40B4-BE49-F238E27FC236}">
                <a16:creationId xmlns:a16="http://schemas.microsoft.com/office/drawing/2014/main" id="{98750B16-A82A-4702-A28F-3F1BEBF4480E}"/>
              </a:ext>
            </a:extLst>
          </p:cNvPr>
          <p:cNvPicPr>
            <a:picLocks noChangeAspect="1"/>
          </p:cNvPicPr>
          <p:nvPr/>
        </p:nvPicPr>
        <p:blipFill>
          <a:blip r:embed="rId3"/>
          <a:stretch>
            <a:fillRect/>
          </a:stretch>
        </p:blipFill>
        <p:spPr>
          <a:xfrm>
            <a:off x="3774931" y="962890"/>
            <a:ext cx="7115175" cy="4724400"/>
          </a:xfrm>
          <a:prstGeom prst="rect">
            <a:avLst/>
          </a:prstGeom>
        </p:spPr>
      </p:pic>
    </p:spTree>
    <p:extLst>
      <p:ext uri="{BB962C8B-B14F-4D97-AF65-F5344CB8AC3E}">
        <p14:creationId xmlns:p14="http://schemas.microsoft.com/office/powerpoint/2010/main" val="3183821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7476" y="73145"/>
            <a:ext cx="10515600" cy="594995"/>
          </a:xfrm>
        </p:spPr>
        <p:txBody>
          <a:bodyPr>
            <a:normAutofit/>
          </a:bodyPr>
          <a:lstStyle/>
          <a:p>
            <a:r>
              <a:rPr lang="en-US" sz="3200" b="1" dirty="0">
                <a:latin typeface="Arial" panose="020B0604020202020204" pitchFamily="34" charset="0"/>
                <a:cs typeface="Arial" panose="020B0604020202020204" pitchFamily="34" charset="0"/>
              </a:rPr>
              <a:t>Network </a:t>
            </a:r>
            <a:r>
              <a:rPr lang="en-US" sz="3200" b="1" dirty="0" err="1">
                <a:latin typeface="Arial" panose="020B0604020202020204" pitchFamily="34" charset="0"/>
                <a:cs typeface="Arial" panose="020B0604020202020204" pitchFamily="34" charset="0"/>
              </a:rPr>
              <a:t>Drivers:Bridge</a:t>
            </a:r>
            <a:endParaRPr lang="en-US"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7269BB6-83C3-4D32-BB0B-CF77A23B1981}"/>
              </a:ext>
            </a:extLst>
          </p:cNvPr>
          <p:cNvSpPr txBox="1"/>
          <p:nvPr/>
        </p:nvSpPr>
        <p:spPr>
          <a:xfrm>
            <a:off x="156005" y="939114"/>
            <a:ext cx="4955058"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entury Gothic" panose="020B0502020202020204" pitchFamily="34" charset="0"/>
              </a:rPr>
              <a:t>The bridge network is a private default internal network created by docker on the host. </a:t>
            </a:r>
          </a:p>
          <a:p>
            <a:pPr marL="285750" indent="-285750">
              <a:buFont typeface="Arial" panose="020B0604020202020204" pitchFamily="34" charset="0"/>
              <a:buChar char="•"/>
            </a:pPr>
            <a:r>
              <a:rPr lang="en-US" sz="2400" dirty="0">
                <a:latin typeface="Century Gothic" panose="020B0502020202020204" pitchFamily="34" charset="0"/>
              </a:rPr>
              <a:t>So, all containers get an internal IP address and these containers can access each other, using this internal IP. </a:t>
            </a:r>
          </a:p>
          <a:p>
            <a:pPr marL="285750" indent="-285750">
              <a:buFont typeface="Arial" panose="020B0604020202020204" pitchFamily="34" charset="0"/>
              <a:buChar char="•"/>
            </a:pPr>
            <a:r>
              <a:rPr lang="en-US" sz="2400" dirty="0">
                <a:latin typeface="Century Gothic" panose="020B0502020202020204" pitchFamily="34" charset="0"/>
              </a:rPr>
              <a:t>The Bridge networks are usually used when your applications run in standalone containers that need to communicate.</a:t>
            </a:r>
          </a:p>
          <a:p>
            <a:endParaRPr lang="en-US" sz="2400" dirty="0">
              <a:latin typeface="Century Gothic" panose="020B0502020202020204" pitchFamily="34" charset="0"/>
            </a:endParaRPr>
          </a:p>
        </p:txBody>
      </p:sp>
      <p:pic>
        <p:nvPicPr>
          <p:cNvPr id="4098" name="Picture 2" descr="Bridge Network - Docker Networking - Edureka">
            <a:extLst>
              <a:ext uri="{FF2B5EF4-FFF2-40B4-BE49-F238E27FC236}">
                <a16:creationId xmlns:a16="http://schemas.microsoft.com/office/drawing/2014/main" id="{4680FCE9-FF92-4605-994D-51A6BFBE4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696" y="1121762"/>
            <a:ext cx="6591300"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4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48511" y="44864"/>
            <a:ext cx="10515600" cy="594995"/>
          </a:xfrm>
        </p:spPr>
        <p:txBody>
          <a:bodyPr>
            <a:normAutofit/>
          </a:bodyPr>
          <a:lstStyle/>
          <a:p>
            <a:r>
              <a:rPr lang="en-US" sz="3200" b="1" dirty="0">
                <a:latin typeface="Arial" panose="020B0604020202020204" pitchFamily="34" charset="0"/>
                <a:cs typeface="Arial" panose="020B0604020202020204" pitchFamily="34" charset="0"/>
              </a:rPr>
              <a:t>Network Drivers: None</a:t>
            </a:r>
          </a:p>
        </p:txBody>
      </p:sp>
      <p:sp>
        <p:nvSpPr>
          <p:cNvPr id="6" name="TextBox 5">
            <a:extLst>
              <a:ext uri="{FF2B5EF4-FFF2-40B4-BE49-F238E27FC236}">
                <a16:creationId xmlns:a16="http://schemas.microsoft.com/office/drawing/2014/main" id="{A7269BB6-83C3-4D32-BB0B-CF77A23B1981}"/>
              </a:ext>
            </a:extLst>
          </p:cNvPr>
          <p:cNvSpPr txBox="1"/>
          <p:nvPr/>
        </p:nvSpPr>
        <p:spPr>
          <a:xfrm>
            <a:off x="160123" y="939114"/>
            <a:ext cx="573405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entury Gothic" panose="020B0502020202020204" pitchFamily="34" charset="0"/>
              </a:rPr>
              <a:t>In this kind of network, containers are not attached to any network and do not have any access to the external network or other containers. </a:t>
            </a:r>
          </a:p>
          <a:p>
            <a:pPr marL="342900" indent="-342900">
              <a:buFont typeface="Arial" panose="020B0604020202020204" pitchFamily="34" charset="0"/>
              <a:buChar char="•"/>
            </a:pPr>
            <a:r>
              <a:rPr lang="en-US" sz="2400" dirty="0">
                <a:latin typeface="Century Gothic" panose="020B0502020202020204" pitchFamily="34" charset="0"/>
              </a:rPr>
              <a:t>So, this network is used when you want to completely disable the networking stack on a container and, only create a loopback device.</a:t>
            </a:r>
          </a:p>
          <a:p>
            <a:pPr marL="342900" indent="-342900">
              <a:buFont typeface="Arial" panose="020B0604020202020204" pitchFamily="34" charset="0"/>
              <a:buChar char="•"/>
            </a:pPr>
            <a:endParaRPr lang="en-US" sz="2400" dirty="0">
              <a:latin typeface="Century Gothic" panose="020B0502020202020204" pitchFamily="34" charset="0"/>
            </a:endParaRPr>
          </a:p>
          <a:p>
            <a:br>
              <a:rPr lang="en-US" sz="2400" dirty="0"/>
            </a:br>
            <a:br>
              <a:rPr lang="en-US" sz="2400" dirty="0"/>
            </a:br>
            <a:endParaRPr lang="en-US" sz="2400" dirty="0">
              <a:latin typeface="Century Gothic" panose="020B0502020202020204" pitchFamily="34" charset="0"/>
            </a:endParaRPr>
          </a:p>
        </p:txBody>
      </p:sp>
      <p:pic>
        <p:nvPicPr>
          <p:cNvPr id="6148" name="Picture 4" descr="None Network - Docker Networking - Edureka">
            <a:extLst>
              <a:ext uri="{FF2B5EF4-FFF2-40B4-BE49-F238E27FC236}">
                <a16:creationId xmlns:a16="http://schemas.microsoft.com/office/drawing/2014/main" id="{782E03E7-2DF5-4FED-8641-48656663E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39114"/>
            <a:ext cx="573405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93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76792" y="-21125"/>
            <a:ext cx="10515600" cy="594995"/>
          </a:xfrm>
        </p:spPr>
        <p:txBody>
          <a:bodyPr>
            <a:normAutofit/>
          </a:bodyPr>
          <a:lstStyle/>
          <a:p>
            <a:r>
              <a:rPr lang="en-US" sz="3200" b="1" dirty="0">
                <a:latin typeface="Arial" panose="020B0604020202020204" pitchFamily="34" charset="0"/>
                <a:cs typeface="Arial" panose="020B0604020202020204" pitchFamily="34" charset="0"/>
              </a:rPr>
              <a:t>Network Drivers: Host</a:t>
            </a:r>
          </a:p>
        </p:txBody>
      </p:sp>
      <p:sp>
        <p:nvSpPr>
          <p:cNvPr id="6" name="TextBox 5">
            <a:extLst>
              <a:ext uri="{FF2B5EF4-FFF2-40B4-BE49-F238E27FC236}">
                <a16:creationId xmlns:a16="http://schemas.microsoft.com/office/drawing/2014/main" id="{A7269BB6-83C3-4D32-BB0B-CF77A23B1981}"/>
              </a:ext>
            </a:extLst>
          </p:cNvPr>
          <p:cNvSpPr txBox="1"/>
          <p:nvPr/>
        </p:nvSpPr>
        <p:spPr>
          <a:xfrm>
            <a:off x="249172" y="552615"/>
            <a:ext cx="461679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entury Gothic" panose="020B0502020202020204" pitchFamily="34" charset="0"/>
              </a:rPr>
              <a:t>This driver removes the network isolation between the docker host and the docker containers to use the host’s networking directly. </a:t>
            </a:r>
          </a:p>
          <a:p>
            <a:pPr marL="342900" indent="-342900">
              <a:buFont typeface="Arial" panose="020B0604020202020204" pitchFamily="34" charset="0"/>
              <a:buChar char="•"/>
            </a:pPr>
            <a:r>
              <a:rPr lang="en-US" sz="2400" dirty="0">
                <a:latin typeface="Century Gothic" panose="020B0502020202020204" pitchFamily="34" charset="0"/>
              </a:rPr>
              <a:t>So with this, you will not be able to run multiple web containers on the same host, on the same port as the port is now common to all containers in the host network.</a:t>
            </a:r>
          </a:p>
          <a:p>
            <a:br>
              <a:rPr lang="en-US" sz="2400" dirty="0"/>
            </a:br>
            <a:endParaRPr lang="en-US" sz="2400" dirty="0">
              <a:latin typeface="Century Gothic" panose="020B0502020202020204" pitchFamily="34" charset="0"/>
            </a:endParaRPr>
          </a:p>
        </p:txBody>
      </p:sp>
      <p:pic>
        <p:nvPicPr>
          <p:cNvPr id="6146" name="Picture 2" descr="Host Network - Docker Networking - Edureka">
            <a:extLst>
              <a:ext uri="{FF2B5EF4-FFF2-40B4-BE49-F238E27FC236}">
                <a16:creationId xmlns:a16="http://schemas.microsoft.com/office/drawing/2014/main" id="{D7297FD9-D2C4-45C1-B1D1-CC518F7B5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671" y="762410"/>
            <a:ext cx="573405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7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9657" y="44864"/>
            <a:ext cx="10515600" cy="594995"/>
          </a:xfrm>
        </p:spPr>
        <p:txBody>
          <a:bodyPr>
            <a:normAutofit/>
          </a:bodyPr>
          <a:lstStyle/>
          <a:p>
            <a:r>
              <a:rPr lang="en-US" sz="3200" b="1" dirty="0">
                <a:latin typeface="Arial" panose="020B0604020202020204" pitchFamily="34" charset="0"/>
                <a:cs typeface="Arial" panose="020B0604020202020204" pitchFamily="34" charset="0"/>
              </a:rPr>
              <a:t>Network Drivers: Overlay</a:t>
            </a:r>
          </a:p>
        </p:txBody>
      </p:sp>
      <p:sp>
        <p:nvSpPr>
          <p:cNvPr id="6" name="TextBox 5">
            <a:extLst>
              <a:ext uri="{FF2B5EF4-FFF2-40B4-BE49-F238E27FC236}">
                <a16:creationId xmlns:a16="http://schemas.microsoft.com/office/drawing/2014/main" id="{A7269BB6-83C3-4D32-BB0B-CF77A23B1981}"/>
              </a:ext>
            </a:extLst>
          </p:cNvPr>
          <p:cNvSpPr txBox="1"/>
          <p:nvPr/>
        </p:nvSpPr>
        <p:spPr>
          <a:xfrm>
            <a:off x="145477" y="609174"/>
            <a:ext cx="11920832"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Century Gothic" panose="020B0502020202020204" pitchFamily="34" charset="0"/>
              </a:rPr>
              <a:t>Creates an internal private network that spans across all the nodes participating in the swarm cluster. </a:t>
            </a:r>
          </a:p>
          <a:p>
            <a:pPr marL="285750" indent="-285750">
              <a:buFont typeface="Arial" panose="020B0604020202020204" pitchFamily="34" charset="0"/>
              <a:buChar char="•"/>
            </a:pPr>
            <a:r>
              <a:rPr lang="en-US" sz="2200" dirty="0">
                <a:latin typeface="Century Gothic" panose="020B0502020202020204" pitchFamily="34" charset="0"/>
              </a:rPr>
              <a:t>So, Overlay networks facilitate communication between a swarm service and a standalone container, or between two standalone containers on different Docker Daemons.</a:t>
            </a:r>
            <a:endParaRPr lang="en-US" sz="2400" dirty="0">
              <a:latin typeface="Century Gothic" panose="020B0502020202020204" pitchFamily="34" charset="0"/>
            </a:endParaRPr>
          </a:p>
        </p:txBody>
      </p:sp>
      <p:pic>
        <p:nvPicPr>
          <p:cNvPr id="8194" name="Picture 2" descr="Overlay Network - Docker Networking - Edureka">
            <a:extLst>
              <a:ext uri="{FF2B5EF4-FFF2-40B4-BE49-F238E27FC236}">
                <a16:creationId xmlns:a16="http://schemas.microsoft.com/office/drawing/2014/main" id="{62A63360-8382-4AC4-B188-728A49D68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2328650"/>
            <a:ext cx="106108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66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48510" y="44864"/>
            <a:ext cx="10515600" cy="594995"/>
          </a:xfrm>
        </p:spPr>
        <p:txBody>
          <a:bodyPr>
            <a:normAutofit/>
          </a:bodyPr>
          <a:lstStyle/>
          <a:p>
            <a:r>
              <a:rPr lang="en-US" sz="3200" b="1" dirty="0">
                <a:latin typeface="Arial" panose="020B0604020202020204" pitchFamily="34" charset="0"/>
                <a:cs typeface="Arial" panose="020B0604020202020204" pitchFamily="34" charset="0"/>
              </a:rPr>
              <a:t>Network Drivers: </a:t>
            </a:r>
            <a:r>
              <a:rPr lang="en-US" sz="3200" b="1" dirty="0" err="1">
                <a:latin typeface="Arial" panose="020B0604020202020204" pitchFamily="34" charset="0"/>
                <a:cs typeface="Arial" panose="020B0604020202020204" pitchFamily="34" charset="0"/>
              </a:rPr>
              <a:t>Macvlan</a:t>
            </a:r>
            <a:r>
              <a:rPr lang="en-US" sz="3200" b="1"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A7269BB6-83C3-4D32-BB0B-CF77A23B1981}"/>
              </a:ext>
            </a:extLst>
          </p:cNvPr>
          <p:cNvSpPr txBox="1"/>
          <p:nvPr/>
        </p:nvSpPr>
        <p:spPr>
          <a:xfrm>
            <a:off x="145476" y="590572"/>
            <a:ext cx="1191140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entury Gothic" panose="020B0502020202020204" pitchFamily="34" charset="0"/>
              </a:rPr>
              <a:t>Allows you to assign a MAC address to a container, making it appear as a physical device on your network. Then, the Docker daemon routes traffic to containers by their MAC addresses. </a:t>
            </a:r>
          </a:p>
          <a:p>
            <a:pPr marL="342900" indent="-342900">
              <a:buFont typeface="Arial" panose="020B0604020202020204" pitchFamily="34" charset="0"/>
              <a:buChar char="•"/>
            </a:pPr>
            <a:r>
              <a:rPr lang="en-US" sz="2400" dirty="0" err="1">
                <a:latin typeface="Century Gothic" panose="020B0502020202020204" pitchFamily="34" charset="0"/>
              </a:rPr>
              <a:t>Macvlan</a:t>
            </a:r>
            <a:r>
              <a:rPr lang="en-US" sz="2400" dirty="0">
                <a:latin typeface="Century Gothic" panose="020B0502020202020204" pitchFamily="34" charset="0"/>
              </a:rPr>
              <a:t> driver is the best choice when you are expected to be directly connected to the physical network, rather than routed through the Docker host’s network stack.</a:t>
            </a:r>
          </a:p>
        </p:txBody>
      </p:sp>
      <p:pic>
        <p:nvPicPr>
          <p:cNvPr id="9218" name="Picture 2" descr="Macvlan Network - Docker Networking - Edureka">
            <a:extLst>
              <a:ext uri="{FF2B5EF4-FFF2-40B4-BE49-F238E27FC236}">
                <a16:creationId xmlns:a16="http://schemas.microsoft.com/office/drawing/2014/main" id="{1B66E4C0-799F-4B15-93AD-A6647D932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112" y="2898895"/>
            <a:ext cx="7839075" cy="395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14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103412" y="86774"/>
            <a:ext cx="10515600" cy="594995"/>
          </a:xfrm>
        </p:spPr>
        <p:txBody>
          <a:bodyPr>
            <a:normAutofit fontScale="90000"/>
          </a:bodyPr>
          <a:lstStyle/>
          <a:p>
            <a:r>
              <a:rPr lang="en-US" sz="4000" b="1" dirty="0">
                <a:latin typeface="Century Gothic" panose="020B0502020202020204" pitchFamily="34" charset="0"/>
              </a:rPr>
              <a:t>Docker Networking</a:t>
            </a:r>
            <a:endParaRPr lang="en-IN" sz="4000" b="1" dirty="0">
              <a:latin typeface="Century Gothic" panose="020B0502020202020204" pitchFamily="34" charset="0"/>
            </a:endParaRPr>
          </a:p>
        </p:txBody>
      </p:sp>
      <p:sp>
        <p:nvSpPr>
          <p:cNvPr id="7" name="TextBox 6">
            <a:extLst>
              <a:ext uri="{FF2B5EF4-FFF2-40B4-BE49-F238E27FC236}">
                <a16:creationId xmlns:a16="http://schemas.microsoft.com/office/drawing/2014/main" id="{B516AEE3-0DBE-418A-B7BE-A769B6038ED7}"/>
              </a:ext>
            </a:extLst>
          </p:cNvPr>
          <p:cNvSpPr txBox="1"/>
          <p:nvPr/>
        </p:nvSpPr>
        <p:spPr>
          <a:xfrm>
            <a:off x="152481" y="699875"/>
            <a:ext cx="11725291" cy="2246769"/>
          </a:xfrm>
          <a:prstGeom prst="rect">
            <a:avLst/>
          </a:prstGeom>
          <a:noFill/>
        </p:spPr>
        <p:txBody>
          <a:bodyPr wrap="square" rtlCol="0">
            <a:spAutoFit/>
          </a:bodyPr>
          <a:lstStyle/>
          <a:p>
            <a:r>
              <a:rPr lang="en-IN" sz="2800" dirty="0"/>
              <a:t>docker network ls</a:t>
            </a:r>
          </a:p>
          <a:p>
            <a:r>
              <a:rPr lang="en-IN" sz="2800" dirty="0"/>
              <a:t>docker network inspect bridge</a:t>
            </a:r>
          </a:p>
          <a:p>
            <a:r>
              <a:rPr lang="en-US" sz="2800" dirty="0"/>
              <a:t>docker network create -d </a:t>
            </a:r>
            <a:r>
              <a:rPr lang="en-US" sz="2800" dirty="0" err="1"/>
              <a:t>drivername</a:t>
            </a:r>
            <a:r>
              <a:rPr lang="en-US" sz="2800" dirty="0"/>
              <a:t> name</a:t>
            </a:r>
          </a:p>
          <a:p>
            <a:r>
              <a:rPr lang="en-US" sz="2800" dirty="0"/>
              <a:t>	Example</a:t>
            </a:r>
            <a:r>
              <a:rPr lang="en-US" sz="2800"/>
              <a:t>: docker network create -d bridge my-bridge-network</a:t>
            </a:r>
            <a:endParaRPr lang="en-US" sz="2800" dirty="0"/>
          </a:p>
          <a:p>
            <a:r>
              <a:rPr lang="en-US" sz="2800" dirty="0" err="1"/>
              <a:t>sudo</a:t>
            </a:r>
            <a:r>
              <a:rPr lang="en-US" sz="2800" dirty="0"/>
              <a:t> docker run –it –network=</a:t>
            </a:r>
            <a:r>
              <a:rPr lang="en-US" sz="2800" dirty="0" err="1"/>
              <a:t>new_nw</a:t>
            </a:r>
            <a:r>
              <a:rPr lang="en-US" sz="2800" dirty="0"/>
              <a:t> </a:t>
            </a:r>
            <a:r>
              <a:rPr lang="en-US" sz="2800" dirty="0" err="1"/>
              <a:t>ubuntu:latest</a:t>
            </a:r>
            <a:r>
              <a:rPr lang="en-US" sz="2800" dirty="0"/>
              <a:t> /bin/bash</a:t>
            </a:r>
            <a:endParaRPr lang="en-IN" sz="2800" dirty="0"/>
          </a:p>
        </p:txBody>
      </p:sp>
    </p:spTree>
    <p:extLst>
      <p:ext uri="{BB962C8B-B14F-4D97-AF65-F5344CB8AC3E}">
        <p14:creationId xmlns:p14="http://schemas.microsoft.com/office/powerpoint/2010/main" val="675958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94F2-7D4B-466E-AE57-1EADD88D21A4}"/>
              </a:ext>
            </a:extLst>
          </p:cNvPr>
          <p:cNvSpPr>
            <a:spLocks noGrp="1"/>
          </p:cNvSpPr>
          <p:nvPr>
            <p:ph type="ctrTitle"/>
          </p:nvPr>
        </p:nvSpPr>
        <p:spPr/>
        <p:txBody>
          <a:bodyPr/>
          <a:lstStyle/>
          <a:p>
            <a:r>
              <a:rPr lang="en-US" dirty="0"/>
              <a:t>Q &amp; A</a:t>
            </a:r>
            <a:endParaRPr lang="en-IN" dirty="0"/>
          </a:p>
        </p:txBody>
      </p:sp>
    </p:spTree>
    <p:extLst>
      <p:ext uri="{BB962C8B-B14F-4D97-AF65-F5344CB8AC3E}">
        <p14:creationId xmlns:p14="http://schemas.microsoft.com/office/powerpoint/2010/main" val="158153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A28995-A8F0-4DDF-8AA9-A2E8BCD74E08}"/>
              </a:ext>
            </a:extLst>
          </p:cNvPr>
          <p:cNvSpPr/>
          <p:nvPr/>
        </p:nvSpPr>
        <p:spPr>
          <a:xfrm>
            <a:off x="201190" y="1436313"/>
            <a:ext cx="2635528" cy="5909310"/>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Applications run Businesses</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Applications run on Servers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Procurement Lead times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Up-front capex</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Ongoing </a:t>
            </a:r>
            <a:r>
              <a:rPr lang="en-US" b="1" dirty="0" err="1">
                <a:latin typeface="Arial" panose="020B0604020202020204" pitchFamily="34" charset="0"/>
                <a:cs typeface="Arial" panose="020B0604020202020204" pitchFamily="34" charset="0"/>
              </a:rPr>
              <a:t>opex</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Hypervisors allow multiple apps per server</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Uses RAM</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Uses CPU</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Uses Disk</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May have License Cost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Requires Admin time</a:t>
            </a:r>
          </a:p>
          <a:p>
            <a:pPr marL="285750" indent="-285750">
              <a:buFont typeface="Arial" panose="020B0604020202020204" pitchFamily="34" charset="0"/>
              <a:buChar char="•"/>
            </a:pPr>
            <a:endParaRPr lang="en-IN" dirty="0"/>
          </a:p>
        </p:txBody>
      </p:sp>
      <p:pic>
        <p:nvPicPr>
          <p:cNvPr id="2" name="Picture 1">
            <a:extLst>
              <a:ext uri="{FF2B5EF4-FFF2-40B4-BE49-F238E27FC236}">
                <a16:creationId xmlns:a16="http://schemas.microsoft.com/office/drawing/2014/main" id="{71AC7884-7344-40C7-AFB0-5EC3861BBC7A}"/>
              </a:ext>
            </a:extLst>
          </p:cNvPr>
          <p:cNvPicPr>
            <a:picLocks noChangeAspect="1"/>
          </p:cNvPicPr>
          <p:nvPr/>
        </p:nvPicPr>
        <p:blipFill>
          <a:blip r:embed="rId3"/>
          <a:stretch>
            <a:fillRect/>
          </a:stretch>
        </p:blipFill>
        <p:spPr>
          <a:xfrm>
            <a:off x="4368511" y="671512"/>
            <a:ext cx="6115050" cy="5514975"/>
          </a:xfrm>
          <a:prstGeom prst="rect">
            <a:avLst/>
          </a:prstGeom>
        </p:spPr>
      </p:pic>
    </p:spTree>
    <p:extLst>
      <p:ext uri="{BB962C8B-B14F-4D97-AF65-F5344CB8AC3E}">
        <p14:creationId xmlns:p14="http://schemas.microsoft.com/office/powerpoint/2010/main" val="314430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3" y="36101"/>
            <a:ext cx="10515600" cy="650875"/>
          </a:xfrm>
        </p:spPr>
        <p:txBody>
          <a:bodyPr>
            <a:normAutofit/>
          </a:bodyPr>
          <a:lstStyle/>
          <a:p>
            <a:r>
              <a:rPr lang="en-US" sz="3200" b="1" dirty="0">
                <a:latin typeface="Arial" panose="020B0604020202020204" pitchFamily="34" charset="0"/>
                <a:cs typeface="Arial" panose="020B0604020202020204" pitchFamily="34" charset="0"/>
              </a:rPr>
              <a:t>Containers</a:t>
            </a:r>
          </a:p>
        </p:txBody>
      </p:sp>
      <p:pic>
        <p:nvPicPr>
          <p:cNvPr id="6" name="Picture 5">
            <a:extLst>
              <a:ext uri="{FF2B5EF4-FFF2-40B4-BE49-F238E27FC236}">
                <a16:creationId xmlns:a16="http://schemas.microsoft.com/office/drawing/2014/main" id="{B66C36DA-278D-4C71-B678-D47F1611E147}"/>
              </a:ext>
            </a:extLst>
          </p:cNvPr>
          <p:cNvPicPr>
            <a:picLocks noChangeAspect="1"/>
          </p:cNvPicPr>
          <p:nvPr/>
        </p:nvPicPr>
        <p:blipFill>
          <a:blip r:embed="rId3"/>
          <a:stretch>
            <a:fillRect/>
          </a:stretch>
        </p:blipFill>
        <p:spPr>
          <a:xfrm>
            <a:off x="2431905" y="1155555"/>
            <a:ext cx="7743825" cy="4962525"/>
          </a:xfrm>
          <a:prstGeom prst="rect">
            <a:avLst/>
          </a:prstGeom>
        </p:spPr>
      </p:pic>
    </p:spTree>
    <p:extLst>
      <p:ext uri="{BB962C8B-B14F-4D97-AF65-F5344CB8AC3E}">
        <p14:creationId xmlns:p14="http://schemas.microsoft.com/office/powerpoint/2010/main" val="122570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27488" y="49752"/>
            <a:ext cx="10515600" cy="594995"/>
          </a:xfrm>
        </p:spPr>
        <p:txBody>
          <a:bodyPr>
            <a:normAutofit fontScale="90000"/>
          </a:bodyPr>
          <a:lstStyle/>
          <a:p>
            <a:r>
              <a:rPr lang="en-US" sz="4000" b="1" dirty="0"/>
              <a:t>Hypervisor vs Container</a:t>
            </a:r>
            <a:endParaRPr lang="en-IN" sz="4000" b="1" dirty="0"/>
          </a:p>
        </p:txBody>
      </p:sp>
      <p:pic>
        <p:nvPicPr>
          <p:cNvPr id="3" name="Picture 2">
            <a:extLst>
              <a:ext uri="{FF2B5EF4-FFF2-40B4-BE49-F238E27FC236}">
                <a16:creationId xmlns:a16="http://schemas.microsoft.com/office/drawing/2014/main" id="{6FC7B436-550E-44B3-A9CF-A4BA38AE011C}"/>
              </a:ext>
            </a:extLst>
          </p:cNvPr>
          <p:cNvPicPr>
            <a:picLocks noChangeAspect="1"/>
          </p:cNvPicPr>
          <p:nvPr/>
        </p:nvPicPr>
        <p:blipFill>
          <a:blip r:embed="rId3"/>
          <a:stretch>
            <a:fillRect/>
          </a:stretch>
        </p:blipFill>
        <p:spPr>
          <a:xfrm>
            <a:off x="404812" y="1194954"/>
            <a:ext cx="11382375" cy="5377295"/>
          </a:xfrm>
          <a:prstGeom prst="rect">
            <a:avLst/>
          </a:prstGeom>
        </p:spPr>
      </p:pic>
    </p:spTree>
    <p:extLst>
      <p:ext uri="{BB962C8B-B14F-4D97-AF65-F5344CB8AC3E}">
        <p14:creationId xmlns:p14="http://schemas.microsoft.com/office/powerpoint/2010/main" val="51366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59719" y="54289"/>
            <a:ext cx="10515600" cy="594995"/>
          </a:xfrm>
        </p:spPr>
        <p:txBody>
          <a:bodyPr>
            <a:normAutofit/>
          </a:bodyPr>
          <a:lstStyle/>
          <a:p>
            <a:r>
              <a:rPr lang="en-US" sz="3600" b="1" dirty="0"/>
              <a:t>Virtual Machines Vs Docker Containers</a:t>
            </a:r>
            <a:endParaRPr lang="en-IN" sz="3600" b="1" dirty="0"/>
          </a:p>
        </p:txBody>
      </p:sp>
      <p:sp>
        <p:nvSpPr>
          <p:cNvPr id="7" name="TextBox 6">
            <a:extLst>
              <a:ext uri="{FF2B5EF4-FFF2-40B4-BE49-F238E27FC236}">
                <a16:creationId xmlns:a16="http://schemas.microsoft.com/office/drawing/2014/main" id="{B516AEE3-0DBE-418A-B7BE-A769B6038ED7}"/>
              </a:ext>
            </a:extLst>
          </p:cNvPr>
          <p:cNvSpPr txBox="1"/>
          <p:nvPr/>
        </p:nvSpPr>
        <p:spPr>
          <a:xfrm>
            <a:off x="160638" y="803183"/>
            <a:ext cx="11788346" cy="954107"/>
          </a:xfrm>
          <a:prstGeom prst="rect">
            <a:avLst/>
          </a:prstGeom>
          <a:noFill/>
        </p:spPr>
        <p:txBody>
          <a:bodyPr wrap="square" rtlCol="0">
            <a:spAutoFit/>
          </a:bodyPr>
          <a:lstStyle/>
          <a:p>
            <a:pPr marL="457200" indent="-457200">
              <a:buFont typeface="Arial" panose="020B0604020202020204" pitchFamily="34" charset="0"/>
              <a:buChar char="•"/>
            </a:pPr>
            <a:r>
              <a:rPr lang="en-IN" sz="2800" dirty="0"/>
              <a:t> Assume that each Guest OS is consuming 700 MB Disk Space</a:t>
            </a:r>
          </a:p>
          <a:p>
            <a:r>
              <a:rPr lang="en-IN" sz="2800" dirty="0"/>
              <a:t>700 MB * 3 = 2.1 GB + CPU and Memory resources</a:t>
            </a:r>
            <a:endParaRPr lang="en-IN" dirty="0"/>
          </a:p>
        </p:txBody>
      </p:sp>
      <p:sp>
        <p:nvSpPr>
          <p:cNvPr id="3" name="Rectangle 2">
            <a:extLst>
              <a:ext uri="{FF2B5EF4-FFF2-40B4-BE49-F238E27FC236}">
                <a16:creationId xmlns:a16="http://schemas.microsoft.com/office/drawing/2014/main" id="{3EED73AD-D4CD-41C4-8DF5-1AA4A2ED795C}"/>
              </a:ext>
            </a:extLst>
          </p:cNvPr>
          <p:cNvSpPr/>
          <p:nvPr/>
        </p:nvSpPr>
        <p:spPr>
          <a:xfrm>
            <a:off x="642551" y="5708838"/>
            <a:ext cx="4584357" cy="48191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INFRASTRUCTURE</a:t>
            </a:r>
            <a:endParaRPr lang="en-IN" dirty="0"/>
          </a:p>
        </p:txBody>
      </p:sp>
      <p:sp>
        <p:nvSpPr>
          <p:cNvPr id="4" name="TextBox 3">
            <a:extLst>
              <a:ext uri="{FF2B5EF4-FFF2-40B4-BE49-F238E27FC236}">
                <a16:creationId xmlns:a16="http://schemas.microsoft.com/office/drawing/2014/main" id="{DAB445B0-D080-4271-B0E2-8D7D7157B10D}"/>
              </a:ext>
            </a:extLst>
          </p:cNvPr>
          <p:cNvSpPr txBox="1"/>
          <p:nvPr/>
        </p:nvSpPr>
        <p:spPr>
          <a:xfrm>
            <a:off x="753761" y="6203091"/>
            <a:ext cx="4090087" cy="584775"/>
          </a:xfrm>
          <a:prstGeom prst="rect">
            <a:avLst/>
          </a:prstGeom>
          <a:noFill/>
        </p:spPr>
        <p:txBody>
          <a:bodyPr wrap="square" rtlCol="0">
            <a:spAutoFit/>
          </a:bodyPr>
          <a:lstStyle/>
          <a:p>
            <a:pPr algn="ctr"/>
            <a:r>
              <a:rPr lang="en-US" sz="3200" dirty="0"/>
              <a:t>Virtual Machines</a:t>
            </a:r>
            <a:endParaRPr lang="en-IN" sz="3200" dirty="0"/>
          </a:p>
        </p:txBody>
      </p:sp>
      <p:sp>
        <p:nvSpPr>
          <p:cNvPr id="6" name="Rectangle 5">
            <a:extLst>
              <a:ext uri="{FF2B5EF4-FFF2-40B4-BE49-F238E27FC236}">
                <a16:creationId xmlns:a16="http://schemas.microsoft.com/office/drawing/2014/main" id="{D1D3400D-9922-4047-A1DA-252452C9C019}"/>
              </a:ext>
            </a:extLst>
          </p:cNvPr>
          <p:cNvSpPr/>
          <p:nvPr/>
        </p:nvSpPr>
        <p:spPr>
          <a:xfrm>
            <a:off x="621953" y="5156896"/>
            <a:ext cx="4584357" cy="4819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OPERATING SYSTEM</a:t>
            </a:r>
            <a:endParaRPr lang="en-IN" dirty="0"/>
          </a:p>
        </p:txBody>
      </p:sp>
      <p:sp>
        <p:nvSpPr>
          <p:cNvPr id="8" name="Rectangle 7">
            <a:extLst>
              <a:ext uri="{FF2B5EF4-FFF2-40B4-BE49-F238E27FC236}">
                <a16:creationId xmlns:a16="http://schemas.microsoft.com/office/drawing/2014/main" id="{5010FCA7-F7F3-4310-93AD-F6E7F041C606}"/>
              </a:ext>
            </a:extLst>
          </p:cNvPr>
          <p:cNvSpPr/>
          <p:nvPr/>
        </p:nvSpPr>
        <p:spPr>
          <a:xfrm>
            <a:off x="609597" y="4576129"/>
            <a:ext cx="4584357" cy="4819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endParaRPr lang="en-IN" dirty="0"/>
          </a:p>
        </p:txBody>
      </p:sp>
      <p:sp>
        <p:nvSpPr>
          <p:cNvPr id="5" name="Rectangle 4">
            <a:extLst>
              <a:ext uri="{FF2B5EF4-FFF2-40B4-BE49-F238E27FC236}">
                <a16:creationId xmlns:a16="http://schemas.microsoft.com/office/drawing/2014/main" id="{4032F893-16A0-45F0-97C3-F6B55E2BCB51}"/>
              </a:ext>
            </a:extLst>
          </p:cNvPr>
          <p:cNvSpPr/>
          <p:nvPr/>
        </p:nvSpPr>
        <p:spPr>
          <a:xfrm>
            <a:off x="617837" y="2903845"/>
            <a:ext cx="1470453" cy="159814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OS</a:t>
            </a:r>
            <a:endParaRPr lang="en-IN" dirty="0"/>
          </a:p>
        </p:txBody>
      </p:sp>
      <p:sp>
        <p:nvSpPr>
          <p:cNvPr id="9" name="Rectangle 8">
            <a:extLst>
              <a:ext uri="{FF2B5EF4-FFF2-40B4-BE49-F238E27FC236}">
                <a16:creationId xmlns:a16="http://schemas.microsoft.com/office/drawing/2014/main" id="{E2845500-0121-4EB9-B7FE-929148899574}"/>
              </a:ext>
            </a:extLst>
          </p:cNvPr>
          <p:cNvSpPr/>
          <p:nvPr/>
        </p:nvSpPr>
        <p:spPr>
          <a:xfrm>
            <a:off x="2178912" y="2907961"/>
            <a:ext cx="1470453" cy="1598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OS</a:t>
            </a:r>
            <a:endParaRPr lang="en-IN" dirty="0"/>
          </a:p>
        </p:txBody>
      </p:sp>
      <p:sp>
        <p:nvSpPr>
          <p:cNvPr id="10" name="Rectangle 9">
            <a:extLst>
              <a:ext uri="{FF2B5EF4-FFF2-40B4-BE49-F238E27FC236}">
                <a16:creationId xmlns:a16="http://schemas.microsoft.com/office/drawing/2014/main" id="{EDDD7E87-743C-4C51-927A-6B6B1DCC91EE}"/>
              </a:ext>
            </a:extLst>
          </p:cNvPr>
          <p:cNvSpPr/>
          <p:nvPr/>
        </p:nvSpPr>
        <p:spPr>
          <a:xfrm>
            <a:off x="3727633" y="2912082"/>
            <a:ext cx="1478677" cy="15981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OS</a:t>
            </a:r>
            <a:endParaRPr lang="en-IN" dirty="0"/>
          </a:p>
        </p:txBody>
      </p:sp>
      <p:sp>
        <p:nvSpPr>
          <p:cNvPr id="11" name="Rectangle 10">
            <a:extLst>
              <a:ext uri="{FF2B5EF4-FFF2-40B4-BE49-F238E27FC236}">
                <a16:creationId xmlns:a16="http://schemas.microsoft.com/office/drawing/2014/main" id="{6CB5C31D-3671-4830-A1AE-67C52BB61B96}"/>
              </a:ext>
            </a:extLst>
          </p:cNvPr>
          <p:cNvSpPr/>
          <p:nvPr/>
        </p:nvSpPr>
        <p:spPr>
          <a:xfrm>
            <a:off x="609597" y="2399366"/>
            <a:ext cx="1470453" cy="4798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BNs/LIBs</a:t>
            </a:r>
            <a:endParaRPr lang="en-IN" dirty="0"/>
          </a:p>
        </p:txBody>
      </p:sp>
      <p:sp>
        <p:nvSpPr>
          <p:cNvPr id="12" name="Rectangle 11">
            <a:extLst>
              <a:ext uri="{FF2B5EF4-FFF2-40B4-BE49-F238E27FC236}">
                <a16:creationId xmlns:a16="http://schemas.microsoft.com/office/drawing/2014/main" id="{17005644-5664-4DD9-99AB-00A5FD33DAF8}"/>
              </a:ext>
            </a:extLst>
          </p:cNvPr>
          <p:cNvSpPr/>
          <p:nvPr/>
        </p:nvSpPr>
        <p:spPr>
          <a:xfrm>
            <a:off x="2178904" y="2389067"/>
            <a:ext cx="1470453" cy="5600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BINs/LIBs</a:t>
            </a:r>
            <a:endParaRPr lang="en-IN" dirty="0"/>
          </a:p>
        </p:txBody>
      </p:sp>
      <p:sp>
        <p:nvSpPr>
          <p:cNvPr id="14" name="Rectangle 13">
            <a:extLst>
              <a:ext uri="{FF2B5EF4-FFF2-40B4-BE49-F238E27FC236}">
                <a16:creationId xmlns:a16="http://schemas.microsoft.com/office/drawing/2014/main" id="{6BBB9A25-401B-4C59-ABEE-AC271AEBFB8C}"/>
              </a:ext>
            </a:extLst>
          </p:cNvPr>
          <p:cNvSpPr/>
          <p:nvPr/>
        </p:nvSpPr>
        <p:spPr>
          <a:xfrm>
            <a:off x="3715277" y="2358176"/>
            <a:ext cx="1478677" cy="5497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BINs/LIBs</a:t>
            </a:r>
            <a:endParaRPr lang="en-IN" dirty="0"/>
          </a:p>
        </p:txBody>
      </p:sp>
      <p:sp>
        <p:nvSpPr>
          <p:cNvPr id="17" name="Rectangle 16">
            <a:extLst>
              <a:ext uri="{FF2B5EF4-FFF2-40B4-BE49-F238E27FC236}">
                <a16:creationId xmlns:a16="http://schemas.microsoft.com/office/drawing/2014/main" id="{9D903843-1E71-4EDF-8A29-F90F08546A93}"/>
              </a:ext>
            </a:extLst>
          </p:cNvPr>
          <p:cNvSpPr/>
          <p:nvPr/>
        </p:nvSpPr>
        <p:spPr>
          <a:xfrm>
            <a:off x="589003" y="1909208"/>
            <a:ext cx="1470453" cy="4798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#1</a:t>
            </a:r>
            <a:endParaRPr lang="en-IN" dirty="0"/>
          </a:p>
        </p:txBody>
      </p:sp>
      <p:sp>
        <p:nvSpPr>
          <p:cNvPr id="18" name="Rectangle 17">
            <a:extLst>
              <a:ext uri="{FF2B5EF4-FFF2-40B4-BE49-F238E27FC236}">
                <a16:creationId xmlns:a16="http://schemas.microsoft.com/office/drawing/2014/main" id="{1378A37F-F88F-4B9E-A2EE-E8CBE337799B}"/>
              </a:ext>
            </a:extLst>
          </p:cNvPr>
          <p:cNvSpPr/>
          <p:nvPr/>
        </p:nvSpPr>
        <p:spPr>
          <a:xfrm>
            <a:off x="2158308" y="1921565"/>
            <a:ext cx="1470453" cy="45092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endParaRPr lang="en-IN" dirty="0"/>
          </a:p>
        </p:txBody>
      </p:sp>
      <p:sp>
        <p:nvSpPr>
          <p:cNvPr id="19" name="Rectangle 18">
            <a:extLst>
              <a:ext uri="{FF2B5EF4-FFF2-40B4-BE49-F238E27FC236}">
                <a16:creationId xmlns:a16="http://schemas.microsoft.com/office/drawing/2014/main" id="{924E6670-203A-46EE-9DBE-C4F841199A55}"/>
              </a:ext>
            </a:extLst>
          </p:cNvPr>
          <p:cNvSpPr/>
          <p:nvPr/>
        </p:nvSpPr>
        <p:spPr>
          <a:xfrm>
            <a:off x="3707036" y="1921564"/>
            <a:ext cx="1478677" cy="4220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#3</a:t>
            </a:r>
            <a:endParaRPr lang="en-IN" dirty="0"/>
          </a:p>
        </p:txBody>
      </p:sp>
      <p:sp>
        <p:nvSpPr>
          <p:cNvPr id="20" name="Rectangle 19">
            <a:extLst>
              <a:ext uri="{FF2B5EF4-FFF2-40B4-BE49-F238E27FC236}">
                <a16:creationId xmlns:a16="http://schemas.microsoft.com/office/drawing/2014/main" id="{89D718D7-ED18-444A-A982-4F1DDED74B9C}"/>
              </a:ext>
            </a:extLst>
          </p:cNvPr>
          <p:cNvSpPr/>
          <p:nvPr/>
        </p:nvSpPr>
        <p:spPr>
          <a:xfrm>
            <a:off x="6602644" y="5675883"/>
            <a:ext cx="4584357" cy="48191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INFRASTRUCTURE</a:t>
            </a:r>
            <a:endParaRPr lang="en-IN" dirty="0"/>
          </a:p>
        </p:txBody>
      </p:sp>
      <p:sp>
        <p:nvSpPr>
          <p:cNvPr id="21" name="TextBox 20">
            <a:extLst>
              <a:ext uri="{FF2B5EF4-FFF2-40B4-BE49-F238E27FC236}">
                <a16:creationId xmlns:a16="http://schemas.microsoft.com/office/drawing/2014/main" id="{0E6A5508-7BD8-4A72-B093-A3A50B6AFEC7}"/>
              </a:ext>
            </a:extLst>
          </p:cNvPr>
          <p:cNvSpPr txBox="1"/>
          <p:nvPr/>
        </p:nvSpPr>
        <p:spPr>
          <a:xfrm>
            <a:off x="6713854" y="6170136"/>
            <a:ext cx="4090087" cy="584775"/>
          </a:xfrm>
          <a:prstGeom prst="rect">
            <a:avLst/>
          </a:prstGeom>
          <a:noFill/>
        </p:spPr>
        <p:txBody>
          <a:bodyPr wrap="square" rtlCol="0">
            <a:spAutoFit/>
          </a:bodyPr>
          <a:lstStyle/>
          <a:p>
            <a:pPr algn="ctr"/>
            <a:r>
              <a:rPr lang="en-US" sz="3200" dirty="0"/>
              <a:t>Docker Containers</a:t>
            </a:r>
            <a:endParaRPr lang="en-IN" sz="3200" dirty="0"/>
          </a:p>
        </p:txBody>
      </p:sp>
      <p:sp>
        <p:nvSpPr>
          <p:cNvPr id="22" name="Rectangle 21">
            <a:extLst>
              <a:ext uri="{FF2B5EF4-FFF2-40B4-BE49-F238E27FC236}">
                <a16:creationId xmlns:a16="http://schemas.microsoft.com/office/drawing/2014/main" id="{957EABA8-A7BF-4F1C-9E4E-543C932172DE}"/>
              </a:ext>
            </a:extLst>
          </p:cNvPr>
          <p:cNvSpPr/>
          <p:nvPr/>
        </p:nvSpPr>
        <p:spPr>
          <a:xfrm>
            <a:off x="6582046" y="5123941"/>
            <a:ext cx="4584357" cy="4819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OPERATING SYSTEM</a:t>
            </a:r>
            <a:endParaRPr lang="en-IN" dirty="0"/>
          </a:p>
        </p:txBody>
      </p:sp>
      <p:sp>
        <p:nvSpPr>
          <p:cNvPr id="23" name="Rectangle 22">
            <a:extLst>
              <a:ext uri="{FF2B5EF4-FFF2-40B4-BE49-F238E27FC236}">
                <a16:creationId xmlns:a16="http://schemas.microsoft.com/office/drawing/2014/main" id="{EE1B17C7-B783-4155-AECC-E539805AC06B}"/>
              </a:ext>
            </a:extLst>
          </p:cNvPr>
          <p:cNvSpPr/>
          <p:nvPr/>
        </p:nvSpPr>
        <p:spPr>
          <a:xfrm>
            <a:off x="6569690" y="4543174"/>
            <a:ext cx="4584357" cy="4819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endParaRPr lang="en-IN" dirty="0"/>
          </a:p>
        </p:txBody>
      </p:sp>
      <p:sp>
        <p:nvSpPr>
          <p:cNvPr id="24" name="Rectangle 23">
            <a:extLst>
              <a:ext uri="{FF2B5EF4-FFF2-40B4-BE49-F238E27FC236}">
                <a16:creationId xmlns:a16="http://schemas.microsoft.com/office/drawing/2014/main" id="{AA79D3C2-6E55-49B2-A9C8-133498389211}"/>
              </a:ext>
            </a:extLst>
          </p:cNvPr>
          <p:cNvSpPr/>
          <p:nvPr/>
        </p:nvSpPr>
        <p:spPr>
          <a:xfrm>
            <a:off x="6544980" y="3972803"/>
            <a:ext cx="1470453" cy="4798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BNs/LIBs</a:t>
            </a:r>
            <a:endParaRPr lang="en-IN" dirty="0"/>
          </a:p>
        </p:txBody>
      </p:sp>
      <p:sp>
        <p:nvSpPr>
          <p:cNvPr id="25" name="Rectangle 24">
            <a:extLst>
              <a:ext uri="{FF2B5EF4-FFF2-40B4-BE49-F238E27FC236}">
                <a16:creationId xmlns:a16="http://schemas.microsoft.com/office/drawing/2014/main" id="{F045FCDC-6939-40F9-BCD4-5F7C99101EF0}"/>
              </a:ext>
            </a:extLst>
          </p:cNvPr>
          <p:cNvSpPr/>
          <p:nvPr/>
        </p:nvSpPr>
        <p:spPr>
          <a:xfrm>
            <a:off x="8114287" y="3962504"/>
            <a:ext cx="1470453" cy="51064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BINs</a:t>
            </a:r>
            <a:r>
              <a:rPr lang="en-US" dirty="0"/>
              <a:t>/LIBs</a:t>
            </a:r>
            <a:endParaRPr lang="en-IN" dirty="0"/>
          </a:p>
        </p:txBody>
      </p:sp>
      <p:sp>
        <p:nvSpPr>
          <p:cNvPr id="26" name="Rectangle 25">
            <a:extLst>
              <a:ext uri="{FF2B5EF4-FFF2-40B4-BE49-F238E27FC236}">
                <a16:creationId xmlns:a16="http://schemas.microsoft.com/office/drawing/2014/main" id="{6860C5A5-AB75-4B61-8051-40E62E370C57}"/>
              </a:ext>
            </a:extLst>
          </p:cNvPr>
          <p:cNvSpPr/>
          <p:nvPr/>
        </p:nvSpPr>
        <p:spPr>
          <a:xfrm>
            <a:off x="9650660" y="3931613"/>
            <a:ext cx="1478677" cy="5210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BINs/LIBs</a:t>
            </a:r>
            <a:endParaRPr lang="en-IN" dirty="0"/>
          </a:p>
        </p:txBody>
      </p:sp>
      <p:sp>
        <p:nvSpPr>
          <p:cNvPr id="27" name="Rectangle 26">
            <a:extLst>
              <a:ext uri="{FF2B5EF4-FFF2-40B4-BE49-F238E27FC236}">
                <a16:creationId xmlns:a16="http://schemas.microsoft.com/office/drawing/2014/main" id="{26121DDA-2C3C-455A-8C0A-62DFC481A03A}"/>
              </a:ext>
            </a:extLst>
          </p:cNvPr>
          <p:cNvSpPr/>
          <p:nvPr/>
        </p:nvSpPr>
        <p:spPr>
          <a:xfrm>
            <a:off x="6520263" y="3404387"/>
            <a:ext cx="1470453" cy="4798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#1</a:t>
            </a:r>
            <a:endParaRPr lang="en-IN" dirty="0"/>
          </a:p>
        </p:txBody>
      </p:sp>
      <p:sp>
        <p:nvSpPr>
          <p:cNvPr id="28" name="Rectangle 27">
            <a:extLst>
              <a:ext uri="{FF2B5EF4-FFF2-40B4-BE49-F238E27FC236}">
                <a16:creationId xmlns:a16="http://schemas.microsoft.com/office/drawing/2014/main" id="{5362E9A6-A436-46A9-9435-86DA209009D8}"/>
              </a:ext>
            </a:extLst>
          </p:cNvPr>
          <p:cNvSpPr/>
          <p:nvPr/>
        </p:nvSpPr>
        <p:spPr>
          <a:xfrm>
            <a:off x="8089570" y="3394088"/>
            <a:ext cx="1470453" cy="4695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endParaRPr lang="en-IN" dirty="0"/>
          </a:p>
        </p:txBody>
      </p:sp>
      <p:sp>
        <p:nvSpPr>
          <p:cNvPr id="29" name="Rectangle 28">
            <a:extLst>
              <a:ext uri="{FF2B5EF4-FFF2-40B4-BE49-F238E27FC236}">
                <a16:creationId xmlns:a16="http://schemas.microsoft.com/office/drawing/2014/main" id="{5EC1050B-3039-4EFA-B5E6-81D50CC8FC99}"/>
              </a:ext>
            </a:extLst>
          </p:cNvPr>
          <p:cNvSpPr/>
          <p:nvPr/>
        </p:nvSpPr>
        <p:spPr>
          <a:xfrm>
            <a:off x="9625943" y="3363197"/>
            <a:ext cx="1478677" cy="469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#3</a:t>
            </a:r>
            <a:endParaRPr lang="en-IN" dirty="0"/>
          </a:p>
        </p:txBody>
      </p:sp>
    </p:spTree>
    <p:extLst>
      <p:ext uri="{BB962C8B-B14F-4D97-AF65-F5344CB8AC3E}">
        <p14:creationId xmlns:p14="http://schemas.microsoft.com/office/powerpoint/2010/main" val="354764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P spid="4" grpId="0"/>
      <p:bldP spid="6" grpId="0" animBg="1"/>
      <p:bldP spid="8" grpId="0" animBg="1"/>
      <p:bldP spid="5" grpId="0" animBg="1"/>
      <p:bldP spid="9" grpId="0" animBg="1"/>
      <p:bldP spid="10" grpId="0" animBg="1"/>
      <p:bldP spid="11" grpId="0" animBg="1"/>
      <p:bldP spid="12" grpId="0" animBg="1"/>
      <p:bldP spid="14" grpId="0" animBg="1"/>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animBg="1"/>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57F-0480-4B00-80B8-EB2D170E6B3D}"/>
              </a:ext>
            </a:extLst>
          </p:cNvPr>
          <p:cNvSpPr>
            <a:spLocks noGrp="1"/>
          </p:cNvSpPr>
          <p:nvPr>
            <p:ph type="title"/>
          </p:nvPr>
        </p:nvSpPr>
        <p:spPr>
          <a:xfrm>
            <a:off x="59719" y="54289"/>
            <a:ext cx="10515600" cy="594995"/>
          </a:xfrm>
        </p:spPr>
        <p:txBody>
          <a:bodyPr>
            <a:normAutofit/>
          </a:bodyPr>
          <a:lstStyle/>
          <a:p>
            <a:r>
              <a:rPr lang="en-US" sz="3600" b="1" dirty="0"/>
              <a:t>Virtual Machines Vs Docker Containers</a:t>
            </a:r>
            <a:endParaRPr lang="en-IN" sz="3600" b="1" dirty="0"/>
          </a:p>
        </p:txBody>
      </p:sp>
      <p:sp>
        <p:nvSpPr>
          <p:cNvPr id="4" name="TextBox 3">
            <a:extLst>
              <a:ext uri="{FF2B5EF4-FFF2-40B4-BE49-F238E27FC236}">
                <a16:creationId xmlns:a16="http://schemas.microsoft.com/office/drawing/2014/main" id="{DAB445B0-D080-4271-B0E2-8D7D7157B10D}"/>
              </a:ext>
            </a:extLst>
          </p:cNvPr>
          <p:cNvSpPr txBox="1"/>
          <p:nvPr/>
        </p:nvSpPr>
        <p:spPr>
          <a:xfrm>
            <a:off x="753761" y="6203091"/>
            <a:ext cx="4090087" cy="584775"/>
          </a:xfrm>
          <a:prstGeom prst="rect">
            <a:avLst/>
          </a:prstGeom>
          <a:noFill/>
        </p:spPr>
        <p:txBody>
          <a:bodyPr wrap="square" rtlCol="0">
            <a:spAutoFit/>
          </a:bodyPr>
          <a:lstStyle/>
          <a:p>
            <a:pPr algn="ctr"/>
            <a:r>
              <a:rPr lang="en-US" sz="3200" dirty="0"/>
              <a:t>Virtual Machines</a:t>
            </a:r>
            <a:endParaRPr lang="en-IN" sz="3200" dirty="0"/>
          </a:p>
        </p:txBody>
      </p:sp>
      <p:sp>
        <p:nvSpPr>
          <p:cNvPr id="21" name="TextBox 20">
            <a:extLst>
              <a:ext uri="{FF2B5EF4-FFF2-40B4-BE49-F238E27FC236}">
                <a16:creationId xmlns:a16="http://schemas.microsoft.com/office/drawing/2014/main" id="{0E6A5508-7BD8-4A72-B093-A3A50B6AFEC7}"/>
              </a:ext>
            </a:extLst>
          </p:cNvPr>
          <p:cNvSpPr txBox="1"/>
          <p:nvPr/>
        </p:nvSpPr>
        <p:spPr>
          <a:xfrm>
            <a:off x="6713854" y="6170136"/>
            <a:ext cx="4090087" cy="584775"/>
          </a:xfrm>
          <a:prstGeom prst="rect">
            <a:avLst/>
          </a:prstGeom>
          <a:noFill/>
        </p:spPr>
        <p:txBody>
          <a:bodyPr wrap="square" rtlCol="0">
            <a:spAutoFit/>
          </a:bodyPr>
          <a:lstStyle/>
          <a:p>
            <a:pPr algn="ctr"/>
            <a:r>
              <a:rPr lang="en-US" sz="3200" dirty="0"/>
              <a:t>Docker Containers</a:t>
            </a:r>
            <a:endParaRPr lang="en-IN" sz="3200" dirty="0"/>
          </a:p>
        </p:txBody>
      </p:sp>
      <p:sp>
        <p:nvSpPr>
          <p:cNvPr id="30" name="TextBox 29">
            <a:extLst>
              <a:ext uri="{FF2B5EF4-FFF2-40B4-BE49-F238E27FC236}">
                <a16:creationId xmlns:a16="http://schemas.microsoft.com/office/drawing/2014/main" id="{1E974875-E4CD-492B-90F2-780BD99B5D39}"/>
              </a:ext>
            </a:extLst>
          </p:cNvPr>
          <p:cNvSpPr txBox="1"/>
          <p:nvPr/>
        </p:nvSpPr>
        <p:spPr>
          <a:xfrm>
            <a:off x="893804" y="943216"/>
            <a:ext cx="4090087" cy="584775"/>
          </a:xfrm>
          <a:prstGeom prst="rect">
            <a:avLst/>
          </a:prstGeom>
          <a:noFill/>
        </p:spPr>
        <p:txBody>
          <a:bodyPr wrap="square" rtlCol="0">
            <a:spAutoFit/>
          </a:bodyPr>
          <a:lstStyle/>
          <a:p>
            <a:pPr algn="ctr"/>
            <a:r>
              <a:rPr lang="en-US" sz="3200" u="sng" dirty="0"/>
              <a:t>Starts in Minutes</a:t>
            </a:r>
            <a:endParaRPr lang="en-IN" sz="3200" u="sng" dirty="0"/>
          </a:p>
        </p:txBody>
      </p:sp>
      <p:sp>
        <p:nvSpPr>
          <p:cNvPr id="31" name="TextBox 30">
            <a:extLst>
              <a:ext uri="{FF2B5EF4-FFF2-40B4-BE49-F238E27FC236}">
                <a16:creationId xmlns:a16="http://schemas.microsoft.com/office/drawing/2014/main" id="{2D638B68-91E0-4A42-90F3-0D8D6969D176}"/>
              </a:ext>
            </a:extLst>
          </p:cNvPr>
          <p:cNvSpPr txBox="1"/>
          <p:nvPr/>
        </p:nvSpPr>
        <p:spPr>
          <a:xfrm>
            <a:off x="6569689" y="1009117"/>
            <a:ext cx="4090087" cy="584775"/>
          </a:xfrm>
          <a:prstGeom prst="rect">
            <a:avLst/>
          </a:prstGeom>
          <a:noFill/>
        </p:spPr>
        <p:txBody>
          <a:bodyPr wrap="square" rtlCol="0">
            <a:spAutoFit/>
          </a:bodyPr>
          <a:lstStyle/>
          <a:p>
            <a:pPr algn="ctr"/>
            <a:r>
              <a:rPr lang="en-US" sz="3200" u="sng" dirty="0"/>
              <a:t>Starts in Milliseconds</a:t>
            </a:r>
            <a:endParaRPr lang="en-IN" sz="3200" u="sng" dirty="0"/>
          </a:p>
        </p:txBody>
      </p:sp>
      <p:sp>
        <p:nvSpPr>
          <p:cNvPr id="32" name="TextBox 31">
            <a:extLst>
              <a:ext uri="{FF2B5EF4-FFF2-40B4-BE49-F238E27FC236}">
                <a16:creationId xmlns:a16="http://schemas.microsoft.com/office/drawing/2014/main" id="{1F638740-05DE-467B-85AF-7E31A1587CB2}"/>
              </a:ext>
            </a:extLst>
          </p:cNvPr>
          <p:cNvSpPr txBox="1"/>
          <p:nvPr/>
        </p:nvSpPr>
        <p:spPr>
          <a:xfrm>
            <a:off x="922634" y="1664029"/>
            <a:ext cx="4090087" cy="584775"/>
          </a:xfrm>
          <a:prstGeom prst="rect">
            <a:avLst/>
          </a:prstGeom>
          <a:noFill/>
        </p:spPr>
        <p:txBody>
          <a:bodyPr wrap="square" rtlCol="0">
            <a:spAutoFit/>
          </a:bodyPr>
          <a:lstStyle/>
          <a:p>
            <a:pPr algn="ctr"/>
            <a:r>
              <a:rPr lang="en-US" sz="3200" u="sng" dirty="0"/>
              <a:t>Wastes Resources</a:t>
            </a:r>
            <a:endParaRPr lang="en-IN" sz="3200" u="sng" dirty="0"/>
          </a:p>
        </p:txBody>
      </p:sp>
      <p:sp>
        <p:nvSpPr>
          <p:cNvPr id="33" name="TextBox 32">
            <a:extLst>
              <a:ext uri="{FF2B5EF4-FFF2-40B4-BE49-F238E27FC236}">
                <a16:creationId xmlns:a16="http://schemas.microsoft.com/office/drawing/2014/main" id="{3176299E-C3FE-41FA-972A-971D211BD8D2}"/>
              </a:ext>
            </a:extLst>
          </p:cNvPr>
          <p:cNvSpPr txBox="1"/>
          <p:nvPr/>
        </p:nvSpPr>
        <p:spPr>
          <a:xfrm>
            <a:off x="6252531" y="1581654"/>
            <a:ext cx="4090087" cy="584775"/>
          </a:xfrm>
          <a:prstGeom prst="rect">
            <a:avLst/>
          </a:prstGeom>
          <a:noFill/>
        </p:spPr>
        <p:txBody>
          <a:bodyPr wrap="square" rtlCol="0">
            <a:spAutoFit/>
          </a:bodyPr>
          <a:lstStyle/>
          <a:p>
            <a:pPr algn="ctr"/>
            <a:r>
              <a:rPr lang="en-US" sz="3200" u="sng" dirty="0"/>
              <a:t>Saves Resources</a:t>
            </a:r>
            <a:endParaRPr lang="en-IN" sz="3200" u="sng" dirty="0"/>
          </a:p>
        </p:txBody>
      </p:sp>
      <p:sp>
        <p:nvSpPr>
          <p:cNvPr id="34" name="TextBox 33">
            <a:extLst>
              <a:ext uri="{FF2B5EF4-FFF2-40B4-BE49-F238E27FC236}">
                <a16:creationId xmlns:a16="http://schemas.microsoft.com/office/drawing/2014/main" id="{3054457E-2B5E-446F-8B1D-70077536A5D2}"/>
              </a:ext>
            </a:extLst>
          </p:cNvPr>
          <p:cNvSpPr txBox="1"/>
          <p:nvPr/>
        </p:nvSpPr>
        <p:spPr>
          <a:xfrm>
            <a:off x="6520268" y="2294226"/>
            <a:ext cx="4090087" cy="584775"/>
          </a:xfrm>
          <a:prstGeom prst="rect">
            <a:avLst/>
          </a:prstGeom>
          <a:noFill/>
        </p:spPr>
        <p:txBody>
          <a:bodyPr wrap="square" rtlCol="0">
            <a:spAutoFit/>
          </a:bodyPr>
          <a:lstStyle/>
          <a:p>
            <a:pPr algn="ctr"/>
            <a:r>
              <a:rPr lang="en-US" sz="3200" u="sng" dirty="0"/>
              <a:t>Isolates applications</a:t>
            </a:r>
            <a:endParaRPr lang="en-IN" sz="3200" u="sng" dirty="0"/>
          </a:p>
        </p:txBody>
      </p:sp>
      <p:sp>
        <p:nvSpPr>
          <p:cNvPr id="35" name="TextBox 34">
            <a:extLst>
              <a:ext uri="{FF2B5EF4-FFF2-40B4-BE49-F238E27FC236}">
                <a16:creationId xmlns:a16="http://schemas.microsoft.com/office/drawing/2014/main" id="{99C34D44-9082-4491-AE39-5187F1B0265B}"/>
              </a:ext>
            </a:extLst>
          </p:cNvPr>
          <p:cNvSpPr txBox="1"/>
          <p:nvPr/>
        </p:nvSpPr>
        <p:spPr>
          <a:xfrm>
            <a:off x="914397" y="2310698"/>
            <a:ext cx="4090087" cy="584775"/>
          </a:xfrm>
          <a:prstGeom prst="rect">
            <a:avLst/>
          </a:prstGeom>
          <a:noFill/>
        </p:spPr>
        <p:txBody>
          <a:bodyPr wrap="square" rtlCol="0">
            <a:spAutoFit/>
          </a:bodyPr>
          <a:lstStyle/>
          <a:p>
            <a:pPr algn="ctr"/>
            <a:r>
              <a:rPr lang="en-US" sz="3200" u="sng" dirty="0"/>
              <a:t>Isolates Systems</a:t>
            </a:r>
            <a:endParaRPr lang="en-IN" sz="3200" u="sng" dirty="0"/>
          </a:p>
        </p:txBody>
      </p:sp>
      <p:sp>
        <p:nvSpPr>
          <p:cNvPr id="36" name="TextBox 35">
            <a:extLst>
              <a:ext uri="{FF2B5EF4-FFF2-40B4-BE49-F238E27FC236}">
                <a16:creationId xmlns:a16="http://schemas.microsoft.com/office/drawing/2014/main" id="{30C9EB15-FDD0-44F1-854E-624802E61D6D}"/>
              </a:ext>
            </a:extLst>
          </p:cNvPr>
          <p:cNvSpPr txBox="1"/>
          <p:nvPr/>
        </p:nvSpPr>
        <p:spPr>
          <a:xfrm>
            <a:off x="6487317" y="2903827"/>
            <a:ext cx="4090087" cy="1077218"/>
          </a:xfrm>
          <a:prstGeom prst="rect">
            <a:avLst/>
          </a:prstGeom>
          <a:noFill/>
        </p:spPr>
        <p:txBody>
          <a:bodyPr wrap="square" rtlCol="0">
            <a:spAutoFit/>
          </a:bodyPr>
          <a:lstStyle/>
          <a:p>
            <a:pPr algn="ctr"/>
            <a:r>
              <a:rPr lang="en-US" sz="3200" u="sng" dirty="0"/>
              <a:t>Build Once, deploy everywhere</a:t>
            </a:r>
            <a:endParaRPr lang="en-IN" sz="3200" u="sng" dirty="0"/>
          </a:p>
        </p:txBody>
      </p:sp>
    </p:spTree>
    <p:extLst>
      <p:ext uri="{BB962C8B-B14F-4D97-AF65-F5344CB8AC3E}">
        <p14:creationId xmlns:p14="http://schemas.microsoft.com/office/powerpoint/2010/main" val="187563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30" grpId="0"/>
      <p:bldP spid="31" grpId="0"/>
      <p:bldP spid="32" grpId="0"/>
      <p:bldP spid="33" grpId="0"/>
      <p:bldP spid="34" grpId="0"/>
      <p:bldP spid="35" grpId="0"/>
      <p:bldP spid="3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4327</TotalTime>
  <Words>4576</Words>
  <Application>Microsoft Office PowerPoint</Application>
  <PresentationFormat>Widescreen</PresentationFormat>
  <Paragraphs>488</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Century Gothic</vt:lpstr>
      <vt:lpstr>Office Theme</vt:lpstr>
      <vt:lpstr>Welcome to  Dockerization</vt:lpstr>
      <vt:lpstr>PowerPoint Presentation</vt:lpstr>
      <vt:lpstr>PowerPoint Presentation</vt:lpstr>
      <vt:lpstr>PowerPoint Presentation</vt:lpstr>
      <vt:lpstr>PowerPoint Presentation</vt:lpstr>
      <vt:lpstr>Containers</vt:lpstr>
      <vt:lpstr>Hypervisor vs Container</vt:lpstr>
      <vt:lpstr>Virtual Machines Vs Docker Containers</vt:lpstr>
      <vt:lpstr>Virtual Machines Vs Docker Containers</vt:lpstr>
      <vt:lpstr>Docker’s Analogy</vt:lpstr>
      <vt:lpstr>Docker Overview</vt:lpstr>
      <vt:lpstr>Microservices Deployments</vt:lpstr>
      <vt:lpstr>Why do we need to containerize the Application</vt:lpstr>
      <vt:lpstr>Docker Workflow </vt:lpstr>
      <vt:lpstr>Docker Architecture </vt:lpstr>
      <vt:lpstr>Docker Components</vt:lpstr>
      <vt:lpstr>Docker Components</vt:lpstr>
      <vt:lpstr>Docker Objects</vt:lpstr>
      <vt:lpstr>Docker Images</vt:lpstr>
      <vt:lpstr>Docker Container</vt:lpstr>
      <vt:lpstr>Dockerfile</vt:lpstr>
      <vt:lpstr>Dockerfile</vt:lpstr>
      <vt:lpstr>Building the Docker Image</vt:lpstr>
      <vt:lpstr>Docker Hub</vt:lpstr>
      <vt:lpstr>Docker Commands</vt:lpstr>
      <vt:lpstr>Docker Commands</vt:lpstr>
      <vt:lpstr>Docker Compose</vt:lpstr>
      <vt:lpstr>Docker Compose</vt:lpstr>
      <vt:lpstr>Docker Swarm</vt:lpstr>
      <vt:lpstr>Docker Swarm - Nodes</vt:lpstr>
      <vt:lpstr>Docker Networking</vt:lpstr>
      <vt:lpstr>Docker Networking</vt:lpstr>
      <vt:lpstr>Docker Networking</vt:lpstr>
      <vt:lpstr>Architecture of Container Networking Model (CNM)</vt:lpstr>
      <vt:lpstr>Container Network Model</vt:lpstr>
      <vt:lpstr>Container Networking Model (CNM) Objects</vt:lpstr>
      <vt:lpstr>Container Network Model Objects</vt:lpstr>
      <vt:lpstr>Container Network Model Objects</vt:lpstr>
      <vt:lpstr>Network Drivers</vt:lpstr>
      <vt:lpstr>Network Drivers:Bridge</vt:lpstr>
      <vt:lpstr>Network Drivers: None</vt:lpstr>
      <vt:lpstr>Network Drivers: Host</vt:lpstr>
      <vt:lpstr>Network Drivers: Overlay</vt:lpstr>
      <vt:lpstr>Network Drivers: Macvlan </vt:lpstr>
      <vt:lpstr>Docker Networking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Virtual Private Cloud (VPC)</dc:title>
  <dc:creator>Srinivasa Katta</dc:creator>
  <cp:lastModifiedBy>Srinivasa Katta</cp:lastModifiedBy>
  <cp:revision>317</cp:revision>
  <dcterms:created xsi:type="dcterms:W3CDTF">2019-10-05T03:41:32Z</dcterms:created>
  <dcterms:modified xsi:type="dcterms:W3CDTF">2022-07-31T08:33:18Z</dcterms:modified>
</cp:coreProperties>
</file>