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7" r:id="rId3"/>
    <p:sldId id="301" r:id="rId4"/>
    <p:sldId id="257" r:id="rId5"/>
    <p:sldId id="302" r:id="rId6"/>
    <p:sldId id="296" r:id="rId7"/>
    <p:sldId id="304" r:id="rId8"/>
    <p:sldId id="306" r:id="rId9"/>
    <p:sldId id="307" r:id="rId10"/>
    <p:sldId id="308" r:id="rId11"/>
    <p:sldId id="295" r:id="rId12"/>
    <p:sldId id="284" r:id="rId13"/>
    <p:sldId id="305"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81438-3AF5-4293-82E1-C6F7FB5464C3}" v="1" dt="2022-11-18T16:23:40.5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321" autoAdjust="0"/>
  </p:normalViewPr>
  <p:slideViewPr>
    <p:cSldViewPr>
      <p:cViewPr>
        <p:scale>
          <a:sx n="66" d="100"/>
          <a:sy n="66" d="100"/>
        </p:scale>
        <p:origin x="2213"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15:10:34.579"/>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11/18/2022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a:p>
        </p:txBody>
      </p:sp>
    </p:spTree>
    <p:extLst>
      <p:ext uri="{BB962C8B-B14F-4D97-AF65-F5344CB8AC3E}">
        <p14:creationId xmlns:p14="http://schemas.microsoft.com/office/powerpoint/2010/main"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11/18/2022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11/18/2022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11/18/2022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 y="5257800"/>
            <a:ext cx="9144000" cy="1600200"/>
          </a:xfrm>
        </p:spPr>
        <p:txBody>
          <a:bodyPr rtlCol="0">
            <a:normAutofit/>
          </a:bodyPr>
          <a:lstStyle/>
          <a:p>
            <a:pPr algn="r" eaLnBrk="1" fontAlgn="auto" hangingPunct="1">
              <a:spcAft>
                <a:spcPts val="0"/>
              </a:spcAft>
              <a:buFont typeface="Arial" pitchFamily="34" charset="0"/>
              <a:buNone/>
              <a:defRPr/>
            </a:pPr>
            <a:r>
              <a:rPr lang="en-US" sz="2000" b="1" dirty="0">
                <a:solidFill>
                  <a:schemeClr val="tx2">
                    <a:lumMod val="50000"/>
                  </a:schemeClr>
                </a:solidFill>
                <a:latin typeface="Bookman Old Style" pitchFamily="18" charset="0"/>
              </a:rPr>
              <a:t>Presented by</a:t>
            </a:r>
          </a:p>
          <a:p>
            <a:pPr algn="r" eaLnBrk="1" fontAlgn="auto" hangingPunct="1">
              <a:spcAft>
                <a:spcPts val="0"/>
              </a:spcAft>
              <a:defRPr/>
            </a:pPr>
            <a:r>
              <a:rPr lang="en-US" sz="2000" b="1" dirty="0">
                <a:solidFill>
                  <a:schemeClr val="tx2">
                    <a:lumMod val="50000"/>
                  </a:schemeClr>
                </a:solidFill>
                <a:latin typeface="Bookman Old Style" pitchFamily="18" charset="0"/>
              </a:rPr>
              <a:t>Keerthi </a:t>
            </a:r>
            <a:r>
              <a:rPr lang="en-US" sz="2000" b="1" dirty="0" err="1">
                <a:solidFill>
                  <a:schemeClr val="tx2">
                    <a:lumMod val="50000"/>
                  </a:schemeClr>
                </a:solidFill>
                <a:latin typeface="Bookman Old Style" pitchFamily="18" charset="0"/>
              </a:rPr>
              <a:t>Gampa</a:t>
            </a:r>
            <a:r>
              <a:rPr lang="en-US" sz="2000" b="1" dirty="0">
                <a:solidFill>
                  <a:schemeClr val="tx2">
                    <a:lumMod val="50000"/>
                  </a:schemeClr>
                </a:solidFill>
                <a:latin typeface="Bookman Old Style" pitchFamily="18" charset="0"/>
              </a:rPr>
              <a:t> 1602-21-737-089</a:t>
            </a:r>
          </a:p>
          <a:p>
            <a:pPr algn="r" eaLnBrk="1" fontAlgn="auto" hangingPunct="1">
              <a:spcAft>
                <a:spcPts val="0"/>
              </a:spcAft>
              <a:defRPr/>
            </a:pPr>
            <a:r>
              <a:rPr lang="en-US" sz="2000" b="1" dirty="0">
                <a:solidFill>
                  <a:schemeClr val="tx2">
                    <a:lumMod val="50000"/>
                  </a:schemeClr>
                </a:solidFill>
                <a:latin typeface="Bookman Old Style" pitchFamily="18" charset="0"/>
              </a:rPr>
              <a:t>    </a:t>
            </a:r>
            <a:r>
              <a:rPr lang="en-US" sz="2000" b="1" dirty="0" err="1">
                <a:solidFill>
                  <a:schemeClr val="tx2">
                    <a:lumMod val="50000"/>
                  </a:schemeClr>
                </a:solidFill>
                <a:latin typeface="Bookman Old Style" pitchFamily="18" charset="0"/>
              </a:rPr>
              <a:t>Divya</a:t>
            </a:r>
            <a:r>
              <a:rPr lang="en-US" sz="2000" b="1" dirty="0">
                <a:solidFill>
                  <a:schemeClr val="tx2">
                    <a:lumMod val="50000"/>
                  </a:schemeClr>
                </a:solidFill>
                <a:latin typeface="Bookman Old Style" pitchFamily="18" charset="0"/>
              </a:rPr>
              <a:t> </a:t>
            </a:r>
            <a:r>
              <a:rPr lang="en-US" sz="2000" b="1" dirty="0" err="1">
                <a:solidFill>
                  <a:schemeClr val="tx2">
                    <a:lumMod val="50000"/>
                  </a:schemeClr>
                </a:solidFill>
                <a:latin typeface="Bookman Old Style" pitchFamily="18" charset="0"/>
              </a:rPr>
              <a:t>Godala</a:t>
            </a:r>
            <a:r>
              <a:rPr lang="en-US" sz="2000" b="1" dirty="0">
                <a:solidFill>
                  <a:schemeClr val="tx2">
                    <a:lumMod val="50000"/>
                  </a:schemeClr>
                </a:solidFill>
                <a:latin typeface="Bookman Old Style" pitchFamily="18" charset="0"/>
              </a:rPr>
              <a:t> 1602-21-737-082</a:t>
            </a:r>
          </a:p>
          <a:p>
            <a:pPr algn="r" eaLnBrk="1" fontAlgn="auto" hangingPunct="1">
              <a:spcAft>
                <a:spcPts val="0"/>
              </a:spcAft>
              <a:defRPr/>
            </a:pPr>
            <a:r>
              <a:rPr lang="en-US" sz="2000" b="1" dirty="0">
                <a:solidFill>
                  <a:schemeClr val="tx2">
                    <a:lumMod val="50000"/>
                  </a:schemeClr>
                </a:solidFill>
                <a:latin typeface="Bookman Old Style" pitchFamily="18" charset="0"/>
              </a:rPr>
              <a:t>Anoohya Narsingi 1602-21-737-070</a:t>
            </a:r>
          </a:p>
          <a:p>
            <a:pPr algn="r" eaLnBrk="1" fontAlgn="auto" hangingPunct="1">
              <a:spcAft>
                <a:spcPts val="0"/>
              </a:spcAft>
              <a:defRPr/>
            </a:pPr>
            <a:endParaRPr lang="en-US" sz="2000" b="1" dirty="0">
              <a:solidFill>
                <a:schemeClr val="tx2">
                  <a:lumMod val="50000"/>
                </a:schemeClr>
              </a:solidFill>
              <a:latin typeface="Bookman Old Style" pitchFamily="18" charset="0"/>
            </a:endParaRPr>
          </a:p>
        </p:txBody>
      </p:sp>
      <p:sp>
        <p:nvSpPr>
          <p:cNvPr id="4" name="Rounded Rectangle 3"/>
          <p:cNvSpPr/>
          <p:nvPr/>
        </p:nvSpPr>
        <p:spPr>
          <a:xfrm>
            <a:off x="609600" y="2733494"/>
            <a:ext cx="8001000" cy="1752600"/>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Bookman Old Style" pitchFamily="18" charset="0"/>
            </a:endParaRPr>
          </a:p>
        </p:txBody>
      </p:sp>
      <p:sp>
        <p:nvSpPr>
          <p:cNvPr id="2054" name="Title 6"/>
          <p:cNvSpPr>
            <a:spLocks noGrp="1"/>
          </p:cNvSpPr>
          <p:nvPr>
            <p:ph type="ctrTitle"/>
          </p:nvPr>
        </p:nvSpPr>
        <p:spPr>
          <a:xfrm>
            <a:off x="807334" y="2770187"/>
            <a:ext cx="7772400" cy="1470025"/>
          </a:xfrm>
        </p:spPr>
        <p:txBody>
          <a:bodyPr/>
          <a:lstStyle/>
          <a:p>
            <a:pPr eaLnBrk="1" hangingPunct="1"/>
            <a:r>
              <a:rPr lang="en-US" sz="3800" b="1" dirty="0">
                <a:solidFill>
                  <a:schemeClr val="bg1"/>
                </a:solidFill>
                <a:latin typeface="Bookman Old Style" pitchFamily="18" charset="0"/>
                <a:cs typeface="Arial" charset="0"/>
              </a:rPr>
              <a:t>Smart Attendance System</a:t>
            </a:r>
            <a:br>
              <a:rPr lang="en-US" sz="3800" b="1" dirty="0">
                <a:solidFill>
                  <a:schemeClr val="bg1"/>
                </a:solidFill>
                <a:latin typeface="Bookman Old Style" pitchFamily="18" charset="0"/>
                <a:cs typeface="Arial" charset="0"/>
              </a:rPr>
            </a:br>
            <a:r>
              <a:rPr lang="en-US" sz="3800" b="1" dirty="0">
                <a:solidFill>
                  <a:schemeClr val="bg1"/>
                </a:solidFill>
                <a:latin typeface="Bookman Old Style" pitchFamily="18" charset="0"/>
                <a:cs typeface="Arial" charset="0"/>
              </a:rPr>
              <a:t>[Facial Recognition]</a:t>
            </a:r>
          </a:p>
        </p:txBody>
      </p:sp>
      <p:sp>
        <p:nvSpPr>
          <p:cNvPr id="12" name="Rectangle 11"/>
          <p:cNvSpPr/>
          <p:nvPr/>
        </p:nvSpPr>
        <p:spPr>
          <a:xfrm>
            <a:off x="0" y="0"/>
            <a:ext cx="9144000" cy="17526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latin typeface="Berlin Sans FB" panose="020E0602020502020306" pitchFamily="34" charset="0"/>
              </a:rPr>
              <a:t>VASAVI COLLEGE OF ENGINEERING</a:t>
            </a:r>
          </a:p>
          <a:p>
            <a:pPr algn="ctr" fontAlgn="auto">
              <a:spcBef>
                <a:spcPts val="0"/>
              </a:spcBef>
              <a:spcAft>
                <a:spcPts val="0"/>
              </a:spcAft>
              <a:defRPr/>
            </a:pPr>
            <a:r>
              <a:rPr lang="en-US" altLang="en-US" sz="3600" b="1" dirty="0">
                <a:solidFill>
                  <a:schemeClr val="tx1"/>
                </a:solidFill>
                <a:latin typeface="Nobel-Book" charset="0"/>
              </a:rPr>
              <a:t>Department of Information Technology</a:t>
            </a:r>
          </a:p>
        </p:txBody>
      </p:sp>
      <p:sp>
        <p:nvSpPr>
          <p:cNvPr id="2" name="TextBox 1">
            <a:extLst>
              <a:ext uri="{FF2B5EF4-FFF2-40B4-BE49-F238E27FC236}">
                <a16:creationId xmlns:a16="http://schemas.microsoft.com/office/drawing/2014/main" id="{98894BAB-DA6C-6A29-520C-3F6D6A9B9113}"/>
              </a:ext>
            </a:extLst>
          </p:cNvPr>
          <p:cNvSpPr txBox="1"/>
          <p:nvPr/>
        </p:nvSpPr>
        <p:spPr>
          <a:xfrm>
            <a:off x="2362200" y="1863569"/>
            <a:ext cx="4267200" cy="523220"/>
          </a:xfrm>
          <a:prstGeom prst="rect">
            <a:avLst/>
          </a:prstGeom>
          <a:noFill/>
        </p:spPr>
        <p:txBody>
          <a:bodyPr wrap="square" rtlCol="0">
            <a:spAutoFit/>
          </a:bodyPr>
          <a:lstStyle/>
          <a:p>
            <a:pPr algn="ctr" fontAlgn="auto">
              <a:spcBef>
                <a:spcPts val="0"/>
              </a:spcBef>
              <a:spcAft>
                <a:spcPts val="0"/>
              </a:spcAft>
              <a:defRPr/>
            </a:pPr>
            <a:r>
              <a:rPr lang="en-US" sz="2800">
                <a:solidFill>
                  <a:schemeClr val="tx1"/>
                </a:solidFill>
                <a:latin typeface="Berlin Sans FB" panose="020E0602020502020306" pitchFamily="34" charset="0"/>
              </a:rPr>
              <a:t>MINI PROJECT </a:t>
            </a:r>
            <a:endParaRPr lang="en-US" sz="2800" dirty="0">
              <a:solidFill>
                <a:schemeClr val="tx1"/>
              </a:solidFill>
              <a:latin typeface="Berlin Sans FB" panose="020E0602020502020306"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5D08C7-510A-752D-1106-5CF47D60924F}"/>
              </a:ext>
            </a:extLst>
          </p:cNvPr>
          <p:cNvSpPr>
            <a:spLocks noGrp="1"/>
          </p:cNvSpPr>
          <p:nvPr>
            <p:ph type="title"/>
          </p:nvPr>
        </p:nvSpPr>
        <p:spPr>
          <a:xfrm>
            <a:off x="457200" y="274638"/>
            <a:ext cx="8229600" cy="11430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IN" sz="4800" dirty="0">
                <a:solidFill>
                  <a:schemeClr val="tx1"/>
                </a:solidFill>
              </a:rPr>
              <a:t>Conclusion</a:t>
            </a:r>
          </a:p>
        </p:txBody>
      </p:sp>
      <p:sp>
        <p:nvSpPr>
          <p:cNvPr id="7" name="Content Placeholder 6">
            <a:extLst>
              <a:ext uri="{FF2B5EF4-FFF2-40B4-BE49-F238E27FC236}">
                <a16:creationId xmlns:a16="http://schemas.microsoft.com/office/drawing/2014/main" id="{646B864A-4FE1-7134-72C3-03182BE4AD63}"/>
              </a:ext>
            </a:extLst>
          </p:cNvPr>
          <p:cNvSpPr>
            <a:spLocks noGrp="1"/>
          </p:cNvSpPr>
          <p:nvPr>
            <p:ph idx="1"/>
          </p:nvPr>
        </p:nvSpPr>
        <p:spPr/>
        <p:txBody>
          <a:bodyPr/>
          <a:lstStyle/>
          <a:p>
            <a:r>
              <a:rPr lang="en-US" dirty="0"/>
              <a:t>This project has been motivated by the desire to design a system that can maintain the attendance records without any proxy. The proposed system will accurately detect the student’s face and also eases the work of Admin. We implemented this project using OpenCV. Here at the end, the attendance will be taken down into the Excel Sheet. </a:t>
            </a:r>
            <a:endParaRPr lang="en-IN" dirty="0"/>
          </a:p>
        </p:txBody>
      </p:sp>
    </p:spTree>
    <p:extLst>
      <p:ext uri="{BB962C8B-B14F-4D97-AF65-F5344CB8AC3E}">
        <p14:creationId xmlns:p14="http://schemas.microsoft.com/office/powerpoint/2010/main" val="103386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
            <a:ext cx="9144000"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2590800" y="667542"/>
            <a:ext cx="4795838" cy="1015663"/>
          </a:xfrm>
          <a:prstGeom prst="rect">
            <a:avLst/>
          </a:prstGeom>
          <a:noFill/>
        </p:spPr>
        <p:txBody>
          <a:bodyPr>
            <a:spAutoFit/>
          </a:bodyPr>
          <a:lstStyle/>
          <a:p>
            <a:pPr algn="ctr" fontAlgn="auto">
              <a:spcBef>
                <a:spcPts val="0"/>
              </a:spcBef>
              <a:spcAft>
                <a:spcPts val="0"/>
              </a:spcAft>
              <a:defRPr/>
            </a:pPr>
            <a:r>
              <a:rPr lang="en-GB" sz="6000" dirty="0">
                <a:solidFill>
                  <a:schemeClr val="tx2">
                    <a:lumMod val="75000"/>
                  </a:schemeClr>
                </a:solidFill>
                <a:latin typeface="Bookman Old Style" pitchFamily="18" charset="0"/>
                <a:cs typeface="Times New Roman" pitchFamily="18" charset="0"/>
              </a:rPr>
              <a:t>References</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0" indent="0">
              <a:buNone/>
            </a:pPr>
            <a:r>
              <a:rPr lang="en-US" sz="2000" dirty="0">
                <a:latin typeface="Bookman Old Style" pitchFamily="18" charset="0"/>
              </a:rPr>
              <a:t>[1]. Neha Kumari Dubey, Pooja M.R., K Vishal, Dhanush</a:t>
            </a:r>
          </a:p>
          <a:p>
            <a:pPr marL="0" indent="0">
              <a:buNone/>
            </a:pPr>
            <a:r>
              <a:rPr lang="en-US" sz="2000" dirty="0">
                <a:latin typeface="Bookman Old Style" pitchFamily="18" charset="0"/>
              </a:rPr>
              <a:t>      Gowda H.L, </a:t>
            </a:r>
            <a:r>
              <a:rPr lang="en-US" sz="2000" dirty="0" err="1">
                <a:latin typeface="Bookman Old Style" pitchFamily="18" charset="0"/>
              </a:rPr>
              <a:t>Keertiraj</a:t>
            </a:r>
            <a:r>
              <a:rPr lang="en-US" sz="2000" dirty="0">
                <a:latin typeface="Bookman Old Style" pitchFamily="18" charset="0"/>
              </a:rPr>
              <a:t> B.R: “Face Recognition based</a:t>
            </a:r>
          </a:p>
          <a:p>
            <a:pPr marL="0" indent="0">
              <a:buNone/>
            </a:pPr>
            <a:r>
              <a:rPr lang="en-US" sz="2000" dirty="0">
                <a:latin typeface="Bookman Old Style" pitchFamily="18" charset="0"/>
              </a:rPr>
              <a:t>      Attendance System”, International Journal of Engineering</a:t>
            </a:r>
          </a:p>
          <a:p>
            <a:pPr marL="0" indent="0">
              <a:buNone/>
            </a:pPr>
            <a:r>
              <a:rPr lang="en-US" sz="2000" dirty="0">
                <a:latin typeface="Bookman Old Style" pitchFamily="18" charset="0"/>
              </a:rPr>
              <a:t>      Research &amp; Technology(IJERT), Vol. 09, Issue. 06, Pub. </a:t>
            </a:r>
          </a:p>
          <a:p>
            <a:pPr marL="0" indent="0">
              <a:buNone/>
            </a:pPr>
            <a:r>
              <a:rPr lang="en-US" sz="2000" dirty="0">
                <a:latin typeface="Bookman Old Style" pitchFamily="18" charset="0"/>
              </a:rPr>
              <a:t>      24-06-2020.</a:t>
            </a:r>
          </a:p>
          <a:p>
            <a:pPr marL="0" indent="0">
              <a:buNone/>
            </a:pPr>
            <a:endParaRPr lang="en-US" sz="2000" dirty="0">
              <a:latin typeface="Bookman Old Style" pitchFamily="18" charset="0"/>
            </a:endParaRPr>
          </a:p>
          <a:p>
            <a:pPr marL="0" indent="0">
              <a:buNone/>
            </a:pPr>
            <a:r>
              <a:rPr lang="en-US" sz="2000" dirty="0">
                <a:latin typeface="Bookman Old Style" pitchFamily="18" charset="0"/>
              </a:rPr>
              <a:t>[2]. Sudhir </a:t>
            </a:r>
            <a:r>
              <a:rPr lang="en-US" sz="2000" dirty="0" err="1">
                <a:latin typeface="Bookman Old Style" pitchFamily="18" charset="0"/>
              </a:rPr>
              <a:t>Bussa</a:t>
            </a:r>
            <a:r>
              <a:rPr lang="en-US" sz="2000" dirty="0">
                <a:latin typeface="Bookman Old Style" pitchFamily="18" charset="0"/>
              </a:rPr>
              <a:t>, Ananya Mani, Shruti </a:t>
            </a:r>
            <a:r>
              <a:rPr lang="en-US" sz="2000" dirty="0" err="1">
                <a:latin typeface="Bookman Old Style" pitchFamily="18" charset="0"/>
              </a:rPr>
              <a:t>Bharuka</a:t>
            </a:r>
            <a:r>
              <a:rPr lang="en-US" sz="2000" dirty="0">
                <a:latin typeface="Bookman Old Style" pitchFamily="18" charset="0"/>
              </a:rPr>
              <a:t>, Sakshi </a:t>
            </a:r>
          </a:p>
          <a:p>
            <a:pPr marL="0" indent="0">
              <a:buNone/>
            </a:pPr>
            <a:r>
              <a:rPr lang="en-US" sz="2000" dirty="0">
                <a:latin typeface="Bookman Old Style" pitchFamily="18" charset="0"/>
              </a:rPr>
              <a:t>      Kaushik: “Smart Attendance System using OPENCV based on</a:t>
            </a:r>
          </a:p>
          <a:p>
            <a:pPr marL="0" indent="0">
              <a:buNone/>
            </a:pPr>
            <a:r>
              <a:rPr lang="en-US" sz="2000" dirty="0">
                <a:latin typeface="Bookman Old Style" pitchFamily="18" charset="0"/>
              </a:rPr>
              <a:t>      Facial Recognition”, International Journal of Engineering</a:t>
            </a:r>
          </a:p>
          <a:p>
            <a:pPr marL="0" indent="0">
              <a:buNone/>
            </a:pPr>
            <a:r>
              <a:rPr lang="en-US" sz="2000" dirty="0">
                <a:latin typeface="Bookman Old Style" pitchFamily="18" charset="0"/>
              </a:rPr>
              <a:t>      Research &amp; Technology(IJERT), Vol. 09, Issue. 03,pub.</a:t>
            </a:r>
          </a:p>
          <a:p>
            <a:pPr marL="0" indent="0">
              <a:buNone/>
            </a:pPr>
            <a:r>
              <a:rPr lang="en-US" sz="2000" dirty="0">
                <a:latin typeface="Bookman Old Style" pitchFamily="18" charset="0"/>
              </a:rPr>
              <a:t>      11-03-2020.</a:t>
            </a:r>
          </a:p>
        </p:txBody>
      </p:sp>
    </p:spTree>
    <p:extLst>
      <p:ext uri="{BB962C8B-B14F-4D97-AF65-F5344CB8AC3E}">
        <p14:creationId xmlns:p14="http://schemas.microsoft.com/office/powerpoint/2010/main" val="74336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38100" y="2148864"/>
            <a:ext cx="9144000" cy="862012"/>
          </a:xfrm>
          <a:prstGeom prst="rect">
            <a:avLst/>
          </a:prstGeom>
          <a:solidFill>
            <a:srgbClr val="FFFFCC"/>
          </a:solidFill>
        </p:spPr>
        <p:txBody>
          <a:bodyPr>
            <a:spAutoFit/>
          </a:bodyPr>
          <a:lstStyle/>
          <a:p>
            <a:pPr algn="ctr" fontAlgn="auto">
              <a:spcBef>
                <a:spcPts val="0"/>
              </a:spcBef>
              <a:spcAft>
                <a:spcPts val="0"/>
              </a:spcAft>
              <a:defRPr/>
            </a:pPr>
            <a:endParaRPr lang="en-IN" sz="5000" dirty="0">
              <a:solidFill>
                <a:schemeClr val="accent2">
                  <a:lumMod val="75000"/>
                </a:schemeClr>
              </a:solidFill>
              <a:latin typeface="Times New Roman" pitchFamily="18" charset="0"/>
              <a:cs typeface="Times New Roman" pitchFamily="18" charset="0"/>
            </a:endParaRPr>
          </a:p>
        </p:txBody>
      </p:sp>
      <p:sp>
        <p:nvSpPr>
          <p:cNvPr id="10245" name="TextBox 1"/>
          <p:cNvSpPr txBox="1">
            <a:spLocks noChangeArrowheads="1"/>
          </p:cNvSpPr>
          <p:nvPr/>
        </p:nvSpPr>
        <p:spPr bwMode="auto">
          <a:xfrm>
            <a:off x="4152900" y="1705586"/>
            <a:ext cx="838200" cy="1631950"/>
          </a:xfrm>
          <a:prstGeom prst="rect">
            <a:avLst/>
          </a:prstGeom>
          <a:noFill/>
          <a:ln w="9525">
            <a:noFill/>
            <a:miter lim="800000"/>
            <a:headEnd/>
            <a:tailEnd/>
          </a:ln>
        </p:spPr>
        <p:txBody>
          <a:bodyPr wrap="square">
            <a:spAutoFit/>
          </a:bodyPr>
          <a:lstStyle/>
          <a:p>
            <a:r>
              <a:rPr lang="en-US" sz="10000" dirty="0">
                <a:latin typeface="Times New Roman" pitchFamily="18" charset="0"/>
                <a:cs typeface="Times New Roman" pitchFamily="18" charset="0"/>
              </a:rPr>
              <a:t>?</a:t>
            </a:r>
          </a:p>
        </p:txBody>
      </p:sp>
      <p:sp>
        <p:nvSpPr>
          <p:cNvPr id="10246" name="TextBox 1"/>
          <p:cNvSpPr txBox="1">
            <a:spLocks noChangeArrowheads="1"/>
          </p:cNvSpPr>
          <p:nvPr/>
        </p:nvSpPr>
        <p:spPr bwMode="auto">
          <a:xfrm>
            <a:off x="2895600" y="123825"/>
            <a:ext cx="4343400" cy="1400175"/>
          </a:xfrm>
          <a:prstGeom prst="rect">
            <a:avLst/>
          </a:prstGeom>
          <a:noFill/>
          <a:ln w="9525">
            <a:noFill/>
            <a:miter lim="800000"/>
            <a:headEnd/>
            <a:tailEnd/>
          </a:ln>
        </p:spPr>
        <p:txBody>
          <a:bodyPr wrap="square">
            <a:spAutoFit/>
          </a:bodyPr>
          <a:lstStyle/>
          <a:p>
            <a:r>
              <a:rPr lang="en-US" sz="8500" dirty="0">
                <a:latin typeface="Times New Roman" pitchFamily="18" charset="0"/>
                <a:cs typeface="Times New Roman"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pic>
        <p:nvPicPr>
          <p:cNvPr id="3074" name="Picture 2" descr="Microsoft Access: Understanding the Power of Access Queries">
            <a:extLst>
              <a:ext uri="{FF2B5EF4-FFF2-40B4-BE49-F238E27FC236}">
                <a16:creationId xmlns:a16="http://schemas.microsoft.com/office/drawing/2014/main" id="{DCC6485B-D75D-434B-847D-46F9F387D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10876"/>
            <a:ext cx="5715000" cy="3542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ownload Thank You HD images for PPT, Whatsapp, Facebook download">
            <a:extLst>
              <a:ext uri="{FF2B5EF4-FFF2-40B4-BE49-F238E27FC236}">
                <a16:creationId xmlns:a16="http://schemas.microsoft.com/office/drawing/2014/main" id="{C3F7A5F0-C2AD-45F1-9C63-E7E77EDB6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itchFamily="18" charset="0"/>
              </a:rPr>
              <a:t> </a:t>
            </a:r>
          </a:p>
        </p:txBody>
      </p:sp>
      <p:sp>
        <p:nvSpPr>
          <p:cNvPr id="5" name="Rectangle 4"/>
          <p:cNvSpPr/>
          <p:nvPr/>
        </p:nvSpPr>
        <p:spPr>
          <a:xfrm>
            <a:off x="0" y="-39327"/>
            <a:ext cx="9144000" cy="156332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000" b="1" dirty="0">
                <a:solidFill>
                  <a:schemeClr val="tx1"/>
                </a:solidFill>
                <a:latin typeface="Bookman Old Style" pitchFamily="18" charset="0"/>
                <a:cs typeface="Times New Roman" panose="02020603050405020304" pitchFamily="18" charset="0"/>
              </a:rPr>
              <a:t>Abstract</a:t>
            </a:r>
          </a:p>
        </p:txBody>
      </p:sp>
      <p:sp>
        <p:nvSpPr>
          <p:cNvPr id="6" name="Content Placeholder 2"/>
          <p:cNvSpPr txBox="1">
            <a:spLocks/>
          </p:cNvSpPr>
          <p:nvPr/>
        </p:nvSpPr>
        <p:spPr bwMode="auto">
          <a:xfrm>
            <a:off x="152400" y="1524001"/>
            <a:ext cx="8686800" cy="5333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Bookman Old Style" pitchFamily="18" charset="0"/>
                <a:cs typeface="Times New Roman" pitchFamily="18" charset="0"/>
              </a:rPr>
              <a:t>	</a:t>
            </a:r>
            <a:r>
              <a:rPr lang="en-US" sz="2000" dirty="0">
                <a:latin typeface="Bookman Old Style" pitchFamily="18" charset="0"/>
                <a:cs typeface="Times New Roman" pitchFamily="18" charset="0"/>
              </a:rPr>
              <a:t>Face is the part of the human body that uniquely identifies a person. Using the face characteristics as biometric, the face recognition system can be implemented. We all know that attendance marking is the mandatory thing in any organization. In the previous, old method of attendance system, for example in colleges-the students are called out aloud by the teachers, and their presence or absence is marked accordingly. </a:t>
            </a:r>
            <a:r>
              <a:rPr lang="en-US" sz="2000" dirty="0">
                <a:latin typeface="Bookman Old Style" panose="02050604050505020204" pitchFamily="18" charset="0"/>
              </a:rPr>
              <a:t>Later the biometric system like finger prints, iris arrived. However, these kind of techniques are not contact free and are also time consuming and tedious.</a:t>
            </a:r>
          </a:p>
          <a:p>
            <a:endParaRPr lang="en-US" sz="2000" dirty="0">
              <a:latin typeface="Bookman Old Style" panose="02050604050505020204" pitchFamily="18" charset="0"/>
            </a:endParaRPr>
          </a:p>
          <a:p>
            <a:r>
              <a:rPr lang="en-US" sz="2000" dirty="0">
                <a:latin typeface="Bookman Old Style" panose="02050604050505020204" pitchFamily="18" charset="0"/>
              </a:rPr>
              <a:t>	In this project, the OpenCV based face recognition approach has been proposed. In this a model a webcam captures an input image, an algorithm for detecting face from an input image, encoding and identifying the face, and marking the attendance in a spreadsheet. </a:t>
            </a:r>
            <a:endParaRPr lang="en-IN" sz="2000" dirty="0">
              <a:latin typeface="Bookman Old Style" panose="02050604050505020204" pitchFamily="18" charset="0"/>
            </a:endParaRPr>
          </a:p>
          <a:p>
            <a:pPr marL="0" indent="0">
              <a:buNone/>
            </a:pPr>
            <a:endParaRPr lang="en-US" sz="2000" dirty="0">
              <a:latin typeface="Bookman Old Style" pitchFamily="18" charset="0"/>
              <a:cs typeface="Times New Roman" pitchFamily="18" charset="0"/>
            </a:endParaRPr>
          </a:p>
          <a:p>
            <a:pPr marL="0" indent="0">
              <a:buNone/>
            </a:pPr>
            <a:endParaRPr lang="en-US" sz="2800" dirty="0">
              <a:latin typeface="Bookman Old Style" pitchFamily="18" charset="0"/>
              <a:cs typeface="Times New Roman" pitchFamily="18" charset="0"/>
            </a:endParaRPr>
          </a:p>
        </p:txBody>
      </p:sp>
    </p:spTree>
    <p:extLst>
      <p:ext uri="{BB962C8B-B14F-4D97-AF65-F5344CB8AC3E}">
        <p14:creationId xmlns:p14="http://schemas.microsoft.com/office/powerpoint/2010/main" val="24113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FC52D-9E14-442C-9933-DDAF57CB230A}"/>
              </a:ext>
            </a:extLst>
          </p:cNvPr>
          <p:cNvSpPr txBox="1"/>
          <p:nvPr/>
        </p:nvSpPr>
        <p:spPr>
          <a:xfrm>
            <a:off x="304800" y="1143000"/>
            <a:ext cx="8534400" cy="369332"/>
          </a:xfrm>
          <a:prstGeom prst="rect">
            <a:avLst/>
          </a:prstGeom>
          <a:noFill/>
        </p:spPr>
        <p:txBody>
          <a:bodyPr wrap="square" rtlCol="0">
            <a:spAutoFit/>
          </a:bodyPr>
          <a:lstStyle/>
          <a:p>
            <a:r>
              <a:rPr lang="en-US" dirty="0">
                <a:latin typeface="Bookman Old Style" panose="02050604050505020204" pitchFamily="18" charset="0"/>
              </a:rPr>
              <a:t>	</a:t>
            </a:r>
            <a:endParaRPr lang="en-IN" dirty="0">
              <a:latin typeface="Bookman Old Style" panose="02050604050505020204" pitchFamily="18" charset="0"/>
            </a:endParaRPr>
          </a:p>
        </p:txBody>
      </p:sp>
      <p:sp>
        <p:nvSpPr>
          <p:cNvPr id="4" name="TextBox 3">
            <a:extLst>
              <a:ext uri="{FF2B5EF4-FFF2-40B4-BE49-F238E27FC236}">
                <a16:creationId xmlns:a16="http://schemas.microsoft.com/office/drawing/2014/main" id="{7D790F7E-2229-416E-8B63-9649CC874686}"/>
              </a:ext>
            </a:extLst>
          </p:cNvPr>
          <p:cNvSpPr txBox="1"/>
          <p:nvPr/>
        </p:nvSpPr>
        <p:spPr>
          <a:xfrm>
            <a:off x="304800" y="1143000"/>
            <a:ext cx="8534400" cy="3785652"/>
          </a:xfrm>
          <a:prstGeom prst="rect">
            <a:avLst/>
          </a:prstGeom>
          <a:noFill/>
        </p:spPr>
        <p:txBody>
          <a:bodyPr wrap="square" rtlCol="0">
            <a:spAutoFit/>
          </a:bodyPr>
          <a:lstStyle/>
          <a:p>
            <a:r>
              <a:rPr lang="en-US" sz="2400" dirty="0">
                <a:latin typeface="Bookman Old Style" panose="02050604050505020204" pitchFamily="18" charset="0"/>
              </a:rPr>
              <a:t>	The training database is created by training the system with faces of the authorized students. The images are then stored as a database with respective labels. With this system, it becomes very easy and helpful in taking the attendance in any organization and also all the records will be maintained perfectly without any confusions or complications.</a:t>
            </a:r>
          </a:p>
          <a:p>
            <a:endParaRPr lang="en-US" sz="2400" dirty="0">
              <a:latin typeface="Bookman Old Style" panose="02050604050505020204" pitchFamily="18" charset="0"/>
            </a:endParaRPr>
          </a:p>
          <a:p>
            <a:r>
              <a:rPr lang="en-US" sz="2400" b="1" dirty="0">
                <a:latin typeface="Bookman Old Style" panose="02050604050505020204" pitchFamily="18" charset="0"/>
              </a:rPr>
              <a:t>Keywords:</a:t>
            </a:r>
            <a:r>
              <a:rPr lang="en-US" sz="2400" dirty="0">
                <a:latin typeface="Bookman Old Style" panose="02050604050505020204" pitchFamily="18" charset="0"/>
              </a:rPr>
              <a:t> attendance, biometric, face recognition, webcam, OpenCV, spreadsheet.</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44307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9664"/>
            <a:ext cx="9144000" cy="1696064"/>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1981200" y="416991"/>
            <a:ext cx="7391400" cy="1015663"/>
          </a:xfrm>
          <a:prstGeom prst="rect">
            <a:avLst/>
          </a:prstGeom>
          <a:noFill/>
        </p:spPr>
        <p:txBody>
          <a:bodyPr wrap="square">
            <a:spAutoFit/>
          </a:bodyPr>
          <a:lstStyle/>
          <a:p>
            <a:pPr fontAlgn="auto">
              <a:spcBef>
                <a:spcPts val="0"/>
              </a:spcBef>
              <a:spcAft>
                <a:spcPts val="0"/>
              </a:spcAft>
              <a:defRPr/>
            </a:pPr>
            <a:r>
              <a:rPr lang="en-US" sz="6000" b="1" dirty="0">
                <a:solidFill>
                  <a:schemeClr val="tx2">
                    <a:lumMod val="75000"/>
                  </a:schemeClr>
                </a:solidFill>
                <a:latin typeface="Bookman Old Style" pitchFamily="18" charset="0"/>
                <a:cs typeface="Times New Roman" pitchFamily="18" charset="0"/>
              </a:rPr>
              <a:t>Introduction</a:t>
            </a:r>
            <a:endParaRPr lang="en-GB" sz="6000" dirty="0">
              <a:solidFill>
                <a:schemeClr val="tx2">
                  <a:lumMod val="75000"/>
                </a:schemeClr>
              </a:solidFill>
              <a:latin typeface="Bookman Old Style" pitchFamily="18" charset="0"/>
              <a:cs typeface="Times New Roman" pitchFamily="18" charset="0"/>
            </a:endParaRPr>
          </a:p>
        </p:txBody>
      </p:sp>
      <p:sp>
        <p:nvSpPr>
          <p:cNvPr id="3" name="Content Placeholder 2"/>
          <p:cNvSpPr>
            <a:spLocks noGrp="1"/>
          </p:cNvSpPr>
          <p:nvPr>
            <p:ph idx="1"/>
          </p:nvPr>
        </p:nvSpPr>
        <p:spPr>
          <a:xfrm>
            <a:off x="342900" y="1978429"/>
            <a:ext cx="8542930" cy="4879572"/>
          </a:xfrm>
        </p:spPr>
        <p:txBody>
          <a:bodyPr/>
          <a:lstStyle/>
          <a:p>
            <a:pPr algn="just"/>
            <a:r>
              <a:rPr lang="en-US" sz="2800" dirty="0">
                <a:latin typeface="Bookman Old Style" pitchFamily="18" charset="0"/>
                <a:cs typeface="Times New Roman" pitchFamily="18" charset="0"/>
              </a:rPr>
              <a:t>Attendance maintenance is a significant function in all the institutions to monitor the performance of the students.</a:t>
            </a:r>
          </a:p>
          <a:p>
            <a:pPr algn="just"/>
            <a:r>
              <a:rPr lang="en-US" sz="2800" dirty="0">
                <a:latin typeface="Bookman Old Style" pitchFamily="18" charset="0"/>
                <a:cs typeface="Times New Roman" pitchFamily="18" charset="0"/>
              </a:rPr>
              <a:t>Every institute does this in its own way, by using the old paper or file based systems and some have adopted the strategies of automatic attendance using some biometric techniques. </a:t>
            </a:r>
          </a:p>
        </p:txBody>
      </p:sp>
      <p:pic>
        <p:nvPicPr>
          <p:cNvPr id="1026" name="Picture 2" descr="Advantages Of Biometric Attendance System - TimeLabs">
            <a:extLst>
              <a:ext uri="{FF2B5EF4-FFF2-40B4-BE49-F238E27FC236}">
                <a16:creationId xmlns:a16="http://schemas.microsoft.com/office/drawing/2014/main" id="{FB068CB1-646A-4A9B-8C1B-4562D918A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959" y="5339433"/>
            <a:ext cx="230505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acher Checking Attendance Register in Stock Footage Video (100%  Royalty-free) 1031122460 | Shutterstock">
            <a:extLst>
              <a:ext uri="{FF2B5EF4-FFF2-40B4-BE49-F238E27FC236}">
                <a16:creationId xmlns:a16="http://schemas.microsoft.com/office/drawing/2014/main" id="{18A714E0-ADF3-4A46-BBC2-5578625D1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339433"/>
            <a:ext cx="2735559"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5C510-181B-4216-881B-25F6ABAC08A1}"/>
              </a:ext>
            </a:extLst>
          </p:cNvPr>
          <p:cNvSpPr txBox="1"/>
          <p:nvPr/>
        </p:nvSpPr>
        <p:spPr>
          <a:xfrm>
            <a:off x="381000" y="1219200"/>
            <a:ext cx="83820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Bookman Old Style" panose="02050604050505020204" pitchFamily="18" charset="0"/>
              </a:rPr>
              <a:t>Face recognition is a powerful field of research which is a computer based digital technology.</a:t>
            </a:r>
          </a:p>
          <a:p>
            <a:pPr marL="457200" indent="-457200">
              <a:buFont typeface="Arial" panose="020B0604020202020204" pitchFamily="34" charset="0"/>
              <a:buChar char="•"/>
            </a:pPr>
            <a:endParaRPr lang="en-US" sz="2800" dirty="0">
              <a:latin typeface="Bookman Old Style" panose="02050604050505020204" pitchFamily="18" charset="0"/>
            </a:endParaRPr>
          </a:p>
          <a:p>
            <a:pPr marL="457200" indent="-457200">
              <a:buFont typeface="Arial" panose="020B0604020202020204" pitchFamily="34" charset="0"/>
              <a:buChar char="•"/>
            </a:pPr>
            <a:r>
              <a:rPr lang="en-US" sz="2800" dirty="0">
                <a:latin typeface="Bookman Old Style" panose="02050604050505020204" pitchFamily="18" charset="0"/>
              </a:rPr>
              <a:t>Face recognition for the intent of marking attendance is a resourceful application of attendance system.</a:t>
            </a:r>
          </a:p>
          <a:p>
            <a:pPr marL="457200" indent="-457200">
              <a:buFont typeface="Arial" panose="020B0604020202020204" pitchFamily="34" charset="0"/>
              <a:buChar char="•"/>
            </a:pPr>
            <a:endParaRPr lang="en-US" sz="2800" dirty="0">
              <a:latin typeface="Bookman Old Style" panose="02050604050505020204" pitchFamily="18" charset="0"/>
            </a:endParaRPr>
          </a:p>
        </p:txBody>
      </p:sp>
      <p:pic>
        <p:nvPicPr>
          <p:cNvPr id="2050" name="Picture 2" descr="Facial Recognition - Shaping the future of Identity Verification Market -  ReadWrite">
            <a:extLst>
              <a:ext uri="{FF2B5EF4-FFF2-40B4-BE49-F238E27FC236}">
                <a16:creationId xmlns:a16="http://schemas.microsoft.com/office/drawing/2014/main" id="{97A57E7A-D862-42E4-B2C4-EB6912CFE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4327743"/>
            <a:ext cx="3429000" cy="2377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55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990600" y="381000"/>
            <a:ext cx="6248400" cy="1446550"/>
          </a:xfrm>
          <a:prstGeom prst="rect">
            <a:avLst/>
          </a:prstGeom>
          <a:noFill/>
        </p:spPr>
        <p:txBody>
          <a:bodyPr wrap="square">
            <a:spAutoFit/>
          </a:bodyPr>
          <a:lstStyle/>
          <a:p>
            <a:pPr algn="ctr" fontAlgn="auto">
              <a:spcBef>
                <a:spcPts val="0"/>
              </a:spcBef>
              <a:spcAft>
                <a:spcPts val="0"/>
              </a:spcAft>
              <a:defRPr/>
            </a:pPr>
            <a:r>
              <a:rPr lang="en-GB" sz="4400" b="1" dirty="0">
                <a:solidFill>
                  <a:schemeClr val="tx2">
                    <a:lumMod val="75000"/>
                  </a:schemeClr>
                </a:solidFill>
                <a:latin typeface="Bookman Old Style" pitchFamily="18" charset="0"/>
                <a:cs typeface="Times New Roman" pitchFamily="18" charset="0"/>
              </a:rPr>
              <a:t>Software/Hardware Requirements</a:t>
            </a:r>
          </a:p>
        </p:txBody>
      </p:sp>
      <p:sp>
        <p:nvSpPr>
          <p:cNvPr id="4103" name="TextBox 2"/>
          <p:cNvSpPr txBox="1">
            <a:spLocks noChangeArrowheads="1"/>
          </p:cNvSpPr>
          <p:nvPr/>
        </p:nvSpPr>
        <p:spPr bwMode="auto">
          <a:xfrm>
            <a:off x="14288" y="6553200"/>
            <a:ext cx="716863" cy="338554"/>
          </a:xfrm>
          <a:prstGeom prst="rect">
            <a:avLst/>
          </a:prstGeom>
          <a:noFill/>
          <a:ln w="9525">
            <a:noFill/>
            <a:miter lim="800000"/>
            <a:headEnd/>
            <a:tailEnd/>
          </a:ln>
        </p:spPr>
        <p:txBody>
          <a:bodyPr wrap="none">
            <a:spAutoFit/>
          </a:bodyPr>
          <a:lstStyle/>
          <a:p>
            <a:r>
              <a:rPr lang="en-US" sz="1600" b="1">
                <a:solidFill>
                  <a:schemeClr val="bg1"/>
                </a:solidFill>
                <a:latin typeface="Bookman Old Style" pitchFamily="18" charset="0"/>
                <a:cs typeface="Times New Roman" pitchFamily="18" charset="0"/>
              </a:rPr>
              <a:t>2/10</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0" indent="0">
              <a:buNone/>
            </a:pPr>
            <a:endParaRPr lang="en-US" sz="3000" b="1" dirty="0">
              <a:latin typeface="Bookman Old Style" pitchFamily="18" charset="0"/>
            </a:endParaRPr>
          </a:p>
          <a:p>
            <a:pPr marL="0" indent="0">
              <a:buNone/>
            </a:pPr>
            <a:r>
              <a:rPr lang="en-US" sz="3000" b="1" dirty="0">
                <a:latin typeface="Bookman Old Style" pitchFamily="18" charset="0"/>
              </a:rPr>
              <a:t>Software Requirements:</a:t>
            </a:r>
            <a:endParaRPr lang="en-US" sz="2400" dirty="0">
              <a:latin typeface="Bookman Old Style" pitchFamily="18" charset="0"/>
            </a:endParaRPr>
          </a:p>
          <a:p>
            <a:r>
              <a:rPr lang="en-US" sz="2800" dirty="0">
                <a:latin typeface="Bookman Old Style" pitchFamily="18" charset="0"/>
              </a:rPr>
              <a:t>PyCharm</a:t>
            </a:r>
          </a:p>
          <a:p>
            <a:r>
              <a:rPr lang="en-US" sz="2800" dirty="0">
                <a:latin typeface="Bookman Old Style" pitchFamily="18" charset="0"/>
              </a:rPr>
              <a:t>Python 3.5 or more</a:t>
            </a:r>
            <a:endParaRPr lang="en-US" sz="2400" dirty="0">
              <a:latin typeface="Bookman Old Style" pitchFamily="18" charset="0"/>
            </a:endParaRPr>
          </a:p>
          <a:p>
            <a:r>
              <a:rPr lang="en-US" sz="2800" dirty="0">
                <a:latin typeface="Bookman Old Style" pitchFamily="18" charset="0"/>
              </a:rPr>
              <a:t>Windows 8 or higher</a:t>
            </a:r>
          </a:p>
          <a:p>
            <a:r>
              <a:rPr lang="en-US" sz="2800" dirty="0">
                <a:latin typeface="Bookman Old Style" pitchFamily="18" charset="0"/>
              </a:rPr>
              <a:t>Latest version of all libraries[OpenCV]</a:t>
            </a:r>
          </a:p>
          <a:p>
            <a:r>
              <a:rPr lang="en-US" sz="2800" dirty="0">
                <a:latin typeface="Bookman Old Style" pitchFamily="18" charset="0"/>
              </a:rPr>
              <a:t>Microsoft Excel</a:t>
            </a:r>
          </a:p>
          <a:p>
            <a:pPr marL="0" indent="0">
              <a:buNone/>
            </a:pPr>
            <a:endParaRPr lang="en-US" sz="2800" dirty="0">
              <a:latin typeface="Bookman Old Style" pitchFamily="18" charset="0"/>
            </a:endParaRP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03D65881-1C4A-78F0-BAC6-781793F97482}"/>
                  </a:ext>
                </a:extLst>
              </p:cNvPr>
              <p:cNvGraphicFramePr>
                <a:graphicFrameLocks noChangeAspect="1"/>
              </p:cNvGraphicFramePr>
              <p:nvPr>
                <p:extLst>
                  <p:ext uri="{D42A27DB-BD31-4B8C-83A1-F6EECF244321}">
                    <p14:modId xmlns:p14="http://schemas.microsoft.com/office/powerpoint/2010/main" val="908978788"/>
                  </p:ext>
                </p:extLst>
              </p:nvPr>
            </p:nvGraphicFramePr>
            <p:xfrm>
              <a:off x="-4841240" y="-521970"/>
              <a:ext cx="2286000" cy="1714500"/>
            </p:xfrm>
            <a:graphic>
              <a:graphicData uri="http://schemas.microsoft.com/office/powerpoint/2016/slidezoom">
                <pslz:sldZm>
                  <pslz:sldZmObj sldId="296" cId="1888603539">
                    <pslz:zmPr id="{842D7828-754F-4961-A2CD-89459AF47BE4}"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03D65881-1C4A-78F0-BAC6-781793F97482}"/>
                  </a:ext>
                </a:extLst>
              </p:cNvPr>
              <p:cNvPicPr>
                <a:picLocks noGrp="1" noRot="1" noChangeAspect="1" noMove="1" noResize="1" noEditPoints="1" noAdjustHandles="1" noChangeArrowheads="1" noChangeShapeType="1"/>
              </p:cNvPicPr>
              <p:nvPr/>
            </p:nvPicPr>
            <p:blipFill>
              <a:blip r:embed="rId4"/>
              <a:stretch>
                <a:fillRect/>
              </a:stretch>
            </p:blipFill>
            <p:spPr>
              <a:xfrm>
                <a:off x="-4841240" y="-521970"/>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88860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itchFamily="18" charset="0"/>
              <a:cs typeface="Times New Roman" pitchFamily="18" charset="0"/>
            </a:endParaRPr>
          </a:p>
        </p:txBody>
      </p:sp>
      <p:sp>
        <p:nvSpPr>
          <p:cNvPr id="10" name="Rectangle 9"/>
          <p:cNvSpPr/>
          <p:nvPr/>
        </p:nvSpPr>
        <p:spPr>
          <a:xfrm>
            <a:off x="0" y="0"/>
            <a:ext cx="91392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Bookman Old Style" pitchFamily="18" charset="0"/>
            </a:endParaRPr>
          </a:p>
        </p:txBody>
      </p:sp>
      <p:sp>
        <p:nvSpPr>
          <p:cNvPr id="8" name="TextBox 7"/>
          <p:cNvSpPr txBox="1"/>
          <p:nvPr/>
        </p:nvSpPr>
        <p:spPr>
          <a:xfrm>
            <a:off x="1828800" y="467966"/>
            <a:ext cx="4795838" cy="1200329"/>
          </a:xfrm>
          <a:prstGeom prst="rect">
            <a:avLst/>
          </a:prstGeom>
          <a:noFill/>
        </p:spPr>
        <p:txBody>
          <a:bodyPr>
            <a:spAutoFit/>
          </a:bodyPr>
          <a:lstStyle/>
          <a:p>
            <a:pPr algn="ctr" fontAlgn="auto">
              <a:spcBef>
                <a:spcPts val="0"/>
              </a:spcBef>
              <a:spcAft>
                <a:spcPts val="0"/>
              </a:spcAft>
              <a:defRPr/>
            </a:pPr>
            <a:r>
              <a:rPr lang="en-GB" sz="3600" b="1" dirty="0">
                <a:solidFill>
                  <a:schemeClr val="tx2">
                    <a:lumMod val="75000"/>
                  </a:schemeClr>
                </a:solidFill>
                <a:latin typeface="Bookman Old Style" pitchFamily="18" charset="0"/>
                <a:cs typeface="Times New Roman" pitchFamily="18" charset="0"/>
              </a:rPr>
              <a:t>Software/Hardware Requirements</a:t>
            </a:r>
          </a:p>
        </p:txBody>
      </p:sp>
      <p:sp>
        <p:nvSpPr>
          <p:cNvPr id="4103" name="TextBox 2"/>
          <p:cNvSpPr txBox="1">
            <a:spLocks noChangeArrowheads="1"/>
          </p:cNvSpPr>
          <p:nvPr/>
        </p:nvSpPr>
        <p:spPr bwMode="auto">
          <a:xfrm>
            <a:off x="14288" y="6553200"/>
            <a:ext cx="716863" cy="338554"/>
          </a:xfrm>
          <a:prstGeom prst="rect">
            <a:avLst/>
          </a:prstGeom>
          <a:noFill/>
          <a:ln w="9525">
            <a:noFill/>
            <a:miter lim="800000"/>
            <a:headEnd/>
            <a:tailEnd/>
          </a:ln>
        </p:spPr>
        <p:txBody>
          <a:bodyPr wrap="none">
            <a:spAutoFit/>
          </a:bodyPr>
          <a:lstStyle/>
          <a:p>
            <a:r>
              <a:rPr lang="en-US" sz="1600" b="1">
                <a:solidFill>
                  <a:schemeClr val="bg1"/>
                </a:solidFill>
                <a:latin typeface="Bookman Old Style" pitchFamily="18" charset="0"/>
                <a:cs typeface="Times New Roman" pitchFamily="18" charset="0"/>
              </a:rPr>
              <a:t>2/10</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a:p>
            <a:endParaRPr lang="en-US" sz="2000" dirty="0">
              <a:latin typeface="Bookman Old Style" pitchFamily="18" charset="0"/>
              <a:cs typeface="Times New Roman" pitchFamily="18" charset="0"/>
            </a:endParaRPr>
          </a:p>
        </p:txBody>
      </p:sp>
      <p:sp>
        <p:nvSpPr>
          <p:cNvPr id="3" name="Content Placeholder 2"/>
          <p:cNvSpPr>
            <a:spLocks noGrp="1"/>
          </p:cNvSpPr>
          <p:nvPr>
            <p:ph idx="1"/>
          </p:nvPr>
        </p:nvSpPr>
        <p:spPr>
          <a:xfrm>
            <a:off x="381000" y="2062103"/>
            <a:ext cx="8437634" cy="4414897"/>
          </a:xfrm>
        </p:spPr>
        <p:txBody>
          <a:bodyPr/>
          <a:lstStyle/>
          <a:p>
            <a:pPr marL="0" indent="0">
              <a:buNone/>
            </a:pPr>
            <a:r>
              <a:rPr lang="en-US" sz="3000" b="1" dirty="0">
                <a:latin typeface="Bookman Old Style" pitchFamily="18" charset="0"/>
              </a:rPr>
              <a:t>Hardware requirements:</a:t>
            </a:r>
          </a:p>
          <a:p>
            <a:r>
              <a:rPr lang="en-US" sz="2800" dirty="0">
                <a:latin typeface="Bookman Old Style" pitchFamily="18" charset="0"/>
              </a:rPr>
              <a:t>A standalone computer</a:t>
            </a:r>
          </a:p>
          <a:p>
            <a:pPr lvl="1"/>
            <a:r>
              <a:rPr lang="en-US" dirty="0">
                <a:latin typeface="Bookman Old Style" pitchFamily="18" charset="0"/>
              </a:rPr>
              <a:t>Processor : Intel core i5 or above</a:t>
            </a:r>
          </a:p>
          <a:p>
            <a:pPr lvl="1"/>
            <a:r>
              <a:rPr lang="en-US" dirty="0">
                <a:latin typeface="Bookman Old Style" pitchFamily="18" charset="0"/>
              </a:rPr>
              <a:t>Memory   : 8gb ram or higher</a:t>
            </a:r>
          </a:p>
          <a:p>
            <a:r>
              <a:rPr lang="en-US" sz="2800" dirty="0">
                <a:latin typeface="Bookman Old Style" pitchFamily="18" charset="0"/>
              </a:rPr>
              <a:t>Webcam</a:t>
            </a:r>
          </a:p>
          <a:p>
            <a:r>
              <a:rPr lang="en-US" sz="2800" dirty="0">
                <a:latin typeface="Bookman Old Style" pitchFamily="18" charset="0"/>
              </a:rPr>
              <a:t>Secondary memory to store all images and database</a:t>
            </a:r>
          </a:p>
          <a:p>
            <a:pPr marL="457200" lvl="1" indent="0">
              <a:buNone/>
            </a:pPr>
            <a:endParaRPr lang="en-US" dirty="0">
              <a:latin typeface="Bookman Old Style" pitchFamily="18" charset="0"/>
            </a:endParaRPr>
          </a:p>
          <a:p>
            <a:pPr marL="457200" lvl="1" indent="0">
              <a:buNone/>
            </a:pPr>
            <a:endParaRPr lang="en-US" dirty="0">
              <a:latin typeface="Bookman Old Style" pitchFamily="18" charset="0"/>
            </a:endParaRPr>
          </a:p>
        </p:txBody>
      </p:sp>
    </p:spTree>
    <p:extLst>
      <p:ext uri="{BB962C8B-B14F-4D97-AF65-F5344CB8AC3E}">
        <p14:creationId xmlns:p14="http://schemas.microsoft.com/office/powerpoint/2010/main" val="2949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DD21083-7CF2-191B-7A5E-1D95A16BF7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711" t="1653" r="10228" b="10738"/>
          <a:stretch/>
        </p:blipFill>
        <p:spPr>
          <a:xfrm>
            <a:off x="-1" y="1676400"/>
            <a:ext cx="4571993" cy="4906962"/>
          </a:xfrm>
        </p:spPr>
      </p:pic>
      <p:sp>
        <p:nvSpPr>
          <p:cNvPr id="4" name="Title 3">
            <a:extLst>
              <a:ext uri="{FF2B5EF4-FFF2-40B4-BE49-F238E27FC236}">
                <a16:creationId xmlns:a16="http://schemas.microsoft.com/office/drawing/2014/main" id="{A40DFABE-2F6B-3994-BDC9-411CA7EB6625}"/>
              </a:ext>
            </a:extLst>
          </p:cNvPr>
          <p:cNvSpPr>
            <a:spLocks noGrp="1"/>
          </p:cNvSpPr>
          <p:nvPr>
            <p:ph type="title"/>
          </p:nvPr>
        </p:nvSpPr>
        <p:spPr>
          <a:xfrm>
            <a:off x="457200" y="274638"/>
            <a:ext cx="8229600" cy="11430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IN" sz="4800" dirty="0">
                <a:solidFill>
                  <a:schemeClr val="tx1"/>
                </a:solidFill>
              </a:rPr>
              <a:t>Design</a:t>
            </a:r>
          </a:p>
        </p:txBody>
      </p:sp>
      <p:pic>
        <p:nvPicPr>
          <p:cNvPr id="10" name="Picture 9">
            <a:extLst>
              <a:ext uri="{FF2B5EF4-FFF2-40B4-BE49-F238E27FC236}">
                <a16:creationId xmlns:a16="http://schemas.microsoft.com/office/drawing/2014/main" id="{FF02EA61-4F3B-6BD9-5F4A-ACCAAE0AF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9" y="1600200"/>
            <a:ext cx="4267191" cy="4983162"/>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7EA3D7D8-ED1E-1F0B-E876-E5CEEA9254D6}"/>
                  </a:ext>
                </a:extLst>
              </p14:cNvPr>
              <p14:cNvContentPartPr/>
              <p14:nvPr/>
            </p14:nvContentPartPr>
            <p14:xfrm>
              <a:off x="3189880" y="2194440"/>
              <a:ext cx="360" cy="360"/>
            </p14:xfrm>
          </p:contentPart>
        </mc:Choice>
        <mc:Fallback xmlns="">
          <p:pic>
            <p:nvPicPr>
              <p:cNvPr id="12" name="Ink 11">
                <a:extLst>
                  <a:ext uri="{FF2B5EF4-FFF2-40B4-BE49-F238E27FC236}">
                    <a16:creationId xmlns:a16="http://schemas.microsoft.com/office/drawing/2014/main" id="{7EA3D7D8-ED1E-1F0B-E876-E5CEEA9254D6}"/>
                  </a:ext>
                </a:extLst>
              </p:cNvPr>
              <p:cNvPicPr/>
              <p:nvPr/>
            </p:nvPicPr>
            <p:blipFill>
              <a:blip r:embed="rId5"/>
              <a:stretch>
                <a:fillRect/>
              </a:stretch>
            </p:blipFill>
            <p:spPr>
              <a:xfrm>
                <a:off x="3181240" y="2185800"/>
                <a:ext cx="18000" cy="18000"/>
              </a:xfrm>
              <a:prstGeom prst="rect">
                <a:avLst/>
              </a:prstGeom>
            </p:spPr>
          </p:pic>
        </mc:Fallback>
      </mc:AlternateContent>
      <p:cxnSp>
        <p:nvCxnSpPr>
          <p:cNvPr id="14" name="Straight Connector 13">
            <a:extLst>
              <a:ext uri="{FF2B5EF4-FFF2-40B4-BE49-F238E27FC236}">
                <a16:creationId xmlns:a16="http://schemas.microsoft.com/office/drawing/2014/main" id="{0D105791-BE9C-7FE3-D67D-3C9AF73CC8A7}"/>
              </a:ext>
            </a:extLst>
          </p:cNvPr>
          <p:cNvCxnSpPr/>
          <p:nvPr/>
        </p:nvCxnSpPr>
        <p:spPr>
          <a:xfrm>
            <a:off x="4724400" y="1600200"/>
            <a:ext cx="0" cy="5638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41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2A514-B117-5982-0DD1-9C57AAF13AA5}"/>
              </a:ext>
            </a:extLst>
          </p:cNvPr>
          <p:cNvSpPr>
            <a:spLocks noGrp="1"/>
          </p:cNvSpPr>
          <p:nvPr>
            <p:ph idx="1"/>
          </p:nvPr>
        </p:nvSpPr>
        <p:spPr/>
        <p:txBody>
          <a:bodyPr/>
          <a:lstStyle/>
          <a:p>
            <a:endParaRPr lang="en-IN" dirty="0"/>
          </a:p>
        </p:txBody>
      </p:sp>
      <p:sp>
        <p:nvSpPr>
          <p:cNvPr id="4" name="Title 3">
            <a:extLst>
              <a:ext uri="{FF2B5EF4-FFF2-40B4-BE49-F238E27FC236}">
                <a16:creationId xmlns:a16="http://schemas.microsoft.com/office/drawing/2014/main" id="{DECFFAC8-D7D3-1A85-5CE8-6445CD33A123}"/>
              </a:ext>
            </a:extLst>
          </p:cNvPr>
          <p:cNvSpPr>
            <a:spLocks noGrp="1"/>
          </p:cNvSpPr>
          <p:nvPr>
            <p:ph type="title"/>
          </p:nvPr>
        </p:nvSpPr>
        <p:spPr>
          <a:xfrm>
            <a:off x="457200" y="274638"/>
            <a:ext cx="8229600" cy="11430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IN" sz="5400" dirty="0">
                <a:solidFill>
                  <a:schemeClr val="tx1"/>
                </a:solidFill>
              </a:rPr>
              <a:t>Implementation</a:t>
            </a:r>
          </a:p>
        </p:txBody>
      </p:sp>
    </p:spTree>
    <p:extLst>
      <p:ext uri="{BB962C8B-B14F-4D97-AF65-F5344CB8AC3E}">
        <p14:creationId xmlns:p14="http://schemas.microsoft.com/office/powerpoint/2010/main" val="4072823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589</Words>
  <Application>Microsoft Office PowerPoint</Application>
  <PresentationFormat>On-screen Show (4:3)</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Berlin Sans FB</vt:lpstr>
      <vt:lpstr>Bookman Old Style</vt:lpstr>
      <vt:lpstr>Calibri</vt:lpstr>
      <vt:lpstr>Nobel-Book</vt:lpstr>
      <vt:lpstr>Times New Roman</vt:lpstr>
      <vt:lpstr>Office Theme</vt:lpstr>
      <vt:lpstr>Smart Attendance System [Facial Recognition]</vt:lpstr>
      <vt:lpstr> </vt:lpstr>
      <vt:lpstr>PowerPoint Presentation</vt:lpstr>
      <vt:lpstr>PowerPoint Presentation</vt:lpstr>
      <vt:lpstr>PowerPoint Presentation</vt:lpstr>
      <vt:lpstr>PowerPoint Presentation</vt:lpstr>
      <vt:lpstr>PowerPoint Presentation</vt:lpstr>
      <vt:lpstr>Design</vt:lpstr>
      <vt:lpstr>Implementation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anoohya 3 narsingi</cp:lastModifiedBy>
  <cp:revision>158</cp:revision>
  <dcterms:created xsi:type="dcterms:W3CDTF">2013-05-08T19:42:37Z</dcterms:created>
  <dcterms:modified xsi:type="dcterms:W3CDTF">2022-11-18T16:24:31Z</dcterms:modified>
</cp:coreProperties>
</file>