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61" r:id="rId2"/>
    <p:sldId id="284" r:id="rId3"/>
    <p:sldId id="283" r:id="rId4"/>
    <p:sldId id="259" r:id="rId5"/>
    <p:sldId id="271" r:id="rId6"/>
    <p:sldId id="263" r:id="rId7"/>
    <p:sldId id="270" r:id="rId8"/>
    <p:sldId id="279" r:id="rId9"/>
    <p:sldId id="276" r:id="rId10"/>
    <p:sldId id="277" r:id="rId11"/>
    <p:sldId id="278"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00"/>
    <a:srgbClr val="CC0000"/>
    <a:srgbClr val="FE9202"/>
    <a:srgbClr val="CC0066"/>
    <a:srgbClr val="D47A02"/>
    <a:srgbClr val="5EEC3C"/>
    <a:srgbClr val="E6B254"/>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CE8D0-F166-4668-80C5-D58F7053D09C}" v="281" dt="2024-06-26T16:18:06.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p:scale>
          <a:sx n="75" d="100"/>
          <a:sy n="75" d="100"/>
        </p:scale>
        <p:origin x="946" y="6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787955" cy="167975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487980"/>
            <a:ext cx="7787955" cy="763525"/>
          </a:xfrm>
        </p:spPr>
        <p:txBody>
          <a:bodyPr>
            <a:normAutofit/>
          </a:bodyPr>
          <a:lstStyle>
            <a:lvl1pPr marL="0" indent="0" algn="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rgbClr val="CC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6/26/2024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11A5AD-A7CB-48F3-D9F1-3F25743A1559}"/>
              </a:ext>
            </a:extLst>
          </p:cNvPr>
          <p:cNvPicPr>
            <a:picLocks noChangeAspect="1"/>
          </p:cNvPicPr>
          <p:nvPr/>
        </p:nvPicPr>
        <p:blipFill rotWithShape="1">
          <a:blip r:embed="rId2">
            <a:extLst>
              <a:ext uri="{28A0092B-C50C-407E-A947-70E740481C1C}">
                <a14:useLocalDpi xmlns:a14="http://schemas.microsoft.com/office/drawing/2010/main" val="0"/>
              </a:ext>
            </a:extLst>
          </a:blip>
          <a:srcRect l="56680" t="23280" r="16600" b="64844"/>
          <a:stretch/>
        </p:blipFill>
        <p:spPr>
          <a:xfrm>
            <a:off x="0" y="1"/>
            <a:ext cx="9144000" cy="2877160"/>
          </a:xfrm>
          <a:prstGeom prst="rect">
            <a:avLst/>
          </a:prstGeom>
        </p:spPr>
      </p:pic>
      <p:sp>
        <p:nvSpPr>
          <p:cNvPr id="12" name="TextBox 11">
            <a:extLst>
              <a:ext uri="{FF2B5EF4-FFF2-40B4-BE49-F238E27FC236}">
                <a16:creationId xmlns:a16="http://schemas.microsoft.com/office/drawing/2014/main" id="{FD36FB8C-6642-CFB4-5A11-1CEE9C493B05}"/>
              </a:ext>
            </a:extLst>
          </p:cNvPr>
          <p:cNvSpPr txBox="1"/>
          <p:nvPr/>
        </p:nvSpPr>
        <p:spPr>
          <a:xfrm>
            <a:off x="853839" y="128470"/>
            <a:ext cx="8246071" cy="584775"/>
          </a:xfrm>
          <a:prstGeom prst="rect">
            <a:avLst/>
          </a:prstGeom>
          <a:noFill/>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VASAVI COLLEGE OF ENGINEERING</a:t>
            </a:r>
            <a:endParaRPr lang="en-IN" sz="32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DB0CCB3-50A8-83A9-6C0C-5ADE6B990D6C}"/>
              </a:ext>
            </a:extLst>
          </p:cNvPr>
          <p:cNvSpPr txBox="1"/>
          <p:nvPr/>
        </p:nvSpPr>
        <p:spPr>
          <a:xfrm>
            <a:off x="1976014" y="689614"/>
            <a:ext cx="4898443" cy="430887"/>
          </a:xfrm>
          <a:prstGeom prst="rect">
            <a:avLst/>
          </a:prstGeom>
          <a:noFill/>
        </p:spPr>
        <p:txBody>
          <a:bodyPr wrap="square">
            <a:spAutoFit/>
          </a:bodyPr>
          <a:lstStyle/>
          <a:p>
            <a:pPr marL="1270" marR="5080" indent="-635" algn="ctr">
              <a:lnSpc>
                <a:spcPct val="100000"/>
              </a:lnSpc>
              <a:spcBef>
                <a:spcPts val="105"/>
              </a:spcBef>
            </a:pPr>
            <a:r>
              <a:rPr lang="en-US" sz="2200" spc="55" dirty="0">
                <a:solidFill>
                  <a:schemeClr val="bg1"/>
                </a:solidFill>
              </a:rPr>
              <a:t>Department of Information Technology</a:t>
            </a:r>
          </a:p>
        </p:txBody>
      </p:sp>
      <p:sp>
        <p:nvSpPr>
          <p:cNvPr id="16" name="TextBox 15">
            <a:extLst>
              <a:ext uri="{FF2B5EF4-FFF2-40B4-BE49-F238E27FC236}">
                <a16:creationId xmlns:a16="http://schemas.microsoft.com/office/drawing/2014/main" id="{2F511921-C4E4-F7EC-2709-AB50B71CA0FB}"/>
              </a:ext>
            </a:extLst>
          </p:cNvPr>
          <p:cNvSpPr txBox="1"/>
          <p:nvPr/>
        </p:nvSpPr>
        <p:spPr>
          <a:xfrm>
            <a:off x="2267558" y="1229138"/>
            <a:ext cx="4590584" cy="461665"/>
          </a:xfrm>
          <a:prstGeom prst="rect">
            <a:avLst/>
          </a:prstGeom>
          <a:noFill/>
        </p:spPr>
        <p:txBody>
          <a:bodyPr wrap="square">
            <a:spAutoFit/>
          </a:bodyPr>
          <a:lstStyle/>
          <a:p>
            <a:pPr algn="ctr"/>
            <a:r>
              <a:rPr lang="en-US" sz="2400" b="1" dirty="0">
                <a:solidFill>
                  <a:schemeClr val="bg1"/>
                </a:solidFill>
                <a:latin typeface="Trebuchet MS" pitchFamily="34" charset="0"/>
              </a:rPr>
              <a:t>THEME BASED PROJECT</a:t>
            </a:r>
          </a:p>
        </p:txBody>
      </p:sp>
      <p:sp>
        <p:nvSpPr>
          <p:cNvPr id="19" name="TextBox 18">
            <a:extLst>
              <a:ext uri="{FF2B5EF4-FFF2-40B4-BE49-F238E27FC236}">
                <a16:creationId xmlns:a16="http://schemas.microsoft.com/office/drawing/2014/main" id="{AD70501D-2EC9-DF10-07DA-888749D292AA}"/>
              </a:ext>
            </a:extLst>
          </p:cNvPr>
          <p:cNvSpPr txBox="1"/>
          <p:nvPr/>
        </p:nvSpPr>
        <p:spPr>
          <a:xfrm>
            <a:off x="1719775" y="1740753"/>
            <a:ext cx="5686150" cy="830997"/>
          </a:xfrm>
          <a:prstGeom prst="rect">
            <a:avLst/>
          </a:prstGeom>
          <a:noFill/>
        </p:spPr>
        <p:txBody>
          <a:bodyPr wrap="square">
            <a:spAutoFit/>
          </a:bodyPr>
          <a:lstStyle/>
          <a:p>
            <a:pPr algn="ctr"/>
            <a:endParaRPr lang="en-US" sz="1600" b="1" dirty="0">
              <a:solidFill>
                <a:schemeClr val="bg1"/>
              </a:solidFill>
              <a:latin typeface="Trebuchet MS" pitchFamily="34" charset="0"/>
            </a:endParaRPr>
          </a:p>
          <a:p>
            <a:pPr algn="ctr"/>
            <a:r>
              <a:rPr lang="en-US" sz="3200" b="1" dirty="0">
                <a:solidFill>
                  <a:schemeClr val="bg1"/>
                </a:solidFill>
                <a:latin typeface="Trebuchet MS" pitchFamily="34" charset="0"/>
              </a:rPr>
              <a:t>TITLE : </a:t>
            </a:r>
            <a:r>
              <a:rPr lang="en-US" sz="3200" dirty="0">
                <a:solidFill>
                  <a:schemeClr val="bg1"/>
                </a:solidFill>
                <a:latin typeface="Arial Rounded MT Bold" panose="020F0704030504030204" pitchFamily="34" charset="0"/>
              </a:rPr>
              <a:t>SMARTHEAL </a:t>
            </a:r>
            <a:endParaRPr lang="en-IN" sz="3200" dirty="0"/>
          </a:p>
        </p:txBody>
      </p:sp>
      <p:sp>
        <p:nvSpPr>
          <p:cNvPr id="20" name="TextBox 19">
            <a:extLst>
              <a:ext uri="{FF2B5EF4-FFF2-40B4-BE49-F238E27FC236}">
                <a16:creationId xmlns:a16="http://schemas.microsoft.com/office/drawing/2014/main" id="{1E65C018-23C9-540C-941C-DFA9A0CD7178}"/>
              </a:ext>
            </a:extLst>
          </p:cNvPr>
          <p:cNvSpPr txBox="1"/>
          <p:nvPr/>
        </p:nvSpPr>
        <p:spPr>
          <a:xfrm>
            <a:off x="1853019" y="3369370"/>
            <a:ext cx="5419662" cy="1384995"/>
          </a:xfrm>
          <a:prstGeom prst="rect">
            <a:avLst/>
          </a:prstGeom>
          <a:noFill/>
        </p:spPr>
        <p:txBody>
          <a:bodyPr wrap="square">
            <a:spAutoFit/>
          </a:bodyPr>
          <a:lstStyle/>
          <a:p>
            <a:pPr algn="ctr"/>
            <a:r>
              <a:rPr lang="en-US" dirty="0"/>
              <a:t> </a:t>
            </a:r>
            <a:r>
              <a:rPr lang="en-US" sz="2400" b="1" dirty="0">
                <a:latin typeface="Trebuchet MS" pitchFamily="34" charset="0"/>
              </a:rPr>
              <a:t>TEAM MEMBERS:</a:t>
            </a:r>
          </a:p>
          <a:p>
            <a:pPr algn="ctr"/>
            <a:r>
              <a:rPr lang="en-US" sz="2400" b="1" dirty="0">
                <a:latin typeface="Trebuchet MS" pitchFamily="34" charset="0"/>
              </a:rPr>
              <a:t> </a:t>
            </a:r>
            <a:r>
              <a:rPr lang="en-US" b="1" dirty="0">
                <a:latin typeface="Trebuchet MS" pitchFamily="34" charset="0"/>
              </a:rPr>
              <a:t>Anoohya Narsingi :1602-21-737-070</a:t>
            </a:r>
          </a:p>
          <a:p>
            <a:pPr algn="ctr"/>
            <a:r>
              <a:rPr lang="en-US" b="1" dirty="0">
                <a:latin typeface="Trebuchet MS" pitchFamily="34" charset="0"/>
              </a:rPr>
              <a:t>Bhavani </a:t>
            </a:r>
            <a:r>
              <a:rPr lang="en-US" b="1" dirty="0" err="1">
                <a:latin typeface="Trebuchet MS" pitchFamily="34" charset="0"/>
              </a:rPr>
              <a:t>Lavanga</a:t>
            </a:r>
            <a:r>
              <a:rPr lang="en-US" b="1" dirty="0">
                <a:latin typeface="Trebuchet MS" pitchFamily="34" charset="0"/>
              </a:rPr>
              <a:t> :1602-21-737-076</a:t>
            </a:r>
            <a:br>
              <a:rPr lang="en-US" b="1" dirty="0">
                <a:latin typeface="Trebuchet MS" pitchFamily="34" charset="0"/>
              </a:rPr>
            </a:br>
            <a:r>
              <a:rPr lang="en-US" b="1" dirty="0">
                <a:latin typeface="Trebuchet MS" pitchFamily="34" charset="0"/>
              </a:rPr>
              <a:t>   Mirza Rafiq Ahmed :1602-21-737-095</a:t>
            </a:r>
            <a:endParaRPr lang="en-IN" dirty="0"/>
          </a:p>
        </p:txBody>
      </p:sp>
      <p:pic>
        <p:nvPicPr>
          <p:cNvPr id="22" name="Picture 21">
            <a:extLst>
              <a:ext uri="{FF2B5EF4-FFF2-40B4-BE49-F238E27FC236}">
                <a16:creationId xmlns:a16="http://schemas.microsoft.com/office/drawing/2014/main" id="{030B4FB5-86E6-3D40-4833-3DC979B2E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87" y="1120501"/>
            <a:ext cx="1830928" cy="1464743"/>
          </a:xfrm>
          <a:prstGeom prst="rect">
            <a:avLst/>
          </a:prstGeom>
        </p:spPr>
      </p:pic>
      <p:graphicFrame>
        <p:nvGraphicFramePr>
          <p:cNvPr id="23" name="Table 22">
            <a:extLst>
              <a:ext uri="{FF2B5EF4-FFF2-40B4-BE49-F238E27FC236}">
                <a16:creationId xmlns:a16="http://schemas.microsoft.com/office/drawing/2014/main" id="{F199EE6E-051C-E612-A762-4B9A19AF40EA}"/>
              </a:ext>
            </a:extLst>
          </p:cNvPr>
          <p:cNvGraphicFramePr>
            <a:graphicFrameLocks noGrp="1"/>
          </p:cNvGraphicFramePr>
          <p:nvPr>
            <p:extLst>
              <p:ext uri="{D42A27DB-BD31-4B8C-83A1-F6EECF244321}">
                <p14:modId xmlns:p14="http://schemas.microsoft.com/office/powerpoint/2010/main" val="2021634480"/>
              </p:ext>
            </p:extLst>
          </p:nvPr>
        </p:nvGraphicFramePr>
        <p:xfrm>
          <a:off x="-20320" y="0"/>
          <a:ext cx="9164320" cy="5151120"/>
        </p:xfrm>
        <a:graphic>
          <a:graphicData uri="http://schemas.openxmlformats.org/drawingml/2006/table">
            <a:tbl>
              <a:tblPr/>
              <a:tblGrid>
                <a:gridCol w="9164320">
                  <a:extLst>
                    <a:ext uri="{9D8B030D-6E8A-4147-A177-3AD203B41FA5}">
                      <a16:colId xmlns:a16="http://schemas.microsoft.com/office/drawing/2014/main" val="1914970609"/>
                    </a:ext>
                  </a:extLst>
                </a:gridCol>
              </a:tblGrid>
              <a:tr h="515112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22352823"/>
                  </a:ext>
                </a:extLst>
              </a:tr>
            </a:tbl>
          </a:graphicData>
        </a:graphic>
      </p:graphicFrame>
    </p:spTree>
    <p:extLst>
      <p:ext uri="{BB962C8B-B14F-4D97-AF65-F5344CB8AC3E}">
        <p14:creationId xmlns:p14="http://schemas.microsoft.com/office/powerpoint/2010/main" val="105734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413610" cy="916229"/>
          </a:xfrm>
        </p:spPr>
        <p:txBody>
          <a:bodyPr/>
          <a:lstStyle/>
          <a:p>
            <a:pPr algn="ctr"/>
            <a:r>
              <a:rPr lang="en-US" dirty="0">
                <a:solidFill>
                  <a:schemeClr val="bg1"/>
                </a:solidFill>
                <a:latin typeface="Arial Rounded MT Bold" panose="020F0704030504030204" pitchFamily="34" charset="0"/>
              </a:rPr>
              <a:t>CONCLUSION</a:t>
            </a:r>
          </a:p>
        </p:txBody>
      </p:sp>
      <p:sp>
        <p:nvSpPr>
          <p:cNvPr id="5" name="Content Placeholder 4"/>
          <p:cNvSpPr>
            <a:spLocks noGrp="1"/>
          </p:cNvSpPr>
          <p:nvPr>
            <p:ph idx="1"/>
          </p:nvPr>
        </p:nvSpPr>
        <p:spPr>
          <a:xfrm>
            <a:off x="2281425" y="1197405"/>
            <a:ext cx="6719020" cy="3817625"/>
          </a:xfrm>
        </p:spPr>
        <p:txBody>
          <a:bodyPr>
            <a:normAutofit/>
          </a:bodyPr>
          <a:lstStyle/>
          <a:p>
            <a:pPr marL="0" indent="0" algn="just">
              <a:buNone/>
            </a:pPr>
            <a:r>
              <a:rPr lang="en-US" sz="2300" dirty="0"/>
              <a:t>SmartHeal emerges as a beacon of efficiency in healthcare administration. By integrating user-friendly interfaces with robust features, it not only optimizes operational workflows but also enhances patient satisfaction. With SmartHeal, healthcare facilities embark on a journey towards seamless coordination and improved patient outcomes. </a:t>
            </a:r>
          </a:p>
          <a:p>
            <a:pPr marL="0" indent="0" algn="ctr">
              <a:buNone/>
            </a:pPr>
            <a:r>
              <a:rPr lang="en-US" sz="2400" dirty="0"/>
              <a:t>SmartHeal – </a:t>
            </a:r>
            <a:r>
              <a:rPr lang="en-US" sz="2400" b="1" dirty="0"/>
              <a:t>Where Efficiency Meets Empathy.</a:t>
            </a:r>
          </a:p>
        </p:txBody>
      </p:sp>
    </p:spTree>
    <p:extLst>
      <p:ext uri="{BB962C8B-B14F-4D97-AF65-F5344CB8AC3E}">
        <p14:creationId xmlns:p14="http://schemas.microsoft.com/office/powerpoint/2010/main" val="208853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AE1-5C8E-D208-F52C-637C15C03E32}"/>
              </a:ext>
            </a:extLst>
          </p:cNvPr>
          <p:cNvSpPr>
            <a:spLocks noGrp="1"/>
          </p:cNvSpPr>
          <p:nvPr>
            <p:ph type="title"/>
          </p:nvPr>
        </p:nvSpPr>
        <p:spPr/>
        <p:txBody>
          <a:bodyPr>
            <a:normAutofit/>
          </a:bodyPr>
          <a:lstStyle/>
          <a:p>
            <a:pPr algn="ctr"/>
            <a:r>
              <a:rPr lang="en-IN" dirty="0"/>
              <a:t>                            REFERENCES:                           </a:t>
            </a:r>
          </a:p>
        </p:txBody>
      </p:sp>
      <p:sp>
        <p:nvSpPr>
          <p:cNvPr id="3" name="Content Placeholder 2">
            <a:extLst>
              <a:ext uri="{FF2B5EF4-FFF2-40B4-BE49-F238E27FC236}">
                <a16:creationId xmlns:a16="http://schemas.microsoft.com/office/drawing/2014/main" id="{1CE66429-A9B1-8933-EEA5-FDD9702D2732}"/>
              </a:ext>
            </a:extLst>
          </p:cNvPr>
          <p:cNvSpPr>
            <a:spLocks noGrp="1"/>
          </p:cNvSpPr>
          <p:nvPr>
            <p:ph idx="1"/>
          </p:nvPr>
        </p:nvSpPr>
        <p:spPr>
          <a:xfrm>
            <a:off x="296260" y="1502816"/>
            <a:ext cx="8551480" cy="3512214"/>
          </a:xfrm>
        </p:spPr>
        <p:txBody>
          <a:bodyPr>
            <a:normAutofit fontScale="85000" lnSpcReduction="20000"/>
          </a:bodyPr>
          <a:lstStyle/>
          <a:p>
            <a:pPr marL="342900" lvl="0" indent="-342900">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rPr>
              <a:t>Benson, T. (2012). "Principles of Health Interoperability HL7 and SNOMED." </a:t>
            </a:r>
            <a:endParaRPr lang="en-IN" sz="20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pPr>
            <a:r>
              <a:rPr lang="en-IN" sz="2000" dirty="0" err="1">
                <a:effectLst/>
                <a:latin typeface="Times New Roman" panose="02020603050405020304" pitchFamily="18" charset="0"/>
                <a:ea typeface="Calibri" panose="020F0502020204030204" pitchFamily="34" charset="0"/>
              </a:rPr>
              <a:t>Rohleder</a:t>
            </a:r>
            <a:r>
              <a:rPr lang="en-IN" sz="2000" dirty="0">
                <a:effectLst/>
                <a:latin typeface="Times New Roman" panose="02020603050405020304" pitchFamily="18" charset="0"/>
                <a:ea typeface="Calibri" panose="020F0502020204030204" pitchFamily="34" charset="0"/>
              </a:rPr>
              <a:t>, T. R., &amp; Klassen, K. J. (2000). "The Use of Online Booking Systems in Healthcare."</a:t>
            </a:r>
            <a:endParaRPr lang="en-IN" sz="20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rPr>
              <a:t>Bove, R., et al. (2013).” Evaluation of Secure Messaging Between Patients and</a:t>
            </a:r>
            <a:r>
              <a:rPr lang="en-IN" sz="2000" dirty="0">
                <a:latin typeface="Calibri" panose="020F0502020204030204" pitchFamily="34"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Healthcare Providers." </a:t>
            </a:r>
            <a:endParaRPr lang="en-IN" sz="2000" dirty="0">
              <a:effectLst/>
              <a:latin typeface="Calibri" panose="020F0502020204030204" pitchFamily="34" charset="0"/>
              <a:ea typeface="Calibri" panose="020F0502020204030204" pitchFamily="34" charset="0"/>
            </a:endParaRPr>
          </a:p>
          <a:p>
            <a:pPr lvl="0">
              <a:lnSpc>
                <a:spcPct val="150000"/>
              </a:lnSpc>
              <a:buAutoNum type="arabicPeriod" startAt="4"/>
            </a:pPr>
            <a:r>
              <a:rPr lang="en-IN" sz="2000" dirty="0">
                <a:effectLst/>
                <a:latin typeface="Times New Roman" panose="02020603050405020304" pitchFamily="18" charset="0"/>
                <a:ea typeface="Calibri" panose="020F0502020204030204" pitchFamily="34" charset="0"/>
              </a:rPr>
              <a:t>Liu, C., &amp; Zhang  J. (2016). "Customization of Healthcare Systems for Improving Efficiency."</a:t>
            </a:r>
            <a:endParaRPr lang="en-IN" sz="2000" dirty="0">
              <a:effectLst/>
              <a:latin typeface="Calibri" panose="020F0502020204030204" pitchFamily="34" charset="0"/>
              <a:ea typeface="Calibri" panose="020F0502020204030204" pitchFamily="34" charset="0"/>
            </a:endParaRPr>
          </a:p>
          <a:p>
            <a:pPr lvl="0">
              <a:lnSpc>
                <a:spcPct val="150000"/>
              </a:lnSpc>
              <a:buAutoNum type="arabicPeriod" startAt="5"/>
            </a:pPr>
            <a:r>
              <a:rPr lang="en-IN" sz="2000" dirty="0" err="1">
                <a:effectLst/>
                <a:latin typeface="Times New Roman" panose="02020603050405020304" pitchFamily="18" charset="0"/>
                <a:ea typeface="Calibri" panose="020F0502020204030204" pitchFamily="34" charset="0"/>
              </a:rPr>
              <a:t>Shortliffe</a:t>
            </a:r>
            <a:r>
              <a:rPr lang="en-IN" sz="2000" dirty="0">
                <a:effectLst/>
                <a:latin typeface="Times New Roman" panose="02020603050405020304" pitchFamily="18" charset="0"/>
                <a:ea typeface="Calibri" panose="020F0502020204030204" pitchFamily="34" charset="0"/>
              </a:rPr>
              <a:t>, E. H., &amp; Cimino, J. J. (2006). "Biomedical Informatics: Compute Applications in   Health Care and Biomedicine." </a:t>
            </a:r>
            <a:endParaRPr lang="en-IN" sz="2000" dirty="0">
              <a:effectLst/>
              <a:latin typeface="Calibri" panose="020F0502020204030204" pitchFamily="34" charset="0"/>
              <a:ea typeface="Calibri" panose="020F0502020204030204" pitchFamily="34" charset="0"/>
            </a:endParaRPr>
          </a:p>
          <a:p>
            <a:pPr marL="0" indent="0">
              <a:buNone/>
            </a:pPr>
            <a:endParaRPr lang="en-IN" sz="2400" dirty="0">
              <a:solidFill>
                <a:schemeClr val="accent2">
                  <a:lumMod val="50000"/>
                </a:schemeClr>
              </a:solidFill>
            </a:endParaRPr>
          </a:p>
        </p:txBody>
      </p:sp>
    </p:spTree>
    <p:extLst>
      <p:ext uri="{BB962C8B-B14F-4D97-AF65-F5344CB8AC3E}">
        <p14:creationId xmlns:p14="http://schemas.microsoft.com/office/powerpoint/2010/main" val="142092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D875D-9587-CA69-1F95-2C3C1D36CCE5}"/>
              </a:ext>
            </a:extLst>
          </p:cNvPr>
          <p:cNvSpPr>
            <a:spLocks noGrp="1"/>
          </p:cNvSpPr>
          <p:nvPr>
            <p:ph idx="1"/>
          </p:nvPr>
        </p:nvSpPr>
        <p:spPr>
          <a:xfrm>
            <a:off x="143555" y="1655520"/>
            <a:ext cx="8704185" cy="3359510"/>
          </a:xfrm>
        </p:spPr>
        <p:txBody>
          <a:bodyPr>
            <a:normAutofit/>
          </a:bodyPr>
          <a:lstStyle/>
          <a:p>
            <a:pPr marL="0" indent="0" algn="just">
              <a:buNone/>
            </a:pPr>
            <a:r>
              <a:rPr lang="en-US" sz="2300" dirty="0"/>
              <a:t>The motivation behind SmartHeal stems from a deep-seated desire to revolutionize the healthcare industry by addressing the pressing challenges faced by healthcare facilities worldwide. With escalating demands for efficiency, patient satisfaction, traditional healthcare management methods have become increasingly inadequate. SmartHeal seeks to bridge this gap by harnessing the power of technology to streamline administrative processes, improve communication channels, and enhance overall operational efficiency.</a:t>
            </a:r>
            <a:endParaRPr lang="en-IN" sz="2300" dirty="0"/>
          </a:p>
          <a:p>
            <a:pPr marL="0" indent="0" algn="just">
              <a:buNone/>
            </a:pPr>
            <a:endParaRPr lang="en-IN" dirty="0"/>
          </a:p>
        </p:txBody>
      </p:sp>
      <p:sp>
        <p:nvSpPr>
          <p:cNvPr id="6" name="Title 5">
            <a:extLst>
              <a:ext uri="{FF2B5EF4-FFF2-40B4-BE49-F238E27FC236}">
                <a16:creationId xmlns:a16="http://schemas.microsoft.com/office/drawing/2014/main" id="{21A53F48-5825-24E2-A492-33F1C2A7E7CA}"/>
              </a:ext>
            </a:extLst>
          </p:cNvPr>
          <p:cNvSpPr txBox="1">
            <a:spLocks noGrp="1"/>
          </p:cNvSpPr>
          <p:nvPr>
            <p:ph type="title"/>
          </p:nvPr>
        </p:nvSpPr>
        <p:spPr>
          <a:xfrm>
            <a:off x="4113885" y="265178"/>
            <a:ext cx="4886567" cy="707886"/>
          </a:xfrm>
          <a:prstGeom prst="rect">
            <a:avLst/>
          </a:prstGeom>
          <a:noFill/>
        </p:spPr>
        <p:txBody>
          <a:bodyPr wrap="square">
            <a:spAutoFit/>
          </a:bodyPr>
          <a:lstStyle/>
          <a:p>
            <a:pPr marL="0" indent="0" algn="ctr">
              <a:buNone/>
            </a:pPr>
            <a:r>
              <a:rPr lang="en-IN" sz="4000" b="1" dirty="0">
                <a:solidFill>
                  <a:schemeClr val="bg1"/>
                </a:solidFill>
              </a:rPr>
              <a:t>MOTIVATION</a:t>
            </a:r>
          </a:p>
        </p:txBody>
      </p:sp>
    </p:spTree>
    <p:extLst>
      <p:ext uri="{BB962C8B-B14F-4D97-AF65-F5344CB8AC3E}">
        <p14:creationId xmlns:p14="http://schemas.microsoft.com/office/powerpoint/2010/main" val="13698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10F65-220F-0273-DBC2-7E35336ADC05}"/>
              </a:ext>
            </a:extLst>
          </p:cNvPr>
          <p:cNvSpPr txBox="1"/>
          <p:nvPr/>
        </p:nvSpPr>
        <p:spPr>
          <a:xfrm>
            <a:off x="4419295" y="1655520"/>
            <a:ext cx="4586868" cy="1477328"/>
          </a:xfrm>
          <a:prstGeom prst="rect">
            <a:avLst/>
          </a:prstGeom>
          <a:noFill/>
        </p:spPr>
        <p:txBody>
          <a:bodyPr wrap="square">
            <a:spAutoFit/>
          </a:bodyPr>
          <a:lstStyle/>
          <a:p>
            <a:pPr marL="0" indent="0" algn="just">
              <a:buNone/>
            </a:pPr>
            <a:r>
              <a:rPr lang="en-US" sz="1800" i="0" dirty="0">
                <a:solidFill>
                  <a:schemeClr val="bg2"/>
                </a:solidFill>
                <a:effectLst/>
                <a:latin typeface="Arial Rounded MT Bold" panose="020F0704030504030204" pitchFamily="34" charset="0"/>
              </a:rPr>
              <a:t>Enhancing hospital operations and patient experience through streamlined appointment scheduling, doctor management, and efficient communication tools.</a:t>
            </a:r>
          </a:p>
        </p:txBody>
      </p:sp>
      <p:sp>
        <p:nvSpPr>
          <p:cNvPr id="6" name="TextBox 5">
            <a:extLst>
              <a:ext uri="{FF2B5EF4-FFF2-40B4-BE49-F238E27FC236}">
                <a16:creationId xmlns:a16="http://schemas.microsoft.com/office/drawing/2014/main" id="{6301765A-5DE4-B3D8-1691-EDF29182385F}"/>
              </a:ext>
            </a:extLst>
          </p:cNvPr>
          <p:cNvSpPr txBox="1"/>
          <p:nvPr/>
        </p:nvSpPr>
        <p:spPr>
          <a:xfrm>
            <a:off x="4877410" y="739290"/>
            <a:ext cx="4586868" cy="523220"/>
          </a:xfrm>
          <a:prstGeom prst="rect">
            <a:avLst/>
          </a:prstGeom>
          <a:noFill/>
        </p:spPr>
        <p:txBody>
          <a:bodyPr wrap="square">
            <a:spAutoFit/>
          </a:bodyPr>
          <a:lstStyle/>
          <a:p>
            <a:r>
              <a:rPr lang="en-IN" sz="2800" b="1" dirty="0">
                <a:solidFill>
                  <a:schemeClr val="bg2"/>
                </a:solidFill>
              </a:rPr>
              <a:t>PROBLEM STATEMENT</a:t>
            </a:r>
          </a:p>
        </p:txBody>
      </p:sp>
    </p:spTree>
    <p:extLst>
      <p:ext uri="{BB962C8B-B14F-4D97-AF65-F5344CB8AC3E}">
        <p14:creationId xmlns:p14="http://schemas.microsoft.com/office/powerpoint/2010/main" val="198383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413610" cy="916229"/>
          </a:xfrm>
        </p:spPr>
        <p:txBody>
          <a:bodyPr/>
          <a:lstStyle/>
          <a:p>
            <a:pPr algn="ctr"/>
            <a:r>
              <a:rPr lang="en-US" dirty="0">
                <a:solidFill>
                  <a:schemeClr val="bg1"/>
                </a:solidFill>
                <a:latin typeface="Arial Rounded MT Bold" panose="020F0704030504030204" pitchFamily="34" charset="0"/>
              </a:rPr>
              <a:t>ABSTRACT</a:t>
            </a:r>
          </a:p>
        </p:txBody>
      </p:sp>
      <p:sp>
        <p:nvSpPr>
          <p:cNvPr id="5" name="Content Placeholder 4"/>
          <p:cNvSpPr>
            <a:spLocks noGrp="1"/>
          </p:cNvSpPr>
          <p:nvPr>
            <p:ph idx="1"/>
          </p:nvPr>
        </p:nvSpPr>
        <p:spPr>
          <a:xfrm>
            <a:off x="2281425" y="1197405"/>
            <a:ext cx="6719020" cy="3817625"/>
          </a:xfrm>
        </p:spPr>
        <p:txBody>
          <a:bodyPr>
            <a:noAutofit/>
          </a:bodyPr>
          <a:lstStyle/>
          <a:p>
            <a:pPr marL="0" indent="0" algn="just">
              <a:buNone/>
            </a:pPr>
            <a:r>
              <a:rPr lang="en-US" sz="1900" dirty="0"/>
              <a:t>SmartHeal is a pioneering healthcare management platform that integrates advanced technology to streamline administrative tasks and improve patient care. With features such as doctor management, appointment scheduling, patient communication, and administrative task automation, SmartHeal revolutionizes healthcare facility operations. By prioritizing user-friendly interfaces and customizable features, SmartHeal empowers healthcare administrators to optimize workflows, save valuable time, and enhance the overall patient experience. Through its innovative approach, SmartHeal sets a new standard for healthcare management, where efficiency meets empathy.</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AE1-5C8E-D208-F52C-637C15C03E32}"/>
              </a:ext>
            </a:extLst>
          </p:cNvPr>
          <p:cNvSpPr>
            <a:spLocks noGrp="1"/>
          </p:cNvSpPr>
          <p:nvPr>
            <p:ph type="title"/>
          </p:nvPr>
        </p:nvSpPr>
        <p:spPr/>
        <p:txBody>
          <a:bodyPr>
            <a:normAutofit fontScale="90000"/>
          </a:bodyPr>
          <a:lstStyle/>
          <a:p>
            <a:pPr algn="ctr"/>
            <a:r>
              <a:rPr lang="en-IN" dirty="0"/>
              <a:t>                                        EXISTING SYSTEM AND </a:t>
            </a:r>
            <a:br>
              <a:rPr lang="en-IN" dirty="0"/>
            </a:br>
            <a:r>
              <a:rPr lang="en-IN" dirty="0"/>
              <a:t>                                        PROPOSED SOLUTION</a:t>
            </a:r>
          </a:p>
        </p:txBody>
      </p:sp>
      <p:sp>
        <p:nvSpPr>
          <p:cNvPr id="3" name="Content Placeholder 2">
            <a:extLst>
              <a:ext uri="{FF2B5EF4-FFF2-40B4-BE49-F238E27FC236}">
                <a16:creationId xmlns:a16="http://schemas.microsoft.com/office/drawing/2014/main" id="{1CE66429-A9B1-8933-EEA5-FDD9702D2732}"/>
              </a:ext>
            </a:extLst>
          </p:cNvPr>
          <p:cNvSpPr>
            <a:spLocks noGrp="1"/>
          </p:cNvSpPr>
          <p:nvPr>
            <p:ph idx="1"/>
          </p:nvPr>
        </p:nvSpPr>
        <p:spPr/>
        <p:txBody>
          <a:bodyPr>
            <a:normAutofit/>
          </a:bodyPr>
          <a:lstStyle/>
          <a:p>
            <a:pPr marL="0" indent="0" algn="just">
              <a:buNone/>
            </a:pPr>
            <a:r>
              <a:rPr lang="en-US" sz="1500" b="1" u="sng" dirty="0">
                <a:solidFill>
                  <a:schemeClr val="accent2">
                    <a:lumMod val="50000"/>
                  </a:schemeClr>
                </a:solidFill>
              </a:rPr>
              <a:t>EXISTING SYSTEM</a:t>
            </a:r>
            <a:r>
              <a:rPr lang="en-US" sz="1500" dirty="0"/>
              <a:t>:</a:t>
            </a:r>
          </a:p>
          <a:p>
            <a:pPr algn="just">
              <a:buFont typeface="Arial" panose="020B0604020202020204" pitchFamily="34" charset="0"/>
              <a:buChar char="•"/>
            </a:pPr>
            <a:r>
              <a:rPr lang="en-US" sz="1500" dirty="0"/>
              <a:t>In the current healthcare system, patient appointments are managed manually or through scheduling software.</a:t>
            </a:r>
          </a:p>
          <a:p>
            <a:pPr algn="just">
              <a:buFont typeface="Arial" panose="020B0604020202020204" pitchFamily="34" charset="0"/>
              <a:buChar char="•"/>
            </a:pPr>
            <a:r>
              <a:rPr lang="en-US" sz="1500" dirty="0"/>
              <a:t>Patient waiting times are often long due to inefficient appointment scheduling .</a:t>
            </a:r>
          </a:p>
          <a:p>
            <a:pPr algn="just">
              <a:buFont typeface="Arial" panose="020B0604020202020204" pitchFamily="34" charset="0"/>
              <a:buChar char="•"/>
            </a:pPr>
            <a:r>
              <a:rPr lang="en-US" sz="1500" dirty="0"/>
              <a:t>Patients often have to wait unnecessarily for tests and procedures due to inefficient coordination between medical staff and resources.</a:t>
            </a:r>
          </a:p>
          <a:p>
            <a:pPr marL="0" indent="0" algn="just">
              <a:buNone/>
            </a:pPr>
            <a:r>
              <a:rPr lang="en-US" sz="1500" b="1" u="sng" dirty="0">
                <a:solidFill>
                  <a:schemeClr val="accent2">
                    <a:lumMod val="50000"/>
                  </a:schemeClr>
                </a:solidFill>
              </a:rPr>
              <a:t>Proposed Solution</a:t>
            </a:r>
            <a:r>
              <a:rPr lang="en-US" sz="1500" dirty="0"/>
              <a:t>:</a:t>
            </a:r>
          </a:p>
          <a:p>
            <a:pPr algn="just">
              <a:buFont typeface="Arial" panose="020B0604020202020204" pitchFamily="34" charset="0"/>
              <a:buChar char="•"/>
            </a:pPr>
            <a:r>
              <a:rPr lang="en-US" sz="1500" dirty="0"/>
              <a:t>Develop a user-friendly interface for patients to book appointments based on their convenience.</a:t>
            </a:r>
          </a:p>
          <a:p>
            <a:pPr algn="just">
              <a:buFont typeface="Arial" panose="020B0604020202020204" pitchFamily="34" charset="0"/>
              <a:buChar char="•"/>
            </a:pPr>
            <a:r>
              <a:rPr lang="en-US" sz="1500" dirty="0"/>
              <a:t>Analyze patient flow and allocate resources efficiently, reducing waiting times.</a:t>
            </a:r>
          </a:p>
          <a:p>
            <a:pPr algn="just">
              <a:buFont typeface="Arial" panose="020B0604020202020204" pitchFamily="34" charset="0"/>
              <a:buChar char="•"/>
            </a:pPr>
            <a:r>
              <a:rPr lang="en-US" sz="1500" dirty="0"/>
              <a:t>Overall, the proposed solution aims to optimize doctor availability, reduce patient waiting times, and streamline the entire healthcare process through smart digital solutions.</a:t>
            </a:r>
          </a:p>
          <a:p>
            <a:pPr marL="0" indent="0">
              <a:buNone/>
            </a:pPr>
            <a:endParaRPr lang="en-US" sz="1350" dirty="0"/>
          </a:p>
          <a:p>
            <a:pPr marL="0" indent="0">
              <a:buNone/>
            </a:pPr>
            <a:endParaRPr lang="en-IN" sz="3200" dirty="0">
              <a:solidFill>
                <a:schemeClr val="accent2">
                  <a:lumMod val="50000"/>
                </a:schemeClr>
              </a:solidFill>
            </a:endParaRPr>
          </a:p>
        </p:txBody>
      </p:sp>
    </p:spTree>
    <p:extLst>
      <p:ext uri="{BB962C8B-B14F-4D97-AF65-F5344CB8AC3E}">
        <p14:creationId xmlns:p14="http://schemas.microsoft.com/office/powerpoint/2010/main" val="29458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52984-F006-D2DA-8625-FA2F615065EB}"/>
              </a:ext>
            </a:extLst>
          </p:cNvPr>
          <p:cNvSpPr txBox="1"/>
          <p:nvPr/>
        </p:nvSpPr>
        <p:spPr>
          <a:xfrm>
            <a:off x="4724705" y="433880"/>
            <a:ext cx="4275740" cy="800219"/>
          </a:xfrm>
          <a:prstGeom prst="rect">
            <a:avLst/>
          </a:prstGeom>
          <a:noFill/>
        </p:spPr>
        <p:txBody>
          <a:bodyPr wrap="square" rtlCol="0">
            <a:spAutoFit/>
          </a:bodyPr>
          <a:lstStyle/>
          <a:p>
            <a:r>
              <a:rPr lang="en-IN" sz="2800" b="1" dirty="0"/>
              <a:t>SYSTEM ARCHITECTURE</a:t>
            </a:r>
          </a:p>
          <a:p>
            <a:endParaRPr lang="en-IN" dirty="0"/>
          </a:p>
        </p:txBody>
      </p:sp>
      <p:pic>
        <p:nvPicPr>
          <p:cNvPr id="9" name="Picture 8">
            <a:extLst>
              <a:ext uri="{FF2B5EF4-FFF2-40B4-BE49-F238E27FC236}">
                <a16:creationId xmlns:a16="http://schemas.microsoft.com/office/drawing/2014/main" id="{65827827-4200-FCB7-ED9A-135B83706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502815"/>
            <a:ext cx="8856890" cy="3495675"/>
          </a:xfrm>
          <a:prstGeom prst="rect">
            <a:avLst/>
          </a:prstGeom>
        </p:spPr>
      </p:pic>
    </p:spTree>
    <p:extLst>
      <p:ext uri="{BB962C8B-B14F-4D97-AF65-F5344CB8AC3E}">
        <p14:creationId xmlns:p14="http://schemas.microsoft.com/office/powerpoint/2010/main" val="120767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47A18-C4F1-8F56-C418-B180F7FD1612}"/>
              </a:ext>
            </a:extLst>
          </p:cNvPr>
          <p:cNvSpPr>
            <a:spLocks noGrp="1"/>
          </p:cNvSpPr>
          <p:nvPr>
            <p:ph idx="1"/>
          </p:nvPr>
        </p:nvSpPr>
        <p:spPr>
          <a:xfrm>
            <a:off x="2281425" y="1502815"/>
            <a:ext cx="6413610" cy="3511061"/>
          </a:xfrm>
        </p:spPr>
        <p:txBody>
          <a:bodyPr>
            <a:normAutofit/>
          </a:bodyPr>
          <a:lstStyle/>
          <a:p>
            <a:r>
              <a:rPr lang="en-IN" b="1" dirty="0"/>
              <a:t>FRONTEND:  </a:t>
            </a:r>
            <a:r>
              <a:rPr lang="en-IN" dirty="0"/>
              <a:t>Html  ,React.js, CSS ,Java Script</a:t>
            </a:r>
          </a:p>
          <a:p>
            <a:r>
              <a:rPr lang="en-IN" b="1" dirty="0"/>
              <a:t>BACKEND: N</a:t>
            </a:r>
            <a:r>
              <a:rPr lang="en-IN" dirty="0"/>
              <a:t>ode.js, Express.js</a:t>
            </a:r>
          </a:p>
          <a:p>
            <a:r>
              <a:rPr lang="en-IN" b="1" dirty="0"/>
              <a:t>DATABASE:  </a:t>
            </a:r>
            <a:r>
              <a:rPr lang="en-IN" dirty="0"/>
              <a:t>MongoDB, </a:t>
            </a:r>
            <a:r>
              <a:rPr lang="en-IN" dirty="0" err="1"/>
              <a:t>CloudinaryAPI</a:t>
            </a:r>
            <a:endParaRPr lang="en-IN" dirty="0"/>
          </a:p>
          <a:p>
            <a:pPr marL="0" indent="0">
              <a:buNone/>
            </a:pPr>
            <a:endParaRPr lang="en-IN" dirty="0"/>
          </a:p>
        </p:txBody>
      </p:sp>
      <p:sp>
        <p:nvSpPr>
          <p:cNvPr id="5" name="Title 4">
            <a:extLst>
              <a:ext uri="{FF2B5EF4-FFF2-40B4-BE49-F238E27FC236}">
                <a16:creationId xmlns:a16="http://schemas.microsoft.com/office/drawing/2014/main" id="{2226FF05-EF34-ADAE-668D-96F8786B807C}"/>
              </a:ext>
            </a:extLst>
          </p:cNvPr>
          <p:cNvSpPr>
            <a:spLocks noGrp="1"/>
          </p:cNvSpPr>
          <p:nvPr>
            <p:ph type="title"/>
          </p:nvPr>
        </p:nvSpPr>
        <p:spPr/>
        <p:txBody>
          <a:bodyPr/>
          <a:lstStyle/>
          <a:p>
            <a:r>
              <a:rPr lang="en-IN" b="1" dirty="0">
                <a:solidFill>
                  <a:schemeClr val="bg1"/>
                </a:solidFill>
              </a:rPr>
              <a:t>TECHNOLOGY STACK:</a:t>
            </a:r>
            <a:endParaRPr lang="en-IN" dirty="0">
              <a:solidFill>
                <a:schemeClr val="tx1"/>
              </a:solidFill>
            </a:endParaRPr>
          </a:p>
        </p:txBody>
      </p:sp>
    </p:spTree>
    <p:extLst>
      <p:ext uri="{BB962C8B-B14F-4D97-AF65-F5344CB8AC3E}">
        <p14:creationId xmlns:p14="http://schemas.microsoft.com/office/powerpoint/2010/main" val="254770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242C2A-46E7-83EB-F01A-0E55BBEF52CC}"/>
              </a:ext>
            </a:extLst>
          </p:cNvPr>
          <p:cNvSpPr/>
          <p:nvPr/>
        </p:nvSpPr>
        <p:spPr>
          <a:xfrm>
            <a:off x="2440" y="0"/>
            <a:ext cx="3347919" cy="428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ln w="0"/>
                <a:solidFill>
                  <a:schemeClr val="tx1"/>
                </a:solidFill>
                <a:effectLst>
                  <a:outerShdw blurRad="38100" dist="19050" dir="2700000" algn="tl" rotWithShape="0">
                    <a:schemeClr val="dk1">
                      <a:alpha val="40000"/>
                    </a:schemeClr>
                  </a:outerShdw>
                </a:effectLst>
              </a:rPr>
              <a:t>FRONT PAGE OUTPUTS</a:t>
            </a:r>
          </a:p>
        </p:txBody>
      </p:sp>
      <p:pic>
        <p:nvPicPr>
          <p:cNvPr id="4" name="Picture 3">
            <a:extLst>
              <a:ext uri="{FF2B5EF4-FFF2-40B4-BE49-F238E27FC236}">
                <a16:creationId xmlns:a16="http://schemas.microsoft.com/office/drawing/2014/main" id="{C669767C-DCBF-457D-8604-499AB984B9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348" r="7212" b="8696"/>
          <a:stretch/>
        </p:blipFill>
        <p:spPr>
          <a:xfrm>
            <a:off x="1" y="428475"/>
            <a:ext cx="3350358" cy="2478019"/>
          </a:xfrm>
          <a:prstGeom prst="rect">
            <a:avLst/>
          </a:prstGeom>
          <a:ln>
            <a:solidFill>
              <a:schemeClr val="tx1"/>
            </a:solidFill>
          </a:ln>
        </p:spPr>
      </p:pic>
      <p:pic>
        <p:nvPicPr>
          <p:cNvPr id="3" name="Picture 2">
            <a:extLst>
              <a:ext uri="{FF2B5EF4-FFF2-40B4-BE49-F238E27FC236}">
                <a16:creationId xmlns:a16="http://schemas.microsoft.com/office/drawing/2014/main" id="{595820EF-41F9-3C36-F4B1-7F69CC7AFA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435" r="4910" b="8435"/>
          <a:stretch/>
        </p:blipFill>
        <p:spPr>
          <a:xfrm>
            <a:off x="0" y="2901091"/>
            <a:ext cx="3359509" cy="2231602"/>
          </a:xfrm>
          <a:prstGeom prst="rect">
            <a:avLst/>
          </a:prstGeom>
          <a:ln>
            <a:solidFill>
              <a:schemeClr val="tx1"/>
            </a:solidFill>
          </a:ln>
        </p:spPr>
      </p:pic>
      <p:sp>
        <p:nvSpPr>
          <p:cNvPr id="5" name="Rectangle 4">
            <a:extLst>
              <a:ext uri="{FF2B5EF4-FFF2-40B4-BE49-F238E27FC236}">
                <a16:creationId xmlns:a16="http://schemas.microsoft.com/office/drawing/2014/main" id="{CCAB094E-76CD-38FF-DE4B-43A5D2265F4E}"/>
              </a:ext>
            </a:extLst>
          </p:cNvPr>
          <p:cNvSpPr/>
          <p:nvPr/>
        </p:nvSpPr>
        <p:spPr>
          <a:xfrm>
            <a:off x="3356154" y="10807"/>
            <a:ext cx="2901396" cy="428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DASHBOARD OUTPUTS</a:t>
            </a:r>
          </a:p>
        </p:txBody>
      </p:sp>
      <p:pic>
        <p:nvPicPr>
          <p:cNvPr id="7" name="Picture 6">
            <a:extLst>
              <a:ext uri="{FF2B5EF4-FFF2-40B4-BE49-F238E27FC236}">
                <a16:creationId xmlns:a16="http://schemas.microsoft.com/office/drawing/2014/main" id="{F934FB4D-DCEF-35D7-09C9-303A89E05E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37" t="11162" r="2583"/>
          <a:stretch/>
        </p:blipFill>
        <p:spPr>
          <a:xfrm>
            <a:off x="3359508" y="433881"/>
            <a:ext cx="2894685" cy="1502814"/>
          </a:xfrm>
          <a:prstGeom prst="rect">
            <a:avLst/>
          </a:prstGeom>
          <a:ln>
            <a:solidFill>
              <a:schemeClr val="tx1"/>
            </a:solidFill>
          </a:ln>
        </p:spPr>
      </p:pic>
      <p:pic>
        <p:nvPicPr>
          <p:cNvPr id="8" name="Picture 7">
            <a:extLst>
              <a:ext uri="{FF2B5EF4-FFF2-40B4-BE49-F238E27FC236}">
                <a16:creationId xmlns:a16="http://schemas.microsoft.com/office/drawing/2014/main" id="{762A8473-B8CA-2070-EEC3-B3D3194C445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70" t="17341" r="4910" b="7958"/>
          <a:stretch/>
        </p:blipFill>
        <p:spPr>
          <a:xfrm>
            <a:off x="3353713" y="1936695"/>
            <a:ext cx="2898042" cy="1703992"/>
          </a:xfrm>
          <a:prstGeom prst="rect">
            <a:avLst/>
          </a:prstGeom>
          <a:ln>
            <a:solidFill>
              <a:schemeClr val="tx1"/>
            </a:solidFill>
          </a:ln>
        </p:spPr>
      </p:pic>
      <p:pic>
        <p:nvPicPr>
          <p:cNvPr id="9" name="Picture 8">
            <a:extLst>
              <a:ext uri="{FF2B5EF4-FFF2-40B4-BE49-F238E27FC236}">
                <a16:creationId xmlns:a16="http://schemas.microsoft.com/office/drawing/2014/main" id="{AA48A8C9-8DBC-530A-1141-0BF2BA2A0951}"/>
              </a:ext>
            </a:extLst>
          </p:cNvPr>
          <p:cNvPicPr>
            <a:picLocks noChangeAspect="1"/>
          </p:cNvPicPr>
          <p:nvPr/>
        </p:nvPicPr>
        <p:blipFill rotWithShape="1">
          <a:blip r:embed="rId6"/>
          <a:srcRect t="11404" r="3240" b="5467"/>
          <a:stretch/>
        </p:blipFill>
        <p:spPr>
          <a:xfrm>
            <a:off x="3350360" y="3640686"/>
            <a:ext cx="2901396" cy="1497412"/>
          </a:xfrm>
          <a:prstGeom prst="rect">
            <a:avLst/>
          </a:prstGeom>
          <a:ln>
            <a:solidFill>
              <a:schemeClr val="tx1"/>
            </a:solidFill>
          </a:ln>
        </p:spPr>
      </p:pic>
      <p:sp>
        <p:nvSpPr>
          <p:cNvPr id="12" name="Rectangle 11">
            <a:extLst>
              <a:ext uri="{FF2B5EF4-FFF2-40B4-BE49-F238E27FC236}">
                <a16:creationId xmlns:a16="http://schemas.microsoft.com/office/drawing/2014/main" id="{569481B5-10CE-41F3-6997-53FABCFB8A88}"/>
              </a:ext>
            </a:extLst>
          </p:cNvPr>
          <p:cNvSpPr/>
          <p:nvPr/>
        </p:nvSpPr>
        <p:spPr>
          <a:xfrm>
            <a:off x="6266699" y="10807"/>
            <a:ext cx="2871201" cy="428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BACKEND </a:t>
            </a:r>
          </a:p>
        </p:txBody>
      </p:sp>
      <p:pic>
        <p:nvPicPr>
          <p:cNvPr id="13" name="Picture 12">
            <a:extLst>
              <a:ext uri="{FF2B5EF4-FFF2-40B4-BE49-F238E27FC236}">
                <a16:creationId xmlns:a16="http://schemas.microsoft.com/office/drawing/2014/main" id="{9B846DBF-A489-3590-70D7-4D0A69C5BC2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5466" r="6579" b="8435"/>
          <a:stretch/>
        </p:blipFill>
        <p:spPr>
          <a:xfrm>
            <a:off x="6272188" y="433879"/>
            <a:ext cx="2874861" cy="2290575"/>
          </a:xfrm>
          <a:prstGeom prst="rect">
            <a:avLst/>
          </a:prstGeom>
          <a:ln>
            <a:solidFill>
              <a:schemeClr val="tx1"/>
            </a:solidFill>
          </a:ln>
        </p:spPr>
      </p:pic>
      <p:pic>
        <p:nvPicPr>
          <p:cNvPr id="20" name="Picture 19">
            <a:extLst>
              <a:ext uri="{FF2B5EF4-FFF2-40B4-BE49-F238E27FC236}">
                <a16:creationId xmlns:a16="http://schemas.microsoft.com/office/drawing/2014/main" id="{7F65532D-6634-6292-F2DD-0F8CEB730BE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8" t="2344" r="7907" b="8627"/>
          <a:stretch/>
        </p:blipFill>
        <p:spPr>
          <a:xfrm>
            <a:off x="6266393" y="2724454"/>
            <a:ext cx="2856562" cy="2408239"/>
          </a:xfrm>
          <a:prstGeom prst="rect">
            <a:avLst/>
          </a:prstGeom>
          <a:ln>
            <a:solidFill>
              <a:schemeClr val="tx1"/>
            </a:solidFill>
          </a:ln>
        </p:spPr>
      </p:pic>
    </p:spTree>
    <p:extLst>
      <p:ext uri="{BB962C8B-B14F-4D97-AF65-F5344CB8AC3E}">
        <p14:creationId xmlns:p14="http://schemas.microsoft.com/office/powerpoint/2010/main" val="356778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EDA-D81D-D844-4C35-A9B9AD6FF0CC}"/>
              </a:ext>
            </a:extLst>
          </p:cNvPr>
          <p:cNvSpPr>
            <a:spLocks noGrp="1"/>
          </p:cNvSpPr>
          <p:nvPr>
            <p:ph type="title"/>
          </p:nvPr>
        </p:nvSpPr>
        <p:spPr>
          <a:xfrm>
            <a:off x="4691374" y="433880"/>
            <a:ext cx="3359509" cy="763525"/>
          </a:xfrm>
        </p:spPr>
        <p:txBody>
          <a:bodyPr/>
          <a:lstStyle/>
          <a:p>
            <a:r>
              <a:rPr lang="en-IN" b="1" dirty="0"/>
              <a:t>FUTURE SCOPE</a:t>
            </a:r>
          </a:p>
        </p:txBody>
      </p:sp>
      <p:sp>
        <p:nvSpPr>
          <p:cNvPr id="3" name="Content Placeholder 2">
            <a:extLst>
              <a:ext uri="{FF2B5EF4-FFF2-40B4-BE49-F238E27FC236}">
                <a16:creationId xmlns:a16="http://schemas.microsoft.com/office/drawing/2014/main" id="{E8945756-43F5-7E63-DC1B-CF4D6D223342}"/>
              </a:ext>
            </a:extLst>
          </p:cNvPr>
          <p:cNvSpPr>
            <a:spLocks noGrp="1"/>
          </p:cNvSpPr>
          <p:nvPr>
            <p:ph idx="1"/>
          </p:nvPr>
        </p:nvSpPr>
        <p:spPr>
          <a:xfrm>
            <a:off x="296259" y="1655520"/>
            <a:ext cx="8704185" cy="3359510"/>
          </a:xfrm>
        </p:spPr>
        <p:txBody>
          <a:bodyPr>
            <a:normAutofit fontScale="55000" lnSpcReduction="20000"/>
          </a:bodyPr>
          <a:lstStyle/>
          <a:p>
            <a:r>
              <a:rPr lang="en-US" b="1" dirty="0"/>
              <a:t>Expanding to Multiple Facilities: </a:t>
            </a:r>
            <a:r>
              <a:rPr lang="en-US" dirty="0"/>
              <a:t>Standardizing processes and integrating with existing hospital software allows our project to scale, improving access to care and enabling effective collaboration among healthcare providers through seamless data exchange.</a:t>
            </a:r>
          </a:p>
          <a:p>
            <a:endParaRPr lang="en-US" dirty="0"/>
          </a:p>
          <a:p>
            <a:r>
              <a:rPr lang="en-US" b="1" dirty="0"/>
              <a:t>Integrating RFID, Mobile Proximity, and Face Detection: </a:t>
            </a:r>
            <a:r>
              <a:rPr lang="en-US" dirty="0"/>
              <a:t>Using RFID tags for real-time tracking, mobile proximity for seamless communication, and face detection for security and streamlined check-ins enhances efficiency and convenience for both patients and doctors.</a:t>
            </a:r>
          </a:p>
          <a:p>
            <a:endParaRPr lang="en-US" b="1" dirty="0"/>
          </a:p>
          <a:p>
            <a:r>
              <a:rPr lang="en-US" b="1" dirty="0"/>
              <a:t>AI-driven Virtual Health Assistants: </a:t>
            </a:r>
            <a:r>
              <a:rPr lang="en-US" dirty="0"/>
              <a:t>AI-powered virtual assistants provide personalized support, initial assessments, and valuable insights, streamlining diagnostics and reducing the load on healthcare staff.</a:t>
            </a:r>
          </a:p>
          <a:p>
            <a:endParaRPr lang="en-US" dirty="0"/>
          </a:p>
          <a:p>
            <a:r>
              <a:rPr lang="en-US" b="1" dirty="0"/>
              <a:t>Advanced Scheduling Algorithms and Predictive Analytics: </a:t>
            </a:r>
            <a:r>
              <a:rPr lang="en-US" dirty="0"/>
              <a:t>Sophisticated algorithms and predictive analytics optimize scheduling by anticipating demand, predicting patient arrivals, and allocating resources, reducing waiting times and improving patient satisfaction.</a:t>
            </a:r>
            <a:endParaRPr lang="en-IN" dirty="0"/>
          </a:p>
        </p:txBody>
      </p:sp>
    </p:spTree>
    <p:extLst>
      <p:ext uri="{BB962C8B-B14F-4D97-AF65-F5344CB8AC3E}">
        <p14:creationId xmlns:p14="http://schemas.microsoft.com/office/powerpoint/2010/main" val="408901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Times New Roman</vt:lpstr>
      <vt:lpstr>Trebuchet MS</vt:lpstr>
      <vt:lpstr>Office Theme</vt:lpstr>
      <vt:lpstr>PowerPoint Presentation</vt:lpstr>
      <vt:lpstr>MOTIVATION</vt:lpstr>
      <vt:lpstr>PowerPoint Presentation</vt:lpstr>
      <vt:lpstr>ABSTRACT</vt:lpstr>
      <vt:lpstr>                                        EXISTING SYSTEM AND                                          PROPOSED SOLUTION</vt:lpstr>
      <vt:lpstr>PowerPoint Presentation</vt:lpstr>
      <vt:lpstr>TECHNOLOGY STACK:</vt:lpstr>
      <vt:lpstr>PowerPoint Presentation</vt:lpstr>
      <vt:lpstr>FUTURE SCOPE</vt:lpstr>
      <vt:lpstr>CONCLUSION</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2017-08-01T15:40:51Z</dcterms:created>
  <dcterms:modified xsi:type="dcterms:W3CDTF">2024-06-26T16:20:53Z</dcterms:modified>
</cp:coreProperties>
</file>