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0" r:id="rId1"/>
  </p:sldMasterIdLst>
  <p:notesMasterIdLst>
    <p:notesMasterId r:id="rId30"/>
  </p:notesMasterIdLst>
  <p:sldIdLst>
    <p:sldId id="268" r:id="rId2"/>
    <p:sldId id="272" r:id="rId3"/>
    <p:sldId id="257" r:id="rId4"/>
    <p:sldId id="259" r:id="rId5"/>
    <p:sldId id="267" r:id="rId6"/>
    <p:sldId id="260" r:id="rId7"/>
    <p:sldId id="265" r:id="rId8"/>
    <p:sldId id="273" r:id="rId9"/>
    <p:sldId id="271" r:id="rId10"/>
    <p:sldId id="284" r:id="rId11"/>
    <p:sldId id="277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92" r:id="rId21"/>
    <p:sldId id="293" r:id="rId22"/>
    <p:sldId id="294" r:id="rId23"/>
    <p:sldId id="295" r:id="rId24"/>
    <p:sldId id="270" r:id="rId25"/>
    <p:sldId id="290" r:id="rId26"/>
    <p:sldId id="289" r:id="rId27"/>
    <p:sldId id="291" r:id="rId28"/>
    <p:sldId id="263" r:id="rId2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5394" autoAdjust="0"/>
  </p:normalViewPr>
  <p:slideViewPr>
    <p:cSldViewPr>
      <p:cViewPr>
        <p:scale>
          <a:sx n="62" d="100"/>
          <a:sy n="62" d="100"/>
        </p:scale>
        <p:origin x="-78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3DB4-9975-4C0C-B89B-8181029BEAA1}" type="datetimeFigureOut">
              <a:rPr lang="en-IN" smtClean="0"/>
              <a:t>14-9-23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06E6-2B62-4676-A1FE-DD6F96A1D0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26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15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10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06E6-2B62-4676-A1FE-DD6F96A1D0A5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8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1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6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1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8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0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1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5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8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05100"/>
            <a:ext cx="13367531" cy="1921335"/>
          </a:xfrm>
        </p:spPr>
        <p:txBody>
          <a:bodyPr>
            <a:normAutofit/>
          </a:bodyPr>
          <a:lstStyle/>
          <a:p>
            <a:pPr algn="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1A24533-129A-9C5E-47CA-6F131EA220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" y="480769"/>
            <a:ext cx="3086100" cy="153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0AE922-091E-3F2E-4A95-F8118FFF3A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849600" y="480769"/>
            <a:ext cx="2038985" cy="13572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0800" y="480769"/>
            <a:ext cx="13258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  <a:b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UGC (Autonomous)</a:t>
            </a:r>
            <a:b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Kandlakoya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Road, Hyd-501 401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Mini Project Review</a:t>
            </a:r>
            <a:endParaRPr lang="en-IN" sz="28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976688" algn="l"/>
              </a:tabLst>
            </a:pPr>
            <a:endParaRPr lang="en-IN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2705100"/>
            <a:ext cx="15011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METHOD FOR COMPUTATIONALLY EFFICAIOUS LINEAR AND POLYNOMIAL REGRESSION ANALYTICS OF BIG DATA IN MEDICINE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5000" y="6310451"/>
            <a:ext cx="10591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3200" dirty="0">
                <a:solidFill>
                  <a:srgbClr val="FF0000"/>
                </a:solidFill>
              </a:rPr>
              <a:t>:</a:t>
            </a:r>
            <a:endParaRPr lang="en-IN" sz="3200" dirty="0"/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207R1A05A9 : Pasala Anoohya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207R1A05B2 : Ramineni Eakta Gomati 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207R1A05A2 : Munugoti Sai Nath</a:t>
            </a:r>
            <a:endParaRPr lang="en-IN" sz="3200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7277100"/>
            <a:ext cx="6477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Dr.V. Naresh Kumar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CSE Department</a:t>
            </a:r>
            <a:endParaRPr lang="en-IN" sz="3200" dirty="0"/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788665" y="502824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BATCH NO-10</a:t>
            </a:r>
          </a:p>
        </p:txBody>
      </p:sp>
    </p:spTree>
    <p:extLst>
      <p:ext uri="{BB962C8B-B14F-4D97-AF65-F5344CB8AC3E}">
        <p14:creationId xmlns:p14="http://schemas.microsoft.com/office/powerpoint/2010/main" val="11084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205180B-B5A3-59B1-7E4D-1C7C4B52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2509510"/>
            <a:ext cx="1310754" cy="914400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="" xmlns:a16="http://schemas.microsoft.com/office/drawing/2014/main" id="{1BA7E0D3-FAF7-F611-131F-37B474698D42}"/>
              </a:ext>
            </a:extLst>
          </p:cNvPr>
          <p:cNvSpPr/>
          <p:nvPr/>
        </p:nvSpPr>
        <p:spPr>
          <a:xfrm>
            <a:off x="3886200" y="2585710"/>
            <a:ext cx="1981200" cy="838200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5D366D-8159-6AEB-8CD2-94E0CBAA7426}"/>
              </a:ext>
            </a:extLst>
          </p:cNvPr>
          <p:cNvSpPr txBox="1"/>
          <p:nvPr/>
        </p:nvSpPr>
        <p:spPr>
          <a:xfrm>
            <a:off x="4114800" y="258571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</a:t>
            </a:r>
          </a:p>
          <a:p>
            <a:r>
              <a:rPr lang="en-IN" dirty="0" err="1"/>
              <a:t>Preprocessed</a:t>
            </a:r>
            <a:r>
              <a:rPr lang="en-IN" dirty="0"/>
              <a:t> </a:t>
            </a:r>
          </a:p>
          <a:p>
            <a:r>
              <a:rPr lang="en-IN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32C65E-4E55-2E79-573C-E73FA2F88EC2}"/>
              </a:ext>
            </a:extLst>
          </p:cNvPr>
          <p:cNvSpPr/>
          <p:nvPr/>
        </p:nvSpPr>
        <p:spPr>
          <a:xfrm>
            <a:off x="7033148" y="2628275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AE67E40-F0F2-EFF3-8BEE-48170A72C713}"/>
              </a:ext>
            </a:extLst>
          </p:cNvPr>
          <p:cNvSpPr/>
          <p:nvPr/>
        </p:nvSpPr>
        <p:spPr>
          <a:xfrm>
            <a:off x="9448799" y="2628275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E9CF18A-CA2C-B32A-50C1-287679DCE366}"/>
              </a:ext>
            </a:extLst>
          </p:cNvPr>
          <p:cNvSpPr/>
          <p:nvPr/>
        </p:nvSpPr>
        <p:spPr>
          <a:xfrm>
            <a:off x="11772902" y="2628275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0AF6BC-474F-91EB-8659-C59DE25DDC4E}"/>
              </a:ext>
            </a:extLst>
          </p:cNvPr>
          <p:cNvSpPr/>
          <p:nvPr/>
        </p:nvSpPr>
        <p:spPr>
          <a:xfrm>
            <a:off x="14097004" y="2609224"/>
            <a:ext cx="1904995" cy="8807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BDFE27-1BD8-DE1C-02B4-9EF12EA3CDA1}"/>
              </a:ext>
            </a:extLst>
          </p:cNvPr>
          <p:cNvSpPr/>
          <p:nvPr/>
        </p:nvSpPr>
        <p:spPr>
          <a:xfrm>
            <a:off x="15278098" y="4362452"/>
            <a:ext cx="2324102" cy="1314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3CDD96E-6EE9-73FA-C0C7-90DFFBD0150F}"/>
              </a:ext>
            </a:extLst>
          </p:cNvPr>
          <p:cNvSpPr/>
          <p:nvPr/>
        </p:nvSpPr>
        <p:spPr>
          <a:xfrm>
            <a:off x="11772902" y="61341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795AA59-56E7-C432-D84C-9BBA92A0789C}"/>
              </a:ext>
            </a:extLst>
          </p:cNvPr>
          <p:cNvSpPr/>
          <p:nvPr/>
        </p:nvSpPr>
        <p:spPr>
          <a:xfrm>
            <a:off x="11772901" y="8115300"/>
            <a:ext cx="1458449" cy="990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9A45EC-EFAE-C756-DDA5-B6BBF0B1F7E1}"/>
              </a:ext>
            </a:extLst>
          </p:cNvPr>
          <p:cNvSpPr/>
          <p:nvPr/>
        </p:nvSpPr>
        <p:spPr>
          <a:xfrm>
            <a:off x="9277348" y="6134100"/>
            <a:ext cx="1771651" cy="1066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DC07AE7-81FB-B465-8093-18E3EA39FF06}"/>
              </a:ext>
            </a:extLst>
          </p:cNvPr>
          <p:cNvSpPr/>
          <p:nvPr/>
        </p:nvSpPr>
        <p:spPr>
          <a:xfrm>
            <a:off x="9277348" y="8092888"/>
            <a:ext cx="1771651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47F192D-3322-9C5A-6895-1D1FBE9EBAD4}"/>
              </a:ext>
            </a:extLst>
          </p:cNvPr>
          <p:cNvSpPr/>
          <p:nvPr/>
        </p:nvSpPr>
        <p:spPr>
          <a:xfrm>
            <a:off x="6905622" y="8115300"/>
            <a:ext cx="1548988" cy="117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ABDA3DC-E919-0BAE-C2D6-9CA3E164A9D1}"/>
              </a:ext>
            </a:extLst>
          </p:cNvPr>
          <p:cNvSpPr/>
          <p:nvPr/>
        </p:nvSpPr>
        <p:spPr>
          <a:xfrm>
            <a:off x="4819650" y="69723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32C65E-4E55-2E79-573C-E73FA2F88EC2}"/>
              </a:ext>
            </a:extLst>
          </p:cNvPr>
          <p:cNvSpPr/>
          <p:nvPr/>
        </p:nvSpPr>
        <p:spPr>
          <a:xfrm>
            <a:off x="2819400" y="6943165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205180B-B5A3-59B1-7E4D-1C7C4B52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918512"/>
            <a:ext cx="1310754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59210" y="268941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Outliers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58319" y="2566660"/>
            <a:ext cx="131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PCA,</a:t>
            </a:r>
          </a:p>
          <a:p>
            <a:r>
              <a:rPr lang="en-US" dirty="0"/>
              <a:t>Create</a:t>
            </a:r>
          </a:p>
          <a:p>
            <a:r>
              <a:rPr lang="en-US" dirty="0" err="1"/>
              <a:t>Hyperplane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772902" y="2564914"/>
            <a:ext cx="145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Gradient          to  identify</a:t>
            </a:r>
          </a:p>
          <a:p>
            <a:r>
              <a:rPr lang="en-US" dirty="0"/>
              <a:t>  </a:t>
            </a:r>
            <a:r>
              <a:rPr lang="en-US" dirty="0" err="1"/>
              <a:t>Extremas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64239" y="2585710"/>
            <a:ext cx="177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err="1"/>
              <a:t>Extremas</a:t>
            </a:r>
            <a:r>
              <a:rPr lang="en-US" dirty="0"/>
              <a:t> and identify furthest </a:t>
            </a:r>
            <a:r>
              <a:rPr lang="en-US" dirty="0" err="1"/>
              <a:t>extrema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78950" y="4442953"/>
            <a:ext cx="217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principle component with highest avg. </a:t>
            </a:r>
            <a:r>
              <a:rPr lang="en-US" dirty="0" err="1"/>
              <a:t>extremas</a:t>
            </a:r>
            <a:r>
              <a:rPr lang="en-US" dirty="0"/>
              <a:t> in a cluster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87200" y="63685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94758" y="84297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53546" y="6209410"/>
            <a:ext cx="180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subspace the </a:t>
            </a:r>
            <a:r>
              <a:rPr lang="en-US" dirty="0" err="1"/>
              <a:t>datapoint</a:t>
            </a:r>
            <a:r>
              <a:rPr lang="en-US" dirty="0"/>
              <a:t> lies 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4669" y="8092887"/>
            <a:ext cx="1694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splits Divide Dataset space</a:t>
            </a:r>
          </a:p>
          <a:p>
            <a:r>
              <a:rPr lang="en-US" dirty="0"/>
              <a:t>into subspaces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6216" y="8092886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 for each</a:t>
            </a:r>
          </a:p>
          <a:p>
            <a:r>
              <a:rPr lang="en-US" dirty="0"/>
              <a:t>subspace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3846" y="703909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Models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2095" y="713498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91553" y="282791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4256" y="717759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6" name="Straight Arrow Connector 5"/>
          <p:cNvCxnSpPr>
            <a:endCxn id="5" idx="5"/>
          </p:cNvCxnSpPr>
          <p:nvPr/>
        </p:nvCxnSpPr>
        <p:spPr>
          <a:xfrm flipV="1">
            <a:off x="2882095" y="3004810"/>
            <a:ext cx="1108880" cy="5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37746" y="3047375"/>
            <a:ext cx="13018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" idx="1"/>
          </p:cNvCxnSpPr>
          <p:nvPr/>
        </p:nvCxnSpPr>
        <p:spPr>
          <a:xfrm>
            <a:off x="8328548" y="3047375"/>
            <a:ext cx="1120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  <a:endCxn id="10" idx="1"/>
          </p:cNvCxnSpPr>
          <p:nvPr/>
        </p:nvCxnSpPr>
        <p:spPr>
          <a:xfrm>
            <a:off x="10744199" y="3047375"/>
            <a:ext cx="1028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" idx="1"/>
          </p:cNvCxnSpPr>
          <p:nvPr/>
        </p:nvCxnSpPr>
        <p:spPr>
          <a:xfrm>
            <a:off x="13068302" y="3047375"/>
            <a:ext cx="1028702" cy="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1" idx="3"/>
          </p:cNvCxnSpPr>
          <p:nvPr/>
        </p:nvCxnSpPr>
        <p:spPr>
          <a:xfrm>
            <a:off x="16001999" y="3049607"/>
            <a:ext cx="685801" cy="1312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2" idx="2"/>
          </p:cNvCxnSpPr>
          <p:nvPr/>
        </p:nvCxnSpPr>
        <p:spPr>
          <a:xfrm rot="5400000">
            <a:off x="14316076" y="4429127"/>
            <a:ext cx="876300" cy="3371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1"/>
          </p:cNvCxnSpPr>
          <p:nvPr/>
        </p:nvCxnSpPr>
        <p:spPr>
          <a:xfrm flipH="1">
            <a:off x="11048999" y="6553200"/>
            <a:ext cx="7239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" idx="1"/>
          </p:cNvCxnSpPr>
          <p:nvPr/>
        </p:nvCxnSpPr>
        <p:spPr>
          <a:xfrm flipH="1">
            <a:off x="11037793" y="8614422"/>
            <a:ext cx="756965" cy="2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" idx="1"/>
            <a:endCxn id="17" idx="3"/>
          </p:cNvCxnSpPr>
          <p:nvPr/>
        </p:nvCxnSpPr>
        <p:spPr>
          <a:xfrm flipH="1">
            <a:off x="8454610" y="8693053"/>
            <a:ext cx="822738" cy="11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7" idx="1"/>
            <a:endCxn id="18" idx="2"/>
          </p:cNvCxnSpPr>
          <p:nvPr/>
        </p:nvCxnSpPr>
        <p:spPr>
          <a:xfrm rot="10800000">
            <a:off x="5467350" y="7810500"/>
            <a:ext cx="1438272" cy="893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" idx="1"/>
          </p:cNvCxnSpPr>
          <p:nvPr/>
        </p:nvCxnSpPr>
        <p:spPr>
          <a:xfrm flipH="1">
            <a:off x="4149203" y="7391400"/>
            <a:ext cx="670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9" idx="1"/>
          </p:cNvCxnSpPr>
          <p:nvPr/>
        </p:nvCxnSpPr>
        <p:spPr>
          <a:xfrm flipH="1" flipV="1">
            <a:off x="1920354" y="7362264"/>
            <a:ext cx="8990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60128" y="715276"/>
            <a:ext cx="9271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sz="6000" dirty="0"/>
          </a:p>
        </p:txBody>
      </p:sp>
      <p:cxnSp>
        <p:nvCxnSpPr>
          <p:cNvPr id="104" name="Elbow Connector 103"/>
          <p:cNvCxnSpPr>
            <a:stCxn id="12" idx="2"/>
            <a:endCxn id="14" idx="3"/>
          </p:cNvCxnSpPr>
          <p:nvPr/>
        </p:nvCxnSpPr>
        <p:spPr>
          <a:xfrm rot="5400000">
            <a:off x="13368900" y="5539351"/>
            <a:ext cx="2933700" cy="32087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5" idx="1"/>
            <a:endCxn id="18" idx="0"/>
          </p:cNvCxnSpPr>
          <p:nvPr/>
        </p:nvCxnSpPr>
        <p:spPr>
          <a:xfrm rot="10800000" flipV="1">
            <a:off x="5467350" y="6667500"/>
            <a:ext cx="3809998" cy="304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88847" y="6298167"/>
            <a:ext cx="2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Corresponding Model</a:t>
            </a:r>
          </a:p>
        </p:txBody>
      </p:sp>
    </p:spTree>
    <p:extLst>
      <p:ext uri="{BB962C8B-B14F-4D97-AF65-F5344CB8AC3E}">
        <p14:creationId xmlns:p14="http://schemas.microsoft.com/office/powerpoint/2010/main" val="60243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495300"/>
            <a:ext cx="15087600" cy="217613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162300"/>
            <a:ext cx="15087600" cy="56413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MEDICINE DATA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PREPROCESS DATASET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REGRESSION WITHOUT OPTIMIZATION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 OPTIMIZED LINEAR REGRESSION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 &amp; POST OPTIMIZATION SSE GRAPH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95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72D61-8645-7977-EEBD-7E4CFB00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5709E-BCE1-F270-468D-0FA168B3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C8C2F2-689A-A540-D8B0-D416A855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86100"/>
            <a:ext cx="109728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E73278-5A08-96EA-3522-D4470BC00D4F}"/>
              </a:ext>
            </a:extLst>
          </p:cNvPr>
          <p:cNvSpPr/>
          <p:nvPr/>
        </p:nvSpPr>
        <p:spPr>
          <a:xfrm>
            <a:off x="1676400" y="876300"/>
            <a:ext cx="1158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45928D-3306-8CE6-B4CC-882514FD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38300"/>
            <a:ext cx="1158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0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154C46-FE99-DC3D-7CC3-EA4A94C999E1}"/>
              </a:ext>
            </a:extLst>
          </p:cNvPr>
          <p:cNvSpPr txBox="1"/>
          <p:nvPr/>
        </p:nvSpPr>
        <p:spPr>
          <a:xfrm>
            <a:off x="1143000" y="647700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23AA77B-C580-FFC2-E09D-A826D63E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7448"/>
            <a:ext cx="12954000" cy="82837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3C10FF1-4BA3-1BA6-5BF7-36465AFDD39A}"/>
              </a:ext>
            </a:extLst>
          </p:cNvPr>
          <p:cNvSpPr/>
          <p:nvPr/>
        </p:nvSpPr>
        <p:spPr>
          <a:xfrm>
            <a:off x="13030200" y="1866900"/>
            <a:ext cx="1676400" cy="533400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/>
                </a:solidFill>
              </a:rPr>
              <a:t>:System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BA088BE-85EB-DD1F-3AD4-8807D5BD7CC1}"/>
              </a:ext>
            </a:extLst>
          </p:cNvPr>
          <p:cNvSpPr txBox="1"/>
          <p:nvPr/>
        </p:nvSpPr>
        <p:spPr>
          <a:xfrm>
            <a:off x="13639800" y="8913582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9A28AD-2800-EFDE-5634-9B3FA8521E37}"/>
              </a:ext>
            </a:extLst>
          </p:cNvPr>
          <p:cNvSpPr txBox="1"/>
          <p:nvPr/>
        </p:nvSpPr>
        <p:spPr>
          <a:xfrm>
            <a:off x="4495800" y="8909552"/>
            <a:ext cx="838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8B45C3-864B-66ED-3CAD-03380CEE26C3}"/>
              </a:ext>
            </a:extLst>
          </p:cNvPr>
          <p:cNvSpPr txBox="1"/>
          <p:nvPr/>
        </p:nvSpPr>
        <p:spPr>
          <a:xfrm>
            <a:off x="4191000" y="17669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5782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7F3E08-F430-EF99-F9DE-4261F9328CE4}"/>
              </a:ext>
            </a:extLst>
          </p:cNvPr>
          <p:cNvSpPr txBox="1"/>
          <p:nvPr/>
        </p:nvSpPr>
        <p:spPr>
          <a:xfrm>
            <a:off x="838200" y="571500"/>
            <a:ext cx="1242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466DB4-D9BE-0F00-D12F-9CEAAC43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04899"/>
            <a:ext cx="7391400" cy="86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495300"/>
            <a:ext cx="13274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CODE: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1706880"/>
            <a:ext cx="17297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uploadDataset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filename, dataset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filename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filedialog.askopenfilename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="Dataset")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text.delete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('1.0', END)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text.insert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END,filename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 loaded\n")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dataset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dataset.fillna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text.insert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END,str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dataset.head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uploadButton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Button(main, text="Upload Medicine Dataset", command=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uploadDataset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uploadButton.place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(x=20,y=100)</a:t>
            </a: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uploadButton.config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(font=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1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1333500"/>
            <a:ext cx="172212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graph():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sse_error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sse_error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existing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sse_error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/ 100.0)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sse_error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(existing)+" "+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(propose))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height = [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existing,propose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bars = ('Pre-Optimization SSE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Error','Post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-Optimization SSE Error')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(bars))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height)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bars)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("Pre &amp; Post Regression Optimization SSE graph")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75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952500"/>
            <a:ext cx="164592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runLinearRegression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sse_error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text.delete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('1.0', END)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sse_error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   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Y.ravel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#train linear regression on dataset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lr.predict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#perform prediction on test data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predict_yield.reshape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predict_yield.shape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[0],1)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predict_yield.ravel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y_test.reshape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y_test.shape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[0],1)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labels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labels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labels.ravel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prediction(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predict_yield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labels, "Linear Regression without Optimization")</a:t>
            </a:r>
          </a:p>
        </p:txBody>
      </p:sp>
    </p:spTree>
    <p:extLst>
      <p:ext uri="{BB962C8B-B14F-4D97-AF65-F5344CB8AC3E}">
        <p14:creationId xmlns:p14="http://schemas.microsoft.com/office/powerpoint/2010/main" val="98771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00100"/>
            <a:ext cx="1120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41331"/>
            <a:ext cx="11658600" cy="668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5600" y="849900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1: Screen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modules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57300"/>
            <a:ext cx="14361318" cy="115933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933700"/>
            <a:ext cx="112744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of Existing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of Proposed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and Software Requirements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Novelty of the 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Diagrams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25200" y="29337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42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49885"/>
            <a:ext cx="11887199" cy="769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84841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2: Uploaded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69016"/>
            <a:ext cx="11666290" cy="759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9645" y="8237220"/>
            <a:ext cx="922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3: Linear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without Optimization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8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883921"/>
            <a:ext cx="11811000" cy="746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8326844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4: Polynomial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Linear Regression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9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76298"/>
            <a:ext cx="11887200" cy="7467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8503920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5: Pre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Post Regression Optimization SSE graph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9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258774-F33A-1166-1FC3-B9EC118F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476500"/>
            <a:ext cx="14478000" cy="673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66600"/>
              </p:ext>
            </p:extLst>
          </p:nvPr>
        </p:nvGraphicFramePr>
        <p:xfrm>
          <a:off x="1752600" y="1473783"/>
          <a:ext cx="12192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2628900"/>
            <a:ext cx="14935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effectiveness of the proposed approach for analyzing big data in medicine using linear and polynomial regression techniques. </a:t>
            </a:r>
          </a:p>
          <a:p>
            <a:pPr lvl="1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approach is not only effective but also computationally efficient, making it suitable for analyzing large medical datasets.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has the potential to improve medical research and patient care by enabling researchers to extract valuable insights from big data more quickly and accurately.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offers a valuable contribution to the field of big data analytics in medicine and highlights the potential benefits of using novel approaches to extract valuable insights from large datasets.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7580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52500"/>
            <a:ext cx="6362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628900"/>
            <a:ext cx="17145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Predictive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Computational Costs</a:t>
            </a:r>
          </a:p>
        </p:txBody>
      </p:sp>
    </p:spTree>
    <p:extLst>
      <p:ext uri="{BB962C8B-B14F-4D97-AF65-F5344CB8AC3E}">
        <p14:creationId xmlns:p14="http://schemas.microsoft.com/office/powerpoint/2010/main" val="156481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76300"/>
            <a:ext cx="1402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019300"/>
            <a:ext cx="1714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Al-Imam, A. (2020). Novel Psychoactive Substances Research: On the Necessity of Real-time Analytics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Modelling. Research and Advances in Psychiatry, 7(1), [in press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Godfrey, K. (1992). Simple linear regression in medical research. Medical Uses of Statistics. NEJM Books,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Boston.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H.,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Tuncali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Silverman, S. G. (2003). Correlation and simple linear regression. Radiology, 227(3),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617-628.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Greenhalgh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Howick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Maskrey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(2014). Evidence based medicine: a movement in crisis? BMJ, 348,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g3725.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0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https://github.com/Anoohyapasala/Linear-and-Polynomial-Regression-Analytics-of-Big-Data-in-Medicine</a:t>
            </a:r>
          </a:p>
        </p:txBody>
      </p:sp>
    </p:spTree>
    <p:extLst>
      <p:ext uri="{BB962C8B-B14F-4D97-AF65-F5344CB8AC3E}">
        <p14:creationId xmlns:p14="http://schemas.microsoft.com/office/powerpoint/2010/main" val="18496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3543300"/>
            <a:ext cx="10744200" cy="189154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382260" algn="l"/>
              </a:tabLst>
            </a:pPr>
            <a:r>
              <a:rPr sz="12200" b="1" spc="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200" b="1" spc="9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2200" b="1" spc="1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200" b="1" spc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200" b="1" spc="8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2200" b="1" spc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200" b="1" spc="10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sz="1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163597" y="2461721"/>
            <a:ext cx="15286203" cy="50398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2400" dirty="0"/>
              <a:t> </a:t>
            </a: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25874"/>
              </p:ext>
            </p:extLst>
          </p:nvPr>
        </p:nvGraphicFramePr>
        <p:xfrm>
          <a:off x="1676400" y="1333500"/>
          <a:ext cx="8305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5000" y="2996310"/>
            <a:ext cx="1485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outlines a new approach for analyzing large datasets in medicine using linear and polynomial regression techniques.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involves pre-processing the data, performing feature selection, and applying regularization to reduce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 that the proposed method provides better accuracy and faster computation time compared to existing methods.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study offers a promising solution for addressing the challenges of big data analytics in the healthcare 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19831"/>
              </p:ext>
            </p:extLst>
          </p:nvPr>
        </p:nvGraphicFramePr>
        <p:xfrm>
          <a:off x="1600200" y="1485900"/>
          <a:ext cx="914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</a:t>
                      </a:r>
                      <a:r>
                        <a:rPr lang="en-IN" sz="6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3009900"/>
            <a:ext cx="150114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uses a variety of statistical software and tools for analyzing the data, including Excel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are commonly used in statistical analysis and can handle large datasets with complex calculations.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includes both parametric and non-parametric models of non-Bayesian statistics.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can identify the relationships between variables and provide insights into the factors that may affect the outcome of the study.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72041"/>
              </p:ext>
            </p:extLst>
          </p:nvPr>
        </p:nvGraphicFramePr>
        <p:xfrm>
          <a:off x="1600200" y="1562100"/>
          <a:ext cx="9753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0" y="3771900"/>
            <a:ext cx="12725400" cy="398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algn="just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</a:t>
            </a:r>
          </a:p>
          <a:p>
            <a:pPr marL="469900" indent="-45720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GB" sz="3600" kern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Efficiency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Limited applicability</a:t>
            </a:r>
          </a:p>
        </p:txBody>
      </p:sp>
    </p:spTree>
    <p:extLst>
      <p:ext uri="{BB962C8B-B14F-4D97-AF65-F5344CB8AC3E}">
        <p14:creationId xmlns:p14="http://schemas.microsoft.com/office/powerpoint/2010/main" val="204268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36969" y="7748269"/>
            <a:ext cx="440690" cy="2178050"/>
          </a:xfrm>
          <a:custGeom>
            <a:avLst/>
            <a:gdLst/>
            <a:ahLst/>
            <a:cxnLst/>
            <a:rect l="l" t="t" r="r" b="b"/>
            <a:pathLst>
              <a:path w="440690" h="2178050">
                <a:moveTo>
                  <a:pt x="427990" y="2119071"/>
                </a:moveTo>
                <a:lnTo>
                  <a:pt x="427837" y="2118588"/>
                </a:lnTo>
                <a:lnTo>
                  <a:pt x="427609" y="2118004"/>
                </a:lnTo>
                <a:lnTo>
                  <a:pt x="427329" y="2117521"/>
                </a:lnTo>
                <a:lnTo>
                  <a:pt x="426859" y="2117140"/>
                </a:lnTo>
                <a:lnTo>
                  <a:pt x="418084" y="2108174"/>
                </a:lnTo>
                <a:lnTo>
                  <a:pt x="418084" y="2120227"/>
                </a:lnTo>
                <a:lnTo>
                  <a:pt x="371881" y="2167382"/>
                </a:lnTo>
                <a:lnTo>
                  <a:pt x="225602" y="2017890"/>
                </a:lnTo>
                <a:lnTo>
                  <a:pt x="216916" y="2009025"/>
                </a:lnTo>
                <a:lnTo>
                  <a:pt x="216077" y="2008251"/>
                </a:lnTo>
                <a:lnTo>
                  <a:pt x="215125" y="2007768"/>
                </a:lnTo>
                <a:lnTo>
                  <a:pt x="212864" y="2007768"/>
                </a:lnTo>
                <a:lnTo>
                  <a:pt x="211924" y="2008149"/>
                </a:lnTo>
                <a:lnTo>
                  <a:pt x="56121" y="2167382"/>
                </a:lnTo>
                <a:lnTo>
                  <a:pt x="9906" y="2120227"/>
                </a:lnTo>
                <a:lnTo>
                  <a:pt x="213995" y="1911604"/>
                </a:lnTo>
                <a:lnTo>
                  <a:pt x="418084" y="2120227"/>
                </a:lnTo>
                <a:lnTo>
                  <a:pt x="418084" y="2108174"/>
                </a:lnTo>
                <a:lnTo>
                  <a:pt x="225704" y="1911604"/>
                </a:lnTo>
                <a:lnTo>
                  <a:pt x="214566" y="1901380"/>
                </a:lnTo>
                <a:lnTo>
                  <a:pt x="213436" y="1901380"/>
                </a:lnTo>
                <a:lnTo>
                  <a:pt x="211074" y="1902637"/>
                </a:lnTo>
                <a:lnTo>
                  <a:pt x="762" y="2117623"/>
                </a:lnTo>
                <a:lnTo>
                  <a:pt x="190" y="2118588"/>
                </a:lnTo>
                <a:lnTo>
                  <a:pt x="0" y="2119071"/>
                </a:lnTo>
                <a:lnTo>
                  <a:pt x="0" y="2121281"/>
                </a:lnTo>
                <a:lnTo>
                  <a:pt x="165" y="2121763"/>
                </a:lnTo>
                <a:lnTo>
                  <a:pt x="381" y="2122347"/>
                </a:lnTo>
                <a:lnTo>
                  <a:pt x="660" y="2122830"/>
                </a:lnTo>
                <a:lnTo>
                  <a:pt x="1130" y="2123211"/>
                </a:lnTo>
                <a:lnTo>
                  <a:pt x="53568" y="2176742"/>
                </a:lnTo>
                <a:lnTo>
                  <a:pt x="54521" y="2177326"/>
                </a:lnTo>
                <a:lnTo>
                  <a:pt x="54991" y="2177516"/>
                </a:lnTo>
                <a:lnTo>
                  <a:pt x="55549" y="2177605"/>
                </a:lnTo>
                <a:lnTo>
                  <a:pt x="56680" y="2177605"/>
                </a:lnTo>
                <a:lnTo>
                  <a:pt x="59042" y="2176361"/>
                </a:lnTo>
                <a:lnTo>
                  <a:pt x="67818" y="2167382"/>
                </a:lnTo>
                <a:lnTo>
                  <a:pt x="213995" y="2017890"/>
                </a:lnTo>
                <a:lnTo>
                  <a:pt x="369049" y="2176259"/>
                </a:lnTo>
                <a:lnTo>
                  <a:pt x="369798" y="2177123"/>
                </a:lnTo>
                <a:lnTo>
                  <a:pt x="370840" y="2177516"/>
                </a:lnTo>
                <a:lnTo>
                  <a:pt x="373100" y="2177516"/>
                </a:lnTo>
                <a:lnTo>
                  <a:pt x="374040" y="2177123"/>
                </a:lnTo>
                <a:lnTo>
                  <a:pt x="383565" y="2167382"/>
                </a:lnTo>
                <a:lnTo>
                  <a:pt x="427240" y="2122728"/>
                </a:lnTo>
                <a:lnTo>
                  <a:pt x="427799" y="2121763"/>
                </a:lnTo>
                <a:lnTo>
                  <a:pt x="427990" y="2121281"/>
                </a:lnTo>
                <a:lnTo>
                  <a:pt x="427990" y="2119071"/>
                </a:lnTo>
                <a:close/>
              </a:path>
              <a:path w="440690" h="2178050">
                <a:moveTo>
                  <a:pt x="427990" y="1575816"/>
                </a:moveTo>
                <a:lnTo>
                  <a:pt x="427837" y="1575333"/>
                </a:lnTo>
                <a:lnTo>
                  <a:pt x="427609" y="1574749"/>
                </a:lnTo>
                <a:lnTo>
                  <a:pt x="427329" y="1574266"/>
                </a:lnTo>
                <a:lnTo>
                  <a:pt x="426859" y="1573885"/>
                </a:lnTo>
                <a:lnTo>
                  <a:pt x="418084" y="1564919"/>
                </a:lnTo>
                <a:lnTo>
                  <a:pt x="418084" y="1576971"/>
                </a:lnTo>
                <a:lnTo>
                  <a:pt x="371881" y="1624139"/>
                </a:lnTo>
                <a:lnTo>
                  <a:pt x="225602" y="1474647"/>
                </a:lnTo>
                <a:lnTo>
                  <a:pt x="216916" y="1465770"/>
                </a:lnTo>
                <a:lnTo>
                  <a:pt x="216077" y="1464995"/>
                </a:lnTo>
                <a:lnTo>
                  <a:pt x="215125" y="1464513"/>
                </a:lnTo>
                <a:lnTo>
                  <a:pt x="212864" y="1464513"/>
                </a:lnTo>
                <a:lnTo>
                  <a:pt x="211924" y="1464894"/>
                </a:lnTo>
                <a:lnTo>
                  <a:pt x="56121" y="1624139"/>
                </a:lnTo>
                <a:lnTo>
                  <a:pt x="9906" y="1576971"/>
                </a:lnTo>
                <a:lnTo>
                  <a:pt x="213995" y="1368361"/>
                </a:lnTo>
                <a:lnTo>
                  <a:pt x="418084" y="1576971"/>
                </a:lnTo>
                <a:lnTo>
                  <a:pt x="418084" y="1564919"/>
                </a:lnTo>
                <a:lnTo>
                  <a:pt x="225704" y="1368361"/>
                </a:lnTo>
                <a:lnTo>
                  <a:pt x="216547" y="1359001"/>
                </a:lnTo>
                <a:lnTo>
                  <a:pt x="215595" y="1358417"/>
                </a:lnTo>
                <a:lnTo>
                  <a:pt x="215125" y="1358226"/>
                </a:lnTo>
                <a:lnTo>
                  <a:pt x="214566" y="1358138"/>
                </a:lnTo>
                <a:lnTo>
                  <a:pt x="213436" y="1358138"/>
                </a:lnTo>
                <a:lnTo>
                  <a:pt x="211074" y="1359382"/>
                </a:lnTo>
                <a:lnTo>
                  <a:pt x="762" y="1574368"/>
                </a:lnTo>
                <a:lnTo>
                  <a:pt x="190" y="1575333"/>
                </a:lnTo>
                <a:lnTo>
                  <a:pt x="0" y="1575816"/>
                </a:lnTo>
                <a:lnTo>
                  <a:pt x="0" y="1578038"/>
                </a:lnTo>
                <a:lnTo>
                  <a:pt x="165" y="1578521"/>
                </a:lnTo>
                <a:lnTo>
                  <a:pt x="381" y="1579092"/>
                </a:lnTo>
                <a:lnTo>
                  <a:pt x="660" y="1579575"/>
                </a:lnTo>
                <a:lnTo>
                  <a:pt x="1130" y="1579956"/>
                </a:lnTo>
                <a:lnTo>
                  <a:pt x="53568" y="1633486"/>
                </a:lnTo>
                <a:lnTo>
                  <a:pt x="54521" y="1634070"/>
                </a:lnTo>
                <a:lnTo>
                  <a:pt x="54991" y="1634261"/>
                </a:lnTo>
                <a:lnTo>
                  <a:pt x="55549" y="1634363"/>
                </a:lnTo>
                <a:lnTo>
                  <a:pt x="56680" y="1634363"/>
                </a:lnTo>
                <a:lnTo>
                  <a:pt x="59042" y="1633105"/>
                </a:lnTo>
                <a:lnTo>
                  <a:pt x="67818" y="1624139"/>
                </a:lnTo>
                <a:lnTo>
                  <a:pt x="213995" y="1474647"/>
                </a:lnTo>
                <a:lnTo>
                  <a:pt x="369049" y="1633004"/>
                </a:lnTo>
                <a:lnTo>
                  <a:pt x="369798" y="1633880"/>
                </a:lnTo>
                <a:lnTo>
                  <a:pt x="370840" y="1634261"/>
                </a:lnTo>
                <a:lnTo>
                  <a:pt x="373100" y="1634261"/>
                </a:lnTo>
                <a:lnTo>
                  <a:pt x="374040" y="1633880"/>
                </a:lnTo>
                <a:lnTo>
                  <a:pt x="383565" y="1624139"/>
                </a:lnTo>
                <a:lnTo>
                  <a:pt x="427240" y="1579473"/>
                </a:lnTo>
                <a:lnTo>
                  <a:pt x="427799" y="1578521"/>
                </a:lnTo>
                <a:lnTo>
                  <a:pt x="427990" y="1578038"/>
                </a:lnTo>
                <a:lnTo>
                  <a:pt x="427990" y="1575816"/>
                </a:lnTo>
                <a:close/>
              </a:path>
              <a:path w="440690" h="2178050">
                <a:moveTo>
                  <a:pt x="427990" y="1304188"/>
                </a:moveTo>
                <a:lnTo>
                  <a:pt x="427837" y="1303705"/>
                </a:lnTo>
                <a:lnTo>
                  <a:pt x="427609" y="1303121"/>
                </a:lnTo>
                <a:lnTo>
                  <a:pt x="427329" y="1302639"/>
                </a:lnTo>
                <a:lnTo>
                  <a:pt x="426859" y="1302258"/>
                </a:lnTo>
                <a:lnTo>
                  <a:pt x="418084" y="1293291"/>
                </a:lnTo>
                <a:lnTo>
                  <a:pt x="418084" y="1305344"/>
                </a:lnTo>
                <a:lnTo>
                  <a:pt x="371881" y="1352511"/>
                </a:lnTo>
                <a:lnTo>
                  <a:pt x="225602" y="1203007"/>
                </a:lnTo>
                <a:lnTo>
                  <a:pt x="216916" y="1194142"/>
                </a:lnTo>
                <a:lnTo>
                  <a:pt x="216077" y="1193368"/>
                </a:lnTo>
                <a:lnTo>
                  <a:pt x="215125" y="1192885"/>
                </a:lnTo>
                <a:lnTo>
                  <a:pt x="212864" y="1192885"/>
                </a:lnTo>
                <a:lnTo>
                  <a:pt x="211924" y="1193266"/>
                </a:lnTo>
                <a:lnTo>
                  <a:pt x="56121" y="1352511"/>
                </a:lnTo>
                <a:lnTo>
                  <a:pt x="9906" y="1305344"/>
                </a:lnTo>
                <a:lnTo>
                  <a:pt x="213995" y="1096721"/>
                </a:lnTo>
                <a:lnTo>
                  <a:pt x="418084" y="1305344"/>
                </a:lnTo>
                <a:lnTo>
                  <a:pt x="418084" y="1293291"/>
                </a:lnTo>
                <a:lnTo>
                  <a:pt x="225704" y="1096721"/>
                </a:lnTo>
                <a:lnTo>
                  <a:pt x="214566" y="1086510"/>
                </a:lnTo>
                <a:lnTo>
                  <a:pt x="213436" y="1086510"/>
                </a:lnTo>
                <a:lnTo>
                  <a:pt x="211074" y="1087755"/>
                </a:lnTo>
                <a:lnTo>
                  <a:pt x="762" y="1302740"/>
                </a:lnTo>
                <a:lnTo>
                  <a:pt x="190" y="1303705"/>
                </a:lnTo>
                <a:lnTo>
                  <a:pt x="0" y="1304188"/>
                </a:lnTo>
                <a:lnTo>
                  <a:pt x="0" y="1306398"/>
                </a:lnTo>
                <a:lnTo>
                  <a:pt x="165" y="1306880"/>
                </a:lnTo>
                <a:lnTo>
                  <a:pt x="381" y="1307465"/>
                </a:lnTo>
                <a:lnTo>
                  <a:pt x="660" y="1307947"/>
                </a:lnTo>
                <a:lnTo>
                  <a:pt x="1130" y="1308328"/>
                </a:lnTo>
                <a:lnTo>
                  <a:pt x="53568" y="1361859"/>
                </a:lnTo>
                <a:lnTo>
                  <a:pt x="54521" y="1362443"/>
                </a:lnTo>
                <a:lnTo>
                  <a:pt x="54991" y="1362633"/>
                </a:lnTo>
                <a:lnTo>
                  <a:pt x="55549" y="1362735"/>
                </a:lnTo>
                <a:lnTo>
                  <a:pt x="56680" y="1362735"/>
                </a:lnTo>
                <a:lnTo>
                  <a:pt x="59042" y="1361478"/>
                </a:lnTo>
                <a:lnTo>
                  <a:pt x="67818" y="1352511"/>
                </a:lnTo>
                <a:lnTo>
                  <a:pt x="213995" y="1203007"/>
                </a:lnTo>
                <a:lnTo>
                  <a:pt x="369049" y="1361376"/>
                </a:lnTo>
                <a:lnTo>
                  <a:pt x="369798" y="1362252"/>
                </a:lnTo>
                <a:lnTo>
                  <a:pt x="370840" y="1362633"/>
                </a:lnTo>
                <a:lnTo>
                  <a:pt x="373100" y="1362633"/>
                </a:lnTo>
                <a:lnTo>
                  <a:pt x="374040" y="1362252"/>
                </a:lnTo>
                <a:lnTo>
                  <a:pt x="383565" y="1352511"/>
                </a:lnTo>
                <a:lnTo>
                  <a:pt x="427240" y="1307846"/>
                </a:lnTo>
                <a:lnTo>
                  <a:pt x="427799" y="1306880"/>
                </a:lnTo>
                <a:lnTo>
                  <a:pt x="427990" y="1306398"/>
                </a:lnTo>
                <a:lnTo>
                  <a:pt x="427990" y="1304188"/>
                </a:lnTo>
                <a:close/>
              </a:path>
              <a:path w="440690" h="2178050">
                <a:moveTo>
                  <a:pt x="440563" y="1847443"/>
                </a:moveTo>
                <a:lnTo>
                  <a:pt x="440410" y="1846961"/>
                </a:lnTo>
                <a:lnTo>
                  <a:pt x="440194" y="1846376"/>
                </a:lnTo>
                <a:lnTo>
                  <a:pt x="439902" y="1845894"/>
                </a:lnTo>
                <a:lnTo>
                  <a:pt x="439432" y="1845513"/>
                </a:lnTo>
                <a:lnTo>
                  <a:pt x="430669" y="1836559"/>
                </a:lnTo>
                <a:lnTo>
                  <a:pt x="430669" y="1848599"/>
                </a:lnTo>
                <a:lnTo>
                  <a:pt x="384454" y="1895754"/>
                </a:lnTo>
                <a:lnTo>
                  <a:pt x="238175" y="1746262"/>
                </a:lnTo>
                <a:lnTo>
                  <a:pt x="229501" y="1737385"/>
                </a:lnTo>
                <a:lnTo>
                  <a:pt x="228650" y="1736623"/>
                </a:lnTo>
                <a:lnTo>
                  <a:pt x="227698" y="1736140"/>
                </a:lnTo>
                <a:lnTo>
                  <a:pt x="225437" y="1736140"/>
                </a:lnTo>
                <a:lnTo>
                  <a:pt x="224497" y="1736521"/>
                </a:lnTo>
                <a:lnTo>
                  <a:pt x="68694" y="1895754"/>
                </a:lnTo>
                <a:lnTo>
                  <a:pt x="22479" y="1848599"/>
                </a:lnTo>
                <a:lnTo>
                  <a:pt x="226568" y="1639976"/>
                </a:lnTo>
                <a:lnTo>
                  <a:pt x="430669" y="1848599"/>
                </a:lnTo>
                <a:lnTo>
                  <a:pt x="430669" y="1836559"/>
                </a:lnTo>
                <a:lnTo>
                  <a:pt x="238277" y="1639976"/>
                </a:lnTo>
                <a:lnTo>
                  <a:pt x="227139" y="1629752"/>
                </a:lnTo>
                <a:lnTo>
                  <a:pt x="226009" y="1629752"/>
                </a:lnTo>
                <a:lnTo>
                  <a:pt x="223647" y="1631010"/>
                </a:lnTo>
                <a:lnTo>
                  <a:pt x="13335" y="1845995"/>
                </a:lnTo>
                <a:lnTo>
                  <a:pt x="12763" y="1846961"/>
                </a:lnTo>
                <a:lnTo>
                  <a:pt x="12573" y="1847443"/>
                </a:lnTo>
                <a:lnTo>
                  <a:pt x="12573" y="1849653"/>
                </a:lnTo>
                <a:lnTo>
                  <a:pt x="12738" y="1850136"/>
                </a:lnTo>
                <a:lnTo>
                  <a:pt x="12954" y="1850720"/>
                </a:lnTo>
                <a:lnTo>
                  <a:pt x="13233" y="1851202"/>
                </a:lnTo>
                <a:lnTo>
                  <a:pt x="13703" y="1851583"/>
                </a:lnTo>
                <a:lnTo>
                  <a:pt x="66141" y="1905114"/>
                </a:lnTo>
                <a:lnTo>
                  <a:pt x="67094" y="1905685"/>
                </a:lnTo>
                <a:lnTo>
                  <a:pt x="67564" y="1905889"/>
                </a:lnTo>
                <a:lnTo>
                  <a:pt x="68122" y="1905977"/>
                </a:lnTo>
                <a:lnTo>
                  <a:pt x="69253" y="1905977"/>
                </a:lnTo>
                <a:lnTo>
                  <a:pt x="71615" y="1904733"/>
                </a:lnTo>
                <a:lnTo>
                  <a:pt x="80391" y="1895754"/>
                </a:lnTo>
                <a:lnTo>
                  <a:pt x="226568" y="1746262"/>
                </a:lnTo>
                <a:lnTo>
                  <a:pt x="381622" y="1904631"/>
                </a:lnTo>
                <a:lnTo>
                  <a:pt x="382371" y="1905495"/>
                </a:lnTo>
                <a:lnTo>
                  <a:pt x="383413" y="1905889"/>
                </a:lnTo>
                <a:lnTo>
                  <a:pt x="385673" y="1905889"/>
                </a:lnTo>
                <a:lnTo>
                  <a:pt x="386626" y="1905495"/>
                </a:lnTo>
                <a:lnTo>
                  <a:pt x="396151" y="1895754"/>
                </a:lnTo>
                <a:lnTo>
                  <a:pt x="439813" y="1851101"/>
                </a:lnTo>
                <a:lnTo>
                  <a:pt x="440372" y="1850136"/>
                </a:lnTo>
                <a:lnTo>
                  <a:pt x="440563" y="1849653"/>
                </a:lnTo>
                <a:lnTo>
                  <a:pt x="440563" y="1847443"/>
                </a:lnTo>
                <a:close/>
              </a:path>
              <a:path w="440690" h="2178050">
                <a:moveTo>
                  <a:pt x="440563" y="1032560"/>
                </a:moveTo>
                <a:lnTo>
                  <a:pt x="440410" y="1032078"/>
                </a:lnTo>
                <a:lnTo>
                  <a:pt x="440194" y="1031506"/>
                </a:lnTo>
                <a:lnTo>
                  <a:pt x="439902" y="1031024"/>
                </a:lnTo>
                <a:lnTo>
                  <a:pt x="439432" y="1030630"/>
                </a:lnTo>
                <a:lnTo>
                  <a:pt x="430669" y="1021689"/>
                </a:lnTo>
                <a:lnTo>
                  <a:pt x="430669" y="1033716"/>
                </a:lnTo>
                <a:lnTo>
                  <a:pt x="384454" y="1080884"/>
                </a:lnTo>
                <a:lnTo>
                  <a:pt x="238175" y="931392"/>
                </a:lnTo>
                <a:lnTo>
                  <a:pt x="229501" y="922515"/>
                </a:lnTo>
                <a:lnTo>
                  <a:pt x="228650" y="921740"/>
                </a:lnTo>
                <a:lnTo>
                  <a:pt x="227698" y="921258"/>
                </a:lnTo>
                <a:lnTo>
                  <a:pt x="225437" y="921258"/>
                </a:lnTo>
                <a:lnTo>
                  <a:pt x="224497" y="921651"/>
                </a:lnTo>
                <a:lnTo>
                  <a:pt x="68694" y="1080884"/>
                </a:lnTo>
                <a:lnTo>
                  <a:pt x="22479" y="1033716"/>
                </a:lnTo>
                <a:lnTo>
                  <a:pt x="226568" y="825106"/>
                </a:lnTo>
                <a:lnTo>
                  <a:pt x="430669" y="1033716"/>
                </a:lnTo>
                <a:lnTo>
                  <a:pt x="430669" y="1021689"/>
                </a:lnTo>
                <a:lnTo>
                  <a:pt x="238277" y="825106"/>
                </a:lnTo>
                <a:lnTo>
                  <a:pt x="229120" y="815746"/>
                </a:lnTo>
                <a:lnTo>
                  <a:pt x="228180" y="815174"/>
                </a:lnTo>
                <a:lnTo>
                  <a:pt x="227698" y="814971"/>
                </a:lnTo>
                <a:lnTo>
                  <a:pt x="227139" y="814882"/>
                </a:lnTo>
                <a:lnTo>
                  <a:pt x="226009" y="814882"/>
                </a:lnTo>
                <a:lnTo>
                  <a:pt x="223647" y="816140"/>
                </a:lnTo>
                <a:lnTo>
                  <a:pt x="13335" y="1031113"/>
                </a:lnTo>
                <a:lnTo>
                  <a:pt x="12763" y="1032078"/>
                </a:lnTo>
                <a:lnTo>
                  <a:pt x="12573" y="1032560"/>
                </a:lnTo>
                <a:lnTo>
                  <a:pt x="12573" y="1034783"/>
                </a:lnTo>
                <a:lnTo>
                  <a:pt x="12738" y="1035265"/>
                </a:lnTo>
                <a:lnTo>
                  <a:pt x="12954" y="1035837"/>
                </a:lnTo>
                <a:lnTo>
                  <a:pt x="13233" y="1036320"/>
                </a:lnTo>
                <a:lnTo>
                  <a:pt x="13703" y="1036713"/>
                </a:lnTo>
                <a:lnTo>
                  <a:pt x="66141" y="1090231"/>
                </a:lnTo>
                <a:lnTo>
                  <a:pt x="67094" y="1090815"/>
                </a:lnTo>
                <a:lnTo>
                  <a:pt x="67564" y="1091006"/>
                </a:lnTo>
                <a:lnTo>
                  <a:pt x="68122" y="1091107"/>
                </a:lnTo>
                <a:lnTo>
                  <a:pt x="69253" y="1091107"/>
                </a:lnTo>
                <a:lnTo>
                  <a:pt x="71615" y="1089850"/>
                </a:lnTo>
                <a:lnTo>
                  <a:pt x="80391" y="1080884"/>
                </a:lnTo>
                <a:lnTo>
                  <a:pt x="226568" y="931392"/>
                </a:lnTo>
                <a:lnTo>
                  <a:pt x="381622" y="1089761"/>
                </a:lnTo>
                <a:lnTo>
                  <a:pt x="382371" y="1090625"/>
                </a:lnTo>
                <a:lnTo>
                  <a:pt x="383413" y="1091006"/>
                </a:lnTo>
                <a:lnTo>
                  <a:pt x="385673" y="1091006"/>
                </a:lnTo>
                <a:lnTo>
                  <a:pt x="386626" y="1090625"/>
                </a:lnTo>
                <a:lnTo>
                  <a:pt x="396151" y="1080884"/>
                </a:lnTo>
                <a:lnTo>
                  <a:pt x="439813" y="1036231"/>
                </a:lnTo>
                <a:lnTo>
                  <a:pt x="440372" y="1035265"/>
                </a:lnTo>
                <a:lnTo>
                  <a:pt x="440563" y="1034783"/>
                </a:lnTo>
                <a:lnTo>
                  <a:pt x="440563" y="1032560"/>
                </a:lnTo>
                <a:close/>
              </a:path>
              <a:path w="440690" h="2178050">
                <a:moveTo>
                  <a:pt x="440563" y="760933"/>
                </a:moveTo>
                <a:lnTo>
                  <a:pt x="440410" y="760450"/>
                </a:lnTo>
                <a:lnTo>
                  <a:pt x="440194" y="759879"/>
                </a:lnTo>
                <a:lnTo>
                  <a:pt x="439902" y="759396"/>
                </a:lnTo>
                <a:lnTo>
                  <a:pt x="439432" y="759015"/>
                </a:lnTo>
                <a:lnTo>
                  <a:pt x="430669" y="750062"/>
                </a:lnTo>
                <a:lnTo>
                  <a:pt x="430669" y="762101"/>
                </a:lnTo>
                <a:lnTo>
                  <a:pt x="384454" y="809256"/>
                </a:lnTo>
                <a:lnTo>
                  <a:pt x="238175" y="659765"/>
                </a:lnTo>
                <a:lnTo>
                  <a:pt x="229501" y="650887"/>
                </a:lnTo>
                <a:lnTo>
                  <a:pt x="228650" y="650125"/>
                </a:lnTo>
                <a:lnTo>
                  <a:pt x="227698" y="649643"/>
                </a:lnTo>
                <a:lnTo>
                  <a:pt x="225437" y="649643"/>
                </a:lnTo>
                <a:lnTo>
                  <a:pt x="224497" y="650024"/>
                </a:lnTo>
                <a:lnTo>
                  <a:pt x="68694" y="809256"/>
                </a:lnTo>
                <a:lnTo>
                  <a:pt x="22479" y="762101"/>
                </a:lnTo>
                <a:lnTo>
                  <a:pt x="226568" y="553478"/>
                </a:lnTo>
                <a:lnTo>
                  <a:pt x="430669" y="762101"/>
                </a:lnTo>
                <a:lnTo>
                  <a:pt x="430669" y="750062"/>
                </a:lnTo>
                <a:lnTo>
                  <a:pt x="238277" y="553478"/>
                </a:lnTo>
                <a:lnTo>
                  <a:pt x="227139" y="543255"/>
                </a:lnTo>
                <a:lnTo>
                  <a:pt x="226009" y="543255"/>
                </a:lnTo>
                <a:lnTo>
                  <a:pt x="223647" y="544512"/>
                </a:lnTo>
                <a:lnTo>
                  <a:pt x="13335" y="759498"/>
                </a:lnTo>
                <a:lnTo>
                  <a:pt x="12763" y="760450"/>
                </a:lnTo>
                <a:lnTo>
                  <a:pt x="12573" y="760933"/>
                </a:lnTo>
                <a:lnTo>
                  <a:pt x="12573" y="763155"/>
                </a:lnTo>
                <a:lnTo>
                  <a:pt x="12738" y="763638"/>
                </a:lnTo>
                <a:lnTo>
                  <a:pt x="12954" y="764222"/>
                </a:lnTo>
                <a:lnTo>
                  <a:pt x="13233" y="764705"/>
                </a:lnTo>
                <a:lnTo>
                  <a:pt x="13703" y="765086"/>
                </a:lnTo>
                <a:lnTo>
                  <a:pt x="66141" y="818616"/>
                </a:lnTo>
                <a:lnTo>
                  <a:pt x="67094" y="819188"/>
                </a:lnTo>
                <a:lnTo>
                  <a:pt x="67564" y="819391"/>
                </a:lnTo>
                <a:lnTo>
                  <a:pt x="68122" y="819480"/>
                </a:lnTo>
                <a:lnTo>
                  <a:pt x="69253" y="819480"/>
                </a:lnTo>
                <a:lnTo>
                  <a:pt x="71615" y="818222"/>
                </a:lnTo>
                <a:lnTo>
                  <a:pt x="80391" y="809256"/>
                </a:lnTo>
                <a:lnTo>
                  <a:pt x="226568" y="659765"/>
                </a:lnTo>
                <a:lnTo>
                  <a:pt x="381622" y="818134"/>
                </a:lnTo>
                <a:lnTo>
                  <a:pt x="382371" y="818997"/>
                </a:lnTo>
                <a:lnTo>
                  <a:pt x="383413" y="819391"/>
                </a:lnTo>
                <a:lnTo>
                  <a:pt x="385673" y="819391"/>
                </a:lnTo>
                <a:lnTo>
                  <a:pt x="386626" y="818997"/>
                </a:lnTo>
                <a:lnTo>
                  <a:pt x="396151" y="809256"/>
                </a:lnTo>
                <a:lnTo>
                  <a:pt x="439813" y="764603"/>
                </a:lnTo>
                <a:lnTo>
                  <a:pt x="440372" y="763638"/>
                </a:lnTo>
                <a:lnTo>
                  <a:pt x="440563" y="763155"/>
                </a:lnTo>
                <a:lnTo>
                  <a:pt x="440563" y="760933"/>
                </a:lnTo>
                <a:close/>
              </a:path>
              <a:path w="440690" h="2178050">
                <a:moveTo>
                  <a:pt x="440563" y="489318"/>
                </a:moveTo>
                <a:lnTo>
                  <a:pt x="440410" y="488835"/>
                </a:lnTo>
                <a:lnTo>
                  <a:pt x="440194" y="488251"/>
                </a:lnTo>
                <a:lnTo>
                  <a:pt x="439902" y="487768"/>
                </a:lnTo>
                <a:lnTo>
                  <a:pt x="439432" y="487387"/>
                </a:lnTo>
                <a:lnTo>
                  <a:pt x="430669" y="478434"/>
                </a:lnTo>
                <a:lnTo>
                  <a:pt x="430669" y="490474"/>
                </a:lnTo>
                <a:lnTo>
                  <a:pt x="384454" y="537629"/>
                </a:lnTo>
                <a:lnTo>
                  <a:pt x="238175" y="388137"/>
                </a:lnTo>
                <a:lnTo>
                  <a:pt x="229501" y="379272"/>
                </a:lnTo>
                <a:lnTo>
                  <a:pt x="228650" y="378498"/>
                </a:lnTo>
                <a:lnTo>
                  <a:pt x="227698" y="378015"/>
                </a:lnTo>
                <a:lnTo>
                  <a:pt x="225437" y="378015"/>
                </a:lnTo>
                <a:lnTo>
                  <a:pt x="224497" y="378396"/>
                </a:lnTo>
                <a:lnTo>
                  <a:pt x="68694" y="537629"/>
                </a:lnTo>
                <a:lnTo>
                  <a:pt x="22479" y="490474"/>
                </a:lnTo>
                <a:lnTo>
                  <a:pt x="226568" y="281851"/>
                </a:lnTo>
                <a:lnTo>
                  <a:pt x="430669" y="490474"/>
                </a:lnTo>
                <a:lnTo>
                  <a:pt x="430669" y="478434"/>
                </a:lnTo>
                <a:lnTo>
                  <a:pt x="238277" y="281851"/>
                </a:lnTo>
                <a:lnTo>
                  <a:pt x="227139" y="271627"/>
                </a:lnTo>
                <a:lnTo>
                  <a:pt x="226009" y="271627"/>
                </a:lnTo>
                <a:lnTo>
                  <a:pt x="223647" y="272884"/>
                </a:lnTo>
                <a:lnTo>
                  <a:pt x="13335" y="487870"/>
                </a:lnTo>
                <a:lnTo>
                  <a:pt x="12763" y="488835"/>
                </a:lnTo>
                <a:lnTo>
                  <a:pt x="12573" y="489318"/>
                </a:lnTo>
                <a:lnTo>
                  <a:pt x="12573" y="491528"/>
                </a:lnTo>
                <a:lnTo>
                  <a:pt x="12738" y="492010"/>
                </a:lnTo>
                <a:lnTo>
                  <a:pt x="12954" y="492594"/>
                </a:lnTo>
                <a:lnTo>
                  <a:pt x="13233" y="493077"/>
                </a:lnTo>
                <a:lnTo>
                  <a:pt x="13703" y="493458"/>
                </a:lnTo>
                <a:lnTo>
                  <a:pt x="66141" y="546989"/>
                </a:lnTo>
                <a:lnTo>
                  <a:pt x="67094" y="547573"/>
                </a:lnTo>
                <a:lnTo>
                  <a:pt x="67564" y="547763"/>
                </a:lnTo>
                <a:lnTo>
                  <a:pt x="68122" y="547852"/>
                </a:lnTo>
                <a:lnTo>
                  <a:pt x="69253" y="547852"/>
                </a:lnTo>
                <a:lnTo>
                  <a:pt x="71615" y="546608"/>
                </a:lnTo>
                <a:lnTo>
                  <a:pt x="80391" y="537629"/>
                </a:lnTo>
                <a:lnTo>
                  <a:pt x="226568" y="388137"/>
                </a:lnTo>
                <a:lnTo>
                  <a:pt x="381622" y="546506"/>
                </a:lnTo>
                <a:lnTo>
                  <a:pt x="382371" y="547370"/>
                </a:lnTo>
                <a:lnTo>
                  <a:pt x="383413" y="547763"/>
                </a:lnTo>
                <a:lnTo>
                  <a:pt x="385673" y="547763"/>
                </a:lnTo>
                <a:lnTo>
                  <a:pt x="386626" y="547370"/>
                </a:lnTo>
                <a:lnTo>
                  <a:pt x="396151" y="537629"/>
                </a:lnTo>
                <a:lnTo>
                  <a:pt x="439813" y="492975"/>
                </a:lnTo>
                <a:lnTo>
                  <a:pt x="440372" y="492010"/>
                </a:lnTo>
                <a:lnTo>
                  <a:pt x="440563" y="491528"/>
                </a:lnTo>
                <a:lnTo>
                  <a:pt x="440563" y="489318"/>
                </a:lnTo>
                <a:close/>
              </a:path>
              <a:path w="440690" h="2178050">
                <a:moveTo>
                  <a:pt x="440563" y="217690"/>
                </a:moveTo>
                <a:lnTo>
                  <a:pt x="440410" y="217208"/>
                </a:lnTo>
                <a:lnTo>
                  <a:pt x="440194" y="216623"/>
                </a:lnTo>
                <a:lnTo>
                  <a:pt x="439902" y="216141"/>
                </a:lnTo>
                <a:lnTo>
                  <a:pt x="439432" y="215760"/>
                </a:lnTo>
                <a:lnTo>
                  <a:pt x="430669" y="206806"/>
                </a:lnTo>
                <a:lnTo>
                  <a:pt x="430669" y="218846"/>
                </a:lnTo>
                <a:lnTo>
                  <a:pt x="384454" y="266001"/>
                </a:lnTo>
                <a:lnTo>
                  <a:pt x="238175" y="116509"/>
                </a:lnTo>
                <a:lnTo>
                  <a:pt x="229501" y="107645"/>
                </a:lnTo>
                <a:lnTo>
                  <a:pt x="228650" y="106870"/>
                </a:lnTo>
                <a:lnTo>
                  <a:pt x="227698" y="106387"/>
                </a:lnTo>
                <a:lnTo>
                  <a:pt x="225437" y="106387"/>
                </a:lnTo>
                <a:lnTo>
                  <a:pt x="224497" y="106768"/>
                </a:lnTo>
                <a:lnTo>
                  <a:pt x="68694" y="266001"/>
                </a:lnTo>
                <a:lnTo>
                  <a:pt x="22479" y="218846"/>
                </a:lnTo>
                <a:lnTo>
                  <a:pt x="226568" y="10223"/>
                </a:lnTo>
                <a:lnTo>
                  <a:pt x="430669" y="218846"/>
                </a:lnTo>
                <a:lnTo>
                  <a:pt x="430669" y="206806"/>
                </a:lnTo>
                <a:lnTo>
                  <a:pt x="238277" y="10223"/>
                </a:lnTo>
                <a:lnTo>
                  <a:pt x="227139" y="0"/>
                </a:lnTo>
                <a:lnTo>
                  <a:pt x="226009" y="0"/>
                </a:lnTo>
                <a:lnTo>
                  <a:pt x="223647" y="1257"/>
                </a:lnTo>
                <a:lnTo>
                  <a:pt x="13335" y="216242"/>
                </a:lnTo>
                <a:lnTo>
                  <a:pt x="12763" y="217208"/>
                </a:lnTo>
                <a:lnTo>
                  <a:pt x="12573" y="217690"/>
                </a:lnTo>
                <a:lnTo>
                  <a:pt x="12573" y="219900"/>
                </a:lnTo>
                <a:lnTo>
                  <a:pt x="12738" y="220383"/>
                </a:lnTo>
                <a:lnTo>
                  <a:pt x="12954" y="220967"/>
                </a:lnTo>
                <a:lnTo>
                  <a:pt x="13233" y="221449"/>
                </a:lnTo>
                <a:lnTo>
                  <a:pt x="13703" y="221830"/>
                </a:lnTo>
                <a:lnTo>
                  <a:pt x="66141" y="275361"/>
                </a:lnTo>
                <a:lnTo>
                  <a:pt x="67094" y="275945"/>
                </a:lnTo>
                <a:lnTo>
                  <a:pt x="67564" y="276136"/>
                </a:lnTo>
                <a:lnTo>
                  <a:pt x="68122" y="276225"/>
                </a:lnTo>
                <a:lnTo>
                  <a:pt x="69253" y="276225"/>
                </a:lnTo>
                <a:lnTo>
                  <a:pt x="71615" y="274980"/>
                </a:lnTo>
                <a:lnTo>
                  <a:pt x="80391" y="266001"/>
                </a:lnTo>
                <a:lnTo>
                  <a:pt x="226568" y="116509"/>
                </a:lnTo>
                <a:lnTo>
                  <a:pt x="381622" y="274878"/>
                </a:lnTo>
                <a:lnTo>
                  <a:pt x="382371" y="275742"/>
                </a:lnTo>
                <a:lnTo>
                  <a:pt x="383413" y="276136"/>
                </a:lnTo>
                <a:lnTo>
                  <a:pt x="385673" y="276136"/>
                </a:lnTo>
                <a:lnTo>
                  <a:pt x="386626" y="275742"/>
                </a:lnTo>
                <a:lnTo>
                  <a:pt x="396151" y="266001"/>
                </a:lnTo>
                <a:lnTo>
                  <a:pt x="439813" y="221348"/>
                </a:lnTo>
                <a:lnTo>
                  <a:pt x="440372" y="220383"/>
                </a:lnTo>
                <a:lnTo>
                  <a:pt x="440563" y="219900"/>
                </a:lnTo>
                <a:lnTo>
                  <a:pt x="440563" y="21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 flipH="1">
            <a:off x="1752600" y="2781300"/>
            <a:ext cx="15011400" cy="109196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7218"/>
              </p:ext>
            </p:extLst>
          </p:nvPr>
        </p:nvGraphicFramePr>
        <p:xfrm>
          <a:off x="1524000" y="1584960"/>
          <a:ext cx="8305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33CD98-DAB3-4DE7-BA0A-CE6811052FD9}"/>
              </a:ext>
            </a:extLst>
          </p:cNvPr>
          <p:cNvSpPr txBox="1"/>
          <p:nvPr/>
        </p:nvSpPr>
        <p:spPr>
          <a:xfrm>
            <a:off x="4572000" y="496719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3162300"/>
            <a:ext cx="1501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Linear &amp; Polynomial optimization technique to Regression algorithms.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omparing its performance without optimized Regression algorithm.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valuate its performance in terms of SSE.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Optimized regression giving less SSE compare to pre or without optimize Regression algorithm.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258774-F33A-1166-1FC3-B9EC118F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3086100"/>
            <a:ext cx="13487399" cy="6172200"/>
          </a:xfrm>
        </p:spPr>
        <p:txBody>
          <a:bodyPr>
            <a:normAutofit/>
          </a:bodyPr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efficiency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Predictions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personalized medicine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Research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endParaRPr lang="en-US" sz="3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55427"/>
              </p:ext>
            </p:extLst>
          </p:nvPr>
        </p:nvGraphicFramePr>
        <p:xfrm>
          <a:off x="1676400" y="1485900"/>
          <a:ext cx="12192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6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4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7700"/>
            <a:ext cx="172974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REQUIREMENTS:</a:t>
            </a:r>
          </a:p>
          <a:p>
            <a:endParaRPr lang="en-US" sz="4000" b="1" dirty="0"/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REQUIRMENTS </a:t>
            </a:r>
            <a:r>
              <a:rPr lang="en-US" sz="4000" b="1" dirty="0"/>
              <a:t>:</a:t>
            </a:r>
          </a:p>
          <a:p>
            <a:endParaRPr lang="en-US" sz="4000" dirty="0"/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   	    :  	       i3 or above 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   	            :  	       4GB Ram or more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:         40GB or more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REQUIRMENTS 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 	:  	Windows 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 	: 	python 3.5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2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62102"/>
            <a:ext cx="13367531" cy="10668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OF THE PROJECT</a:t>
            </a:r>
            <a:r>
              <a:rPr lang="en-US" sz="6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2781300"/>
            <a:ext cx="15087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polynomial regression analysis are common statistical methods used in analyzing medical data.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novelty of the project lies in proposing a new method for computationally efficacious linear and polynomial regression analytics of big data in medicine.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may involve using advanced machine learning techniques, such as deep learning, to analyze large medical datasets quickly and accurately.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may incorporate parallel computing techniques to enable the processing of vast amounts of medical data in parallel, reducing computation time and improving efficiency.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5806</TotalTime>
  <Words>1092</Words>
  <Application>Microsoft Office PowerPoint</Application>
  <PresentationFormat>Custom</PresentationFormat>
  <Paragraphs>217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 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NOVELTY OF THE PROJECT:</vt:lpstr>
      <vt:lpstr>PowerPoint Presentation</vt:lpstr>
      <vt:lpstr>MODULES:</vt:lpstr>
      <vt:lpstr>UML DIAGRAMS: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Yellow Professional Future Technology Presentation</dc:title>
  <dc:creator>Robotics CMRTC</dc:creator>
  <cp:keywords>DAFbNQZtLfI,BAFAkNBg5ZA</cp:keywords>
  <cp:lastModifiedBy>Raj kumar</cp:lastModifiedBy>
  <cp:revision>133</cp:revision>
  <dcterms:created xsi:type="dcterms:W3CDTF">2023-02-21T17:47:00Z</dcterms:created>
  <dcterms:modified xsi:type="dcterms:W3CDTF">2023-09-14T16:30:45Z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2023-02-21T00:00:00Z</vt:filetime>
  </property>
</Properties>
</file>