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3"/>
  </p:notesMasterIdLst>
  <p:sldIdLst>
    <p:sldId id="256" r:id="rId3"/>
    <p:sldId id="258" r:id="rId4"/>
    <p:sldId id="260" r:id="rId5"/>
    <p:sldId id="557" r:id="rId6"/>
    <p:sldId id="504" r:id="rId7"/>
    <p:sldId id="556" r:id="rId8"/>
    <p:sldId id="546" r:id="rId9"/>
    <p:sldId id="548" r:id="rId10"/>
    <p:sldId id="549" r:id="rId11"/>
    <p:sldId id="259" r:id="rId12"/>
  </p:sldIdLst>
  <p:sldSz cx="9144000" cy="5143500" type="screen16x9"/>
  <p:notesSz cx="6858000" cy="9144000"/>
  <p:embeddedFontLst>
    <p:embeddedFont>
      <p:font typeface="Nuni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493" autoAdjust="0"/>
    <p:restoredTop sz="96821" autoAdjust="0"/>
  </p:normalViewPr>
  <p:slideViewPr>
    <p:cSldViewPr snapToGrid="0">
      <p:cViewPr varScale="1">
        <p:scale>
          <a:sx n="114" d="100"/>
          <a:sy n="114" d="100"/>
        </p:scale>
        <p:origin x="1075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51931760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51931760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4a448f6a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4a448f6a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4a448f6a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4a448f6a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695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122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87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51931760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51931760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52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5200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5200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5200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5200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5200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5200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5200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52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311700" y="256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Nunito"/>
              <a:buNone/>
              <a:defRPr sz="3000"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311700" y="1103196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  <a:defRPr sz="2400"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68300" rtl="0">
              <a:spcBef>
                <a:spcPts val="1600"/>
              </a:spcBef>
              <a:spcAft>
                <a:spcPts val="0"/>
              </a:spcAft>
              <a:buSzPts val="2200"/>
              <a:buFont typeface="Nunito"/>
              <a:buChar char="○"/>
              <a:defRPr sz="2200"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Char char="■"/>
              <a:defRPr sz="1800"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663229"/>
            <a:ext cx="774548" cy="29764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6"/>
          <p:cNvSpPr txBox="1">
            <a:spLocks noGrp="1"/>
          </p:cNvSpPr>
          <p:nvPr>
            <p:ph type="subTitle" idx="2"/>
          </p:nvPr>
        </p:nvSpPr>
        <p:spPr>
          <a:xfrm>
            <a:off x="311700" y="645155"/>
            <a:ext cx="60798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256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15516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15516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663229"/>
            <a:ext cx="774548" cy="29764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7"/>
          <p:cNvSpPr txBox="1">
            <a:spLocks noGrp="1"/>
          </p:cNvSpPr>
          <p:nvPr>
            <p:ph type="subTitle" idx="3"/>
          </p:nvPr>
        </p:nvSpPr>
        <p:spPr>
          <a:xfrm>
            <a:off x="311700" y="645155"/>
            <a:ext cx="60798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311700" y="256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" name="Google Shape;7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663229"/>
            <a:ext cx="774548" cy="29764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8"/>
          <p:cNvSpPr txBox="1">
            <a:spLocks noGrp="1"/>
          </p:cNvSpPr>
          <p:nvPr>
            <p:ph type="subTitle" idx="1"/>
          </p:nvPr>
        </p:nvSpPr>
        <p:spPr>
          <a:xfrm>
            <a:off x="311700" y="645155"/>
            <a:ext cx="60798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663229"/>
            <a:ext cx="774548" cy="29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" name="Google Shape;9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663229"/>
            <a:ext cx="774548" cy="29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 picture right">
  <p:cSld name="SECTION_TITLE_AND_DESCRIPTION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5"/>
          <p:cNvPicPr preferRelativeResize="0"/>
          <p:nvPr/>
        </p:nvPicPr>
        <p:blipFill rotWithShape="1">
          <a:blip r:embed="rId2">
            <a:alphaModFix/>
          </a:blip>
          <a:srcRect l="40971"/>
          <a:stretch/>
        </p:blipFill>
        <p:spPr>
          <a:xfrm>
            <a:off x="4572000" y="-125"/>
            <a:ext cx="4572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671660">
              <a:alpha val="76080"/>
            </a:srgbClr>
          </a:solidFill>
          <a:ln>
            <a:noFill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09" name="Google Shape;109;p25"/>
          <p:cNvGrpSpPr/>
          <p:nvPr/>
        </p:nvGrpSpPr>
        <p:grpSpPr>
          <a:xfrm>
            <a:off x="4905300" y="1495137"/>
            <a:ext cx="3905400" cy="2153233"/>
            <a:chOff x="333300" y="275937"/>
            <a:chExt cx="3905400" cy="2153233"/>
          </a:xfrm>
        </p:grpSpPr>
        <p:pic>
          <p:nvPicPr>
            <p:cNvPr id="110" name="Google Shape;110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9688" y="275937"/>
              <a:ext cx="2952625" cy="1134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25"/>
            <p:cNvSpPr txBox="1"/>
            <p:nvPr/>
          </p:nvSpPr>
          <p:spPr>
            <a:xfrm>
              <a:off x="333300" y="1379470"/>
              <a:ext cx="3905400" cy="10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Open Source Foundation</a:t>
              </a:r>
              <a:endParaRPr sz="30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12" name="Google Shape;11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>
  <p:cSld name="SECTION_TITLE_AND_DESCRIPTION_1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6"/>
          <p:cNvPicPr preferRelativeResize="0"/>
          <p:nvPr/>
        </p:nvPicPr>
        <p:blipFill rotWithShape="1">
          <a:blip r:embed="rId2">
            <a:alphaModFix/>
          </a:blip>
          <a:srcRect l="40971"/>
          <a:stretch/>
        </p:blipFill>
        <p:spPr>
          <a:xfrm>
            <a:off x="4572000" y="-125"/>
            <a:ext cx="4572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671660">
              <a:alpha val="76150"/>
            </a:srgbClr>
          </a:solidFill>
          <a:ln>
            <a:noFill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" name="Google Shape;116;p26"/>
          <p:cNvGrpSpPr/>
          <p:nvPr/>
        </p:nvGrpSpPr>
        <p:grpSpPr>
          <a:xfrm>
            <a:off x="4905300" y="1495137"/>
            <a:ext cx="3905400" cy="2153233"/>
            <a:chOff x="333300" y="275937"/>
            <a:chExt cx="3905400" cy="2153233"/>
          </a:xfrm>
        </p:grpSpPr>
        <p:pic>
          <p:nvPicPr>
            <p:cNvPr id="117" name="Google Shape;117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9688" y="275937"/>
              <a:ext cx="2952625" cy="1134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26"/>
            <p:cNvSpPr txBox="1"/>
            <p:nvPr/>
          </p:nvSpPr>
          <p:spPr>
            <a:xfrm>
              <a:off x="333300" y="1379470"/>
              <a:ext cx="3905400" cy="10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Open Source Foundation</a:t>
              </a:r>
              <a:endParaRPr sz="30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19" name="Google Shape;119;p26"/>
          <p:cNvSpPr txBox="1"/>
          <p:nvPr/>
        </p:nvSpPr>
        <p:spPr>
          <a:xfrm>
            <a:off x="659125" y="1613750"/>
            <a:ext cx="31230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Thank you</a:t>
            </a:r>
            <a:endParaRPr sz="4800" b="1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0" name="Google Shape;120;p2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529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1" name="Google Shape;121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 picture left">
  <p:cSld name="SECTION_TITLE_AND_DESCRIPTION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7"/>
          <p:cNvPicPr preferRelativeResize="0"/>
          <p:nvPr/>
        </p:nvPicPr>
        <p:blipFill rotWithShape="1">
          <a:blip r:embed="rId2">
            <a:alphaModFix/>
          </a:blip>
          <a:srcRect l="40971"/>
          <a:stretch/>
        </p:blipFill>
        <p:spPr>
          <a:xfrm>
            <a:off x="0" y="0"/>
            <a:ext cx="4572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671660">
              <a:alpha val="76150"/>
            </a:srgbClr>
          </a:solidFill>
          <a:ln>
            <a:noFill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7"/>
          <p:cNvSpPr txBox="1">
            <a:spLocks noGrp="1"/>
          </p:cNvSpPr>
          <p:nvPr>
            <p:ph type="title"/>
          </p:nvPr>
        </p:nvSpPr>
        <p:spPr>
          <a:xfrm>
            <a:off x="4891550" y="11692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6" name="Google Shape;126;p27"/>
          <p:cNvSpPr txBox="1">
            <a:spLocks noGrp="1"/>
          </p:cNvSpPr>
          <p:nvPr>
            <p:ph type="subTitle" idx="1"/>
          </p:nvPr>
        </p:nvSpPr>
        <p:spPr>
          <a:xfrm>
            <a:off x="4891550" y="2739150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27" name="Google Shape;127;p27"/>
          <p:cNvGrpSpPr/>
          <p:nvPr/>
        </p:nvGrpSpPr>
        <p:grpSpPr>
          <a:xfrm>
            <a:off x="333300" y="1495137"/>
            <a:ext cx="3905400" cy="2153233"/>
            <a:chOff x="333300" y="275937"/>
            <a:chExt cx="3905400" cy="2153233"/>
          </a:xfrm>
        </p:grpSpPr>
        <p:pic>
          <p:nvPicPr>
            <p:cNvPr id="128" name="Google Shape;128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9688" y="275937"/>
              <a:ext cx="2952625" cy="1134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27"/>
            <p:cNvSpPr txBox="1"/>
            <p:nvPr/>
          </p:nvSpPr>
          <p:spPr>
            <a:xfrm>
              <a:off x="333300" y="1379470"/>
              <a:ext cx="3905400" cy="10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Open Source Foundation</a:t>
              </a:r>
              <a:endParaRPr sz="30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30" name="Google Shape;130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st slide">
  <p:cSld name="SECTION_TITLE_AND_DESCRIPTION_1_2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8"/>
          <p:cNvPicPr preferRelativeResize="0"/>
          <p:nvPr/>
        </p:nvPicPr>
        <p:blipFill rotWithShape="1">
          <a:blip r:embed="rId2">
            <a:alphaModFix/>
          </a:blip>
          <a:srcRect l="40971"/>
          <a:stretch/>
        </p:blipFill>
        <p:spPr>
          <a:xfrm>
            <a:off x="4572000" y="-125"/>
            <a:ext cx="4572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671660">
              <a:alpha val="76150"/>
            </a:srgbClr>
          </a:solidFill>
          <a:ln>
            <a:noFill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" name="Google Shape;134;p28"/>
          <p:cNvGrpSpPr/>
          <p:nvPr/>
        </p:nvGrpSpPr>
        <p:grpSpPr>
          <a:xfrm>
            <a:off x="4905300" y="1495137"/>
            <a:ext cx="3905400" cy="2153233"/>
            <a:chOff x="333300" y="275937"/>
            <a:chExt cx="3905400" cy="2153233"/>
          </a:xfrm>
        </p:grpSpPr>
        <p:pic>
          <p:nvPicPr>
            <p:cNvPr id="135" name="Google Shape;135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9688" y="275937"/>
              <a:ext cx="2952625" cy="1134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p28"/>
            <p:cNvSpPr txBox="1"/>
            <p:nvPr/>
          </p:nvSpPr>
          <p:spPr>
            <a:xfrm>
              <a:off x="333300" y="1379470"/>
              <a:ext cx="3905400" cy="10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Open Source Foundation</a:t>
              </a:r>
              <a:endParaRPr sz="30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37" name="Google Shape;137;p2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529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title"/>
          </p:nvPr>
        </p:nvSpPr>
        <p:spPr>
          <a:xfrm>
            <a:off x="652950" y="1607725"/>
            <a:ext cx="33633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068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256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71660"/>
              </a:buClr>
              <a:buSzPts val="2800"/>
              <a:buFont typeface="Nunito"/>
              <a:buNone/>
              <a:defRPr sz="2800" b="1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rgbClr val="8E7CC3"/>
                </a:solidFill>
              </a:defRPr>
            </a:lvl1pPr>
            <a:lvl2pPr lvl="1" algn="r" rtl="0">
              <a:buNone/>
              <a:defRPr sz="1000">
                <a:solidFill>
                  <a:srgbClr val="8E7CC3"/>
                </a:solidFill>
              </a:defRPr>
            </a:lvl2pPr>
            <a:lvl3pPr lvl="2" algn="r" rtl="0">
              <a:buNone/>
              <a:defRPr sz="1000">
                <a:solidFill>
                  <a:srgbClr val="8E7CC3"/>
                </a:solidFill>
              </a:defRPr>
            </a:lvl3pPr>
            <a:lvl4pPr lvl="3" algn="r" rtl="0">
              <a:buNone/>
              <a:defRPr sz="1000">
                <a:solidFill>
                  <a:srgbClr val="8E7CC3"/>
                </a:solidFill>
              </a:defRPr>
            </a:lvl4pPr>
            <a:lvl5pPr lvl="4" algn="r" rtl="0">
              <a:buNone/>
              <a:defRPr sz="1000">
                <a:solidFill>
                  <a:srgbClr val="8E7CC3"/>
                </a:solidFill>
              </a:defRPr>
            </a:lvl5pPr>
            <a:lvl6pPr lvl="5" algn="r" rtl="0">
              <a:buNone/>
              <a:defRPr sz="1000">
                <a:solidFill>
                  <a:srgbClr val="8E7CC3"/>
                </a:solidFill>
              </a:defRPr>
            </a:lvl6pPr>
            <a:lvl7pPr lvl="6" algn="r" rtl="0">
              <a:buNone/>
              <a:defRPr sz="1000">
                <a:solidFill>
                  <a:srgbClr val="8E7CC3"/>
                </a:solidFill>
              </a:defRPr>
            </a:lvl7pPr>
            <a:lvl8pPr lvl="7" algn="r" rtl="0">
              <a:buNone/>
              <a:defRPr sz="1000">
                <a:solidFill>
                  <a:srgbClr val="8E7CC3"/>
                </a:solidFill>
              </a:defRPr>
            </a:lvl8pPr>
            <a:lvl9pPr lvl="8" algn="r" rtl="0">
              <a:buNone/>
              <a:defRPr sz="1000">
                <a:solidFill>
                  <a:srgbClr val="8E7CC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6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title"/>
          </p:nvPr>
        </p:nvSpPr>
        <p:spPr>
          <a:xfrm>
            <a:off x="4891550" y="11692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 Mesh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59" name="Google Shape;159;p31"/>
          <p:cNvSpPr txBox="1">
            <a:spLocks noGrp="1"/>
          </p:cNvSpPr>
          <p:nvPr>
            <p:ph type="subTitle" idx="2"/>
          </p:nvPr>
        </p:nvSpPr>
        <p:spPr>
          <a:xfrm>
            <a:off x="311700" y="645150"/>
            <a:ext cx="36012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Based on Intel presentation</a:t>
            </a:r>
            <a:endParaRPr dirty="0"/>
          </a:p>
        </p:txBody>
      </p:sp>
      <p:sp>
        <p:nvSpPr>
          <p:cNvPr id="160" name="Google Shape;160;p31"/>
          <p:cNvSpPr txBox="1">
            <a:spLocks noGrp="1"/>
          </p:cNvSpPr>
          <p:nvPr>
            <p:ph type="title"/>
          </p:nvPr>
        </p:nvSpPr>
        <p:spPr>
          <a:xfrm>
            <a:off x="311700" y="256225"/>
            <a:ext cx="816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Integration markup</a:t>
            </a:r>
            <a:endParaRPr dirty="0"/>
          </a:p>
        </p:txBody>
      </p:sp>
      <p:sp>
        <p:nvSpPr>
          <p:cNvPr id="161" name="Google Shape;161;p31"/>
          <p:cNvSpPr/>
          <p:nvPr/>
        </p:nvSpPr>
        <p:spPr>
          <a:xfrm>
            <a:off x="2284368" y="1528742"/>
            <a:ext cx="5038038" cy="2260385"/>
          </a:xfrm>
          <a:prstGeom prst="roundRect">
            <a:avLst>
              <a:gd name="adj" fmla="val 8772"/>
            </a:avLst>
          </a:prstGeom>
          <a:noFill/>
          <a:ln w="19050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    MultiAP Framework 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162" name="Google Shape;162;p31"/>
          <p:cNvSpPr/>
          <p:nvPr/>
        </p:nvSpPr>
        <p:spPr>
          <a:xfrm>
            <a:off x="162840" y="4017872"/>
            <a:ext cx="7183609" cy="517877"/>
          </a:xfrm>
          <a:prstGeom prst="roundRect">
            <a:avLst>
              <a:gd name="adj" fmla="val 9440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Kernel</a:t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3" name="Google Shape;163;p31"/>
          <p:cNvSpPr/>
          <p:nvPr/>
        </p:nvSpPr>
        <p:spPr>
          <a:xfrm>
            <a:off x="6587624" y="4393540"/>
            <a:ext cx="770700" cy="3036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bridge /</a:t>
            </a:r>
            <a:br>
              <a:rPr lang="en" sz="6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sz="6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Switchdev / OpenvSwitch </a:t>
            </a:r>
            <a:r>
              <a:rPr lang="en" sz="600" baseline="300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endParaRPr sz="600" baseline="3000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4" name="Google Shape;164;p31"/>
          <p:cNvSpPr/>
          <p:nvPr/>
        </p:nvSpPr>
        <p:spPr>
          <a:xfrm>
            <a:off x="5600766" y="4028527"/>
            <a:ext cx="868500" cy="228738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aseline="3000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ioctl</a:t>
            </a:r>
            <a:endParaRPr sz="800" baseline="3000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5" name="Google Shape;165;p31"/>
          <p:cNvSpPr/>
          <p:nvPr/>
        </p:nvSpPr>
        <p:spPr>
          <a:xfrm rot="-5400000">
            <a:off x="5853935" y="3510888"/>
            <a:ext cx="917749" cy="2142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SIOCETHTOOL</a:t>
            </a:r>
            <a:endParaRPr sz="800" baseline="300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6" name="Google Shape;166;p31"/>
          <p:cNvSpPr/>
          <p:nvPr/>
        </p:nvSpPr>
        <p:spPr>
          <a:xfrm rot="-5400000">
            <a:off x="5589602" y="3500217"/>
            <a:ext cx="909152" cy="2142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SIOCGIFHWADDR</a:t>
            </a:r>
            <a:endParaRPr sz="800" baseline="300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7" name="Google Shape;167;p31"/>
          <p:cNvSpPr/>
          <p:nvPr/>
        </p:nvSpPr>
        <p:spPr>
          <a:xfrm>
            <a:off x="6569680" y="3967181"/>
            <a:ext cx="770700" cy="3867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aseline="3000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netlink</a:t>
            </a:r>
            <a:endParaRPr sz="800" baseline="3000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8" name="Google Shape;168;p31"/>
          <p:cNvSpPr/>
          <p:nvPr/>
        </p:nvSpPr>
        <p:spPr>
          <a:xfrm rot="-5400000">
            <a:off x="6586609" y="3546123"/>
            <a:ext cx="956700" cy="2142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RTNLGRP_LINK</a:t>
            </a:r>
            <a:endParaRPr sz="800" baseline="3000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9" name="Google Shape;169;p31"/>
          <p:cNvSpPr/>
          <p:nvPr/>
        </p:nvSpPr>
        <p:spPr>
          <a:xfrm rot="-5400000">
            <a:off x="5342107" y="3506589"/>
            <a:ext cx="909151" cy="2142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SIOCGIFINDEX</a:t>
            </a:r>
            <a:endParaRPr sz="800" baseline="300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0" name="Google Shape;170;p31"/>
          <p:cNvSpPr/>
          <p:nvPr/>
        </p:nvSpPr>
        <p:spPr>
          <a:xfrm rot="-5400000">
            <a:off x="6307970" y="3546123"/>
            <a:ext cx="962700" cy="2142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RTM_GETLINK</a:t>
            </a:r>
            <a:endParaRPr sz="800" baseline="3000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7" name="Google Shape;177;p31"/>
          <p:cNvSpPr txBox="1"/>
          <p:nvPr/>
        </p:nvSpPr>
        <p:spPr>
          <a:xfrm>
            <a:off x="6799931" y="223852"/>
            <a:ext cx="2055248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* </a:t>
            </a:r>
            <a:r>
              <a:rPr lang="en-US" sz="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Controller can be on remote device and may be accessed indirectly through the transport according to </a:t>
            </a:r>
            <a:r>
              <a:rPr lang="en-US" sz="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EasyMesh</a:t>
            </a:r>
            <a:r>
              <a:rPr lang="en-US" sz="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standard</a:t>
            </a:r>
            <a:endParaRPr sz="8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8" name="Google Shape;178;p31"/>
          <p:cNvSpPr/>
          <p:nvPr/>
        </p:nvSpPr>
        <p:spPr>
          <a:xfrm>
            <a:off x="7937230" y="2182306"/>
            <a:ext cx="1172344" cy="6132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OS specific</a:t>
            </a:r>
            <a:endParaRPr sz="1000" dirty="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implementation</a:t>
            </a:r>
            <a:endParaRPr sz="1000" dirty="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80" name="Google Shape;180;p31"/>
          <p:cNvCxnSpPr>
            <a:cxnSpLocks/>
          </p:cNvCxnSpPr>
          <p:nvPr/>
        </p:nvCxnSpPr>
        <p:spPr>
          <a:xfrm flipH="1">
            <a:off x="5295762" y="1793083"/>
            <a:ext cx="702268" cy="470038"/>
          </a:xfrm>
          <a:prstGeom prst="straightConnector1">
            <a:avLst/>
          </a:prstGeom>
          <a:noFill/>
          <a:ln w="9525" cap="flat" cmpd="sng">
            <a:solidFill>
              <a:srgbClr val="67166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82" name="Google Shape;182;p31"/>
          <p:cNvSpPr/>
          <p:nvPr/>
        </p:nvSpPr>
        <p:spPr>
          <a:xfrm>
            <a:off x="191449" y="2226107"/>
            <a:ext cx="1958093" cy="465531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Mesh Agent</a:t>
            </a:r>
            <a:endParaRPr sz="12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7" name="Google Shape;187;p31"/>
          <p:cNvSpPr/>
          <p:nvPr/>
        </p:nvSpPr>
        <p:spPr>
          <a:xfrm>
            <a:off x="2378018" y="1607219"/>
            <a:ext cx="1040400" cy="571301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Management Service</a:t>
            </a:r>
            <a:endParaRPr sz="1000" baseline="300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8" name="Google Shape;188;p31"/>
          <p:cNvSpPr/>
          <p:nvPr/>
        </p:nvSpPr>
        <p:spPr>
          <a:xfrm>
            <a:off x="2464962" y="2970265"/>
            <a:ext cx="1226700" cy="6771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1905.1 Topology &amp; discovery service</a:t>
            </a:r>
            <a:endParaRPr sz="1000" baseline="300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9" name="Google Shape;189;p31"/>
          <p:cNvSpPr/>
          <p:nvPr/>
        </p:nvSpPr>
        <p:spPr>
          <a:xfrm>
            <a:off x="3772137" y="2970265"/>
            <a:ext cx="1226700" cy="6771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1905.1 transport service</a:t>
            </a:r>
            <a:endParaRPr sz="1000" baseline="300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0" name="Google Shape;190;p31"/>
          <p:cNvSpPr/>
          <p:nvPr/>
        </p:nvSpPr>
        <p:spPr>
          <a:xfrm>
            <a:off x="5750122" y="2283712"/>
            <a:ext cx="1508257" cy="397832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Platform Service</a:t>
            </a:r>
            <a:endParaRPr sz="1000" baseline="300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1" name="Google Shape;191;p31"/>
          <p:cNvSpPr/>
          <p:nvPr/>
        </p:nvSpPr>
        <p:spPr>
          <a:xfrm>
            <a:off x="7206113" y="2242687"/>
            <a:ext cx="304423" cy="49244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PPL</a:t>
            </a:r>
            <a:endParaRPr sz="1000" baseline="300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2" name="Google Shape;192;p31"/>
          <p:cNvSpPr/>
          <p:nvPr/>
        </p:nvSpPr>
        <p:spPr>
          <a:xfrm>
            <a:off x="2378018" y="2285109"/>
            <a:ext cx="2976900" cy="397765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Local Message Bus (XSub-XPub)</a:t>
            </a:r>
            <a:endParaRPr sz="10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93" name="Google Shape;193;p31"/>
          <p:cNvCxnSpPr/>
          <p:nvPr/>
        </p:nvCxnSpPr>
        <p:spPr>
          <a:xfrm flipH="1">
            <a:off x="2885034" y="2143590"/>
            <a:ext cx="2400" cy="244500"/>
          </a:xfrm>
          <a:prstGeom prst="straightConnector1">
            <a:avLst/>
          </a:prstGeom>
          <a:noFill/>
          <a:ln w="9525" cap="flat" cmpd="sng">
            <a:solidFill>
              <a:srgbClr val="67166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94" name="Google Shape;194;p31"/>
          <p:cNvCxnSpPr/>
          <p:nvPr/>
        </p:nvCxnSpPr>
        <p:spPr>
          <a:xfrm flipH="1">
            <a:off x="3077112" y="2703005"/>
            <a:ext cx="2400" cy="244500"/>
          </a:xfrm>
          <a:prstGeom prst="straightConnector1">
            <a:avLst/>
          </a:prstGeom>
          <a:noFill/>
          <a:ln w="9525" cap="flat" cmpd="sng">
            <a:solidFill>
              <a:srgbClr val="67166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95" name="Google Shape;195;p31"/>
          <p:cNvCxnSpPr/>
          <p:nvPr/>
        </p:nvCxnSpPr>
        <p:spPr>
          <a:xfrm flipH="1">
            <a:off x="4392425" y="2703005"/>
            <a:ext cx="2400" cy="244500"/>
          </a:xfrm>
          <a:prstGeom prst="straightConnector1">
            <a:avLst/>
          </a:prstGeom>
          <a:noFill/>
          <a:ln w="9525" cap="flat" cmpd="sng">
            <a:solidFill>
              <a:srgbClr val="67166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96" name="Google Shape;196;p31"/>
          <p:cNvCxnSpPr>
            <a:cxnSpLocks/>
          </p:cNvCxnSpPr>
          <p:nvPr/>
        </p:nvCxnSpPr>
        <p:spPr>
          <a:xfrm>
            <a:off x="6151473" y="2775700"/>
            <a:ext cx="0" cy="197012"/>
          </a:xfrm>
          <a:prstGeom prst="straightConnector1">
            <a:avLst/>
          </a:prstGeom>
          <a:noFill/>
          <a:ln w="9525" cap="flat" cmpd="sng">
            <a:solidFill>
              <a:srgbClr val="67166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01" name="Google Shape;201;p31"/>
          <p:cNvSpPr/>
          <p:nvPr/>
        </p:nvSpPr>
        <p:spPr>
          <a:xfrm>
            <a:off x="3797590" y="3496195"/>
            <a:ext cx="1179000" cy="6132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Network Stack L2 - raw socket</a:t>
            </a:r>
            <a:endParaRPr sz="1000" dirty="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2" name="Google Shape;202;p31"/>
          <p:cNvSpPr/>
          <p:nvPr/>
        </p:nvSpPr>
        <p:spPr>
          <a:xfrm>
            <a:off x="2567643" y="1470503"/>
            <a:ext cx="602700" cy="1605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MPL</a:t>
            </a:r>
            <a:endParaRPr sz="1000" baseline="300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5536037" y="2991129"/>
            <a:ext cx="963000" cy="16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Nunito"/>
                <a:ea typeface="Nunito"/>
                <a:cs typeface="Nunito"/>
                <a:sym typeface="Nunito"/>
              </a:rPr>
              <a:t>Ethernet</a:t>
            </a:r>
            <a:endParaRPr sz="10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3" name="Google Shape;213;p31"/>
          <p:cNvSpPr txBox="1"/>
          <p:nvPr/>
        </p:nvSpPr>
        <p:spPr>
          <a:xfrm>
            <a:off x="6521853" y="2982254"/>
            <a:ext cx="770700" cy="16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Nunito"/>
                <a:ea typeface="Nunito"/>
                <a:cs typeface="Nunito"/>
                <a:sym typeface="Nunito"/>
              </a:rPr>
              <a:t>Bridge</a:t>
            </a:r>
            <a:endParaRPr sz="1000" dirty="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65" name="Google Shape;180;p31">
            <a:extLst>
              <a:ext uri="{FF2B5EF4-FFF2-40B4-BE49-F238E27FC236}">
                <a16:creationId xmlns:a16="http://schemas.microsoft.com/office/drawing/2014/main" id="{12741E46-CA27-4FF4-AC96-64ECCBA3E7A6}"/>
              </a:ext>
            </a:extLst>
          </p:cNvPr>
          <p:cNvCxnSpPr>
            <a:cxnSpLocks/>
          </p:cNvCxnSpPr>
          <p:nvPr/>
        </p:nvCxnSpPr>
        <p:spPr>
          <a:xfrm>
            <a:off x="6806195" y="2775700"/>
            <a:ext cx="0" cy="220259"/>
          </a:xfrm>
          <a:prstGeom prst="straightConnector1">
            <a:avLst/>
          </a:prstGeom>
          <a:noFill/>
          <a:ln w="9525" cap="flat" cmpd="sng">
            <a:solidFill>
              <a:srgbClr val="67166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67" name="Google Shape;185;p31">
            <a:extLst>
              <a:ext uri="{FF2B5EF4-FFF2-40B4-BE49-F238E27FC236}">
                <a16:creationId xmlns:a16="http://schemas.microsoft.com/office/drawing/2014/main" id="{91639075-ACF2-4B4E-95D6-D79A0C723801}"/>
              </a:ext>
            </a:extLst>
          </p:cNvPr>
          <p:cNvSpPr txBox="1"/>
          <p:nvPr/>
        </p:nvSpPr>
        <p:spPr>
          <a:xfrm>
            <a:off x="6806195" y="2028403"/>
            <a:ext cx="1179000" cy="16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Westbound</a:t>
            </a:r>
            <a:r>
              <a:rPr lang="en" sz="1000" dirty="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 API</a:t>
            </a:r>
            <a:endParaRPr sz="1000" dirty="0">
              <a:highlight>
                <a:srgbClr val="FFFF00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3" name="Google Shape;176;p31">
            <a:extLst>
              <a:ext uri="{FF2B5EF4-FFF2-40B4-BE49-F238E27FC236}">
                <a16:creationId xmlns:a16="http://schemas.microsoft.com/office/drawing/2014/main" id="{FBA0C20B-4414-43B0-A092-28F83B010417}"/>
              </a:ext>
            </a:extLst>
          </p:cNvPr>
          <p:cNvSpPr/>
          <p:nvPr/>
        </p:nvSpPr>
        <p:spPr>
          <a:xfrm>
            <a:off x="254283" y="3408785"/>
            <a:ext cx="770700" cy="2556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hostapd</a:t>
            </a:r>
            <a:endParaRPr sz="1000" baseline="300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4" name="Google Shape;183;p31">
            <a:extLst>
              <a:ext uri="{FF2B5EF4-FFF2-40B4-BE49-F238E27FC236}">
                <a16:creationId xmlns:a16="http://schemas.microsoft.com/office/drawing/2014/main" id="{B42CBD86-5AFC-4426-A49C-FB292DC121C0}"/>
              </a:ext>
            </a:extLst>
          </p:cNvPr>
          <p:cNvSpPr/>
          <p:nvPr/>
        </p:nvSpPr>
        <p:spPr>
          <a:xfrm>
            <a:off x="1081783" y="3406710"/>
            <a:ext cx="963000" cy="2556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wpa_supplicant</a:t>
            </a:r>
            <a:endParaRPr sz="800" baseline="300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85" name="Google Shape;184;p31">
            <a:extLst>
              <a:ext uri="{FF2B5EF4-FFF2-40B4-BE49-F238E27FC236}">
                <a16:creationId xmlns:a16="http://schemas.microsoft.com/office/drawing/2014/main" id="{CCAFA50E-7083-4069-B463-2BF77D52E989}"/>
              </a:ext>
            </a:extLst>
          </p:cNvPr>
          <p:cNvCxnSpPr>
            <a:cxnSpLocks/>
          </p:cNvCxnSpPr>
          <p:nvPr/>
        </p:nvCxnSpPr>
        <p:spPr>
          <a:xfrm>
            <a:off x="1583750" y="2889175"/>
            <a:ext cx="1671" cy="512860"/>
          </a:xfrm>
          <a:prstGeom prst="straightConnector1">
            <a:avLst/>
          </a:prstGeom>
          <a:noFill/>
          <a:ln w="9525" cap="flat" cmpd="sng">
            <a:solidFill>
              <a:srgbClr val="67166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6" name="Google Shape;186;p31">
            <a:extLst>
              <a:ext uri="{FF2B5EF4-FFF2-40B4-BE49-F238E27FC236}">
                <a16:creationId xmlns:a16="http://schemas.microsoft.com/office/drawing/2014/main" id="{A928C114-9D0A-4E85-AA52-540B3AAFF018}"/>
              </a:ext>
            </a:extLst>
          </p:cNvPr>
          <p:cNvSpPr/>
          <p:nvPr/>
        </p:nvSpPr>
        <p:spPr>
          <a:xfrm>
            <a:off x="254283" y="3725685"/>
            <a:ext cx="1790400" cy="3867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aseline="30000" dirty="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nl80211</a:t>
            </a:r>
            <a:endParaRPr sz="800" baseline="30000" dirty="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87" name="Google Shape;210;p31">
            <a:extLst>
              <a:ext uri="{FF2B5EF4-FFF2-40B4-BE49-F238E27FC236}">
                <a16:creationId xmlns:a16="http://schemas.microsoft.com/office/drawing/2014/main" id="{E7E5792A-E686-4D4B-9B4C-AB2DAB36DF5D}"/>
              </a:ext>
            </a:extLst>
          </p:cNvPr>
          <p:cNvCxnSpPr>
            <a:cxnSpLocks/>
          </p:cNvCxnSpPr>
          <p:nvPr/>
        </p:nvCxnSpPr>
        <p:spPr>
          <a:xfrm>
            <a:off x="645508" y="2923264"/>
            <a:ext cx="0" cy="473521"/>
          </a:xfrm>
          <a:prstGeom prst="straightConnector1">
            <a:avLst/>
          </a:prstGeom>
          <a:noFill/>
          <a:ln w="9525" cap="flat" cmpd="sng">
            <a:solidFill>
              <a:srgbClr val="67166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8" name="Google Shape;212;p31">
            <a:extLst>
              <a:ext uri="{FF2B5EF4-FFF2-40B4-BE49-F238E27FC236}">
                <a16:creationId xmlns:a16="http://schemas.microsoft.com/office/drawing/2014/main" id="{A503FEF2-EC79-4995-923E-798E20042B6C}"/>
              </a:ext>
            </a:extLst>
          </p:cNvPr>
          <p:cNvSpPr txBox="1"/>
          <p:nvPr/>
        </p:nvSpPr>
        <p:spPr>
          <a:xfrm>
            <a:off x="725984" y="3224142"/>
            <a:ext cx="770700" cy="119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Nunito"/>
                <a:ea typeface="Nunito"/>
                <a:cs typeface="Nunito"/>
                <a:sym typeface="Nunito"/>
              </a:rPr>
              <a:t>Wireless</a:t>
            </a:r>
            <a:endParaRPr sz="1000" dirty="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91" name="Google Shape;180;p31">
            <a:extLst>
              <a:ext uri="{FF2B5EF4-FFF2-40B4-BE49-F238E27FC236}">
                <a16:creationId xmlns:a16="http://schemas.microsoft.com/office/drawing/2014/main" id="{10056991-49FE-41A8-9FA0-170CF8119DEB}"/>
              </a:ext>
            </a:extLst>
          </p:cNvPr>
          <p:cNvCxnSpPr>
            <a:cxnSpLocks/>
            <a:stCxn id="182" idx="3"/>
          </p:cNvCxnSpPr>
          <p:nvPr/>
        </p:nvCxnSpPr>
        <p:spPr>
          <a:xfrm>
            <a:off x="2149542" y="2458873"/>
            <a:ext cx="418101" cy="0"/>
          </a:xfrm>
          <a:prstGeom prst="straightConnector1">
            <a:avLst/>
          </a:prstGeom>
          <a:noFill/>
          <a:ln w="9525" cap="flat" cmpd="sng">
            <a:solidFill>
              <a:srgbClr val="67166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03" name="Google Shape;180;p31">
            <a:extLst>
              <a:ext uri="{FF2B5EF4-FFF2-40B4-BE49-F238E27FC236}">
                <a16:creationId xmlns:a16="http://schemas.microsoft.com/office/drawing/2014/main" id="{2472A54C-F6A0-4F08-8ED7-584C6689F2F4}"/>
              </a:ext>
            </a:extLst>
          </p:cNvPr>
          <p:cNvCxnSpPr>
            <a:cxnSpLocks/>
            <a:stCxn id="191" idx="3"/>
            <a:endCxn id="178" idx="1"/>
          </p:cNvCxnSpPr>
          <p:nvPr/>
        </p:nvCxnSpPr>
        <p:spPr>
          <a:xfrm flipV="1">
            <a:off x="7510536" y="2488906"/>
            <a:ext cx="426694" cy="1"/>
          </a:xfrm>
          <a:prstGeom prst="straightConnector1">
            <a:avLst/>
          </a:prstGeom>
          <a:noFill/>
          <a:ln w="9525" cap="flat" cmpd="sng">
            <a:solidFill>
              <a:srgbClr val="67166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05" name="Google Shape;196;p31">
            <a:extLst>
              <a:ext uri="{FF2B5EF4-FFF2-40B4-BE49-F238E27FC236}">
                <a16:creationId xmlns:a16="http://schemas.microsoft.com/office/drawing/2014/main" id="{79C7C620-E1C2-4EB2-9B90-6988F42FC389}"/>
              </a:ext>
            </a:extLst>
          </p:cNvPr>
          <p:cNvCxnSpPr>
            <a:cxnSpLocks/>
            <a:stCxn id="190" idx="1"/>
            <a:endCxn id="192" idx="3"/>
          </p:cNvCxnSpPr>
          <p:nvPr/>
        </p:nvCxnSpPr>
        <p:spPr>
          <a:xfrm flipH="1">
            <a:off x="5354918" y="2482628"/>
            <a:ext cx="395204" cy="1364"/>
          </a:xfrm>
          <a:prstGeom prst="straightConnector1">
            <a:avLst/>
          </a:prstGeom>
          <a:noFill/>
          <a:ln w="9525" cap="flat" cmpd="sng">
            <a:solidFill>
              <a:srgbClr val="67166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31" name="Google Shape;185;p31">
            <a:extLst>
              <a:ext uri="{FF2B5EF4-FFF2-40B4-BE49-F238E27FC236}">
                <a16:creationId xmlns:a16="http://schemas.microsoft.com/office/drawing/2014/main" id="{D415C49F-823B-400E-A772-94BDC172DD44}"/>
              </a:ext>
            </a:extLst>
          </p:cNvPr>
          <p:cNvSpPr txBox="1"/>
          <p:nvPr/>
        </p:nvSpPr>
        <p:spPr>
          <a:xfrm>
            <a:off x="2543705" y="3957195"/>
            <a:ext cx="1179000" cy="16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Southbound</a:t>
            </a:r>
            <a:r>
              <a:rPr lang="en" sz="1000" dirty="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 API</a:t>
            </a:r>
            <a:endParaRPr sz="1000" dirty="0">
              <a:highlight>
                <a:srgbClr val="FFFF00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5" name="Google Shape;202;p31">
            <a:extLst>
              <a:ext uri="{FF2B5EF4-FFF2-40B4-BE49-F238E27FC236}">
                <a16:creationId xmlns:a16="http://schemas.microsoft.com/office/drawing/2014/main" id="{C844922F-AD94-4E81-9F2B-EF0DDC9EE523}"/>
              </a:ext>
            </a:extLst>
          </p:cNvPr>
          <p:cNvSpPr/>
          <p:nvPr/>
        </p:nvSpPr>
        <p:spPr>
          <a:xfrm>
            <a:off x="493817" y="2639630"/>
            <a:ext cx="1270381" cy="234576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BWL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aseline="30000" dirty="0" err="1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WPA_ctrl</a:t>
            </a:r>
            <a:r>
              <a:rPr lang="en-US" sz="1000" baseline="3000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 wrapper</a:t>
            </a:r>
            <a:endParaRPr sz="1000" baseline="300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8" name="Google Shape;185;p31">
            <a:extLst>
              <a:ext uri="{FF2B5EF4-FFF2-40B4-BE49-F238E27FC236}">
                <a16:creationId xmlns:a16="http://schemas.microsoft.com/office/drawing/2014/main" id="{D2A782A1-9DE9-4386-936A-E61686CCA997}"/>
              </a:ext>
            </a:extLst>
          </p:cNvPr>
          <p:cNvSpPr txBox="1"/>
          <p:nvPr/>
        </p:nvSpPr>
        <p:spPr>
          <a:xfrm>
            <a:off x="534762" y="2890648"/>
            <a:ext cx="1179000" cy="16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Southbound</a:t>
            </a:r>
            <a:r>
              <a:rPr lang="en" sz="1000" dirty="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 API</a:t>
            </a:r>
            <a:endParaRPr sz="1000" dirty="0">
              <a:highlight>
                <a:srgbClr val="FFFF00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9" name="Google Shape;185;p31">
            <a:extLst>
              <a:ext uri="{FF2B5EF4-FFF2-40B4-BE49-F238E27FC236}">
                <a16:creationId xmlns:a16="http://schemas.microsoft.com/office/drawing/2014/main" id="{E1C866FB-A006-475F-9264-C456E424B1C3}"/>
              </a:ext>
            </a:extLst>
          </p:cNvPr>
          <p:cNvSpPr txBox="1"/>
          <p:nvPr/>
        </p:nvSpPr>
        <p:spPr>
          <a:xfrm>
            <a:off x="5914750" y="2622199"/>
            <a:ext cx="1179000" cy="16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Southbound</a:t>
            </a:r>
            <a:r>
              <a:rPr lang="en" sz="1000" dirty="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 API</a:t>
            </a:r>
            <a:endParaRPr sz="1000" dirty="0">
              <a:highlight>
                <a:srgbClr val="FFFF00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40" name="Google Shape;180;p31">
            <a:extLst>
              <a:ext uri="{FF2B5EF4-FFF2-40B4-BE49-F238E27FC236}">
                <a16:creationId xmlns:a16="http://schemas.microsoft.com/office/drawing/2014/main" id="{5DE60F5E-79C5-43DE-BC09-3449480ACF18}"/>
              </a:ext>
            </a:extLst>
          </p:cNvPr>
          <p:cNvCxnSpPr>
            <a:cxnSpLocks/>
          </p:cNvCxnSpPr>
          <p:nvPr/>
        </p:nvCxnSpPr>
        <p:spPr>
          <a:xfrm>
            <a:off x="3985422" y="1801807"/>
            <a:ext cx="0" cy="464033"/>
          </a:xfrm>
          <a:prstGeom prst="straightConnector1">
            <a:avLst/>
          </a:prstGeom>
          <a:noFill/>
          <a:ln w="9525" cap="flat" cmpd="sng">
            <a:solidFill>
              <a:srgbClr val="67166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41" name="Google Shape;181;p31">
            <a:extLst>
              <a:ext uri="{FF2B5EF4-FFF2-40B4-BE49-F238E27FC236}">
                <a16:creationId xmlns:a16="http://schemas.microsoft.com/office/drawing/2014/main" id="{9991E991-CFB4-44B5-8197-54A8CD84775F}"/>
              </a:ext>
            </a:extLst>
          </p:cNvPr>
          <p:cNvSpPr/>
          <p:nvPr/>
        </p:nvSpPr>
        <p:spPr>
          <a:xfrm>
            <a:off x="3563263" y="935514"/>
            <a:ext cx="1395206" cy="843533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Mesh controller*</a:t>
            </a:r>
          </a:p>
          <a:p>
            <a:pPr algn="ctr"/>
            <a:endParaRPr lang="en" sz="12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  <a:p>
            <a:pPr algn="ctr"/>
            <a:endParaRPr lang="en" sz="12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55" name="Google Shape;180;p31">
            <a:extLst>
              <a:ext uri="{FF2B5EF4-FFF2-40B4-BE49-F238E27FC236}">
                <a16:creationId xmlns:a16="http://schemas.microsoft.com/office/drawing/2014/main" id="{1966953C-7D5C-4C0C-9204-B3948F73AB76}"/>
              </a:ext>
            </a:extLst>
          </p:cNvPr>
          <p:cNvCxnSpPr>
            <a:cxnSpLocks/>
            <a:stCxn id="157" idx="3"/>
          </p:cNvCxnSpPr>
          <p:nvPr/>
        </p:nvCxnSpPr>
        <p:spPr>
          <a:xfrm>
            <a:off x="1541196" y="1163389"/>
            <a:ext cx="1024467" cy="120166"/>
          </a:xfrm>
          <a:prstGeom prst="straightConnector1">
            <a:avLst/>
          </a:prstGeom>
          <a:noFill/>
          <a:ln w="9525" cap="flat" cmpd="sng">
            <a:solidFill>
              <a:srgbClr val="67166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57" name="Google Shape;181;p31">
            <a:extLst>
              <a:ext uri="{FF2B5EF4-FFF2-40B4-BE49-F238E27FC236}">
                <a16:creationId xmlns:a16="http://schemas.microsoft.com/office/drawing/2014/main" id="{F34115E9-E4AA-427D-8087-640749D3F5AB}"/>
              </a:ext>
            </a:extLst>
          </p:cNvPr>
          <p:cNvSpPr/>
          <p:nvPr/>
        </p:nvSpPr>
        <p:spPr>
          <a:xfrm>
            <a:off x="535258" y="1042531"/>
            <a:ext cx="1005938" cy="241715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System IPC</a:t>
            </a:r>
            <a:endParaRPr lang="en" sz="12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5" name="Google Shape;185;p31"/>
          <p:cNvSpPr txBox="1"/>
          <p:nvPr/>
        </p:nvSpPr>
        <p:spPr>
          <a:xfrm>
            <a:off x="2358591" y="1458396"/>
            <a:ext cx="4899787" cy="180047"/>
          </a:xfrm>
          <a:prstGeom prst="rect">
            <a:avLst/>
          </a:prstGeom>
          <a:solidFill>
            <a:srgbClr val="FFFF00">
              <a:alpha val="5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Nunito"/>
                <a:ea typeface="Nunito"/>
                <a:cs typeface="Nunito"/>
                <a:sym typeface="Nunito"/>
              </a:rPr>
              <a:t>                                          Northbound API                                                                           </a:t>
            </a:r>
            <a:endParaRPr sz="1000"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59" name="Google Shape;159;p31"/>
          <p:cNvSpPr txBox="1">
            <a:spLocks noGrp="1"/>
          </p:cNvSpPr>
          <p:nvPr>
            <p:ph type="subTitle" idx="2"/>
          </p:nvPr>
        </p:nvSpPr>
        <p:spPr>
          <a:xfrm>
            <a:off x="311700" y="645150"/>
            <a:ext cx="36012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Based on Intel presentation</a:t>
            </a:r>
            <a:endParaRPr dirty="0"/>
          </a:p>
        </p:txBody>
      </p:sp>
      <p:sp>
        <p:nvSpPr>
          <p:cNvPr id="160" name="Google Shape;160;p31"/>
          <p:cNvSpPr txBox="1">
            <a:spLocks noGrp="1"/>
          </p:cNvSpPr>
          <p:nvPr>
            <p:ph type="title"/>
          </p:nvPr>
        </p:nvSpPr>
        <p:spPr>
          <a:xfrm>
            <a:off x="311700" y="256225"/>
            <a:ext cx="816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Integration markup</a:t>
            </a:r>
            <a:endParaRPr dirty="0"/>
          </a:p>
        </p:txBody>
      </p:sp>
      <p:sp>
        <p:nvSpPr>
          <p:cNvPr id="161" name="Google Shape;161;p31"/>
          <p:cNvSpPr/>
          <p:nvPr/>
        </p:nvSpPr>
        <p:spPr>
          <a:xfrm>
            <a:off x="2284368" y="1528742"/>
            <a:ext cx="5038038" cy="2260385"/>
          </a:xfrm>
          <a:prstGeom prst="roundRect">
            <a:avLst>
              <a:gd name="adj" fmla="val 8772"/>
            </a:avLst>
          </a:prstGeom>
          <a:noFill/>
          <a:ln w="19050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    MultiAP Framework 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162" name="Google Shape;162;p31"/>
          <p:cNvSpPr/>
          <p:nvPr/>
        </p:nvSpPr>
        <p:spPr>
          <a:xfrm>
            <a:off x="162840" y="4017872"/>
            <a:ext cx="7183609" cy="517877"/>
          </a:xfrm>
          <a:prstGeom prst="roundRect">
            <a:avLst>
              <a:gd name="adj" fmla="val 9440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Kernel</a:t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3" name="Google Shape;163;p31"/>
          <p:cNvSpPr/>
          <p:nvPr/>
        </p:nvSpPr>
        <p:spPr>
          <a:xfrm>
            <a:off x="6587624" y="4393540"/>
            <a:ext cx="770700" cy="3036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bridge /</a:t>
            </a:r>
            <a:br>
              <a:rPr lang="en" sz="6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sz="6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Switchdev / OpenvSwitch </a:t>
            </a:r>
            <a:r>
              <a:rPr lang="en" sz="600" baseline="300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endParaRPr sz="600" baseline="3000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4" name="Google Shape;164;p31"/>
          <p:cNvSpPr/>
          <p:nvPr/>
        </p:nvSpPr>
        <p:spPr>
          <a:xfrm>
            <a:off x="5600766" y="4028527"/>
            <a:ext cx="868500" cy="228738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aseline="3000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ioctl</a:t>
            </a:r>
            <a:endParaRPr sz="800" baseline="3000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5" name="Google Shape;165;p31"/>
          <p:cNvSpPr/>
          <p:nvPr/>
        </p:nvSpPr>
        <p:spPr>
          <a:xfrm rot="-5400000">
            <a:off x="5853935" y="3510888"/>
            <a:ext cx="917749" cy="2142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SIOCETHTOOL</a:t>
            </a:r>
            <a:endParaRPr sz="800" baseline="300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6" name="Google Shape;166;p31"/>
          <p:cNvSpPr/>
          <p:nvPr/>
        </p:nvSpPr>
        <p:spPr>
          <a:xfrm rot="-5400000">
            <a:off x="5589602" y="3500217"/>
            <a:ext cx="909152" cy="2142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SIOCGIFHWADDR</a:t>
            </a:r>
            <a:endParaRPr sz="800" baseline="300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7" name="Google Shape;167;p31"/>
          <p:cNvSpPr/>
          <p:nvPr/>
        </p:nvSpPr>
        <p:spPr>
          <a:xfrm>
            <a:off x="6569680" y="3967181"/>
            <a:ext cx="770700" cy="3867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aseline="3000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netlink</a:t>
            </a:r>
            <a:endParaRPr sz="800" baseline="3000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8" name="Google Shape;168;p31"/>
          <p:cNvSpPr/>
          <p:nvPr/>
        </p:nvSpPr>
        <p:spPr>
          <a:xfrm rot="-5400000">
            <a:off x="6586609" y="3546123"/>
            <a:ext cx="956700" cy="2142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RTNLGRP_LINK</a:t>
            </a:r>
            <a:endParaRPr sz="800" baseline="3000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9" name="Google Shape;169;p31"/>
          <p:cNvSpPr/>
          <p:nvPr/>
        </p:nvSpPr>
        <p:spPr>
          <a:xfrm rot="-5400000">
            <a:off x="5342107" y="3506589"/>
            <a:ext cx="909151" cy="2142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SIOCGIFINDEX</a:t>
            </a:r>
            <a:endParaRPr sz="800" baseline="300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0" name="Google Shape;170;p31"/>
          <p:cNvSpPr/>
          <p:nvPr/>
        </p:nvSpPr>
        <p:spPr>
          <a:xfrm rot="-5400000">
            <a:off x="6307970" y="3546123"/>
            <a:ext cx="962700" cy="2142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RTM_GETLINK</a:t>
            </a:r>
            <a:endParaRPr sz="800" baseline="3000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7" name="Google Shape;177;p31"/>
          <p:cNvSpPr txBox="1"/>
          <p:nvPr/>
        </p:nvSpPr>
        <p:spPr>
          <a:xfrm>
            <a:off x="6799931" y="223852"/>
            <a:ext cx="2055248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* </a:t>
            </a:r>
            <a:r>
              <a:rPr lang="en-US" sz="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Controller can be on remote device and may be accessed indirectly through the transport according to </a:t>
            </a:r>
            <a:r>
              <a:rPr lang="en-US" sz="8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EasyMesh</a:t>
            </a:r>
            <a:r>
              <a:rPr lang="en-US" sz="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standard</a:t>
            </a:r>
            <a:endParaRPr sz="8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8" name="Google Shape;178;p31"/>
          <p:cNvSpPr/>
          <p:nvPr/>
        </p:nvSpPr>
        <p:spPr>
          <a:xfrm>
            <a:off x="7937230" y="2182306"/>
            <a:ext cx="1172344" cy="6132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OS specific</a:t>
            </a:r>
            <a:endParaRPr sz="1000" dirty="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implementation</a:t>
            </a:r>
            <a:endParaRPr sz="1000" dirty="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80" name="Google Shape;180;p31"/>
          <p:cNvCxnSpPr>
            <a:cxnSpLocks/>
            <a:stCxn id="181" idx="2"/>
          </p:cNvCxnSpPr>
          <p:nvPr/>
        </p:nvCxnSpPr>
        <p:spPr>
          <a:xfrm flipH="1">
            <a:off x="5295762" y="1793083"/>
            <a:ext cx="702268" cy="470038"/>
          </a:xfrm>
          <a:prstGeom prst="straightConnector1">
            <a:avLst/>
          </a:prstGeom>
          <a:noFill/>
          <a:ln w="9525" cap="flat" cmpd="sng">
            <a:solidFill>
              <a:srgbClr val="67166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82" name="Google Shape;182;p31"/>
          <p:cNvSpPr/>
          <p:nvPr/>
        </p:nvSpPr>
        <p:spPr>
          <a:xfrm>
            <a:off x="191449" y="2226107"/>
            <a:ext cx="1958093" cy="465531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Mesh Agent</a:t>
            </a:r>
            <a:endParaRPr sz="12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7" name="Google Shape;187;p31"/>
          <p:cNvSpPr/>
          <p:nvPr/>
        </p:nvSpPr>
        <p:spPr>
          <a:xfrm>
            <a:off x="2378018" y="1607219"/>
            <a:ext cx="1040400" cy="571301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Management Service</a:t>
            </a:r>
            <a:endParaRPr sz="1000" baseline="300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8" name="Google Shape;188;p31"/>
          <p:cNvSpPr/>
          <p:nvPr/>
        </p:nvSpPr>
        <p:spPr>
          <a:xfrm>
            <a:off x="2464962" y="2970265"/>
            <a:ext cx="1226700" cy="6771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1905.1 Topology &amp; discovery service</a:t>
            </a:r>
            <a:endParaRPr sz="1000" baseline="300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9" name="Google Shape;189;p31"/>
          <p:cNvSpPr/>
          <p:nvPr/>
        </p:nvSpPr>
        <p:spPr>
          <a:xfrm>
            <a:off x="3772137" y="2970265"/>
            <a:ext cx="1226700" cy="6771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1905.1 transport service</a:t>
            </a:r>
            <a:endParaRPr sz="1000" baseline="300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0" name="Google Shape;190;p31"/>
          <p:cNvSpPr/>
          <p:nvPr/>
        </p:nvSpPr>
        <p:spPr>
          <a:xfrm>
            <a:off x="5750122" y="2283712"/>
            <a:ext cx="1508257" cy="397832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Platform Service</a:t>
            </a:r>
            <a:endParaRPr sz="1000" baseline="300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1" name="Google Shape;191;p31"/>
          <p:cNvSpPr/>
          <p:nvPr/>
        </p:nvSpPr>
        <p:spPr>
          <a:xfrm>
            <a:off x="7206113" y="2242687"/>
            <a:ext cx="304423" cy="49244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PPL</a:t>
            </a:r>
            <a:endParaRPr sz="1000" baseline="300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2" name="Google Shape;192;p31"/>
          <p:cNvSpPr/>
          <p:nvPr/>
        </p:nvSpPr>
        <p:spPr>
          <a:xfrm>
            <a:off x="2378018" y="2285109"/>
            <a:ext cx="2976900" cy="397765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Local Message Bus (XSub-XPub)</a:t>
            </a:r>
            <a:endParaRPr sz="10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93" name="Google Shape;193;p31"/>
          <p:cNvCxnSpPr/>
          <p:nvPr/>
        </p:nvCxnSpPr>
        <p:spPr>
          <a:xfrm flipH="1">
            <a:off x="2885034" y="2143590"/>
            <a:ext cx="2400" cy="244500"/>
          </a:xfrm>
          <a:prstGeom prst="straightConnector1">
            <a:avLst/>
          </a:prstGeom>
          <a:noFill/>
          <a:ln w="9525" cap="flat" cmpd="sng">
            <a:solidFill>
              <a:srgbClr val="67166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94" name="Google Shape;194;p31"/>
          <p:cNvCxnSpPr/>
          <p:nvPr/>
        </p:nvCxnSpPr>
        <p:spPr>
          <a:xfrm flipH="1">
            <a:off x="3077112" y="2703005"/>
            <a:ext cx="2400" cy="244500"/>
          </a:xfrm>
          <a:prstGeom prst="straightConnector1">
            <a:avLst/>
          </a:prstGeom>
          <a:noFill/>
          <a:ln w="9525" cap="flat" cmpd="sng">
            <a:solidFill>
              <a:srgbClr val="67166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95" name="Google Shape;195;p31"/>
          <p:cNvCxnSpPr/>
          <p:nvPr/>
        </p:nvCxnSpPr>
        <p:spPr>
          <a:xfrm flipH="1">
            <a:off x="4392425" y="2703005"/>
            <a:ext cx="2400" cy="244500"/>
          </a:xfrm>
          <a:prstGeom prst="straightConnector1">
            <a:avLst/>
          </a:prstGeom>
          <a:noFill/>
          <a:ln w="9525" cap="flat" cmpd="sng">
            <a:solidFill>
              <a:srgbClr val="67166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96" name="Google Shape;196;p31"/>
          <p:cNvCxnSpPr>
            <a:cxnSpLocks/>
          </p:cNvCxnSpPr>
          <p:nvPr/>
        </p:nvCxnSpPr>
        <p:spPr>
          <a:xfrm>
            <a:off x="6151473" y="2775700"/>
            <a:ext cx="0" cy="197012"/>
          </a:xfrm>
          <a:prstGeom prst="straightConnector1">
            <a:avLst/>
          </a:prstGeom>
          <a:noFill/>
          <a:ln w="9525" cap="flat" cmpd="sng">
            <a:solidFill>
              <a:srgbClr val="67166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01" name="Google Shape;201;p31"/>
          <p:cNvSpPr/>
          <p:nvPr/>
        </p:nvSpPr>
        <p:spPr>
          <a:xfrm>
            <a:off x="3797590" y="3496195"/>
            <a:ext cx="1179000" cy="6132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Network Stack L2 - raw socket</a:t>
            </a:r>
            <a:endParaRPr sz="1000" dirty="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2" name="Google Shape;202;p31"/>
          <p:cNvSpPr/>
          <p:nvPr/>
        </p:nvSpPr>
        <p:spPr>
          <a:xfrm>
            <a:off x="2567643" y="1470503"/>
            <a:ext cx="602700" cy="1605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MPL</a:t>
            </a:r>
            <a:endParaRPr sz="1000" baseline="300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5536037" y="2991129"/>
            <a:ext cx="963000" cy="16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Nunito"/>
                <a:ea typeface="Nunito"/>
                <a:cs typeface="Nunito"/>
                <a:sym typeface="Nunito"/>
              </a:rPr>
              <a:t>Ethernet</a:t>
            </a:r>
            <a:endParaRPr sz="10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3" name="Google Shape;213;p31"/>
          <p:cNvSpPr txBox="1"/>
          <p:nvPr/>
        </p:nvSpPr>
        <p:spPr>
          <a:xfrm>
            <a:off x="6521853" y="2982254"/>
            <a:ext cx="770700" cy="16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Nunito"/>
                <a:ea typeface="Nunito"/>
                <a:cs typeface="Nunito"/>
                <a:sym typeface="Nunito"/>
              </a:rPr>
              <a:t>Bridge</a:t>
            </a:r>
            <a:endParaRPr sz="1000" dirty="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65" name="Google Shape;180;p31">
            <a:extLst>
              <a:ext uri="{FF2B5EF4-FFF2-40B4-BE49-F238E27FC236}">
                <a16:creationId xmlns:a16="http://schemas.microsoft.com/office/drawing/2014/main" id="{12741E46-CA27-4FF4-AC96-64ECCBA3E7A6}"/>
              </a:ext>
            </a:extLst>
          </p:cNvPr>
          <p:cNvCxnSpPr>
            <a:cxnSpLocks/>
          </p:cNvCxnSpPr>
          <p:nvPr/>
        </p:nvCxnSpPr>
        <p:spPr>
          <a:xfrm>
            <a:off x="6806195" y="2775700"/>
            <a:ext cx="0" cy="220259"/>
          </a:xfrm>
          <a:prstGeom prst="straightConnector1">
            <a:avLst/>
          </a:prstGeom>
          <a:noFill/>
          <a:ln w="9525" cap="flat" cmpd="sng">
            <a:solidFill>
              <a:srgbClr val="67166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67" name="Google Shape;185;p31">
            <a:extLst>
              <a:ext uri="{FF2B5EF4-FFF2-40B4-BE49-F238E27FC236}">
                <a16:creationId xmlns:a16="http://schemas.microsoft.com/office/drawing/2014/main" id="{91639075-ACF2-4B4E-95D6-D79A0C723801}"/>
              </a:ext>
            </a:extLst>
          </p:cNvPr>
          <p:cNvSpPr txBox="1"/>
          <p:nvPr/>
        </p:nvSpPr>
        <p:spPr>
          <a:xfrm>
            <a:off x="6806195" y="2028403"/>
            <a:ext cx="1179000" cy="16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Westbound</a:t>
            </a:r>
            <a:r>
              <a:rPr lang="en" sz="1000" dirty="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 API</a:t>
            </a:r>
            <a:endParaRPr sz="1000" dirty="0">
              <a:highlight>
                <a:srgbClr val="FFFF00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3" name="Google Shape;176;p31">
            <a:extLst>
              <a:ext uri="{FF2B5EF4-FFF2-40B4-BE49-F238E27FC236}">
                <a16:creationId xmlns:a16="http://schemas.microsoft.com/office/drawing/2014/main" id="{FBA0C20B-4414-43B0-A092-28F83B010417}"/>
              </a:ext>
            </a:extLst>
          </p:cNvPr>
          <p:cNvSpPr/>
          <p:nvPr/>
        </p:nvSpPr>
        <p:spPr>
          <a:xfrm>
            <a:off x="254283" y="3408785"/>
            <a:ext cx="770700" cy="2556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hostapd</a:t>
            </a:r>
            <a:endParaRPr sz="1000" baseline="300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4" name="Google Shape;183;p31">
            <a:extLst>
              <a:ext uri="{FF2B5EF4-FFF2-40B4-BE49-F238E27FC236}">
                <a16:creationId xmlns:a16="http://schemas.microsoft.com/office/drawing/2014/main" id="{B42CBD86-5AFC-4426-A49C-FB292DC121C0}"/>
              </a:ext>
            </a:extLst>
          </p:cNvPr>
          <p:cNvSpPr/>
          <p:nvPr/>
        </p:nvSpPr>
        <p:spPr>
          <a:xfrm>
            <a:off x="1081783" y="3406710"/>
            <a:ext cx="963000" cy="2556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wpa_supplicant</a:t>
            </a:r>
            <a:endParaRPr sz="800" baseline="300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85" name="Google Shape;184;p31">
            <a:extLst>
              <a:ext uri="{FF2B5EF4-FFF2-40B4-BE49-F238E27FC236}">
                <a16:creationId xmlns:a16="http://schemas.microsoft.com/office/drawing/2014/main" id="{CCAFA50E-7083-4069-B463-2BF77D52E989}"/>
              </a:ext>
            </a:extLst>
          </p:cNvPr>
          <p:cNvCxnSpPr>
            <a:cxnSpLocks/>
          </p:cNvCxnSpPr>
          <p:nvPr/>
        </p:nvCxnSpPr>
        <p:spPr>
          <a:xfrm>
            <a:off x="1583750" y="2889175"/>
            <a:ext cx="1671" cy="512860"/>
          </a:xfrm>
          <a:prstGeom prst="straightConnector1">
            <a:avLst/>
          </a:prstGeom>
          <a:noFill/>
          <a:ln w="9525" cap="flat" cmpd="sng">
            <a:solidFill>
              <a:srgbClr val="67166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6" name="Google Shape;186;p31">
            <a:extLst>
              <a:ext uri="{FF2B5EF4-FFF2-40B4-BE49-F238E27FC236}">
                <a16:creationId xmlns:a16="http://schemas.microsoft.com/office/drawing/2014/main" id="{A928C114-9D0A-4E85-AA52-540B3AAFF018}"/>
              </a:ext>
            </a:extLst>
          </p:cNvPr>
          <p:cNvSpPr/>
          <p:nvPr/>
        </p:nvSpPr>
        <p:spPr>
          <a:xfrm>
            <a:off x="254283" y="3725685"/>
            <a:ext cx="1790400" cy="3867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aseline="30000" dirty="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nl80211</a:t>
            </a:r>
            <a:endParaRPr sz="800" baseline="30000" dirty="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87" name="Google Shape;210;p31">
            <a:extLst>
              <a:ext uri="{FF2B5EF4-FFF2-40B4-BE49-F238E27FC236}">
                <a16:creationId xmlns:a16="http://schemas.microsoft.com/office/drawing/2014/main" id="{E7E5792A-E686-4D4B-9B4C-AB2DAB36DF5D}"/>
              </a:ext>
            </a:extLst>
          </p:cNvPr>
          <p:cNvCxnSpPr>
            <a:cxnSpLocks/>
          </p:cNvCxnSpPr>
          <p:nvPr/>
        </p:nvCxnSpPr>
        <p:spPr>
          <a:xfrm>
            <a:off x="645508" y="2923264"/>
            <a:ext cx="0" cy="473521"/>
          </a:xfrm>
          <a:prstGeom prst="straightConnector1">
            <a:avLst/>
          </a:prstGeom>
          <a:noFill/>
          <a:ln w="9525" cap="flat" cmpd="sng">
            <a:solidFill>
              <a:srgbClr val="67166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8" name="Google Shape;212;p31">
            <a:extLst>
              <a:ext uri="{FF2B5EF4-FFF2-40B4-BE49-F238E27FC236}">
                <a16:creationId xmlns:a16="http://schemas.microsoft.com/office/drawing/2014/main" id="{A503FEF2-EC79-4995-923E-798E20042B6C}"/>
              </a:ext>
            </a:extLst>
          </p:cNvPr>
          <p:cNvSpPr txBox="1"/>
          <p:nvPr/>
        </p:nvSpPr>
        <p:spPr>
          <a:xfrm>
            <a:off x="725984" y="3224142"/>
            <a:ext cx="770700" cy="119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Nunito"/>
                <a:ea typeface="Nunito"/>
                <a:cs typeface="Nunito"/>
                <a:sym typeface="Nunito"/>
              </a:rPr>
              <a:t>Wireless</a:t>
            </a:r>
            <a:endParaRPr sz="1000" dirty="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91" name="Google Shape;180;p31">
            <a:extLst>
              <a:ext uri="{FF2B5EF4-FFF2-40B4-BE49-F238E27FC236}">
                <a16:creationId xmlns:a16="http://schemas.microsoft.com/office/drawing/2014/main" id="{10056991-49FE-41A8-9FA0-170CF8119DEB}"/>
              </a:ext>
            </a:extLst>
          </p:cNvPr>
          <p:cNvCxnSpPr>
            <a:cxnSpLocks/>
            <a:stCxn id="182" idx="3"/>
          </p:cNvCxnSpPr>
          <p:nvPr/>
        </p:nvCxnSpPr>
        <p:spPr>
          <a:xfrm>
            <a:off x="2149542" y="2458873"/>
            <a:ext cx="418101" cy="0"/>
          </a:xfrm>
          <a:prstGeom prst="straightConnector1">
            <a:avLst/>
          </a:prstGeom>
          <a:noFill/>
          <a:ln w="9525" cap="flat" cmpd="sng">
            <a:solidFill>
              <a:srgbClr val="67166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03" name="Google Shape;180;p31">
            <a:extLst>
              <a:ext uri="{FF2B5EF4-FFF2-40B4-BE49-F238E27FC236}">
                <a16:creationId xmlns:a16="http://schemas.microsoft.com/office/drawing/2014/main" id="{2472A54C-F6A0-4F08-8ED7-584C6689F2F4}"/>
              </a:ext>
            </a:extLst>
          </p:cNvPr>
          <p:cNvCxnSpPr>
            <a:cxnSpLocks/>
            <a:stCxn id="191" idx="3"/>
            <a:endCxn id="178" idx="1"/>
          </p:cNvCxnSpPr>
          <p:nvPr/>
        </p:nvCxnSpPr>
        <p:spPr>
          <a:xfrm flipV="1">
            <a:off x="7510536" y="2488906"/>
            <a:ext cx="426694" cy="1"/>
          </a:xfrm>
          <a:prstGeom prst="straightConnector1">
            <a:avLst/>
          </a:prstGeom>
          <a:noFill/>
          <a:ln w="9525" cap="flat" cmpd="sng">
            <a:solidFill>
              <a:srgbClr val="67166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05" name="Google Shape;196;p31">
            <a:extLst>
              <a:ext uri="{FF2B5EF4-FFF2-40B4-BE49-F238E27FC236}">
                <a16:creationId xmlns:a16="http://schemas.microsoft.com/office/drawing/2014/main" id="{79C7C620-E1C2-4EB2-9B90-6988F42FC389}"/>
              </a:ext>
            </a:extLst>
          </p:cNvPr>
          <p:cNvCxnSpPr>
            <a:cxnSpLocks/>
            <a:stCxn id="190" idx="1"/>
            <a:endCxn id="192" idx="3"/>
          </p:cNvCxnSpPr>
          <p:nvPr/>
        </p:nvCxnSpPr>
        <p:spPr>
          <a:xfrm flipH="1">
            <a:off x="5354918" y="2482628"/>
            <a:ext cx="395204" cy="1364"/>
          </a:xfrm>
          <a:prstGeom prst="straightConnector1">
            <a:avLst/>
          </a:prstGeom>
          <a:noFill/>
          <a:ln w="9525" cap="flat" cmpd="sng">
            <a:solidFill>
              <a:srgbClr val="67166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31" name="Google Shape;185;p31">
            <a:extLst>
              <a:ext uri="{FF2B5EF4-FFF2-40B4-BE49-F238E27FC236}">
                <a16:creationId xmlns:a16="http://schemas.microsoft.com/office/drawing/2014/main" id="{D415C49F-823B-400E-A772-94BDC172DD44}"/>
              </a:ext>
            </a:extLst>
          </p:cNvPr>
          <p:cNvSpPr txBox="1"/>
          <p:nvPr/>
        </p:nvSpPr>
        <p:spPr>
          <a:xfrm>
            <a:off x="2543705" y="3957195"/>
            <a:ext cx="1179000" cy="16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Southbound</a:t>
            </a:r>
            <a:r>
              <a:rPr lang="en" sz="1000" dirty="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 API</a:t>
            </a:r>
            <a:endParaRPr sz="1000" dirty="0">
              <a:highlight>
                <a:srgbClr val="FFFF00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5" name="Google Shape;202;p31">
            <a:extLst>
              <a:ext uri="{FF2B5EF4-FFF2-40B4-BE49-F238E27FC236}">
                <a16:creationId xmlns:a16="http://schemas.microsoft.com/office/drawing/2014/main" id="{C844922F-AD94-4E81-9F2B-EF0DDC9EE523}"/>
              </a:ext>
            </a:extLst>
          </p:cNvPr>
          <p:cNvSpPr/>
          <p:nvPr/>
        </p:nvSpPr>
        <p:spPr>
          <a:xfrm>
            <a:off x="493817" y="2639630"/>
            <a:ext cx="1270381" cy="234576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BWL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aseline="30000" dirty="0" err="1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WPA_ctrl</a:t>
            </a:r>
            <a:r>
              <a:rPr lang="en-US" sz="1000" baseline="3000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 wrapper</a:t>
            </a:r>
            <a:endParaRPr sz="1000" baseline="300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8" name="Google Shape;185;p31">
            <a:extLst>
              <a:ext uri="{FF2B5EF4-FFF2-40B4-BE49-F238E27FC236}">
                <a16:creationId xmlns:a16="http://schemas.microsoft.com/office/drawing/2014/main" id="{D2A782A1-9DE9-4386-936A-E61686CCA997}"/>
              </a:ext>
            </a:extLst>
          </p:cNvPr>
          <p:cNvSpPr txBox="1"/>
          <p:nvPr/>
        </p:nvSpPr>
        <p:spPr>
          <a:xfrm>
            <a:off x="534762" y="2890648"/>
            <a:ext cx="1179000" cy="16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Southbound</a:t>
            </a:r>
            <a:r>
              <a:rPr lang="en" sz="1000" dirty="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 API</a:t>
            </a:r>
            <a:endParaRPr sz="1000" dirty="0">
              <a:highlight>
                <a:srgbClr val="FFFF00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9" name="Google Shape;185;p31">
            <a:extLst>
              <a:ext uri="{FF2B5EF4-FFF2-40B4-BE49-F238E27FC236}">
                <a16:creationId xmlns:a16="http://schemas.microsoft.com/office/drawing/2014/main" id="{E1C866FB-A006-475F-9264-C456E424B1C3}"/>
              </a:ext>
            </a:extLst>
          </p:cNvPr>
          <p:cNvSpPr txBox="1"/>
          <p:nvPr/>
        </p:nvSpPr>
        <p:spPr>
          <a:xfrm>
            <a:off x="5914750" y="2622199"/>
            <a:ext cx="1179000" cy="16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Southbound</a:t>
            </a:r>
            <a:r>
              <a:rPr lang="en" sz="1000" dirty="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 API</a:t>
            </a:r>
            <a:endParaRPr sz="1000" dirty="0">
              <a:highlight>
                <a:srgbClr val="FFFF00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40" name="Google Shape;180;p31">
            <a:extLst>
              <a:ext uri="{FF2B5EF4-FFF2-40B4-BE49-F238E27FC236}">
                <a16:creationId xmlns:a16="http://schemas.microsoft.com/office/drawing/2014/main" id="{5DE60F5E-79C5-43DE-BC09-3449480ACF18}"/>
              </a:ext>
            </a:extLst>
          </p:cNvPr>
          <p:cNvCxnSpPr>
            <a:cxnSpLocks/>
          </p:cNvCxnSpPr>
          <p:nvPr/>
        </p:nvCxnSpPr>
        <p:spPr>
          <a:xfrm>
            <a:off x="3985422" y="1801807"/>
            <a:ext cx="0" cy="464033"/>
          </a:xfrm>
          <a:prstGeom prst="straightConnector1">
            <a:avLst/>
          </a:prstGeom>
          <a:noFill/>
          <a:ln w="9525" cap="flat" cmpd="sng">
            <a:solidFill>
              <a:srgbClr val="67166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41" name="Google Shape;181;p31">
            <a:extLst>
              <a:ext uri="{FF2B5EF4-FFF2-40B4-BE49-F238E27FC236}">
                <a16:creationId xmlns:a16="http://schemas.microsoft.com/office/drawing/2014/main" id="{9991E991-CFB4-44B5-8197-54A8CD84775F}"/>
              </a:ext>
            </a:extLst>
          </p:cNvPr>
          <p:cNvSpPr/>
          <p:nvPr/>
        </p:nvSpPr>
        <p:spPr>
          <a:xfrm>
            <a:off x="3563263" y="935514"/>
            <a:ext cx="1395206" cy="843533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Mesh controller*</a:t>
            </a:r>
          </a:p>
          <a:p>
            <a:pPr algn="ctr"/>
            <a:endParaRPr lang="en" sz="12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  <a:p>
            <a:pPr algn="ctr"/>
            <a:endParaRPr lang="en" sz="12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43" name="Google Shape;180;p31">
            <a:extLst>
              <a:ext uri="{FF2B5EF4-FFF2-40B4-BE49-F238E27FC236}">
                <a16:creationId xmlns:a16="http://schemas.microsoft.com/office/drawing/2014/main" id="{0DD95A77-4C06-453E-A4F7-6B103D9DCAF4}"/>
              </a:ext>
            </a:extLst>
          </p:cNvPr>
          <p:cNvCxnSpPr>
            <a:cxnSpLocks/>
            <a:stCxn id="144" idx="3"/>
          </p:cNvCxnSpPr>
          <p:nvPr/>
        </p:nvCxnSpPr>
        <p:spPr>
          <a:xfrm>
            <a:off x="2096238" y="1801807"/>
            <a:ext cx="368724" cy="481905"/>
          </a:xfrm>
          <a:prstGeom prst="straightConnector1">
            <a:avLst/>
          </a:prstGeom>
          <a:noFill/>
          <a:ln w="9525" cap="flat" cmpd="sng">
            <a:solidFill>
              <a:srgbClr val="67166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44" name="Google Shape;181;p31">
            <a:extLst>
              <a:ext uri="{FF2B5EF4-FFF2-40B4-BE49-F238E27FC236}">
                <a16:creationId xmlns:a16="http://schemas.microsoft.com/office/drawing/2014/main" id="{6BAE3485-97CE-43ED-8EFE-44D86E89B248}"/>
              </a:ext>
            </a:extLst>
          </p:cNvPr>
          <p:cNvSpPr/>
          <p:nvPr/>
        </p:nvSpPr>
        <p:spPr>
          <a:xfrm>
            <a:off x="191449" y="1553557"/>
            <a:ext cx="1904789" cy="496500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Mesh SW upgrade</a:t>
            </a:r>
            <a:r>
              <a:rPr lang="en" sz="120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agent</a:t>
            </a:r>
            <a:endParaRPr lang="en" sz="12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" name="Google Shape;181;p31">
            <a:extLst>
              <a:ext uri="{FF2B5EF4-FFF2-40B4-BE49-F238E27FC236}">
                <a16:creationId xmlns:a16="http://schemas.microsoft.com/office/drawing/2014/main" id="{70C98595-2976-4CE3-8F5F-E2DE354B4E51}"/>
              </a:ext>
            </a:extLst>
          </p:cNvPr>
          <p:cNvSpPr/>
          <p:nvPr/>
        </p:nvSpPr>
        <p:spPr>
          <a:xfrm>
            <a:off x="7695598" y="2774626"/>
            <a:ext cx="1389360" cy="356239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SW upgrade</a:t>
            </a:r>
            <a:r>
              <a:rPr lang="en" sz="120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API</a:t>
            </a:r>
            <a:endParaRPr lang="en" sz="12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55" name="Google Shape;180;p31">
            <a:extLst>
              <a:ext uri="{FF2B5EF4-FFF2-40B4-BE49-F238E27FC236}">
                <a16:creationId xmlns:a16="http://schemas.microsoft.com/office/drawing/2014/main" id="{1966953C-7D5C-4C0C-9204-B3948F73AB76}"/>
              </a:ext>
            </a:extLst>
          </p:cNvPr>
          <p:cNvCxnSpPr>
            <a:cxnSpLocks/>
            <a:stCxn id="157" idx="3"/>
          </p:cNvCxnSpPr>
          <p:nvPr/>
        </p:nvCxnSpPr>
        <p:spPr>
          <a:xfrm>
            <a:off x="1541196" y="1163389"/>
            <a:ext cx="1024467" cy="120166"/>
          </a:xfrm>
          <a:prstGeom prst="straightConnector1">
            <a:avLst/>
          </a:prstGeom>
          <a:noFill/>
          <a:ln w="9525" cap="flat" cmpd="sng">
            <a:solidFill>
              <a:srgbClr val="67166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57" name="Google Shape;181;p31">
            <a:extLst>
              <a:ext uri="{FF2B5EF4-FFF2-40B4-BE49-F238E27FC236}">
                <a16:creationId xmlns:a16="http://schemas.microsoft.com/office/drawing/2014/main" id="{F34115E9-E4AA-427D-8087-640749D3F5AB}"/>
              </a:ext>
            </a:extLst>
          </p:cNvPr>
          <p:cNvSpPr/>
          <p:nvPr/>
        </p:nvSpPr>
        <p:spPr>
          <a:xfrm>
            <a:off x="535258" y="1042531"/>
            <a:ext cx="1005938" cy="241715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System IPC</a:t>
            </a:r>
            <a:endParaRPr lang="en" sz="1200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1" name="Google Shape;181;p31"/>
          <p:cNvSpPr/>
          <p:nvPr/>
        </p:nvSpPr>
        <p:spPr>
          <a:xfrm>
            <a:off x="5196128" y="928264"/>
            <a:ext cx="1603803" cy="864819"/>
          </a:xfrm>
          <a:prstGeom prst="roundRect">
            <a:avLst>
              <a:gd name="adj" fmla="val 8863"/>
            </a:avLst>
          </a:prstGeom>
          <a:solidFill>
            <a:srgbClr val="FFFFFF"/>
          </a:solidFill>
          <a:ln w="9525" cap="flat" cmpd="sng">
            <a:solidFill>
              <a:srgbClr val="6716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20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Mesh SW upgrade</a:t>
            </a:r>
            <a:r>
              <a:rPr lang="en" sz="1200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 controller*</a:t>
            </a:r>
          </a:p>
        </p:txBody>
      </p:sp>
      <p:sp>
        <p:nvSpPr>
          <p:cNvPr id="185" name="Google Shape;185;p31"/>
          <p:cNvSpPr txBox="1"/>
          <p:nvPr/>
        </p:nvSpPr>
        <p:spPr>
          <a:xfrm>
            <a:off x="2358591" y="1458396"/>
            <a:ext cx="4899787" cy="180047"/>
          </a:xfrm>
          <a:prstGeom prst="rect">
            <a:avLst/>
          </a:prstGeom>
          <a:solidFill>
            <a:srgbClr val="FFFF00">
              <a:alpha val="5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Nunito"/>
                <a:ea typeface="Nunito"/>
                <a:cs typeface="Nunito"/>
                <a:sym typeface="Nunito"/>
              </a:rPr>
              <a:t>Northbound API                                                                           </a:t>
            </a:r>
            <a:endParaRPr sz="1000" dirty="0"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653240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99988"/>
            <a:ext cx="8229600" cy="469481"/>
          </a:xfrm>
        </p:spPr>
        <p:txBody>
          <a:bodyPr/>
          <a:lstStyle/>
          <a:p>
            <a:r>
              <a:rPr lang="en-US" sz="2400" dirty="0"/>
              <a:t>High-level Controller Architecture 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67" y="762001"/>
            <a:ext cx="8795291" cy="3417538"/>
          </a:xfrm>
          <a:prstGeom prst="rect">
            <a:avLst/>
          </a:prstGeom>
        </p:spPr>
      </p:pic>
      <p:sp>
        <p:nvSpPr>
          <p:cNvPr id="4" name="Google Shape;185;p31">
            <a:extLst>
              <a:ext uri="{FF2B5EF4-FFF2-40B4-BE49-F238E27FC236}">
                <a16:creationId xmlns:a16="http://schemas.microsoft.com/office/drawing/2014/main" id="{82C182F1-FD90-4AB2-A168-BF45E4071DFC}"/>
              </a:ext>
            </a:extLst>
          </p:cNvPr>
          <p:cNvSpPr txBox="1"/>
          <p:nvPr/>
        </p:nvSpPr>
        <p:spPr>
          <a:xfrm rot="16200000">
            <a:off x="4973507" y="2695893"/>
            <a:ext cx="4702377" cy="180047"/>
          </a:xfrm>
          <a:prstGeom prst="rect">
            <a:avLst/>
          </a:prstGeom>
          <a:solidFill>
            <a:srgbClr val="FFFF00">
              <a:alpha val="5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Nunito"/>
                <a:ea typeface="Nunito"/>
                <a:cs typeface="Nunito"/>
                <a:sym typeface="Nunito"/>
              </a:rPr>
              <a:t>                                          Northbound API                                                                           </a:t>
            </a:r>
            <a:endParaRPr sz="1000" dirty="0"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55323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99988"/>
            <a:ext cx="8229600" cy="469481"/>
          </a:xfrm>
        </p:spPr>
        <p:txBody>
          <a:bodyPr/>
          <a:lstStyle/>
          <a:p>
            <a:r>
              <a:rPr lang="en-US" sz="2400" dirty="0"/>
              <a:t>Intel EasyMesh architecture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8" y="579346"/>
            <a:ext cx="8991600" cy="415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2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99988"/>
            <a:ext cx="8229600" cy="469481"/>
          </a:xfrm>
        </p:spPr>
        <p:txBody>
          <a:bodyPr/>
          <a:lstStyle/>
          <a:p>
            <a:r>
              <a:rPr lang="en-US" sz="2400" dirty="0"/>
              <a:t>High-level Agent Architecture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56" y="721567"/>
            <a:ext cx="7969122" cy="380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7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99988"/>
            <a:ext cx="8229600" cy="469481"/>
          </a:xfrm>
        </p:spPr>
        <p:txBody>
          <a:bodyPr/>
          <a:lstStyle/>
          <a:p>
            <a:r>
              <a:rPr lang="en-US" sz="2400" dirty="0"/>
              <a:t>EasyMesh - Local BUS IPC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600" y="573860"/>
            <a:ext cx="6658444" cy="422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8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55613" y="663121"/>
          <a:ext cx="8552316" cy="4050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0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2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564">
                <a:tc>
                  <a:txBody>
                    <a:bodyPr/>
                    <a:lstStyle/>
                    <a:p>
                      <a:r>
                        <a:rPr lang="en-US" sz="10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Automatic / Static channel selection at boot </a:t>
                      </a:r>
                      <a:b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(including DFS)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Based on WLAN ACS implantation .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sz="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DFS channel is selected on 5G steer 2.4G clients to 5G after AP is active.</a:t>
                      </a:r>
                      <a:endParaRPr 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78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DFS Radar</a:t>
                      </a:r>
                      <a:r>
                        <a:rPr lang="en-US" sz="800" b="1" baseline="0" dirty="0">
                          <a:solidFill>
                            <a:schemeClr val="tx1"/>
                          </a:solidFill>
                        </a:rPr>
                        <a:t> mitigation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800" dirty="0"/>
                        <a:t>After DFS radar hit  fall back to failsafe non-DFS channel.</a:t>
                      </a:r>
                    </a:p>
                    <a:p>
                      <a:pPr marL="228600" marR="0" lvl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800" dirty="0"/>
                        <a:t>Wait for AP low traffic</a:t>
                      </a:r>
                      <a:r>
                        <a:rPr lang="en-US" sz="800" baseline="0" dirty="0"/>
                        <a:t> triggering channel reselection.</a:t>
                      </a:r>
                      <a:endParaRPr lang="en-US" sz="800" dirty="0"/>
                    </a:p>
                    <a:p>
                      <a:pPr marL="228600" marR="0" lvl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800" dirty="0"/>
                        <a:t>Before re-running ACS, steer clients from 5G to 2.4G and prevent roaming back.</a:t>
                      </a:r>
                    </a:p>
                    <a:p>
                      <a:pPr marL="228600" marR="0" lvl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800" dirty="0"/>
                        <a:t>After AP is a active on new channel, steer back clients to 5G.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Client</a:t>
                      </a:r>
                      <a:r>
                        <a:rPr lang="en-US" sz="800" b="1" baseline="0" dirty="0">
                          <a:solidFill>
                            <a:schemeClr val="tx1"/>
                          </a:solidFill>
                        </a:rPr>
                        <a:t> health monitoring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800" dirty="0"/>
                        <a:t>IP assignment, ARP responsiveness and uplink RSSI</a:t>
                      </a:r>
                      <a:r>
                        <a:rPr lang="en-US" sz="800" baseline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Single Band Client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800" baseline="0" dirty="0"/>
                        <a:t>Self learning logic to identify single band clients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800" baseline="0" dirty="0"/>
                        <a:t>Automatically disable steering for identified single band clients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Band steering for 11k/v supported clients</a:t>
                      </a:r>
                    </a:p>
                    <a:p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(Seamless steering)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800" dirty="0"/>
                        <a:t>11k beacon measurement (downlink RSSI for 5G and 2.4G).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800" baseline="0" dirty="0"/>
                        <a:t>Client steering using 11v BTM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800" baseline="0" dirty="0"/>
                        <a:t>If client is sticky and doesn't respond 11k or 11v requests force steer when throughput or uplink RSSI is to low.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189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Band steering for Legacy clients using denial of service</a:t>
                      </a:r>
                    </a:p>
                    <a:p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(Wi-Fi</a:t>
                      </a:r>
                      <a:r>
                        <a:rPr lang="en-US" sz="800" b="1" baseline="0" dirty="0">
                          <a:solidFill>
                            <a:schemeClr val="tx1"/>
                          </a:solidFill>
                        </a:rPr>
                        <a:t> disconnect for non-11v clients)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800" dirty="0"/>
                        <a:t>Steer</a:t>
                      </a:r>
                      <a:r>
                        <a:rPr lang="en-US" sz="800" baseline="0" dirty="0"/>
                        <a:t> non-11k clients based estimated downlink throughput or uplink RSSI thresholds.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800" baseline="0" dirty="0"/>
                        <a:t>Estimate downlink throughput based on Antenna Num, TX power, uplink RSSI, TX/RX MCS and channel path loss.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800" baseline="0" dirty="0"/>
                        <a:t>Configurable thresholds. 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800" baseline="0" dirty="0"/>
                        <a:t>For non-11v clients, steer based on “denial of service” method. 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Band steering – Multiple SSID’s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800" dirty="0"/>
                        <a:t>Support multiple SSID’s.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800" dirty="0"/>
                        <a:t>Support 11v/Legacy steering</a:t>
                      </a:r>
                      <a:r>
                        <a:rPr lang="en-US" sz="800" baseline="0" dirty="0"/>
                        <a:t> only between BSS within the same SSID.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924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Management 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C Library for external management</a:t>
                      </a:r>
                      <a:r>
                        <a:rPr lang="en-US" sz="800" baseline="0" dirty="0"/>
                        <a:t> includes:</a:t>
                      </a:r>
                    </a:p>
                    <a:p>
                      <a:pPr marL="228600" marR="0" lvl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800" dirty="0"/>
                        <a:t>Query client</a:t>
                      </a:r>
                      <a:r>
                        <a:rPr lang="en-US" sz="800" baseline="0" dirty="0"/>
                        <a:t> connectivity map, client information and statistics.</a:t>
                      </a:r>
                      <a:endParaRPr lang="en-US" sz="800" dirty="0"/>
                    </a:p>
                    <a:p>
                      <a:pPr marL="228600" marR="0" lvl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800" dirty="0"/>
                        <a:t>Push notifications for: client disconnect/connect/steer</a:t>
                      </a:r>
                      <a:r>
                        <a:rPr lang="en-US" sz="800" baseline="0" dirty="0"/>
                        <a:t> and AP/clients statistics.</a:t>
                      </a:r>
                      <a:endParaRPr lang="en-US" sz="800" dirty="0"/>
                    </a:p>
                    <a:p>
                      <a:pPr marL="228600" marR="0" lvl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800" dirty="0"/>
                        <a:t>On</a:t>
                      </a:r>
                      <a:r>
                        <a:rPr lang="en-US" sz="800" baseline="0" dirty="0"/>
                        <a:t> the fly configuration change.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3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Logs and CLI for debugging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800" dirty="0"/>
                        <a:t>CLI</a:t>
                      </a:r>
                      <a:r>
                        <a:rPr lang="en-US" sz="800" baseline="0" dirty="0"/>
                        <a:t> allowing real-time information presentation, control functions: client steering, channel selection, log level, etc.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800" baseline="0" dirty="0"/>
                        <a:t>Independent logging functions including log levels, file roll and tar.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5613" y="0"/>
            <a:ext cx="8229600" cy="868680"/>
          </a:xfrm>
        </p:spPr>
        <p:txBody>
          <a:bodyPr anchor="ctr" anchorCtr="0"/>
          <a:lstStyle/>
          <a:p>
            <a:r>
              <a:rPr lang="en-US" dirty="0"/>
              <a:t>Controller - Features</a:t>
            </a:r>
          </a:p>
        </p:txBody>
      </p:sp>
    </p:spTree>
    <p:extLst>
      <p:ext uri="{BB962C8B-B14F-4D97-AF65-F5344CB8AC3E}">
        <p14:creationId xmlns:p14="http://schemas.microsoft.com/office/powerpoint/2010/main" val="41418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55613" y="663122"/>
          <a:ext cx="855231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0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2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5786">
                <a:tc>
                  <a:txBody>
                    <a:bodyPr/>
                    <a:lstStyle/>
                    <a:p>
                      <a:r>
                        <a:rPr lang="en-US" sz="10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45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Automatic / Static channel selection at boot </a:t>
                      </a:r>
                      <a:b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(including DFS)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Based on WLAN ACS implantation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563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Client</a:t>
                      </a:r>
                      <a:r>
                        <a:rPr lang="en-US" sz="800" b="1" baseline="0" dirty="0">
                          <a:solidFill>
                            <a:schemeClr val="tx1"/>
                          </a:solidFill>
                        </a:rPr>
                        <a:t> health monitoring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800" dirty="0"/>
                        <a:t>IP assignment, ARP responsiveness and uplink RSSI</a:t>
                      </a:r>
                      <a:r>
                        <a:rPr lang="en-US" sz="800" baseline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456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11k Measurements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800" dirty="0"/>
                        <a:t>11k beacon measurement (downlink RSSI for 5G and 2.4G).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800" baseline="0" dirty="0"/>
                        <a:t>If client is sticky and doesn't respond 11k or 11v requests force steer when throughput or uplink RSSI is to low.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563">
                <a:tc>
                  <a:txBody>
                    <a:bodyPr/>
                    <a:lstStyle/>
                    <a:p>
                      <a:r>
                        <a:rPr lang="en-US" sz="800" b="1" baseline="0" dirty="0">
                          <a:solidFill>
                            <a:schemeClr val="tx1"/>
                          </a:solidFill>
                        </a:rPr>
                        <a:t>Statistics collection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Radio, VAP, Client statistics collection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45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baseline="0" dirty="0">
                          <a:solidFill>
                            <a:schemeClr val="tx1"/>
                          </a:solidFill>
                        </a:rPr>
                        <a:t>Monitoring and event notification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800" dirty="0"/>
                        <a:t>Monitor </a:t>
                      </a:r>
                      <a:r>
                        <a:rPr lang="en-US" sz="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Radio, VAP, Client statistics and report events based on configured thresholds.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2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Management 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C Library for external management</a:t>
                      </a:r>
                      <a:r>
                        <a:rPr lang="en-US" sz="800" baseline="0" dirty="0"/>
                        <a:t> includes:</a:t>
                      </a:r>
                    </a:p>
                    <a:p>
                      <a:pPr marL="228600" marR="0" lvl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800" dirty="0"/>
                        <a:t>Query </a:t>
                      </a:r>
                      <a:r>
                        <a:rPr lang="en-US" sz="800" baseline="0" dirty="0"/>
                        <a:t>client information and statistics.</a:t>
                      </a:r>
                      <a:endParaRPr lang="en-US" sz="800" dirty="0"/>
                    </a:p>
                    <a:p>
                      <a:pPr marL="228600" marR="0" lvl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800" dirty="0"/>
                        <a:t>Push notifications for: client disconnect/connect/steer</a:t>
                      </a:r>
                      <a:r>
                        <a:rPr lang="en-US" sz="800" baseline="0" dirty="0"/>
                        <a:t> and AP/clients statistics.</a:t>
                      </a:r>
                      <a:endParaRPr lang="en-US" sz="800" dirty="0"/>
                    </a:p>
                    <a:p>
                      <a:pPr marL="228600" marR="0" lvl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800" dirty="0"/>
                        <a:t>On</a:t>
                      </a:r>
                      <a:r>
                        <a:rPr lang="en-US" sz="800" baseline="0" dirty="0"/>
                        <a:t> the fly configuration change.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713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Logs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800" baseline="0" dirty="0"/>
                        <a:t>Independent logging functions including log levels, file roll and tar.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5613" y="0"/>
            <a:ext cx="8229600" cy="868680"/>
          </a:xfrm>
        </p:spPr>
        <p:txBody>
          <a:bodyPr anchor="ctr" anchorCtr="0"/>
          <a:lstStyle/>
          <a:p>
            <a:r>
              <a:rPr lang="en-US" dirty="0"/>
              <a:t>Agent - Features</a:t>
            </a:r>
          </a:p>
        </p:txBody>
      </p:sp>
    </p:spTree>
    <p:extLst>
      <p:ext uri="{BB962C8B-B14F-4D97-AF65-F5344CB8AC3E}">
        <p14:creationId xmlns:p14="http://schemas.microsoft.com/office/powerpoint/2010/main" val="66717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pl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719</Words>
  <Application>Microsoft Office PowerPoint</Application>
  <PresentationFormat>On-screen Show (16:9)</PresentationFormat>
  <Paragraphs>152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Nunito</vt:lpstr>
      <vt:lpstr>Arial</vt:lpstr>
      <vt:lpstr>Simple Light</vt:lpstr>
      <vt:lpstr>Prpl Light</vt:lpstr>
      <vt:lpstr>Intel Mesh</vt:lpstr>
      <vt:lpstr>Integration markup</vt:lpstr>
      <vt:lpstr>Integration markup</vt:lpstr>
      <vt:lpstr>High-level Controller Architecture  </vt:lpstr>
      <vt:lpstr>Intel EasyMesh architecture </vt:lpstr>
      <vt:lpstr>High-level Agent Architecture </vt:lpstr>
      <vt:lpstr>EasyMesh - Local BUS IPC </vt:lpstr>
      <vt:lpstr>Controller - Features</vt:lpstr>
      <vt:lpstr>Agent - Features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Mesh</dc:title>
  <dc:creator>Marzin, Ram</dc:creator>
  <cp:keywords>CTPClassification=CTP_NT</cp:keywords>
  <cp:lastModifiedBy>Marzin, Ram</cp:lastModifiedBy>
  <cp:revision>35</cp:revision>
  <dcterms:modified xsi:type="dcterms:W3CDTF">2019-05-06T11:56:42Z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34ab9b88-3ae6-47d8-a5bc-ed99e8b7e54c</vt:lpwstr>
  </property>
  <property fmtid="{D5CDD505-2E9C-101B-9397-08002B2CF9AE}" pid="3" name="CTP_TimeStamp">
    <vt:lpwstr>2019-05-06 11:56:42Z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