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94" r:id="rId1"/>
  </p:sldMasterIdLst>
  <p:sldIdLst>
    <p:sldId id="257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wel James" initials="JJ" lastIdx="1" clrIdx="0">
    <p:extLst>
      <p:ext uri="{19B8F6BF-5375-455C-9EA6-DF929625EA0E}">
        <p15:presenceInfo xmlns:p15="http://schemas.microsoft.com/office/powerpoint/2012/main" userId="S::s3763905@student.rmit.edu.au::f155df23-fde9-4400-8fea-7d75a550722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C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573"/>
    <p:restoredTop sz="94668"/>
  </p:normalViewPr>
  <p:slideViewPr>
    <p:cSldViewPr snapToGrid="0" snapToObjects="1">
      <p:cViewPr varScale="1">
        <p:scale>
          <a:sx n="74" d="100"/>
          <a:sy n="74" d="100"/>
        </p:scale>
        <p:origin x="1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28T21:09:37.028" idx="1">
    <p:pos x="10" y="10"/>
    <p:text/>
    <p:extLst>
      <p:ext uri="{C676402C-5697-4E1C-873F-D02D1690AC5C}">
        <p15:threadingInfo xmlns:p15="http://schemas.microsoft.com/office/powerpoint/2012/main" timeZoneBias="-6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8B9EBBA-996F-894A-B54A-D6246ED52CEA}" type="datetimeFigureOut">
              <a:rPr lang="en-US" smtClean="0"/>
              <a:pPr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2229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798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86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360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DFA1846-DA80-1C48-A609-854EA85C59AD}" type="datetimeFigureOut">
              <a:rPr lang="en-US" smtClean="0"/>
              <a:pPr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8030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659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6/1/2019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61197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6/1/2019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177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6/1/2019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946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D0DF5E60-9974-AC48-9591-99C2BB44B7CF}" type="datetimeFigureOut">
              <a:rPr lang="en-US" smtClean="0"/>
              <a:pPr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27889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09B482E8-6E0E-1B4F-B1FD-C69DB9E858D9}" type="datetimeFigureOut">
              <a:rPr lang="en-US" smtClean="0"/>
              <a:pPr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5702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543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5" r:id="rId1"/>
    <p:sldLayoutId id="2147484096" r:id="rId2"/>
    <p:sldLayoutId id="2147484097" r:id="rId3"/>
    <p:sldLayoutId id="2147484098" r:id="rId4"/>
    <p:sldLayoutId id="2147484099" r:id="rId5"/>
    <p:sldLayoutId id="2147484100" r:id="rId6"/>
    <p:sldLayoutId id="2147484101" r:id="rId7"/>
    <p:sldLayoutId id="2147484102" r:id="rId8"/>
    <p:sldLayoutId id="2147484103" r:id="rId9"/>
    <p:sldLayoutId id="2147484104" r:id="rId10"/>
    <p:sldLayoutId id="214748410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xmlns="" id="{1DF61F47-37EC-408A-BDC8-E491FB5E59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157995-9098-42A2-8E36-8BA9015D75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A98AD482-27A4-454E-8A3A-84F73CBDA7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22422E2-F15A-43AE-98F1-7210710B0E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4034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C21D73-2729-1445-AFAD-2D0F7015D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5825" y="1962615"/>
            <a:ext cx="3880239" cy="480406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4400" spc="200" dirty="0"/>
              <a:t>PRACTICAL DATA SCIENCE</a:t>
            </a:r>
            <a:br>
              <a:rPr lang="en-US" sz="4400" spc="200" dirty="0"/>
            </a:br>
            <a:r>
              <a:rPr lang="en-US" sz="4400" spc="200" dirty="0"/>
              <a:t>	</a:t>
            </a:r>
            <a:br>
              <a:rPr lang="en-US" sz="4400" spc="200" dirty="0"/>
            </a:br>
            <a:r>
              <a:rPr lang="en-US" sz="4400" spc="200" dirty="0"/>
              <a:t>Assignment-2</a:t>
            </a:r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-s3767921</a:t>
            </a:r>
            <a:b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-s3763905</a:t>
            </a:r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sz="4400" spc="200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xmlns="" id="{BDC8164B-5FC0-4CBD-B7AE-0CB8780FFC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C36DBF2-4B0C-824F-9D79-F3DB1F71B843}"/>
              </a:ext>
            </a:extLst>
          </p:cNvPr>
          <p:cNvSpPr/>
          <p:nvPr/>
        </p:nvSpPr>
        <p:spPr>
          <a:xfrm>
            <a:off x="4864925" y="224071"/>
            <a:ext cx="1421351" cy="64633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GOAL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44F69B8-AC27-8B4B-A5C2-6599CA1B7567}"/>
              </a:ext>
            </a:extLst>
          </p:cNvPr>
          <p:cNvSpPr/>
          <p:nvPr/>
        </p:nvSpPr>
        <p:spPr>
          <a:xfrm>
            <a:off x="4864925" y="2068723"/>
            <a:ext cx="5101781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DATASET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DESCRIPTION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B843C36-6C7F-A549-B543-C583A14B8332}"/>
              </a:ext>
            </a:extLst>
          </p:cNvPr>
          <p:cNvSpPr txBox="1"/>
          <p:nvPr/>
        </p:nvSpPr>
        <p:spPr>
          <a:xfrm>
            <a:off x="4891786" y="1078378"/>
            <a:ext cx="7102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Calibri" panose="020F0502020204030204" pitchFamily="34" charset="0"/>
                <a:cs typeface="Calibri" panose="020F0502020204030204" pitchFamily="34" charset="0"/>
              </a:rPr>
              <a:t>The goal is to predict if the client will subscribe for a term deposit or not.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0432D7E-4E1F-F241-A7F6-4A8049F5E90F}"/>
              </a:ext>
            </a:extLst>
          </p:cNvPr>
          <p:cNvSpPr txBox="1"/>
          <p:nvPr/>
        </p:nvSpPr>
        <p:spPr>
          <a:xfrm>
            <a:off x="4846320" y="3182758"/>
            <a:ext cx="681077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set chosen is “Bank Marketing Data set”. </a:t>
            </a:r>
            <a:r>
              <a:rPr lang="en-AU" dirty="0"/>
              <a:t>The data was gathered through direct marketing campaigns based on phone calls of a Portuguese banking institution. The marketing campaigns were In order to access if the product (bank term deposit) would be ('yes') or not ('no') subscribed. </a:t>
            </a:r>
          </a:p>
          <a:p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The data has 41188 instances and 20 Attributes. </a:t>
            </a:r>
          </a:p>
          <a:p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Categorical and Numerical variables.</a:t>
            </a:r>
          </a:p>
          <a:p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Sanity check showed absence of Null values and Typo errors in dataset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69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40851669-7281-49C2-8BF0-67BA70EC1A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16992B13-74C4-4370-93C5-F5403D944D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1" y="0"/>
            <a:ext cx="2275119" cy="6858000"/>
          </a:xfrm>
          <a:custGeom>
            <a:avLst/>
            <a:gdLst>
              <a:gd name="connsiteX0" fmla="*/ 0 w 2275119"/>
              <a:gd name="connsiteY0" fmla="*/ 0 h 6858000"/>
              <a:gd name="connsiteX1" fmla="*/ 1389294 w 2275119"/>
              <a:gd name="connsiteY1" fmla="*/ 0 h 6858000"/>
              <a:gd name="connsiteX2" fmla="*/ 1556068 w 2275119"/>
              <a:gd name="connsiteY2" fmla="*/ 0 h 6858000"/>
              <a:gd name="connsiteX3" fmla="*/ 2098907 w 2275119"/>
              <a:gd name="connsiteY3" fmla="*/ 0 h 6858000"/>
              <a:gd name="connsiteX4" fmla="*/ 2100494 w 2275119"/>
              <a:gd name="connsiteY4" fmla="*/ 68263 h 6858000"/>
              <a:gd name="connsiteX5" fmla="*/ 2108432 w 2275119"/>
              <a:gd name="connsiteY5" fmla="*/ 128588 h 6858000"/>
              <a:gd name="connsiteX6" fmla="*/ 2119544 w 2275119"/>
              <a:gd name="connsiteY6" fmla="*/ 180975 h 6858000"/>
              <a:gd name="connsiteX7" fmla="*/ 2133832 w 2275119"/>
              <a:gd name="connsiteY7" fmla="*/ 227013 h 6858000"/>
              <a:gd name="connsiteX8" fmla="*/ 2149707 w 2275119"/>
              <a:gd name="connsiteY8" fmla="*/ 268288 h 6858000"/>
              <a:gd name="connsiteX9" fmla="*/ 2168757 w 2275119"/>
              <a:gd name="connsiteY9" fmla="*/ 304800 h 6858000"/>
              <a:gd name="connsiteX10" fmla="*/ 2187807 w 2275119"/>
              <a:gd name="connsiteY10" fmla="*/ 342900 h 6858000"/>
              <a:gd name="connsiteX11" fmla="*/ 2206857 w 2275119"/>
              <a:gd name="connsiteY11" fmla="*/ 381000 h 6858000"/>
              <a:gd name="connsiteX12" fmla="*/ 2222732 w 2275119"/>
              <a:gd name="connsiteY12" fmla="*/ 417513 h 6858000"/>
              <a:gd name="connsiteX13" fmla="*/ 2238607 w 2275119"/>
              <a:gd name="connsiteY13" fmla="*/ 458788 h 6858000"/>
              <a:gd name="connsiteX14" fmla="*/ 2254482 w 2275119"/>
              <a:gd name="connsiteY14" fmla="*/ 504825 h 6858000"/>
              <a:gd name="connsiteX15" fmla="*/ 2265594 w 2275119"/>
              <a:gd name="connsiteY15" fmla="*/ 557213 h 6858000"/>
              <a:gd name="connsiteX16" fmla="*/ 2271944 w 2275119"/>
              <a:gd name="connsiteY16" fmla="*/ 617538 h 6858000"/>
              <a:gd name="connsiteX17" fmla="*/ 2275119 w 2275119"/>
              <a:gd name="connsiteY17" fmla="*/ 685800 h 6858000"/>
              <a:gd name="connsiteX18" fmla="*/ 2271944 w 2275119"/>
              <a:gd name="connsiteY18" fmla="*/ 754063 h 6858000"/>
              <a:gd name="connsiteX19" fmla="*/ 2265594 w 2275119"/>
              <a:gd name="connsiteY19" fmla="*/ 814388 h 6858000"/>
              <a:gd name="connsiteX20" fmla="*/ 2254482 w 2275119"/>
              <a:gd name="connsiteY20" fmla="*/ 866775 h 6858000"/>
              <a:gd name="connsiteX21" fmla="*/ 2238607 w 2275119"/>
              <a:gd name="connsiteY21" fmla="*/ 912813 h 6858000"/>
              <a:gd name="connsiteX22" fmla="*/ 2222732 w 2275119"/>
              <a:gd name="connsiteY22" fmla="*/ 954088 h 6858000"/>
              <a:gd name="connsiteX23" fmla="*/ 2206857 w 2275119"/>
              <a:gd name="connsiteY23" fmla="*/ 990600 h 6858000"/>
              <a:gd name="connsiteX24" fmla="*/ 2187807 w 2275119"/>
              <a:gd name="connsiteY24" fmla="*/ 1028700 h 6858000"/>
              <a:gd name="connsiteX25" fmla="*/ 2168757 w 2275119"/>
              <a:gd name="connsiteY25" fmla="*/ 1066800 h 6858000"/>
              <a:gd name="connsiteX26" fmla="*/ 2149707 w 2275119"/>
              <a:gd name="connsiteY26" fmla="*/ 1103313 h 6858000"/>
              <a:gd name="connsiteX27" fmla="*/ 2133832 w 2275119"/>
              <a:gd name="connsiteY27" fmla="*/ 1144588 h 6858000"/>
              <a:gd name="connsiteX28" fmla="*/ 2119544 w 2275119"/>
              <a:gd name="connsiteY28" fmla="*/ 1190625 h 6858000"/>
              <a:gd name="connsiteX29" fmla="*/ 2108432 w 2275119"/>
              <a:gd name="connsiteY29" fmla="*/ 1243013 h 6858000"/>
              <a:gd name="connsiteX30" fmla="*/ 2100494 w 2275119"/>
              <a:gd name="connsiteY30" fmla="*/ 1303338 h 6858000"/>
              <a:gd name="connsiteX31" fmla="*/ 2098907 w 2275119"/>
              <a:gd name="connsiteY31" fmla="*/ 1371600 h 6858000"/>
              <a:gd name="connsiteX32" fmla="*/ 2100494 w 2275119"/>
              <a:gd name="connsiteY32" fmla="*/ 1439863 h 6858000"/>
              <a:gd name="connsiteX33" fmla="*/ 2108432 w 2275119"/>
              <a:gd name="connsiteY33" fmla="*/ 1500188 h 6858000"/>
              <a:gd name="connsiteX34" fmla="*/ 2119544 w 2275119"/>
              <a:gd name="connsiteY34" fmla="*/ 1552575 h 6858000"/>
              <a:gd name="connsiteX35" fmla="*/ 2133832 w 2275119"/>
              <a:gd name="connsiteY35" fmla="*/ 1598613 h 6858000"/>
              <a:gd name="connsiteX36" fmla="*/ 2149707 w 2275119"/>
              <a:gd name="connsiteY36" fmla="*/ 1639888 h 6858000"/>
              <a:gd name="connsiteX37" fmla="*/ 2168757 w 2275119"/>
              <a:gd name="connsiteY37" fmla="*/ 1676400 h 6858000"/>
              <a:gd name="connsiteX38" fmla="*/ 2187807 w 2275119"/>
              <a:gd name="connsiteY38" fmla="*/ 1714500 h 6858000"/>
              <a:gd name="connsiteX39" fmla="*/ 2206857 w 2275119"/>
              <a:gd name="connsiteY39" fmla="*/ 1752600 h 6858000"/>
              <a:gd name="connsiteX40" fmla="*/ 2222732 w 2275119"/>
              <a:gd name="connsiteY40" fmla="*/ 1789113 h 6858000"/>
              <a:gd name="connsiteX41" fmla="*/ 2238607 w 2275119"/>
              <a:gd name="connsiteY41" fmla="*/ 1830388 h 6858000"/>
              <a:gd name="connsiteX42" fmla="*/ 2254482 w 2275119"/>
              <a:gd name="connsiteY42" fmla="*/ 1876425 h 6858000"/>
              <a:gd name="connsiteX43" fmla="*/ 2265594 w 2275119"/>
              <a:gd name="connsiteY43" fmla="*/ 1928813 h 6858000"/>
              <a:gd name="connsiteX44" fmla="*/ 2271944 w 2275119"/>
              <a:gd name="connsiteY44" fmla="*/ 1989138 h 6858000"/>
              <a:gd name="connsiteX45" fmla="*/ 2275119 w 2275119"/>
              <a:gd name="connsiteY45" fmla="*/ 2057400 h 6858000"/>
              <a:gd name="connsiteX46" fmla="*/ 2271944 w 2275119"/>
              <a:gd name="connsiteY46" fmla="*/ 2125663 h 6858000"/>
              <a:gd name="connsiteX47" fmla="*/ 2265594 w 2275119"/>
              <a:gd name="connsiteY47" fmla="*/ 2185988 h 6858000"/>
              <a:gd name="connsiteX48" fmla="*/ 2254482 w 2275119"/>
              <a:gd name="connsiteY48" fmla="*/ 2238375 h 6858000"/>
              <a:gd name="connsiteX49" fmla="*/ 2238607 w 2275119"/>
              <a:gd name="connsiteY49" fmla="*/ 2284413 h 6858000"/>
              <a:gd name="connsiteX50" fmla="*/ 2222732 w 2275119"/>
              <a:gd name="connsiteY50" fmla="*/ 2325688 h 6858000"/>
              <a:gd name="connsiteX51" fmla="*/ 2206857 w 2275119"/>
              <a:gd name="connsiteY51" fmla="*/ 2362200 h 6858000"/>
              <a:gd name="connsiteX52" fmla="*/ 2187807 w 2275119"/>
              <a:gd name="connsiteY52" fmla="*/ 2400300 h 6858000"/>
              <a:gd name="connsiteX53" fmla="*/ 2168757 w 2275119"/>
              <a:gd name="connsiteY53" fmla="*/ 2438400 h 6858000"/>
              <a:gd name="connsiteX54" fmla="*/ 2149707 w 2275119"/>
              <a:gd name="connsiteY54" fmla="*/ 2474913 h 6858000"/>
              <a:gd name="connsiteX55" fmla="*/ 2133832 w 2275119"/>
              <a:gd name="connsiteY55" fmla="*/ 2516188 h 6858000"/>
              <a:gd name="connsiteX56" fmla="*/ 2119544 w 2275119"/>
              <a:gd name="connsiteY56" fmla="*/ 2562225 h 6858000"/>
              <a:gd name="connsiteX57" fmla="*/ 2108432 w 2275119"/>
              <a:gd name="connsiteY57" fmla="*/ 2614613 h 6858000"/>
              <a:gd name="connsiteX58" fmla="*/ 2100494 w 2275119"/>
              <a:gd name="connsiteY58" fmla="*/ 2674938 h 6858000"/>
              <a:gd name="connsiteX59" fmla="*/ 2098907 w 2275119"/>
              <a:gd name="connsiteY59" fmla="*/ 2743200 h 6858000"/>
              <a:gd name="connsiteX60" fmla="*/ 2100494 w 2275119"/>
              <a:gd name="connsiteY60" fmla="*/ 2811463 h 6858000"/>
              <a:gd name="connsiteX61" fmla="*/ 2108432 w 2275119"/>
              <a:gd name="connsiteY61" fmla="*/ 2871788 h 6858000"/>
              <a:gd name="connsiteX62" fmla="*/ 2119544 w 2275119"/>
              <a:gd name="connsiteY62" fmla="*/ 2924175 h 6858000"/>
              <a:gd name="connsiteX63" fmla="*/ 2133832 w 2275119"/>
              <a:gd name="connsiteY63" fmla="*/ 2970213 h 6858000"/>
              <a:gd name="connsiteX64" fmla="*/ 2149707 w 2275119"/>
              <a:gd name="connsiteY64" fmla="*/ 3011488 h 6858000"/>
              <a:gd name="connsiteX65" fmla="*/ 2168757 w 2275119"/>
              <a:gd name="connsiteY65" fmla="*/ 3048000 h 6858000"/>
              <a:gd name="connsiteX66" fmla="*/ 2187807 w 2275119"/>
              <a:gd name="connsiteY66" fmla="*/ 3086100 h 6858000"/>
              <a:gd name="connsiteX67" fmla="*/ 2206857 w 2275119"/>
              <a:gd name="connsiteY67" fmla="*/ 3124200 h 6858000"/>
              <a:gd name="connsiteX68" fmla="*/ 2222732 w 2275119"/>
              <a:gd name="connsiteY68" fmla="*/ 3160713 h 6858000"/>
              <a:gd name="connsiteX69" fmla="*/ 2238607 w 2275119"/>
              <a:gd name="connsiteY69" fmla="*/ 3201988 h 6858000"/>
              <a:gd name="connsiteX70" fmla="*/ 2254482 w 2275119"/>
              <a:gd name="connsiteY70" fmla="*/ 3248025 h 6858000"/>
              <a:gd name="connsiteX71" fmla="*/ 2265594 w 2275119"/>
              <a:gd name="connsiteY71" fmla="*/ 3300413 h 6858000"/>
              <a:gd name="connsiteX72" fmla="*/ 2271944 w 2275119"/>
              <a:gd name="connsiteY72" fmla="*/ 3360738 h 6858000"/>
              <a:gd name="connsiteX73" fmla="*/ 2275119 w 2275119"/>
              <a:gd name="connsiteY73" fmla="*/ 3427413 h 6858000"/>
              <a:gd name="connsiteX74" fmla="*/ 2271944 w 2275119"/>
              <a:gd name="connsiteY74" fmla="*/ 3497263 h 6858000"/>
              <a:gd name="connsiteX75" fmla="*/ 2265594 w 2275119"/>
              <a:gd name="connsiteY75" fmla="*/ 3557588 h 6858000"/>
              <a:gd name="connsiteX76" fmla="*/ 2254482 w 2275119"/>
              <a:gd name="connsiteY76" fmla="*/ 3609975 h 6858000"/>
              <a:gd name="connsiteX77" fmla="*/ 2238607 w 2275119"/>
              <a:gd name="connsiteY77" fmla="*/ 3656013 h 6858000"/>
              <a:gd name="connsiteX78" fmla="*/ 2222732 w 2275119"/>
              <a:gd name="connsiteY78" fmla="*/ 3697288 h 6858000"/>
              <a:gd name="connsiteX79" fmla="*/ 2206857 w 2275119"/>
              <a:gd name="connsiteY79" fmla="*/ 3733800 h 6858000"/>
              <a:gd name="connsiteX80" fmla="*/ 2187807 w 2275119"/>
              <a:gd name="connsiteY80" fmla="*/ 3771900 h 6858000"/>
              <a:gd name="connsiteX81" fmla="*/ 2168757 w 2275119"/>
              <a:gd name="connsiteY81" fmla="*/ 3810000 h 6858000"/>
              <a:gd name="connsiteX82" fmla="*/ 2149707 w 2275119"/>
              <a:gd name="connsiteY82" fmla="*/ 3846513 h 6858000"/>
              <a:gd name="connsiteX83" fmla="*/ 2133832 w 2275119"/>
              <a:gd name="connsiteY83" fmla="*/ 3887788 h 6858000"/>
              <a:gd name="connsiteX84" fmla="*/ 2119544 w 2275119"/>
              <a:gd name="connsiteY84" fmla="*/ 3933825 h 6858000"/>
              <a:gd name="connsiteX85" fmla="*/ 2108432 w 2275119"/>
              <a:gd name="connsiteY85" fmla="*/ 3986213 h 6858000"/>
              <a:gd name="connsiteX86" fmla="*/ 2100494 w 2275119"/>
              <a:gd name="connsiteY86" fmla="*/ 4046538 h 6858000"/>
              <a:gd name="connsiteX87" fmla="*/ 2098907 w 2275119"/>
              <a:gd name="connsiteY87" fmla="*/ 4114800 h 6858000"/>
              <a:gd name="connsiteX88" fmla="*/ 2100494 w 2275119"/>
              <a:gd name="connsiteY88" fmla="*/ 4183063 h 6858000"/>
              <a:gd name="connsiteX89" fmla="*/ 2108432 w 2275119"/>
              <a:gd name="connsiteY89" fmla="*/ 4243388 h 6858000"/>
              <a:gd name="connsiteX90" fmla="*/ 2119544 w 2275119"/>
              <a:gd name="connsiteY90" fmla="*/ 4295775 h 6858000"/>
              <a:gd name="connsiteX91" fmla="*/ 2133832 w 2275119"/>
              <a:gd name="connsiteY91" fmla="*/ 4341813 h 6858000"/>
              <a:gd name="connsiteX92" fmla="*/ 2149707 w 2275119"/>
              <a:gd name="connsiteY92" fmla="*/ 4383088 h 6858000"/>
              <a:gd name="connsiteX93" fmla="*/ 2168757 w 2275119"/>
              <a:gd name="connsiteY93" fmla="*/ 4419600 h 6858000"/>
              <a:gd name="connsiteX94" fmla="*/ 2206857 w 2275119"/>
              <a:gd name="connsiteY94" fmla="*/ 4495800 h 6858000"/>
              <a:gd name="connsiteX95" fmla="*/ 2222732 w 2275119"/>
              <a:gd name="connsiteY95" fmla="*/ 4532313 h 6858000"/>
              <a:gd name="connsiteX96" fmla="*/ 2238607 w 2275119"/>
              <a:gd name="connsiteY96" fmla="*/ 4573588 h 6858000"/>
              <a:gd name="connsiteX97" fmla="*/ 2254482 w 2275119"/>
              <a:gd name="connsiteY97" fmla="*/ 4619625 h 6858000"/>
              <a:gd name="connsiteX98" fmla="*/ 2265594 w 2275119"/>
              <a:gd name="connsiteY98" fmla="*/ 4672013 h 6858000"/>
              <a:gd name="connsiteX99" fmla="*/ 2271944 w 2275119"/>
              <a:gd name="connsiteY99" fmla="*/ 4732338 h 6858000"/>
              <a:gd name="connsiteX100" fmla="*/ 2275119 w 2275119"/>
              <a:gd name="connsiteY100" fmla="*/ 4800600 h 6858000"/>
              <a:gd name="connsiteX101" fmla="*/ 2271944 w 2275119"/>
              <a:gd name="connsiteY101" fmla="*/ 4868863 h 6858000"/>
              <a:gd name="connsiteX102" fmla="*/ 2265594 w 2275119"/>
              <a:gd name="connsiteY102" fmla="*/ 4929188 h 6858000"/>
              <a:gd name="connsiteX103" fmla="*/ 2254482 w 2275119"/>
              <a:gd name="connsiteY103" fmla="*/ 4981575 h 6858000"/>
              <a:gd name="connsiteX104" fmla="*/ 2238607 w 2275119"/>
              <a:gd name="connsiteY104" fmla="*/ 5027613 h 6858000"/>
              <a:gd name="connsiteX105" fmla="*/ 2222732 w 2275119"/>
              <a:gd name="connsiteY105" fmla="*/ 5068888 h 6858000"/>
              <a:gd name="connsiteX106" fmla="*/ 2206857 w 2275119"/>
              <a:gd name="connsiteY106" fmla="*/ 5105400 h 6858000"/>
              <a:gd name="connsiteX107" fmla="*/ 2187807 w 2275119"/>
              <a:gd name="connsiteY107" fmla="*/ 5143500 h 6858000"/>
              <a:gd name="connsiteX108" fmla="*/ 2168757 w 2275119"/>
              <a:gd name="connsiteY108" fmla="*/ 5181600 h 6858000"/>
              <a:gd name="connsiteX109" fmla="*/ 2149707 w 2275119"/>
              <a:gd name="connsiteY109" fmla="*/ 5218113 h 6858000"/>
              <a:gd name="connsiteX110" fmla="*/ 2133832 w 2275119"/>
              <a:gd name="connsiteY110" fmla="*/ 5259388 h 6858000"/>
              <a:gd name="connsiteX111" fmla="*/ 2119544 w 2275119"/>
              <a:gd name="connsiteY111" fmla="*/ 5305425 h 6858000"/>
              <a:gd name="connsiteX112" fmla="*/ 2108432 w 2275119"/>
              <a:gd name="connsiteY112" fmla="*/ 5357813 h 6858000"/>
              <a:gd name="connsiteX113" fmla="*/ 2100494 w 2275119"/>
              <a:gd name="connsiteY113" fmla="*/ 5418138 h 6858000"/>
              <a:gd name="connsiteX114" fmla="*/ 2098907 w 2275119"/>
              <a:gd name="connsiteY114" fmla="*/ 5486400 h 6858000"/>
              <a:gd name="connsiteX115" fmla="*/ 2100494 w 2275119"/>
              <a:gd name="connsiteY115" fmla="*/ 5554663 h 6858000"/>
              <a:gd name="connsiteX116" fmla="*/ 2108432 w 2275119"/>
              <a:gd name="connsiteY116" fmla="*/ 5614988 h 6858000"/>
              <a:gd name="connsiteX117" fmla="*/ 2119544 w 2275119"/>
              <a:gd name="connsiteY117" fmla="*/ 5667375 h 6858000"/>
              <a:gd name="connsiteX118" fmla="*/ 2133832 w 2275119"/>
              <a:gd name="connsiteY118" fmla="*/ 5713413 h 6858000"/>
              <a:gd name="connsiteX119" fmla="*/ 2149707 w 2275119"/>
              <a:gd name="connsiteY119" fmla="*/ 5754688 h 6858000"/>
              <a:gd name="connsiteX120" fmla="*/ 2168757 w 2275119"/>
              <a:gd name="connsiteY120" fmla="*/ 5791200 h 6858000"/>
              <a:gd name="connsiteX121" fmla="*/ 2187807 w 2275119"/>
              <a:gd name="connsiteY121" fmla="*/ 5829300 h 6858000"/>
              <a:gd name="connsiteX122" fmla="*/ 2206857 w 2275119"/>
              <a:gd name="connsiteY122" fmla="*/ 5867400 h 6858000"/>
              <a:gd name="connsiteX123" fmla="*/ 2222732 w 2275119"/>
              <a:gd name="connsiteY123" fmla="*/ 5903913 h 6858000"/>
              <a:gd name="connsiteX124" fmla="*/ 2238607 w 2275119"/>
              <a:gd name="connsiteY124" fmla="*/ 5945188 h 6858000"/>
              <a:gd name="connsiteX125" fmla="*/ 2254482 w 2275119"/>
              <a:gd name="connsiteY125" fmla="*/ 5991225 h 6858000"/>
              <a:gd name="connsiteX126" fmla="*/ 2265594 w 2275119"/>
              <a:gd name="connsiteY126" fmla="*/ 6043613 h 6858000"/>
              <a:gd name="connsiteX127" fmla="*/ 2271944 w 2275119"/>
              <a:gd name="connsiteY127" fmla="*/ 6103938 h 6858000"/>
              <a:gd name="connsiteX128" fmla="*/ 2275119 w 2275119"/>
              <a:gd name="connsiteY128" fmla="*/ 6172200 h 6858000"/>
              <a:gd name="connsiteX129" fmla="*/ 2271944 w 2275119"/>
              <a:gd name="connsiteY129" fmla="*/ 6240463 h 6858000"/>
              <a:gd name="connsiteX130" fmla="*/ 2265594 w 2275119"/>
              <a:gd name="connsiteY130" fmla="*/ 6300788 h 6858000"/>
              <a:gd name="connsiteX131" fmla="*/ 2254482 w 2275119"/>
              <a:gd name="connsiteY131" fmla="*/ 6353175 h 6858000"/>
              <a:gd name="connsiteX132" fmla="*/ 2238607 w 2275119"/>
              <a:gd name="connsiteY132" fmla="*/ 6399213 h 6858000"/>
              <a:gd name="connsiteX133" fmla="*/ 2222732 w 2275119"/>
              <a:gd name="connsiteY133" fmla="*/ 6440488 h 6858000"/>
              <a:gd name="connsiteX134" fmla="*/ 2206857 w 2275119"/>
              <a:gd name="connsiteY134" fmla="*/ 6477000 h 6858000"/>
              <a:gd name="connsiteX135" fmla="*/ 2187807 w 2275119"/>
              <a:gd name="connsiteY135" fmla="*/ 6515100 h 6858000"/>
              <a:gd name="connsiteX136" fmla="*/ 2168757 w 2275119"/>
              <a:gd name="connsiteY136" fmla="*/ 6553200 h 6858000"/>
              <a:gd name="connsiteX137" fmla="*/ 2149707 w 2275119"/>
              <a:gd name="connsiteY137" fmla="*/ 6589713 h 6858000"/>
              <a:gd name="connsiteX138" fmla="*/ 2133832 w 2275119"/>
              <a:gd name="connsiteY138" fmla="*/ 6630988 h 6858000"/>
              <a:gd name="connsiteX139" fmla="*/ 2119544 w 2275119"/>
              <a:gd name="connsiteY139" fmla="*/ 6677025 h 6858000"/>
              <a:gd name="connsiteX140" fmla="*/ 2108432 w 2275119"/>
              <a:gd name="connsiteY140" fmla="*/ 6729413 h 6858000"/>
              <a:gd name="connsiteX141" fmla="*/ 2100494 w 2275119"/>
              <a:gd name="connsiteY141" fmla="*/ 6789738 h 6858000"/>
              <a:gd name="connsiteX142" fmla="*/ 2098907 w 2275119"/>
              <a:gd name="connsiteY142" fmla="*/ 6858000 h 6858000"/>
              <a:gd name="connsiteX143" fmla="*/ 1556068 w 2275119"/>
              <a:gd name="connsiteY143" fmla="*/ 6858000 h 6858000"/>
              <a:gd name="connsiteX144" fmla="*/ 1389294 w 2275119"/>
              <a:gd name="connsiteY144" fmla="*/ 6858000 h 6858000"/>
              <a:gd name="connsiteX145" fmla="*/ 0 w 2275119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275119" h="6858000">
                <a:moveTo>
                  <a:pt x="0" y="0"/>
                </a:moveTo>
                <a:lnTo>
                  <a:pt x="1389294" y="0"/>
                </a:lnTo>
                <a:lnTo>
                  <a:pt x="1556068" y="0"/>
                </a:lnTo>
                <a:lnTo>
                  <a:pt x="2098907" y="0"/>
                </a:lnTo>
                <a:lnTo>
                  <a:pt x="2100494" y="68263"/>
                </a:lnTo>
                <a:lnTo>
                  <a:pt x="2108432" y="128588"/>
                </a:lnTo>
                <a:lnTo>
                  <a:pt x="2119544" y="180975"/>
                </a:lnTo>
                <a:lnTo>
                  <a:pt x="2133832" y="227013"/>
                </a:lnTo>
                <a:lnTo>
                  <a:pt x="2149707" y="268288"/>
                </a:lnTo>
                <a:lnTo>
                  <a:pt x="2168757" y="304800"/>
                </a:lnTo>
                <a:lnTo>
                  <a:pt x="2187807" y="342900"/>
                </a:lnTo>
                <a:lnTo>
                  <a:pt x="2206857" y="381000"/>
                </a:lnTo>
                <a:lnTo>
                  <a:pt x="2222732" y="417513"/>
                </a:lnTo>
                <a:lnTo>
                  <a:pt x="2238607" y="458788"/>
                </a:lnTo>
                <a:lnTo>
                  <a:pt x="2254482" y="504825"/>
                </a:lnTo>
                <a:lnTo>
                  <a:pt x="2265594" y="557213"/>
                </a:lnTo>
                <a:lnTo>
                  <a:pt x="2271944" y="617538"/>
                </a:lnTo>
                <a:lnTo>
                  <a:pt x="2275119" y="685800"/>
                </a:lnTo>
                <a:lnTo>
                  <a:pt x="2271944" y="754063"/>
                </a:lnTo>
                <a:lnTo>
                  <a:pt x="2265594" y="814388"/>
                </a:lnTo>
                <a:lnTo>
                  <a:pt x="2254482" y="866775"/>
                </a:lnTo>
                <a:lnTo>
                  <a:pt x="2238607" y="912813"/>
                </a:lnTo>
                <a:lnTo>
                  <a:pt x="2222732" y="954088"/>
                </a:lnTo>
                <a:lnTo>
                  <a:pt x="2206857" y="990600"/>
                </a:lnTo>
                <a:lnTo>
                  <a:pt x="2187807" y="1028700"/>
                </a:lnTo>
                <a:lnTo>
                  <a:pt x="2168757" y="1066800"/>
                </a:lnTo>
                <a:lnTo>
                  <a:pt x="2149707" y="1103313"/>
                </a:lnTo>
                <a:lnTo>
                  <a:pt x="2133832" y="1144588"/>
                </a:lnTo>
                <a:lnTo>
                  <a:pt x="2119544" y="1190625"/>
                </a:lnTo>
                <a:lnTo>
                  <a:pt x="2108432" y="1243013"/>
                </a:lnTo>
                <a:lnTo>
                  <a:pt x="2100494" y="1303338"/>
                </a:lnTo>
                <a:lnTo>
                  <a:pt x="2098907" y="1371600"/>
                </a:lnTo>
                <a:lnTo>
                  <a:pt x="2100494" y="1439863"/>
                </a:lnTo>
                <a:lnTo>
                  <a:pt x="2108432" y="1500188"/>
                </a:lnTo>
                <a:lnTo>
                  <a:pt x="2119544" y="1552575"/>
                </a:lnTo>
                <a:lnTo>
                  <a:pt x="2133832" y="1598613"/>
                </a:lnTo>
                <a:lnTo>
                  <a:pt x="2149707" y="1639888"/>
                </a:lnTo>
                <a:lnTo>
                  <a:pt x="2168757" y="1676400"/>
                </a:lnTo>
                <a:lnTo>
                  <a:pt x="2187807" y="1714500"/>
                </a:lnTo>
                <a:lnTo>
                  <a:pt x="2206857" y="1752600"/>
                </a:lnTo>
                <a:lnTo>
                  <a:pt x="2222732" y="1789113"/>
                </a:lnTo>
                <a:lnTo>
                  <a:pt x="2238607" y="1830388"/>
                </a:lnTo>
                <a:lnTo>
                  <a:pt x="2254482" y="1876425"/>
                </a:lnTo>
                <a:lnTo>
                  <a:pt x="2265594" y="1928813"/>
                </a:lnTo>
                <a:lnTo>
                  <a:pt x="2271944" y="1989138"/>
                </a:lnTo>
                <a:lnTo>
                  <a:pt x="2275119" y="2057400"/>
                </a:lnTo>
                <a:lnTo>
                  <a:pt x="2271944" y="2125663"/>
                </a:lnTo>
                <a:lnTo>
                  <a:pt x="2265594" y="2185988"/>
                </a:lnTo>
                <a:lnTo>
                  <a:pt x="2254482" y="2238375"/>
                </a:lnTo>
                <a:lnTo>
                  <a:pt x="2238607" y="2284413"/>
                </a:lnTo>
                <a:lnTo>
                  <a:pt x="2222732" y="2325688"/>
                </a:lnTo>
                <a:lnTo>
                  <a:pt x="2206857" y="2362200"/>
                </a:lnTo>
                <a:lnTo>
                  <a:pt x="2187807" y="2400300"/>
                </a:lnTo>
                <a:lnTo>
                  <a:pt x="2168757" y="2438400"/>
                </a:lnTo>
                <a:lnTo>
                  <a:pt x="2149707" y="2474913"/>
                </a:lnTo>
                <a:lnTo>
                  <a:pt x="2133832" y="2516188"/>
                </a:lnTo>
                <a:lnTo>
                  <a:pt x="2119544" y="2562225"/>
                </a:lnTo>
                <a:lnTo>
                  <a:pt x="2108432" y="2614613"/>
                </a:lnTo>
                <a:lnTo>
                  <a:pt x="2100494" y="2674938"/>
                </a:lnTo>
                <a:lnTo>
                  <a:pt x="2098907" y="2743200"/>
                </a:lnTo>
                <a:lnTo>
                  <a:pt x="2100494" y="2811463"/>
                </a:lnTo>
                <a:lnTo>
                  <a:pt x="2108432" y="2871788"/>
                </a:lnTo>
                <a:lnTo>
                  <a:pt x="2119544" y="2924175"/>
                </a:lnTo>
                <a:lnTo>
                  <a:pt x="2133832" y="2970213"/>
                </a:lnTo>
                <a:lnTo>
                  <a:pt x="2149707" y="3011488"/>
                </a:lnTo>
                <a:lnTo>
                  <a:pt x="2168757" y="3048000"/>
                </a:lnTo>
                <a:lnTo>
                  <a:pt x="2187807" y="3086100"/>
                </a:lnTo>
                <a:lnTo>
                  <a:pt x="2206857" y="3124200"/>
                </a:lnTo>
                <a:lnTo>
                  <a:pt x="2222732" y="3160713"/>
                </a:lnTo>
                <a:lnTo>
                  <a:pt x="2238607" y="3201988"/>
                </a:lnTo>
                <a:lnTo>
                  <a:pt x="2254482" y="3248025"/>
                </a:lnTo>
                <a:lnTo>
                  <a:pt x="2265594" y="3300413"/>
                </a:lnTo>
                <a:lnTo>
                  <a:pt x="2271944" y="3360738"/>
                </a:lnTo>
                <a:lnTo>
                  <a:pt x="2275119" y="3427413"/>
                </a:lnTo>
                <a:lnTo>
                  <a:pt x="2271944" y="3497263"/>
                </a:lnTo>
                <a:lnTo>
                  <a:pt x="2265594" y="3557588"/>
                </a:lnTo>
                <a:lnTo>
                  <a:pt x="2254482" y="3609975"/>
                </a:lnTo>
                <a:lnTo>
                  <a:pt x="2238607" y="3656013"/>
                </a:lnTo>
                <a:lnTo>
                  <a:pt x="2222732" y="3697288"/>
                </a:lnTo>
                <a:lnTo>
                  <a:pt x="2206857" y="3733800"/>
                </a:lnTo>
                <a:lnTo>
                  <a:pt x="2187807" y="3771900"/>
                </a:lnTo>
                <a:lnTo>
                  <a:pt x="2168757" y="3810000"/>
                </a:lnTo>
                <a:lnTo>
                  <a:pt x="2149707" y="3846513"/>
                </a:lnTo>
                <a:lnTo>
                  <a:pt x="2133832" y="3887788"/>
                </a:lnTo>
                <a:lnTo>
                  <a:pt x="2119544" y="3933825"/>
                </a:lnTo>
                <a:lnTo>
                  <a:pt x="2108432" y="3986213"/>
                </a:lnTo>
                <a:lnTo>
                  <a:pt x="2100494" y="4046538"/>
                </a:lnTo>
                <a:lnTo>
                  <a:pt x="2098907" y="4114800"/>
                </a:lnTo>
                <a:lnTo>
                  <a:pt x="2100494" y="4183063"/>
                </a:lnTo>
                <a:lnTo>
                  <a:pt x="2108432" y="4243388"/>
                </a:lnTo>
                <a:lnTo>
                  <a:pt x="2119544" y="4295775"/>
                </a:lnTo>
                <a:lnTo>
                  <a:pt x="2133832" y="4341813"/>
                </a:lnTo>
                <a:lnTo>
                  <a:pt x="2149707" y="4383088"/>
                </a:lnTo>
                <a:lnTo>
                  <a:pt x="2168757" y="4419600"/>
                </a:lnTo>
                <a:lnTo>
                  <a:pt x="2206857" y="4495800"/>
                </a:lnTo>
                <a:lnTo>
                  <a:pt x="2222732" y="4532313"/>
                </a:lnTo>
                <a:lnTo>
                  <a:pt x="2238607" y="4573588"/>
                </a:lnTo>
                <a:lnTo>
                  <a:pt x="2254482" y="4619625"/>
                </a:lnTo>
                <a:lnTo>
                  <a:pt x="2265594" y="4672013"/>
                </a:lnTo>
                <a:lnTo>
                  <a:pt x="2271944" y="4732338"/>
                </a:lnTo>
                <a:lnTo>
                  <a:pt x="2275119" y="4800600"/>
                </a:lnTo>
                <a:lnTo>
                  <a:pt x="2271944" y="4868863"/>
                </a:lnTo>
                <a:lnTo>
                  <a:pt x="2265594" y="4929188"/>
                </a:lnTo>
                <a:lnTo>
                  <a:pt x="2254482" y="4981575"/>
                </a:lnTo>
                <a:lnTo>
                  <a:pt x="2238607" y="5027613"/>
                </a:lnTo>
                <a:lnTo>
                  <a:pt x="2222732" y="5068888"/>
                </a:lnTo>
                <a:lnTo>
                  <a:pt x="2206857" y="5105400"/>
                </a:lnTo>
                <a:lnTo>
                  <a:pt x="2187807" y="5143500"/>
                </a:lnTo>
                <a:lnTo>
                  <a:pt x="2168757" y="5181600"/>
                </a:lnTo>
                <a:lnTo>
                  <a:pt x="2149707" y="5218113"/>
                </a:lnTo>
                <a:lnTo>
                  <a:pt x="2133832" y="5259388"/>
                </a:lnTo>
                <a:lnTo>
                  <a:pt x="2119544" y="5305425"/>
                </a:lnTo>
                <a:lnTo>
                  <a:pt x="2108432" y="5357813"/>
                </a:lnTo>
                <a:lnTo>
                  <a:pt x="2100494" y="5418138"/>
                </a:lnTo>
                <a:lnTo>
                  <a:pt x="2098907" y="5486400"/>
                </a:lnTo>
                <a:lnTo>
                  <a:pt x="2100494" y="5554663"/>
                </a:lnTo>
                <a:lnTo>
                  <a:pt x="2108432" y="5614988"/>
                </a:lnTo>
                <a:lnTo>
                  <a:pt x="2119544" y="5667375"/>
                </a:lnTo>
                <a:lnTo>
                  <a:pt x="2133832" y="5713413"/>
                </a:lnTo>
                <a:lnTo>
                  <a:pt x="2149707" y="5754688"/>
                </a:lnTo>
                <a:lnTo>
                  <a:pt x="2168757" y="5791200"/>
                </a:lnTo>
                <a:lnTo>
                  <a:pt x="2187807" y="5829300"/>
                </a:lnTo>
                <a:lnTo>
                  <a:pt x="2206857" y="5867400"/>
                </a:lnTo>
                <a:lnTo>
                  <a:pt x="2222732" y="5903913"/>
                </a:lnTo>
                <a:lnTo>
                  <a:pt x="2238607" y="5945188"/>
                </a:lnTo>
                <a:lnTo>
                  <a:pt x="2254482" y="5991225"/>
                </a:lnTo>
                <a:lnTo>
                  <a:pt x="2265594" y="6043613"/>
                </a:lnTo>
                <a:lnTo>
                  <a:pt x="2271944" y="6103938"/>
                </a:lnTo>
                <a:lnTo>
                  <a:pt x="2275119" y="6172200"/>
                </a:lnTo>
                <a:lnTo>
                  <a:pt x="2271944" y="6240463"/>
                </a:lnTo>
                <a:lnTo>
                  <a:pt x="2265594" y="6300788"/>
                </a:lnTo>
                <a:lnTo>
                  <a:pt x="2254482" y="6353175"/>
                </a:lnTo>
                <a:lnTo>
                  <a:pt x="2238607" y="6399213"/>
                </a:lnTo>
                <a:lnTo>
                  <a:pt x="2222732" y="6440488"/>
                </a:lnTo>
                <a:lnTo>
                  <a:pt x="2206857" y="6477000"/>
                </a:lnTo>
                <a:lnTo>
                  <a:pt x="2187807" y="6515100"/>
                </a:lnTo>
                <a:lnTo>
                  <a:pt x="2168757" y="6553200"/>
                </a:lnTo>
                <a:lnTo>
                  <a:pt x="2149707" y="6589713"/>
                </a:lnTo>
                <a:lnTo>
                  <a:pt x="2133832" y="6630988"/>
                </a:lnTo>
                <a:lnTo>
                  <a:pt x="2119544" y="6677025"/>
                </a:lnTo>
                <a:lnTo>
                  <a:pt x="2108432" y="6729413"/>
                </a:lnTo>
                <a:lnTo>
                  <a:pt x="2100494" y="6789738"/>
                </a:lnTo>
                <a:lnTo>
                  <a:pt x="2098907" y="6858000"/>
                </a:lnTo>
                <a:lnTo>
                  <a:pt x="1556068" y="6858000"/>
                </a:lnTo>
                <a:lnTo>
                  <a:pt x="138929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3AE1F77-1EC8-47BA-A381-B6618A2FCD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AC441C7-DE6A-0F4C-8B9B-D059BE717A00}"/>
              </a:ext>
            </a:extLst>
          </p:cNvPr>
          <p:cNvSpPr/>
          <p:nvPr/>
        </p:nvSpPr>
        <p:spPr>
          <a:xfrm>
            <a:off x="2540725" y="265010"/>
            <a:ext cx="565975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PREPARATION STEPS</a:t>
            </a:r>
            <a:endParaRPr 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249195B-E1EC-834D-A362-C88035701CA7}"/>
              </a:ext>
            </a:extLst>
          </p:cNvPr>
          <p:cNvSpPr/>
          <p:nvPr/>
        </p:nvSpPr>
        <p:spPr>
          <a:xfrm>
            <a:off x="2540725" y="2505849"/>
            <a:ext cx="920066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lvl="1" algn="ctr"/>
            <a:r>
              <a:rPr lang="en-US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HYPOTHESIS AND RESEARCH QUESTION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990A299-E617-594C-8E14-D32471E868F5}"/>
              </a:ext>
            </a:extLst>
          </p:cNvPr>
          <p:cNvSpPr txBox="1"/>
          <p:nvPr/>
        </p:nvSpPr>
        <p:spPr>
          <a:xfrm>
            <a:off x="2677886" y="1028700"/>
            <a:ext cx="8964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-Whitespaces were removed</a:t>
            </a:r>
          </a:p>
          <a:p>
            <a:r>
              <a:rPr lang="en-US" dirty="0"/>
              <a:t>- Validated if there were any typos for al the categorical values.</a:t>
            </a:r>
          </a:p>
          <a:p>
            <a:r>
              <a:rPr lang="en-US" dirty="0"/>
              <a:t>- Values in the same range were grouped together for better classification of the attribute.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6424E3D-96AD-AD47-B073-D1BF63B3B76E}"/>
              </a:ext>
            </a:extLst>
          </p:cNvPr>
          <p:cNvSpPr txBox="1"/>
          <p:nvPr/>
        </p:nvSpPr>
        <p:spPr>
          <a:xfrm>
            <a:off x="2540725" y="3454026"/>
            <a:ext cx="8964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main hypothesis is that we can predict </a:t>
            </a: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if the client will subscribe for a term deposit or not based on the clients features</a:t>
            </a:r>
          </a:p>
          <a:p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endParaRPr lang="en-US" dirty="0"/>
          </a:p>
        </p:txBody>
      </p:sp>
      <p:pic>
        <p:nvPicPr>
          <p:cNvPr id="13" name="Graphic 2" descr="Checkmark">
            <a:extLst>
              <a:ext uri="{FF2B5EF4-FFF2-40B4-BE49-F238E27FC236}">
                <a16:creationId xmlns:a16="http://schemas.microsoft.com/office/drawing/2014/main" xmlns="" id="{86A3D897-A424-B147-AFC1-A2C54AF007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9054764" y="7970161"/>
            <a:ext cx="284162" cy="285750"/>
          </a:xfrm>
          <a:prstGeom prst="rect">
            <a:avLst/>
          </a:prstGeom>
        </p:spPr>
      </p:pic>
      <p:pic>
        <p:nvPicPr>
          <p:cNvPr id="14" name="Graphic 3" descr="Checkmark">
            <a:extLst>
              <a:ext uri="{FF2B5EF4-FFF2-40B4-BE49-F238E27FC236}">
                <a16:creationId xmlns:a16="http://schemas.microsoft.com/office/drawing/2014/main" xmlns="" id="{808DC457-B43D-D841-8A02-F23A50D6C9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9037301" y="8290836"/>
            <a:ext cx="284163" cy="284162"/>
          </a:xfrm>
          <a:prstGeom prst="rect">
            <a:avLst/>
          </a:prstGeom>
        </p:spPr>
      </p:pic>
      <p:pic>
        <p:nvPicPr>
          <p:cNvPr id="15" name="Graphic 4" descr="Checkmark">
            <a:extLst>
              <a:ext uri="{FF2B5EF4-FFF2-40B4-BE49-F238E27FC236}">
                <a16:creationId xmlns:a16="http://schemas.microsoft.com/office/drawing/2014/main" xmlns="" id="{EB3B9C6E-D8FE-484C-B48D-C78874F86A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9048414" y="8598811"/>
            <a:ext cx="284162" cy="285750"/>
          </a:xfrm>
          <a:prstGeom prst="rect">
            <a:avLst/>
          </a:prstGeom>
        </p:spPr>
      </p:pic>
      <p:pic>
        <p:nvPicPr>
          <p:cNvPr id="16" name="Graphic 5" descr="Checkmark">
            <a:extLst>
              <a:ext uri="{FF2B5EF4-FFF2-40B4-BE49-F238E27FC236}">
                <a16:creationId xmlns:a16="http://schemas.microsoft.com/office/drawing/2014/main" xmlns="" id="{4DD8D74C-8097-464C-BE79-B3D1C9376F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9057939" y="8919486"/>
            <a:ext cx="284162" cy="285750"/>
          </a:xfrm>
          <a:prstGeom prst="rect">
            <a:avLst/>
          </a:prstGeom>
        </p:spPr>
      </p:pic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xmlns="" id="{F44F348A-6397-9E4F-89EC-3ACF25706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59397"/>
              </p:ext>
            </p:extLst>
          </p:nvPr>
        </p:nvGraphicFramePr>
        <p:xfrm>
          <a:off x="2441610" y="4377357"/>
          <a:ext cx="9523081" cy="22156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23081">
                  <a:extLst>
                    <a:ext uri="{9D8B030D-6E8A-4147-A177-3AD203B41FA5}">
                      <a16:colId xmlns:a16="http://schemas.microsoft.com/office/drawing/2014/main" xmlns="" val="3742018753"/>
                    </a:ext>
                  </a:extLst>
                </a:gridCol>
              </a:tblGrid>
              <a:tr h="454136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FACTORS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7206521"/>
                  </a:ext>
                </a:extLst>
              </a:tr>
              <a:tr h="422025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dirty="0" smtClean="0">
                          <a:effectLst/>
                        </a:rPr>
                        <a:t>  Is consumer confidence</a:t>
                      </a:r>
                      <a:r>
                        <a:rPr lang="en-AU" sz="1800" u="none" strike="noStrike" baseline="0" dirty="0" smtClean="0">
                          <a:effectLst/>
                        </a:rPr>
                        <a:t> index </a:t>
                      </a:r>
                      <a:r>
                        <a:rPr lang="en-AU" sz="1800" u="none" strike="noStrike" dirty="0" smtClean="0">
                          <a:effectLst/>
                        </a:rPr>
                        <a:t>a </a:t>
                      </a:r>
                      <a:r>
                        <a:rPr lang="en-AU" sz="1800" u="none" strike="noStrike" dirty="0">
                          <a:effectLst/>
                        </a:rPr>
                        <a:t>factor affecting the clients subscription?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22004878"/>
                  </a:ext>
                </a:extLst>
              </a:tr>
              <a:tr h="458723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dirty="0" smtClean="0">
                          <a:effectLst/>
                        </a:rPr>
                        <a:t>  Is consumer price </a:t>
                      </a:r>
                      <a:r>
                        <a:rPr lang="en-AU" sz="1800" u="none" strike="noStrike" baseline="0" dirty="0" smtClean="0">
                          <a:effectLst/>
                        </a:rPr>
                        <a:t>index </a:t>
                      </a:r>
                      <a:r>
                        <a:rPr lang="en-AU" sz="1800" u="none" strike="noStrike" dirty="0" smtClean="0">
                          <a:effectLst/>
                        </a:rPr>
                        <a:t>a factor affecting the clients subscription?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20332901"/>
                  </a:ext>
                </a:extLst>
              </a:tr>
              <a:tr h="440375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dirty="0" smtClean="0">
                          <a:effectLst/>
                        </a:rPr>
                        <a:t>  Is employment variability factor affecting the clients subscription?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98540674"/>
                  </a:ext>
                </a:extLst>
              </a:tr>
              <a:tr h="4403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1800" u="none" strike="noStrike" dirty="0" smtClean="0">
                          <a:effectLst/>
                        </a:rPr>
                        <a:t>  Which job category </a:t>
                      </a:r>
                      <a:r>
                        <a:rPr lang="en-AU" sz="1800" u="none" strike="noStrike" dirty="0">
                          <a:effectLst/>
                        </a:rPr>
                        <a:t>are more likely to subscribe to term deposit?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86407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4529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16992B13-74C4-4370-93C5-F5403D944D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1" y="0"/>
            <a:ext cx="2275119" cy="6858000"/>
          </a:xfrm>
          <a:custGeom>
            <a:avLst/>
            <a:gdLst>
              <a:gd name="connsiteX0" fmla="*/ 0 w 2275119"/>
              <a:gd name="connsiteY0" fmla="*/ 0 h 6858000"/>
              <a:gd name="connsiteX1" fmla="*/ 1389294 w 2275119"/>
              <a:gd name="connsiteY1" fmla="*/ 0 h 6858000"/>
              <a:gd name="connsiteX2" fmla="*/ 1556068 w 2275119"/>
              <a:gd name="connsiteY2" fmla="*/ 0 h 6858000"/>
              <a:gd name="connsiteX3" fmla="*/ 2098907 w 2275119"/>
              <a:gd name="connsiteY3" fmla="*/ 0 h 6858000"/>
              <a:gd name="connsiteX4" fmla="*/ 2100494 w 2275119"/>
              <a:gd name="connsiteY4" fmla="*/ 68263 h 6858000"/>
              <a:gd name="connsiteX5" fmla="*/ 2108432 w 2275119"/>
              <a:gd name="connsiteY5" fmla="*/ 128588 h 6858000"/>
              <a:gd name="connsiteX6" fmla="*/ 2119544 w 2275119"/>
              <a:gd name="connsiteY6" fmla="*/ 180975 h 6858000"/>
              <a:gd name="connsiteX7" fmla="*/ 2133832 w 2275119"/>
              <a:gd name="connsiteY7" fmla="*/ 227013 h 6858000"/>
              <a:gd name="connsiteX8" fmla="*/ 2149707 w 2275119"/>
              <a:gd name="connsiteY8" fmla="*/ 268288 h 6858000"/>
              <a:gd name="connsiteX9" fmla="*/ 2168757 w 2275119"/>
              <a:gd name="connsiteY9" fmla="*/ 304800 h 6858000"/>
              <a:gd name="connsiteX10" fmla="*/ 2187807 w 2275119"/>
              <a:gd name="connsiteY10" fmla="*/ 342900 h 6858000"/>
              <a:gd name="connsiteX11" fmla="*/ 2206857 w 2275119"/>
              <a:gd name="connsiteY11" fmla="*/ 381000 h 6858000"/>
              <a:gd name="connsiteX12" fmla="*/ 2222732 w 2275119"/>
              <a:gd name="connsiteY12" fmla="*/ 417513 h 6858000"/>
              <a:gd name="connsiteX13" fmla="*/ 2238607 w 2275119"/>
              <a:gd name="connsiteY13" fmla="*/ 458788 h 6858000"/>
              <a:gd name="connsiteX14" fmla="*/ 2254482 w 2275119"/>
              <a:gd name="connsiteY14" fmla="*/ 504825 h 6858000"/>
              <a:gd name="connsiteX15" fmla="*/ 2265594 w 2275119"/>
              <a:gd name="connsiteY15" fmla="*/ 557213 h 6858000"/>
              <a:gd name="connsiteX16" fmla="*/ 2271944 w 2275119"/>
              <a:gd name="connsiteY16" fmla="*/ 617538 h 6858000"/>
              <a:gd name="connsiteX17" fmla="*/ 2275119 w 2275119"/>
              <a:gd name="connsiteY17" fmla="*/ 685800 h 6858000"/>
              <a:gd name="connsiteX18" fmla="*/ 2271944 w 2275119"/>
              <a:gd name="connsiteY18" fmla="*/ 754063 h 6858000"/>
              <a:gd name="connsiteX19" fmla="*/ 2265594 w 2275119"/>
              <a:gd name="connsiteY19" fmla="*/ 814388 h 6858000"/>
              <a:gd name="connsiteX20" fmla="*/ 2254482 w 2275119"/>
              <a:gd name="connsiteY20" fmla="*/ 866775 h 6858000"/>
              <a:gd name="connsiteX21" fmla="*/ 2238607 w 2275119"/>
              <a:gd name="connsiteY21" fmla="*/ 912813 h 6858000"/>
              <a:gd name="connsiteX22" fmla="*/ 2222732 w 2275119"/>
              <a:gd name="connsiteY22" fmla="*/ 954088 h 6858000"/>
              <a:gd name="connsiteX23" fmla="*/ 2206857 w 2275119"/>
              <a:gd name="connsiteY23" fmla="*/ 990600 h 6858000"/>
              <a:gd name="connsiteX24" fmla="*/ 2187807 w 2275119"/>
              <a:gd name="connsiteY24" fmla="*/ 1028700 h 6858000"/>
              <a:gd name="connsiteX25" fmla="*/ 2168757 w 2275119"/>
              <a:gd name="connsiteY25" fmla="*/ 1066800 h 6858000"/>
              <a:gd name="connsiteX26" fmla="*/ 2149707 w 2275119"/>
              <a:gd name="connsiteY26" fmla="*/ 1103313 h 6858000"/>
              <a:gd name="connsiteX27" fmla="*/ 2133832 w 2275119"/>
              <a:gd name="connsiteY27" fmla="*/ 1144588 h 6858000"/>
              <a:gd name="connsiteX28" fmla="*/ 2119544 w 2275119"/>
              <a:gd name="connsiteY28" fmla="*/ 1190625 h 6858000"/>
              <a:gd name="connsiteX29" fmla="*/ 2108432 w 2275119"/>
              <a:gd name="connsiteY29" fmla="*/ 1243013 h 6858000"/>
              <a:gd name="connsiteX30" fmla="*/ 2100494 w 2275119"/>
              <a:gd name="connsiteY30" fmla="*/ 1303338 h 6858000"/>
              <a:gd name="connsiteX31" fmla="*/ 2098907 w 2275119"/>
              <a:gd name="connsiteY31" fmla="*/ 1371600 h 6858000"/>
              <a:gd name="connsiteX32" fmla="*/ 2100494 w 2275119"/>
              <a:gd name="connsiteY32" fmla="*/ 1439863 h 6858000"/>
              <a:gd name="connsiteX33" fmla="*/ 2108432 w 2275119"/>
              <a:gd name="connsiteY33" fmla="*/ 1500188 h 6858000"/>
              <a:gd name="connsiteX34" fmla="*/ 2119544 w 2275119"/>
              <a:gd name="connsiteY34" fmla="*/ 1552575 h 6858000"/>
              <a:gd name="connsiteX35" fmla="*/ 2133832 w 2275119"/>
              <a:gd name="connsiteY35" fmla="*/ 1598613 h 6858000"/>
              <a:gd name="connsiteX36" fmla="*/ 2149707 w 2275119"/>
              <a:gd name="connsiteY36" fmla="*/ 1639888 h 6858000"/>
              <a:gd name="connsiteX37" fmla="*/ 2168757 w 2275119"/>
              <a:gd name="connsiteY37" fmla="*/ 1676400 h 6858000"/>
              <a:gd name="connsiteX38" fmla="*/ 2187807 w 2275119"/>
              <a:gd name="connsiteY38" fmla="*/ 1714500 h 6858000"/>
              <a:gd name="connsiteX39" fmla="*/ 2206857 w 2275119"/>
              <a:gd name="connsiteY39" fmla="*/ 1752600 h 6858000"/>
              <a:gd name="connsiteX40" fmla="*/ 2222732 w 2275119"/>
              <a:gd name="connsiteY40" fmla="*/ 1789113 h 6858000"/>
              <a:gd name="connsiteX41" fmla="*/ 2238607 w 2275119"/>
              <a:gd name="connsiteY41" fmla="*/ 1830388 h 6858000"/>
              <a:gd name="connsiteX42" fmla="*/ 2254482 w 2275119"/>
              <a:gd name="connsiteY42" fmla="*/ 1876425 h 6858000"/>
              <a:gd name="connsiteX43" fmla="*/ 2265594 w 2275119"/>
              <a:gd name="connsiteY43" fmla="*/ 1928813 h 6858000"/>
              <a:gd name="connsiteX44" fmla="*/ 2271944 w 2275119"/>
              <a:gd name="connsiteY44" fmla="*/ 1989138 h 6858000"/>
              <a:gd name="connsiteX45" fmla="*/ 2275119 w 2275119"/>
              <a:gd name="connsiteY45" fmla="*/ 2057400 h 6858000"/>
              <a:gd name="connsiteX46" fmla="*/ 2271944 w 2275119"/>
              <a:gd name="connsiteY46" fmla="*/ 2125663 h 6858000"/>
              <a:gd name="connsiteX47" fmla="*/ 2265594 w 2275119"/>
              <a:gd name="connsiteY47" fmla="*/ 2185988 h 6858000"/>
              <a:gd name="connsiteX48" fmla="*/ 2254482 w 2275119"/>
              <a:gd name="connsiteY48" fmla="*/ 2238375 h 6858000"/>
              <a:gd name="connsiteX49" fmla="*/ 2238607 w 2275119"/>
              <a:gd name="connsiteY49" fmla="*/ 2284413 h 6858000"/>
              <a:gd name="connsiteX50" fmla="*/ 2222732 w 2275119"/>
              <a:gd name="connsiteY50" fmla="*/ 2325688 h 6858000"/>
              <a:gd name="connsiteX51" fmla="*/ 2206857 w 2275119"/>
              <a:gd name="connsiteY51" fmla="*/ 2362200 h 6858000"/>
              <a:gd name="connsiteX52" fmla="*/ 2187807 w 2275119"/>
              <a:gd name="connsiteY52" fmla="*/ 2400300 h 6858000"/>
              <a:gd name="connsiteX53" fmla="*/ 2168757 w 2275119"/>
              <a:gd name="connsiteY53" fmla="*/ 2438400 h 6858000"/>
              <a:gd name="connsiteX54" fmla="*/ 2149707 w 2275119"/>
              <a:gd name="connsiteY54" fmla="*/ 2474913 h 6858000"/>
              <a:gd name="connsiteX55" fmla="*/ 2133832 w 2275119"/>
              <a:gd name="connsiteY55" fmla="*/ 2516188 h 6858000"/>
              <a:gd name="connsiteX56" fmla="*/ 2119544 w 2275119"/>
              <a:gd name="connsiteY56" fmla="*/ 2562225 h 6858000"/>
              <a:gd name="connsiteX57" fmla="*/ 2108432 w 2275119"/>
              <a:gd name="connsiteY57" fmla="*/ 2614613 h 6858000"/>
              <a:gd name="connsiteX58" fmla="*/ 2100494 w 2275119"/>
              <a:gd name="connsiteY58" fmla="*/ 2674938 h 6858000"/>
              <a:gd name="connsiteX59" fmla="*/ 2098907 w 2275119"/>
              <a:gd name="connsiteY59" fmla="*/ 2743200 h 6858000"/>
              <a:gd name="connsiteX60" fmla="*/ 2100494 w 2275119"/>
              <a:gd name="connsiteY60" fmla="*/ 2811463 h 6858000"/>
              <a:gd name="connsiteX61" fmla="*/ 2108432 w 2275119"/>
              <a:gd name="connsiteY61" fmla="*/ 2871788 h 6858000"/>
              <a:gd name="connsiteX62" fmla="*/ 2119544 w 2275119"/>
              <a:gd name="connsiteY62" fmla="*/ 2924175 h 6858000"/>
              <a:gd name="connsiteX63" fmla="*/ 2133832 w 2275119"/>
              <a:gd name="connsiteY63" fmla="*/ 2970213 h 6858000"/>
              <a:gd name="connsiteX64" fmla="*/ 2149707 w 2275119"/>
              <a:gd name="connsiteY64" fmla="*/ 3011488 h 6858000"/>
              <a:gd name="connsiteX65" fmla="*/ 2168757 w 2275119"/>
              <a:gd name="connsiteY65" fmla="*/ 3048000 h 6858000"/>
              <a:gd name="connsiteX66" fmla="*/ 2187807 w 2275119"/>
              <a:gd name="connsiteY66" fmla="*/ 3086100 h 6858000"/>
              <a:gd name="connsiteX67" fmla="*/ 2206857 w 2275119"/>
              <a:gd name="connsiteY67" fmla="*/ 3124200 h 6858000"/>
              <a:gd name="connsiteX68" fmla="*/ 2222732 w 2275119"/>
              <a:gd name="connsiteY68" fmla="*/ 3160713 h 6858000"/>
              <a:gd name="connsiteX69" fmla="*/ 2238607 w 2275119"/>
              <a:gd name="connsiteY69" fmla="*/ 3201988 h 6858000"/>
              <a:gd name="connsiteX70" fmla="*/ 2254482 w 2275119"/>
              <a:gd name="connsiteY70" fmla="*/ 3248025 h 6858000"/>
              <a:gd name="connsiteX71" fmla="*/ 2265594 w 2275119"/>
              <a:gd name="connsiteY71" fmla="*/ 3300413 h 6858000"/>
              <a:gd name="connsiteX72" fmla="*/ 2271944 w 2275119"/>
              <a:gd name="connsiteY72" fmla="*/ 3360738 h 6858000"/>
              <a:gd name="connsiteX73" fmla="*/ 2275119 w 2275119"/>
              <a:gd name="connsiteY73" fmla="*/ 3427413 h 6858000"/>
              <a:gd name="connsiteX74" fmla="*/ 2271944 w 2275119"/>
              <a:gd name="connsiteY74" fmla="*/ 3497263 h 6858000"/>
              <a:gd name="connsiteX75" fmla="*/ 2265594 w 2275119"/>
              <a:gd name="connsiteY75" fmla="*/ 3557588 h 6858000"/>
              <a:gd name="connsiteX76" fmla="*/ 2254482 w 2275119"/>
              <a:gd name="connsiteY76" fmla="*/ 3609975 h 6858000"/>
              <a:gd name="connsiteX77" fmla="*/ 2238607 w 2275119"/>
              <a:gd name="connsiteY77" fmla="*/ 3656013 h 6858000"/>
              <a:gd name="connsiteX78" fmla="*/ 2222732 w 2275119"/>
              <a:gd name="connsiteY78" fmla="*/ 3697288 h 6858000"/>
              <a:gd name="connsiteX79" fmla="*/ 2206857 w 2275119"/>
              <a:gd name="connsiteY79" fmla="*/ 3733800 h 6858000"/>
              <a:gd name="connsiteX80" fmla="*/ 2187807 w 2275119"/>
              <a:gd name="connsiteY80" fmla="*/ 3771900 h 6858000"/>
              <a:gd name="connsiteX81" fmla="*/ 2168757 w 2275119"/>
              <a:gd name="connsiteY81" fmla="*/ 3810000 h 6858000"/>
              <a:gd name="connsiteX82" fmla="*/ 2149707 w 2275119"/>
              <a:gd name="connsiteY82" fmla="*/ 3846513 h 6858000"/>
              <a:gd name="connsiteX83" fmla="*/ 2133832 w 2275119"/>
              <a:gd name="connsiteY83" fmla="*/ 3887788 h 6858000"/>
              <a:gd name="connsiteX84" fmla="*/ 2119544 w 2275119"/>
              <a:gd name="connsiteY84" fmla="*/ 3933825 h 6858000"/>
              <a:gd name="connsiteX85" fmla="*/ 2108432 w 2275119"/>
              <a:gd name="connsiteY85" fmla="*/ 3986213 h 6858000"/>
              <a:gd name="connsiteX86" fmla="*/ 2100494 w 2275119"/>
              <a:gd name="connsiteY86" fmla="*/ 4046538 h 6858000"/>
              <a:gd name="connsiteX87" fmla="*/ 2098907 w 2275119"/>
              <a:gd name="connsiteY87" fmla="*/ 4114800 h 6858000"/>
              <a:gd name="connsiteX88" fmla="*/ 2100494 w 2275119"/>
              <a:gd name="connsiteY88" fmla="*/ 4183063 h 6858000"/>
              <a:gd name="connsiteX89" fmla="*/ 2108432 w 2275119"/>
              <a:gd name="connsiteY89" fmla="*/ 4243388 h 6858000"/>
              <a:gd name="connsiteX90" fmla="*/ 2119544 w 2275119"/>
              <a:gd name="connsiteY90" fmla="*/ 4295775 h 6858000"/>
              <a:gd name="connsiteX91" fmla="*/ 2133832 w 2275119"/>
              <a:gd name="connsiteY91" fmla="*/ 4341813 h 6858000"/>
              <a:gd name="connsiteX92" fmla="*/ 2149707 w 2275119"/>
              <a:gd name="connsiteY92" fmla="*/ 4383088 h 6858000"/>
              <a:gd name="connsiteX93" fmla="*/ 2168757 w 2275119"/>
              <a:gd name="connsiteY93" fmla="*/ 4419600 h 6858000"/>
              <a:gd name="connsiteX94" fmla="*/ 2206857 w 2275119"/>
              <a:gd name="connsiteY94" fmla="*/ 4495800 h 6858000"/>
              <a:gd name="connsiteX95" fmla="*/ 2222732 w 2275119"/>
              <a:gd name="connsiteY95" fmla="*/ 4532313 h 6858000"/>
              <a:gd name="connsiteX96" fmla="*/ 2238607 w 2275119"/>
              <a:gd name="connsiteY96" fmla="*/ 4573588 h 6858000"/>
              <a:gd name="connsiteX97" fmla="*/ 2254482 w 2275119"/>
              <a:gd name="connsiteY97" fmla="*/ 4619625 h 6858000"/>
              <a:gd name="connsiteX98" fmla="*/ 2265594 w 2275119"/>
              <a:gd name="connsiteY98" fmla="*/ 4672013 h 6858000"/>
              <a:gd name="connsiteX99" fmla="*/ 2271944 w 2275119"/>
              <a:gd name="connsiteY99" fmla="*/ 4732338 h 6858000"/>
              <a:gd name="connsiteX100" fmla="*/ 2275119 w 2275119"/>
              <a:gd name="connsiteY100" fmla="*/ 4800600 h 6858000"/>
              <a:gd name="connsiteX101" fmla="*/ 2271944 w 2275119"/>
              <a:gd name="connsiteY101" fmla="*/ 4868863 h 6858000"/>
              <a:gd name="connsiteX102" fmla="*/ 2265594 w 2275119"/>
              <a:gd name="connsiteY102" fmla="*/ 4929188 h 6858000"/>
              <a:gd name="connsiteX103" fmla="*/ 2254482 w 2275119"/>
              <a:gd name="connsiteY103" fmla="*/ 4981575 h 6858000"/>
              <a:gd name="connsiteX104" fmla="*/ 2238607 w 2275119"/>
              <a:gd name="connsiteY104" fmla="*/ 5027613 h 6858000"/>
              <a:gd name="connsiteX105" fmla="*/ 2222732 w 2275119"/>
              <a:gd name="connsiteY105" fmla="*/ 5068888 h 6858000"/>
              <a:gd name="connsiteX106" fmla="*/ 2206857 w 2275119"/>
              <a:gd name="connsiteY106" fmla="*/ 5105400 h 6858000"/>
              <a:gd name="connsiteX107" fmla="*/ 2187807 w 2275119"/>
              <a:gd name="connsiteY107" fmla="*/ 5143500 h 6858000"/>
              <a:gd name="connsiteX108" fmla="*/ 2168757 w 2275119"/>
              <a:gd name="connsiteY108" fmla="*/ 5181600 h 6858000"/>
              <a:gd name="connsiteX109" fmla="*/ 2149707 w 2275119"/>
              <a:gd name="connsiteY109" fmla="*/ 5218113 h 6858000"/>
              <a:gd name="connsiteX110" fmla="*/ 2133832 w 2275119"/>
              <a:gd name="connsiteY110" fmla="*/ 5259388 h 6858000"/>
              <a:gd name="connsiteX111" fmla="*/ 2119544 w 2275119"/>
              <a:gd name="connsiteY111" fmla="*/ 5305425 h 6858000"/>
              <a:gd name="connsiteX112" fmla="*/ 2108432 w 2275119"/>
              <a:gd name="connsiteY112" fmla="*/ 5357813 h 6858000"/>
              <a:gd name="connsiteX113" fmla="*/ 2100494 w 2275119"/>
              <a:gd name="connsiteY113" fmla="*/ 5418138 h 6858000"/>
              <a:gd name="connsiteX114" fmla="*/ 2098907 w 2275119"/>
              <a:gd name="connsiteY114" fmla="*/ 5486400 h 6858000"/>
              <a:gd name="connsiteX115" fmla="*/ 2100494 w 2275119"/>
              <a:gd name="connsiteY115" fmla="*/ 5554663 h 6858000"/>
              <a:gd name="connsiteX116" fmla="*/ 2108432 w 2275119"/>
              <a:gd name="connsiteY116" fmla="*/ 5614988 h 6858000"/>
              <a:gd name="connsiteX117" fmla="*/ 2119544 w 2275119"/>
              <a:gd name="connsiteY117" fmla="*/ 5667375 h 6858000"/>
              <a:gd name="connsiteX118" fmla="*/ 2133832 w 2275119"/>
              <a:gd name="connsiteY118" fmla="*/ 5713413 h 6858000"/>
              <a:gd name="connsiteX119" fmla="*/ 2149707 w 2275119"/>
              <a:gd name="connsiteY119" fmla="*/ 5754688 h 6858000"/>
              <a:gd name="connsiteX120" fmla="*/ 2168757 w 2275119"/>
              <a:gd name="connsiteY120" fmla="*/ 5791200 h 6858000"/>
              <a:gd name="connsiteX121" fmla="*/ 2187807 w 2275119"/>
              <a:gd name="connsiteY121" fmla="*/ 5829300 h 6858000"/>
              <a:gd name="connsiteX122" fmla="*/ 2206857 w 2275119"/>
              <a:gd name="connsiteY122" fmla="*/ 5867400 h 6858000"/>
              <a:gd name="connsiteX123" fmla="*/ 2222732 w 2275119"/>
              <a:gd name="connsiteY123" fmla="*/ 5903913 h 6858000"/>
              <a:gd name="connsiteX124" fmla="*/ 2238607 w 2275119"/>
              <a:gd name="connsiteY124" fmla="*/ 5945188 h 6858000"/>
              <a:gd name="connsiteX125" fmla="*/ 2254482 w 2275119"/>
              <a:gd name="connsiteY125" fmla="*/ 5991225 h 6858000"/>
              <a:gd name="connsiteX126" fmla="*/ 2265594 w 2275119"/>
              <a:gd name="connsiteY126" fmla="*/ 6043613 h 6858000"/>
              <a:gd name="connsiteX127" fmla="*/ 2271944 w 2275119"/>
              <a:gd name="connsiteY127" fmla="*/ 6103938 h 6858000"/>
              <a:gd name="connsiteX128" fmla="*/ 2275119 w 2275119"/>
              <a:gd name="connsiteY128" fmla="*/ 6172200 h 6858000"/>
              <a:gd name="connsiteX129" fmla="*/ 2271944 w 2275119"/>
              <a:gd name="connsiteY129" fmla="*/ 6240463 h 6858000"/>
              <a:gd name="connsiteX130" fmla="*/ 2265594 w 2275119"/>
              <a:gd name="connsiteY130" fmla="*/ 6300788 h 6858000"/>
              <a:gd name="connsiteX131" fmla="*/ 2254482 w 2275119"/>
              <a:gd name="connsiteY131" fmla="*/ 6353175 h 6858000"/>
              <a:gd name="connsiteX132" fmla="*/ 2238607 w 2275119"/>
              <a:gd name="connsiteY132" fmla="*/ 6399213 h 6858000"/>
              <a:gd name="connsiteX133" fmla="*/ 2222732 w 2275119"/>
              <a:gd name="connsiteY133" fmla="*/ 6440488 h 6858000"/>
              <a:gd name="connsiteX134" fmla="*/ 2206857 w 2275119"/>
              <a:gd name="connsiteY134" fmla="*/ 6477000 h 6858000"/>
              <a:gd name="connsiteX135" fmla="*/ 2187807 w 2275119"/>
              <a:gd name="connsiteY135" fmla="*/ 6515100 h 6858000"/>
              <a:gd name="connsiteX136" fmla="*/ 2168757 w 2275119"/>
              <a:gd name="connsiteY136" fmla="*/ 6553200 h 6858000"/>
              <a:gd name="connsiteX137" fmla="*/ 2149707 w 2275119"/>
              <a:gd name="connsiteY137" fmla="*/ 6589713 h 6858000"/>
              <a:gd name="connsiteX138" fmla="*/ 2133832 w 2275119"/>
              <a:gd name="connsiteY138" fmla="*/ 6630988 h 6858000"/>
              <a:gd name="connsiteX139" fmla="*/ 2119544 w 2275119"/>
              <a:gd name="connsiteY139" fmla="*/ 6677025 h 6858000"/>
              <a:gd name="connsiteX140" fmla="*/ 2108432 w 2275119"/>
              <a:gd name="connsiteY140" fmla="*/ 6729413 h 6858000"/>
              <a:gd name="connsiteX141" fmla="*/ 2100494 w 2275119"/>
              <a:gd name="connsiteY141" fmla="*/ 6789738 h 6858000"/>
              <a:gd name="connsiteX142" fmla="*/ 2098907 w 2275119"/>
              <a:gd name="connsiteY142" fmla="*/ 6858000 h 6858000"/>
              <a:gd name="connsiteX143" fmla="*/ 1556068 w 2275119"/>
              <a:gd name="connsiteY143" fmla="*/ 6858000 h 6858000"/>
              <a:gd name="connsiteX144" fmla="*/ 1389294 w 2275119"/>
              <a:gd name="connsiteY144" fmla="*/ 6858000 h 6858000"/>
              <a:gd name="connsiteX145" fmla="*/ 0 w 2275119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275119" h="6858000">
                <a:moveTo>
                  <a:pt x="0" y="0"/>
                </a:moveTo>
                <a:lnTo>
                  <a:pt x="1389294" y="0"/>
                </a:lnTo>
                <a:lnTo>
                  <a:pt x="1556068" y="0"/>
                </a:lnTo>
                <a:lnTo>
                  <a:pt x="2098907" y="0"/>
                </a:lnTo>
                <a:lnTo>
                  <a:pt x="2100494" y="68263"/>
                </a:lnTo>
                <a:lnTo>
                  <a:pt x="2108432" y="128588"/>
                </a:lnTo>
                <a:lnTo>
                  <a:pt x="2119544" y="180975"/>
                </a:lnTo>
                <a:lnTo>
                  <a:pt x="2133832" y="227013"/>
                </a:lnTo>
                <a:lnTo>
                  <a:pt x="2149707" y="268288"/>
                </a:lnTo>
                <a:lnTo>
                  <a:pt x="2168757" y="304800"/>
                </a:lnTo>
                <a:lnTo>
                  <a:pt x="2187807" y="342900"/>
                </a:lnTo>
                <a:lnTo>
                  <a:pt x="2206857" y="381000"/>
                </a:lnTo>
                <a:lnTo>
                  <a:pt x="2222732" y="417513"/>
                </a:lnTo>
                <a:lnTo>
                  <a:pt x="2238607" y="458788"/>
                </a:lnTo>
                <a:lnTo>
                  <a:pt x="2254482" y="504825"/>
                </a:lnTo>
                <a:lnTo>
                  <a:pt x="2265594" y="557213"/>
                </a:lnTo>
                <a:lnTo>
                  <a:pt x="2271944" y="617538"/>
                </a:lnTo>
                <a:lnTo>
                  <a:pt x="2275119" y="685800"/>
                </a:lnTo>
                <a:lnTo>
                  <a:pt x="2271944" y="754063"/>
                </a:lnTo>
                <a:lnTo>
                  <a:pt x="2265594" y="814388"/>
                </a:lnTo>
                <a:lnTo>
                  <a:pt x="2254482" y="866775"/>
                </a:lnTo>
                <a:lnTo>
                  <a:pt x="2238607" y="912813"/>
                </a:lnTo>
                <a:lnTo>
                  <a:pt x="2222732" y="954088"/>
                </a:lnTo>
                <a:lnTo>
                  <a:pt x="2206857" y="990600"/>
                </a:lnTo>
                <a:lnTo>
                  <a:pt x="2187807" y="1028700"/>
                </a:lnTo>
                <a:lnTo>
                  <a:pt x="2168757" y="1066800"/>
                </a:lnTo>
                <a:lnTo>
                  <a:pt x="2149707" y="1103313"/>
                </a:lnTo>
                <a:lnTo>
                  <a:pt x="2133832" y="1144588"/>
                </a:lnTo>
                <a:lnTo>
                  <a:pt x="2119544" y="1190625"/>
                </a:lnTo>
                <a:lnTo>
                  <a:pt x="2108432" y="1243013"/>
                </a:lnTo>
                <a:lnTo>
                  <a:pt x="2100494" y="1303338"/>
                </a:lnTo>
                <a:lnTo>
                  <a:pt x="2098907" y="1371600"/>
                </a:lnTo>
                <a:lnTo>
                  <a:pt x="2100494" y="1439863"/>
                </a:lnTo>
                <a:lnTo>
                  <a:pt x="2108432" y="1500188"/>
                </a:lnTo>
                <a:lnTo>
                  <a:pt x="2119544" y="1552575"/>
                </a:lnTo>
                <a:lnTo>
                  <a:pt x="2133832" y="1598613"/>
                </a:lnTo>
                <a:lnTo>
                  <a:pt x="2149707" y="1639888"/>
                </a:lnTo>
                <a:lnTo>
                  <a:pt x="2168757" y="1676400"/>
                </a:lnTo>
                <a:lnTo>
                  <a:pt x="2187807" y="1714500"/>
                </a:lnTo>
                <a:lnTo>
                  <a:pt x="2206857" y="1752600"/>
                </a:lnTo>
                <a:lnTo>
                  <a:pt x="2222732" y="1789113"/>
                </a:lnTo>
                <a:lnTo>
                  <a:pt x="2238607" y="1830388"/>
                </a:lnTo>
                <a:lnTo>
                  <a:pt x="2254482" y="1876425"/>
                </a:lnTo>
                <a:lnTo>
                  <a:pt x="2265594" y="1928813"/>
                </a:lnTo>
                <a:lnTo>
                  <a:pt x="2271944" y="1989138"/>
                </a:lnTo>
                <a:lnTo>
                  <a:pt x="2275119" y="2057400"/>
                </a:lnTo>
                <a:lnTo>
                  <a:pt x="2271944" y="2125663"/>
                </a:lnTo>
                <a:lnTo>
                  <a:pt x="2265594" y="2185988"/>
                </a:lnTo>
                <a:lnTo>
                  <a:pt x="2254482" y="2238375"/>
                </a:lnTo>
                <a:lnTo>
                  <a:pt x="2238607" y="2284413"/>
                </a:lnTo>
                <a:lnTo>
                  <a:pt x="2222732" y="2325688"/>
                </a:lnTo>
                <a:lnTo>
                  <a:pt x="2206857" y="2362200"/>
                </a:lnTo>
                <a:lnTo>
                  <a:pt x="2187807" y="2400300"/>
                </a:lnTo>
                <a:lnTo>
                  <a:pt x="2168757" y="2438400"/>
                </a:lnTo>
                <a:lnTo>
                  <a:pt x="2149707" y="2474913"/>
                </a:lnTo>
                <a:lnTo>
                  <a:pt x="2133832" y="2516188"/>
                </a:lnTo>
                <a:lnTo>
                  <a:pt x="2119544" y="2562225"/>
                </a:lnTo>
                <a:lnTo>
                  <a:pt x="2108432" y="2614613"/>
                </a:lnTo>
                <a:lnTo>
                  <a:pt x="2100494" y="2674938"/>
                </a:lnTo>
                <a:lnTo>
                  <a:pt x="2098907" y="2743200"/>
                </a:lnTo>
                <a:lnTo>
                  <a:pt x="2100494" y="2811463"/>
                </a:lnTo>
                <a:lnTo>
                  <a:pt x="2108432" y="2871788"/>
                </a:lnTo>
                <a:lnTo>
                  <a:pt x="2119544" y="2924175"/>
                </a:lnTo>
                <a:lnTo>
                  <a:pt x="2133832" y="2970213"/>
                </a:lnTo>
                <a:lnTo>
                  <a:pt x="2149707" y="3011488"/>
                </a:lnTo>
                <a:lnTo>
                  <a:pt x="2168757" y="3048000"/>
                </a:lnTo>
                <a:lnTo>
                  <a:pt x="2187807" y="3086100"/>
                </a:lnTo>
                <a:lnTo>
                  <a:pt x="2206857" y="3124200"/>
                </a:lnTo>
                <a:lnTo>
                  <a:pt x="2222732" y="3160713"/>
                </a:lnTo>
                <a:lnTo>
                  <a:pt x="2238607" y="3201988"/>
                </a:lnTo>
                <a:lnTo>
                  <a:pt x="2254482" y="3248025"/>
                </a:lnTo>
                <a:lnTo>
                  <a:pt x="2265594" y="3300413"/>
                </a:lnTo>
                <a:lnTo>
                  <a:pt x="2271944" y="3360738"/>
                </a:lnTo>
                <a:lnTo>
                  <a:pt x="2275119" y="3427413"/>
                </a:lnTo>
                <a:lnTo>
                  <a:pt x="2271944" y="3497263"/>
                </a:lnTo>
                <a:lnTo>
                  <a:pt x="2265594" y="3557588"/>
                </a:lnTo>
                <a:lnTo>
                  <a:pt x="2254482" y="3609975"/>
                </a:lnTo>
                <a:lnTo>
                  <a:pt x="2238607" y="3656013"/>
                </a:lnTo>
                <a:lnTo>
                  <a:pt x="2222732" y="3697288"/>
                </a:lnTo>
                <a:lnTo>
                  <a:pt x="2206857" y="3733800"/>
                </a:lnTo>
                <a:lnTo>
                  <a:pt x="2187807" y="3771900"/>
                </a:lnTo>
                <a:lnTo>
                  <a:pt x="2168757" y="3810000"/>
                </a:lnTo>
                <a:lnTo>
                  <a:pt x="2149707" y="3846513"/>
                </a:lnTo>
                <a:lnTo>
                  <a:pt x="2133832" y="3887788"/>
                </a:lnTo>
                <a:lnTo>
                  <a:pt x="2119544" y="3933825"/>
                </a:lnTo>
                <a:lnTo>
                  <a:pt x="2108432" y="3986213"/>
                </a:lnTo>
                <a:lnTo>
                  <a:pt x="2100494" y="4046538"/>
                </a:lnTo>
                <a:lnTo>
                  <a:pt x="2098907" y="4114800"/>
                </a:lnTo>
                <a:lnTo>
                  <a:pt x="2100494" y="4183063"/>
                </a:lnTo>
                <a:lnTo>
                  <a:pt x="2108432" y="4243388"/>
                </a:lnTo>
                <a:lnTo>
                  <a:pt x="2119544" y="4295775"/>
                </a:lnTo>
                <a:lnTo>
                  <a:pt x="2133832" y="4341813"/>
                </a:lnTo>
                <a:lnTo>
                  <a:pt x="2149707" y="4383088"/>
                </a:lnTo>
                <a:lnTo>
                  <a:pt x="2168757" y="4419600"/>
                </a:lnTo>
                <a:lnTo>
                  <a:pt x="2206857" y="4495800"/>
                </a:lnTo>
                <a:lnTo>
                  <a:pt x="2222732" y="4532313"/>
                </a:lnTo>
                <a:lnTo>
                  <a:pt x="2238607" y="4573588"/>
                </a:lnTo>
                <a:lnTo>
                  <a:pt x="2254482" y="4619625"/>
                </a:lnTo>
                <a:lnTo>
                  <a:pt x="2265594" y="4672013"/>
                </a:lnTo>
                <a:lnTo>
                  <a:pt x="2271944" y="4732338"/>
                </a:lnTo>
                <a:lnTo>
                  <a:pt x="2275119" y="4800600"/>
                </a:lnTo>
                <a:lnTo>
                  <a:pt x="2271944" y="4868863"/>
                </a:lnTo>
                <a:lnTo>
                  <a:pt x="2265594" y="4929188"/>
                </a:lnTo>
                <a:lnTo>
                  <a:pt x="2254482" y="4981575"/>
                </a:lnTo>
                <a:lnTo>
                  <a:pt x="2238607" y="5027613"/>
                </a:lnTo>
                <a:lnTo>
                  <a:pt x="2222732" y="5068888"/>
                </a:lnTo>
                <a:lnTo>
                  <a:pt x="2206857" y="5105400"/>
                </a:lnTo>
                <a:lnTo>
                  <a:pt x="2187807" y="5143500"/>
                </a:lnTo>
                <a:lnTo>
                  <a:pt x="2168757" y="5181600"/>
                </a:lnTo>
                <a:lnTo>
                  <a:pt x="2149707" y="5218113"/>
                </a:lnTo>
                <a:lnTo>
                  <a:pt x="2133832" y="5259388"/>
                </a:lnTo>
                <a:lnTo>
                  <a:pt x="2119544" y="5305425"/>
                </a:lnTo>
                <a:lnTo>
                  <a:pt x="2108432" y="5357813"/>
                </a:lnTo>
                <a:lnTo>
                  <a:pt x="2100494" y="5418138"/>
                </a:lnTo>
                <a:lnTo>
                  <a:pt x="2098907" y="5486400"/>
                </a:lnTo>
                <a:lnTo>
                  <a:pt x="2100494" y="5554663"/>
                </a:lnTo>
                <a:lnTo>
                  <a:pt x="2108432" y="5614988"/>
                </a:lnTo>
                <a:lnTo>
                  <a:pt x="2119544" y="5667375"/>
                </a:lnTo>
                <a:lnTo>
                  <a:pt x="2133832" y="5713413"/>
                </a:lnTo>
                <a:lnTo>
                  <a:pt x="2149707" y="5754688"/>
                </a:lnTo>
                <a:lnTo>
                  <a:pt x="2168757" y="5791200"/>
                </a:lnTo>
                <a:lnTo>
                  <a:pt x="2187807" y="5829300"/>
                </a:lnTo>
                <a:lnTo>
                  <a:pt x="2206857" y="5867400"/>
                </a:lnTo>
                <a:lnTo>
                  <a:pt x="2222732" y="5903913"/>
                </a:lnTo>
                <a:lnTo>
                  <a:pt x="2238607" y="5945188"/>
                </a:lnTo>
                <a:lnTo>
                  <a:pt x="2254482" y="5991225"/>
                </a:lnTo>
                <a:lnTo>
                  <a:pt x="2265594" y="6043613"/>
                </a:lnTo>
                <a:lnTo>
                  <a:pt x="2271944" y="6103938"/>
                </a:lnTo>
                <a:lnTo>
                  <a:pt x="2275119" y="6172200"/>
                </a:lnTo>
                <a:lnTo>
                  <a:pt x="2271944" y="6240463"/>
                </a:lnTo>
                <a:lnTo>
                  <a:pt x="2265594" y="6300788"/>
                </a:lnTo>
                <a:lnTo>
                  <a:pt x="2254482" y="6353175"/>
                </a:lnTo>
                <a:lnTo>
                  <a:pt x="2238607" y="6399213"/>
                </a:lnTo>
                <a:lnTo>
                  <a:pt x="2222732" y="6440488"/>
                </a:lnTo>
                <a:lnTo>
                  <a:pt x="2206857" y="6477000"/>
                </a:lnTo>
                <a:lnTo>
                  <a:pt x="2187807" y="6515100"/>
                </a:lnTo>
                <a:lnTo>
                  <a:pt x="2168757" y="6553200"/>
                </a:lnTo>
                <a:lnTo>
                  <a:pt x="2149707" y="6589713"/>
                </a:lnTo>
                <a:lnTo>
                  <a:pt x="2133832" y="6630988"/>
                </a:lnTo>
                <a:lnTo>
                  <a:pt x="2119544" y="6677025"/>
                </a:lnTo>
                <a:lnTo>
                  <a:pt x="2108432" y="6729413"/>
                </a:lnTo>
                <a:lnTo>
                  <a:pt x="2100494" y="6789738"/>
                </a:lnTo>
                <a:lnTo>
                  <a:pt x="2098907" y="6858000"/>
                </a:lnTo>
                <a:lnTo>
                  <a:pt x="1556068" y="6858000"/>
                </a:lnTo>
                <a:lnTo>
                  <a:pt x="138929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3AE1F77-1EC8-47BA-A381-B6618A2FCD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64D6B16-B004-3A42-A1EC-AF75EAB67946}"/>
              </a:ext>
            </a:extLst>
          </p:cNvPr>
          <p:cNvSpPr/>
          <p:nvPr/>
        </p:nvSpPr>
        <p:spPr>
          <a:xfrm>
            <a:off x="468615" y="256347"/>
            <a:ext cx="152638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tx2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Results</a:t>
            </a:r>
            <a:endParaRPr lang="en-US" sz="3600" b="0" cap="none" spc="0" dirty="0">
              <a:ln w="0"/>
              <a:solidFill>
                <a:schemeClr val="tx2">
                  <a:lumMod val="50000"/>
                  <a:lumOff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678B9EC-9D68-3541-9200-DFAD809526FA}"/>
              </a:ext>
            </a:extLst>
          </p:cNvPr>
          <p:cNvSpPr/>
          <p:nvPr/>
        </p:nvSpPr>
        <p:spPr>
          <a:xfrm>
            <a:off x="2452785" y="4818518"/>
            <a:ext cx="319426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Conclusion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87EF68F-A192-3C4E-AA95-2441C4FCE319}"/>
              </a:ext>
            </a:extLst>
          </p:cNvPr>
          <p:cNvSpPr txBox="1"/>
          <p:nvPr/>
        </p:nvSpPr>
        <p:spPr>
          <a:xfrm>
            <a:off x="2452785" y="5464849"/>
            <a:ext cx="8921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use the decision tree model, with accuracy of 90% and precision 90%  for predicting if the customer will subscribe or not. However we have a biased data set with only 4,640 “Yes” cases out of 41,188 records,. Thus created issues while creating model for users to predict which client will subscribe.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C9FC9FE5-A733-2942-BC7E-BAE58FD1436B}"/>
              </a:ext>
            </a:extLst>
          </p:cNvPr>
          <p:cNvSpPr/>
          <p:nvPr/>
        </p:nvSpPr>
        <p:spPr>
          <a:xfrm>
            <a:off x="8744755" y="379458"/>
            <a:ext cx="3090424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Recommendations</a:t>
            </a:r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B3B41F21-4A74-3A4D-B901-32A3A40F19F6}"/>
              </a:ext>
            </a:extLst>
          </p:cNvPr>
          <p:cNvSpPr txBox="1"/>
          <p:nvPr/>
        </p:nvSpPr>
        <p:spPr>
          <a:xfrm>
            <a:off x="9092485" y="1129101"/>
            <a:ext cx="26474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model would have predicted better if there was more number of observations related to customers who have subscribed (target ‘yes’).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263917"/>
              </p:ext>
            </p:extLst>
          </p:nvPr>
        </p:nvGraphicFramePr>
        <p:xfrm>
          <a:off x="2670167" y="256347"/>
          <a:ext cx="5953760" cy="19431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6754"/>
                <a:gridCol w="449927"/>
                <a:gridCol w="723437"/>
                <a:gridCol w="809742"/>
                <a:gridCol w="809107"/>
                <a:gridCol w="899854"/>
                <a:gridCol w="899220"/>
                <a:gridCol w="915719"/>
              </a:tblGrid>
              <a:tr h="190500">
                <a:tc gridSpan="8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Decision Tree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Model Recall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Model Precision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Model Confusion Matrix Values for False Positive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Gini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Entropy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Gini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Entropy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Gini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Entropy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Yes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Yes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Yes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Yes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1179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1136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880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842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26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422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408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608516"/>
              </p:ext>
            </p:extLst>
          </p:nvPr>
        </p:nvGraphicFramePr>
        <p:xfrm>
          <a:off x="2670167" y="2494239"/>
          <a:ext cx="6276031" cy="22479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1067"/>
                <a:gridCol w="371652"/>
                <a:gridCol w="311240"/>
                <a:gridCol w="832012"/>
                <a:gridCol w="832012"/>
                <a:gridCol w="832012"/>
                <a:gridCol w="832012"/>
                <a:gridCol w="832012"/>
                <a:gridCol w="832012"/>
              </a:tblGrid>
              <a:tr h="190500">
                <a:tc gridSpan="9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K Nearest Neighbour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Model Recall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Model Precision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Model Confusion Matrix Values for False Positive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K Values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Train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Test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Before Feature Engineering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After Feature Engineering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Before Feature Engineering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After Feature Engineering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Before Feature Engineering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After Feature Engineering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Yes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Yes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Yes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Yes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160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123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64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573696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{A46239F4-1087-6F4A-84CA-699212168003}tf10001071</Template>
  <TotalTime>3587</TotalTime>
  <Words>395</Words>
  <Application>Microsoft Office PowerPoint</Application>
  <PresentationFormat>Widescreen</PresentationFormat>
  <Paragraphs>131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Ayuthaya</vt:lpstr>
      <vt:lpstr>Calibri</vt:lpstr>
      <vt:lpstr>Calibri (Body)</vt:lpstr>
      <vt:lpstr>Gill Sans MT</vt:lpstr>
      <vt:lpstr>Impact</vt:lpstr>
      <vt:lpstr>Times New Roman</vt:lpstr>
      <vt:lpstr>Badge</vt:lpstr>
      <vt:lpstr>PRACTICAL DATA SCIENCE   Assignment-2    -s3767921 -s3763905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DATA SCIENCE   Assignment-2</dc:title>
  <dc:creator>Jewel James</dc:creator>
  <cp:lastModifiedBy>Admin</cp:lastModifiedBy>
  <cp:revision>40</cp:revision>
  <dcterms:created xsi:type="dcterms:W3CDTF">2019-05-28T06:04:43Z</dcterms:created>
  <dcterms:modified xsi:type="dcterms:W3CDTF">2019-06-02T13:37:59Z</dcterms:modified>
</cp:coreProperties>
</file>