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57" r:id="rId4"/>
    <p:sldId id="267" r:id="rId5"/>
    <p:sldId id="258" r:id="rId6"/>
    <p:sldId id="259" r:id="rId7"/>
    <p:sldId id="260" r:id="rId8"/>
    <p:sldId id="261" r:id="rId9"/>
    <p:sldId id="270" r:id="rId10"/>
    <p:sldId id="263" r:id="rId11"/>
    <p:sldId id="269" r:id="rId12"/>
    <p:sldId id="273" r:id="rId13"/>
    <p:sldId id="278" r:id="rId14"/>
    <p:sldId id="279" r:id="rId15"/>
    <p:sldId id="280" r:id="rId16"/>
    <p:sldId id="281" r:id="rId17"/>
    <p:sldId id="282" r:id="rId18"/>
    <p:sldId id="28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59" d="100"/>
          <a:sy n="59" d="100"/>
        </p:scale>
        <p:origin x="84"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2/16/2021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endParaRPr lang="en-US" sz="8000" dirty="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endParaRPr lang="en-US" sz="8000" dirty="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endParaRPr lang="en-US" sz="8000" dirty="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endParaRPr lang="en-US" sz="8000" dirty="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2/16/2021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5ED23-72DF-4025-8152-9332D0E835DF}"/>
              </a:ext>
            </a:extLst>
          </p:cNvPr>
          <p:cNvSpPr>
            <a:spLocks noGrp="1"/>
          </p:cNvSpPr>
          <p:nvPr>
            <p:ph type="ctrTitle"/>
          </p:nvPr>
        </p:nvSpPr>
        <p:spPr>
          <a:xfrm>
            <a:off x="2928400" y="1473199"/>
            <a:ext cx="8574622" cy="1388534"/>
          </a:xfrm>
        </p:spPr>
        <p:txBody>
          <a:bodyPr>
            <a:normAutofit/>
          </a:bodyPr>
          <a:lstStyle/>
          <a:p>
            <a:r>
              <a:rPr lang="en-US" sz="4000" b="1" dirty="0"/>
              <a:t>Implementation  of  Socket  Programming  using  Chat  Application</a:t>
            </a:r>
            <a:endParaRPr lang="en-IN" sz="4000" b="1" dirty="0"/>
          </a:p>
        </p:txBody>
      </p:sp>
      <p:pic>
        <p:nvPicPr>
          <p:cNvPr id="5" name="Picture 4">
            <a:extLst>
              <a:ext uri="{FF2B5EF4-FFF2-40B4-BE49-F238E27FC236}">
                <a16:creationId xmlns:a16="http://schemas.microsoft.com/office/drawing/2014/main" id="{223D4529-09B8-4A62-A485-E7C01BFB8BD8}"/>
              </a:ext>
            </a:extLst>
          </p:cNvPr>
          <p:cNvPicPr>
            <a:picLocks noChangeAspect="1"/>
          </p:cNvPicPr>
          <p:nvPr/>
        </p:nvPicPr>
        <p:blipFill>
          <a:blip r:embed="rId2"/>
          <a:stretch>
            <a:fillRect/>
          </a:stretch>
        </p:blipFill>
        <p:spPr>
          <a:xfrm>
            <a:off x="5391148" y="3201489"/>
            <a:ext cx="6111874" cy="3017738"/>
          </a:xfrm>
          <a:prstGeom prst="rect">
            <a:avLst/>
          </a:prstGeom>
        </p:spPr>
      </p:pic>
    </p:spTree>
    <p:extLst>
      <p:ext uri="{BB962C8B-B14F-4D97-AF65-F5344CB8AC3E}">
        <p14:creationId xmlns:p14="http://schemas.microsoft.com/office/powerpoint/2010/main" val="2072727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F2601-D0A4-4620-988F-E48911620BF1}"/>
              </a:ext>
            </a:extLst>
          </p:cNvPr>
          <p:cNvSpPr>
            <a:spLocks noGrp="1"/>
          </p:cNvSpPr>
          <p:nvPr>
            <p:ph type="title"/>
          </p:nvPr>
        </p:nvSpPr>
        <p:spPr>
          <a:xfrm>
            <a:off x="1484311" y="261258"/>
            <a:ext cx="10598832" cy="3030582"/>
          </a:xfrm>
        </p:spPr>
        <p:txBody>
          <a:bodyPr>
            <a:noAutofit/>
          </a:bodyPr>
          <a:lstStyle/>
          <a:p>
            <a:pPr algn="l"/>
            <a:r>
              <a:rPr lang="en-US" sz="2200" b="1" i="0" dirty="0">
                <a:solidFill>
                  <a:srgbClr val="292929"/>
                </a:solidFill>
                <a:effectLst/>
                <a:latin typeface="sohne"/>
              </a:rPr>
              <a:t>                                                </a:t>
            </a:r>
            <a:r>
              <a:rPr lang="en-US" sz="3200" i="0" u="sng" dirty="0">
                <a:solidFill>
                  <a:srgbClr val="292929"/>
                </a:solidFill>
                <a:effectLst/>
                <a:latin typeface="sohne"/>
              </a:rPr>
              <a:t>Server  Side  Programming</a:t>
            </a:r>
            <a:br>
              <a:rPr lang="en-US" sz="2200" b="0" i="0" dirty="0">
                <a:solidFill>
                  <a:srgbClr val="292929"/>
                </a:solidFill>
                <a:effectLst/>
                <a:latin typeface="sohne"/>
              </a:rPr>
            </a:br>
            <a:r>
              <a:rPr lang="en-US" sz="2000" b="0" i="0" dirty="0">
                <a:solidFill>
                  <a:srgbClr val="292929"/>
                </a:solidFill>
                <a:effectLst/>
                <a:latin typeface="charter"/>
              </a:rPr>
              <a:t>For  the  server  side  programming,  a  </a:t>
            </a:r>
            <a:r>
              <a:rPr lang="en-US" sz="2000" b="1" i="1" dirty="0" err="1">
                <a:solidFill>
                  <a:srgbClr val="292929"/>
                </a:solidFill>
                <a:effectLst/>
                <a:latin typeface="charter"/>
              </a:rPr>
              <a:t>ServerSocket</a:t>
            </a:r>
            <a:r>
              <a:rPr lang="en-US" sz="2000" b="0" i="0" dirty="0">
                <a:solidFill>
                  <a:srgbClr val="292929"/>
                </a:solidFill>
                <a:effectLst/>
                <a:latin typeface="charter"/>
              </a:rPr>
              <a:t>  is  required,  that  will  wait  for  the  client  in  the  listening  mode,  on  a  particular  TCP  port.  This  </a:t>
            </a:r>
            <a:r>
              <a:rPr lang="en-US" sz="2000" b="1" i="1" dirty="0" err="1">
                <a:solidFill>
                  <a:srgbClr val="292929"/>
                </a:solidFill>
                <a:effectLst/>
                <a:latin typeface="charter"/>
              </a:rPr>
              <a:t>ServerSocket</a:t>
            </a:r>
            <a:r>
              <a:rPr lang="en-US" sz="2000" b="0" i="0" dirty="0">
                <a:solidFill>
                  <a:srgbClr val="292929"/>
                </a:solidFill>
                <a:effectLst/>
                <a:latin typeface="charter"/>
              </a:rPr>
              <a:t>  holds  until  a  Client  Socket  is  connected  successfully.  As  soon  as  the  client  is  connected,  another  Socket  comes  to  the  existence  that  will  enable  data  sharing  between  the  respective  client  and  server.  A  temporary  Socket  is  created  to  handle  the  request  from  that  particular  client  and  our  main  server  socket  will  be  free  again,  to  listen  to  other  requests.  Hence  we  have  </a:t>
            </a:r>
            <a:r>
              <a:rPr lang="en-US" sz="2000" b="0" i="0" dirty="0" err="1">
                <a:solidFill>
                  <a:srgbClr val="292929"/>
                </a:solidFill>
                <a:effectLst/>
                <a:latin typeface="charter"/>
              </a:rPr>
              <a:t>ServerSocket</a:t>
            </a:r>
            <a:r>
              <a:rPr lang="en-US" sz="2000" b="0" i="0" dirty="0">
                <a:solidFill>
                  <a:srgbClr val="292929"/>
                </a:solidFill>
                <a:effectLst/>
                <a:latin typeface="charter"/>
              </a:rPr>
              <a:t>  and  Socket  on  the  server  side.</a:t>
            </a:r>
            <a:br>
              <a:rPr lang="en-US" sz="1050" b="0" i="0" dirty="0">
                <a:solidFill>
                  <a:srgbClr val="292929"/>
                </a:solidFill>
                <a:effectLst/>
                <a:latin typeface="charter"/>
              </a:rPr>
            </a:br>
            <a:endParaRPr lang="en-IN" sz="2000" dirty="0"/>
          </a:p>
        </p:txBody>
      </p:sp>
      <p:sp>
        <p:nvSpPr>
          <p:cNvPr id="3" name="Content Placeholder 2">
            <a:extLst>
              <a:ext uri="{FF2B5EF4-FFF2-40B4-BE49-F238E27FC236}">
                <a16:creationId xmlns:a16="http://schemas.microsoft.com/office/drawing/2014/main" id="{093B4ADB-C85F-408C-A480-DC4A638A32AB}"/>
              </a:ext>
            </a:extLst>
          </p:cNvPr>
          <p:cNvSpPr>
            <a:spLocks noGrp="1"/>
          </p:cNvSpPr>
          <p:nvPr>
            <p:ph idx="1"/>
          </p:nvPr>
        </p:nvSpPr>
        <p:spPr>
          <a:xfrm>
            <a:off x="1484310" y="3122762"/>
            <a:ext cx="10018713" cy="3473980"/>
          </a:xfrm>
        </p:spPr>
        <p:txBody>
          <a:bodyPr>
            <a:normAutofit fontScale="77500" lnSpcReduction="20000"/>
          </a:bodyPr>
          <a:lstStyle/>
          <a:p>
            <a:pPr marL="0" indent="0" algn="l">
              <a:buNone/>
            </a:pPr>
            <a:r>
              <a:rPr lang="en-US" sz="3400" b="1" i="0" dirty="0">
                <a:solidFill>
                  <a:srgbClr val="292929"/>
                </a:solidFill>
                <a:effectLst/>
                <a:latin typeface="sohne"/>
              </a:rPr>
              <a:t>Creating  </a:t>
            </a:r>
            <a:r>
              <a:rPr lang="en-US" sz="3400" b="1" i="0" dirty="0" err="1">
                <a:solidFill>
                  <a:srgbClr val="292929"/>
                </a:solidFill>
                <a:effectLst/>
                <a:latin typeface="sohne"/>
              </a:rPr>
              <a:t>ServerSocket</a:t>
            </a:r>
            <a:r>
              <a:rPr lang="en-US" b="1" i="0" dirty="0">
                <a:solidFill>
                  <a:srgbClr val="292929"/>
                </a:solidFill>
                <a:effectLst/>
                <a:latin typeface="sohne"/>
              </a:rPr>
              <a:t>:</a:t>
            </a:r>
            <a:endParaRPr lang="en-US" b="0" i="0" dirty="0">
              <a:solidFill>
                <a:srgbClr val="292929"/>
              </a:solidFill>
              <a:effectLst/>
              <a:latin typeface="sohne"/>
            </a:endParaRPr>
          </a:p>
          <a:p>
            <a:pPr marL="0" indent="0" algn="just">
              <a:buNone/>
            </a:pPr>
            <a:r>
              <a:rPr lang="en-US" b="0" i="0" dirty="0">
                <a:solidFill>
                  <a:srgbClr val="292929"/>
                </a:solidFill>
                <a:effectLst/>
                <a:latin typeface="charter"/>
              </a:rPr>
              <a:t>The  </a:t>
            </a:r>
            <a:r>
              <a:rPr lang="en-US" b="0" i="0" dirty="0" err="1">
                <a:solidFill>
                  <a:srgbClr val="292929"/>
                </a:solidFill>
                <a:effectLst/>
                <a:latin typeface="charter"/>
              </a:rPr>
              <a:t>ServerSocket</a:t>
            </a:r>
            <a:r>
              <a:rPr lang="en-US" b="0" i="0" dirty="0">
                <a:solidFill>
                  <a:srgbClr val="292929"/>
                </a:solidFill>
                <a:effectLst/>
                <a:latin typeface="charter"/>
              </a:rPr>
              <a:t>  is  instantiated  on  a  specific  port  number.  Then,  the  server  starts  listening  for  the  client  requests  coming  in  for  that  port  number.  The  </a:t>
            </a:r>
            <a:r>
              <a:rPr lang="en-US" b="1" i="1" dirty="0">
                <a:solidFill>
                  <a:srgbClr val="292929"/>
                </a:solidFill>
                <a:effectLst/>
                <a:latin typeface="charter"/>
              </a:rPr>
              <a:t>accept</a:t>
            </a:r>
            <a:r>
              <a:rPr lang="en-US" b="0" i="0" dirty="0">
                <a:solidFill>
                  <a:srgbClr val="292929"/>
                </a:solidFill>
                <a:effectLst/>
                <a:latin typeface="charter"/>
              </a:rPr>
              <a:t>  method  waits  until  a  client  connects  to  the  server.  After  successful  connection,  </a:t>
            </a:r>
            <a:r>
              <a:rPr lang="en-US" b="1" i="1" dirty="0">
                <a:solidFill>
                  <a:srgbClr val="292929"/>
                </a:solidFill>
                <a:effectLst/>
                <a:latin typeface="charter"/>
              </a:rPr>
              <a:t>accept</a:t>
            </a:r>
            <a:r>
              <a:rPr lang="en-US" b="0" i="0" dirty="0">
                <a:solidFill>
                  <a:srgbClr val="292929"/>
                </a:solidFill>
                <a:effectLst/>
                <a:latin typeface="charter"/>
              </a:rPr>
              <a:t>  returns  a  Socket  that  will  facilitate  the  communication.</a:t>
            </a:r>
          </a:p>
          <a:p>
            <a:pPr marL="0" indent="0" algn="l">
              <a:buNone/>
            </a:pPr>
            <a:r>
              <a:rPr lang="en-US" sz="3400" b="1" i="0" dirty="0">
                <a:solidFill>
                  <a:srgbClr val="292929"/>
                </a:solidFill>
                <a:effectLst/>
                <a:latin typeface="sohne"/>
              </a:rPr>
              <a:t>Communication</a:t>
            </a:r>
            <a:r>
              <a:rPr lang="en-US" b="1" i="0" dirty="0">
                <a:solidFill>
                  <a:srgbClr val="292929"/>
                </a:solidFill>
                <a:effectLst/>
                <a:latin typeface="sohne"/>
              </a:rPr>
              <a:t>:</a:t>
            </a:r>
            <a:endParaRPr lang="en-US" b="0" i="0" dirty="0">
              <a:solidFill>
                <a:srgbClr val="292929"/>
              </a:solidFill>
              <a:effectLst/>
              <a:latin typeface="sohne"/>
            </a:endParaRPr>
          </a:p>
          <a:p>
            <a:pPr algn="just"/>
            <a:r>
              <a:rPr lang="en-US" dirty="0"/>
              <a:t>The  server  is  implemented  as  a  singleton  class.  The  main  thread  opens  a  server   socket  on  the  localhost  </a:t>
            </a:r>
            <a:r>
              <a:rPr lang="en-US" dirty="0" err="1"/>
              <a:t>ip</a:t>
            </a:r>
            <a:r>
              <a:rPr lang="en-US" dirty="0"/>
              <a:t>  address  and  port  7807,  which  has  been  arbitrarily  chosen   and  hard  coded.    It  then  waits  for  clients  to  connect  to  it.  When  a  client  connects  to   the  server,  it  creates  a  separate  thread  as  well  as  a  User  object  dedicated  to  it. The  thread dedicated  to  the  client  opens  a  buffered   stream  to  read  input  messages  from  the  client  and  a  print  writer stream  to  send   messages  to  the  client.</a:t>
            </a:r>
            <a:endParaRPr lang="en-IN" dirty="0"/>
          </a:p>
        </p:txBody>
      </p:sp>
    </p:spTree>
    <p:extLst>
      <p:ext uri="{BB962C8B-B14F-4D97-AF65-F5344CB8AC3E}">
        <p14:creationId xmlns:p14="http://schemas.microsoft.com/office/powerpoint/2010/main" val="3819218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742CE6-5B55-47B6-B6AE-69C55E02A99C}"/>
              </a:ext>
            </a:extLst>
          </p:cNvPr>
          <p:cNvSpPr>
            <a:spLocks noGrp="1"/>
          </p:cNvSpPr>
          <p:nvPr>
            <p:ph idx="1"/>
          </p:nvPr>
        </p:nvSpPr>
        <p:spPr>
          <a:xfrm>
            <a:off x="1484310" y="258793"/>
            <a:ext cx="10018713" cy="6202392"/>
          </a:xfrm>
        </p:spPr>
        <p:txBody>
          <a:bodyPr>
            <a:normAutofit/>
          </a:bodyPr>
          <a:lstStyle/>
          <a:p>
            <a:r>
              <a:rPr lang="en-US" sz="2000" dirty="0"/>
              <a:t>The  messages  going  from  a  client  to  the  server  are  strings  with  at  least  two  words   separated  by  a  space.  The  first  word  is  the  header,  which  is  the  destination   username.  The  messages  going  from  the  server  to  a  client  are  strings  with  at  least   two  words  separated  by  a  space.  The  first  word  is  the  header,  which  is  the  source   username.             </a:t>
            </a:r>
          </a:p>
          <a:p>
            <a:r>
              <a:rPr lang="en-US" sz="2000" dirty="0"/>
              <a:t>The  thread  dedicated  to  the  client  waits  for  incoming  messages  in  the  input  buffered   stream,  tokenizes  the  messages  into  the  header  and  the  message  string,  it   attaches  a  new  header  displaying  the  source  user  name to  the  beginning  of  the   message  string  and  copies  it  to  the  print  writer  stream  of  the  User  object  associated with  the  destination  user.  If  the  destination  user  isn’t  online,  it  sends  back  an  error  message  to  the  source  client.</a:t>
            </a:r>
          </a:p>
          <a:p>
            <a:r>
              <a:rPr lang="en-US" sz="2000" dirty="0"/>
              <a:t>Messages  destined  for  the  server  (control  messages)  contain  the  string    server    as   the  header.  Control  messages  are  sent  to  know  who  is  online  and  to  exit.    In  case  of   the  former,  the  thread  dedicated  to  the  user,  returns  a  string  containing  the  online  user  names  to  the  user.    </a:t>
            </a:r>
          </a:p>
          <a:p>
            <a:pPr marL="0" indent="0">
              <a:buNone/>
            </a:pPr>
            <a:r>
              <a:rPr lang="en-US" b="1" dirty="0"/>
              <a:t>Terminating Communication</a:t>
            </a:r>
            <a:r>
              <a:rPr lang="en-US" sz="2000" b="1" dirty="0"/>
              <a:t> </a:t>
            </a:r>
            <a:r>
              <a:rPr lang="en-US" sz="2000" dirty="0"/>
              <a:t>:</a:t>
            </a:r>
          </a:p>
          <a:p>
            <a:pPr marL="0" indent="0">
              <a:buNone/>
            </a:pPr>
            <a:r>
              <a:rPr lang="en-US" sz="2000" dirty="0"/>
              <a:t>When  exit  is   requested,  the  thread  closes  the  streams  and  the  socket  associated  with  the  client and  exits.</a:t>
            </a:r>
            <a:endParaRPr lang="en-IN" sz="2000" dirty="0"/>
          </a:p>
        </p:txBody>
      </p:sp>
    </p:spTree>
    <p:extLst>
      <p:ext uri="{BB962C8B-B14F-4D97-AF65-F5344CB8AC3E}">
        <p14:creationId xmlns:p14="http://schemas.microsoft.com/office/powerpoint/2010/main" val="857302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0DB7B0-8D6E-453E-9EFD-04D5F93CAA0C}"/>
              </a:ext>
            </a:extLst>
          </p:cNvPr>
          <p:cNvSpPr>
            <a:spLocks noGrp="1"/>
          </p:cNvSpPr>
          <p:nvPr>
            <p:ph idx="1"/>
          </p:nvPr>
        </p:nvSpPr>
        <p:spPr>
          <a:xfrm>
            <a:off x="1613706" y="526204"/>
            <a:ext cx="10018713" cy="560717"/>
          </a:xfrm>
        </p:spPr>
        <p:txBody>
          <a:bodyPr>
            <a:normAutofit lnSpcReduction="10000"/>
          </a:bodyPr>
          <a:lstStyle/>
          <a:p>
            <a:pPr marL="0" indent="0">
              <a:buNone/>
            </a:pPr>
            <a:r>
              <a:rPr lang="en-US" sz="2800" u="sng" dirty="0"/>
              <a:t>Execution/Result</a:t>
            </a:r>
            <a:r>
              <a:rPr lang="en-US" sz="2800" dirty="0"/>
              <a:t> –</a:t>
            </a:r>
          </a:p>
          <a:p>
            <a:pPr marL="0" indent="0">
              <a:buNone/>
            </a:pPr>
            <a:endParaRPr lang="en-US" sz="2800" dirty="0"/>
          </a:p>
        </p:txBody>
      </p:sp>
      <p:pic>
        <p:nvPicPr>
          <p:cNvPr id="5" name="Picture 4">
            <a:extLst>
              <a:ext uri="{FF2B5EF4-FFF2-40B4-BE49-F238E27FC236}">
                <a16:creationId xmlns:a16="http://schemas.microsoft.com/office/drawing/2014/main" id="{8F291CEB-018D-49B4-99D2-46DBF40C25D3}"/>
              </a:ext>
            </a:extLst>
          </p:cNvPr>
          <p:cNvPicPr>
            <a:picLocks noChangeAspect="1"/>
          </p:cNvPicPr>
          <p:nvPr/>
        </p:nvPicPr>
        <p:blipFill>
          <a:blip r:embed="rId2"/>
          <a:stretch>
            <a:fillRect/>
          </a:stretch>
        </p:blipFill>
        <p:spPr>
          <a:xfrm>
            <a:off x="3631721" y="1000664"/>
            <a:ext cx="7936301" cy="5607169"/>
          </a:xfrm>
          <a:prstGeom prst="rect">
            <a:avLst/>
          </a:prstGeom>
        </p:spPr>
      </p:pic>
      <p:sp>
        <p:nvSpPr>
          <p:cNvPr id="2" name="TextBox 1">
            <a:extLst>
              <a:ext uri="{FF2B5EF4-FFF2-40B4-BE49-F238E27FC236}">
                <a16:creationId xmlns:a16="http://schemas.microsoft.com/office/drawing/2014/main" id="{74C4446C-44FC-495D-9448-F16CD7EF6ED6}"/>
              </a:ext>
            </a:extLst>
          </p:cNvPr>
          <p:cNvSpPr txBox="1"/>
          <p:nvPr/>
        </p:nvSpPr>
        <p:spPr>
          <a:xfrm>
            <a:off x="1155940" y="3122763"/>
            <a:ext cx="2415396"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t>Server started  the connection and waiting for client to get connected</a:t>
            </a:r>
            <a:endParaRPr lang="en-IN" sz="2000" dirty="0"/>
          </a:p>
        </p:txBody>
      </p:sp>
    </p:spTree>
    <p:extLst>
      <p:ext uri="{BB962C8B-B14F-4D97-AF65-F5344CB8AC3E}">
        <p14:creationId xmlns:p14="http://schemas.microsoft.com/office/powerpoint/2010/main" val="1787170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CDAB9634-6576-4B04-AC9A-48CC95418772}"/>
              </a:ext>
            </a:extLst>
          </p:cNvPr>
          <p:cNvPicPr>
            <a:picLocks noGrp="1" noChangeAspect="1"/>
          </p:cNvPicPr>
          <p:nvPr>
            <p:ph idx="1"/>
          </p:nvPr>
        </p:nvPicPr>
        <p:blipFill>
          <a:blip r:embed="rId2"/>
          <a:stretch>
            <a:fillRect/>
          </a:stretch>
        </p:blipFill>
        <p:spPr>
          <a:xfrm>
            <a:off x="1863306" y="1240539"/>
            <a:ext cx="9746393" cy="5168888"/>
          </a:xfrm>
        </p:spPr>
      </p:pic>
      <p:sp>
        <p:nvSpPr>
          <p:cNvPr id="2" name="TextBox 1">
            <a:extLst>
              <a:ext uri="{FF2B5EF4-FFF2-40B4-BE49-F238E27FC236}">
                <a16:creationId xmlns:a16="http://schemas.microsoft.com/office/drawing/2014/main" id="{05312A79-9E65-4F1A-B816-1ACE9852A708}"/>
              </a:ext>
            </a:extLst>
          </p:cNvPr>
          <p:cNvSpPr txBox="1"/>
          <p:nvPr/>
        </p:nvSpPr>
        <p:spPr>
          <a:xfrm>
            <a:off x="1863306" y="550487"/>
            <a:ext cx="9989388"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Once the client side is ready, then the connection is established between Client and Server</a:t>
            </a:r>
            <a:r>
              <a:rPr lang="en-US" dirty="0"/>
              <a:t>.</a:t>
            </a:r>
          </a:p>
        </p:txBody>
      </p:sp>
    </p:spTree>
    <p:extLst>
      <p:ext uri="{BB962C8B-B14F-4D97-AF65-F5344CB8AC3E}">
        <p14:creationId xmlns:p14="http://schemas.microsoft.com/office/powerpoint/2010/main" val="2692881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F020E0D-ED2C-4B54-BA3F-12E6506C467E}"/>
              </a:ext>
            </a:extLst>
          </p:cNvPr>
          <p:cNvSpPr>
            <a:spLocks noGrp="1"/>
          </p:cNvSpPr>
          <p:nvPr>
            <p:ph type="title"/>
          </p:nvPr>
        </p:nvSpPr>
        <p:spPr>
          <a:xfrm>
            <a:off x="1527444" y="198408"/>
            <a:ext cx="10368383" cy="1078302"/>
          </a:xfrm>
        </p:spPr>
        <p:txBody>
          <a:bodyPr>
            <a:noAutofit/>
          </a:bodyPr>
          <a:lstStyle/>
          <a:p>
            <a:pPr marL="285750" indent="-285750" algn="l">
              <a:buFont typeface="Arial" panose="020B0604020202020204" pitchFamily="34" charset="0"/>
              <a:buChar char="•"/>
            </a:pPr>
            <a:r>
              <a:rPr lang="en-US" sz="2000" dirty="0"/>
              <a:t>Once the connection is established, we can interact with each other sending messages using ENTER key as shown below</a:t>
            </a:r>
            <a:endParaRPr lang="en-IN" sz="2000" dirty="0"/>
          </a:p>
        </p:txBody>
      </p:sp>
      <p:pic>
        <p:nvPicPr>
          <p:cNvPr id="15" name="Content Placeholder 14">
            <a:extLst>
              <a:ext uri="{FF2B5EF4-FFF2-40B4-BE49-F238E27FC236}">
                <a16:creationId xmlns:a16="http://schemas.microsoft.com/office/drawing/2014/main" id="{0C9689B0-A3F8-4F7D-9C42-D14F13E5E290}"/>
              </a:ext>
            </a:extLst>
          </p:cNvPr>
          <p:cNvPicPr>
            <a:picLocks noGrp="1" noChangeAspect="1"/>
          </p:cNvPicPr>
          <p:nvPr>
            <p:ph idx="1"/>
          </p:nvPr>
        </p:nvPicPr>
        <p:blipFill>
          <a:blip r:embed="rId2"/>
          <a:stretch>
            <a:fillRect/>
          </a:stretch>
        </p:blipFill>
        <p:spPr>
          <a:xfrm>
            <a:off x="1701192" y="1371601"/>
            <a:ext cx="9701308" cy="4787659"/>
          </a:xfrm>
        </p:spPr>
      </p:pic>
    </p:spTree>
    <p:extLst>
      <p:ext uri="{BB962C8B-B14F-4D97-AF65-F5344CB8AC3E}">
        <p14:creationId xmlns:p14="http://schemas.microsoft.com/office/powerpoint/2010/main" val="764246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1C28E-4C28-4CD3-A5DB-85F27AB150C3}"/>
              </a:ext>
            </a:extLst>
          </p:cNvPr>
          <p:cNvSpPr>
            <a:spLocks noGrp="1"/>
          </p:cNvSpPr>
          <p:nvPr>
            <p:ph type="title"/>
          </p:nvPr>
        </p:nvSpPr>
        <p:spPr>
          <a:xfrm>
            <a:off x="1768981" y="472295"/>
            <a:ext cx="10018713" cy="594504"/>
          </a:xfrm>
        </p:spPr>
        <p:txBody>
          <a:bodyPr>
            <a:noAutofit/>
          </a:bodyPr>
          <a:lstStyle/>
          <a:p>
            <a:pPr marL="342900" indent="-342900" algn="l">
              <a:buFont typeface="Arial" panose="020B0604020202020204" pitchFamily="34" charset="0"/>
              <a:buChar char="•"/>
            </a:pPr>
            <a:r>
              <a:rPr lang="en-US" sz="2000" dirty="0"/>
              <a:t>If we type ‘exit’ as seen in client side in </a:t>
            </a:r>
            <a:r>
              <a:rPr lang="en-US" sz="2000" dirty="0" err="1"/>
              <a:t>messageInput</a:t>
            </a:r>
            <a:r>
              <a:rPr lang="en-US" sz="2000" dirty="0"/>
              <a:t>, then on Server side you can see the pop-up message that Client has Terminated the chat.</a:t>
            </a:r>
            <a:endParaRPr lang="en-IN" sz="2000" dirty="0"/>
          </a:p>
        </p:txBody>
      </p:sp>
      <p:pic>
        <p:nvPicPr>
          <p:cNvPr id="5" name="Content Placeholder 4">
            <a:extLst>
              <a:ext uri="{FF2B5EF4-FFF2-40B4-BE49-F238E27FC236}">
                <a16:creationId xmlns:a16="http://schemas.microsoft.com/office/drawing/2014/main" id="{4CB43C13-12AB-4F5C-9A3F-6173A5050390}"/>
              </a:ext>
            </a:extLst>
          </p:cNvPr>
          <p:cNvPicPr>
            <a:picLocks noGrp="1" noChangeAspect="1"/>
          </p:cNvPicPr>
          <p:nvPr>
            <p:ph idx="1"/>
          </p:nvPr>
        </p:nvPicPr>
        <p:blipFill>
          <a:blip r:embed="rId2"/>
          <a:stretch>
            <a:fillRect/>
          </a:stretch>
        </p:blipFill>
        <p:spPr>
          <a:xfrm>
            <a:off x="2336801" y="1457865"/>
            <a:ext cx="9051204" cy="4927840"/>
          </a:xfrm>
        </p:spPr>
      </p:pic>
    </p:spTree>
    <p:extLst>
      <p:ext uri="{BB962C8B-B14F-4D97-AF65-F5344CB8AC3E}">
        <p14:creationId xmlns:p14="http://schemas.microsoft.com/office/powerpoint/2010/main" val="2899015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F9F53-65FA-46E6-B1D3-FD4035D27B40}"/>
              </a:ext>
            </a:extLst>
          </p:cNvPr>
          <p:cNvSpPr>
            <a:spLocks noGrp="1"/>
          </p:cNvSpPr>
          <p:nvPr>
            <p:ph type="title"/>
          </p:nvPr>
        </p:nvSpPr>
        <p:spPr>
          <a:xfrm>
            <a:off x="1484309" y="116456"/>
            <a:ext cx="10273495" cy="875582"/>
          </a:xfrm>
        </p:spPr>
        <p:txBody>
          <a:bodyPr>
            <a:normAutofit/>
          </a:bodyPr>
          <a:lstStyle/>
          <a:p>
            <a:pPr marL="342900" indent="-342900" algn="l">
              <a:buFont typeface="Arial" panose="020B0604020202020204" pitchFamily="34" charset="0"/>
              <a:buChar char="•"/>
            </a:pPr>
            <a:r>
              <a:rPr lang="en-US" sz="2000" dirty="0"/>
              <a:t>Even if we try to send Hi, Hello after termination of either of the chats, you can see that the message doesn’t reach the Server side once the Client has terminated the chat in this case.</a:t>
            </a:r>
            <a:endParaRPr lang="en-IN" sz="2000" dirty="0"/>
          </a:p>
        </p:txBody>
      </p:sp>
      <p:pic>
        <p:nvPicPr>
          <p:cNvPr id="5" name="Content Placeholder 4">
            <a:extLst>
              <a:ext uri="{FF2B5EF4-FFF2-40B4-BE49-F238E27FC236}">
                <a16:creationId xmlns:a16="http://schemas.microsoft.com/office/drawing/2014/main" id="{B8F90BB1-39CF-4F01-9EA1-9523658E00D9}"/>
              </a:ext>
            </a:extLst>
          </p:cNvPr>
          <p:cNvPicPr>
            <a:picLocks noGrp="1" noChangeAspect="1"/>
          </p:cNvPicPr>
          <p:nvPr>
            <p:ph idx="1"/>
          </p:nvPr>
        </p:nvPicPr>
        <p:blipFill>
          <a:blip r:embed="rId2"/>
          <a:stretch>
            <a:fillRect/>
          </a:stretch>
        </p:blipFill>
        <p:spPr>
          <a:xfrm>
            <a:off x="2362690" y="1207698"/>
            <a:ext cx="9140332" cy="4902679"/>
          </a:xfrm>
        </p:spPr>
      </p:pic>
    </p:spTree>
    <p:extLst>
      <p:ext uri="{BB962C8B-B14F-4D97-AF65-F5344CB8AC3E}">
        <p14:creationId xmlns:p14="http://schemas.microsoft.com/office/powerpoint/2010/main" val="1197348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F5A27-F1C4-42CF-9270-E7E6687FA87A}"/>
              </a:ext>
            </a:extLst>
          </p:cNvPr>
          <p:cNvSpPr>
            <a:spLocks noGrp="1"/>
          </p:cNvSpPr>
          <p:nvPr>
            <p:ph type="title"/>
          </p:nvPr>
        </p:nvSpPr>
        <p:spPr>
          <a:xfrm>
            <a:off x="1449805" y="189781"/>
            <a:ext cx="10018713" cy="871268"/>
          </a:xfrm>
        </p:spPr>
        <p:txBody>
          <a:bodyPr>
            <a:normAutofit fontScale="90000"/>
          </a:bodyPr>
          <a:lstStyle/>
          <a:p>
            <a:pPr marL="342900" indent="-342900" algn="l">
              <a:buFont typeface="Arial" panose="020B0604020202020204" pitchFamily="34" charset="0"/>
              <a:buChar char="•"/>
            </a:pPr>
            <a:r>
              <a:rPr lang="en-US" sz="2200" dirty="0"/>
              <a:t>One more case you can see that if you execute Client side, then you will get the Error since we have not run Server program before that,  which is necessary before client connection.</a:t>
            </a:r>
            <a:endParaRPr lang="en-IN" dirty="0"/>
          </a:p>
        </p:txBody>
      </p:sp>
      <p:pic>
        <p:nvPicPr>
          <p:cNvPr id="5" name="Content Placeholder 4">
            <a:extLst>
              <a:ext uri="{FF2B5EF4-FFF2-40B4-BE49-F238E27FC236}">
                <a16:creationId xmlns:a16="http://schemas.microsoft.com/office/drawing/2014/main" id="{84EEFF5D-E0EC-46B3-918E-6A6661025E4C}"/>
              </a:ext>
            </a:extLst>
          </p:cNvPr>
          <p:cNvPicPr>
            <a:picLocks noGrp="1" noChangeAspect="1"/>
          </p:cNvPicPr>
          <p:nvPr>
            <p:ph idx="1"/>
          </p:nvPr>
        </p:nvPicPr>
        <p:blipFill>
          <a:blip r:embed="rId2"/>
          <a:stretch>
            <a:fillRect/>
          </a:stretch>
        </p:blipFill>
        <p:spPr>
          <a:xfrm>
            <a:off x="2045945" y="1371600"/>
            <a:ext cx="8857844" cy="5066023"/>
          </a:xfrm>
        </p:spPr>
      </p:pic>
    </p:spTree>
    <p:extLst>
      <p:ext uri="{BB962C8B-B14F-4D97-AF65-F5344CB8AC3E}">
        <p14:creationId xmlns:p14="http://schemas.microsoft.com/office/powerpoint/2010/main" val="1880117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4C32B-A443-4035-B8A8-80AB36EDF82F}"/>
              </a:ext>
            </a:extLst>
          </p:cNvPr>
          <p:cNvSpPr>
            <a:spLocks noGrp="1"/>
          </p:cNvSpPr>
          <p:nvPr>
            <p:ph type="title"/>
          </p:nvPr>
        </p:nvSpPr>
        <p:spPr>
          <a:xfrm>
            <a:off x="1484311" y="685801"/>
            <a:ext cx="10018713" cy="194094"/>
          </a:xfrm>
        </p:spPr>
        <p:txBody>
          <a:bodyPr>
            <a:noAutofit/>
          </a:bodyPr>
          <a:lstStyle/>
          <a:p>
            <a:pPr algn="l"/>
            <a:r>
              <a:rPr lang="en-US" sz="3200" u="sng" dirty="0"/>
              <a:t>Conclusion</a:t>
            </a:r>
            <a:r>
              <a:rPr lang="en-US" sz="3200" dirty="0"/>
              <a:t> –</a:t>
            </a:r>
            <a:br>
              <a:rPr lang="en-US" sz="3200" dirty="0"/>
            </a:br>
            <a:endParaRPr lang="en-IN" sz="3200" dirty="0"/>
          </a:p>
        </p:txBody>
      </p:sp>
      <p:sp>
        <p:nvSpPr>
          <p:cNvPr id="3" name="Content Placeholder 2">
            <a:extLst>
              <a:ext uri="{FF2B5EF4-FFF2-40B4-BE49-F238E27FC236}">
                <a16:creationId xmlns:a16="http://schemas.microsoft.com/office/drawing/2014/main" id="{FD74310D-3CB6-4EE7-9362-5E8966593EDF}"/>
              </a:ext>
            </a:extLst>
          </p:cNvPr>
          <p:cNvSpPr>
            <a:spLocks noGrp="1"/>
          </p:cNvSpPr>
          <p:nvPr>
            <p:ph idx="1"/>
          </p:nvPr>
        </p:nvSpPr>
        <p:spPr>
          <a:xfrm>
            <a:off x="1484310" y="810884"/>
            <a:ext cx="10018713" cy="4028536"/>
          </a:xfrm>
        </p:spPr>
        <p:txBody>
          <a:bodyPr>
            <a:normAutofit fontScale="92500" lnSpcReduction="10000"/>
          </a:bodyPr>
          <a:lstStyle/>
          <a:p>
            <a:r>
              <a:rPr lang="en-US" dirty="0"/>
              <a:t>Can be used for private chat over LAN and over Internet.</a:t>
            </a:r>
          </a:p>
          <a:p>
            <a:r>
              <a:rPr lang="en-US" dirty="0"/>
              <a:t>Can  be  further developed  for  file  transfer .</a:t>
            </a:r>
          </a:p>
          <a:p>
            <a:r>
              <a:rPr lang="en-US" dirty="0"/>
              <a:t>Can be used for broadcasting notices in your organization.</a:t>
            </a:r>
          </a:p>
          <a:p>
            <a:r>
              <a:rPr lang="en-US" dirty="0"/>
              <a:t>It is Secure and Reliable.</a:t>
            </a:r>
          </a:p>
          <a:p>
            <a:r>
              <a:rPr lang="en-US" dirty="0"/>
              <a:t>Simple and Effective with low memory and resource usage.</a:t>
            </a:r>
          </a:p>
          <a:p>
            <a:r>
              <a:rPr lang="en-US" dirty="0"/>
              <a:t>No dedicated Server is required if the application is used for LAN, </a:t>
            </a:r>
            <a:r>
              <a:rPr lang="en-US" dirty="0" err="1"/>
              <a:t>i.e</a:t>
            </a:r>
            <a:r>
              <a:rPr lang="en-US" dirty="0"/>
              <a:t> PC can become server.</a:t>
            </a:r>
          </a:p>
          <a:p>
            <a:r>
              <a:rPr lang="en-US" dirty="0"/>
              <a:t>Basically the application can be for communication purpose anywhere.</a:t>
            </a:r>
          </a:p>
          <a:p>
            <a:r>
              <a:rPr lang="en-US" dirty="0"/>
              <a:t>For over the internet connection, a dedicated server with global IP will be required.</a:t>
            </a:r>
          </a:p>
        </p:txBody>
      </p:sp>
      <p:sp>
        <p:nvSpPr>
          <p:cNvPr id="4" name="TextBox 3">
            <a:extLst>
              <a:ext uri="{FF2B5EF4-FFF2-40B4-BE49-F238E27FC236}">
                <a16:creationId xmlns:a16="http://schemas.microsoft.com/office/drawing/2014/main" id="{742C1532-0682-4E00-8720-DD54C482E812}"/>
              </a:ext>
            </a:extLst>
          </p:cNvPr>
          <p:cNvSpPr txBox="1"/>
          <p:nvPr/>
        </p:nvSpPr>
        <p:spPr>
          <a:xfrm>
            <a:off x="1492936" y="4964503"/>
            <a:ext cx="9924389" cy="1815882"/>
          </a:xfrm>
          <a:prstGeom prst="rect">
            <a:avLst/>
          </a:prstGeom>
          <a:noFill/>
        </p:spPr>
        <p:txBody>
          <a:bodyPr wrap="square" rtlCol="0">
            <a:spAutoFit/>
          </a:bodyPr>
          <a:lstStyle/>
          <a:p>
            <a:r>
              <a:rPr lang="en-US" sz="2800" u="sng" dirty="0"/>
              <a:t>References</a:t>
            </a:r>
            <a:r>
              <a:rPr lang="en-US" sz="2800" dirty="0"/>
              <a:t> –</a:t>
            </a:r>
          </a:p>
          <a:p>
            <a:pPr marL="457200" indent="-457200">
              <a:buFont typeface="Arial" panose="020B0604020202020204" pitchFamily="34" charset="0"/>
              <a:buChar char="•"/>
            </a:pPr>
            <a:r>
              <a:rPr lang="en-US" sz="2800" dirty="0"/>
              <a:t>www.google.com</a:t>
            </a:r>
          </a:p>
          <a:p>
            <a:pPr marL="457200" indent="-457200">
              <a:buFont typeface="Arial" panose="020B0604020202020204" pitchFamily="34" charset="0"/>
              <a:buChar char="•"/>
            </a:pPr>
            <a:r>
              <a:rPr lang="en-US" sz="2800" dirty="0"/>
              <a:t>https://youtu.be/6BePDVZHyc</a:t>
            </a:r>
          </a:p>
          <a:p>
            <a:endParaRPr lang="en-IN" sz="2800" dirty="0"/>
          </a:p>
        </p:txBody>
      </p:sp>
    </p:spTree>
    <p:extLst>
      <p:ext uri="{BB962C8B-B14F-4D97-AF65-F5344CB8AC3E}">
        <p14:creationId xmlns:p14="http://schemas.microsoft.com/office/powerpoint/2010/main" val="3093987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7FA8AF-779F-4857-8BE7-EF36D0DB9752}"/>
              </a:ext>
            </a:extLst>
          </p:cNvPr>
          <p:cNvSpPr>
            <a:spLocks noGrp="1"/>
          </p:cNvSpPr>
          <p:nvPr>
            <p:ph type="title"/>
          </p:nvPr>
        </p:nvSpPr>
        <p:spPr>
          <a:xfrm>
            <a:off x="1484311" y="2454213"/>
            <a:ext cx="10018713" cy="99204"/>
          </a:xfrm>
        </p:spPr>
        <p:txBody>
          <a:bodyPr>
            <a:normAutofit fontScale="90000"/>
          </a:bodyPr>
          <a:lstStyle/>
          <a:p>
            <a:pPr algn="l"/>
            <a:r>
              <a:rPr lang="en-US" u="sng" dirty="0"/>
              <a:t>Abstract</a:t>
            </a:r>
            <a:r>
              <a:rPr lang="en-US" dirty="0"/>
              <a:t>  –</a:t>
            </a:r>
            <a:br>
              <a:rPr lang="en-US" dirty="0"/>
            </a:br>
            <a:endParaRPr lang="en-IN" u="sng" dirty="0"/>
          </a:p>
        </p:txBody>
      </p:sp>
      <p:sp>
        <p:nvSpPr>
          <p:cNvPr id="5" name="Content Placeholder 4">
            <a:extLst>
              <a:ext uri="{FF2B5EF4-FFF2-40B4-BE49-F238E27FC236}">
                <a16:creationId xmlns:a16="http://schemas.microsoft.com/office/drawing/2014/main" id="{838D4BFC-E500-4BC8-8E71-051F524269CA}"/>
              </a:ext>
            </a:extLst>
          </p:cNvPr>
          <p:cNvSpPr>
            <a:spLocks noGrp="1"/>
          </p:cNvSpPr>
          <p:nvPr>
            <p:ph idx="1"/>
          </p:nvPr>
        </p:nvSpPr>
        <p:spPr>
          <a:xfrm>
            <a:off x="1510188" y="2372263"/>
            <a:ext cx="10018713" cy="1293961"/>
          </a:xfrm>
        </p:spPr>
        <p:txBody>
          <a:bodyPr>
            <a:normAutofit/>
          </a:bodyPr>
          <a:lstStyle/>
          <a:p>
            <a:pPr marL="0" indent="0">
              <a:buNone/>
            </a:pPr>
            <a:r>
              <a:rPr lang="en-US" sz="2000" dirty="0"/>
              <a:t>A  very  simple  client-server  chat  application  has  been  implemented  in  Java.  Its  design  is  described,  limitations  are  discussed,  improvements  are  proposed.</a:t>
            </a:r>
            <a:endParaRPr lang="en-IN" sz="2000" dirty="0"/>
          </a:p>
        </p:txBody>
      </p:sp>
      <p:sp>
        <p:nvSpPr>
          <p:cNvPr id="6" name="TextBox 5">
            <a:extLst>
              <a:ext uri="{FF2B5EF4-FFF2-40B4-BE49-F238E27FC236}">
                <a16:creationId xmlns:a16="http://schemas.microsoft.com/office/drawing/2014/main" id="{09943EE2-BF50-46E5-BE2C-37A7448258F1}"/>
              </a:ext>
            </a:extLst>
          </p:cNvPr>
          <p:cNvSpPr txBox="1"/>
          <p:nvPr/>
        </p:nvSpPr>
        <p:spPr>
          <a:xfrm>
            <a:off x="1484310" y="3631712"/>
            <a:ext cx="4881984" cy="646331"/>
          </a:xfrm>
          <a:prstGeom prst="rect">
            <a:avLst/>
          </a:prstGeom>
          <a:noFill/>
        </p:spPr>
        <p:txBody>
          <a:bodyPr wrap="square" rtlCol="0">
            <a:spAutoFit/>
          </a:bodyPr>
          <a:lstStyle/>
          <a:p>
            <a:r>
              <a:rPr lang="en-US" sz="3600" u="sng" dirty="0"/>
              <a:t>Introduction</a:t>
            </a:r>
            <a:r>
              <a:rPr lang="en-US" sz="3600" dirty="0"/>
              <a:t>  –</a:t>
            </a:r>
          </a:p>
        </p:txBody>
      </p:sp>
      <p:sp>
        <p:nvSpPr>
          <p:cNvPr id="7" name="TextBox 6">
            <a:extLst>
              <a:ext uri="{FF2B5EF4-FFF2-40B4-BE49-F238E27FC236}">
                <a16:creationId xmlns:a16="http://schemas.microsoft.com/office/drawing/2014/main" id="{6B7875DA-927D-409A-A1C5-189C10CDBD2C}"/>
              </a:ext>
            </a:extLst>
          </p:cNvPr>
          <p:cNvSpPr txBox="1"/>
          <p:nvPr/>
        </p:nvSpPr>
        <p:spPr>
          <a:xfrm>
            <a:off x="1561381" y="4295952"/>
            <a:ext cx="10118785" cy="1323439"/>
          </a:xfrm>
          <a:prstGeom prst="rect">
            <a:avLst/>
          </a:prstGeom>
          <a:noFill/>
        </p:spPr>
        <p:txBody>
          <a:bodyPr wrap="square" rtlCol="0">
            <a:spAutoFit/>
          </a:bodyPr>
          <a:lstStyle/>
          <a:p>
            <a:r>
              <a:rPr lang="en-US" sz="2000" dirty="0"/>
              <a:t>Implementing  a  chat  server  application  provides  a  good  opportunity  for  a  beginner    to  design  and  implement  a  </a:t>
            </a:r>
            <a:r>
              <a:rPr lang="en-US" sz="2000" dirty="0" err="1"/>
              <a:t>network.based</a:t>
            </a:r>
            <a:r>
              <a:rPr lang="en-US" sz="2000" dirty="0"/>
              <a:t>  system.  The  design  is  very  simple.  It  is    implemented  in  Java,  since  is  easy  to  program  in,  it  precludes  the  need  to  deal  with    low  level  memory  management  and  includes  powerful  libraries  for  sockets  and threads.    </a:t>
            </a:r>
            <a:endParaRPr lang="en-IN" sz="2000" dirty="0"/>
          </a:p>
        </p:txBody>
      </p:sp>
    </p:spTree>
    <p:extLst>
      <p:ext uri="{BB962C8B-B14F-4D97-AF65-F5344CB8AC3E}">
        <p14:creationId xmlns:p14="http://schemas.microsoft.com/office/powerpoint/2010/main" val="3663366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B32D9-EABF-4A7C-9A1E-711DA9A2CEFD}"/>
              </a:ext>
            </a:extLst>
          </p:cNvPr>
          <p:cNvSpPr>
            <a:spLocks noGrp="1"/>
          </p:cNvSpPr>
          <p:nvPr>
            <p:ph type="title"/>
          </p:nvPr>
        </p:nvSpPr>
        <p:spPr>
          <a:xfrm>
            <a:off x="3734993" y="98218"/>
            <a:ext cx="8007283" cy="973183"/>
          </a:xfrm>
        </p:spPr>
        <p:txBody>
          <a:bodyPr/>
          <a:lstStyle/>
          <a:p>
            <a:r>
              <a:rPr lang="en-US" sz="3600" dirty="0"/>
              <a:t>Basic  Diagram  of  Chat  Application</a:t>
            </a:r>
            <a:endParaRPr lang="en-IN" dirty="0"/>
          </a:p>
        </p:txBody>
      </p:sp>
      <p:pic>
        <p:nvPicPr>
          <p:cNvPr id="4" name="Picture 3">
            <a:extLst>
              <a:ext uri="{FF2B5EF4-FFF2-40B4-BE49-F238E27FC236}">
                <a16:creationId xmlns:a16="http://schemas.microsoft.com/office/drawing/2014/main" id="{8894BA5F-B162-4A0F-929C-EF74D1FC3F4C}"/>
              </a:ext>
            </a:extLst>
          </p:cNvPr>
          <p:cNvPicPr>
            <a:picLocks noChangeAspect="1"/>
          </p:cNvPicPr>
          <p:nvPr/>
        </p:nvPicPr>
        <p:blipFill>
          <a:blip r:embed="rId2"/>
          <a:stretch>
            <a:fillRect/>
          </a:stretch>
        </p:blipFill>
        <p:spPr>
          <a:xfrm>
            <a:off x="3461075" y="1210484"/>
            <a:ext cx="8082794" cy="4966030"/>
          </a:xfrm>
          <a:prstGeom prst="rect">
            <a:avLst/>
          </a:prstGeom>
        </p:spPr>
      </p:pic>
      <p:sp>
        <p:nvSpPr>
          <p:cNvPr id="5" name="TextBox 4">
            <a:extLst>
              <a:ext uri="{FF2B5EF4-FFF2-40B4-BE49-F238E27FC236}">
                <a16:creationId xmlns:a16="http://schemas.microsoft.com/office/drawing/2014/main" id="{B6726872-9D48-47E7-834F-229227661A57}"/>
              </a:ext>
            </a:extLst>
          </p:cNvPr>
          <p:cNvSpPr txBox="1"/>
          <p:nvPr/>
        </p:nvSpPr>
        <p:spPr>
          <a:xfrm>
            <a:off x="741871" y="4848045"/>
            <a:ext cx="2915484" cy="584775"/>
          </a:xfrm>
          <a:prstGeom prst="rect">
            <a:avLst/>
          </a:prstGeom>
          <a:noFill/>
        </p:spPr>
        <p:txBody>
          <a:bodyPr wrap="square" rtlCol="0">
            <a:spAutoFit/>
          </a:bodyPr>
          <a:lstStyle/>
          <a:p>
            <a:r>
              <a:rPr lang="en-US" sz="3200" b="1" u="sng" dirty="0"/>
              <a:t>Methodology</a:t>
            </a:r>
            <a:r>
              <a:rPr lang="en-US" dirty="0"/>
              <a:t>  –</a:t>
            </a:r>
          </a:p>
        </p:txBody>
      </p:sp>
    </p:spTree>
    <p:extLst>
      <p:ext uri="{BB962C8B-B14F-4D97-AF65-F5344CB8AC3E}">
        <p14:creationId xmlns:p14="http://schemas.microsoft.com/office/powerpoint/2010/main" val="4055730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7DF29-EF4F-4618-A02B-1C4DAD6260B5}"/>
              </a:ext>
            </a:extLst>
          </p:cNvPr>
          <p:cNvSpPr>
            <a:spLocks noGrp="1"/>
          </p:cNvSpPr>
          <p:nvPr>
            <p:ph type="ctrTitle"/>
          </p:nvPr>
        </p:nvSpPr>
        <p:spPr/>
        <p:txBody>
          <a:bodyPr/>
          <a:lstStyle/>
          <a:p>
            <a:r>
              <a:rPr lang="en-US" u="sng" dirty="0"/>
              <a:t>Literature  Survey</a:t>
            </a:r>
            <a:r>
              <a:rPr lang="en-US" dirty="0"/>
              <a:t>  –</a:t>
            </a:r>
            <a:br>
              <a:rPr lang="en-US" dirty="0"/>
            </a:br>
            <a:endParaRPr lang="en-IN" dirty="0"/>
          </a:p>
        </p:txBody>
      </p:sp>
      <p:pic>
        <p:nvPicPr>
          <p:cNvPr id="8" name="Graphic 7" descr="Right pointing backhand index">
            <a:extLst>
              <a:ext uri="{FF2B5EF4-FFF2-40B4-BE49-F238E27FC236}">
                <a16:creationId xmlns:a16="http://schemas.microsoft.com/office/drawing/2014/main" id="{17B865FD-DD35-48DA-8CA2-CC857248142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30596" y="4419974"/>
            <a:ext cx="1772426" cy="1307965"/>
          </a:xfrm>
          <a:prstGeom prst="rect">
            <a:avLst/>
          </a:prstGeom>
        </p:spPr>
      </p:pic>
    </p:spTree>
    <p:extLst>
      <p:ext uri="{BB962C8B-B14F-4D97-AF65-F5344CB8AC3E}">
        <p14:creationId xmlns:p14="http://schemas.microsoft.com/office/powerpoint/2010/main" val="1482153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8AD0D-B94F-47BD-A7AB-E4799B019252}"/>
              </a:ext>
            </a:extLst>
          </p:cNvPr>
          <p:cNvSpPr>
            <a:spLocks noGrp="1"/>
          </p:cNvSpPr>
          <p:nvPr>
            <p:ph type="title"/>
          </p:nvPr>
        </p:nvSpPr>
        <p:spPr>
          <a:xfrm>
            <a:off x="1353683" y="80554"/>
            <a:ext cx="10018713" cy="986246"/>
          </a:xfrm>
        </p:spPr>
        <p:txBody>
          <a:bodyPr>
            <a:normAutofit/>
          </a:bodyPr>
          <a:lstStyle/>
          <a:p>
            <a:r>
              <a:rPr lang="en-US" sz="3600" u="sng" dirty="0"/>
              <a:t>About  TCP/IP  Socket  Programming</a:t>
            </a:r>
            <a:r>
              <a:rPr lang="en-US" sz="3600" dirty="0"/>
              <a:t>:</a:t>
            </a:r>
            <a:endParaRPr lang="en-IN" sz="3600" dirty="0"/>
          </a:p>
        </p:txBody>
      </p:sp>
      <p:sp>
        <p:nvSpPr>
          <p:cNvPr id="3" name="Content Placeholder 2">
            <a:extLst>
              <a:ext uri="{FF2B5EF4-FFF2-40B4-BE49-F238E27FC236}">
                <a16:creationId xmlns:a16="http://schemas.microsoft.com/office/drawing/2014/main" id="{ACFF7B39-35C2-4FBA-80EE-5D390C2BC198}"/>
              </a:ext>
            </a:extLst>
          </p:cNvPr>
          <p:cNvSpPr>
            <a:spLocks noGrp="1"/>
          </p:cNvSpPr>
          <p:nvPr>
            <p:ph idx="1"/>
          </p:nvPr>
        </p:nvSpPr>
        <p:spPr>
          <a:xfrm>
            <a:off x="1484310" y="1045029"/>
            <a:ext cx="10018713" cy="4746171"/>
          </a:xfrm>
        </p:spPr>
        <p:txBody>
          <a:bodyPr>
            <a:normAutofit/>
          </a:bodyPr>
          <a:lstStyle/>
          <a:p>
            <a:r>
              <a:rPr lang="en-US" b="0" i="0" dirty="0">
                <a:solidFill>
                  <a:srgbClr val="292929"/>
                </a:solidFill>
                <a:effectLst/>
                <a:latin typeface="charter"/>
              </a:rPr>
              <a:t>TCP  is  a  Network  Protocol  which  stands  for  Transfer  Control  Protocol,  that  allows  well  founded  communication  between  applications.  </a:t>
            </a:r>
          </a:p>
          <a:p>
            <a:r>
              <a:rPr lang="en-US" b="0" i="0" dirty="0">
                <a:solidFill>
                  <a:srgbClr val="292929"/>
                </a:solidFill>
                <a:effectLst/>
                <a:latin typeface="charter"/>
              </a:rPr>
              <a:t>TCP  is  consistently  used  over  the  Internet  Protocol,  and  that  is  why  referred  as  TCP/IP.  The  communication  mechanism  between  two  systems,  using  TCP,  can  be  established  using  Sockets  and  is  known  as  Socket  Programming.  </a:t>
            </a:r>
          </a:p>
          <a:p>
            <a:r>
              <a:rPr lang="en-US" b="0" i="0" dirty="0">
                <a:solidFill>
                  <a:srgbClr val="292929"/>
                </a:solidFill>
                <a:effectLst/>
                <a:latin typeface="charter"/>
              </a:rPr>
              <a:t>Hence,  socket  programming  is  a  concept  of  Network  Programming,  that  suggests  to  write  programs  that  are  executed  across  multiple  systems,  which  are  connected  to  each  other  using  a  network.</a:t>
            </a:r>
            <a:endParaRPr lang="en-IN" dirty="0"/>
          </a:p>
        </p:txBody>
      </p:sp>
    </p:spTree>
    <p:extLst>
      <p:ext uri="{BB962C8B-B14F-4D97-AF65-F5344CB8AC3E}">
        <p14:creationId xmlns:p14="http://schemas.microsoft.com/office/powerpoint/2010/main" val="1946160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24EC3-047E-4E0C-92A3-8246FA922809}"/>
              </a:ext>
            </a:extLst>
          </p:cNvPr>
          <p:cNvSpPr>
            <a:spLocks noGrp="1"/>
          </p:cNvSpPr>
          <p:nvPr>
            <p:ph type="title"/>
          </p:nvPr>
        </p:nvSpPr>
        <p:spPr>
          <a:xfrm>
            <a:off x="1484310" y="326571"/>
            <a:ext cx="10018713" cy="910045"/>
          </a:xfrm>
        </p:spPr>
        <p:txBody>
          <a:bodyPr/>
          <a:lstStyle/>
          <a:p>
            <a:r>
              <a:rPr lang="en-US" u="sng" dirty="0"/>
              <a:t>Mechanisms  of  Socket  Programming</a:t>
            </a:r>
            <a:r>
              <a:rPr lang="en-US" dirty="0"/>
              <a:t> :</a:t>
            </a:r>
            <a:endParaRPr lang="en-IN" u="sng" dirty="0"/>
          </a:p>
        </p:txBody>
      </p:sp>
      <p:sp>
        <p:nvSpPr>
          <p:cNvPr id="3" name="Content Placeholder 2">
            <a:extLst>
              <a:ext uri="{FF2B5EF4-FFF2-40B4-BE49-F238E27FC236}">
                <a16:creationId xmlns:a16="http://schemas.microsoft.com/office/drawing/2014/main" id="{E2A6AD7E-52BC-4466-B745-C4B55041D908}"/>
              </a:ext>
            </a:extLst>
          </p:cNvPr>
          <p:cNvSpPr>
            <a:spLocks noGrp="1"/>
          </p:cNvSpPr>
          <p:nvPr>
            <p:ph idx="1"/>
          </p:nvPr>
        </p:nvSpPr>
        <p:spPr>
          <a:xfrm>
            <a:off x="1588812" y="1236616"/>
            <a:ext cx="10018713" cy="1813561"/>
          </a:xfrm>
        </p:spPr>
        <p:txBody>
          <a:bodyPr>
            <a:normAutofit lnSpcReduction="10000"/>
          </a:bodyPr>
          <a:lstStyle/>
          <a:p>
            <a:pPr marL="0" indent="0">
              <a:buNone/>
            </a:pPr>
            <a:r>
              <a:rPr lang="en-US" b="0" i="0" dirty="0">
                <a:solidFill>
                  <a:srgbClr val="292929"/>
                </a:solidFill>
                <a:effectLst/>
                <a:latin typeface="charter"/>
              </a:rPr>
              <a:t>A  client  creates  a  socket  at  it’s  end  of  transmission,  and  strive  to  connect  the  socket  to  server.  When  a  connection  is  established,  server  creates  a  socket  at  it’s  end  and,  client  and  server  can  now  ready  communicate  through  writing  and  reading  methods.  Following  is  the  elaborated  procedure  of  what  happens  when  a  TCP  connection  is  established:</a:t>
            </a:r>
            <a:endParaRPr lang="en-IN" dirty="0"/>
          </a:p>
        </p:txBody>
      </p:sp>
      <p:sp>
        <p:nvSpPr>
          <p:cNvPr id="10" name="TextBox 9">
            <a:extLst>
              <a:ext uri="{FF2B5EF4-FFF2-40B4-BE49-F238E27FC236}">
                <a16:creationId xmlns:a16="http://schemas.microsoft.com/office/drawing/2014/main" id="{04AA1575-0A6A-4889-A6AB-61D51DFBA221}"/>
              </a:ext>
            </a:extLst>
          </p:cNvPr>
          <p:cNvSpPr txBox="1"/>
          <p:nvPr/>
        </p:nvSpPr>
        <p:spPr>
          <a:xfrm>
            <a:off x="1588812" y="3259183"/>
            <a:ext cx="10415953" cy="2677656"/>
          </a:xfrm>
          <a:prstGeom prst="rect">
            <a:avLst/>
          </a:prstGeom>
          <a:noFill/>
        </p:spPr>
        <p:txBody>
          <a:bodyPr wrap="square">
            <a:spAutoFit/>
          </a:bodyPr>
          <a:lstStyle/>
          <a:p>
            <a:pPr algn="l">
              <a:buFont typeface="+mj-lt"/>
              <a:buAutoNum type="arabicPeriod"/>
            </a:pPr>
            <a:r>
              <a:rPr lang="en-US" sz="2400" b="0" i="0" dirty="0">
                <a:solidFill>
                  <a:srgbClr val="292929"/>
                </a:solidFill>
                <a:effectLst/>
                <a:latin typeface="charter"/>
              </a:rPr>
              <a:t>An  object  of  </a:t>
            </a:r>
            <a:r>
              <a:rPr lang="en-US" sz="2400" b="1" i="1" dirty="0" err="1">
                <a:solidFill>
                  <a:srgbClr val="292929"/>
                </a:solidFill>
                <a:effectLst/>
                <a:latin typeface="charter"/>
              </a:rPr>
              <a:t>ServerSocket</a:t>
            </a:r>
            <a:r>
              <a:rPr lang="en-US" sz="2400" b="0" i="0" dirty="0">
                <a:solidFill>
                  <a:srgbClr val="292929"/>
                </a:solidFill>
                <a:effectLst/>
                <a:latin typeface="charter"/>
              </a:rPr>
              <a:t>  is  instantiated,  and  desired  port  number  is  specified,  on  which  connection  is  going  to  take  place.</a:t>
            </a:r>
          </a:p>
          <a:p>
            <a:pPr algn="l">
              <a:buFont typeface="+mj-lt"/>
              <a:buAutoNum type="arabicPeriod"/>
            </a:pPr>
            <a:r>
              <a:rPr lang="en-US" sz="2400" b="0" i="0" dirty="0">
                <a:solidFill>
                  <a:srgbClr val="292929"/>
                </a:solidFill>
                <a:effectLst/>
                <a:latin typeface="charter"/>
              </a:rPr>
              <a:t>The  </a:t>
            </a:r>
            <a:r>
              <a:rPr lang="en-US" sz="2400" b="1" i="1" dirty="0">
                <a:solidFill>
                  <a:srgbClr val="292929"/>
                </a:solidFill>
                <a:effectLst/>
                <a:latin typeface="charter"/>
              </a:rPr>
              <a:t>accept</a:t>
            </a:r>
            <a:r>
              <a:rPr lang="en-US" sz="2400" b="0" i="0" dirty="0">
                <a:solidFill>
                  <a:srgbClr val="292929"/>
                </a:solidFill>
                <a:effectLst/>
                <a:latin typeface="charter"/>
              </a:rPr>
              <a:t>  method  of  </a:t>
            </a:r>
            <a:r>
              <a:rPr lang="en-US" sz="2400" b="1" i="1" dirty="0" err="1">
                <a:solidFill>
                  <a:srgbClr val="292929"/>
                </a:solidFill>
                <a:effectLst/>
                <a:latin typeface="charter"/>
              </a:rPr>
              <a:t>ServerSocket</a:t>
            </a:r>
            <a:r>
              <a:rPr lang="en-US" sz="2400" b="0" i="0" dirty="0">
                <a:solidFill>
                  <a:srgbClr val="292929"/>
                </a:solidFill>
                <a:effectLst/>
                <a:latin typeface="charter"/>
              </a:rPr>
              <a:t>  is  invoked,  in  order  to  hold  the  server  in  listening  mode.  This  method  won’t  resume  until  a  client  is  connected  to  the  server  through  the  given  port  number.</a:t>
            </a:r>
          </a:p>
          <a:p>
            <a:pPr algn="l">
              <a:buFont typeface="+mj-lt"/>
              <a:buAutoNum type="arabicPeriod"/>
            </a:pPr>
            <a:r>
              <a:rPr lang="en-US" sz="2400" b="0" i="0" dirty="0">
                <a:solidFill>
                  <a:srgbClr val="292929"/>
                </a:solidFill>
                <a:effectLst/>
                <a:latin typeface="charter"/>
              </a:rPr>
              <a:t>Now,  on  client  side,  an  object  of  </a:t>
            </a:r>
            <a:r>
              <a:rPr lang="en-US" sz="2400" b="1" i="1" dirty="0">
                <a:solidFill>
                  <a:srgbClr val="292929"/>
                </a:solidFill>
                <a:effectLst/>
                <a:latin typeface="charter"/>
              </a:rPr>
              <a:t>Socket</a:t>
            </a:r>
            <a:r>
              <a:rPr lang="en-US" sz="2400" b="0" i="0" dirty="0">
                <a:solidFill>
                  <a:srgbClr val="292929"/>
                </a:solidFill>
                <a:effectLst/>
                <a:latin typeface="charter"/>
              </a:rPr>
              <a:t>  is  instantiated,  and  desired  port  number  and  IP  address  is  specified  for  the  connection.</a:t>
            </a:r>
          </a:p>
        </p:txBody>
      </p:sp>
    </p:spTree>
    <p:extLst>
      <p:ext uri="{BB962C8B-B14F-4D97-AF65-F5344CB8AC3E}">
        <p14:creationId xmlns:p14="http://schemas.microsoft.com/office/powerpoint/2010/main" val="822406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A2D2D-3587-4CCC-9966-B5B2B0F47B67}"/>
              </a:ext>
            </a:extLst>
          </p:cNvPr>
          <p:cNvSpPr>
            <a:spLocks noGrp="1"/>
          </p:cNvSpPr>
          <p:nvPr>
            <p:ph type="title"/>
          </p:nvPr>
        </p:nvSpPr>
        <p:spPr>
          <a:xfrm>
            <a:off x="1510437" y="238376"/>
            <a:ext cx="10681563" cy="4125235"/>
          </a:xfrm>
        </p:spPr>
        <p:txBody>
          <a:bodyPr>
            <a:noAutofit/>
          </a:bodyPr>
          <a:lstStyle/>
          <a:p>
            <a:pPr algn="l"/>
            <a:br>
              <a:rPr lang="en-US" sz="2400" b="0" i="0" dirty="0">
                <a:solidFill>
                  <a:srgbClr val="292929"/>
                </a:solidFill>
                <a:effectLst/>
                <a:latin typeface="charter"/>
              </a:rPr>
            </a:br>
            <a:r>
              <a:rPr lang="en-US" sz="2400" b="0" i="0" dirty="0">
                <a:solidFill>
                  <a:srgbClr val="292929"/>
                </a:solidFill>
                <a:effectLst/>
                <a:latin typeface="charter"/>
              </a:rPr>
              <a:t>4)An  attempt  is  made,  for  connecting  the  client  to  the  server  using  the  specified  IP  address  and  port  number.  If  attempt  is  successful,  client  is  provided  with  a  </a:t>
            </a:r>
            <a:r>
              <a:rPr lang="en-US" sz="2400" b="1" i="1" dirty="0">
                <a:solidFill>
                  <a:srgbClr val="292929"/>
                </a:solidFill>
                <a:effectLst/>
                <a:latin typeface="charter"/>
              </a:rPr>
              <a:t>Socket</a:t>
            </a:r>
            <a:r>
              <a:rPr lang="en-US" sz="2400" b="0" i="0" dirty="0">
                <a:solidFill>
                  <a:srgbClr val="292929"/>
                </a:solidFill>
                <a:effectLst/>
                <a:latin typeface="charter"/>
              </a:rPr>
              <a:t>  that  is  capable  of  communicating  to  the  respective  server,  with  write  and  read  methods.  If  unsuccessful,  desired  exception  is  raised.</a:t>
            </a:r>
            <a:br>
              <a:rPr lang="en-US" sz="2400" b="0" i="0" dirty="0">
                <a:solidFill>
                  <a:srgbClr val="292929"/>
                </a:solidFill>
                <a:effectLst/>
                <a:latin typeface="charter"/>
              </a:rPr>
            </a:br>
            <a:r>
              <a:rPr lang="en-US" sz="2400" b="0" i="0" dirty="0">
                <a:solidFill>
                  <a:srgbClr val="292929"/>
                </a:solidFill>
                <a:effectLst/>
                <a:latin typeface="charter"/>
              </a:rPr>
              <a:t>5)Since  a  client  is  connected  to  the  server,  </a:t>
            </a:r>
            <a:r>
              <a:rPr lang="en-US" sz="2400" b="1" i="1" dirty="0">
                <a:solidFill>
                  <a:srgbClr val="292929"/>
                </a:solidFill>
                <a:effectLst/>
                <a:latin typeface="charter"/>
              </a:rPr>
              <a:t>accept</a:t>
            </a:r>
            <a:r>
              <a:rPr lang="en-US" sz="2400" b="0" i="0" dirty="0">
                <a:solidFill>
                  <a:srgbClr val="292929"/>
                </a:solidFill>
                <a:effectLst/>
                <a:latin typeface="charter"/>
              </a:rPr>
              <a:t>  method  on  the  server  side  resumes,  providing  a  </a:t>
            </a:r>
            <a:r>
              <a:rPr lang="en-US" sz="2400" b="1" i="1" dirty="0">
                <a:solidFill>
                  <a:srgbClr val="292929"/>
                </a:solidFill>
                <a:effectLst/>
                <a:latin typeface="charter"/>
              </a:rPr>
              <a:t>Socket</a:t>
            </a:r>
            <a:r>
              <a:rPr lang="en-US" sz="2400" b="0" i="0" dirty="0">
                <a:solidFill>
                  <a:srgbClr val="292929"/>
                </a:solidFill>
                <a:effectLst/>
                <a:latin typeface="charter"/>
              </a:rPr>
              <a:t>  that  is  capable  of  communicating  to  the  connected  client.</a:t>
            </a:r>
            <a:br>
              <a:rPr lang="en-US" sz="2400" b="0" i="0" dirty="0">
                <a:solidFill>
                  <a:srgbClr val="292929"/>
                </a:solidFill>
                <a:effectLst/>
                <a:latin typeface="charter"/>
              </a:rPr>
            </a:br>
            <a:r>
              <a:rPr lang="en-US" sz="2400" b="0" i="0" dirty="0">
                <a:solidFill>
                  <a:srgbClr val="292929"/>
                </a:solidFill>
                <a:effectLst/>
                <a:latin typeface="charter"/>
              </a:rPr>
              <a:t>6)Once  the  communication  is  completed,  terminate  the  sockets  on  both  sides,  the  server  and  the  client  side.</a:t>
            </a:r>
            <a:br>
              <a:rPr lang="en-US" sz="2400" b="0" i="0" dirty="0">
                <a:solidFill>
                  <a:srgbClr val="292929"/>
                </a:solidFill>
                <a:effectLst/>
                <a:latin typeface="charter"/>
              </a:rPr>
            </a:br>
            <a:endParaRPr lang="en-IN" sz="2400" dirty="0"/>
          </a:p>
        </p:txBody>
      </p:sp>
      <p:sp>
        <p:nvSpPr>
          <p:cNvPr id="4" name="TextBox 3">
            <a:extLst>
              <a:ext uri="{FF2B5EF4-FFF2-40B4-BE49-F238E27FC236}">
                <a16:creationId xmlns:a16="http://schemas.microsoft.com/office/drawing/2014/main" id="{6E588CB3-4013-4330-8F32-D81A86782F6A}"/>
              </a:ext>
            </a:extLst>
          </p:cNvPr>
          <p:cNvSpPr txBox="1"/>
          <p:nvPr/>
        </p:nvSpPr>
        <p:spPr>
          <a:xfrm>
            <a:off x="1510437" y="4275744"/>
            <a:ext cx="10572705" cy="1938992"/>
          </a:xfrm>
          <a:prstGeom prst="rect">
            <a:avLst/>
          </a:prstGeom>
          <a:noFill/>
        </p:spPr>
        <p:txBody>
          <a:bodyPr wrap="square">
            <a:spAutoFit/>
          </a:bodyPr>
          <a:lstStyle/>
          <a:p>
            <a:r>
              <a:rPr lang="en-US" sz="2400" b="0" i="0" dirty="0">
                <a:solidFill>
                  <a:srgbClr val="292929"/>
                </a:solidFill>
                <a:effectLst/>
                <a:latin typeface="charter"/>
              </a:rPr>
              <a:t>	Now,  communication  is  held  using  input/output  streams  of  Sockets.  The  </a:t>
            </a:r>
            <a:r>
              <a:rPr lang="en-US" sz="2400" b="1" i="1" dirty="0" err="1">
                <a:solidFill>
                  <a:srgbClr val="292929"/>
                </a:solidFill>
                <a:effectLst/>
                <a:latin typeface="charter"/>
              </a:rPr>
              <a:t>InputStream</a:t>
            </a:r>
            <a:r>
              <a:rPr lang="en-US" sz="2400" b="0" i="0" dirty="0">
                <a:solidFill>
                  <a:srgbClr val="292929"/>
                </a:solidFill>
                <a:effectLst/>
                <a:latin typeface="charter"/>
              </a:rPr>
              <a:t>  of  client  is  coupled  with  the  </a:t>
            </a:r>
            <a:r>
              <a:rPr lang="en-US" sz="2400" b="1" i="1" dirty="0" err="1">
                <a:solidFill>
                  <a:srgbClr val="292929"/>
                </a:solidFill>
                <a:effectLst/>
                <a:latin typeface="charter"/>
              </a:rPr>
              <a:t>OutputStream</a:t>
            </a:r>
            <a:r>
              <a:rPr lang="en-US" sz="2400" b="0" i="0" dirty="0">
                <a:solidFill>
                  <a:srgbClr val="292929"/>
                </a:solidFill>
                <a:effectLst/>
                <a:latin typeface="charter"/>
              </a:rPr>
              <a:t>  of  server  and  </a:t>
            </a:r>
            <a:r>
              <a:rPr lang="en-US" sz="2400" b="1" i="1" dirty="0" err="1">
                <a:solidFill>
                  <a:srgbClr val="292929"/>
                </a:solidFill>
                <a:effectLst/>
                <a:latin typeface="charter"/>
              </a:rPr>
              <a:t>OutputStream</a:t>
            </a:r>
            <a:r>
              <a:rPr lang="en-US" sz="2400" b="0" i="0" dirty="0">
                <a:solidFill>
                  <a:srgbClr val="292929"/>
                </a:solidFill>
                <a:effectLst/>
                <a:latin typeface="charter"/>
              </a:rPr>
              <a:t>  of  client  is  coupled  with  the  </a:t>
            </a:r>
            <a:r>
              <a:rPr lang="en-US" sz="2400" b="1" i="1" dirty="0" err="1">
                <a:solidFill>
                  <a:srgbClr val="292929"/>
                </a:solidFill>
                <a:effectLst/>
                <a:latin typeface="charter"/>
              </a:rPr>
              <a:t>InputStream</a:t>
            </a:r>
            <a:r>
              <a:rPr lang="en-US" sz="2400" b="0" i="0" dirty="0">
                <a:solidFill>
                  <a:srgbClr val="292929"/>
                </a:solidFill>
                <a:effectLst/>
                <a:latin typeface="charter"/>
              </a:rPr>
              <a:t>  of  server.  Since,  TCP  is  a  two-way  network  protocol,  hence  information  can  flow  through  both  the  streams  at  the  time.</a:t>
            </a:r>
            <a:endParaRPr lang="en-IN" sz="2400" dirty="0"/>
          </a:p>
        </p:txBody>
      </p:sp>
    </p:spTree>
    <p:extLst>
      <p:ext uri="{BB962C8B-B14F-4D97-AF65-F5344CB8AC3E}">
        <p14:creationId xmlns:p14="http://schemas.microsoft.com/office/powerpoint/2010/main" val="472790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D92E7-939E-49C7-BEAF-5085CFDEB4C7}"/>
              </a:ext>
            </a:extLst>
          </p:cNvPr>
          <p:cNvSpPr>
            <a:spLocks noGrp="1"/>
          </p:cNvSpPr>
          <p:nvPr>
            <p:ph type="title"/>
          </p:nvPr>
        </p:nvSpPr>
        <p:spPr>
          <a:xfrm>
            <a:off x="2019887" y="260884"/>
            <a:ext cx="10018713" cy="679392"/>
          </a:xfrm>
        </p:spPr>
        <p:txBody>
          <a:bodyPr>
            <a:normAutofit/>
          </a:bodyPr>
          <a:lstStyle/>
          <a:p>
            <a:r>
              <a:rPr lang="en-US" sz="3200" u="sng" dirty="0"/>
              <a:t>Client  Side  Programming</a:t>
            </a:r>
            <a:endParaRPr lang="en-IN" sz="3200" u="sng" dirty="0"/>
          </a:p>
        </p:txBody>
      </p:sp>
      <p:sp>
        <p:nvSpPr>
          <p:cNvPr id="3" name="Content Placeholder 2">
            <a:extLst>
              <a:ext uri="{FF2B5EF4-FFF2-40B4-BE49-F238E27FC236}">
                <a16:creationId xmlns:a16="http://schemas.microsoft.com/office/drawing/2014/main" id="{F0A30653-1D20-4C37-A222-7024157F3CF8}"/>
              </a:ext>
            </a:extLst>
          </p:cNvPr>
          <p:cNvSpPr>
            <a:spLocks noGrp="1"/>
          </p:cNvSpPr>
          <p:nvPr>
            <p:ph idx="1"/>
          </p:nvPr>
        </p:nvSpPr>
        <p:spPr>
          <a:xfrm>
            <a:off x="1907354" y="887139"/>
            <a:ext cx="10018713" cy="1319349"/>
          </a:xfrm>
        </p:spPr>
        <p:txBody>
          <a:bodyPr/>
          <a:lstStyle/>
          <a:p>
            <a:pPr marL="0" indent="0" algn="just">
              <a:buNone/>
            </a:pPr>
            <a:r>
              <a:rPr lang="en-US" dirty="0"/>
              <a:t>For  the  Client  machine,  we  need  to  now  establish  the  socket  connection.  Socket  Connection  is  done when  the  two  machines  have  information  about  each  other’s  network  location  (IP  Address)  and  the  TCP  port.</a:t>
            </a:r>
            <a:endParaRPr lang="en-IN" dirty="0"/>
          </a:p>
        </p:txBody>
      </p:sp>
      <p:sp>
        <p:nvSpPr>
          <p:cNvPr id="4" name="TextBox 3">
            <a:extLst>
              <a:ext uri="{FF2B5EF4-FFF2-40B4-BE49-F238E27FC236}">
                <a16:creationId xmlns:a16="http://schemas.microsoft.com/office/drawing/2014/main" id="{C10F0CF1-34CD-4302-82B1-C266A3AD2107}"/>
              </a:ext>
            </a:extLst>
          </p:cNvPr>
          <p:cNvSpPr txBox="1"/>
          <p:nvPr/>
        </p:nvSpPr>
        <p:spPr>
          <a:xfrm>
            <a:off x="1907352" y="3962465"/>
            <a:ext cx="10131248" cy="2308324"/>
          </a:xfrm>
          <a:prstGeom prst="rect">
            <a:avLst/>
          </a:prstGeom>
          <a:noFill/>
        </p:spPr>
        <p:txBody>
          <a:bodyPr wrap="square" rtlCol="0">
            <a:spAutoFit/>
          </a:bodyPr>
          <a:lstStyle/>
          <a:p>
            <a:pPr algn="l"/>
            <a:r>
              <a:rPr lang="en-US" sz="2400" b="1" i="0" dirty="0">
                <a:solidFill>
                  <a:srgbClr val="292929"/>
                </a:solidFill>
                <a:effectLst/>
                <a:latin typeface="sohne"/>
              </a:rPr>
              <a:t>Communication:</a:t>
            </a:r>
            <a:endParaRPr lang="en-US" sz="2400" b="0" i="0" dirty="0">
              <a:solidFill>
                <a:srgbClr val="292929"/>
              </a:solidFill>
              <a:effectLst/>
              <a:latin typeface="sohne"/>
            </a:endParaRPr>
          </a:p>
          <a:p>
            <a:pPr marL="342900" indent="-342900" algn="l">
              <a:buFont typeface="Arial" panose="020B0604020202020204" pitchFamily="34" charset="0"/>
              <a:buChar char="•"/>
            </a:pPr>
            <a:r>
              <a:rPr lang="en-US" sz="2000" dirty="0"/>
              <a:t>The  Client  is  implemented  using  two  threads,  one  each  for  incoming  and  outgoing   messages.    The  main  thread  opens  the  socket  and  connects  to  the  server.    It  then   opens  input  buffered  stream  and  print  writer  for  incoming  and  outgoing  messages   respectively.    It  also  creates  a  buffered  stream  to  read  from  the  GUI.  The  main   thread  takes  care  of  the  outgoing  message,  while  another  thread  deals  with   incoming  messages.</a:t>
            </a:r>
          </a:p>
        </p:txBody>
      </p:sp>
      <p:sp>
        <p:nvSpPr>
          <p:cNvPr id="5" name="TextBox 4">
            <a:extLst>
              <a:ext uri="{FF2B5EF4-FFF2-40B4-BE49-F238E27FC236}">
                <a16:creationId xmlns:a16="http://schemas.microsoft.com/office/drawing/2014/main" id="{39BABCB4-306A-47FE-A078-2A14AABBEEFE}"/>
              </a:ext>
            </a:extLst>
          </p:cNvPr>
          <p:cNvSpPr txBox="1"/>
          <p:nvPr/>
        </p:nvSpPr>
        <p:spPr>
          <a:xfrm>
            <a:off x="1907352" y="2392805"/>
            <a:ext cx="9757777" cy="1569660"/>
          </a:xfrm>
          <a:prstGeom prst="rect">
            <a:avLst/>
          </a:prstGeom>
          <a:noFill/>
        </p:spPr>
        <p:txBody>
          <a:bodyPr wrap="square" rtlCol="0">
            <a:spAutoFit/>
          </a:bodyPr>
          <a:lstStyle/>
          <a:p>
            <a:r>
              <a:rPr lang="en-IN" sz="2400" b="1" i="0" dirty="0">
                <a:solidFill>
                  <a:srgbClr val="292929"/>
                </a:solidFill>
                <a:effectLst/>
                <a:latin typeface="sohne"/>
              </a:rPr>
              <a:t>Connection:	</a:t>
            </a:r>
            <a:r>
              <a:rPr lang="en-US" sz="2400" b="0" i="0" dirty="0">
                <a:solidFill>
                  <a:srgbClr val="292929"/>
                </a:solidFill>
                <a:effectLst/>
                <a:latin typeface="Menlo"/>
              </a:rPr>
              <a:t>Socket  </a:t>
            </a:r>
            <a:r>
              <a:rPr lang="en-US" sz="2400" b="0" i="0" dirty="0" err="1">
                <a:solidFill>
                  <a:srgbClr val="292929"/>
                </a:solidFill>
                <a:effectLst/>
                <a:latin typeface="Menlo"/>
              </a:rPr>
              <a:t>socket</a:t>
            </a:r>
            <a:r>
              <a:rPr lang="en-US" sz="2400" b="0" i="0" dirty="0">
                <a:solidFill>
                  <a:srgbClr val="292929"/>
                </a:solidFill>
                <a:effectLst/>
                <a:latin typeface="Menlo"/>
              </a:rPr>
              <a:t>  =  new  Socket(IP  Address,  port  number);</a:t>
            </a:r>
            <a:br>
              <a:rPr lang="en-US" sz="2400" dirty="0"/>
            </a:br>
            <a:r>
              <a:rPr lang="en-US" sz="2400" dirty="0"/>
              <a:t>				</a:t>
            </a:r>
            <a:r>
              <a:rPr lang="en-US" sz="2400" b="0" i="0" dirty="0">
                <a:solidFill>
                  <a:srgbClr val="292929"/>
                </a:solidFill>
                <a:effectLst/>
                <a:latin typeface="Menlo"/>
              </a:rPr>
              <a:t>//IP  Address  of  the  server</a:t>
            </a:r>
            <a:br>
              <a:rPr lang="en-US" sz="2400" dirty="0"/>
            </a:br>
            <a:r>
              <a:rPr lang="en-US" sz="2400" dirty="0"/>
              <a:t>				</a:t>
            </a:r>
            <a:r>
              <a:rPr lang="en-US" sz="2400" b="0" i="0" dirty="0">
                <a:solidFill>
                  <a:srgbClr val="292929"/>
                </a:solidFill>
                <a:effectLst/>
                <a:latin typeface="Menlo"/>
              </a:rPr>
              <a:t>//TCP  port  Number  on  which  the  server  is  listening</a:t>
            </a:r>
            <a:endParaRPr lang="en-IN" sz="2400" b="0" i="0" dirty="0">
              <a:solidFill>
                <a:srgbClr val="292929"/>
              </a:solidFill>
              <a:effectLst/>
              <a:latin typeface="sohne"/>
            </a:endParaRPr>
          </a:p>
          <a:p>
            <a:endParaRPr lang="en-IN" sz="2400" dirty="0"/>
          </a:p>
        </p:txBody>
      </p:sp>
    </p:spTree>
    <p:extLst>
      <p:ext uri="{BB962C8B-B14F-4D97-AF65-F5344CB8AC3E}">
        <p14:creationId xmlns:p14="http://schemas.microsoft.com/office/powerpoint/2010/main" val="1138671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76B213-8237-453D-8085-E7047E52FB1F}"/>
              </a:ext>
            </a:extLst>
          </p:cNvPr>
          <p:cNvSpPr>
            <a:spLocks noGrp="1"/>
          </p:cNvSpPr>
          <p:nvPr>
            <p:ph idx="1"/>
          </p:nvPr>
        </p:nvSpPr>
        <p:spPr>
          <a:xfrm>
            <a:off x="1419328" y="4364961"/>
            <a:ext cx="10018713" cy="1104180"/>
          </a:xfrm>
        </p:spPr>
        <p:txBody>
          <a:bodyPr>
            <a:normAutofit fontScale="92500" lnSpcReduction="20000"/>
          </a:bodyPr>
          <a:lstStyle/>
          <a:p>
            <a:pPr marL="0" indent="0">
              <a:buNone/>
            </a:pPr>
            <a:r>
              <a:rPr lang="en-US" b="1" dirty="0"/>
              <a:t>Terminating Communication:</a:t>
            </a:r>
          </a:p>
          <a:p>
            <a:pPr marL="0" indent="0">
              <a:buNone/>
            </a:pPr>
            <a:r>
              <a:rPr lang="en-US" sz="2400" dirty="0"/>
              <a:t>When  exit  is  requested,  the  client  sends  exit  message  to  the  server,  waits  for  its   response,  and  closes  the  streams  and  exits.</a:t>
            </a:r>
            <a:endParaRPr lang="en-IN" dirty="0"/>
          </a:p>
        </p:txBody>
      </p:sp>
      <p:sp>
        <p:nvSpPr>
          <p:cNvPr id="4" name="TextBox 3">
            <a:extLst>
              <a:ext uri="{FF2B5EF4-FFF2-40B4-BE49-F238E27FC236}">
                <a16:creationId xmlns:a16="http://schemas.microsoft.com/office/drawing/2014/main" id="{D09B2C2B-F1CB-48A3-AD20-5FCE21CE1202}"/>
              </a:ext>
            </a:extLst>
          </p:cNvPr>
          <p:cNvSpPr txBox="1"/>
          <p:nvPr/>
        </p:nvSpPr>
        <p:spPr>
          <a:xfrm>
            <a:off x="1475117" y="629727"/>
            <a:ext cx="9907136" cy="2862322"/>
          </a:xfrm>
          <a:prstGeom prst="rect">
            <a:avLst/>
          </a:prstGeom>
          <a:noFill/>
        </p:spPr>
        <p:txBody>
          <a:bodyPr wrap="square" rtlCol="0">
            <a:spAutoFit/>
          </a:bodyPr>
          <a:lstStyle/>
          <a:p>
            <a:pPr marL="285750" indent="-285750" algn="l">
              <a:buFont typeface="Arial" panose="020B0604020202020204" pitchFamily="34" charset="0"/>
              <a:buChar char="•"/>
            </a:pPr>
            <a:r>
              <a:rPr lang="en-US" sz="2000" dirty="0"/>
              <a:t>In  order  to  send  a  message,  the  user  types  the  message  string  on  the  GUI,  which  is  then  read  into  the   buffered  stream  reading  from  the  GUI.  The  main  thread  creates  the  formatted   message  by  adding  the  destination  user  name  to  the  beginning  of  the  message  string   and  writes  it  to  the  print  writer  stream.  Server(Control  messages)  have  the  string   “server”   as   the  header.     </a:t>
            </a:r>
          </a:p>
          <a:p>
            <a:pPr marL="285750" indent="-285750" algn="l">
              <a:buFont typeface="Arial" panose="020B0604020202020204" pitchFamily="34" charset="0"/>
              <a:buChar char="•"/>
            </a:pPr>
            <a:r>
              <a:rPr lang="en-US" sz="2000" dirty="0"/>
              <a:t>The  reader  thread,  waits  for  incoming  messages  on  the  buffered  stream.  When  a   message  arrives,  it  tokenizes  it  into  the  header  and  the  message  string  and  prints   &lt;source user&gt;  says:    &lt;message string&gt;  on  GUI.  Responses  from  the  server  are   displayed  as   “server  says: &lt;message string&gt;”.</a:t>
            </a:r>
            <a:endParaRPr lang="en-US" sz="2000" b="0" i="0" dirty="0">
              <a:solidFill>
                <a:srgbClr val="292929"/>
              </a:solidFill>
              <a:effectLst/>
              <a:latin typeface="sohne"/>
            </a:endParaRPr>
          </a:p>
        </p:txBody>
      </p:sp>
    </p:spTree>
    <p:extLst>
      <p:ext uri="{BB962C8B-B14F-4D97-AF65-F5344CB8AC3E}">
        <p14:creationId xmlns:p14="http://schemas.microsoft.com/office/powerpoint/2010/main" val="41391742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445</TotalTime>
  <Words>1615</Words>
  <Application>Microsoft Office PowerPoint</Application>
  <PresentationFormat>Widescreen</PresentationFormat>
  <Paragraphs>57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charter</vt:lpstr>
      <vt:lpstr>Corbel</vt:lpstr>
      <vt:lpstr>Menlo</vt:lpstr>
      <vt:lpstr>sohne</vt:lpstr>
      <vt:lpstr>Parallax</vt:lpstr>
      <vt:lpstr>Implementation  of  Socket  Programming  using  Chat  Application</vt:lpstr>
      <vt:lpstr>Abstract  – </vt:lpstr>
      <vt:lpstr>Basic  Diagram  of  Chat  Application</vt:lpstr>
      <vt:lpstr>Literature  Survey  – </vt:lpstr>
      <vt:lpstr>About  TCP/IP  Socket  Programming:</vt:lpstr>
      <vt:lpstr>Mechanisms  of  Socket  Programming :</vt:lpstr>
      <vt:lpstr> 4)An  attempt  is  made,  for  connecting  the  client  to  the  server  using  the  specified  IP  address  and  port  number.  If  attempt  is  successful,  client  is  provided  with  a  Socket  that  is  capable  of  communicating  to  the  respective  server,  with  write  and  read  methods.  If  unsuccessful,  desired  exception  is  raised. 5)Since  a  client  is  connected  to  the  server,  accept  method  on  the  server  side  resumes,  providing  a  Socket  that  is  capable  of  communicating  to  the  connected  client. 6)Once  the  communication  is  completed,  terminate  the  sockets  on  both  sides,  the  server  and  the  client  side. </vt:lpstr>
      <vt:lpstr>Client  Side  Programming</vt:lpstr>
      <vt:lpstr>PowerPoint Presentation</vt:lpstr>
      <vt:lpstr>                                                Server  Side  Programming For  the  server  side  programming,  a  ServerSocket  is  required,  that  will  wait  for  the  client  in  the  listening  mode,  on  a  particular  TCP  port.  This  ServerSocket  holds  until  a  Client  Socket  is  connected  successfully.  As  soon  as  the  client  is  connected,  another  Socket  comes  to  the  existence  that  will  enable  data  sharing  between  the  respective  client  and  server.  A  temporary  Socket  is  created  to  handle  the  request  from  that  particular  client  and  our  main  server  socket  will  be  free  again,  to  listen  to  other  requests.  Hence  we  have  ServerSocket  and  Socket  on  the  server  side. </vt:lpstr>
      <vt:lpstr>PowerPoint Presentation</vt:lpstr>
      <vt:lpstr>PowerPoint Presentation</vt:lpstr>
      <vt:lpstr>PowerPoint Presentation</vt:lpstr>
      <vt:lpstr>Once the connection is established, we can interact with each other sending messages using ENTER key as shown below</vt:lpstr>
      <vt:lpstr>If we type ‘exit’ as seen in client side in messageInput, then on Server side you can see the pop-up message that Client has Terminated the chat.</vt:lpstr>
      <vt:lpstr>Even if we try to send Hi, Hello after termination of either of the chats, you can see that the message doesn’t reach the Server side once the Client has terminated the chat in this case.</vt:lpstr>
      <vt:lpstr>One more case you can see that if you execute Client side, then you will get the Error since we have not run Server program before that,  which is necessary before client connection.</vt:lpstr>
      <vt:lpstr>Conclusion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Socket Programming using Chat Application</dc:title>
  <dc:creator>Anoop Dey</dc:creator>
  <cp:lastModifiedBy>Anoop Dey</cp:lastModifiedBy>
  <cp:revision>42</cp:revision>
  <dcterms:created xsi:type="dcterms:W3CDTF">2020-12-14T19:09:33Z</dcterms:created>
  <dcterms:modified xsi:type="dcterms:W3CDTF">2021-02-16T12:14:47Z</dcterms:modified>
</cp:coreProperties>
</file>