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chivo Black" charset="1" panose="020B0A03020202020B04"/>
      <p:regular r:id="rId19"/>
    </p:embeddedFont>
    <p:embeddedFont>
      <p:font typeface="Times New Roman" charset="1" panose="02030502070405020303"/>
      <p:regular r:id="rId20"/>
    </p:embeddedFont>
    <p:embeddedFont>
      <p:font typeface="Times New Roman Bold" charset="1" panose="020308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1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43854" y="3436538"/>
            <a:ext cx="7906424" cy="7906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34097" y="2015845"/>
            <a:ext cx="5208967" cy="6255310"/>
          </a:xfrm>
          <a:custGeom>
            <a:avLst/>
            <a:gdLst/>
            <a:ahLst/>
            <a:cxnLst/>
            <a:rect r="r" b="b" t="t" l="l"/>
            <a:pathLst>
              <a:path h="6255310" w="5208967">
                <a:moveTo>
                  <a:pt x="0" y="0"/>
                </a:moveTo>
                <a:lnTo>
                  <a:pt x="5208967" y="0"/>
                </a:lnTo>
                <a:lnTo>
                  <a:pt x="5208967" y="6255310"/>
                </a:lnTo>
                <a:lnTo>
                  <a:pt x="0" y="6255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62279" y="-772911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4936" y="2120329"/>
            <a:ext cx="11337551" cy="5269421"/>
            <a:chOff x="0" y="0"/>
            <a:chExt cx="2622560" cy="12189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373" y="0"/>
              <a:ext cx="2615814" cy="1218903"/>
            </a:xfrm>
            <a:custGeom>
              <a:avLst/>
              <a:gdLst/>
              <a:ahLst/>
              <a:cxnLst/>
              <a:rect r="r" b="b" t="t" l="l"/>
              <a:pathLst>
                <a:path h="1218903" w="2615814">
                  <a:moveTo>
                    <a:pt x="227141" y="1218903"/>
                  </a:moveTo>
                  <a:lnTo>
                    <a:pt x="2388672" y="1218903"/>
                  </a:lnTo>
                  <a:cubicBezTo>
                    <a:pt x="2404434" y="1218903"/>
                    <a:pt x="2417886" y="1207508"/>
                    <a:pt x="2420478" y="1191960"/>
                  </a:cubicBezTo>
                  <a:lnTo>
                    <a:pt x="2614695" y="26942"/>
                  </a:lnTo>
                  <a:cubicBezTo>
                    <a:pt x="2615814" y="20233"/>
                    <a:pt x="2613923" y="13372"/>
                    <a:pt x="2609527" y="8182"/>
                  </a:cubicBezTo>
                  <a:cubicBezTo>
                    <a:pt x="2605131" y="2993"/>
                    <a:pt x="2598674" y="0"/>
                    <a:pt x="2591872" y="0"/>
                  </a:cubicBezTo>
                  <a:lnTo>
                    <a:pt x="23941" y="0"/>
                  </a:lnTo>
                  <a:cubicBezTo>
                    <a:pt x="17140" y="0"/>
                    <a:pt x="10683" y="2993"/>
                    <a:pt x="6286" y="8182"/>
                  </a:cubicBezTo>
                  <a:cubicBezTo>
                    <a:pt x="1890" y="13372"/>
                    <a:pt x="0" y="20233"/>
                    <a:pt x="1119" y="26942"/>
                  </a:cubicBezTo>
                  <a:lnTo>
                    <a:pt x="195335" y="1191960"/>
                  </a:lnTo>
                  <a:cubicBezTo>
                    <a:pt x="197927" y="1207508"/>
                    <a:pt x="211379" y="1218903"/>
                    <a:pt x="227141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-38100"/>
              <a:ext cx="2368560" cy="125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346138" y="73105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934097" y="1159799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4936" y="181627"/>
            <a:ext cx="3830906" cy="1694146"/>
          </a:xfrm>
          <a:custGeom>
            <a:avLst/>
            <a:gdLst/>
            <a:ahLst/>
            <a:cxnLst/>
            <a:rect r="r" b="b" t="t" l="l"/>
            <a:pathLst>
              <a:path h="1694146" w="3830906">
                <a:moveTo>
                  <a:pt x="0" y="0"/>
                </a:moveTo>
                <a:lnTo>
                  <a:pt x="3830906" y="0"/>
                </a:lnTo>
                <a:lnTo>
                  <a:pt x="3830906" y="1694146"/>
                </a:lnTo>
                <a:lnTo>
                  <a:pt x="0" y="16941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814375" y="9418169"/>
            <a:ext cx="502729" cy="514477"/>
          </a:xfrm>
          <a:custGeom>
            <a:avLst/>
            <a:gdLst/>
            <a:ahLst/>
            <a:cxnLst/>
            <a:rect r="r" b="b" t="t" l="l"/>
            <a:pathLst>
              <a:path h="514477" w="502729">
                <a:moveTo>
                  <a:pt x="0" y="0"/>
                </a:moveTo>
                <a:lnTo>
                  <a:pt x="502730" y="0"/>
                </a:lnTo>
                <a:lnTo>
                  <a:pt x="502730" y="514477"/>
                </a:lnTo>
                <a:lnTo>
                  <a:pt x="0" y="51447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168" t="0" r="-1168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43073" y="2660745"/>
            <a:ext cx="9541277" cy="200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ANALYZING AMAZON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51337" y="4843462"/>
            <a:ext cx="812474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USING SQL QUERIES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4936" y="5957888"/>
            <a:ext cx="11337551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r>
              <a:rPr lang="en-US" sz="3499">
                <a:solidFill>
                  <a:srgbClr val="FF7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Anoop Alabnoor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934097" y="9370670"/>
            <a:ext cx="6353903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C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www.linkedin.com/in/anoop1420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694090" y="2270498"/>
            <a:ext cx="6899819" cy="5746003"/>
          </a:xfrm>
          <a:custGeom>
            <a:avLst/>
            <a:gdLst/>
            <a:ahLst/>
            <a:cxnLst/>
            <a:rect r="r" b="b" t="t" l="l"/>
            <a:pathLst>
              <a:path h="5746003" w="6899819">
                <a:moveTo>
                  <a:pt x="0" y="0"/>
                </a:moveTo>
                <a:lnTo>
                  <a:pt x="6899820" y="0"/>
                </a:lnTo>
                <a:lnTo>
                  <a:pt x="6899820" y="5746004"/>
                </a:lnTo>
                <a:lnTo>
                  <a:pt x="0" y="57460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 PRODUCTS WHERE THE DISCOUNTED PRICE ENDS WITH A 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169678" y="2686811"/>
            <a:ext cx="5948644" cy="5766659"/>
          </a:xfrm>
          <a:custGeom>
            <a:avLst/>
            <a:gdLst/>
            <a:ahLst/>
            <a:cxnLst/>
            <a:rect r="r" b="b" t="t" l="l"/>
            <a:pathLst>
              <a:path h="5766659" w="5948644">
                <a:moveTo>
                  <a:pt x="0" y="0"/>
                </a:moveTo>
                <a:lnTo>
                  <a:pt x="5948644" y="0"/>
                </a:lnTo>
                <a:lnTo>
                  <a:pt x="5948644" y="5766659"/>
                </a:lnTo>
                <a:lnTo>
                  <a:pt x="0" y="57666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DISPLAY REVIEW CONTENTS THAT CONTAINS WORDS LIKE WORST, WASTE, POOR, OR NOT GOOD.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395967" y="2619900"/>
            <a:ext cx="7496066" cy="5713537"/>
          </a:xfrm>
          <a:custGeom>
            <a:avLst/>
            <a:gdLst/>
            <a:ahLst/>
            <a:cxnLst/>
            <a:rect r="r" b="b" t="t" l="l"/>
            <a:pathLst>
              <a:path h="5713537" w="7496066">
                <a:moveTo>
                  <a:pt x="0" y="0"/>
                </a:moveTo>
                <a:lnTo>
                  <a:pt x="7496066" y="0"/>
                </a:lnTo>
                <a:lnTo>
                  <a:pt x="7496066" y="5713537"/>
                </a:lnTo>
                <a:lnTo>
                  <a:pt x="0" y="57135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LIST ALL PRODUCTS WHERE THE CATEGORY INCLUDES "ACCESSORIES."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09512" y="-1346526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32818" y="3149037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06386" y="-1346526"/>
            <a:ext cx="8991126" cy="8991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6304430"/>
            <a:chOff x="0" y="0"/>
            <a:chExt cx="3138035" cy="12189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356" y="0"/>
              <a:ext cx="3133322" cy="1218903"/>
            </a:xfrm>
            <a:custGeom>
              <a:avLst/>
              <a:gdLst/>
              <a:ahLst/>
              <a:cxnLst/>
              <a:rect r="r" b="b" t="t" l="l"/>
              <a:pathLst>
                <a:path h="1218903" w="3133322">
                  <a:moveTo>
                    <a:pt x="219924" y="1218903"/>
                  </a:moveTo>
                  <a:lnTo>
                    <a:pt x="2913399" y="1218903"/>
                  </a:lnTo>
                  <a:cubicBezTo>
                    <a:pt x="2924409" y="1218903"/>
                    <a:pt x="2933806" y="1210943"/>
                    <a:pt x="2935616" y="1200083"/>
                  </a:cubicBezTo>
                  <a:lnTo>
                    <a:pt x="3132541" y="18820"/>
                  </a:lnTo>
                  <a:cubicBezTo>
                    <a:pt x="3133323" y="14134"/>
                    <a:pt x="3132002" y="9341"/>
                    <a:pt x="3128931" y="5716"/>
                  </a:cubicBezTo>
                  <a:cubicBezTo>
                    <a:pt x="3125861" y="2090"/>
                    <a:pt x="3121350" y="0"/>
                    <a:pt x="3116599" y="0"/>
                  </a:cubicBezTo>
                  <a:lnTo>
                    <a:pt x="16724" y="0"/>
                  </a:lnTo>
                  <a:cubicBezTo>
                    <a:pt x="11973" y="0"/>
                    <a:pt x="7462" y="2090"/>
                    <a:pt x="4391" y="5716"/>
                  </a:cubicBezTo>
                  <a:cubicBezTo>
                    <a:pt x="1320" y="9341"/>
                    <a:pt x="0" y="14134"/>
                    <a:pt x="781" y="18820"/>
                  </a:cubicBezTo>
                  <a:lnTo>
                    <a:pt x="197707" y="1200083"/>
                  </a:lnTo>
                  <a:cubicBezTo>
                    <a:pt x="199517" y="1210943"/>
                    <a:pt x="208914" y="1218903"/>
                    <a:pt x="219924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-38100"/>
              <a:ext cx="2884035" cy="125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3781600"/>
            <a:ext cx="6622293" cy="4948659"/>
          </a:xfrm>
          <a:custGeom>
            <a:avLst/>
            <a:gdLst/>
            <a:ahLst/>
            <a:cxnLst/>
            <a:rect r="r" b="b" t="t" l="l"/>
            <a:pathLst>
              <a:path h="4948659" w="6622293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911518" y="1490926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2607425">
            <a:off x="4771735" y="2267760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8177190" y="2009775"/>
            <a:ext cx="8583916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7238611">
            <a:off x="15289832" y="1577304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596165" y="404391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934097" y="9370670"/>
            <a:ext cx="6353903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C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www.linkedin.com/in/anoop1420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814375" y="9418169"/>
            <a:ext cx="502729" cy="514477"/>
          </a:xfrm>
          <a:custGeom>
            <a:avLst/>
            <a:gdLst/>
            <a:ahLst/>
            <a:cxnLst/>
            <a:rect r="r" b="b" t="t" l="l"/>
            <a:pathLst>
              <a:path h="514477" w="502729">
                <a:moveTo>
                  <a:pt x="0" y="0"/>
                </a:moveTo>
                <a:lnTo>
                  <a:pt x="502730" y="0"/>
                </a:lnTo>
                <a:lnTo>
                  <a:pt x="502730" y="514477"/>
                </a:lnTo>
                <a:lnTo>
                  <a:pt x="0" y="51447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168" t="0" r="-1168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9937" y="1953563"/>
            <a:ext cx="4556254" cy="45562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2286" y="6039412"/>
            <a:ext cx="1015093" cy="101509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6317" y="393935"/>
            <a:ext cx="16229649" cy="8125200"/>
            <a:chOff x="0" y="0"/>
            <a:chExt cx="724135" cy="3625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4135" cy="362530"/>
            </a:xfrm>
            <a:custGeom>
              <a:avLst/>
              <a:gdLst/>
              <a:ahLst/>
              <a:cxnLst/>
              <a:rect r="r" b="b" t="t" l="l"/>
              <a:pathLst>
                <a:path h="362530" w="724135">
                  <a:moveTo>
                    <a:pt x="47702" y="0"/>
                  </a:moveTo>
                  <a:lnTo>
                    <a:pt x="676433" y="0"/>
                  </a:lnTo>
                  <a:cubicBezTo>
                    <a:pt x="689084" y="0"/>
                    <a:pt x="701217" y="5026"/>
                    <a:pt x="710163" y="13972"/>
                  </a:cubicBezTo>
                  <a:cubicBezTo>
                    <a:pt x="719109" y="22918"/>
                    <a:pt x="724135" y="35051"/>
                    <a:pt x="724135" y="47702"/>
                  </a:cubicBezTo>
                  <a:lnTo>
                    <a:pt x="724135" y="314828"/>
                  </a:lnTo>
                  <a:cubicBezTo>
                    <a:pt x="724135" y="341173"/>
                    <a:pt x="702778" y="362530"/>
                    <a:pt x="676433" y="362530"/>
                  </a:cubicBezTo>
                  <a:lnTo>
                    <a:pt x="47702" y="362530"/>
                  </a:lnTo>
                  <a:cubicBezTo>
                    <a:pt x="21357" y="362530"/>
                    <a:pt x="0" y="341173"/>
                    <a:pt x="0" y="314828"/>
                  </a:cubicBezTo>
                  <a:lnTo>
                    <a:pt x="0" y="47702"/>
                  </a:lnTo>
                  <a:cubicBezTo>
                    <a:pt x="0" y="21357"/>
                    <a:pt x="21357" y="0"/>
                    <a:pt x="47702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24135" cy="400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0" y="8519135"/>
            <a:ext cx="18288000" cy="2793076"/>
          </a:xfrm>
          <a:custGeom>
            <a:avLst/>
            <a:gdLst/>
            <a:ahLst/>
            <a:cxnLst/>
            <a:rect r="r" b="b" t="t" l="l"/>
            <a:pathLst>
              <a:path h="2793076" w="18288000">
                <a:moveTo>
                  <a:pt x="0" y="0"/>
                </a:moveTo>
                <a:lnTo>
                  <a:pt x="18288000" y="0"/>
                </a:lnTo>
                <a:lnTo>
                  <a:pt x="18288000" y="2793076"/>
                </a:lnTo>
                <a:lnTo>
                  <a:pt x="0" y="2793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35173" y="862633"/>
            <a:ext cx="11835316" cy="71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52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4204" y="2032040"/>
            <a:ext cx="16773796" cy="574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169" indent="-316584" lvl="1">
              <a:lnSpc>
                <a:spcPts val="4105"/>
              </a:lnSpc>
              <a:buAutoNum type="arabicPeriod" startAt="1"/>
            </a:pPr>
            <a:r>
              <a:rPr lang="en-US" sz="29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all products with a discounted price below ₹500.</a:t>
            </a:r>
          </a:p>
          <a:p>
            <a:pPr algn="l" marL="633169" indent="-316584" lvl="1">
              <a:lnSpc>
                <a:spcPts val="4105"/>
              </a:lnSpc>
              <a:buAutoNum type="arabicPeriod" startAt="1"/>
            </a:pPr>
            <a:r>
              <a:rPr lang="en-US" sz="29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products with a discount percentage of 50% or more.</a:t>
            </a:r>
          </a:p>
          <a:p>
            <a:pPr algn="l" marL="633169" indent="-316584" lvl="1">
              <a:lnSpc>
                <a:spcPts val="4105"/>
              </a:lnSpc>
              <a:buAutoNum type="arabicPeriod" startAt="1"/>
            </a:pPr>
            <a:r>
              <a:rPr lang="en-US" sz="29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all products where the name contains the word "Cable."</a:t>
            </a:r>
          </a:p>
          <a:p>
            <a:pPr algn="l" marL="633169" indent="-316584" lvl="1">
              <a:lnSpc>
                <a:spcPts val="4105"/>
              </a:lnSpc>
              <a:buAutoNum type="arabicPeriod" startAt="1"/>
            </a:pPr>
            <a:r>
              <a:rPr lang="en-US" sz="29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 difference between the average of the actual price and the discounted price for each product.</a:t>
            </a:r>
          </a:p>
          <a:p>
            <a:pPr algn="l" marL="633169" indent="-316584" lvl="1">
              <a:lnSpc>
                <a:spcPts val="4105"/>
              </a:lnSpc>
              <a:buAutoNum type="arabicPeriod" startAt="1"/>
            </a:pPr>
            <a:r>
              <a:rPr lang="en-US" sz="29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reviews that mention "fast charging" in their content.</a:t>
            </a:r>
          </a:p>
          <a:p>
            <a:pPr algn="l" marL="633169" indent="-316584" lvl="1">
              <a:lnSpc>
                <a:spcPts val="4105"/>
              </a:lnSpc>
              <a:buAutoNum type="arabicPeriod" startAt="1"/>
            </a:pPr>
            <a:r>
              <a:rPr lang="en-US" sz="29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products with a discount percentage between 20% and 40%.</a:t>
            </a:r>
          </a:p>
          <a:p>
            <a:pPr algn="l" marL="633169" indent="-316584" lvl="1">
              <a:lnSpc>
                <a:spcPts val="4105"/>
              </a:lnSpc>
              <a:buAutoNum type="arabicPeriod" startAt="1"/>
            </a:pPr>
            <a:r>
              <a:rPr lang="en-US" sz="29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products that have an actual price above ₹1,000 and are rated 4 stars or above.</a:t>
            </a:r>
          </a:p>
          <a:p>
            <a:pPr algn="l" marL="633169" indent="-316584" lvl="1">
              <a:lnSpc>
                <a:spcPts val="4105"/>
              </a:lnSpc>
              <a:buAutoNum type="arabicPeriod" startAt="1"/>
            </a:pPr>
            <a:r>
              <a:rPr lang="en-US" sz="29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products where the discounted price ends with a 9</a:t>
            </a:r>
          </a:p>
          <a:p>
            <a:pPr algn="l" marL="633169" indent="-316584" lvl="1">
              <a:lnSpc>
                <a:spcPts val="4105"/>
              </a:lnSpc>
              <a:buAutoNum type="arabicPeriod" startAt="1"/>
            </a:pPr>
            <a:r>
              <a:rPr lang="en-US" sz="29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review contents that contains words like worst, waste, poor, or not good.</a:t>
            </a:r>
          </a:p>
          <a:p>
            <a:pPr algn="l" marL="676348" indent="-338174" lvl="1">
              <a:lnSpc>
                <a:spcPts val="4385"/>
              </a:lnSpc>
              <a:buAutoNum type="arabicPeriod" startAt="1"/>
            </a:pPr>
            <a:r>
              <a:rPr lang="en-US" sz="31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all products where the category includes "Accessories."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837132" y="2438682"/>
            <a:ext cx="10613737" cy="5894755"/>
          </a:xfrm>
          <a:custGeom>
            <a:avLst/>
            <a:gdLst/>
            <a:ahLst/>
            <a:cxnLst/>
            <a:rect r="r" b="b" t="t" l="l"/>
            <a:pathLst>
              <a:path h="5894755" w="10613737">
                <a:moveTo>
                  <a:pt x="0" y="0"/>
                </a:moveTo>
                <a:lnTo>
                  <a:pt x="10613736" y="0"/>
                </a:lnTo>
                <a:lnTo>
                  <a:pt x="10613736" y="5894755"/>
                </a:lnTo>
                <a:lnTo>
                  <a:pt x="0" y="5894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46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LIST ALL PRODUCTS WITH A DISCOUNTED PRICE BELOW ₹500.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223902" y="2943761"/>
            <a:ext cx="9606376" cy="5327394"/>
          </a:xfrm>
          <a:custGeom>
            <a:avLst/>
            <a:gdLst/>
            <a:ahLst/>
            <a:cxnLst/>
            <a:rect r="r" b="b" t="t" l="l"/>
            <a:pathLst>
              <a:path h="5327394" w="9606376">
                <a:moveTo>
                  <a:pt x="0" y="0"/>
                </a:moveTo>
                <a:lnTo>
                  <a:pt x="9606377" y="0"/>
                </a:lnTo>
                <a:lnTo>
                  <a:pt x="9606377" y="5327394"/>
                </a:lnTo>
                <a:lnTo>
                  <a:pt x="0" y="53273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84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 PRODUCTS WITH A DISCOUNT PERCENTAGE OF 50% OR MORE.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266048" y="2686811"/>
            <a:ext cx="5951153" cy="5606344"/>
          </a:xfrm>
          <a:custGeom>
            <a:avLst/>
            <a:gdLst/>
            <a:ahLst/>
            <a:cxnLst/>
            <a:rect r="r" b="b" t="t" l="l"/>
            <a:pathLst>
              <a:path h="5606344" w="5951153">
                <a:moveTo>
                  <a:pt x="0" y="0"/>
                </a:moveTo>
                <a:lnTo>
                  <a:pt x="5951153" y="0"/>
                </a:lnTo>
                <a:lnTo>
                  <a:pt x="5951153" y="5606343"/>
                </a:lnTo>
                <a:lnTo>
                  <a:pt x="0" y="56063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RETRIEVE ALL PRODUCTS WHERE THE NAME CONTAINS THE WORD "CABLE."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032891" y="2949217"/>
            <a:ext cx="8217875" cy="5574546"/>
          </a:xfrm>
          <a:custGeom>
            <a:avLst/>
            <a:gdLst/>
            <a:ahLst/>
            <a:cxnLst/>
            <a:rect r="r" b="b" t="t" l="l"/>
            <a:pathLst>
              <a:path h="5574546" w="8217875">
                <a:moveTo>
                  <a:pt x="0" y="0"/>
                </a:moveTo>
                <a:lnTo>
                  <a:pt x="8217875" y="0"/>
                </a:lnTo>
                <a:lnTo>
                  <a:pt x="8217875" y="5574545"/>
                </a:lnTo>
                <a:lnTo>
                  <a:pt x="0" y="55745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DISPLAY THE DIFFERENCE BETWEEN THE AVERAGE OF THE ACTUAL PRICE AND THE DISCOUNTED PRICE FOR EACH PRODUCT.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063211" y="2686811"/>
            <a:ext cx="6157234" cy="5630546"/>
          </a:xfrm>
          <a:custGeom>
            <a:avLst/>
            <a:gdLst/>
            <a:ahLst/>
            <a:cxnLst/>
            <a:rect r="r" b="b" t="t" l="l"/>
            <a:pathLst>
              <a:path h="5630546" w="6157234">
                <a:moveTo>
                  <a:pt x="0" y="0"/>
                </a:moveTo>
                <a:lnTo>
                  <a:pt x="6157235" y="0"/>
                </a:lnTo>
                <a:lnTo>
                  <a:pt x="6157235" y="5630546"/>
                </a:lnTo>
                <a:lnTo>
                  <a:pt x="0" y="5630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REVIEWS THAT MENTION "FAST CHARGING" IN THEIR CONTENT.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459759" y="2686811"/>
            <a:ext cx="7134663" cy="5805223"/>
          </a:xfrm>
          <a:custGeom>
            <a:avLst/>
            <a:gdLst/>
            <a:ahLst/>
            <a:cxnLst/>
            <a:rect r="r" b="b" t="t" l="l"/>
            <a:pathLst>
              <a:path h="5805223" w="7134663">
                <a:moveTo>
                  <a:pt x="0" y="0"/>
                </a:moveTo>
                <a:lnTo>
                  <a:pt x="7134663" y="0"/>
                </a:lnTo>
                <a:lnTo>
                  <a:pt x="7134663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IDENTIFY PRODUCTS WITH A DISCOUNT PERCENTAGE BETWEEN 20% AND 40%.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481563" y="2686811"/>
            <a:ext cx="7384422" cy="5746003"/>
          </a:xfrm>
          <a:custGeom>
            <a:avLst/>
            <a:gdLst/>
            <a:ahLst/>
            <a:cxnLst/>
            <a:rect r="r" b="b" t="t" l="l"/>
            <a:pathLst>
              <a:path h="5746003" w="7384422">
                <a:moveTo>
                  <a:pt x="0" y="0"/>
                </a:moveTo>
                <a:lnTo>
                  <a:pt x="7384421" y="0"/>
                </a:lnTo>
                <a:lnTo>
                  <a:pt x="7384421" y="5746003"/>
                </a:lnTo>
                <a:lnTo>
                  <a:pt x="0" y="57460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639097" y="1487315"/>
            <a:ext cx="1300980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7F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FIND PRODUCTS THAT HAVE AN ACTUAL PRICE ABOVE ₹1,000 AND ARE RATED 4 STARS OR ABOVE.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DAGbiSKCJOY</dc:identifier>
  <dcterms:modified xsi:type="dcterms:W3CDTF">2011-08-01T06:04:30Z</dcterms:modified>
  <cp:revision>1</cp:revision>
  <dc:title>ANALYZING AMAZON DATA</dc:title>
</cp:coreProperties>
</file>