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15"/>
  </p:notesMasterIdLst>
  <p:handoutMasterIdLst>
    <p:handoutMasterId r:id="rId16"/>
  </p:handoutMasterIdLst>
  <p:sldIdLst>
    <p:sldId id="256" r:id="rId5"/>
    <p:sldId id="276" r:id="rId6"/>
    <p:sldId id="286" r:id="rId7"/>
    <p:sldId id="287" r:id="rId8"/>
    <p:sldId id="288" r:id="rId9"/>
    <p:sldId id="289" r:id="rId10"/>
    <p:sldId id="290" r:id="rId11"/>
    <p:sldId id="291" r:id="rId12"/>
    <p:sldId id="292" r:id="rId13"/>
    <p:sldId id="28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5" d="100"/>
          <a:sy n="85" d="100"/>
        </p:scale>
        <p:origin x="590"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1/31/2024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DA1498-92C7-4E4B-8045-C9195F453964}" type="datetimeFigureOut">
              <a:rPr lang="en-US" smtClean="0"/>
              <a:t>1/31/2024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2563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1978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92289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91970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99836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935590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6017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DA1498-92C7-4E4B-8045-C9195F453964}"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665461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DA1498-92C7-4E4B-8045-C9195F453964}"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82810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0513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1449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5114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98548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623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73863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4371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2190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DA1498-92C7-4E4B-8045-C9195F453964}" type="datetimeFigureOut">
              <a:rPr lang="en-US" smtClean="0"/>
              <a:t>1/31/2024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376812260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title"/>
          </p:nvPr>
        </p:nvSpPr>
        <p:spPr>
          <a:xfrm>
            <a:off x="963706" y="1509022"/>
            <a:ext cx="10515600" cy="2954655"/>
          </a:xfrm>
        </p:spPr>
        <p:txBody>
          <a:bodyPr wrap="square" lIns="0" tIns="0" rIns="0" bIns="0" anchor="t">
            <a:spAutoFit/>
          </a:bodyPr>
          <a:lstStyle/>
          <a:p>
            <a:pPr algn="ctr"/>
            <a:br>
              <a:rPr lang="en-US" sz="4800" dirty="0">
                <a:solidFill>
                  <a:srgbClr val="FF6600"/>
                </a:solidFill>
              </a:rPr>
            </a:br>
            <a:r>
              <a:rPr lang="en-US" sz="4800" dirty="0">
                <a:solidFill>
                  <a:srgbClr val="FF6600"/>
                </a:solidFill>
              </a:rPr>
              <a:t>A Two-Fold Machine Learning Approach to Prevent and Detect IoT Botnet Attacks</a:t>
            </a:r>
          </a:p>
        </p:txBody>
      </p:sp>
      <p:sp>
        <p:nvSpPr>
          <p:cNvPr id="6" name="Content Placeholder 5">
            <a:extLst>
              <a:ext uri="{FF2B5EF4-FFF2-40B4-BE49-F238E27FC236}">
                <a16:creationId xmlns:a16="http://schemas.microsoft.com/office/drawing/2014/main" id="{25D94944-8297-4FC5-ADBE-AC10200088E0}"/>
              </a:ext>
            </a:extLst>
          </p:cNvPr>
          <p:cNvSpPr>
            <a:spLocks noGrp="1"/>
          </p:cNvSpPr>
          <p:nvPr>
            <p:ph idx="1"/>
          </p:nvPr>
        </p:nvSpPr>
        <p:spPr>
          <a:xfrm>
            <a:off x="838200" y="3729317"/>
            <a:ext cx="10515600" cy="2954655"/>
          </a:xfrm>
        </p:spPr>
        <p:txBody>
          <a:bodyPr>
            <a:normAutofit fontScale="92500" lnSpcReduction="10000"/>
          </a:bodyPr>
          <a:lstStyle/>
          <a:p>
            <a:pPr marL="0" indent="0">
              <a:buNone/>
            </a:pPr>
            <a:endParaRPr lang="en-US" sz="2800" dirty="0">
              <a:solidFill>
                <a:schemeClr val="accent4">
                  <a:lumMod val="50000"/>
                </a:schemeClr>
              </a:solidFill>
            </a:endParaRPr>
          </a:p>
          <a:p>
            <a:pPr marL="0" indent="0">
              <a:buNone/>
            </a:pPr>
            <a:endParaRPr lang="en-US" sz="2800" dirty="0">
              <a:solidFill>
                <a:schemeClr val="accent4">
                  <a:lumMod val="50000"/>
                </a:schemeClr>
              </a:solidFill>
            </a:endParaRPr>
          </a:p>
          <a:p>
            <a:pPr marL="0" indent="0">
              <a:buNone/>
            </a:pPr>
            <a:r>
              <a:rPr lang="en-US" sz="2800" dirty="0">
                <a:solidFill>
                  <a:schemeClr val="accent4">
                    <a:lumMod val="50000"/>
                  </a:schemeClr>
                </a:solidFill>
              </a:rPr>
              <a:t>20R01A0507 : Ganesh Sai</a:t>
            </a:r>
            <a:br>
              <a:rPr lang="en-US" sz="2800" dirty="0">
                <a:solidFill>
                  <a:schemeClr val="accent4">
                    <a:lumMod val="50000"/>
                  </a:schemeClr>
                </a:solidFill>
              </a:rPr>
            </a:br>
            <a:r>
              <a:rPr lang="en-US" sz="2800" dirty="0">
                <a:solidFill>
                  <a:schemeClr val="accent4">
                    <a:lumMod val="50000"/>
                  </a:schemeClr>
                </a:solidFill>
              </a:rPr>
              <a:t>20R01A0503 : Anoop Kumar Parit</a:t>
            </a:r>
            <a:br>
              <a:rPr lang="en-US" sz="2800" dirty="0">
                <a:solidFill>
                  <a:schemeClr val="accent4">
                    <a:lumMod val="50000"/>
                  </a:schemeClr>
                </a:solidFill>
              </a:rPr>
            </a:br>
            <a:r>
              <a:rPr lang="en-US" sz="2800" dirty="0">
                <a:solidFill>
                  <a:schemeClr val="accent4">
                    <a:lumMod val="50000"/>
                  </a:schemeClr>
                </a:solidFill>
              </a:rPr>
              <a:t>20R01a0505 : Arun Kumar Gupta</a:t>
            </a:r>
            <a:br>
              <a:rPr lang="en-US" sz="2800" dirty="0">
                <a:solidFill>
                  <a:schemeClr val="accent4">
                    <a:lumMod val="50000"/>
                  </a:schemeClr>
                </a:solidFill>
              </a:rPr>
            </a:br>
            <a:r>
              <a:rPr lang="en-US" sz="2800" dirty="0">
                <a:solidFill>
                  <a:schemeClr val="accent4">
                    <a:lumMod val="50000"/>
                  </a:schemeClr>
                </a:solidFill>
              </a:rPr>
              <a:t> </a:t>
            </a:r>
            <a:br>
              <a:rPr lang="en-US" sz="2800" dirty="0">
                <a:solidFill>
                  <a:schemeClr val="accent4">
                    <a:lumMod val="50000"/>
                  </a:schemeClr>
                </a:solidFill>
              </a:rPr>
            </a:br>
            <a:r>
              <a:rPr lang="en-IN" sz="2800" dirty="0">
                <a:solidFill>
                  <a:schemeClr val="accent4">
                    <a:lumMod val="50000"/>
                  </a:schemeClr>
                </a:solidFill>
              </a:rPr>
              <a:t>                                                                         Guide : Mr. T. Varun</a:t>
            </a:r>
            <a:endParaRPr lang="en-IN" dirty="0">
              <a:solidFill>
                <a:schemeClr val="accent4">
                  <a:lumMod val="50000"/>
                </a:schemeClr>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3612776" y="2247138"/>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Introduction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Problem </a:t>
            </a:r>
          </a:p>
          <a:p>
            <a:pPr algn="ctr"/>
            <a:r>
              <a:rPr lang="en-US" sz="2400" dirty="0"/>
              <a:t>Objectives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Technologies and algorithms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417796"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Modules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Architecture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Architecture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5596-1E76-8F09-4FCE-4747645EBA04}"/>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5EA68FD0-6CDE-696C-0147-50A8E489D730}"/>
              </a:ext>
            </a:extLst>
          </p:cNvPr>
          <p:cNvSpPr>
            <a:spLocks noGrp="1"/>
          </p:cNvSpPr>
          <p:nvPr>
            <p:ph idx="1"/>
          </p:nvPr>
        </p:nvSpPr>
        <p:spPr/>
        <p:txBody>
          <a:bodyPr/>
          <a:lstStyle/>
          <a:p>
            <a:pPr algn="l">
              <a:buFont typeface="Wingdings" panose="05000000000000000000" pitchFamily="2" charset="2"/>
              <a:buChar char="q"/>
            </a:pPr>
            <a:r>
              <a:rPr lang="en-US" b="0" i="0" dirty="0">
                <a:solidFill>
                  <a:srgbClr val="0070C0"/>
                </a:solidFill>
                <a:effectLst/>
                <a:latin typeface="Söhne"/>
              </a:rPr>
              <a:t>The rapid proliferation of Internet of Things (IoT) devices has ushered in a new era of connectivity, offering unprecedented convenience and efficiency. However, this interconnected landscape also presents a fertile ground for malicious activities, with IoT devices becoming prime targets for botnet attacks. Botnets, comprised of compromised devices controlled by a single entity, pose a significant threat to the integrity and security of IoT ecosystems.</a:t>
            </a:r>
          </a:p>
          <a:p>
            <a:pPr algn="l">
              <a:buFont typeface="Wingdings" panose="05000000000000000000" pitchFamily="2" charset="2"/>
              <a:buChar char="q"/>
            </a:pPr>
            <a:r>
              <a:rPr lang="en-US" b="0" i="0" dirty="0">
                <a:solidFill>
                  <a:srgbClr val="0070C0"/>
                </a:solidFill>
                <a:effectLst/>
                <a:latin typeface="Söhne"/>
              </a:rPr>
              <a:t>In this context, a robust and proactive approach to prevent and detect IoT botnet attacks is imperative. Traditional security measures often fall short in addressing the dynamic and evolving nature of these threats. Hence, the adoption of a two-fold machine learning approach emerges as a promising solution, combining prevention and detection mechanisms to fortify IoT environments.</a:t>
            </a:r>
          </a:p>
          <a:p>
            <a:endParaRPr lang="en-IN" dirty="0"/>
          </a:p>
        </p:txBody>
      </p:sp>
    </p:spTree>
    <p:extLst>
      <p:ext uri="{BB962C8B-B14F-4D97-AF65-F5344CB8AC3E}">
        <p14:creationId xmlns:p14="http://schemas.microsoft.com/office/powerpoint/2010/main" val="49812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1A9D-79A5-6E96-0FF8-3E2219A4FCB1}"/>
              </a:ext>
            </a:extLst>
          </p:cNvPr>
          <p:cNvSpPr>
            <a:spLocks noGrp="1"/>
          </p:cNvSpPr>
          <p:nvPr>
            <p:ph type="title"/>
          </p:nvPr>
        </p:nvSpPr>
        <p:spPr/>
        <p:txBody>
          <a:bodyPr>
            <a:normAutofit fontScale="90000"/>
          </a:bodyPr>
          <a:lstStyle/>
          <a:p>
            <a:r>
              <a:rPr lang="en-IN" sz="4400" b="1" i="0" dirty="0">
                <a:effectLst/>
                <a:latin typeface="Söhne"/>
              </a:rPr>
              <a:t>Problem Objective:</a:t>
            </a:r>
            <a:endParaRPr lang="en-IN" sz="4400" dirty="0"/>
          </a:p>
        </p:txBody>
      </p:sp>
      <p:sp>
        <p:nvSpPr>
          <p:cNvPr id="3" name="Content Placeholder 2">
            <a:extLst>
              <a:ext uri="{FF2B5EF4-FFF2-40B4-BE49-F238E27FC236}">
                <a16:creationId xmlns:a16="http://schemas.microsoft.com/office/drawing/2014/main" id="{C42DA60D-1BEB-07EB-2BC2-95F69B148B10}"/>
              </a:ext>
            </a:extLst>
          </p:cNvPr>
          <p:cNvSpPr>
            <a:spLocks noGrp="1"/>
          </p:cNvSpPr>
          <p:nvPr>
            <p:ph idx="1"/>
          </p:nvPr>
        </p:nvSpPr>
        <p:spPr/>
        <p:txBody>
          <a:bodyPr/>
          <a:lstStyle/>
          <a:p>
            <a:pPr>
              <a:buFont typeface="Wingdings" panose="05000000000000000000" pitchFamily="2" charset="2"/>
              <a:buChar char="v"/>
            </a:pPr>
            <a:r>
              <a:rPr lang="en-US" b="0" i="0" dirty="0">
                <a:solidFill>
                  <a:srgbClr val="7030A0"/>
                </a:solidFill>
                <a:effectLst/>
                <a:latin typeface="Söhne"/>
              </a:rPr>
              <a:t>The objective of implementing a two-fold machine learning approach is to address the specific challenges posed by IoT botnet threats, aiming to both prevent and detect malicious activities within these interconnected environments. </a:t>
            </a:r>
          </a:p>
          <a:p>
            <a:pPr>
              <a:buFont typeface="Wingdings" panose="05000000000000000000" pitchFamily="2" charset="2"/>
              <a:buChar char="v"/>
            </a:pPr>
            <a:r>
              <a:rPr lang="en-US" b="0" i="0" dirty="0">
                <a:solidFill>
                  <a:srgbClr val="7030A0"/>
                </a:solidFill>
                <a:effectLst/>
                <a:latin typeface="Söhne"/>
              </a:rPr>
              <a:t>The overarching problem objective is to enhance the security and resilience of IoT ecosystems against the evolving nature of botnet attacks.</a:t>
            </a:r>
          </a:p>
          <a:p>
            <a:pPr>
              <a:buFont typeface="Wingdings" panose="05000000000000000000" pitchFamily="2" charset="2"/>
              <a:buChar char="v"/>
            </a:pPr>
            <a:r>
              <a:rPr lang="en-US" dirty="0">
                <a:solidFill>
                  <a:srgbClr val="7030A0"/>
                </a:solidFill>
                <a:latin typeface="Söhne"/>
              </a:rPr>
              <a:t>P</a:t>
            </a:r>
            <a:r>
              <a:rPr lang="en-US" b="0" i="0" dirty="0">
                <a:solidFill>
                  <a:srgbClr val="7030A0"/>
                </a:solidFill>
                <a:effectLst/>
                <a:latin typeface="Söhne"/>
              </a:rPr>
              <a:t>reventing IoT devices from being compromised and recruited into botnets.</a:t>
            </a:r>
          </a:p>
          <a:p>
            <a:pPr>
              <a:buFont typeface="Wingdings" panose="05000000000000000000" pitchFamily="2" charset="2"/>
              <a:buChar char="v"/>
            </a:pPr>
            <a:r>
              <a:rPr lang="en-US" dirty="0">
                <a:solidFill>
                  <a:srgbClr val="7030A0"/>
                </a:solidFill>
                <a:latin typeface="Söhne"/>
              </a:rPr>
              <a:t>D</a:t>
            </a:r>
            <a:r>
              <a:rPr lang="en-US" b="0" i="0" dirty="0">
                <a:solidFill>
                  <a:srgbClr val="7030A0"/>
                </a:solidFill>
                <a:effectLst/>
                <a:latin typeface="Söhne"/>
              </a:rPr>
              <a:t>etect ongoing botnet activities within IoT ecosystems, enabling timely response and containment.</a:t>
            </a:r>
          </a:p>
          <a:p>
            <a:pPr>
              <a:buFont typeface="Wingdings" panose="05000000000000000000" pitchFamily="2" charset="2"/>
              <a:buChar char="v"/>
            </a:pPr>
            <a:r>
              <a:rPr lang="en-US" b="0" i="0" dirty="0">
                <a:solidFill>
                  <a:srgbClr val="7030A0"/>
                </a:solidFill>
                <a:effectLst/>
                <a:latin typeface="Söhne"/>
              </a:rPr>
              <a:t>Develop machine learning models that can adapt to the dynamic nature of IoT botnet threats.</a:t>
            </a:r>
            <a:endParaRPr lang="en-IN" dirty="0">
              <a:solidFill>
                <a:srgbClr val="7030A0"/>
              </a:solidFill>
            </a:endParaRPr>
          </a:p>
        </p:txBody>
      </p:sp>
    </p:spTree>
    <p:extLst>
      <p:ext uri="{BB962C8B-B14F-4D97-AF65-F5344CB8AC3E}">
        <p14:creationId xmlns:p14="http://schemas.microsoft.com/office/powerpoint/2010/main" val="338291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C8EE-3E6D-F9F9-6900-1834B47CD27B}"/>
              </a:ext>
            </a:extLst>
          </p:cNvPr>
          <p:cNvSpPr>
            <a:spLocks noGrp="1"/>
          </p:cNvSpPr>
          <p:nvPr>
            <p:ph type="title"/>
          </p:nvPr>
        </p:nvSpPr>
        <p:spPr/>
        <p:txBody>
          <a:bodyPr>
            <a:normAutofit/>
          </a:bodyPr>
          <a:lstStyle/>
          <a:p>
            <a:r>
              <a:rPr lang="en-IN" sz="4000" b="1" dirty="0">
                <a:latin typeface="Söhne"/>
              </a:rPr>
              <a:t>Proposed</a:t>
            </a:r>
            <a:r>
              <a:rPr lang="en-IN" sz="4000" dirty="0">
                <a:latin typeface="Söhne"/>
              </a:rPr>
              <a:t> </a:t>
            </a:r>
            <a:r>
              <a:rPr lang="en-IN" sz="4000" b="1" dirty="0">
                <a:latin typeface="Söhne"/>
              </a:rPr>
              <a:t>system</a:t>
            </a:r>
            <a:r>
              <a:rPr lang="en-IN" sz="4000" dirty="0">
                <a:latin typeface="Söhne"/>
              </a:rPr>
              <a:t>:</a:t>
            </a:r>
          </a:p>
        </p:txBody>
      </p:sp>
      <p:sp>
        <p:nvSpPr>
          <p:cNvPr id="3" name="Content Placeholder 2">
            <a:extLst>
              <a:ext uri="{FF2B5EF4-FFF2-40B4-BE49-F238E27FC236}">
                <a16:creationId xmlns:a16="http://schemas.microsoft.com/office/drawing/2014/main" id="{181D246C-D596-34F8-4B96-E1A147F79896}"/>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sz="2600" dirty="0">
                <a:effectLst/>
                <a:latin typeface="Söhne"/>
                <a:ea typeface="Calibri" panose="020F0502020204030204" pitchFamily="34" charset="0"/>
              </a:rPr>
              <a:t>proposed model detects botnet attacks based on a hybrid analysis of flow-based and graph-based network traffic behaviors. The flow-based detection is performed by k-means, which calculates the similarity and stability scores between flows.</a:t>
            </a:r>
          </a:p>
          <a:p>
            <a:pPr>
              <a:buFont typeface="Wingdings" panose="05000000000000000000" pitchFamily="2" charset="2"/>
              <a:buChar char="§"/>
            </a:pPr>
            <a:r>
              <a:rPr lang="en-US" sz="2600" dirty="0">
                <a:effectLst/>
                <a:latin typeface="Söhne"/>
                <a:ea typeface="Calibri" panose="020F0502020204030204" pitchFamily="34" charset="0"/>
              </a:rPr>
              <a:t>The proposed solution specifically considered network traffic flows, which are further converted into feature records and then passed to the deep neural network (DNN) model for IoT botnet attack detection. </a:t>
            </a:r>
          </a:p>
          <a:p>
            <a:pPr algn="just">
              <a:lnSpc>
                <a:spcPct val="150000"/>
              </a:lnSpc>
            </a:pPr>
            <a:r>
              <a:rPr lang="en-US" sz="2600" dirty="0">
                <a:effectLst/>
                <a:latin typeface="Söhne"/>
                <a:ea typeface="Calibri" panose="020F0502020204030204" pitchFamily="34" charset="0"/>
                <a:cs typeface="TimesLTStd-Roman"/>
              </a:rPr>
              <a:t> </a:t>
            </a:r>
            <a:r>
              <a:rPr lang="en-US" sz="2300" b="1" spc="-15" dirty="0">
                <a:solidFill>
                  <a:srgbClr val="FF0000"/>
                </a:solidFill>
                <a:effectLst/>
                <a:latin typeface="Times New Roman" panose="02020603050405020304" pitchFamily="18" charset="0"/>
                <a:ea typeface="Times New Roman" panose="02020603050405020304" pitchFamily="18" charset="0"/>
              </a:rPr>
              <a:t>Disadvantages</a:t>
            </a:r>
            <a:endParaRPr lang="en-IN" sz="23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rPr>
              <a:t>An existing methodology prevents botnet attacks by detecting the scanning attack activity while it detects the botnet attack by identifying the DDoS attack for both inbound and outbound traffic.</a:t>
            </a:r>
            <a:endParaRPr lang="en-IN" sz="23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300" dirty="0">
                <a:effectLst/>
                <a:latin typeface="Times New Roman" panose="02020603050405020304" pitchFamily="18" charset="0"/>
                <a:ea typeface="Calibri" panose="020F0502020204030204" pitchFamily="34" charset="0"/>
              </a:rPr>
              <a:t>IoT botnet attack doesn't initiates with the scanning activity and ends at the DDoS attack.</a:t>
            </a:r>
            <a:endParaRPr lang="en-IN" sz="23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endParaRPr lang="en-IN" sz="2600" dirty="0">
              <a:effectLst/>
              <a:latin typeface="Söhne"/>
              <a:ea typeface="Times New Roman" panose="02020603050405020304" pitchFamily="18" charset="0"/>
            </a:endParaRPr>
          </a:p>
          <a:p>
            <a:pPr>
              <a:buFont typeface="Wingdings" panose="05000000000000000000" pitchFamily="2" charset="2"/>
              <a:buChar char="§"/>
            </a:pPr>
            <a:endParaRPr lang="en-IN" sz="2400" dirty="0">
              <a:latin typeface="Söhne"/>
            </a:endParaRPr>
          </a:p>
        </p:txBody>
      </p:sp>
    </p:spTree>
    <p:extLst>
      <p:ext uri="{BB962C8B-B14F-4D97-AF65-F5344CB8AC3E}">
        <p14:creationId xmlns:p14="http://schemas.microsoft.com/office/powerpoint/2010/main" val="1001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C8EE-3E6D-F9F9-6900-1834B47CD27B}"/>
              </a:ext>
            </a:extLst>
          </p:cNvPr>
          <p:cNvSpPr>
            <a:spLocks noGrp="1"/>
          </p:cNvSpPr>
          <p:nvPr>
            <p:ph type="title"/>
          </p:nvPr>
        </p:nvSpPr>
        <p:spPr/>
        <p:txBody>
          <a:bodyPr>
            <a:normAutofit/>
          </a:bodyPr>
          <a:lstStyle/>
          <a:p>
            <a:r>
              <a:rPr lang="en-IN" sz="4000" b="1" dirty="0">
                <a:latin typeface="Söhne"/>
              </a:rPr>
              <a:t>Existed</a:t>
            </a:r>
            <a:r>
              <a:rPr lang="en-IN" sz="4000" dirty="0">
                <a:latin typeface="Söhne"/>
              </a:rPr>
              <a:t> </a:t>
            </a:r>
            <a:r>
              <a:rPr lang="en-IN" sz="4000" b="1" dirty="0">
                <a:latin typeface="Söhne"/>
              </a:rPr>
              <a:t>system</a:t>
            </a:r>
            <a:r>
              <a:rPr lang="en-IN" sz="4000" dirty="0">
                <a:latin typeface="Söhne"/>
              </a:rPr>
              <a:t>:</a:t>
            </a:r>
          </a:p>
        </p:txBody>
      </p:sp>
      <p:sp>
        <p:nvSpPr>
          <p:cNvPr id="3" name="Content Placeholder 2">
            <a:extLst>
              <a:ext uri="{FF2B5EF4-FFF2-40B4-BE49-F238E27FC236}">
                <a16:creationId xmlns:a16="http://schemas.microsoft.com/office/drawing/2014/main" id="{181D246C-D596-34F8-4B96-E1A147F79896}"/>
              </a:ext>
            </a:extLst>
          </p:cNvPr>
          <p:cNvSpPr>
            <a:spLocks noGrp="1"/>
          </p:cNvSpPr>
          <p:nvPr>
            <p:ph idx="1"/>
          </p:nvPr>
        </p:nvSpPr>
        <p:spPr>
          <a:xfrm>
            <a:off x="1154954" y="2603500"/>
            <a:ext cx="10301940" cy="4075206"/>
          </a:xfrm>
        </p:spPr>
        <p:txBody>
          <a:bodyPr>
            <a:normAutofit fontScale="62500" lnSpcReduction="20000"/>
          </a:bodyPr>
          <a:lstStyle/>
          <a:p>
            <a:pPr>
              <a:lnSpc>
                <a:spcPct val="120000"/>
              </a:lnSpc>
              <a:buFont typeface="Wingdings" panose="05000000000000000000" pitchFamily="2" charset="2"/>
              <a:buChar char="§"/>
            </a:pPr>
            <a:r>
              <a:rPr lang="en-US" sz="2600" dirty="0">
                <a:effectLst/>
                <a:latin typeface="Söhne"/>
                <a:ea typeface="Calibri" panose="020F0502020204030204" pitchFamily="34" charset="0"/>
              </a:rPr>
              <a:t>The system proposed a two-fold machine learning approach to prevent and detect both inbound and outbound botnet attacks in the IoT network environment. The proposed two-fold approach prevents IoT botnet attacks by detecting the scanning activity, while it detects the IoT botnet attack by identifying the DDoS attack.</a:t>
            </a:r>
          </a:p>
          <a:p>
            <a:pPr>
              <a:lnSpc>
                <a:spcPct val="120000"/>
              </a:lnSpc>
              <a:buFont typeface="Wingdings" panose="05000000000000000000" pitchFamily="2" charset="2"/>
              <a:buChar char="§"/>
            </a:pPr>
            <a:r>
              <a:rPr lang="en-US" sz="2600" dirty="0">
                <a:effectLst/>
                <a:latin typeface="Söhne"/>
                <a:ea typeface="Calibri" panose="020F0502020204030204" pitchFamily="34" charset="0"/>
              </a:rPr>
              <a:t>The proposed solution specifically considered network traffic flows, which are further converted into feature records and then passed to the deep neural network (DNN) model for IoT botnet attack detection. </a:t>
            </a:r>
          </a:p>
          <a:p>
            <a:pPr marL="0" indent="0">
              <a:lnSpc>
                <a:spcPct val="120000"/>
              </a:lnSpc>
              <a:buNone/>
            </a:pPr>
            <a:endParaRPr lang="en-US" sz="2600" dirty="0">
              <a:effectLst/>
              <a:latin typeface="Söhne"/>
              <a:ea typeface="Calibri" panose="020F0502020204030204" pitchFamily="34" charset="0"/>
            </a:endParaRPr>
          </a:p>
          <a:p>
            <a:pPr marL="0" indent="0">
              <a:buNone/>
            </a:pPr>
            <a:r>
              <a:rPr lang="en-US" sz="3400" b="1" spc="-15" dirty="0">
                <a:solidFill>
                  <a:srgbClr val="FF0000"/>
                </a:solidFill>
                <a:effectLst/>
                <a:latin typeface="Times New Roman" panose="02020603050405020304" pitchFamily="18" charset="0"/>
                <a:ea typeface="Times New Roman" panose="02020603050405020304" pitchFamily="18" charset="0"/>
              </a:rPr>
              <a:t>Advantages</a:t>
            </a:r>
            <a:endParaRPr lang="en-IN" sz="3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600" dirty="0">
                <a:effectLst/>
                <a:latin typeface="Times New Roman" panose="02020603050405020304" pitchFamily="18" charset="0"/>
                <a:ea typeface="Times New Roman" panose="02020603050405020304" pitchFamily="18" charset="0"/>
              </a:rPr>
              <a:t>The system proposed a novel two-fold machine learning approach to prevent and detect botnet attacks in IoT networks.</a:t>
            </a:r>
            <a:endParaRPr lang="en-IN" sz="2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rPr>
              <a:t>The proposed methodology stops an attacker during the scanning activity so that an attacker cannot proceed to further attack stages.</a:t>
            </a:r>
            <a:endParaRPr lang="en-IN" sz="26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
            </a:pPr>
            <a:endParaRPr lang="en-IN" sz="2600" dirty="0">
              <a:effectLst/>
              <a:latin typeface="Söhne"/>
              <a:ea typeface="Times New Roman" panose="02020603050405020304" pitchFamily="18" charset="0"/>
            </a:endParaRPr>
          </a:p>
          <a:p>
            <a:pPr>
              <a:buFont typeface="Wingdings" panose="05000000000000000000" pitchFamily="2" charset="2"/>
              <a:buChar char="§"/>
            </a:pPr>
            <a:endParaRPr lang="en-IN" sz="2400" dirty="0">
              <a:latin typeface="Söhne"/>
            </a:endParaRPr>
          </a:p>
        </p:txBody>
      </p:sp>
    </p:spTree>
    <p:extLst>
      <p:ext uri="{BB962C8B-B14F-4D97-AF65-F5344CB8AC3E}">
        <p14:creationId xmlns:p14="http://schemas.microsoft.com/office/powerpoint/2010/main" val="168818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4CDAF-632C-E36A-C1A3-DEC1B5055450}"/>
              </a:ext>
            </a:extLst>
          </p:cNvPr>
          <p:cNvSpPr>
            <a:spLocks noGrp="1"/>
          </p:cNvSpPr>
          <p:nvPr>
            <p:ph type="title"/>
          </p:nvPr>
        </p:nvSpPr>
        <p:spPr/>
        <p:txBody>
          <a:bodyPr>
            <a:normAutofit/>
          </a:bodyPr>
          <a:lstStyle/>
          <a:p>
            <a:r>
              <a:rPr lang="en-IN" sz="4000" dirty="0">
                <a:latin typeface="Söhne"/>
              </a:rPr>
              <a:t>Hardware and software requirements:</a:t>
            </a:r>
          </a:p>
        </p:txBody>
      </p:sp>
      <p:sp>
        <p:nvSpPr>
          <p:cNvPr id="3" name="Content Placeholder 2">
            <a:extLst>
              <a:ext uri="{FF2B5EF4-FFF2-40B4-BE49-F238E27FC236}">
                <a16:creationId xmlns:a16="http://schemas.microsoft.com/office/drawing/2014/main" id="{181D246C-D596-34F8-4B96-E1A147F79896}"/>
              </a:ext>
            </a:extLst>
          </p:cNvPr>
          <p:cNvSpPr>
            <a:spLocks noGrp="1"/>
          </p:cNvSpPr>
          <p:nvPr>
            <p:ph sz="half" idx="1"/>
          </p:nvPr>
        </p:nvSpPr>
        <p:spPr>
          <a:xfrm>
            <a:off x="1154954" y="2711076"/>
            <a:ext cx="4825158" cy="3416301"/>
          </a:xfrm>
        </p:spPr>
        <p:txBody>
          <a:bodyPr>
            <a:normAutofit fontScale="25000" lnSpcReduction="20000"/>
          </a:bodyPr>
          <a:lstStyle/>
          <a:p>
            <a:pPr>
              <a:lnSpc>
                <a:spcPct val="200000"/>
              </a:lnSpc>
            </a:pPr>
            <a:r>
              <a:rPr lang="en-US" sz="5600" b="1" u="sng" dirty="0">
                <a:latin typeface="Söhne"/>
                <a:ea typeface="Times New Roman" panose="02020603050405020304" pitchFamily="18" charset="0"/>
              </a:rPr>
              <a:t>HARD</a:t>
            </a:r>
            <a:r>
              <a:rPr lang="en-US" sz="5600" b="1" u="sng" dirty="0">
                <a:effectLst/>
                <a:latin typeface="Söhne"/>
                <a:ea typeface="Times New Roman" panose="02020603050405020304" pitchFamily="18" charset="0"/>
              </a:rPr>
              <a:t>WARE REQUIREMENTS:</a:t>
            </a:r>
            <a:endParaRPr lang="en-IN" sz="5600" dirty="0">
              <a:effectLst/>
              <a:latin typeface="Söhne"/>
              <a:ea typeface="Times New Roman" panose="02020603050405020304" pitchFamily="18" charset="0"/>
            </a:endParaRPr>
          </a:p>
          <a:p>
            <a:pPr marL="304165">
              <a:lnSpc>
                <a:spcPct val="100000"/>
              </a:lnSpc>
            </a:pPr>
            <a:r>
              <a:rPr lang="en-US" sz="56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spc="5" dirty="0">
                <a:effectLst/>
                <a:latin typeface="Times New Roman" panose="02020603050405020304" pitchFamily="18" charset="0"/>
                <a:ea typeface="Times New Roman" panose="02020603050405020304" pitchFamily="18" charset="0"/>
              </a:rPr>
              <a:t>P</a:t>
            </a:r>
            <a:r>
              <a:rPr lang="en-US" sz="5600" dirty="0">
                <a:effectLst/>
                <a:latin typeface="Times New Roman" panose="02020603050405020304" pitchFamily="18" charset="0"/>
                <a:ea typeface="Times New Roman" panose="02020603050405020304" pitchFamily="18" charset="0"/>
              </a:rPr>
              <a:t>ro</a:t>
            </a:r>
            <a:r>
              <a:rPr lang="en-US" sz="5600" spc="-10" dirty="0">
                <a:effectLst/>
                <a:latin typeface="Times New Roman" panose="02020603050405020304" pitchFamily="18" charset="0"/>
                <a:ea typeface="Times New Roman" panose="02020603050405020304" pitchFamily="18" charset="0"/>
              </a:rPr>
              <a:t>c</a:t>
            </a:r>
            <a:r>
              <a:rPr lang="en-US" sz="5600" spc="-5" dirty="0">
                <a:effectLst/>
                <a:latin typeface="Times New Roman" panose="02020603050405020304" pitchFamily="18" charset="0"/>
                <a:ea typeface="Times New Roman" panose="02020603050405020304" pitchFamily="18" charset="0"/>
              </a:rPr>
              <a:t>e</a:t>
            </a:r>
            <a:r>
              <a:rPr lang="en-US" sz="5600" dirty="0">
                <a:effectLst/>
                <a:latin typeface="Times New Roman" panose="02020603050405020304" pitchFamily="18" charset="0"/>
                <a:ea typeface="Times New Roman" panose="02020603050405020304" pitchFamily="18" charset="0"/>
              </a:rPr>
              <a:t>ssor            -  </a:t>
            </a:r>
            <a:r>
              <a:rPr lang="en-US" sz="5600" spc="295" dirty="0">
                <a:effectLst/>
                <a:latin typeface="Times New Roman" panose="02020603050405020304" pitchFamily="18" charset="0"/>
                <a:ea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rPr>
              <a:t>P</a:t>
            </a:r>
            <a:r>
              <a:rPr lang="en-US" sz="5600" spc="-5" dirty="0">
                <a:effectLst/>
                <a:latin typeface="Times New Roman" panose="02020603050405020304" pitchFamily="18" charset="0"/>
                <a:ea typeface="Times New Roman" panose="02020603050405020304" pitchFamily="18" charset="0"/>
              </a:rPr>
              <a:t>e</a:t>
            </a:r>
            <a:r>
              <a:rPr lang="en-US" sz="5600" dirty="0">
                <a:effectLst/>
                <a:latin typeface="Times New Roman" panose="02020603050405020304" pitchFamily="18" charset="0"/>
                <a:ea typeface="Times New Roman" panose="02020603050405020304" pitchFamily="18" charset="0"/>
              </a:rPr>
              <a:t>nt</a:t>
            </a:r>
            <a:r>
              <a:rPr lang="en-US" sz="5600" spc="5" dirty="0">
                <a:effectLst/>
                <a:latin typeface="Times New Roman" panose="02020603050405020304" pitchFamily="18" charset="0"/>
                <a:ea typeface="Times New Roman" panose="02020603050405020304" pitchFamily="18" charset="0"/>
              </a:rPr>
              <a:t>i</a:t>
            </a:r>
            <a:r>
              <a:rPr lang="en-US" sz="5600" dirty="0">
                <a:effectLst/>
                <a:latin typeface="Times New Roman" panose="02020603050405020304" pitchFamily="18" charset="0"/>
                <a:ea typeface="Times New Roman" panose="02020603050405020304" pitchFamily="18" charset="0"/>
              </a:rPr>
              <a:t>um</a:t>
            </a:r>
            <a:r>
              <a:rPr lang="en-US" sz="5600" spc="5" dirty="0">
                <a:effectLst/>
                <a:latin typeface="Times New Roman" panose="02020603050405020304" pitchFamily="18" charset="0"/>
                <a:ea typeface="Times New Roman" panose="02020603050405020304" pitchFamily="18" charset="0"/>
              </a:rPr>
              <a:t> </a:t>
            </a:r>
            <a:r>
              <a:rPr lang="en-US" sz="5600" spc="10" dirty="0">
                <a:effectLst/>
                <a:latin typeface="Times New Roman" panose="02020603050405020304" pitchFamily="18" charset="0"/>
                <a:ea typeface="Times New Roman" panose="02020603050405020304" pitchFamily="18" charset="0"/>
              </a:rPr>
              <a:t>–</a:t>
            </a:r>
            <a:r>
              <a:rPr lang="en-US" sz="5600" spc="-30" dirty="0">
                <a:effectLst/>
                <a:latin typeface="Times New Roman" panose="02020603050405020304" pitchFamily="18" charset="0"/>
                <a:ea typeface="Times New Roman" panose="02020603050405020304" pitchFamily="18" charset="0"/>
              </a:rPr>
              <a:t>IV</a:t>
            </a:r>
          </a:p>
          <a:p>
            <a:pPr marL="304165">
              <a:lnSpc>
                <a:spcPct val="100000"/>
              </a:lnSpc>
            </a:pPr>
            <a:endParaRPr lang="en-US" sz="5600" spc="-30" dirty="0">
              <a:effectLst/>
              <a:latin typeface="Times New Roman" panose="02020603050405020304" pitchFamily="18" charset="0"/>
              <a:ea typeface="Times New Roman" panose="02020603050405020304" pitchFamily="18" charset="0"/>
            </a:endParaRPr>
          </a:p>
          <a:p>
            <a:pPr marL="0" indent="0">
              <a:lnSpc>
                <a:spcPct val="100000"/>
              </a:lnSpc>
              <a:spcBef>
                <a:spcPts val="30"/>
              </a:spcBef>
              <a:buNone/>
            </a:pPr>
            <a:r>
              <a:rPr lang="en-IN" sz="5600" dirty="0">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 </a:t>
            </a:r>
            <a:r>
              <a:rPr lang="en-US" sz="56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dirty="0">
                <a:effectLst/>
                <a:latin typeface="Times New Roman" panose="02020603050405020304" pitchFamily="18" charset="0"/>
                <a:ea typeface="Times New Roman" panose="02020603050405020304" pitchFamily="18" charset="0"/>
              </a:rPr>
              <a:t>RAM                  </a:t>
            </a:r>
            <a:r>
              <a:rPr lang="en-US" sz="5600" spc="5" dirty="0">
                <a:effectLst/>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   </a:t>
            </a:r>
            <a:r>
              <a:rPr lang="en-US" sz="5600" spc="295" dirty="0">
                <a:effectLst/>
                <a:latin typeface="Times New Roman" panose="02020603050405020304" pitchFamily="18" charset="0"/>
                <a:ea typeface="Times New Roman" panose="02020603050405020304" pitchFamily="18" charset="0"/>
              </a:rPr>
              <a:t>4</a:t>
            </a:r>
            <a:r>
              <a:rPr lang="en-US" sz="5600" dirty="0">
                <a:effectLst/>
                <a:latin typeface="Times New Roman" panose="02020603050405020304" pitchFamily="18" charset="0"/>
                <a:ea typeface="Times New Roman" panose="02020603050405020304" pitchFamily="18" charset="0"/>
              </a:rPr>
              <a:t> GB</a:t>
            </a:r>
            <a:r>
              <a:rPr lang="en-US" sz="5600" spc="-10" dirty="0">
                <a:effectLst/>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(min)</a:t>
            </a:r>
          </a:p>
          <a:p>
            <a:pPr marL="0" indent="0">
              <a:lnSpc>
                <a:spcPct val="100000"/>
              </a:lnSpc>
              <a:spcBef>
                <a:spcPts val="30"/>
              </a:spcBef>
              <a:buNone/>
            </a:pPr>
            <a:endParaRPr lang="en-IN" sz="5600" dirty="0">
              <a:effectLst/>
              <a:latin typeface="Times New Roman" panose="02020603050405020304" pitchFamily="18" charset="0"/>
              <a:ea typeface="Times New Roman" panose="02020603050405020304" pitchFamily="18" charset="0"/>
            </a:endParaRPr>
          </a:p>
          <a:p>
            <a:pPr marL="303530">
              <a:spcBef>
                <a:spcPts val="465"/>
              </a:spcBef>
              <a:spcAft>
                <a:spcPts val="0"/>
              </a:spcAft>
            </a:pPr>
            <a:r>
              <a:rPr lang="en-US" sz="56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dirty="0">
                <a:effectLst/>
                <a:latin typeface="Times New Roman" panose="02020603050405020304" pitchFamily="18" charset="0"/>
                <a:ea typeface="Times New Roman" panose="02020603050405020304" pitchFamily="18" charset="0"/>
              </a:rPr>
              <a:t>H</a:t>
            </a:r>
            <a:r>
              <a:rPr lang="en-US" sz="5600" spc="-5" dirty="0">
                <a:effectLst/>
                <a:latin typeface="Times New Roman" panose="02020603050405020304" pitchFamily="18" charset="0"/>
                <a:ea typeface="Times New Roman" panose="02020603050405020304" pitchFamily="18" charset="0"/>
              </a:rPr>
              <a:t>a</a:t>
            </a:r>
            <a:r>
              <a:rPr lang="en-US" sz="5600" dirty="0">
                <a:effectLst/>
                <a:latin typeface="Times New Roman" panose="02020603050405020304" pitchFamily="18" charset="0"/>
                <a:ea typeface="Times New Roman" panose="02020603050405020304" pitchFamily="18" charset="0"/>
              </a:rPr>
              <a:t>rd </a:t>
            </a:r>
            <a:r>
              <a:rPr lang="en-US" sz="5600" spc="-5" dirty="0">
                <a:effectLst/>
                <a:latin typeface="Times New Roman" panose="02020603050405020304" pitchFamily="18" charset="0"/>
                <a:ea typeface="Times New Roman" panose="02020603050405020304" pitchFamily="18" charset="0"/>
              </a:rPr>
              <a:t>D</a:t>
            </a:r>
            <a:r>
              <a:rPr lang="en-US" sz="5600" dirty="0">
                <a:effectLst/>
                <a:latin typeface="Times New Roman" panose="02020603050405020304" pitchFamily="18" charset="0"/>
                <a:ea typeface="Times New Roman" panose="02020603050405020304" pitchFamily="18" charset="0"/>
              </a:rPr>
              <a:t>isk          </a:t>
            </a:r>
            <a:r>
              <a:rPr lang="en-US" sz="5600" spc="10" dirty="0">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  </a:t>
            </a:r>
            <a:r>
              <a:rPr lang="en-US" sz="5600" spc="10" dirty="0">
                <a:effectLst/>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20 GB</a:t>
            </a:r>
          </a:p>
          <a:p>
            <a:pPr marL="303530">
              <a:spcBef>
                <a:spcPts val="465"/>
              </a:spcBef>
              <a:spcAft>
                <a:spcPts val="0"/>
              </a:spcAft>
            </a:pPr>
            <a:endParaRPr lang="en-IN" sz="5600" dirty="0">
              <a:effectLst/>
              <a:latin typeface="Times New Roman" panose="02020603050405020304" pitchFamily="18" charset="0"/>
              <a:ea typeface="Times New Roman" panose="02020603050405020304" pitchFamily="18" charset="0"/>
            </a:endParaRPr>
          </a:p>
          <a:p>
            <a:pPr marL="304165">
              <a:spcBef>
                <a:spcPts val="480"/>
              </a:spcBef>
              <a:spcAft>
                <a:spcPts val="0"/>
              </a:spcAft>
            </a:pPr>
            <a:r>
              <a:rPr lang="en-US" sz="56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dirty="0">
                <a:effectLst/>
                <a:latin typeface="Times New Roman" panose="02020603050405020304" pitchFamily="18" charset="0"/>
                <a:ea typeface="Times New Roman" panose="02020603050405020304" pitchFamily="18" charset="0"/>
              </a:rPr>
              <a:t>K</a:t>
            </a:r>
            <a:r>
              <a:rPr lang="en-US" sz="5600" spc="15" dirty="0">
                <a:effectLst/>
                <a:latin typeface="Times New Roman" panose="02020603050405020304" pitchFamily="18" charset="0"/>
                <a:ea typeface="Times New Roman" panose="02020603050405020304" pitchFamily="18" charset="0"/>
              </a:rPr>
              <a:t>e</a:t>
            </a:r>
            <a:r>
              <a:rPr lang="en-US" sz="5600" dirty="0">
                <a:effectLst/>
                <a:latin typeface="Times New Roman" panose="02020603050405020304" pitchFamily="18" charset="0"/>
                <a:ea typeface="Times New Roman" panose="02020603050405020304" pitchFamily="18" charset="0"/>
              </a:rPr>
              <a:t>y</a:t>
            </a:r>
            <a:r>
              <a:rPr lang="en-US" sz="5600" spc="-25" dirty="0">
                <a:effectLst/>
                <a:latin typeface="Times New Roman" panose="02020603050405020304" pitchFamily="18" charset="0"/>
                <a:ea typeface="Times New Roman" panose="02020603050405020304" pitchFamily="18" charset="0"/>
              </a:rPr>
              <a:t> </a:t>
            </a:r>
            <a:r>
              <a:rPr lang="en-US" sz="5600" spc="-10" dirty="0">
                <a:effectLst/>
                <a:latin typeface="Times New Roman" panose="02020603050405020304" pitchFamily="18" charset="0"/>
                <a:ea typeface="Times New Roman" panose="02020603050405020304" pitchFamily="18" charset="0"/>
              </a:rPr>
              <a:t>B</a:t>
            </a:r>
            <a:r>
              <a:rPr lang="en-US" sz="5600" spc="10" dirty="0">
                <a:effectLst/>
                <a:latin typeface="Times New Roman" panose="02020603050405020304" pitchFamily="18" charset="0"/>
                <a:ea typeface="Times New Roman" panose="02020603050405020304" pitchFamily="18" charset="0"/>
              </a:rPr>
              <a:t>o</a:t>
            </a:r>
            <a:r>
              <a:rPr lang="en-US" sz="5600" spc="-5" dirty="0">
                <a:effectLst/>
                <a:latin typeface="Times New Roman" panose="02020603050405020304" pitchFamily="18" charset="0"/>
                <a:ea typeface="Times New Roman" panose="02020603050405020304" pitchFamily="18" charset="0"/>
              </a:rPr>
              <a:t>a</a:t>
            </a:r>
            <a:r>
              <a:rPr lang="en-US" sz="5600" dirty="0">
                <a:effectLst/>
                <a:latin typeface="Times New Roman" panose="02020603050405020304" pitchFamily="18" charset="0"/>
                <a:ea typeface="Times New Roman" panose="02020603050405020304" pitchFamily="18" charset="0"/>
              </a:rPr>
              <a:t>rd          -   </a:t>
            </a:r>
            <a:r>
              <a:rPr lang="en-US" sz="5600" spc="10" dirty="0">
                <a:effectLst/>
                <a:latin typeface="Times New Roman" panose="02020603050405020304" pitchFamily="18" charset="0"/>
                <a:ea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rPr>
              <a:t>S</a:t>
            </a:r>
            <a:r>
              <a:rPr lang="en-US" sz="5600" dirty="0">
                <a:effectLst/>
                <a:latin typeface="Times New Roman" panose="02020603050405020304" pitchFamily="18" charset="0"/>
                <a:ea typeface="Times New Roman" panose="02020603050405020304" pitchFamily="18" charset="0"/>
              </a:rPr>
              <a:t>tand</a:t>
            </a:r>
            <a:r>
              <a:rPr lang="en-US" sz="5600" spc="-5" dirty="0">
                <a:effectLst/>
                <a:latin typeface="Times New Roman" panose="02020603050405020304" pitchFamily="18" charset="0"/>
                <a:ea typeface="Times New Roman" panose="02020603050405020304" pitchFamily="18" charset="0"/>
              </a:rPr>
              <a:t>a</a:t>
            </a:r>
            <a:r>
              <a:rPr lang="en-US" sz="5600" dirty="0">
                <a:effectLst/>
                <a:latin typeface="Times New Roman" panose="02020603050405020304" pitchFamily="18" charset="0"/>
                <a:ea typeface="Times New Roman" panose="02020603050405020304" pitchFamily="18" charset="0"/>
              </a:rPr>
              <a:t>rd</a:t>
            </a:r>
          </a:p>
          <a:p>
            <a:pPr marL="212725" indent="0">
              <a:spcBef>
                <a:spcPts val="480"/>
              </a:spcBef>
              <a:spcAft>
                <a:spcPts val="0"/>
              </a:spcAft>
              <a:buNone/>
            </a:pPr>
            <a:r>
              <a:rPr lang="en-US" sz="5600" dirty="0">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Windows K</a:t>
            </a:r>
            <a:r>
              <a:rPr lang="en-US" sz="5600" spc="-5" dirty="0">
                <a:effectLst/>
                <a:latin typeface="Times New Roman" panose="02020603050405020304" pitchFamily="18" charset="0"/>
                <a:ea typeface="Times New Roman" panose="02020603050405020304" pitchFamily="18" charset="0"/>
              </a:rPr>
              <a:t>e</a:t>
            </a:r>
            <a:r>
              <a:rPr lang="en-US" sz="5600" spc="-25" dirty="0">
                <a:effectLst/>
                <a:latin typeface="Times New Roman" panose="02020603050405020304" pitchFamily="18" charset="0"/>
                <a:ea typeface="Times New Roman" panose="02020603050405020304" pitchFamily="18" charset="0"/>
              </a:rPr>
              <a:t>y</a:t>
            </a:r>
            <a:r>
              <a:rPr lang="en-US" sz="5600" spc="10" dirty="0">
                <a:effectLst/>
                <a:latin typeface="Times New Roman" panose="02020603050405020304" pitchFamily="18" charset="0"/>
                <a:ea typeface="Times New Roman" panose="02020603050405020304" pitchFamily="18" charset="0"/>
              </a:rPr>
              <a:t>b</a:t>
            </a:r>
            <a:r>
              <a:rPr lang="en-US" sz="5600" dirty="0">
                <a:effectLst/>
                <a:latin typeface="Times New Roman" panose="02020603050405020304" pitchFamily="18" charset="0"/>
                <a:ea typeface="Times New Roman" panose="02020603050405020304" pitchFamily="18" charset="0"/>
              </a:rPr>
              <a:t>o</a:t>
            </a:r>
            <a:r>
              <a:rPr lang="en-US" sz="5600" spc="5" dirty="0">
                <a:effectLst/>
                <a:latin typeface="Times New Roman" panose="02020603050405020304" pitchFamily="18" charset="0"/>
                <a:ea typeface="Times New Roman" panose="02020603050405020304" pitchFamily="18" charset="0"/>
              </a:rPr>
              <a:t>a</a:t>
            </a:r>
            <a:r>
              <a:rPr lang="en-US" sz="5600" dirty="0">
                <a:effectLst/>
                <a:latin typeface="Times New Roman" panose="02020603050405020304" pitchFamily="18" charset="0"/>
                <a:ea typeface="Times New Roman" panose="02020603050405020304" pitchFamily="18" charset="0"/>
              </a:rPr>
              <a:t>rd</a:t>
            </a:r>
          </a:p>
          <a:p>
            <a:pPr marL="212725" indent="0">
              <a:spcBef>
                <a:spcPts val="480"/>
              </a:spcBef>
              <a:spcAft>
                <a:spcPts val="0"/>
              </a:spcAft>
              <a:buNone/>
            </a:pPr>
            <a:endParaRPr lang="en-IN" sz="5600" dirty="0">
              <a:effectLst/>
              <a:latin typeface="Times New Roman" panose="02020603050405020304" pitchFamily="18" charset="0"/>
              <a:ea typeface="Times New Roman" panose="02020603050405020304" pitchFamily="18" charset="0"/>
            </a:endParaRPr>
          </a:p>
          <a:p>
            <a:pPr marL="304165">
              <a:spcBef>
                <a:spcPts val="465"/>
              </a:spcBef>
              <a:spcAft>
                <a:spcPts val="0"/>
              </a:spcAft>
            </a:pPr>
            <a:r>
              <a:rPr lang="en-US" sz="56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dirty="0">
                <a:effectLst/>
                <a:latin typeface="Times New Roman" panose="02020603050405020304" pitchFamily="18" charset="0"/>
                <a:ea typeface="Times New Roman" panose="02020603050405020304" pitchFamily="18" charset="0"/>
              </a:rPr>
              <a:t>Mouse                </a:t>
            </a:r>
            <a:r>
              <a:rPr lang="en-US" sz="5600" spc="5" dirty="0">
                <a:effectLst/>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   </a:t>
            </a:r>
            <a:r>
              <a:rPr lang="en-US" sz="5600" spc="10" dirty="0">
                <a:effectLst/>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T</a:t>
            </a:r>
            <a:r>
              <a:rPr lang="en-US" sz="5600" spc="-5" dirty="0">
                <a:effectLst/>
                <a:latin typeface="Times New Roman" panose="02020603050405020304" pitchFamily="18" charset="0"/>
                <a:ea typeface="Times New Roman" panose="02020603050405020304" pitchFamily="18" charset="0"/>
              </a:rPr>
              <a:t>w</a:t>
            </a:r>
            <a:r>
              <a:rPr lang="en-US" sz="5600" dirty="0">
                <a:effectLst/>
                <a:latin typeface="Times New Roman" panose="02020603050405020304" pitchFamily="18" charset="0"/>
                <a:ea typeface="Times New Roman" panose="02020603050405020304" pitchFamily="18" charset="0"/>
              </a:rPr>
              <a:t>o or </a:t>
            </a:r>
            <a:r>
              <a:rPr lang="en-US" sz="5600" spc="-5" dirty="0">
                <a:effectLst/>
                <a:latin typeface="Times New Roman" panose="02020603050405020304" pitchFamily="18" charset="0"/>
                <a:ea typeface="Times New Roman" panose="02020603050405020304" pitchFamily="18" charset="0"/>
              </a:rPr>
              <a:t>T</a:t>
            </a:r>
            <a:r>
              <a:rPr lang="en-US" sz="5600" dirty="0">
                <a:effectLst/>
                <a:latin typeface="Times New Roman" panose="02020603050405020304" pitchFamily="18" charset="0"/>
                <a:ea typeface="Times New Roman" panose="02020603050405020304" pitchFamily="18" charset="0"/>
              </a:rPr>
              <a:t>hree</a:t>
            </a:r>
            <a:r>
              <a:rPr lang="en-US" sz="5600" spc="5" dirty="0">
                <a:effectLst/>
                <a:latin typeface="Times New Roman" panose="02020603050405020304" pitchFamily="18" charset="0"/>
                <a:ea typeface="Times New Roman" panose="02020603050405020304" pitchFamily="18" charset="0"/>
              </a:rPr>
              <a:t> </a:t>
            </a:r>
            <a:r>
              <a:rPr lang="en-US" sz="5600" spc="-10" dirty="0">
                <a:effectLst/>
                <a:latin typeface="Times New Roman" panose="02020603050405020304" pitchFamily="18" charset="0"/>
                <a:ea typeface="Times New Roman" panose="02020603050405020304" pitchFamily="18" charset="0"/>
              </a:rPr>
              <a:t>B</a:t>
            </a:r>
            <a:r>
              <a:rPr lang="en-US" sz="5600" dirty="0">
                <a:effectLst/>
                <a:latin typeface="Times New Roman" panose="02020603050405020304" pitchFamily="18" charset="0"/>
                <a:ea typeface="Times New Roman" panose="02020603050405020304" pitchFamily="18" charset="0"/>
              </a:rPr>
              <a:t>ut</a:t>
            </a:r>
            <a:r>
              <a:rPr lang="en-US" sz="5600" spc="5" dirty="0">
                <a:effectLst/>
                <a:latin typeface="Times New Roman" panose="02020603050405020304" pitchFamily="18" charset="0"/>
                <a:ea typeface="Times New Roman" panose="02020603050405020304" pitchFamily="18" charset="0"/>
              </a:rPr>
              <a:t>t</a:t>
            </a:r>
            <a:r>
              <a:rPr lang="en-US" sz="5600" dirty="0">
                <a:effectLst/>
                <a:latin typeface="Times New Roman" panose="02020603050405020304" pitchFamily="18" charset="0"/>
                <a:ea typeface="Times New Roman" panose="02020603050405020304" pitchFamily="18" charset="0"/>
              </a:rPr>
              <a:t>on</a:t>
            </a:r>
            <a:endParaRPr lang="en-US" sz="5600" spc="5" dirty="0">
              <a:effectLst/>
              <a:latin typeface="Times New Roman" panose="02020603050405020304" pitchFamily="18" charset="0"/>
              <a:ea typeface="Times New Roman" panose="02020603050405020304" pitchFamily="18" charset="0"/>
            </a:endParaRPr>
          </a:p>
          <a:p>
            <a:pPr marL="304165">
              <a:spcBef>
                <a:spcPts val="465"/>
              </a:spcBef>
              <a:spcAft>
                <a:spcPts val="0"/>
              </a:spcAft>
            </a:pPr>
            <a:endParaRPr lang="en-US" sz="5600" dirty="0">
              <a:effectLst/>
              <a:latin typeface="Segoe UI Symbol" panose="020B0502040204020203" pitchFamily="34" charset="0"/>
              <a:ea typeface="Segoe UI Symbol" panose="020B0502040204020203" pitchFamily="34" charset="0"/>
              <a:cs typeface="Segoe UI Symbol" panose="020B0502040204020203" pitchFamily="34" charset="0"/>
            </a:endParaRPr>
          </a:p>
          <a:p>
            <a:pPr marL="304165">
              <a:spcBef>
                <a:spcPts val="465"/>
              </a:spcBef>
              <a:spcAft>
                <a:spcPts val="0"/>
              </a:spcAft>
            </a:pPr>
            <a:r>
              <a:rPr lang="en-US" sz="560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spc="40" dirty="0">
                <a:effectLst/>
                <a:latin typeface="Segoe UI Symbol" panose="020B0502040204020203" pitchFamily="34" charset="0"/>
                <a:ea typeface="Segoe UI Symbol" panose="020B0502040204020203" pitchFamily="34" charset="0"/>
                <a:cs typeface="Segoe UI Symbol" panose="020B0502040204020203" pitchFamily="34" charset="0"/>
              </a:rPr>
              <a:t> </a:t>
            </a:r>
            <a:r>
              <a:rPr lang="en-US" sz="5600" dirty="0">
                <a:effectLst/>
                <a:latin typeface="Times New Roman" panose="02020603050405020304" pitchFamily="18" charset="0"/>
                <a:ea typeface="Times New Roman" panose="02020603050405020304" pitchFamily="18" charset="0"/>
              </a:rPr>
              <a:t>Monitor              </a:t>
            </a:r>
            <a:r>
              <a:rPr lang="en-US" sz="5600" spc="5" dirty="0">
                <a:effectLst/>
                <a:latin typeface="Times New Roman" panose="02020603050405020304" pitchFamily="18"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  </a:t>
            </a:r>
            <a:r>
              <a:rPr lang="en-US" sz="5600" spc="295" dirty="0">
                <a:effectLst/>
                <a:latin typeface="Times New Roman" panose="02020603050405020304" pitchFamily="18" charset="0"/>
                <a:ea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rPr>
              <a:t>S</a:t>
            </a:r>
            <a:r>
              <a:rPr lang="en-US" sz="5600" dirty="0">
                <a:effectLst/>
                <a:latin typeface="Times New Roman" panose="02020603050405020304" pitchFamily="18" charset="0"/>
                <a:ea typeface="Times New Roman" panose="02020603050405020304" pitchFamily="18" charset="0"/>
              </a:rPr>
              <a:t>V</a:t>
            </a:r>
            <a:r>
              <a:rPr lang="en-US" sz="5600" spc="-5" dirty="0">
                <a:effectLst/>
                <a:latin typeface="Times New Roman" panose="02020603050405020304" pitchFamily="18" charset="0"/>
                <a:ea typeface="Times New Roman" panose="02020603050405020304" pitchFamily="18" charset="0"/>
              </a:rPr>
              <a:t>G</a:t>
            </a:r>
            <a:r>
              <a:rPr lang="en-US" sz="5600" dirty="0">
                <a:effectLst/>
                <a:latin typeface="Times New Roman" panose="02020603050405020304" pitchFamily="18" charset="0"/>
                <a:ea typeface="Times New Roman" panose="02020603050405020304" pitchFamily="18" charset="0"/>
              </a:rPr>
              <a:t>A</a:t>
            </a:r>
            <a:endParaRPr lang="en-IN" sz="5600" dirty="0">
              <a:effectLst/>
              <a:latin typeface="Times New Roman" panose="02020603050405020304" pitchFamily="18" charset="0"/>
              <a:ea typeface="Times New Roman" panose="02020603050405020304" pitchFamily="18" charset="0"/>
            </a:endParaRPr>
          </a:p>
          <a:p>
            <a:r>
              <a:rPr lang="en-US" sz="5600" dirty="0">
                <a:effectLst/>
                <a:latin typeface="Times New Roman" panose="02020603050405020304" pitchFamily="18" charset="0"/>
                <a:ea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endParaRPr>
          </a:p>
          <a:p>
            <a:pPr marL="0" indent="0">
              <a:buNone/>
            </a:pPr>
            <a:endParaRPr lang="en-IN" sz="1200" dirty="0">
              <a:latin typeface="Söhne"/>
            </a:endParaRPr>
          </a:p>
        </p:txBody>
      </p:sp>
      <p:sp>
        <p:nvSpPr>
          <p:cNvPr id="7" name="Content Placeholder 6">
            <a:extLst>
              <a:ext uri="{FF2B5EF4-FFF2-40B4-BE49-F238E27FC236}">
                <a16:creationId xmlns:a16="http://schemas.microsoft.com/office/drawing/2014/main" id="{5EF5C7A0-24D0-B310-7497-3194A61424FD}"/>
              </a:ext>
            </a:extLst>
          </p:cNvPr>
          <p:cNvSpPr>
            <a:spLocks noGrp="1"/>
          </p:cNvSpPr>
          <p:nvPr>
            <p:ph sz="half" idx="2"/>
          </p:nvPr>
        </p:nvSpPr>
        <p:spPr>
          <a:xfrm>
            <a:off x="5980112" y="2603500"/>
            <a:ext cx="4754880" cy="3801035"/>
          </a:xfrm>
        </p:spPr>
        <p:txBody>
          <a:bodyPr>
            <a:noAutofit/>
          </a:bodyPr>
          <a:lstStyle/>
          <a:p>
            <a:pPr algn="just">
              <a:lnSpc>
                <a:spcPct val="200000"/>
              </a:lnSpc>
            </a:pPr>
            <a:r>
              <a:rPr lang="en-US" sz="1200" b="1" u="sng" dirty="0">
                <a:effectLst/>
                <a:latin typeface="Bahnschrift SemiBold" panose="020B0502040204020203" pitchFamily="34" charset="0"/>
                <a:ea typeface="Times New Roman" panose="02020603050405020304" pitchFamily="18" charset="0"/>
              </a:rPr>
              <a:t>SOFTWARE REQUIREMENTS:</a:t>
            </a:r>
            <a:endParaRPr lang="en-IN" sz="1200" b="1" dirty="0">
              <a:effectLst/>
              <a:latin typeface="Bahnschrift SemiBold" panose="020B0502040204020203" pitchFamily="34"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200" b="1" dirty="0">
                <a:effectLst/>
                <a:latin typeface="Bahnschrift SemiBold" panose="020B0502040204020203" pitchFamily="34" charset="0"/>
                <a:ea typeface="Times New Roman" panose="02020603050405020304" pitchFamily="18" charset="0"/>
              </a:rPr>
              <a:t>Operating system 		:   Windows 7 Ultimate.</a:t>
            </a:r>
            <a:endParaRPr lang="en-IN" sz="1200" b="1" dirty="0">
              <a:effectLst/>
              <a:latin typeface="Bahnschrift SemiBold" panose="020B0502040204020203" pitchFamily="34"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200" b="1" dirty="0">
                <a:effectLst/>
                <a:latin typeface="Bahnschrift SemiBold" panose="020B0502040204020203" pitchFamily="34" charset="0"/>
                <a:ea typeface="Times New Roman" panose="02020603050405020304" pitchFamily="18" charset="0"/>
              </a:rPr>
              <a:t>Coding Language		:   Python.</a:t>
            </a:r>
            <a:endParaRPr lang="en-IN" sz="1200" b="1" dirty="0">
              <a:effectLst/>
              <a:latin typeface="Bahnschrift SemiBold" panose="020B0502040204020203" pitchFamily="34"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200" b="1" dirty="0">
                <a:effectLst/>
                <a:latin typeface="Bahnschrift SemiBold" panose="020B0502040204020203" pitchFamily="34" charset="0"/>
                <a:ea typeface="Times New Roman" panose="02020603050405020304" pitchFamily="18" charset="0"/>
              </a:rPr>
              <a:t>Front-End	</a:t>
            </a:r>
            <a:r>
              <a:rPr lang="en-US" sz="1200" b="1" dirty="0">
                <a:latin typeface="Bahnschrift SemiBold" panose="020B0502040204020203" pitchFamily="34" charset="0"/>
                <a:ea typeface="Times New Roman" panose="02020603050405020304" pitchFamily="18" charset="0"/>
              </a:rPr>
              <a:t>            	</a:t>
            </a:r>
            <a:r>
              <a:rPr lang="en-US" sz="1200" b="1" dirty="0">
                <a:effectLst/>
                <a:latin typeface="Bahnschrift SemiBold" panose="020B0502040204020203" pitchFamily="34" charset="0"/>
                <a:ea typeface="Times New Roman" panose="02020603050405020304" pitchFamily="18" charset="0"/>
              </a:rPr>
              <a:t>:   Python.</a:t>
            </a:r>
            <a:endParaRPr lang="en-IN" sz="1200" b="1" dirty="0">
              <a:effectLst/>
              <a:latin typeface="Bahnschrift SemiBold" panose="020B0502040204020203" pitchFamily="34"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200" b="1" dirty="0">
                <a:effectLst/>
                <a:latin typeface="Bahnschrift SemiBold" panose="020B0502040204020203" pitchFamily="34" charset="0"/>
                <a:ea typeface="Times New Roman" panose="02020603050405020304" pitchFamily="18" charset="0"/>
              </a:rPr>
              <a:t>Back-End		:   Django-ORM</a:t>
            </a:r>
            <a:endParaRPr lang="en-IN" sz="1200" b="1" dirty="0">
              <a:effectLst/>
              <a:latin typeface="Bahnschrift SemiBold" panose="020B0502040204020203" pitchFamily="34"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200" b="1" dirty="0">
                <a:effectLst/>
                <a:latin typeface="Bahnschrift SemiBold" panose="020B0502040204020203" pitchFamily="34" charset="0"/>
                <a:ea typeface="Times New Roman" panose="02020603050405020304" pitchFamily="18" charset="0"/>
              </a:rPr>
              <a:t>Designing		:   Html, </a:t>
            </a:r>
            <a:r>
              <a:rPr lang="en-US" sz="1200" b="1" dirty="0" err="1">
                <a:effectLst/>
                <a:latin typeface="Bahnschrift SemiBold" panose="020B0502040204020203" pitchFamily="34" charset="0"/>
                <a:ea typeface="Times New Roman" panose="02020603050405020304" pitchFamily="18" charset="0"/>
              </a:rPr>
              <a:t>css</a:t>
            </a:r>
            <a:r>
              <a:rPr lang="en-US" sz="1200" b="1" dirty="0">
                <a:effectLst/>
                <a:latin typeface="Bahnschrift SemiBold" panose="020B0502040204020203" pitchFamily="34" charset="0"/>
                <a:ea typeface="Times New Roman" panose="02020603050405020304" pitchFamily="18" charset="0"/>
              </a:rPr>
              <a:t>, </a:t>
            </a:r>
            <a:r>
              <a:rPr lang="en-US" sz="1200" b="1" dirty="0" err="1">
                <a:effectLst/>
                <a:latin typeface="Bahnschrift SemiBold" panose="020B0502040204020203" pitchFamily="34" charset="0"/>
                <a:ea typeface="Times New Roman" panose="02020603050405020304" pitchFamily="18" charset="0"/>
              </a:rPr>
              <a:t>javascript</a:t>
            </a:r>
            <a:r>
              <a:rPr lang="en-US" sz="1200" b="1" dirty="0">
                <a:effectLst/>
                <a:latin typeface="Bahnschrift SemiBold" panose="020B0502040204020203" pitchFamily="34" charset="0"/>
                <a:ea typeface="Times New Roman" panose="02020603050405020304" pitchFamily="18" charset="0"/>
              </a:rPr>
              <a:t>.</a:t>
            </a:r>
            <a:endParaRPr lang="en-IN" sz="1200" b="1" dirty="0">
              <a:effectLst/>
              <a:latin typeface="Bahnschrift SemiBold" panose="020B0502040204020203" pitchFamily="34"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200" b="1" dirty="0">
                <a:effectLst/>
                <a:latin typeface="Bahnschrift SemiBold" panose="020B0502040204020203" pitchFamily="34" charset="0"/>
                <a:ea typeface="Times New Roman" panose="02020603050405020304" pitchFamily="18" charset="0"/>
              </a:rPr>
              <a:t>Data Base		:   MySQL </a:t>
            </a:r>
            <a:r>
              <a:rPr lang="en-US" sz="1200" b="1" dirty="0">
                <a:effectLst/>
                <a:latin typeface="Söhne"/>
                <a:ea typeface="Times New Roman" panose="02020603050405020304" pitchFamily="18" charset="0"/>
              </a:rPr>
              <a:t>(WAMP Server).</a:t>
            </a:r>
            <a:endParaRPr lang="en-IN" sz="1200" b="1" dirty="0">
              <a:effectLst/>
              <a:latin typeface="Söhne"/>
              <a:ea typeface="Times New Roman" panose="02020603050405020304" pitchFamily="18" charset="0"/>
            </a:endParaRPr>
          </a:p>
          <a:p>
            <a:endParaRPr lang="en-IN" sz="1200" dirty="0"/>
          </a:p>
        </p:txBody>
      </p:sp>
    </p:spTree>
    <p:extLst>
      <p:ext uri="{BB962C8B-B14F-4D97-AF65-F5344CB8AC3E}">
        <p14:creationId xmlns:p14="http://schemas.microsoft.com/office/powerpoint/2010/main" val="82474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C8EE-3E6D-F9F9-6900-1834B47CD27B}"/>
              </a:ext>
            </a:extLst>
          </p:cNvPr>
          <p:cNvSpPr>
            <a:spLocks noGrp="1"/>
          </p:cNvSpPr>
          <p:nvPr>
            <p:ph type="title"/>
          </p:nvPr>
        </p:nvSpPr>
        <p:spPr/>
        <p:txBody>
          <a:bodyPr>
            <a:normAutofit/>
          </a:bodyPr>
          <a:lstStyle/>
          <a:p>
            <a:r>
              <a:rPr lang="en-IN" sz="4000" b="1" dirty="0">
                <a:latin typeface="Söhne"/>
              </a:rPr>
              <a:t>Architecture</a:t>
            </a:r>
            <a:r>
              <a:rPr lang="en-IN" sz="4000" dirty="0">
                <a:latin typeface="Söhne"/>
              </a:rPr>
              <a:t>:</a:t>
            </a:r>
          </a:p>
        </p:txBody>
      </p:sp>
      <p:pic>
        <p:nvPicPr>
          <p:cNvPr id="29" name="Content Placeholder 28">
            <a:extLst>
              <a:ext uri="{FF2B5EF4-FFF2-40B4-BE49-F238E27FC236}">
                <a16:creationId xmlns:a16="http://schemas.microsoft.com/office/drawing/2014/main" id="{1A80A84F-AF9D-1099-1029-525AD991A8FC}"/>
              </a:ext>
            </a:extLst>
          </p:cNvPr>
          <p:cNvPicPr>
            <a:picLocks noGrp="1" noChangeAspect="1"/>
          </p:cNvPicPr>
          <p:nvPr>
            <p:ph idx="1"/>
          </p:nvPr>
        </p:nvPicPr>
        <p:blipFill>
          <a:blip r:embed="rId2"/>
          <a:stretch>
            <a:fillRect/>
          </a:stretch>
        </p:blipFill>
        <p:spPr>
          <a:xfrm>
            <a:off x="1828801" y="2402543"/>
            <a:ext cx="9350188" cy="4195482"/>
          </a:xfrm>
        </p:spPr>
      </p:pic>
    </p:spTree>
    <p:extLst>
      <p:ext uri="{BB962C8B-B14F-4D97-AF65-F5344CB8AC3E}">
        <p14:creationId xmlns:p14="http://schemas.microsoft.com/office/powerpoint/2010/main" val="357361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C8EE-3E6D-F9F9-6900-1834B47CD27B}"/>
              </a:ext>
            </a:extLst>
          </p:cNvPr>
          <p:cNvSpPr>
            <a:spLocks noGrp="1"/>
          </p:cNvSpPr>
          <p:nvPr>
            <p:ph type="title"/>
          </p:nvPr>
        </p:nvSpPr>
        <p:spPr/>
        <p:txBody>
          <a:bodyPr>
            <a:normAutofit/>
          </a:bodyPr>
          <a:lstStyle/>
          <a:p>
            <a:r>
              <a:rPr lang="en-IN" sz="4000" b="1" dirty="0">
                <a:latin typeface="Söhne"/>
              </a:rPr>
              <a:t>Modules</a:t>
            </a:r>
            <a:r>
              <a:rPr lang="en-IN" sz="4000" dirty="0">
                <a:latin typeface="Söhne"/>
              </a:rPr>
              <a:t>:</a:t>
            </a:r>
          </a:p>
        </p:txBody>
      </p:sp>
      <p:sp>
        <p:nvSpPr>
          <p:cNvPr id="3" name="Content Placeholder 2">
            <a:extLst>
              <a:ext uri="{FF2B5EF4-FFF2-40B4-BE49-F238E27FC236}">
                <a16:creationId xmlns:a16="http://schemas.microsoft.com/office/drawing/2014/main" id="{181D246C-D596-34F8-4B96-E1A147F79896}"/>
              </a:ext>
            </a:extLst>
          </p:cNvPr>
          <p:cNvSpPr>
            <a:spLocks noGrp="1"/>
          </p:cNvSpPr>
          <p:nvPr>
            <p:ph idx="1"/>
          </p:nvPr>
        </p:nvSpPr>
        <p:spPr>
          <a:xfrm>
            <a:off x="1154954" y="2332616"/>
            <a:ext cx="9720073" cy="4525384"/>
          </a:xfrm>
        </p:spPr>
        <p:txBody>
          <a:bodyPr>
            <a:normAutofit fontScale="70000" lnSpcReduction="20000"/>
          </a:bodyPr>
          <a:lstStyle/>
          <a:p>
            <a:pPr>
              <a:buFont typeface="Arial" panose="020B0604020202020204" pitchFamily="34" charset="0"/>
              <a:buChar char="•"/>
            </a:pPr>
            <a:r>
              <a:rPr lang="en-US" sz="3600" dirty="0">
                <a:solidFill>
                  <a:srgbClr val="7030A0"/>
                </a:solidFill>
                <a:latin typeface="Söhne"/>
              </a:rPr>
              <a:t>Service Provider</a:t>
            </a:r>
          </a:p>
          <a:p>
            <a:pPr marL="0" indent="0">
              <a:buNone/>
            </a:pPr>
            <a:r>
              <a:rPr lang="en-US" sz="2400" dirty="0">
                <a:solidFill>
                  <a:srgbClr val="00B050"/>
                </a:solidFill>
                <a:latin typeface="Söhne"/>
              </a:rPr>
              <a:t>In this module, the Service Provider has to login by using valid user name and password. After login successful he can do some operations such as Login, Browse and Train &amp; Test Data Sets, View Trained and Tested Accuracy in Bar Chart, View Trained and Tested Accuracy Results, View Prediction Of  Botnet  Detection Status, View Botnet Detection Status Ratio, Download Predicted Data Sets, View Botnet Detection Status Ratio Results, View All Remote Users.</a:t>
            </a:r>
          </a:p>
          <a:p>
            <a:pPr>
              <a:buFont typeface="Arial" panose="020B0604020202020204" pitchFamily="34" charset="0"/>
              <a:buChar char="•"/>
            </a:pPr>
            <a:r>
              <a:rPr lang="en-US" sz="3600" dirty="0">
                <a:solidFill>
                  <a:srgbClr val="7030A0"/>
                </a:solidFill>
                <a:latin typeface="Söhne"/>
              </a:rPr>
              <a:t>View and Authorize Users</a:t>
            </a:r>
          </a:p>
          <a:p>
            <a:pPr marL="0" indent="0">
              <a:buNone/>
            </a:pPr>
            <a:r>
              <a:rPr lang="en-US" sz="2400" dirty="0">
                <a:solidFill>
                  <a:srgbClr val="00B050"/>
                </a:solidFill>
                <a:latin typeface="Söhne"/>
              </a:rPr>
              <a:t>In this module, the admin can view the list of users who all registered. In this, the admin can view the user’s details such as, user name, email, address and admin authorizes the users.</a:t>
            </a:r>
          </a:p>
          <a:p>
            <a:pPr>
              <a:buFont typeface="Arial" panose="020B0604020202020204" pitchFamily="34" charset="0"/>
              <a:buChar char="•"/>
            </a:pPr>
            <a:r>
              <a:rPr lang="en-US" sz="3600" dirty="0">
                <a:solidFill>
                  <a:srgbClr val="7030A0"/>
                </a:solidFill>
                <a:latin typeface="Söhne"/>
              </a:rPr>
              <a:t>Remote User</a:t>
            </a:r>
          </a:p>
          <a:p>
            <a:pPr marL="0" indent="0">
              <a:buNone/>
            </a:pPr>
            <a:r>
              <a:rPr lang="en-US" sz="2400" dirty="0">
                <a:solidFill>
                  <a:srgbClr val="00B050"/>
                </a:solidFill>
                <a:latin typeface="Söhne"/>
              </a:rPr>
              <a:t>In this module, there are n numbers of users are present. User should register before doing any operations. Once user registers, their details will be stored to the database.  After registration successful, he has to login by using authorized user name and password. Once Login is successful user will do some operations like </a:t>
            </a:r>
          </a:p>
          <a:p>
            <a:pPr marL="0" indent="0">
              <a:buNone/>
            </a:pPr>
            <a:r>
              <a:rPr lang="en-US" sz="2400" dirty="0">
                <a:solidFill>
                  <a:srgbClr val="00B050"/>
                </a:solidFill>
                <a:latin typeface="Söhne"/>
              </a:rPr>
              <a:t> REGISTER AND LOGIN    PREDICT BOTNET DETECTION TYPE,   VIEW YOUR PROFILE.</a:t>
            </a:r>
          </a:p>
          <a:p>
            <a:pPr marL="0" indent="0">
              <a:buNone/>
            </a:pPr>
            <a:endParaRPr lang="en-IN" sz="2400" dirty="0">
              <a:latin typeface="Söhne"/>
            </a:endParaRPr>
          </a:p>
        </p:txBody>
      </p:sp>
    </p:spTree>
    <p:extLst>
      <p:ext uri="{BB962C8B-B14F-4D97-AF65-F5344CB8AC3E}">
        <p14:creationId xmlns:p14="http://schemas.microsoft.com/office/powerpoint/2010/main" val="2778200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purl.org/dc/terms/"/>
    <ds:schemaRef ds:uri="http://purl.org/dc/elements/1.1/"/>
    <ds:schemaRef ds:uri="16c05727-aa75-4e4a-9b5f-8a80a116589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174</TotalTime>
  <Words>862</Words>
  <Application>Microsoft Office PowerPoint</Application>
  <PresentationFormat>Widescreen</PresentationFormat>
  <Paragraphs>71</Paragraphs>
  <Slides>10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Bahnschrift SemiBold</vt:lpstr>
      <vt:lpstr>Calibri</vt:lpstr>
      <vt:lpstr>Century Gothic</vt:lpstr>
      <vt:lpstr>Segoe UI Symbol</vt:lpstr>
      <vt:lpstr>Söhne</vt:lpstr>
      <vt:lpstr>Times New Roman</vt:lpstr>
      <vt:lpstr>Wingdings</vt:lpstr>
      <vt:lpstr>Wingdings 3</vt:lpstr>
      <vt:lpstr>Ion Boardroom</vt:lpstr>
      <vt:lpstr> A Two-Fold Machine Learning Approach to Prevent and Detect IoT Botnet Attacks</vt:lpstr>
      <vt:lpstr>Project analysis slide 2</vt:lpstr>
      <vt:lpstr>Introduction:</vt:lpstr>
      <vt:lpstr>Problem Objective:</vt:lpstr>
      <vt:lpstr>Proposed system:</vt:lpstr>
      <vt:lpstr>Existed system:</vt:lpstr>
      <vt:lpstr>Hardware and software requirements:</vt:lpstr>
      <vt:lpstr>Architecture:</vt:lpstr>
      <vt:lpstr>Modules: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Two-Fold Machine Learning Approach to Prevent and Detect IoT Botnet Attacks</dc:title>
  <dc:creator>Sai Preetam Kumar Parit</dc:creator>
  <cp:lastModifiedBy>Sai Preetam Kumar Parit</cp:lastModifiedBy>
  <cp:revision>2</cp:revision>
  <dcterms:created xsi:type="dcterms:W3CDTF">2024-01-31T13:13:59Z</dcterms:created>
  <dcterms:modified xsi:type="dcterms:W3CDTF">2024-01-31T17:28:13Z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