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10287000" cx="18288000"/>
  <p:notesSz cx="18288000" cy="10287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FC9907-DD84-453A-9095-62B85CA1C7E6}">
  <a:tblStyle styleId="{5FFC9907-DD84-453A-9095-62B85CA1C7E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5715000" y="771525"/>
            <a:ext cx="6859588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e404f406d_0_0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g26e404f406d_0_0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15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16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p18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p19:notes"/>
          <p:cNvSpPr/>
          <p:nvPr>
            <p:ph idx="2" type="sldImg"/>
          </p:nvPr>
        </p:nvSpPr>
        <p:spPr>
          <a:xfrm>
            <a:off x="5715000" y="771525"/>
            <a:ext cx="6859588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p20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p21:notes"/>
          <p:cNvSpPr/>
          <p:nvPr>
            <p:ph idx="2" type="sldImg"/>
          </p:nvPr>
        </p:nvSpPr>
        <p:spPr>
          <a:xfrm>
            <a:off x="5715000" y="771525"/>
            <a:ext cx="6859588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5" name="Google Shape;275;p22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" name="Google Shape;283;p23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4" name="Google Shape;294;p24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5" name="Google Shape;305;p2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34133" y="1104392"/>
            <a:ext cx="14008885" cy="15321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22859" y="4258055"/>
            <a:ext cx="11226165" cy="3637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071616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5216" y="4245864"/>
            <a:ext cx="496824" cy="591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59768" y="4407408"/>
            <a:ext cx="390144" cy="43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298423" y="4398264"/>
            <a:ext cx="445007" cy="448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25728" y="4398264"/>
            <a:ext cx="393192" cy="43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803880" y="7918704"/>
            <a:ext cx="2386584" cy="212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790431" y="4239767"/>
            <a:ext cx="128016" cy="60350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/>
          <p:nvPr/>
        </p:nvSpPr>
        <p:spPr>
          <a:xfrm>
            <a:off x="8790431" y="4239767"/>
            <a:ext cx="125095" cy="600710"/>
          </a:xfrm>
          <a:custGeom>
            <a:rect b="b" l="l" r="r" t="t"/>
            <a:pathLst>
              <a:path extrusionOk="0" h="600710" w="125095">
                <a:moveTo>
                  <a:pt x="124968" y="600456"/>
                </a:moveTo>
                <a:lnTo>
                  <a:pt x="0" y="600456"/>
                </a:lnTo>
                <a:lnTo>
                  <a:pt x="0" y="0"/>
                </a:lnTo>
                <a:lnTo>
                  <a:pt x="124968" y="0"/>
                </a:lnTo>
                <a:lnTo>
                  <a:pt x="124968" y="6004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088112" y="4239767"/>
            <a:ext cx="134111" cy="60350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/>
          <p:nvPr/>
        </p:nvSpPr>
        <p:spPr>
          <a:xfrm>
            <a:off x="13088112" y="4239767"/>
            <a:ext cx="131445" cy="600710"/>
          </a:xfrm>
          <a:custGeom>
            <a:rect b="b" l="l" r="r" t="t"/>
            <a:pathLst>
              <a:path extrusionOk="0" h="600710" w="131444">
                <a:moveTo>
                  <a:pt x="131064" y="600456"/>
                </a:moveTo>
                <a:lnTo>
                  <a:pt x="0" y="600456"/>
                </a:lnTo>
                <a:lnTo>
                  <a:pt x="0" y="0"/>
                </a:lnTo>
                <a:lnTo>
                  <a:pt x="131064" y="0"/>
                </a:lnTo>
                <a:lnTo>
                  <a:pt x="131064" y="6004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34133" y="1104392"/>
            <a:ext cx="14008885" cy="15321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34133" y="1104392"/>
            <a:ext cx="14008885" cy="15321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4133" y="1104392"/>
            <a:ext cx="14008885" cy="15321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2859" y="4258055"/>
            <a:ext cx="11226165" cy="3637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4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hyperlink" Target="https://www.kaggle.com/datasets/arkhoshghalb/twitter-sentiment-analysis-hatred-speech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33.png"/><Relationship Id="rId7" Type="http://schemas.openxmlformats.org/officeDocument/2006/relationships/image" Target="../media/image3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32.png"/><Relationship Id="rId7" Type="http://schemas.openxmlformats.org/officeDocument/2006/relationships/image" Target="../media/image3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34.png"/><Relationship Id="rId7" Type="http://schemas.openxmlformats.org/officeDocument/2006/relationships/image" Target="../media/image4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3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0.png"/><Relationship Id="rId4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Relationship Id="rId4" Type="http://schemas.openxmlformats.org/officeDocument/2006/relationships/image" Target="../media/image17.png"/><Relationship Id="rId5" Type="http://schemas.openxmlformats.org/officeDocument/2006/relationships/image" Target="../media/image3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Relationship Id="rId4" Type="http://schemas.openxmlformats.org/officeDocument/2006/relationships/image" Target="../media/image17.png"/><Relationship Id="rId5" Type="http://schemas.openxmlformats.org/officeDocument/2006/relationships/image" Target="../media/image4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hyperlink" Target="https://www.kaggle.com/code/aryantiwari123/tweets-sentiment-analysis/dat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hyperlink" Target="https://www.kaggle.com/datasets/nicapotato/womens-ecommerce-clothing-review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69056" y="8068056"/>
            <a:ext cx="2139696" cy="2139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8240" y="6565392"/>
            <a:ext cx="5266944" cy="414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864584" y="10043159"/>
            <a:ext cx="554736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/>
          <p:nvPr>
            <p:ph type="title"/>
          </p:nvPr>
        </p:nvSpPr>
        <p:spPr>
          <a:xfrm>
            <a:off x="6993924" y="855250"/>
            <a:ext cx="11108725" cy="20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4450">
                <a:latin typeface="Arial"/>
                <a:ea typeface="Arial"/>
                <a:cs typeface="Arial"/>
                <a:sym typeface="Arial"/>
              </a:rPr>
              <a:t>Enhanced Sentiment and Emotion Detection in Tweets Using a Hybrid Machine Learning Approach</a:t>
            </a:r>
            <a:endParaRPr b="1" sz="44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7"/>
          <p:cNvSpPr txBox="1"/>
          <p:nvPr/>
        </p:nvSpPr>
        <p:spPr>
          <a:xfrm>
            <a:off x="7956050" y="3250512"/>
            <a:ext cx="7467600" cy="56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775">
            <a:spAutoFit/>
          </a:bodyPr>
          <a:lstStyle/>
          <a:p>
            <a:pPr indent="0" lvl="0" marL="0" marR="74041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3950"/>
              <a:buFont typeface="Arial"/>
              <a:buNone/>
            </a:pPr>
            <a:r>
              <a:rPr b="1" i="0" lang="en-US" sz="3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Nachiketh Nallamaddi</a:t>
            </a:r>
            <a:endParaRPr b="1" i="0" sz="3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4041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3950"/>
              <a:buFont typeface="Arial"/>
              <a:buNone/>
            </a:pPr>
            <a:r>
              <a:rPr b="1" i="0" lang="en-US" sz="3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A20549679</a:t>
            </a:r>
            <a:endParaRPr b="1" i="0" sz="3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4041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3950"/>
              <a:buFont typeface="Arial"/>
              <a:buNone/>
            </a:pPr>
            <a:r>
              <a:t/>
            </a:r>
            <a:endParaRPr b="1" i="0" sz="3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4041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3950"/>
              <a:buFont typeface="Arial"/>
              <a:buNone/>
            </a:pPr>
            <a:r>
              <a:rPr b="1" i="0" lang="en-US" sz="3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Anoop Rao Enaganthi</a:t>
            </a:r>
            <a:endParaRPr b="1" i="0" sz="3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4041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3950"/>
              <a:buFont typeface="Arial"/>
              <a:buNone/>
            </a:pPr>
            <a:r>
              <a:rPr b="1" i="0" lang="en-US" sz="3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A20531044</a:t>
            </a:r>
            <a:endParaRPr b="1" i="0" sz="3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4041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3950"/>
              <a:buFont typeface="Arial"/>
              <a:buNone/>
            </a:pPr>
            <a:r>
              <a:t/>
            </a:r>
            <a:endParaRPr b="1" i="0" sz="3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4041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3950"/>
              <a:buFont typeface="Arial"/>
              <a:buNone/>
            </a:pPr>
            <a:r>
              <a:rPr b="1" i="0" lang="en-US" sz="3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Ajay Babu Popuri</a:t>
            </a:r>
            <a:endParaRPr b="1" i="0" sz="3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4041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3950"/>
              <a:buFont typeface="Arial"/>
              <a:buNone/>
            </a:pPr>
            <a:r>
              <a:rPr b="1" i="0" lang="en-US" sz="3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A20547319</a:t>
            </a:r>
            <a:endParaRPr b="1" i="0" sz="3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7"/>
          <p:cNvGrpSpPr/>
          <p:nvPr/>
        </p:nvGrpSpPr>
        <p:grpSpPr>
          <a:xfrm>
            <a:off x="0" y="-299133"/>
            <a:ext cx="6882714" cy="10586133"/>
            <a:chOff x="0" y="-85725"/>
            <a:chExt cx="2023638" cy="3033759"/>
          </a:xfrm>
        </p:grpSpPr>
        <p:sp>
          <p:nvSpPr>
            <p:cNvPr id="59" name="Google Shape;59;p7"/>
            <p:cNvSpPr/>
            <p:nvPr/>
          </p:nvSpPr>
          <p:spPr>
            <a:xfrm>
              <a:off x="0" y="0"/>
              <a:ext cx="2023638" cy="2948034"/>
            </a:xfrm>
            <a:custGeom>
              <a:rect b="b" l="l" r="r" t="t"/>
              <a:pathLst>
                <a:path extrusionOk="0" h="2948034" w="2023638">
                  <a:moveTo>
                    <a:pt x="0" y="0"/>
                  </a:moveTo>
                  <a:lnTo>
                    <a:pt x="2023638" y="0"/>
                  </a:lnTo>
                  <a:lnTo>
                    <a:pt x="2023638" y="2948034"/>
                  </a:lnTo>
                  <a:lnTo>
                    <a:pt x="0" y="2948034"/>
                  </a:ln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</p:sp>
        <p:sp>
          <p:nvSpPr>
            <p:cNvPr id="60" name="Google Shape;60;p7"/>
            <p:cNvSpPr txBox="1"/>
            <p:nvPr/>
          </p:nvSpPr>
          <p:spPr>
            <a:xfrm>
              <a:off x="0" y="-85725"/>
              <a:ext cx="2023638" cy="30337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675" lIns="46675" spcFirstLastPara="1" rIns="46675" wrap="square" tIns="46675">
              <a:noAutofit/>
            </a:bodyPr>
            <a:lstStyle/>
            <a:p>
              <a:pPr indent="0" lvl="0" marL="0" marR="0" rtl="0" algn="ctr">
                <a:lnSpc>
                  <a:spcPct val="206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61;p7"/>
          <p:cNvGrpSpPr/>
          <p:nvPr/>
        </p:nvGrpSpPr>
        <p:grpSpPr>
          <a:xfrm>
            <a:off x="1819951" y="1033836"/>
            <a:ext cx="5384038" cy="2389766"/>
            <a:chOff x="0" y="19050"/>
            <a:chExt cx="7178717" cy="3186355"/>
          </a:xfrm>
        </p:grpSpPr>
        <p:sp>
          <p:nvSpPr>
            <p:cNvPr id="62" name="Google Shape;62;p7"/>
            <p:cNvSpPr txBox="1"/>
            <p:nvPr/>
          </p:nvSpPr>
          <p:spPr>
            <a:xfrm>
              <a:off x="0" y="19050"/>
              <a:ext cx="7178717" cy="2513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699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6892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ILLINOIS TECH</a:t>
              </a:r>
              <a:endParaRPr/>
            </a:p>
          </p:txBody>
        </p:sp>
        <p:sp>
          <p:nvSpPr>
            <p:cNvPr id="63" name="Google Shape;63;p7"/>
            <p:cNvSpPr txBox="1"/>
            <p:nvPr/>
          </p:nvSpPr>
          <p:spPr>
            <a:xfrm>
              <a:off x="0" y="2702584"/>
              <a:ext cx="7178717" cy="5028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2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29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College of Computing</a:t>
              </a:r>
              <a:endParaRPr/>
            </a:p>
          </p:txBody>
        </p:sp>
      </p:grpSp>
      <p:sp>
        <p:nvSpPr>
          <p:cNvPr id="64" name="Google Shape;64;p7"/>
          <p:cNvSpPr txBox="1"/>
          <p:nvPr/>
        </p:nvSpPr>
        <p:spPr>
          <a:xfrm>
            <a:off x="1819951" y="5385929"/>
            <a:ext cx="3217666" cy="8134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778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Group - 23</a:t>
            </a:r>
            <a:r>
              <a:rPr b="0" i="0" lang="en-US" sz="477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9247"/>
            <a:ext cx="18288003" cy="1136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06543" y="10040111"/>
            <a:ext cx="390144" cy="10972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767975" y="1982400"/>
            <a:ext cx="15984000" cy="30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0"/>
              <a:buFont typeface="Arial"/>
              <a:buNone/>
            </a:pPr>
            <a:r>
              <a:t/>
            </a:r>
            <a:endParaRPr b="1" i="0" sz="41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0"/>
              <a:buFont typeface="Arial"/>
              <a:buNone/>
            </a:pPr>
            <a:r>
              <a:rPr b="0" i="0" lang="en-US" sz="41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41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0"/>
              <a:buFont typeface="Arial"/>
              <a:buNone/>
            </a:pPr>
            <a:r>
              <a:t/>
            </a:r>
            <a:endParaRPr b="0" i="0" sz="41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678650" y="1607350"/>
            <a:ext cx="171609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1" i="0" sz="4500" u="sng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714375" y="1928825"/>
            <a:ext cx="156090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sng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Set 3</a:t>
            </a:r>
            <a:endParaRPr b="1" i="0" sz="4500" u="sng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875100" y="3196825"/>
            <a:ext cx="16180500" cy="6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400" u="none" cap="none" strike="noStrike">
                <a:solidFill>
                  <a:srgbClr val="202124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Twitter Sentiment Analysis Hatred Speech</a:t>
            </a:r>
            <a:endParaRPr b="1" i="0" sz="3400" u="none" cap="none" strike="noStrike">
              <a:solidFill>
                <a:srgbClr val="202124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Set URL</a:t>
            </a:r>
            <a:r>
              <a:rPr b="1" i="0" lang="en-US" sz="3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b="1" i="0" lang="en-US" sz="34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https://www.kaggle.com/datasets/arkhoshghalb/twitter-sentiment-analysis-hatred-speech</a:t>
            </a:r>
            <a:endParaRPr b="1" i="0" sz="3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3400"/>
              <a:buFont typeface="Trebuchet MS"/>
              <a:buChar char="●"/>
            </a:pPr>
            <a:r>
              <a:rPr b="0" i="0" lang="en-US" sz="3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Dataset Contains 31962 training records.</a:t>
            </a:r>
            <a:endParaRPr b="0" i="0" sz="3400" u="none" cap="none" strike="noStrike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3400"/>
              <a:buFont typeface="Trebuchet MS"/>
              <a:buChar char="●"/>
            </a:pPr>
            <a:r>
              <a:rPr b="0" i="0" lang="en-US" sz="3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contains 2242 hatred and 29720 non-hatred records.</a:t>
            </a:r>
            <a:endParaRPr b="0" i="0" sz="3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3400"/>
              <a:buFont typeface="Trebuchet MS"/>
              <a:buChar char="●"/>
            </a:pPr>
            <a:r>
              <a:rPr b="0" i="0" lang="en-US" sz="3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Every record is labeled as Non-Hatred and Hatred according to its sentimental polarity using symbol 1 and 0.</a:t>
            </a:r>
            <a:endParaRPr b="0" i="0" sz="3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3400"/>
              <a:buFont typeface="Trebuchet MS"/>
              <a:buChar char="●"/>
            </a:pPr>
            <a:r>
              <a:rPr b="0" i="0" lang="en-US" sz="3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dataset is available at Kaggle. </a:t>
            </a:r>
            <a:endParaRPr b="0" i="0" sz="3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9247"/>
            <a:ext cx="18288003" cy="1136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06543" y="10040111"/>
            <a:ext cx="390144" cy="10972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767975" y="1982400"/>
            <a:ext cx="15984000" cy="30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0"/>
              <a:buFont typeface="Arial"/>
              <a:buNone/>
            </a:pPr>
            <a:r>
              <a:t/>
            </a:r>
            <a:endParaRPr b="1" i="0" sz="41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0"/>
              <a:buFont typeface="Arial"/>
              <a:buNone/>
            </a:pPr>
            <a:r>
              <a:rPr b="0" i="0" lang="en-US" sz="41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41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0"/>
              <a:buFont typeface="Arial"/>
              <a:buNone/>
            </a:pPr>
            <a:r>
              <a:t/>
            </a:r>
            <a:endParaRPr b="0" i="0" sz="41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678650" y="1607350"/>
            <a:ext cx="171609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rebuchet MS"/>
              <a:buChar char="●"/>
            </a:pPr>
            <a:r>
              <a:rPr b="0" i="0" lang="en-US" sz="3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dataset suffers from imbalance problem.We are solving the imbalance problem using oversampling  technique.</a:t>
            </a:r>
            <a:endParaRPr b="1" i="0" sz="3400" u="sng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1393025" y="3286125"/>
            <a:ext cx="14984100" cy="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i="0" lang="en-US" sz="3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Before Applying Over Sampling</a:t>
            </a:r>
            <a:endParaRPr b="1" i="0" sz="3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3" name="Google Shape;16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54713" y="4335325"/>
            <a:ext cx="8378587" cy="495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44"/>
            <a:ext cx="18288000" cy="938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06543" y="10040111"/>
            <a:ext cx="390144" cy="10972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/>
          <p:nvPr/>
        </p:nvSpPr>
        <p:spPr>
          <a:xfrm>
            <a:off x="1035850" y="1196575"/>
            <a:ext cx="126801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0"/>
              <a:buFont typeface="Arial"/>
              <a:buNone/>
            </a:pPr>
            <a:r>
              <a:rPr b="1" i="0" lang="en-US" sz="4150" u="sng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Preprocessing:</a:t>
            </a:r>
            <a:endParaRPr b="1" i="0" sz="4150" u="sng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0"/>
              <a:buFont typeface="Arial"/>
              <a:buNone/>
            </a:pPr>
            <a:r>
              <a:t/>
            </a:r>
            <a:endParaRPr b="1" i="0" sz="4150" u="sng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1143000" y="2135275"/>
            <a:ext cx="16395000" cy="7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50"/>
              <a:buFont typeface="Trebuchet MS"/>
              <a:buChar char="●"/>
            </a:pPr>
            <a:r>
              <a:rPr b="1" i="0" lang="en-US" sz="38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Removing Unnecessary Words: </a:t>
            </a:r>
            <a:r>
              <a:rPr b="0" i="0" lang="en-US" sz="38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Removed unnecessary characters like emojis, symbols etc.</a:t>
            </a:r>
            <a:endParaRPr b="0" i="0" sz="38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50"/>
              <a:buFont typeface="Calibri"/>
              <a:buChar char="●"/>
            </a:pPr>
            <a:r>
              <a:rPr b="1" i="0" lang="en-US" sz="38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Numeric Removal: </a:t>
            </a:r>
            <a:r>
              <a:rPr b="0" i="0" lang="en-US" sz="38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All the numbers from the dataset samples are removed, since our major focus was on text.</a:t>
            </a:r>
            <a:endParaRPr b="0" i="0" sz="38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50"/>
              <a:buFont typeface="Calibri"/>
              <a:buChar char="●"/>
            </a:pPr>
            <a:r>
              <a:rPr b="1" i="0" lang="en-US" sz="38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Uppercase to Lowercase Conversion: </a:t>
            </a:r>
            <a:r>
              <a:rPr b="0" i="0" lang="en-US" sz="38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Converting all the uppercase to lowercase letters, since all kind of letters convey the same emotion.</a:t>
            </a:r>
            <a:endParaRPr b="0" i="0" sz="38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50"/>
              <a:buFont typeface="Calibri"/>
              <a:buChar char="●"/>
            </a:pPr>
            <a:r>
              <a:rPr b="1" i="0" lang="en-US" sz="38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Removing Stop Words: </a:t>
            </a:r>
            <a:r>
              <a:rPr b="0" i="0" lang="en-US" sz="38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Removing stop words such as the, is, and, for etc,. are removed as they won't carry any meaning or emotion.</a:t>
            </a:r>
            <a:endParaRPr b="0" i="0" sz="38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50"/>
              <a:buFont typeface="Trebuchet MS"/>
              <a:buChar char="●"/>
            </a:pPr>
            <a:r>
              <a:rPr b="1" i="0" lang="en-US" sz="41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Stemming: </a:t>
            </a:r>
            <a:r>
              <a:rPr b="0" i="0" lang="en-US" sz="41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Converting all the words into their root words by eliminating suffixes and prefixes.</a:t>
            </a:r>
            <a:endParaRPr b="0" i="0" sz="38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44"/>
            <a:ext cx="18288000" cy="10180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" name="Google Shape;177;p19"/>
          <p:cNvGrpSpPr/>
          <p:nvPr/>
        </p:nvGrpSpPr>
        <p:grpSpPr>
          <a:xfrm>
            <a:off x="16885919" y="8811768"/>
            <a:ext cx="1225296" cy="1338072"/>
            <a:chOff x="16885919" y="8811768"/>
            <a:chExt cx="1225296" cy="1338072"/>
          </a:xfrm>
        </p:grpSpPr>
        <p:pic>
          <p:nvPicPr>
            <p:cNvPr id="178" name="Google Shape;178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885919" y="8811768"/>
              <a:ext cx="1225296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306543" y="10040112"/>
              <a:ext cx="390144" cy="1097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0" name="Google Shape;180;p19"/>
          <p:cNvSpPr txBox="1"/>
          <p:nvPr/>
        </p:nvSpPr>
        <p:spPr>
          <a:xfrm>
            <a:off x="461896" y="5554217"/>
            <a:ext cx="7386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t/>
            </a:r>
            <a:endParaRPr b="0" i="0" sz="215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714375" y="1785950"/>
            <a:ext cx="16895100" cy="7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0"/>
              <a:buFont typeface="Arial"/>
              <a:buNone/>
            </a:pPr>
            <a:r>
              <a:rPr b="1" i="0" lang="en-US" sz="4150" u="sng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 Extraction</a:t>
            </a:r>
            <a:r>
              <a:rPr b="1" i="0" lang="en-US" sz="41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b="1" i="0" sz="41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50"/>
              <a:buFont typeface="Trebuchet MS"/>
              <a:buChar char="●"/>
            </a:pPr>
            <a:r>
              <a:rPr b="0" i="0" lang="en-US" sz="41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Post-data preprocessing, the TF-IDF matrix is created to transform tweets into a two-dimensional feature matrix. </a:t>
            </a:r>
            <a:endParaRPr b="0" i="0" sz="41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50"/>
              <a:buFont typeface="Trebuchet MS"/>
              <a:buChar char="●"/>
            </a:pPr>
            <a:r>
              <a:rPr b="0" i="0" lang="en-US" sz="41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TF-IDF technique identifies and highlights the important features, which are crucial for defining the classes in the dataset.</a:t>
            </a:r>
            <a:endParaRPr b="0" i="0" sz="41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50"/>
              <a:buFont typeface="Trebuchet MS"/>
              <a:buChar char="●"/>
            </a:pPr>
            <a:r>
              <a:rPr b="0" i="0" lang="en-US" sz="41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 extraction plays a critical role in reducing dimensionality and eliminating less significant features.</a:t>
            </a:r>
            <a:endParaRPr b="0" i="0" sz="41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50"/>
              <a:buFont typeface="Trebuchet MS"/>
              <a:buChar char="●"/>
            </a:pPr>
            <a:r>
              <a:rPr b="0" i="0" lang="en-US" sz="41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By focusing on the most impactful features, the models can better distinguish between different sentiments</a:t>
            </a:r>
            <a:endParaRPr b="0" i="0" sz="41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0"/>
              <a:buFont typeface="Arial"/>
              <a:buNone/>
            </a:pPr>
            <a:r>
              <a:t/>
            </a:r>
            <a:endParaRPr b="0" i="0" sz="41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0"/>
              <a:buFont typeface="Arial"/>
              <a:buNone/>
            </a:pPr>
            <a:r>
              <a:t/>
            </a:r>
            <a:endParaRPr b="0" i="0" sz="41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44"/>
            <a:ext cx="18288000" cy="10180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7" name="Google Shape;187;p20"/>
          <p:cNvGrpSpPr/>
          <p:nvPr/>
        </p:nvGrpSpPr>
        <p:grpSpPr>
          <a:xfrm>
            <a:off x="16885919" y="8811768"/>
            <a:ext cx="1225296" cy="1338072"/>
            <a:chOff x="16885919" y="8811768"/>
            <a:chExt cx="1225296" cy="1338072"/>
          </a:xfrm>
        </p:grpSpPr>
        <p:pic>
          <p:nvPicPr>
            <p:cNvPr id="188" name="Google Shape;188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885919" y="8811768"/>
              <a:ext cx="1225296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306543" y="10040112"/>
              <a:ext cx="390144" cy="1097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0" name="Google Shape;190;p20"/>
          <p:cNvSpPr txBox="1"/>
          <p:nvPr/>
        </p:nvSpPr>
        <p:spPr>
          <a:xfrm>
            <a:off x="461896" y="5554217"/>
            <a:ext cx="7386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t/>
            </a:r>
            <a:endParaRPr b="0" i="0" sz="215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714375" y="1785950"/>
            <a:ext cx="16895100" cy="7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0"/>
              <a:buFont typeface="Arial"/>
              <a:buNone/>
            </a:pPr>
            <a:r>
              <a:rPr b="1" lang="en-US" sz="415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Machine Learning Models</a:t>
            </a:r>
            <a:r>
              <a:rPr b="1" i="0" lang="en-US" sz="41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b="1" i="0" sz="41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88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rebuchet MS"/>
              <a:buChar char="●"/>
            </a:pPr>
            <a:r>
              <a:rPr lang="en-US" sz="4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Support Vector Machine</a:t>
            </a:r>
            <a:endParaRPr sz="4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88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rebuchet MS"/>
              <a:buChar char="●"/>
            </a:pPr>
            <a:r>
              <a:rPr lang="en-US" sz="4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Random Forest</a:t>
            </a:r>
            <a:endParaRPr sz="4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88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rebuchet MS"/>
              <a:buChar char="●"/>
            </a:pPr>
            <a:r>
              <a:rPr lang="en-US" sz="4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Naive Bayes</a:t>
            </a:r>
            <a:endParaRPr sz="4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88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rebuchet MS"/>
              <a:buChar char="●"/>
            </a:pPr>
            <a:r>
              <a:rPr lang="en-US" sz="4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Decision Tree</a:t>
            </a:r>
            <a:endParaRPr sz="4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88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rebuchet MS"/>
              <a:buChar char="●"/>
            </a:pPr>
            <a:r>
              <a:rPr lang="en-US" sz="4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Gradient Boosting Machine</a:t>
            </a:r>
            <a:endParaRPr sz="4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88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rebuchet MS"/>
              <a:buChar char="●"/>
            </a:pPr>
            <a:r>
              <a:rPr lang="en-US" sz="4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Logistic Regression</a:t>
            </a:r>
            <a:endParaRPr sz="4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88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rebuchet MS"/>
              <a:buChar char="●"/>
            </a:pPr>
            <a:r>
              <a:rPr lang="en-US" sz="4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Stochastic Gradient Descent</a:t>
            </a:r>
            <a:endParaRPr sz="4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88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rebuchet MS"/>
              <a:buChar char="●"/>
            </a:pPr>
            <a:r>
              <a:rPr lang="en-US" sz="4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Voting Classifier </a:t>
            </a:r>
            <a:endParaRPr sz="4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150"/>
              <a:buFont typeface="Arial"/>
              <a:buNone/>
            </a:pPr>
            <a:r>
              <a:t/>
            </a:r>
            <a:endParaRPr b="0" i="0" sz="41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0"/>
              <a:buFont typeface="Arial"/>
              <a:buNone/>
            </a:pPr>
            <a:r>
              <a:t/>
            </a:r>
            <a:endParaRPr b="0" i="0" sz="41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44"/>
            <a:ext cx="18288002" cy="10180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7" name="Google Shape;197;p21"/>
          <p:cNvGrpSpPr/>
          <p:nvPr/>
        </p:nvGrpSpPr>
        <p:grpSpPr>
          <a:xfrm>
            <a:off x="16885919" y="8811768"/>
            <a:ext cx="1225296" cy="1338072"/>
            <a:chOff x="16885919" y="8811768"/>
            <a:chExt cx="1225296" cy="1338072"/>
          </a:xfrm>
        </p:grpSpPr>
        <p:pic>
          <p:nvPicPr>
            <p:cNvPr id="198" name="Google Shape;198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885919" y="8811768"/>
              <a:ext cx="1225296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306543" y="10040112"/>
              <a:ext cx="390144" cy="1097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0" name="Google Shape;200;p21"/>
          <p:cNvSpPr txBox="1"/>
          <p:nvPr/>
        </p:nvSpPr>
        <p:spPr>
          <a:xfrm>
            <a:off x="461896" y="5554217"/>
            <a:ext cx="7386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t/>
            </a:r>
            <a:endParaRPr b="0" i="0" sz="215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696450" y="1160850"/>
            <a:ext cx="16895100" cy="86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50"/>
              <a:buFont typeface="Arial"/>
              <a:buNone/>
            </a:pPr>
            <a:r>
              <a:rPr b="1" i="0" lang="en-US" sz="3450" u="sng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Machine Learning Models:</a:t>
            </a:r>
            <a:endParaRPr b="1" i="0" sz="3450" u="sng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50"/>
              <a:buFont typeface="Arial"/>
              <a:buNone/>
            </a:pPr>
            <a:r>
              <a:rPr b="0" i="0" lang="en-US" sz="31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Logistic Regression</a:t>
            </a:r>
            <a:r>
              <a:rPr b="0" i="0" lang="en-US" sz="32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b="0" i="0" sz="32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50"/>
              <a:buFont typeface="Arial"/>
              <a:buNone/>
            </a:pPr>
            <a:r>
              <a:t/>
            </a:r>
            <a:endParaRPr b="0" i="0" sz="39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4150" u="sng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0"/>
              <a:buFont typeface="Arial"/>
              <a:buNone/>
            </a:pPr>
            <a:r>
              <a:t/>
            </a:r>
            <a:endParaRPr b="1" i="0" sz="41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0"/>
              <a:buFont typeface="Arial"/>
              <a:buNone/>
            </a:pPr>
            <a:r>
              <a:t/>
            </a:r>
            <a:endParaRPr b="0" i="0" sz="41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50"/>
              <a:buFont typeface="Arial"/>
              <a:buNone/>
            </a:pPr>
            <a:r>
              <a:t/>
            </a:r>
            <a:endParaRPr b="0" i="0" sz="34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4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Gradient Boosting Machine: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0"/>
              <a:buFont typeface="Arial"/>
              <a:buNone/>
            </a:pPr>
            <a:r>
              <a:t/>
            </a:r>
            <a:endParaRPr b="0" i="0" sz="41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50"/>
              <a:buFont typeface="Arial"/>
              <a:buNone/>
            </a:pPr>
            <a:r>
              <a:t/>
            </a:r>
            <a:endParaRPr b="0" i="0" sz="36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50"/>
              <a:buFont typeface="Arial"/>
              <a:buNone/>
            </a:pPr>
            <a:r>
              <a:t/>
            </a:r>
            <a:endParaRPr b="0" i="0" sz="36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0"/>
              <a:buFont typeface="Arial"/>
              <a:buNone/>
            </a:pPr>
            <a:r>
              <a:t/>
            </a:r>
            <a:endParaRPr b="0" i="0" sz="41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0"/>
              <a:buFont typeface="Arial"/>
              <a:buNone/>
            </a:pPr>
            <a:r>
              <a:t/>
            </a:r>
            <a:endParaRPr b="0" i="0" sz="41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0"/>
              <a:buFont typeface="Arial"/>
              <a:buNone/>
            </a:pPr>
            <a:r>
              <a:t/>
            </a:r>
            <a:endParaRPr b="0" i="0" sz="41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2" name="Google Shape;202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29000" y="2438375"/>
            <a:ext cx="9065625" cy="29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29000" y="6602350"/>
            <a:ext cx="8982176" cy="33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44"/>
            <a:ext cx="18288002" cy="10180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9" name="Google Shape;209;p22"/>
          <p:cNvGrpSpPr/>
          <p:nvPr/>
        </p:nvGrpSpPr>
        <p:grpSpPr>
          <a:xfrm>
            <a:off x="16885919" y="8811768"/>
            <a:ext cx="1225296" cy="1338072"/>
            <a:chOff x="16885919" y="8811768"/>
            <a:chExt cx="1225296" cy="1338072"/>
          </a:xfrm>
        </p:grpSpPr>
        <p:pic>
          <p:nvPicPr>
            <p:cNvPr id="210" name="Google Shape;210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885919" y="8811768"/>
              <a:ext cx="1225296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306543" y="10040112"/>
              <a:ext cx="390144" cy="1097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2" name="Google Shape;212;p22"/>
          <p:cNvSpPr txBox="1"/>
          <p:nvPr/>
        </p:nvSpPr>
        <p:spPr>
          <a:xfrm>
            <a:off x="461896" y="5554217"/>
            <a:ext cx="7386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t/>
            </a:r>
            <a:endParaRPr b="0" i="0" sz="215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571500" y="1410900"/>
            <a:ext cx="16895100" cy="81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50"/>
              <a:buFont typeface="Arial"/>
              <a:buNone/>
            </a:pPr>
            <a:r>
              <a:rPr b="0" i="0" lang="en-US" sz="38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Naive Bayes:</a:t>
            </a:r>
            <a:endParaRPr b="0" i="0" sz="38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50"/>
              <a:buFont typeface="Arial"/>
              <a:buNone/>
            </a:pPr>
            <a:r>
              <a:t/>
            </a:r>
            <a:endParaRPr b="0" i="0" sz="38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50"/>
              <a:buFont typeface="Arial"/>
              <a:buNone/>
            </a:pPr>
            <a:r>
              <a:t/>
            </a:r>
            <a:endParaRPr b="0" i="0" sz="38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50"/>
              <a:buFont typeface="Arial"/>
              <a:buNone/>
            </a:pPr>
            <a:r>
              <a:t/>
            </a:r>
            <a:endParaRPr b="0" i="0" sz="38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50"/>
              <a:buFont typeface="Arial"/>
              <a:buNone/>
            </a:pPr>
            <a:r>
              <a:t/>
            </a:r>
            <a:endParaRPr b="0" i="0" sz="38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50"/>
              <a:buFont typeface="Arial"/>
              <a:buNone/>
            </a:pPr>
            <a:r>
              <a:rPr b="0" i="0" lang="en-US" sz="38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Stochastic Gradient Descent:</a:t>
            </a:r>
            <a:endParaRPr b="0" i="0" sz="38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50"/>
              <a:buFont typeface="Arial"/>
              <a:buNone/>
            </a:pPr>
            <a:r>
              <a:t/>
            </a:r>
            <a:endParaRPr b="0" i="0" sz="38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50"/>
              <a:buFont typeface="Arial"/>
              <a:buNone/>
            </a:pPr>
            <a:r>
              <a:t/>
            </a:r>
            <a:endParaRPr b="0" i="0" sz="38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50"/>
              <a:buFont typeface="Arial"/>
              <a:buNone/>
            </a:pPr>
            <a:r>
              <a:t/>
            </a:r>
            <a:endParaRPr b="0" i="0" sz="38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50"/>
              <a:buFont typeface="Arial"/>
              <a:buNone/>
            </a:pPr>
            <a:r>
              <a:t/>
            </a:r>
            <a:endParaRPr b="0" i="0" sz="38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4" name="Google Shape;214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29000" y="2178850"/>
            <a:ext cx="7379826" cy="239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29000" y="5898025"/>
            <a:ext cx="7379825" cy="291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44"/>
            <a:ext cx="18288002" cy="10180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1" name="Google Shape;221;p23"/>
          <p:cNvGrpSpPr/>
          <p:nvPr/>
        </p:nvGrpSpPr>
        <p:grpSpPr>
          <a:xfrm>
            <a:off x="16885919" y="8811768"/>
            <a:ext cx="1225296" cy="1338072"/>
            <a:chOff x="16885919" y="8811768"/>
            <a:chExt cx="1225296" cy="1338072"/>
          </a:xfrm>
        </p:grpSpPr>
        <p:pic>
          <p:nvPicPr>
            <p:cNvPr id="222" name="Google Shape;222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885919" y="8811768"/>
              <a:ext cx="1225296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306543" y="10040112"/>
              <a:ext cx="390144" cy="1097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4" name="Google Shape;224;p23"/>
          <p:cNvSpPr txBox="1"/>
          <p:nvPr/>
        </p:nvSpPr>
        <p:spPr>
          <a:xfrm>
            <a:off x="461896" y="5554217"/>
            <a:ext cx="7386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t/>
            </a:r>
            <a:endParaRPr b="0" i="0" sz="215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5" name="Google Shape;225;p23"/>
          <p:cNvSpPr txBox="1"/>
          <p:nvPr/>
        </p:nvSpPr>
        <p:spPr>
          <a:xfrm>
            <a:off x="714375" y="1357325"/>
            <a:ext cx="16895100" cy="81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50"/>
              <a:buFont typeface="Arial"/>
              <a:buNone/>
            </a:pPr>
            <a:r>
              <a:rPr b="0" i="0" lang="en-US" sz="39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Decision Tree classifier:</a:t>
            </a:r>
            <a:endParaRPr b="0" i="0" sz="39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50"/>
              <a:buFont typeface="Arial"/>
              <a:buNone/>
            </a:pPr>
            <a:r>
              <a:t/>
            </a:r>
            <a:endParaRPr b="0" i="0" sz="39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50"/>
              <a:buFont typeface="Arial"/>
              <a:buNone/>
            </a:pPr>
            <a:r>
              <a:t/>
            </a:r>
            <a:endParaRPr b="0" i="0" sz="39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50"/>
              <a:buFont typeface="Arial"/>
              <a:buNone/>
            </a:pPr>
            <a:r>
              <a:t/>
            </a:r>
            <a:endParaRPr b="0" i="0" sz="39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50"/>
              <a:buFont typeface="Arial"/>
              <a:buNone/>
            </a:pPr>
            <a:r>
              <a:t/>
            </a:r>
            <a:endParaRPr b="0" i="0" sz="39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50"/>
              <a:buFont typeface="Arial"/>
              <a:buNone/>
            </a:pPr>
            <a:r>
              <a:rPr b="0" i="0" lang="en-US" sz="39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Random Forest classifier:</a:t>
            </a:r>
            <a:endParaRPr b="0" i="0" sz="39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50"/>
              <a:buFont typeface="Arial"/>
              <a:buNone/>
            </a:pPr>
            <a:r>
              <a:t/>
            </a:r>
            <a:endParaRPr b="0" i="0" sz="39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6" name="Google Shape;226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29125" y="2162150"/>
            <a:ext cx="7536651" cy="278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29125" y="5994875"/>
            <a:ext cx="7536649" cy="29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44"/>
            <a:ext cx="18288002" cy="10180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24"/>
          <p:cNvGrpSpPr/>
          <p:nvPr/>
        </p:nvGrpSpPr>
        <p:grpSpPr>
          <a:xfrm>
            <a:off x="16885919" y="8811768"/>
            <a:ext cx="1225296" cy="1338072"/>
            <a:chOff x="16885919" y="8811768"/>
            <a:chExt cx="1225296" cy="1338072"/>
          </a:xfrm>
        </p:grpSpPr>
        <p:pic>
          <p:nvPicPr>
            <p:cNvPr id="234" name="Google Shape;234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885919" y="8811768"/>
              <a:ext cx="1225296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306543" y="10040112"/>
              <a:ext cx="390144" cy="1097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6" name="Google Shape;236;p24"/>
          <p:cNvSpPr txBox="1"/>
          <p:nvPr/>
        </p:nvSpPr>
        <p:spPr>
          <a:xfrm>
            <a:off x="461896" y="5554217"/>
            <a:ext cx="7386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t/>
            </a:r>
            <a:endParaRPr b="0" i="0" sz="215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7" name="Google Shape;237;p24"/>
          <p:cNvSpPr txBox="1"/>
          <p:nvPr/>
        </p:nvSpPr>
        <p:spPr>
          <a:xfrm>
            <a:off x="714375" y="1357325"/>
            <a:ext cx="16895100" cy="81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0"/>
              <a:buFont typeface="Arial"/>
              <a:buNone/>
            </a:pPr>
            <a:r>
              <a:rPr b="0" i="0" lang="en-US" sz="41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Voting Classifier:</a:t>
            </a:r>
            <a:endParaRPr b="0" i="0" sz="41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0"/>
              <a:buFont typeface="Arial"/>
              <a:buNone/>
            </a:pPr>
            <a:r>
              <a:t/>
            </a:r>
            <a:endParaRPr b="0" i="0" sz="41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8" name="Google Shape;238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19413" y="2312663"/>
            <a:ext cx="15285026" cy="6826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44"/>
            <a:ext cx="18288002" cy="10180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4" name="Google Shape;244;p25"/>
          <p:cNvGrpSpPr/>
          <p:nvPr/>
        </p:nvGrpSpPr>
        <p:grpSpPr>
          <a:xfrm>
            <a:off x="16885919" y="8811768"/>
            <a:ext cx="1225296" cy="1338072"/>
            <a:chOff x="16885919" y="8811768"/>
            <a:chExt cx="1225296" cy="1338072"/>
          </a:xfrm>
        </p:grpSpPr>
        <p:pic>
          <p:nvPicPr>
            <p:cNvPr id="245" name="Google Shape;245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885919" y="8811768"/>
              <a:ext cx="1225296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" name="Google Shape;246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306543" y="10040112"/>
              <a:ext cx="390144" cy="1097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7" name="Google Shape;247;p25"/>
          <p:cNvSpPr txBox="1"/>
          <p:nvPr/>
        </p:nvSpPr>
        <p:spPr>
          <a:xfrm>
            <a:off x="461896" y="5554217"/>
            <a:ext cx="7386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t/>
            </a:r>
            <a:endParaRPr b="0" i="0" sz="215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714375" y="1357325"/>
            <a:ext cx="16895100" cy="81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150" u="sng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Evaluation Metrics:</a:t>
            </a:r>
            <a:endParaRPr b="1" i="0" sz="4150" u="sng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50"/>
              <a:buFont typeface="Trebuchet MS"/>
              <a:buChar char="●"/>
            </a:pPr>
            <a:r>
              <a:rPr b="1" i="0" lang="en-US" sz="41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Accuracy</a:t>
            </a:r>
            <a:r>
              <a:rPr b="0" i="0" lang="en-US" sz="41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:It quantifies the overall rate of correct predictions made by the model.</a:t>
            </a:r>
            <a:endParaRPr b="0" i="0" sz="41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50"/>
              <a:buFont typeface="Trebuchet MS"/>
              <a:buChar char="●"/>
            </a:pPr>
            <a:r>
              <a:rPr b="1" i="0" lang="en-US" sz="41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Precision</a:t>
            </a:r>
            <a:r>
              <a:rPr b="0" i="0" lang="en-US" sz="41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:This metric reflects the proportion of true positive predictions in all positive predictions made</a:t>
            </a:r>
            <a:endParaRPr b="0" i="0" sz="41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50"/>
              <a:buFont typeface="Trebuchet MS"/>
              <a:buChar char="●"/>
            </a:pPr>
            <a:r>
              <a:rPr b="1" i="0" lang="en-US" sz="41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Recall</a:t>
            </a:r>
            <a:r>
              <a:rPr b="0" i="0" lang="en-US" sz="41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:Recall measures the ratio of true positive predictions to the total actual positive cases.</a:t>
            </a:r>
            <a:endParaRPr b="0" i="0" sz="41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50"/>
              <a:buFont typeface="Trebuchet MS"/>
              <a:buChar char="●"/>
            </a:pPr>
            <a:r>
              <a:rPr b="1" i="0" lang="en-US" sz="41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F1 Score</a:t>
            </a:r>
            <a:r>
              <a:rPr b="0" i="0" lang="en-US" sz="41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:The F1 score combines precision and recall into a single metric, balancing both for a more comprehensive performance evaluation.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44"/>
            <a:ext cx="18227040" cy="1018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25543" y="8948928"/>
            <a:ext cx="1301496" cy="119786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8"/>
          <p:cNvSpPr txBox="1"/>
          <p:nvPr>
            <p:ph type="title"/>
          </p:nvPr>
        </p:nvSpPr>
        <p:spPr>
          <a:xfrm>
            <a:off x="34125" y="1104396"/>
            <a:ext cx="14008800" cy="18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797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5000" u="sng"/>
              <a:t>Abstract</a:t>
            </a:r>
            <a:endParaRPr b="1" sz="5000" u="sng"/>
          </a:p>
          <a:p>
            <a:pPr indent="0" lvl="0" marL="3797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6900"/>
          </a:p>
        </p:txBody>
      </p:sp>
      <p:sp>
        <p:nvSpPr>
          <p:cNvPr id="72" name="Google Shape;72;p8"/>
          <p:cNvSpPr txBox="1"/>
          <p:nvPr/>
        </p:nvSpPr>
        <p:spPr>
          <a:xfrm>
            <a:off x="1262797" y="3050540"/>
            <a:ext cx="136956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150">
            <a:spAutoFit/>
          </a:bodyPr>
          <a:lstStyle/>
          <a:p>
            <a:pPr indent="-6350" lvl="0" marL="401320" marR="5080" rtl="0" algn="just">
              <a:lnSpc>
                <a:spcPct val="112777"/>
              </a:lnSpc>
              <a:spcBef>
                <a:spcPts val="210"/>
              </a:spcBef>
              <a:spcAft>
                <a:spcPts val="0"/>
              </a:spcAft>
              <a:buClr>
                <a:srgbClr val="000000"/>
              </a:buClr>
              <a:buSzPts val="3550"/>
              <a:buFont typeface="Arial"/>
              <a:buNone/>
            </a:pPr>
            <a:r>
              <a:t/>
            </a:r>
            <a:endParaRPr b="0" i="0" sz="35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" name="Google Shape;73;p8"/>
          <p:cNvSpPr txBox="1"/>
          <p:nvPr/>
        </p:nvSpPr>
        <p:spPr>
          <a:xfrm>
            <a:off x="517925" y="2268150"/>
            <a:ext cx="15966300" cy="7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4975" lvl="0" marL="45720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50"/>
              <a:buFont typeface="Trebuchet MS"/>
              <a:buChar char="●"/>
            </a:pPr>
            <a:r>
              <a:rPr b="0" i="0" lang="en-US" sz="32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Recently, social media has been getting a lot of attention. Public and private opinions on various topics are constantly expressed and disseminated through many social media.</a:t>
            </a:r>
            <a:endParaRPr b="0" i="0" sz="3250" u="none" cap="none" strike="noStrike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34975" lvl="0" marL="45720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50"/>
              <a:buFont typeface="Trebuchet MS"/>
              <a:buChar char="●"/>
            </a:pPr>
            <a:r>
              <a:rPr b="0" i="0" lang="en-US" sz="32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Sentiment analysis deals with identifying and classifying opinions or sentiments expressed in source text.</a:t>
            </a:r>
            <a:endParaRPr b="0" i="0" sz="3250" u="none" cap="none" strike="noStrike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34975" lvl="0" marL="45720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50"/>
              <a:buFont typeface="Trebuchet MS"/>
              <a:buChar char="●"/>
            </a:pPr>
            <a:r>
              <a:rPr b="0" i="0" lang="en-US" sz="32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Analysis of Sentiment is a method of finding distinct persons thinking perspective towards anything, this can be a simple feeling, or strong opinion or something else.</a:t>
            </a:r>
            <a:endParaRPr b="0" i="0" sz="3250" u="none" cap="none" strike="noStrike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34975" lvl="0" marL="45720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50"/>
              <a:buFont typeface="Trebuchet MS"/>
              <a:buChar char="●"/>
            </a:pPr>
            <a:r>
              <a:rPr b="0" i="0" lang="en-US" sz="32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Twitter is one of the most popular social media. Tweets often help generate large amounts of emotional data during analysis.</a:t>
            </a:r>
            <a:endParaRPr b="0" i="0" sz="3250" u="none" cap="none" strike="noStrike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34975" lvl="0" marL="45720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50"/>
              <a:buFont typeface="Trebuchet MS"/>
              <a:buChar char="●"/>
            </a:pPr>
            <a:r>
              <a:rPr b="0" i="0" lang="en-US" sz="32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Machine Learning algorithms are used to classify the intent of the speaker without actually having to go through each tweet manually.</a:t>
            </a:r>
            <a:endParaRPr b="0" i="0" sz="3250" u="none" cap="none" strike="noStrike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41325" lvl="0" marL="45720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350"/>
              <a:buFont typeface="Times New Roman"/>
              <a:buChar char="●"/>
            </a:pPr>
            <a:r>
              <a:rPr b="0" i="0" lang="en-US" sz="32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Models built towards the emotion detection categorizes the textual form of tweet in to either happy or unhappy. Later it is expanded to 6 different emotions.</a:t>
            </a:r>
            <a:r>
              <a:rPr b="0" i="0" lang="en-US" sz="3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335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50"/>
              <a:buFont typeface="Arial"/>
              <a:buNone/>
            </a:pPr>
            <a:r>
              <a:t/>
            </a:r>
            <a:endParaRPr b="0" i="0" sz="3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44"/>
            <a:ext cx="18227037" cy="1018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25543" y="8948928"/>
            <a:ext cx="1301496" cy="119786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6"/>
          <p:cNvSpPr txBox="1"/>
          <p:nvPr/>
        </p:nvSpPr>
        <p:spPr>
          <a:xfrm>
            <a:off x="615350" y="1077200"/>
            <a:ext cx="8901300" cy="11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en-US" sz="4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For Dataset-1</a:t>
            </a:r>
            <a:endParaRPr b="0" i="0" sz="4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56" name="Google Shape;256;p26"/>
          <p:cNvGraphicFramePr/>
          <p:nvPr/>
        </p:nvGraphicFramePr>
        <p:xfrm>
          <a:off x="697688" y="194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{5FFC9907-DD84-453A-9095-62B85CA1C7E6}</a:tableStyleId>
              </a:tblPr>
              <a:tblGrid>
                <a:gridCol w="3801275"/>
                <a:gridCol w="2955775"/>
                <a:gridCol w="3378525"/>
                <a:gridCol w="3378525"/>
                <a:gridCol w="3378525"/>
              </a:tblGrid>
              <a:tr h="74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1"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Algorithms</a:t>
                      </a:r>
                      <a:endParaRPr b="1"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1"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Accuracy</a:t>
                      </a:r>
                      <a:endParaRPr b="1"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1"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Precision</a:t>
                      </a:r>
                      <a:endParaRPr b="1"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1"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Recall</a:t>
                      </a:r>
                      <a:endParaRPr b="1"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1"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F1_Score</a:t>
                      </a:r>
                      <a:endParaRPr b="1"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74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Naive Bayes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74.1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88.6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72.1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79.5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74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Logistic Regression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77.4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84.1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77.8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80.8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74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Stochastic Gradient Descent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</a:t>
                      </a:r>
                      <a:r>
                        <a:rPr lang="en-US" sz="2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</a:t>
                      </a: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.1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</a:t>
                      </a:r>
                      <a:r>
                        <a:rPr lang="en-US" sz="2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</a:t>
                      </a: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.1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</a:t>
                      </a:r>
                      <a:r>
                        <a:rPr lang="en-US" sz="2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</a:t>
                      </a: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.2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77</a:t>
                      </a: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.3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72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Gradient Boosting Machine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69.3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89.1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67.2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76.7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74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Decision Tree</a:t>
                      </a:r>
                      <a:endParaRPr sz="2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68.6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72.9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71.9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72.4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72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Random Forest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75.7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83.7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75.9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79.6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72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Support Vector Machine</a:t>
                      </a:r>
                      <a:endParaRPr sz="2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78.0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84.6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78.2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81.3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72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Voting Classifier</a:t>
                      </a:r>
                      <a:endParaRPr sz="2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83.5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85.1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83.0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85.0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44"/>
            <a:ext cx="18227037" cy="1018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25543" y="8948928"/>
            <a:ext cx="1301496" cy="1197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63450" y="1215050"/>
            <a:ext cx="9411201" cy="9071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7"/>
          <p:cNvSpPr txBox="1"/>
          <p:nvPr/>
        </p:nvSpPr>
        <p:spPr>
          <a:xfrm>
            <a:off x="732775" y="1770875"/>
            <a:ext cx="5495700" cy="22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BAR GRAPH VISUALISING ALL THE ALGORITHMS WITH PERFORMANCE METRICS (DATASET 1)</a:t>
            </a:r>
            <a:endParaRPr b="0" i="0" sz="27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44"/>
            <a:ext cx="18227037" cy="1018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25543" y="8948928"/>
            <a:ext cx="1301496" cy="1197864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8"/>
          <p:cNvSpPr txBox="1"/>
          <p:nvPr/>
        </p:nvSpPr>
        <p:spPr>
          <a:xfrm>
            <a:off x="615350" y="1077200"/>
            <a:ext cx="8901300" cy="11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en-US" sz="4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For Dataset-2</a:t>
            </a:r>
            <a:endParaRPr b="0" i="0" sz="4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72" name="Google Shape;272;p28"/>
          <p:cNvGraphicFramePr/>
          <p:nvPr/>
        </p:nvGraphicFramePr>
        <p:xfrm>
          <a:off x="697688" y="194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{5FFC9907-DD84-453A-9095-62B85CA1C7E6}</a:tableStyleId>
              </a:tblPr>
              <a:tblGrid>
                <a:gridCol w="3801275"/>
                <a:gridCol w="2955775"/>
                <a:gridCol w="3378525"/>
                <a:gridCol w="3378525"/>
                <a:gridCol w="3378525"/>
              </a:tblGrid>
              <a:tr h="74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1"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Algorithms</a:t>
                      </a:r>
                      <a:endParaRPr b="1"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1"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Accuracy</a:t>
                      </a:r>
                      <a:endParaRPr b="1"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1"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Precision</a:t>
                      </a:r>
                      <a:endParaRPr b="1"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1"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Recall</a:t>
                      </a:r>
                      <a:endParaRPr b="1"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1"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F1_Score</a:t>
                      </a:r>
                      <a:endParaRPr b="1"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74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7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Random Forest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58.9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92.2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58.9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70.5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74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7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Support Vector Machine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74.4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89.3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74.4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80.0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691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7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Naive Bayes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56.8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98.7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56.8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56.8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72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Gradient Boosting Machine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61.0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82.8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61.0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68.5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74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7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Logistic Regression</a:t>
                      </a:r>
                      <a:endParaRPr sz="2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73.4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88.3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72.4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81.2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72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Stochastic Gradient Descent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6</a:t>
                      </a: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3.4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79</a:t>
                      </a: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.5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63</a:t>
                      </a: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.4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69</a:t>
                      </a: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.3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72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Voting Classifier</a:t>
                      </a:r>
                      <a:endParaRPr sz="2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82.4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87.3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83.4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82.0</a:t>
                      </a:r>
                      <a:endParaRPr sz="2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44"/>
            <a:ext cx="18227037" cy="1018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25543" y="8948928"/>
            <a:ext cx="1301496" cy="119786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9"/>
          <p:cNvSpPr txBox="1"/>
          <p:nvPr/>
        </p:nvSpPr>
        <p:spPr>
          <a:xfrm>
            <a:off x="732775" y="1770875"/>
            <a:ext cx="5495700" cy="22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BAR GRAPH VISUALISING ALL THE ALGORITHMS WITH PERFORMANCE METRICS (DATASET 2)</a:t>
            </a:r>
            <a:endParaRPr b="0" i="0" sz="27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0" name="Google Shape;280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45275" y="1430175"/>
            <a:ext cx="10981750" cy="885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44"/>
            <a:ext cx="18227037" cy="1018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88967" y="8808719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0"/>
          <p:cNvSpPr txBox="1"/>
          <p:nvPr/>
        </p:nvSpPr>
        <p:spPr>
          <a:xfrm>
            <a:off x="384780" y="1426690"/>
            <a:ext cx="16504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475">
            <a:spAutoFit/>
          </a:bodyPr>
          <a:lstStyle/>
          <a:p>
            <a:pPr indent="0" lvl="0" marL="0" marR="33020" rtl="0" algn="l">
              <a:lnSpc>
                <a:spcPct val="116500"/>
              </a:lnSpc>
              <a:spcBef>
                <a:spcPts val="17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-US" sz="5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b="0" i="0" sz="5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8" name="Google Shape;288;p30"/>
          <p:cNvSpPr txBox="1"/>
          <p:nvPr/>
        </p:nvSpPr>
        <p:spPr>
          <a:xfrm>
            <a:off x="17254677" y="9277095"/>
            <a:ext cx="921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*</a:t>
            </a:r>
            <a:endParaRPr b="0" i="0" sz="19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9" name="Google Shape;289;p30"/>
          <p:cNvSpPr txBox="1"/>
          <p:nvPr/>
        </p:nvSpPr>
        <p:spPr>
          <a:xfrm>
            <a:off x="17732705" y="9277095"/>
            <a:ext cx="4839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*	•</a:t>
            </a:r>
            <a:endParaRPr b="0" i="0" sz="19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0" name="Google Shape;290;p30"/>
          <p:cNvSpPr txBox="1"/>
          <p:nvPr/>
        </p:nvSpPr>
        <p:spPr>
          <a:xfrm>
            <a:off x="17301044" y="9549383"/>
            <a:ext cx="4008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06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</a:t>
            </a:r>
            <a:endParaRPr b="0" i="0" sz="17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9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1 8 9 0</a:t>
            </a:r>
            <a:endParaRPr b="0" i="0" sz="105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1" name="Google Shape;291;p30"/>
          <p:cNvSpPr txBox="1"/>
          <p:nvPr/>
        </p:nvSpPr>
        <p:spPr>
          <a:xfrm>
            <a:off x="510550" y="2657525"/>
            <a:ext cx="15970800" cy="6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Char char="●"/>
            </a:pPr>
            <a:r>
              <a:rPr b="0" i="0" lang="en-US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Voting classifier is constructed by combining different machine learning algorithms and checked different combinations. Out of all Logistic Regression and Support Vector Machine gives better accuracy and stands out.</a:t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Char char="●"/>
            </a:pPr>
            <a:r>
              <a:rPr b="0" i="0" lang="en-US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 of all the ML algorithms, these two algorithms gives more accuracy, so they are combined for voting classifier.</a:t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Char char="●"/>
            </a:pPr>
            <a:r>
              <a:rPr b="0" i="0" lang="en-US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implementation of a Voting Classifier significantly mitigated the shortcomings of individual algorithms, showcasing a strategic approach to enhance model performance.</a:t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44"/>
            <a:ext cx="18227037" cy="1018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88967" y="8808719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1"/>
          <p:cNvSpPr txBox="1"/>
          <p:nvPr/>
        </p:nvSpPr>
        <p:spPr>
          <a:xfrm>
            <a:off x="384780" y="1426690"/>
            <a:ext cx="16504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475">
            <a:spAutoFit/>
          </a:bodyPr>
          <a:lstStyle/>
          <a:p>
            <a:pPr indent="0" lvl="0" marL="0" marR="33020" rtl="0" algn="l">
              <a:lnSpc>
                <a:spcPct val="116500"/>
              </a:lnSpc>
              <a:spcBef>
                <a:spcPts val="17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-US" sz="5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Future Scope</a:t>
            </a:r>
            <a:endParaRPr b="0" i="0" sz="5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9" name="Google Shape;299;p31"/>
          <p:cNvSpPr txBox="1"/>
          <p:nvPr/>
        </p:nvSpPr>
        <p:spPr>
          <a:xfrm>
            <a:off x="17254677" y="9277095"/>
            <a:ext cx="921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*</a:t>
            </a:r>
            <a:endParaRPr b="0" i="0" sz="19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0" name="Google Shape;300;p31"/>
          <p:cNvSpPr txBox="1"/>
          <p:nvPr/>
        </p:nvSpPr>
        <p:spPr>
          <a:xfrm>
            <a:off x="17732705" y="9277095"/>
            <a:ext cx="4839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*	•</a:t>
            </a:r>
            <a:endParaRPr b="0" i="0" sz="19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1" name="Google Shape;301;p31"/>
          <p:cNvSpPr txBox="1"/>
          <p:nvPr/>
        </p:nvSpPr>
        <p:spPr>
          <a:xfrm>
            <a:off x="17301044" y="9549383"/>
            <a:ext cx="4008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06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</a:t>
            </a:r>
            <a:endParaRPr b="0" i="0" sz="17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9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1 8 9 0</a:t>
            </a:r>
            <a:endParaRPr b="0" i="0" sz="105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2" name="Google Shape;302;p31"/>
          <p:cNvSpPr txBox="1"/>
          <p:nvPr/>
        </p:nvSpPr>
        <p:spPr>
          <a:xfrm>
            <a:off x="510550" y="2657525"/>
            <a:ext cx="15970800" cy="6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Char char="●"/>
            </a:pPr>
            <a:r>
              <a:rPr b="0" i="0" lang="en-US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With Machine learning algorithms, we got accuracy nearing to 80%. So to get better results, we can use deep learning algorithms.</a:t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Char char="●"/>
            </a:pPr>
            <a:r>
              <a:rPr b="0" i="0" lang="en-US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application of emotion recognition algorithms to multimedia content, including images and videos, for comprehensive sentiment analysis across different media types.</a:t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Char char="●"/>
            </a:pPr>
            <a:r>
              <a:rPr b="0" i="0" lang="en-US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Incorporate real-time data analysis capabilities to process live tweets and other social media content, providing up-to-the-minute insights into public sentiment and emotional trends.</a:t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0" y="0"/>
            <a:ext cx="18281905" cy="10287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44"/>
            <a:ext cx="18227040" cy="1018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88967" y="8808719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9"/>
          <p:cNvSpPr txBox="1"/>
          <p:nvPr/>
        </p:nvSpPr>
        <p:spPr>
          <a:xfrm>
            <a:off x="891855" y="3000265"/>
            <a:ext cx="1650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475">
            <a:spAutoFit/>
          </a:bodyPr>
          <a:lstStyle/>
          <a:p>
            <a:pPr indent="0" lvl="0" marL="0" marR="33020" rtl="0" algn="l">
              <a:lnSpc>
                <a:spcPct val="116500"/>
              </a:lnSpc>
              <a:spcBef>
                <a:spcPts val="17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1" name="Google Shape;81;p9"/>
          <p:cNvSpPr txBox="1"/>
          <p:nvPr/>
        </p:nvSpPr>
        <p:spPr>
          <a:xfrm>
            <a:off x="17254677" y="9277095"/>
            <a:ext cx="92075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*</a:t>
            </a:r>
            <a:endParaRPr b="0" i="0" sz="19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2" name="Google Shape;82;p9"/>
          <p:cNvSpPr txBox="1"/>
          <p:nvPr/>
        </p:nvSpPr>
        <p:spPr>
          <a:xfrm>
            <a:off x="17732705" y="9277095"/>
            <a:ext cx="483870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*	•</a:t>
            </a:r>
            <a:endParaRPr b="0" i="0" sz="19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3" name="Google Shape;83;p9"/>
          <p:cNvSpPr txBox="1"/>
          <p:nvPr/>
        </p:nvSpPr>
        <p:spPr>
          <a:xfrm>
            <a:off x="17301044" y="9549383"/>
            <a:ext cx="400685" cy="633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06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</a:t>
            </a:r>
            <a:endParaRPr b="0" i="0" sz="17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9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1 8 9 0</a:t>
            </a:r>
            <a:endParaRPr b="0" i="0" sz="105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4" name="Google Shape;84;p9"/>
          <p:cNvSpPr txBox="1"/>
          <p:nvPr/>
        </p:nvSpPr>
        <p:spPr>
          <a:xfrm>
            <a:off x="891850" y="1535900"/>
            <a:ext cx="10770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i="0" lang="en-US" sz="5000" u="sng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Aim and Objectives:</a:t>
            </a:r>
            <a:endParaRPr b="1" i="0" sz="5000" u="sng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Google Shape;85;p9"/>
          <p:cNvSpPr txBox="1"/>
          <p:nvPr/>
        </p:nvSpPr>
        <p:spPr>
          <a:xfrm>
            <a:off x="891850" y="2714625"/>
            <a:ext cx="160923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Aim</a:t>
            </a:r>
            <a:r>
              <a:rPr b="0" i="0" lang="en-US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:The aim of this project is to evaluate the performance of various machine learning models for emotion recognition by tweet classification using TF and TF-IDF.</a:t>
            </a:r>
            <a:endParaRPr b="0" i="0" sz="3200" u="none" cap="none" strike="noStrike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9"/>
          <p:cNvSpPr txBox="1"/>
          <p:nvPr/>
        </p:nvSpPr>
        <p:spPr>
          <a:xfrm>
            <a:off x="891850" y="4036225"/>
            <a:ext cx="15449400" cy="55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Objectives:</a:t>
            </a:r>
            <a:endParaRPr b="1" i="0" sz="3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31800" lvl="0" marL="45720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Opinion mining is used to analyze public opinion on news, policies, social movements, and personalities.</a:t>
            </a:r>
            <a:endParaRPr b="0" i="0" sz="3200" u="none" cap="none" strike="noStrike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31800" lvl="0" marL="45720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Machine Learning Classifiers are applied to perform opinion mining without reading the tweets manually.</a:t>
            </a:r>
            <a:endParaRPr b="1" i="0" sz="3200" u="sng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31800" lvl="0" marL="45720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research presents a voting classifier (LR-SVM) and aims to estimate the performance of famous ML classifiers on twitter datasets.</a:t>
            </a:r>
            <a:r>
              <a:rPr b="0" i="0" lang="en-US" sz="3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3200" u="none" cap="none" strike="noStrike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31800" lvl="0" marL="45720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stability of best classifier is further validated by testing and training it on two more datasets of different types one binary dataset and other multi-class dataset.</a:t>
            </a:r>
            <a:endParaRPr b="0" i="0" sz="3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9247"/>
            <a:ext cx="18288000" cy="115823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0"/>
          <p:cNvSpPr txBox="1"/>
          <p:nvPr>
            <p:ph type="title"/>
          </p:nvPr>
        </p:nvSpPr>
        <p:spPr>
          <a:xfrm>
            <a:off x="34133" y="1104392"/>
            <a:ext cx="14008800" cy="1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5250">
            <a:spAutoFit/>
          </a:bodyPr>
          <a:lstStyle/>
          <a:p>
            <a:pPr indent="0" lvl="0" marL="9988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6200" u="sng"/>
              <a:t>Methodology</a:t>
            </a:r>
            <a:endParaRPr b="1" sz="6200" u="sng"/>
          </a:p>
        </p:txBody>
      </p:sp>
      <p:sp>
        <p:nvSpPr>
          <p:cNvPr id="93" name="Google Shape;93;p10"/>
          <p:cNvSpPr txBox="1"/>
          <p:nvPr/>
        </p:nvSpPr>
        <p:spPr>
          <a:xfrm>
            <a:off x="449563" y="2817601"/>
            <a:ext cx="17696100" cy="15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1275">
            <a:spAutoFit/>
          </a:bodyPr>
          <a:lstStyle/>
          <a:p>
            <a:pPr indent="0" lvl="0" marL="429894" marR="0" rtl="0" algn="l">
              <a:lnSpc>
                <a:spcPct val="1172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0"/>
              <a:buFont typeface="Arial"/>
              <a:buNone/>
            </a:pPr>
            <a:r>
              <a:rPr b="0" i="0" lang="en-US" sz="415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Our approach integrates various key functions into a single, cohesive framework which aims at optimizing the outcomes of the project.</a:t>
            </a:r>
            <a:endParaRPr b="0" i="0" sz="41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" name="Google Shape;94;p10"/>
          <p:cNvSpPr txBox="1"/>
          <p:nvPr/>
        </p:nvSpPr>
        <p:spPr>
          <a:xfrm>
            <a:off x="17288344" y="9634981"/>
            <a:ext cx="426084" cy="627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63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0" lang="en-US" sz="165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endParaRPr b="0" i="0" sz="165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1 8 9 0</a:t>
            </a:r>
            <a:endParaRPr b="0" i="0" sz="105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5" name="Google Shape;9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1375" y="4637000"/>
            <a:ext cx="8647475" cy="525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9247"/>
            <a:ext cx="18288003" cy="115823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1"/>
          <p:cNvSpPr txBox="1"/>
          <p:nvPr>
            <p:ph type="title"/>
          </p:nvPr>
        </p:nvSpPr>
        <p:spPr>
          <a:xfrm>
            <a:off x="34125" y="1518050"/>
            <a:ext cx="16914300" cy="7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5250">
            <a:spAutoFit/>
          </a:bodyPr>
          <a:lstStyle/>
          <a:p>
            <a:pPr indent="-4318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Char char="●"/>
            </a:pPr>
            <a:r>
              <a:rPr lang="en-US" sz="3200"/>
              <a:t>Machine Learning Classifiers are trained on Twitter Dataset for emotion recognition by tweet classification</a:t>
            </a:r>
            <a:endParaRPr sz="3200">
              <a:solidFill>
                <a:srgbClr val="595959"/>
              </a:solidFill>
            </a:endParaRPr>
          </a:p>
          <a:p>
            <a:pPr indent="-4318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Char char="●"/>
            </a:pPr>
            <a:r>
              <a:rPr lang="en-US" sz="3200"/>
              <a:t>The Twitter Dataset is extracted from Kaggle repository</a:t>
            </a:r>
            <a:endParaRPr sz="3200">
              <a:solidFill>
                <a:srgbClr val="595959"/>
              </a:solidFill>
            </a:endParaRPr>
          </a:p>
          <a:p>
            <a:pPr indent="-4318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Char char="●"/>
            </a:pPr>
            <a:r>
              <a:rPr lang="en-US" sz="3200"/>
              <a:t>Initially the Dataset is pre-processed to remove unwanted data</a:t>
            </a:r>
            <a:endParaRPr sz="3200">
              <a:solidFill>
                <a:srgbClr val="595959"/>
              </a:solidFill>
            </a:endParaRPr>
          </a:p>
          <a:p>
            <a:pPr indent="-4318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Char char="●"/>
            </a:pPr>
            <a:r>
              <a:rPr lang="en-US" sz="3200"/>
              <a:t>Then, the data was split into two sets: training set and testing set. The training set was given the percentage of 70% while the test set portion is 30%.</a:t>
            </a:r>
            <a:endParaRPr sz="3200">
              <a:solidFill>
                <a:srgbClr val="595959"/>
              </a:solidFill>
            </a:endParaRPr>
          </a:p>
          <a:p>
            <a:pPr indent="-4318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/>
              <a:t>After that feature engineering techniques are applied on the training set.</a:t>
            </a:r>
            <a:r>
              <a:rPr lang="en-US" sz="3200">
                <a:solidFill>
                  <a:srgbClr val="595959"/>
                </a:solidFill>
              </a:rPr>
              <a:t> </a:t>
            </a:r>
            <a:r>
              <a:rPr lang="en-US" sz="3200"/>
              <a:t>The textual features are converted into vector form using TF and TF-IDF techniques.</a:t>
            </a:r>
            <a:endParaRPr sz="3200">
              <a:solidFill>
                <a:srgbClr val="595959"/>
              </a:solidFill>
            </a:endParaRPr>
          </a:p>
          <a:p>
            <a:pPr indent="-4318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Char char="●"/>
            </a:pPr>
            <a:r>
              <a:rPr lang="en-US" sz="3200"/>
              <a:t>Multiple machine learning classifiers are trained on the training set and tested using the test set.</a:t>
            </a:r>
            <a:endParaRPr sz="3200"/>
          </a:p>
          <a:p>
            <a:pPr indent="-4318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Char char="●"/>
            </a:pPr>
            <a:r>
              <a:rPr lang="en-US" sz="3200"/>
              <a:t>Accuracy, Recall, Precision, F1-Score are used as evaluation parameters in this experiment.</a:t>
            </a:r>
            <a:endParaRPr b="1" sz="3200" u="sng"/>
          </a:p>
        </p:txBody>
      </p:sp>
      <p:sp>
        <p:nvSpPr>
          <p:cNvPr id="102" name="Google Shape;102;p11"/>
          <p:cNvSpPr txBox="1"/>
          <p:nvPr/>
        </p:nvSpPr>
        <p:spPr>
          <a:xfrm>
            <a:off x="449563" y="2817601"/>
            <a:ext cx="176961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1275">
            <a:spAutoFit/>
          </a:bodyPr>
          <a:lstStyle/>
          <a:p>
            <a:pPr indent="0" lvl="0" marL="429894" marR="0" rtl="0" algn="l">
              <a:lnSpc>
                <a:spcPct val="1172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0"/>
              <a:buFont typeface="Arial"/>
              <a:buNone/>
            </a:pPr>
            <a:r>
              <a:t/>
            </a:r>
            <a:endParaRPr b="0" i="0" sz="41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Google Shape;103;p11"/>
          <p:cNvSpPr txBox="1"/>
          <p:nvPr/>
        </p:nvSpPr>
        <p:spPr>
          <a:xfrm>
            <a:off x="17288344" y="9634981"/>
            <a:ext cx="4260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63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0" lang="en-US" sz="165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endParaRPr b="0" i="0" sz="165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1 8 9 0</a:t>
            </a:r>
            <a:endParaRPr b="0" i="0" sz="105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9247"/>
            <a:ext cx="18288000" cy="1136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06543" y="10040111"/>
            <a:ext cx="390144" cy="10972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2"/>
          <p:cNvSpPr txBox="1"/>
          <p:nvPr/>
        </p:nvSpPr>
        <p:spPr>
          <a:xfrm>
            <a:off x="767975" y="2357450"/>
            <a:ext cx="15984000" cy="30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0"/>
              <a:buFont typeface="Arial"/>
              <a:buNone/>
            </a:pPr>
            <a:r>
              <a:t/>
            </a:r>
            <a:endParaRPr b="1" i="0" sz="41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0"/>
              <a:buFont typeface="Arial"/>
              <a:buNone/>
            </a:pPr>
            <a:r>
              <a:rPr b="0" i="0" lang="en-US" sz="41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41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0"/>
              <a:buFont typeface="Arial"/>
              <a:buNone/>
            </a:pPr>
            <a:r>
              <a:t/>
            </a:r>
            <a:endParaRPr b="0" i="0" sz="41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2"/>
          <p:cNvSpPr txBox="1"/>
          <p:nvPr/>
        </p:nvSpPr>
        <p:spPr>
          <a:xfrm>
            <a:off x="642950" y="1714500"/>
            <a:ext cx="151983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sng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Set 1</a:t>
            </a:r>
            <a:endParaRPr b="1" i="0" sz="4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Sentiment Analysis on Twitter data</a:t>
            </a:r>
            <a:endParaRPr b="1" i="0" sz="3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Set URL: </a:t>
            </a:r>
            <a:r>
              <a:rPr b="1" i="0" lang="en-US" sz="32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https://www.kaggle.com/code/aryantiwari123/tweets-sentiment-analysis/data</a:t>
            </a:r>
            <a:endParaRPr b="1" i="0" sz="3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318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Trebuchet M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Dataset Contains 99989 training records.</a:t>
            </a:r>
            <a:endParaRPr b="0" i="0" sz="3200" u="none" cap="none" strike="noStrike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318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Trebuchet M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Every record is labeled as happy and unhappy according to its sentimental polarity using symbol 1 and 0.</a:t>
            </a:r>
            <a:endParaRPr b="0" i="0" sz="3200" u="none" cap="none" strike="noStrike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318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Trebuchet M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dataset consists of 43532 negative and 56457 positive tweets. </a:t>
            </a:r>
            <a:endParaRPr b="0" i="0" sz="3200" u="none" cap="none" strike="noStrike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318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Trebuchet M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dataset is available at Kaggle.</a:t>
            </a:r>
            <a:endParaRPr b="0" i="0" sz="3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318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Trebuchet M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contains different features such as Item ID (Index), Sentiment Text (Tweet records), Sentiment (Happy or Unhappy). </a:t>
            </a:r>
            <a:endParaRPr b="0" i="0" sz="3200" u="none" cap="none" strike="noStrike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9247"/>
            <a:ext cx="18288003" cy="1136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06543" y="10040111"/>
            <a:ext cx="390144" cy="10972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3"/>
          <p:cNvSpPr txBox="1"/>
          <p:nvPr/>
        </p:nvSpPr>
        <p:spPr>
          <a:xfrm>
            <a:off x="767975" y="1982400"/>
            <a:ext cx="15984000" cy="30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0"/>
              <a:buFont typeface="Arial"/>
              <a:buNone/>
            </a:pPr>
            <a:r>
              <a:t/>
            </a:r>
            <a:endParaRPr b="1" i="0" sz="41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0"/>
              <a:buFont typeface="Arial"/>
              <a:buNone/>
            </a:pPr>
            <a:r>
              <a:rPr b="0" i="0" lang="en-US" sz="41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41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0"/>
              <a:buFont typeface="Arial"/>
              <a:buNone/>
            </a:pPr>
            <a:r>
              <a:t/>
            </a:r>
            <a:endParaRPr b="0" i="0" sz="41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43375" y="2985025"/>
            <a:ext cx="7786700" cy="533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9247"/>
            <a:ext cx="18288003" cy="1136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06543" y="10040111"/>
            <a:ext cx="390144" cy="10972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4"/>
          <p:cNvSpPr txBox="1"/>
          <p:nvPr/>
        </p:nvSpPr>
        <p:spPr>
          <a:xfrm>
            <a:off x="767975" y="1982400"/>
            <a:ext cx="15984000" cy="30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0"/>
              <a:buFont typeface="Arial"/>
              <a:buNone/>
            </a:pPr>
            <a:r>
              <a:t/>
            </a:r>
            <a:endParaRPr b="1" i="0" sz="41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0"/>
              <a:buFont typeface="Arial"/>
              <a:buNone/>
            </a:pPr>
            <a:r>
              <a:rPr b="0" i="0" lang="en-US" sz="41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41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0"/>
              <a:buFont typeface="Arial"/>
              <a:buNone/>
            </a:pPr>
            <a:r>
              <a:t/>
            </a:r>
            <a:endParaRPr b="0" i="0" sz="41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750100" y="1589500"/>
            <a:ext cx="171609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sng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Set 2</a:t>
            </a:r>
            <a:endParaRPr b="1" i="0" sz="4500" u="sng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750100" y="2911075"/>
            <a:ext cx="15698400" cy="6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400" u="none" cap="none" strike="noStrike">
                <a:solidFill>
                  <a:srgbClr val="202124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Women's E-Commerce Clothing Reviews</a:t>
            </a:r>
            <a:endParaRPr b="1" i="0" sz="3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Set URL</a:t>
            </a:r>
            <a:r>
              <a:rPr b="1" i="0" lang="en-US" sz="3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b="1" i="0" lang="en-US" sz="34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https://www.kaggle.com/datasets/nicapotato/womens-ecommerce-clothing-reviews</a:t>
            </a:r>
            <a:endParaRPr b="1" i="0" sz="3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3400"/>
              <a:buFont typeface="Trebuchet MS"/>
              <a:buChar char="●"/>
            </a:pPr>
            <a:r>
              <a:rPr b="0" i="0" lang="en-US" sz="3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Dataset Contains 23486 training records.</a:t>
            </a:r>
            <a:endParaRPr b="0" i="0" sz="3400" u="none" cap="none" strike="noStrike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3400"/>
              <a:buFont typeface="Trebuchet MS"/>
              <a:buChar char="●"/>
            </a:pPr>
            <a:r>
              <a:rPr b="0" i="0" lang="en-US" sz="3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Every record is labeled with rating starting from 1 to 5.</a:t>
            </a:r>
            <a:endParaRPr b="0" i="0" sz="3400" u="none" cap="none" strike="noStrike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3400"/>
              <a:buFont typeface="Trebuchet MS"/>
              <a:buChar char="●"/>
            </a:pPr>
            <a:r>
              <a:rPr b="0" i="0" lang="en-US" sz="3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dataset is available at Kaggle.</a:t>
            </a:r>
            <a:endParaRPr b="0" i="0" sz="3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3400"/>
              <a:buFont typeface="Trebuchet MS"/>
              <a:buChar char="●"/>
            </a:pPr>
            <a:r>
              <a:rPr b="0" i="0" lang="en-US" sz="3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Its nine supportive features offer a great environment to parse out the text through its multiple dimensions. They are clothing ID, Age,Title,Review Text, Rating, Recommended ID, Positive Feedback Count,Division Count, Department Name, Class Name</a:t>
            </a:r>
            <a:endParaRPr b="0" i="0" sz="3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9247"/>
            <a:ext cx="18288003" cy="1136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06543" y="10040111"/>
            <a:ext cx="390144" cy="10972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 txBox="1"/>
          <p:nvPr/>
        </p:nvSpPr>
        <p:spPr>
          <a:xfrm>
            <a:off x="767975" y="1982400"/>
            <a:ext cx="15984000" cy="30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0"/>
              <a:buFont typeface="Arial"/>
              <a:buNone/>
            </a:pPr>
            <a:r>
              <a:t/>
            </a:r>
            <a:endParaRPr b="1" i="0" sz="41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0"/>
              <a:buFont typeface="Arial"/>
              <a:buNone/>
            </a:pPr>
            <a:r>
              <a:rPr b="0" i="0" lang="en-US" sz="41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41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0"/>
              <a:buFont typeface="Arial"/>
              <a:buNone/>
            </a:pPr>
            <a:r>
              <a:t/>
            </a:r>
            <a:endParaRPr b="0" i="0" sz="41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5"/>
          <p:cNvSpPr txBox="1"/>
          <p:nvPr/>
        </p:nvSpPr>
        <p:spPr>
          <a:xfrm>
            <a:off x="678650" y="1607350"/>
            <a:ext cx="171609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1" i="0" sz="4500" u="sng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1" name="Google Shape;14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04100" y="2164175"/>
            <a:ext cx="9554775" cy="622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