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3" r:id="rId4"/>
    <p:sldId id="279" r:id="rId5"/>
    <p:sldId id="275" r:id="rId6"/>
    <p:sldId id="276" r:id="rId7"/>
    <p:sldId id="280" r:id="rId8"/>
    <p:sldId id="270"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6" autoAdjust="0"/>
    <p:restoredTop sz="94660"/>
  </p:normalViewPr>
  <p:slideViewPr>
    <p:cSldViewPr snapToGrid="0">
      <p:cViewPr varScale="1">
        <p:scale>
          <a:sx n="112" d="100"/>
          <a:sy n="112" d="100"/>
        </p:scale>
        <p:origin x="52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418675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105870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25439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93487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122581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396818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873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343239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71456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31652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21-01-2022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46724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60C37-D3A0-494E-8FE3-1D6D2028BEA3}" type="datetimeFigureOut">
              <a:rPr lang="en-IN" smtClean="0"/>
              <a:t>21-01-2022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79ACF-2C64-441D-BF35-08E045A3DD6F}" type="slidenum">
              <a:rPr lang="en-IN" smtClean="0"/>
              <a:t>‹#›</a:t>
            </a:fld>
            <a:endParaRPr lang="en-IN" dirty="0"/>
          </a:p>
        </p:txBody>
      </p:sp>
    </p:spTree>
    <p:extLst>
      <p:ext uri="{BB962C8B-B14F-4D97-AF65-F5344CB8AC3E}">
        <p14:creationId xmlns:p14="http://schemas.microsoft.com/office/powerpoint/2010/main" val="25179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6.png"/><Relationship Id="rId10" Type="http://schemas.microsoft.com/office/2007/relationships/hdphoto" Target="../media/hdphoto6.wdp"/><Relationship Id="rId4" Type="http://schemas.microsoft.com/office/2007/relationships/hdphoto" Target="../media/hdphoto3.wdp"/><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7.wdp"/></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8.wdp"/></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0"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7"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8" name="Title 1">
            <a:extLst>
              <a:ext uri="{FF2B5EF4-FFF2-40B4-BE49-F238E27FC236}">
                <a16:creationId xmlns:a16="http://schemas.microsoft.com/office/drawing/2014/main" id="{A5C93519-6B29-1346-9FCB-0835B80531A4}"/>
              </a:ext>
            </a:extLst>
          </p:cNvPr>
          <p:cNvSpPr txBox="1">
            <a:spLocks/>
          </p:cNvSpPr>
          <p:nvPr/>
        </p:nvSpPr>
        <p:spPr>
          <a:xfrm>
            <a:off x="1643964" y="2474109"/>
            <a:ext cx="8892560" cy="190978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500" b="1" dirty="0">
                <a:solidFill>
                  <a:srgbClr val="EFEDE3"/>
                </a:solidFill>
                <a:latin typeface="Times New Roman" panose="02020603050405020304" pitchFamily="18" charset="0"/>
                <a:cs typeface="Times New Roman" panose="02020603050405020304" pitchFamily="18" charset="0"/>
              </a:rPr>
              <a:t>K-Nearest Neighbors</a:t>
            </a:r>
          </a:p>
          <a:p>
            <a:pPr algn="ctr"/>
            <a:r>
              <a:rPr lang="en-US" sz="6500" b="1" dirty="0">
                <a:solidFill>
                  <a:srgbClr val="EFEDE3"/>
                </a:solidFill>
                <a:latin typeface="Times New Roman" panose="02020603050405020304" pitchFamily="18" charset="0"/>
                <a:cs typeface="Times New Roman" panose="02020603050405020304" pitchFamily="18" charset="0"/>
              </a:rPr>
              <a:t>Algorithm </a:t>
            </a:r>
          </a:p>
        </p:txBody>
      </p:sp>
    </p:spTree>
    <p:extLst>
      <p:ext uri="{BB962C8B-B14F-4D97-AF65-F5344CB8AC3E}">
        <p14:creationId xmlns:p14="http://schemas.microsoft.com/office/powerpoint/2010/main" val="280275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K-NN Algorithm</a:t>
            </a:r>
          </a:p>
        </p:txBody>
      </p:sp>
      <p:cxnSp>
        <p:nvCxnSpPr>
          <p:cNvPr id="15" name="Straight Connector 14"/>
          <p:cNvCxnSpPr/>
          <p:nvPr/>
        </p:nvCxnSpPr>
        <p:spPr>
          <a:xfrm>
            <a:off x="4231713" y="628920"/>
            <a:ext cx="36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607111" y="991059"/>
            <a:ext cx="10871200" cy="1074599"/>
          </a:xfrm>
          <a:prstGeom prst="roundRect">
            <a:avLst>
              <a:gd name="adj" fmla="val 25206"/>
            </a:avLst>
          </a:prstGeom>
          <a:noFill/>
          <a:ln w="28575">
            <a:solidFill>
              <a:schemeClr val="bg1">
                <a:lumMod val="65000"/>
              </a:schemeClr>
            </a:solidFill>
          </a:ln>
        </p:spPr>
        <p:txBody>
          <a:bodyPr wrap="square" rtlCol="0">
            <a:spAutoFit/>
          </a:bodyPr>
          <a:lstStyle/>
          <a:p>
            <a:pPr algn="ctr"/>
            <a:r>
              <a:rPr lang="en-US" sz="2000" b="1" dirty="0">
                <a:solidFill>
                  <a:srgbClr val="E7E6E6"/>
                </a:solidFill>
              </a:rPr>
              <a:t>K-Nearest Neighbors is one of the most basic yet essential classification algorithms in Machine Learning. It belongs to the supervised learning domain and finds intense application in pattern recognition, data mining and intrusion detection.</a:t>
            </a:r>
            <a:endParaRPr lang="en-IN" sz="2400" b="1" dirty="0">
              <a:solidFill>
                <a:srgbClr val="E7E6E6"/>
              </a:solidFill>
            </a:endParaRPr>
          </a:p>
        </p:txBody>
      </p:sp>
      <p:pic>
        <p:nvPicPr>
          <p:cNvPr id="8" name="Content Placeholder 4">
            <a:extLst>
              <a:ext uri="{FF2B5EF4-FFF2-40B4-BE49-F238E27FC236}">
                <a16:creationId xmlns:a16="http://schemas.microsoft.com/office/drawing/2014/main" id="{FA22D122-1CFE-4641-9C41-7E42138DF2F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592267" y="2232812"/>
            <a:ext cx="8995951" cy="40887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010166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84775"/>
          </a:xfrm>
          <a:prstGeom prst="rect">
            <a:avLst/>
          </a:prstGeom>
          <a:noFill/>
        </p:spPr>
        <p:txBody>
          <a:bodyPr wrap="square" rtlCol="0">
            <a:spAutoFit/>
          </a:bodyPr>
          <a:lstStyle/>
          <a:p>
            <a:pPr algn="ctr"/>
            <a:r>
              <a:rPr lang="en-IN" sz="3200" dirty="0">
                <a:solidFill>
                  <a:srgbClr val="E7E6E6"/>
                </a:solidFill>
              </a:rPr>
              <a:t>Step by step Explanation of K-NN Algo</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2834712" y="628920"/>
            <a:ext cx="64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pic>
        <p:nvPicPr>
          <p:cNvPr id="9" name="Content Placeholder 4">
            <a:extLst>
              <a:ext uri="{FF2B5EF4-FFF2-40B4-BE49-F238E27FC236}">
                <a16:creationId xmlns:a16="http://schemas.microsoft.com/office/drawing/2014/main" id="{22FDD628-CAB0-4685-AFEC-1DE148E78685}"/>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549148" y="1288388"/>
            <a:ext cx="9051128" cy="45704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272592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dirty="0">
                <a:solidFill>
                  <a:srgbClr val="E7E6E6"/>
                </a:solidFill>
                <a:latin typeface="Microsoft New Tai Lue" panose="020B0502040204020203" pitchFamily="34" charset="0"/>
                <a:cs typeface="Microsoft New Tai Lue" panose="020B0502040204020203" pitchFamily="34" charset="0"/>
              </a:rPr>
              <a:t>Types of Distances</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3414428" y="655815"/>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grpSp>
        <p:nvGrpSpPr>
          <p:cNvPr id="71" name="Group 70"/>
          <p:cNvGrpSpPr/>
          <p:nvPr/>
        </p:nvGrpSpPr>
        <p:grpSpPr>
          <a:xfrm>
            <a:off x="725185" y="1168719"/>
            <a:ext cx="3050113" cy="1016161"/>
            <a:chOff x="2587870" y="2275840"/>
            <a:chExt cx="6635827" cy="1097280"/>
          </a:xfrm>
          <a:solidFill>
            <a:schemeClr val="accent2">
              <a:lumMod val="75000"/>
            </a:schemeClr>
          </a:solidFill>
        </p:grpSpPr>
        <p:grpSp>
          <p:nvGrpSpPr>
            <p:cNvPr id="72" name="Group 71"/>
            <p:cNvGrpSpPr/>
            <p:nvPr/>
          </p:nvGrpSpPr>
          <p:grpSpPr>
            <a:xfrm>
              <a:off x="2595439" y="2275840"/>
              <a:ext cx="6628258" cy="1097280"/>
              <a:chOff x="2595439" y="2275840"/>
              <a:chExt cx="6628258" cy="1097280"/>
            </a:xfrm>
            <a:grpFill/>
          </p:grpSpPr>
          <p:sp>
            <p:nvSpPr>
              <p:cNvPr id="74" name="Chevron 73"/>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87" name="Chevron 86"/>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88" name="Chevron 87"/>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89" name="Chevron 88"/>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90" name="Chevron 89"/>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02" name="Chevron 101"/>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03" name="Chevron 102"/>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04" name="Chevron 103"/>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73" name="Rectangle 72"/>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solidFill>
                    <a:schemeClr val="tx1"/>
                  </a:solidFill>
                </a:rPr>
                <a:t>Euclidean distance</a:t>
              </a:r>
              <a:endParaRPr lang="en-IN" sz="2400" dirty="0">
                <a:solidFill>
                  <a:schemeClr val="tx1"/>
                </a:solidFill>
              </a:endParaRPr>
            </a:p>
          </p:txBody>
        </p:sp>
      </p:grpSp>
      <p:grpSp>
        <p:nvGrpSpPr>
          <p:cNvPr id="105" name="Group 104"/>
          <p:cNvGrpSpPr/>
          <p:nvPr/>
        </p:nvGrpSpPr>
        <p:grpSpPr>
          <a:xfrm>
            <a:off x="694779" y="2475804"/>
            <a:ext cx="3050113" cy="1016161"/>
            <a:chOff x="2587870" y="2275840"/>
            <a:chExt cx="6635827" cy="1097280"/>
          </a:xfrm>
          <a:solidFill>
            <a:schemeClr val="accent2">
              <a:lumMod val="75000"/>
            </a:schemeClr>
          </a:solidFill>
        </p:grpSpPr>
        <p:grpSp>
          <p:nvGrpSpPr>
            <p:cNvPr id="117" name="Group 116"/>
            <p:cNvGrpSpPr/>
            <p:nvPr/>
          </p:nvGrpSpPr>
          <p:grpSpPr>
            <a:xfrm>
              <a:off x="2595439" y="2275840"/>
              <a:ext cx="6628258" cy="1097280"/>
              <a:chOff x="2595439" y="2275840"/>
              <a:chExt cx="6628258" cy="1097280"/>
            </a:xfrm>
            <a:grpFill/>
          </p:grpSpPr>
          <p:sp>
            <p:nvSpPr>
              <p:cNvPr id="119" name="Chevron 118"/>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20" name="Chevron 119"/>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2" name="Chevron 131"/>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3" name="Chevron 132"/>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4" name="Chevron 133"/>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5" name="Chevron 134"/>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9" name="Chevron 138"/>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0" name="Chevron 139"/>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118" name="Rectangle 117"/>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solidFill>
                    <a:schemeClr val="tx1"/>
                  </a:solidFill>
                </a:rPr>
                <a:t>Manhattan distance</a:t>
              </a:r>
              <a:endParaRPr lang="en-IN" sz="2400" dirty="0">
                <a:solidFill>
                  <a:schemeClr val="tx1"/>
                </a:solidFill>
              </a:endParaRPr>
            </a:p>
          </p:txBody>
        </p:sp>
      </p:grpSp>
      <p:grpSp>
        <p:nvGrpSpPr>
          <p:cNvPr id="141" name="Group 140"/>
          <p:cNvGrpSpPr/>
          <p:nvPr/>
        </p:nvGrpSpPr>
        <p:grpSpPr>
          <a:xfrm>
            <a:off x="694779" y="3798877"/>
            <a:ext cx="3050113" cy="1016161"/>
            <a:chOff x="2587870" y="2275840"/>
            <a:chExt cx="6635827" cy="1097280"/>
          </a:xfrm>
          <a:solidFill>
            <a:schemeClr val="accent2">
              <a:lumMod val="75000"/>
            </a:schemeClr>
          </a:solidFill>
        </p:grpSpPr>
        <p:grpSp>
          <p:nvGrpSpPr>
            <p:cNvPr id="142" name="Group 141"/>
            <p:cNvGrpSpPr/>
            <p:nvPr/>
          </p:nvGrpSpPr>
          <p:grpSpPr>
            <a:xfrm>
              <a:off x="2595439" y="2275840"/>
              <a:ext cx="6628258" cy="1097280"/>
              <a:chOff x="2595439" y="2275840"/>
              <a:chExt cx="6628258" cy="1097280"/>
            </a:xfrm>
            <a:grpFill/>
          </p:grpSpPr>
          <p:sp>
            <p:nvSpPr>
              <p:cNvPr id="144" name="Chevron 143"/>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5" name="Chevron 144"/>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6" name="Chevron 145"/>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7" name="Chevron 146"/>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8" name="Chevron 147"/>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9" name="Chevron 148"/>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0" name="Chevron 149"/>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1" name="Chevron 150"/>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143" name="Rectangle 142"/>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solidFill>
                    <a:schemeClr val="tx1"/>
                  </a:solidFill>
                </a:rPr>
                <a:t>Hamming Distance</a:t>
              </a:r>
              <a:endParaRPr lang="en-IN" sz="2400" dirty="0">
                <a:solidFill>
                  <a:schemeClr val="tx1"/>
                </a:solidFill>
              </a:endParaRPr>
            </a:p>
          </p:txBody>
        </p:sp>
      </p:grpSp>
      <p:grpSp>
        <p:nvGrpSpPr>
          <p:cNvPr id="152" name="Group 151"/>
          <p:cNvGrpSpPr/>
          <p:nvPr/>
        </p:nvGrpSpPr>
        <p:grpSpPr>
          <a:xfrm>
            <a:off x="694779" y="5234857"/>
            <a:ext cx="3050113" cy="1016161"/>
            <a:chOff x="2587870" y="2275840"/>
            <a:chExt cx="6635827" cy="1097280"/>
          </a:xfrm>
          <a:solidFill>
            <a:schemeClr val="accent2">
              <a:lumMod val="75000"/>
            </a:schemeClr>
          </a:solidFill>
        </p:grpSpPr>
        <p:grpSp>
          <p:nvGrpSpPr>
            <p:cNvPr id="153" name="Group 152"/>
            <p:cNvGrpSpPr/>
            <p:nvPr/>
          </p:nvGrpSpPr>
          <p:grpSpPr>
            <a:xfrm>
              <a:off x="2595439" y="2275840"/>
              <a:ext cx="6628258" cy="1097280"/>
              <a:chOff x="2595439" y="2275840"/>
              <a:chExt cx="6628258" cy="1097280"/>
            </a:xfrm>
            <a:grpFill/>
          </p:grpSpPr>
          <p:sp>
            <p:nvSpPr>
              <p:cNvPr id="155" name="Chevron 154"/>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6" name="Chevron 155"/>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7" name="Chevron 156"/>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8" name="Chevron 157"/>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9" name="Chevron 158"/>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60" name="Chevron 159"/>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61" name="Chevron 160"/>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62" name="Chevron 161"/>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154" name="Rectangle 153"/>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err="1">
                  <a:solidFill>
                    <a:schemeClr val="tx1"/>
                  </a:solidFill>
                </a:rPr>
                <a:t>Minkowski</a:t>
              </a:r>
              <a:r>
                <a:rPr lang="en-IN" sz="2400" b="1" dirty="0">
                  <a:solidFill>
                    <a:schemeClr val="tx1"/>
                  </a:solidFill>
                </a:rPr>
                <a:t> Distance</a:t>
              </a:r>
              <a:endParaRPr lang="en-IN" sz="2400" dirty="0">
                <a:solidFill>
                  <a:schemeClr val="tx1"/>
                </a:solidFill>
              </a:endParaRPr>
            </a:p>
          </p:txBody>
        </p:sp>
      </p:gr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010450" y="1382368"/>
            <a:ext cx="7986452" cy="5639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3980044" y="2795603"/>
            <a:ext cx="8016858" cy="4517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3980044" y="3831606"/>
            <a:ext cx="8016858" cy="10364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9">
            <a:extLst>
              <a:ext uri="{BEBA8EAE-BF5A-486C-A8C5-ECC9F3942E4B}">
                <a14:imgProps xmlns:a14="http://schemas.microsoft.com/office/drawing/2010/main">
                  <a14:imgLayer r:embed="rId10">
                    <a14:imgEffect>
                      <a14:brightnessContrast bright="-20000" contrast="40000"/>
                    </a14:imgEffect>
                  </a14:imgLayer>
                </a14:imgProps>
              </a:ext>
            </a:extLst>
          </a:blip>
          <a:stretch>
            <a:fillRect/>
          </a:stretch>
        </p:blipFill>
        <p:spPr>
          <a:xfrm>
            <a:off x="3980044" y="5370213"/>
            <a:ext cx="8016858" cy="7773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744291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105"/>
                                        </p:tgtEl>
                                        <p:attrNameLst>
                                          <p:attrName>style.visibility</p:attrName>
                                        </p:attrNameLst>
                                      </p:cBhvr>
                                      <p:to>
                                        <p:strVal val="visible"/>
                                      </p:to>
                                    </p:set>
                                    <p:anim calcmode="lin" valueType="num">
                                      <p:cBhvr additive="base">
                                        <p:cTn id="16" dur="500" fill="hold"/>
                                        <p:tgtEl>
                                          <p:spTgt spid="105"/>
                                        </p:tgtEl>
                                        <p:attrNameLst>
                                          <p:attrName>ppt_x</p:attrName>
                                        </p:attrNameLst>
                                      </p:cBhvr>
                                      <p:tavLst>
                                        <p:tav tm="0">
                                          <p:val>
                                            <p:strVal val="0-#ppt_w/2"/>
                                          </p:val>
                                        </p:tav>
                                        <p:tav tm="100000">
                                          <p:val>
                                            <p:strVal val="#ppt_x"/>
                                          </p:val>
                                        </p:tav>
                                      </p:tavLst>
                                    </p:anim>
                                    <p:anim calcmode="lin" valueType="num">
                                      <p:cBhvr additive="base">
                                        <p:cTn id="17" dur="500" fill="hold"/>
                                        <p:tgtEl>
                                          <p:spTgt spid="105"/>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141"/>
                                        </p:tgtEl>
                                        <p:attrNameLst>
                                          <p:attrName>style.visibility</p:attrName>
                                        </p:attrNameLst>
                                      </p:cBhvr>
                                      <p:to>
                                        <p:strVal val="visible"/>
                                      </p:to>
                                    </p:set>
                                    <p:anim calcmode="lin" valueType="num">
                                      <p:cBhvr additive="base">
                                        <p:cTn id="25" dur="500" fill="hold"/>
                                        <p:tgtEl>
                                          <p:spTgt spid="141"/>
                                        </p:tgtEl>
                                        <p:attrNameLst>
                                          <p:attrName>ppt_x</p:attrName>
                                        </p:attrNameLst>
                                      </p:cBhvr>
                                      <p:tavLst>
                                        <p:tav tm="0">
                                          <p:val>
                                            <p:strVal val="0-#ppt_w/2"/>
                                          </p:val>
                                        </p:tav>
                                        <p:tav tm="100000">
                                          <p:val>
                                            <p:strVal val="#ppt_x"/>
                                          </p:val>
                                        </p:tav>
                                      </p:tavLst>
                                    </p:anim>
                                    <p:anim calcmode="lin" valueType="num">
                                      <p:cBhvr additive="base">
                                        <p:cTn id="26" dur="500" fill="hold"/>
                                        <p:tgtEl>
                                          <p:spTgt spid="14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152"/>
                                        </p:tgtEl>
                                        <p:attrNameLst>
                                          <p:attrName>style.visibility</p:attrName>
                                        </p:attrNameLst>
                                      </p:cBhvr>
                                      <p:to>
                                        <p:strVal val="visible"/>
                                      </p:to>
                                    </p:set>
                                    <p:anim calcmode="lin" valueType="num">
                                      <p:cBhvr additive="base">
                                        <p:cTn id="34" dur="500" fill="hold"/>
                                        <p:tgtEl>
                                          <p:spTgt spid="152"/>
                                        </p:tgtEl>
                                        <p:attrNameLst>
                                          <p:attrName>ppt_x</p:attrName>
                                        </p:attrNameLst>
                                      </p:cBhvr>
                                      <p:tavLst>
                                        <p:tav tm="0">
                                          <p:val>
                                            <p:strVal val="0-#ppt_w/2"/>
                                          </p:val>
                                        </p:tav>
                                        <p:tav tm="100000">
                                          <p:val>
                                            <p:strVal val="#ppt_x"/>
                                          </p:val>
                                        </p:tav>
                                      </p:tavLst>
                                    </p:anim>
                                    <p:anim calcmode="lin" valueType="num">
                                      <p:cBhvr additive="base">
                                        <p:cTn id="35" dur="500" fill="hold"/>
                                        <p:tgtEl>
                                          <p:spTgt spid="152"/>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1+#ppt_w/2"/>
                                          </p:val>
                                        </p:tav>
                                        <p:tav tm="100000">
                                          <p:val>
                                            <p:strVal val="#ppt_x"/>
                                          </p:val>
                                        </p:tav>
                                      </p:tavLst>
                                    </p:anim>
                                    <p:anim calcmode="lin" valueType="num">
                                      <p:cBhvr additive="base">
                                        <p:cTn id="3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84775"/>
          </a:xfrm>
          <a:prstGeom prst="rect">
            <a:avLst/>
          </a:prstGeom>
          <a:noFill/>
        </p:spPr>
        <p:txBody>
          <a:bodyPr wrap="square" rtlCol="0">
            <a:spAutoFit/>
          </a:bodyPr>
          <a:lstStyle/>
          <a:p>
            <a:pPr algn="ctr"/>
            <a:r>
              <a:rPr lang="en-IN" sz="3200" dirty="0">
                <a:solidFill>
                  <a:srgbClr val="E7E6E6"/>
                </a:solidFill>
              </a:rPr>
              <a:t>Step by step Explanation of K-NN Algo</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2834712" y="628920"/>
            <a:ext cx="64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pic>
        <p:nvPicPr>
          <p:cNvPr id="9" name="Content Placeholder 4">
            <a:extLst>
              <a:ext uri="{FF2B5EF4-FFF2-40B4-BE49-F238E27FC236}">
                <a16:creationId xmlns:a16="http://schemas.microsoft.com/office/drawing/2014/main" id="{A03CD46B-D261-44CE-AFDF-4ADB14AB71B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734656" y="1259677"/>
            <a:ext cx="8680112" cy="46568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86779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84775"/>
          </a:xfrm>
          <a:prstGeom prst="rect">
            <a:avLst/>
          </a:prstGeom>
          <a:noFill/>
        </p:spPr>
        <p:txBody>
          <a:bodyPr wrap="square" rtlCol="0">
            <a:spAutoFit/>
          </a:bodyPr>
          <a:lstStyle/>
          <a:p>
            <a:pPr algn="ctr"/>
            <a:r>
              <a:rPr lang="en-IN" sz="3200" dirty="0">
                <a:solidFill>
                  <a:srgbClr val="E7E6E6"/>
                </a:solidFill>
              </a:rPr>
              <a:t>Step by step Explanation of K-NN Algo</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2834712" y="628920"/>
            <a:ext cx="64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pic>
        <p:nvPicPr>
          <p:cNvPr id="8" name="Content Placeholder 4">
            <a:extLst>
              <a:ext uri="{FF2B5EF4-FFF2-40B4-BE49-F238E27FC236}">
                <a16:creationId xmlns:a16="http://schemas.microsoft.com/office/drawing/2014/main" id="{56355229-7BD7-44E0-9123-B2B1C66B176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791909" y="1127702"/>
            <a:ext cx="8596668" cy="49207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95364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K-NN Algorithm</a:t>
            </a:r>
          </a:p>
        </p:txBody>
      </p:sp>
      <p:cxnSp>
        <p:nvCxnSpPr>
          <p:cNvPr id="15" name="Straight Connector 14"/>
          <p:cNvCxnSpPr/>
          <p:nvPr/>
        </p:nvCxnSpPr>
        <p:spPr>
          <a:xfrm>
            <a:off x="4230221" y="655815"/>
            <a:ext cx="36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grpSp>
        <p:nvGrpSpPr>
          <p:cNvPr id="27" name="Group 26"/>
          <p:cNvGrpSpPr/>
          <p:nvPr/>
        </p:nvGrpSpPr>
        <p:grpSpPr>
          <a:xfrm>
            <a:off x="2340430" y="1581953"/>
            <a:ext cx="7511140" cy="837847"/>
            <a:chOff x="2340430" y="1589312"/>
            <a:chExt cx="7511140" cy="900001"/>
          </a:xfrm>
        </p:grpSpPr>
        <p:grpSp>
          <p:nvGrpSpPr>
            <p:cNvPr id="19" name="Group 18"/>
            <p:cNvGrpSpPr/>
            <p:nvPr/>
          </p:nvGrpSpPr>
          <p:grpSpPr>
            <a:xfrm>
              <a:off x="2340430" y="1589312"/>
              <a:ext cx="7511140" cy="900001"/>
              <a:chOff x="2340430" y="1589312"/>
              <a:chExt cx="7511140" cy="900001"/>
            </a:xfrm>
          </p:grpSpPr>
          <p:grpSp>
            <p:nvGrpSpPr>
              <p:cNvPr id="2" name="Group 1"/>
              <p:cNvGrpSpPr/>
              <p:nvPr/>
            </p:nvGrpSpPr>
            <p:grpSpPr>
              <a:xfrm>
                <a:off x="2340430" y="1589312"/>
                <a:ext cx="7511140" cy="900001"/>
                <a:chOff x="2340430" y="1589312"/>
                <a:chExt cx="7511140" cy="900001"/>
              </a:xfrm>
            </p:grpSpPr>
            <p:sp>
              <p:nvSpPr>
                <p:cNvPr id="75" name="Freeform: Shape 12">
                  <a:extLst>
                    <a:ext uri="{FF2B5EF4-FFF2-40B4-BE49-F238E27FC236}">
                      <a16:creationId xmlns:a16="http://schemas.microsoft.com/office/drawing/2014/main" id="{472D68E6-9230-4428-988C-1A0A4A7DEE0C}"/>
                    </a:ext>
                  </a:extLst>
                </p:cNvPr>
                <p:cNvSpPr/>
                <p:nvPr/>
              </p:nvSpPr>
              <p:spPr>
                <a:xfrm flipV="1">
                  <a:off x="2340430" y="203931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Freeform: Shape 11">
                  <a:extLst>
                    <a:ext uri="{FF2B5EF4-FFF2-40B4-BE49-F238E27FC236}">
                      <a16:creationId xmlns:a16="http://schemas.microsoft.com/office/drawing/2014/main" id="{42362CE1-69B9-4D2C-A02D-737D23D8420A}"/>
                    </a:ext>
                  </a:extLst>
                </p:cNvPr>
                <p:cNvSpPr/>
                <p:nvPr/>
              </p:nvSpPr>
              <p:spPr>
                <a:xfrm>
                  <a:off x="2340430" y="158931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78" name="Group 77">
                  <a:extLst>
                    <a:ext uri="{FF2B5EF4-FFF2-40B4-BE49-F238E27FC236}">
                      <a16:creationId xmlns:a16="http://schemas.microsoft.com/office/drawing/2014/main" id="{AC91F9CE-20AF-4233-8F99-5FDF0B84344D}"/>
                    </a:ext>
                  </a:extLst>
                </p:cNvPr>
                <p:cNvGrpSpPr/>
                <p:nvPr/>
              </p:nvGrpSpPr>
              <p:grpSpPr>
                <a:xfrm>
                  <a:off x="9405256" y="1680085"/>
                  <a:ext cx="446314" cy="718455"/>
                  <a:chOff x="9492342" y="1680085"/>
                  <a:chExt cx="446314" cy="718455"/>
                </a:xfrm>
              </p:grpSpPr>
              <p:sp>
                <p:nvSpPr>
                  <p:cNvPr id="79" name="Rectangle 78">
                    <a:extLst>
                      <a:ext uri="{FF2B5EF4-FFF2-40B4-BE49-F238E27FC236}">
                        <a16:creationId xmlns:a16="http://schemas.microsoft.com/office/drawing/2014/main" id="{2076C302-5C40-4D49-A489-5AE01218B2D4}"/>
                      </a:ext>
                    </a:extLst>
                  </p:cNvPr>
                  <p:cNvSpPr/>
                  <p:nvPr/>
                </p:nvSpPr>
                <p:spPr>
                  <a:xfrm>
                    <a:off x="9492342" y="2039312"/>
                    <a:ext cx="446313" cy="359228"/>
                  </a:xfrm>
                  <a:prstGeom prst="rect">
                    <a:avLst/>
                  </a:pr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a:extLst>
                      <a:ext uri="{FF2B5EF4-FFF2-40B4-BE49-F238E27FC236}">
                        <a16:creationId xmlns:a16="http://schemas.microsoft.com/office/drawing/2014/main" id="{151D1627-B4AA-4B1E-96DE-61423E80C7E4}"/>
                      </a:ext>
                    </a:extLst>
                  </p:cNvPr>
                  <p:cNvSpPr/>
                  <p:nvPr/>
                </p:nvSpPr>
                <p:spPr>
                  <a:xfrm>
                    <a:off x="9492343" y="1680085"/>
                    <a:ext cx="446313" cy="359228"/>
                  </a:xfrm>
                  <a:prstGeom prst="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1" name="Rectangle 80">
                  <a:extLst>
                    <a:ext uri="{FF2B5EF4-FFF2-40B4-BE49-F238E27FC236}">
                      <a16:creationId xmlns:a16="http://schemas.microsoft.com/office/drawing/2014/main" id="{92B818CB-84D0-45B6-AD01-BFFD467AE29B}"/>
                    </a:ext>
                  </a:extLst>
                </p:cNvPr>
                <p:cNvSpPr/>
                <p:nvPr/>
              </p:nvSpPr>
              <p:spPr>
                <a:xfrm>
                  <a:off x="2786743" y="1589313"/>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996F3B0E-8CE4-43F0-ADD0-5E0BB94B5DE7}"/>
                    </a:ext>
                  </a:extLst>
                </p:cNvPr>
                <p:cNvSpPr/>
                <p:nvPr/>
              </p:nvSpPr>
              <p:spPr>
                <a:xfrm>
                  <a:off x="2786743" y="2070756"/>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a:extLst>
                    <a:ext uri="{FF2B5EF4-FFF2-40B4-BE49-F238E27FC236}">
                      <a16:creationId xmlns:a16="http://schemas.microsoft.com/office/drawing/2014/main" id="{14350255-644A-47D3-8010-77B91F92D224}"/>
                    </a:ext>
                  </a:extLst>
                </p:cNvPr>
                <p:cNvGrpSpPr/>
                <p:nvPr/>
              </p:nvGrpSpPr>
              <p:grpSpPr>
                <a:xfrm>
                  <a:off x="2498743" y="1751312"/>
                  <a:ext cx="576000" cy="576000"/>
                  <a:chOff x="2585829" y="1765883"/>
                  <a:chExt cx="576000" cy="576000"/>
                </a:xfrm>
                <a:effectLst>
                  <a:outerShdw blurRad="101600" dist="38100" dir="2700000" algn="tl" rotWithShape="0">
                    <a:prstClr val="black">
                      <a:alpha val="40000"/>
                    </a:prstClr>
                  </a:outerShdw>
                </a:effectLst>
              </p:grpSpPr>
              <p:sp>
                <p:nvSpPr>
                  <p:cNvPr id="84" name="Oval 6">
                    <a:extLst>
                      <a:ext uri="{FF2B5EF4-FFF2-40B4-BE49-F238E27FC236}">
                        <a16:creationId xmlns:a16="http://schemas.microsoft.com/office/drawing/2014/main" id="{D9FA9821-DE51-4FC0-B045-09379DA8B820}"/>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6">
                    <a:extLst>
                      <a:ext uri="{FF2B5EF4-FFF2-40B4-BE49-F238E27FC236}">
                        <a16:creationId xmlns:a16="http://schemas.microsoft.com/office/drawing/2014/main" id="{4D9EF632-A15F-4DA6-98FB-E19865B6DD94}"/>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6" name="Right Triangle 85">
                  <a:extLst>
                    <a:ext uri="{FF2B5EF4-FFF2-40B4-BE49-F238E27FC236}">
                      <a16:creationId xmlns:a16="http://schemas.microsoft.com/office/drawing/2014/main" id="{72695F52-C4AC-49AB-9027-1382E117D965}"/>
                    </a:ext>
                  </a:extLst>
                </p:cNvPr>
                <p:cNvSpPr/>
                <p:nvPr/>
              </p:nvSpPr>
              <p:spPr>
                <a:xfrm flipH="1" flipV="1">
                  <a:off x="3240430" y="1589312"/>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p:nvSpPr>
            <p:spPr>
              <a:xfrm>
                <a:off x="3065094" y="1854264"/>
                <a:ext cx="6334404" cy="413261"/>
              </a:xfrm>
              <a:prstGeom prst="rect">
                <a:avLst/>
              </a:prstGeom>
            </p:spPr>
            <p:txBody>
              <a:bodyPr wrap="square">
                <a:spAutoFit/>
              </a:bodyPr>
              <a:lstStyle/>
              <a:p>
                <a:pPr algn="ctr"/>
                <a:r>
                  <a:rPr lang="en-IN" sz="1900" dirty="0"/>
                  <a:t>from </a:t>
                </a:r>
                <a:r>
                  <a:rPr lang="en-IN" sz="1900" dirty="0" err="1"/>
                  <a:t>sklearn.neighbors</a:t>
                </a:r>
                <a:r>
                  <a:rPr lang="en-IN" sz="1900" dirty="0"/>
                  <a:t> import </a:t>
                </a:r>
                <a:r>
                  <a:rPr lang="en-IN" sz="1900" dirty="0" err="1"/>
                  <a:t>KNeighborsClassifier</a:t>
                </a:r>
                <a:endParaRPr lang="en-IN" sz="1900" b="1" dirty="0"/>
              </a:p>
            </p:txBody>
          </p:sp>
        </p:grpSp>
        <p:sp>
          <p:nvSpPr>
            <p:cNvPr id="23" name="TextBox 22"/>
            <p:cNvSpPr txBox="1"/>
            <p:nvPr/>
          </p:nvSpPr>
          <p:spPr>
            <a:xfrm>
              <a:off x="2483336" y="1802889"/>
              <a:ext cx="581758" cy="477054"/>
            </a:xfrm>
            <a:prstGeom prst="rect">
              <a:avLst/>
            </a:prstGeom>
            <a:noFill/>
          </p:spPr>
          <p:txBody>
            <a:bodyPr wrap="square" rtlCol="0">
              <a:spAutoFit/>
            </a:bodyPr>
            <a:lstStyle/>
            <a:p>
              <a:pPr algn="ctr"/>
              <a:r>
                <a:rPr lang="en-IN" sz="2500" b="1" dirty="0">
                  <a:solidFill>
                    <a:schemeClr val="bg1"/>
                  </a:solidFill>
                </a:rPr>
                <a:t>1</a:t>
              </a:r>
            </a:p>
          </p:txBody>
        </p:sp>
      </p:grpSp>
      <p:grpSp>
        <p:nvGrpSpPr>
          <p:cNvPr id="26" name="Group 25"/>
          <p:cNvGrpSpPr/>
          <p:nvPr/>
        </p:nvGrpSpPr>
        <p:grpSpPr>
          <a:xfrm>
            <a:off x="2340430" y="2682181"/>
            <a:ext cx="7511140" cy="837847"/>
            <a:chOff x="2340430" y="2689540"/>
            <a:chExt cx="7511140" cy="900001"/>
          </a:xfrm>
        </p:grpSpPr>
        <p:grpSp>
          <p:nvGrpSpPr>
            <p:cNvPr id="20" name="Group 19"/>
            <p:cNvGrpSpPr/>
            <p:nvPr/>
          </p:nvGrpSpPr>
          <p:grpSpPr>
            <a:xfrm>
              <a:off x="2340430" y="2689540"/>
              <a:ext cx="7511140" cy="900001"/>
              <a:chOff x="2340430" y="2689540"/>
              <a:chExt cx="7511140" cy="900001"/>
            </a:xfrm>
          </p:grpSpPr>
          <p:grpSp>
            <p:nvGrpSpPr>
              <p:cNvPr id="9" name="Group 8"/>
              <p:cNvGrpSpPr/>
              <p:nvPr/>
            </p:nvGrpSpPr>
            <p:grpSpPr>
              <a:xfrm>
                <a:off x="2340430" y="2689540"/>
                <a:ext cx="7511140" cy="900001"/>
                <a:chOff x="2340430" y="2689540"/>
                <a:chExt cx="7511140" cy="900001"/>
              </a:xfrm>
            </p:grpSpPr>
            <p:sp>
              <p:nvSpPr>
                <p:cNvPr id="91" name="Freeform: Shape 23">
                  <a:extLst>
                    <a:ext uri="{FF2B5EF4-FFF2-40B4-BE49-F238E27FC236}">
                      <a16:creationId xmlns:a16="http://schemas.microsoft.com/office/drawing/2014/main" id="{6665A732-804A-4612-ACC3-359266AC8B61}"/>
                    </a:ext>
                  </a:extLst>
                </p:cNvPr>
                <p:cNvSpPr/>
                <p:nvPr/>
              </p:nvSpPr>
              <p:spPr>
                <a:xfrm flipV="1">
                  <a:off x="2340430" y="313954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2" name="Freeform: Shape 24">
                  <a:extLst>
                    <a:ext uri="{FF2B5EF4-FFF2-40B4-BE49-F238E27FC236}">
                      <a16:creationId xmlns:a16="http://schemas.microsoft.com/office/drawing/2014/main" id="{E65EDFC2-9990-499A-8D4C-F46226240121}"/>
                    </a:ext>
                  </a:extLst>
                </p:cNvPr>
                <p:cNvSpPr/>
                <p:nvPr/>
              </p:nvSpPr>
              <p:spPr>
                <a:xfrm>
                  <a:off x="2340430" y="2689540"/>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93" name="Group 92">
                  <a:extLst>
                    <a:ext uri="{FF2B5EF4-FFF2-40B4-BE49-F238E27FC236}">
                      <a16:creationId xmlns:a16="http://schemas.microsoft.com/office/drawing/2014/main" id="{3DD49375-D009-4DE3-BEFF-817FB52045DF}"/>
                    </a:ext>
                  </a:extLst>
                </p:cNvPr>
                <p:cNvGrpSpPr/>
                <p:nvPr/>
              </p:nvGrpSpPr>
              <p:grpSpPr>
                <a:xfrm>
                  <a:off x="9405256" y="2780313"/>
                  <a:ext cx="446314" cy="718455"/>
                  <a:chOff x="9492342" y="1680085"/>
                  <a:chExt cx="446314" cy="718455"/>
                </a:xfrm>
              </p:grpSpPr>
              <p:sp>
                <p:nvSpPr>
                  <p:cNvPr id="94" name="Rectangle 93">
                    <a:extLst>
                      <a:ext uri="{FF2B5EF4-FFF2-40B4-BE49-F238E27FC236}">
                        <a16:creationId xmlns:a16="http://schemas.microsoft.com/office/drawing/2014/main" id="{DDB9BDDF-37BC-43CD-8A11-EDEC7F53DC90}"/>
                      </a:ext>
                    </a:extLst>
                  </p:cNvPr>
                  <p:cNvSpPr/>
                  <p:nvPr/>
                </p:nvSpPr>
                <p:spPr>
                  <a:xfrm>
                    <a:off x="9492342" y="2039312"/>
                    <a:ext cx="446313" cy="359228"/>
                  </a:xfrm>
                  <a:prstGeom prst="rect">
                    <a:avLst/>
                  </a:pr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8D4FF82A-8A88-473D-9152-D6A241B2BC01}"/>
                      </a:ext>
                    </a:extLst>
                  </p:cNvPr>
                  <p:cNvSpPr/>
                  <p:nvPr/>
                </p:nvSpPr>
                <p:spPr>
                  <a:xfrm>
                    <a:off x="9492343" y="1680085"/>
                    <a:ext cx="446313" cy="359228"/>
                  </a:xfrm>
                  <a:prstGeom prst="rect">
                    <a:avLst/>
                  </a:pr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6" name="Rectangle 95">
                  <a:extLst>
                    <a:ext uri="{FF2B5EF4-FFF2-40B4-BE49-F238E27FC236}">
                      <a16:creationId xmlns:a16="http://schemas.microsoft.com/office/drawing/2014/main" id="{60EE518F-D178-499C-87ED-F6EB172D5C76}"/>
                    </a:ext>
                  </a:extLst>
                </p:cNvPr>
                <p:cNvSpPr/>
                <p:nvPr/>
              </p:nvSpPr>
              <p:spPr>
                <a:xfrm>
                  <a:off x="2786743" y="2689541"/>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a16="http://schemas.microsoft.com/office/drawing/2014/main" id="{9BE064E8-C57C-48A4-A9B7-A9E76DE9D168}"/>
                    </a:ext>
                  </a:extLst>
                </p:cNvPr>
                <p:cNvSpPr/>
                <p:nvPr/>
              </p:nvSpPr>
              <p:spPr>
                <a:xfrm>
                  <a:off x="2786743" y="3170984"/>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8" name="Group 97">
                  <a:extLst>
                    <a:ext uri="{FF2B5EF4-FFF2-40B4-BE49-F238E27FC236}">
                      <a16:creationId xmlns:a16="http://schemas.microsoft.com/office/drawing/2014/main" id="{8647C9D9-E21D-4454-ADBA-212E208C5272}"/>
                    </a:ext>
                  </a:extLst>
                </p:cNvPr>
                <p:cNvGrpSpPr/>
                <p:nvPr/>
              </p:nvGrpSpPr>
              <p:grpSpPr>
                <a:xfrm>
                  <a:off x="2498743" y="2851540"/>
                  <a:ext cx="576000" cy="576000"/>
                  <a:chOff x="2585829" y="1765883"/>
                  <a:chExt cx="576000" cy="576000"/>
                </a:xfrm>
                <a:effectLst>
                  <a:outerShdw blurRad="101600" dist="38100" dir="2700000" algn="tl" rotWithShape="0">
                    <a:prstClr val="black">
                      <a:alpha val="40000"/>
                    </a:prstClr>
                  </a:outerShdw>
                </a:effectLst>
              </p:grpSpPr>
              <p:sp>
                <p:nvSpPr>
                  <p:cNvPr id="99" name="Oval 6">
                    <a:extLst>
                      <a:ext uri="{FF2B5EF4-FFF2-40B4-BE49-F238E27FC236}">
                        <a16:creationId xmlns:a16="http://schemas.microsoft.com/office/drawing/2014/main" id="{B90D534A-EB87-4F59-8EE3-B0636174E5B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6">
                    <a:extLst>
                      <a:ext uri="{FF2B5EF4-FFF2-40B4-BE49-F238E27FC236}">
                        <a16:creationId xmlns:a16="http://schemas.microsoft.com/office/drawing/2014/main" id="{47872A78-7C92-49F8-9F78-32990652CBC3}"/>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1" name="Right Triangle 100">
                  <a:extLst>
                    <a:ext uri="{FF2B5EF4-FFF2-40B4-BE49-F238E27FC236}">
                      <a16:creationId xmlns:a16="http://schemas.microsoft.com/office/drawing/2014/main" id="{2F3FFA52-5D39-423C-AC0B-3E3FB7FB78FE}"/>
                    </a:ext>
                  </a:extLst>
                </p:cNvPr>
                <p:cNvSpPr/>
                <p:nvPr/>
              </p:nvSpPr>
              <p:spPr>
                <a:xfrm flipH="1" flipV="1">
                  <a:off x="3240430" y="2689540"/>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p:cNvSpPr/>
              <p:nvPr/>
            </p:nvSpPr>
            <p:spPr>
              <a:xfrm>
                <a:off x="3071864" y="2795749"/>
                <a:ext cx="6327634" cy="760399"/>
              </a:xfrm>
              <a:prstGeom prst="rect">
                <a:avLst/>
              </a:prstGeom>
            </p:spPr>
            <p:txBody>
              <a:bodyPr wrap="square">
                <a:spAutoFit/>
              </a:bodyPr>
              <a:lstStyle/>
              <a:p>
                <a:pPr algn="ctr"/>
                <a:r>
                  <a:rPr lang="en-US" sz="2000" dirty="0"/>
                  <a:t>classifier = </a:t>
                </a:r>
                <a:r>
                  <a:rPr lang="en-US" sz="2000" dirty="0" err="1"/>
                  <a:t>KNeighborsClassifier</a:t>
                </a:r>
                <a:r>
                  <a:rPr lang="en-US" sz="2000" dirty="0"/>
                  <a:t>(</a:t>
                </a:r>
                <a:r>
                  <a:rPr lang="en-US" sz="2000" dirty="0" err="1"/>
                  <a:t>n_neighbors</a:t>
                </a:r>
                <a:r>
                  <a:rPr lang="en-US" sz="2000" dirty="0"/>
                  <a:t> = 5, metric = '</a:t>
                </a:r>
                <a:r>
                  <a:rPr lang="en-US" sz="2000" dirty="0" err="1"/>
                  <a:t>minkowski</a:t>
                </a:r>
                <a:r>
                  <a:rPr lang="en-US" sz="2000" dirty="0"/>
                  <a:t>', p = 2)</a:t>
                </a:r>
                <a:endParaRPr lang="en-IN" sz="2000" b="1" dirty="0"/>
              </a:p>
            </p:txBody>
          </p:sp>
        </p:grpSp>
        <p:sp>
          <p:nvSpPr>
            <p:cNvPr id="136" name="TextBox 135"/>
            <p:cNvSpPr txBox="1"/>
            <p:nvPr/>
          </p:nvSpPr>
          <p:spPr>
            <a:xfrm>
              <a:off x="2495863" y="2899339"/>
              <a:ext cx="581758" cy="477054"/>
            </a:xfrm>
            <a:prstGeom prst="rect">
              <a:avLst/>
            </a:prstGeom>
            <a:noFill/>
          </p:spPr>
          <p:txBody>
            <a:bodyPr wrap="square" rtlCol="0">
              <a:spAutoFit/>
            </a:bodyPr>
            <a:lstStyle/>
            <a:p>
              <a:pPr algn="ctr"/>
              <a:r>
                <a:rPr lang="en-IN" sz="2500" b="1" dirty="0">
                  <a:solidFill>
                    <a:schemeClr val="bg1"/>
                  </a:solidFill>
                </a:rPr>
                <a:t>2</a:t>
              </a:r>
            </a:p>
          </p:txBody>
        </p:sp>
      </p:grpSp>
      <p:grpSp>
        <p:nvGrpSpPr>
          <p:cNvPr id="25" name="Group 24"/>
          <p:cNvGrpSpPr/>
          <p:nvPr/>
        </p:nvGrpSpPr>
        <p:grpSpPr>
          <a:xfrm>
            <a:off x="2340430" y="3798674"/>
            <a:ext cx="7511140" cy="837847"/>
            <a:chOff x="2340430" y="3806033"/>
            <a:chExt cx="7511140" cy="900001"/>
          </a:xfrm>
        </p:grpSpPr>
        <p:grpSp>
          <p:nvGrpSpPr>
            <p:cNvPr id="21" name="Group 20"/>
            <p:cNvGrpSpPr/>
            <p:nvPr/>
          </p:nvGrpSpPr>
          <p:grpSpPr>
            <a:xfrm>
              <a:off x="2340430" y="3806033"/>
              <a:ext cx="7511140" cy="900001"/>
              <a:chOff x="2340430" y="3806033"/>
              <a:chExt cx="7511140" cy="900001"/>
            </a:xfrm>
          </p:grpSpPr>
          <p:grpSp>
            <p:nvGrpSpPr>
              <p:cNvPr id="10" name="Group 9"/>
              <p:cNvGrpSpPr/>
              <p:nvPr/>
            </p:nvGrpSpPr>
            <p:grpSpPr>
              <a:xfrm>
                <a:off x="2340430" y="3806033"/>
                <a:ext cx="7511140" cy="900001"/>
                <a:chOff x="2340430" y="3806033"/>
                <a:chExt cx="7511140" cy="900001"/>
              </a:xfrm>
            </p:grpSpPr>
            <p:sp>
              <p:nvSpPr>
                <p:cNvPr id="106" name="Freeform: Shape 38">
                  <a:extLst>
                    <a:ext uri="{FF2B5EF4-FFF2-40B4-BE49-F238E27FC236}">
                      <a16:creationId xmlns:a16="http://schemas.microsoft.com/office/drawing/2014/main" id="{4B0906C9-6D59-49D9-9A09-A141EE076BCD}"/>
                    </a:ext>
                  </a:extLst>
                </p:cNvPr>
                <p:cNvSpPr/>
                <p:nvPr/>
              </p:nvSpPr>
              <p:spPr>
                <a:xfrm flipV="1">
                  <a:off x="2340430" y="4256034"/>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7" name="Freeform: Shape 39">
                  <a:extLst>
                    <a:ext uri="{FF2B5EF4-FFF2-40B4-BE49-F238E27FC236}">
                      <a16:creationId xmlns:a16="http://schemas.microsoft.com/office/drawing/2014/main" id="{F06C58DD-882A-48A3-9D4A-0C7F971E05DF}"/>
                    </a:ext>
                  </a:extLst>
                </p:cNvPr>
                <p:cNvSpPr/>
                <p:nvPr/>
              </p:nvSpPr>
              <p:spPr>
                <a:xfrm>
                  <a:off x="2340430" y="380603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08" name="Group 107">
                  <a:extLst>
                    <a:ext uri="{FF2B5EF4-FFF2-40B4-BE49-F238E27FC236}">
                      <a16:creationId xmlns:a16="http://schemas.microsoft.com/office/drawing/2014/main" id="{D09449A0-9A16-4B11-93E8-42DFFDB5A6F4}"/>
                    </a:ext>
                  </a:extLst>
                </p:cNvPr>
                <p:cNvGrpSpPr/>
                <p:nvPr/>
              </p:nvGrpSpPr>
              <p:grpSpPr>
                <a:xfrm>
                  <a:off x="9405256" y="3896806"/>
                  <a:ext cx="446314" cy="718455"/>
                  <a:chOff x="9492342" y="1680085"/>
                  <a:chExt cx="446314" cy="718455"/>
                </a:xfrm>
              </p:grpSpPr>
              <p:sp>
                <p:nvSpPr>
                  <p:cNvPr id="109" name="Rectangle 108">
                    <a:extLst>
                      <a:ext uri="{FF2B5EF4-FFF2-40B4-BE49-F238E27FC236}">
                        <a16:creationId xmlns:a16="http://schemas.microsoft.com/office/drawing/2014/main" id="{9F7AF852-A298-4115-B0E9-C3777D077AB1}"/>
                      </a:ext>
                    </a:extLst>
                  </p:cNvPr>
                  <p:cNvSpPr/>
                  <p:nvPr/>
                </p:nvSpPr>
                <p:spPr>
                  <a:xfrm>
                    <a:off x="9492342" y="2039312"/>
                    <a:ext cx="446313" cy="359228"/>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312756CC-B062-494C-BAE1-8A3A92014181}"/>
                      </a:ext>
                    </a:extLst>
                  </p:cNvPr>
                  <p:cNvSpPr/>
                  <p:nvPr/>
                </p:nvSpPr>
                <p:spPr>
                  <a:xfrm>
                    <a:off x="9492343" y="1680085"/>
                    <a:ext cx="446313" cy="359228"/>
                  </a:xfrm>
                  <a:prstGeom prst="rect">
                    <a:avLst/>
                  </a:pr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1" name="Rectangle 110">
                  <a:extLst>
                    <a:ext uri="{FF2B5EF4-FFF2-40B4-BE49-F238E27FC236}">
                      <a16:creationId xmlns:a16="http://schemas.microsoft.com/office/drawing/2014/main" id="{B8321B15-9CD6-494D-B209-A1A60EBC12BD}"/>
                    </a:ext>
                  </a:extLst>
                </p:cNvPr>
                <p:cNvSpPr/>
                <p:nvPr/>
              </p:nvSpPr>
              <p:spPr>
                <a:xfrm>
                  <a:off x="2786743" y="3806034"/>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87EB2EA7-8C1F-4516-A386-615EC185EA48}"/>
                    </a:ext>
                  </a:extLst>
                </p:cNvPr>
                <p:cNvSpPr/>
                <p:nvPr/>
              </p:nvSpPr>
              <p:spPr>
                <a:xfrm>
                  <a:off x="2786743" y="4287477"/>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112">
                  <a:extLst>
                    <a:ext uri="{FF2B5EF4-FFF2-40B4-BE49-F238E27FC236}">
                      <a16:creationId xmlns:a16="http://schemas.microsoft.com/office/drawing/2014/main" id="{9D8C5A5C-03D0-40BC-AAB6-D4916576EFC7}"/>
                    </a:ext>
                  </a:extLst>
                </p:cNvPr>
                <p:cNvGrpSpPr/>
                <p:nvPr/>
              </p:nvGrpSpPr>
              <p:grpSpPr>
                <a:xfrm>
                  <a:off x="2498743" y="3968033"/>
                  <a:ext cx="576000" cy="576000"/>
                  <a:chOff x="2585829" y="1765883"/>
                  <a:chExt cx="576000" cy="576000"/>
                </a:xfrm>
                <a:effectLst>
                  <a:outerShdw blurRad="101600" dist="38100" dir="2700000" algn="tl" rotWithShape="0">
                    <a:prstClr val="black">
                      <a:alpha val="40000"/>
                    </a:prstClr>
                  </a:outerShdw>
                </a:effectLst>
              </p:grpSpPr>
              <p:sp>
                <p:nvSpPr>
                  <p:cNvPr id="114" name="Oval 6">
                    <a:extLst>
                      <a:ext uri="{FF2B5EF4-FFF2-40B4-BE49-F238E27FC236}">
                        <a16:creationId xmlns:a16="http://schemas.microsoft.com/office/drawing/2014/main" id="{BB9AD4F4-F132-4B7B-B732-552E36A33876}"/>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6">
                    <a:extLst>
                      <a:ext uri="{FF2B5EF4-FFF2-40B4-BE49-F238E27FC236}">
                        <a16:creationId xmlns:a16="http://schemas.microsoft.com/office/drawing/2014/main" id="{D20B31FB-AB9D-4F20-BD45-2FF481CEE3FA}"/>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6" name="Right Triangle 115">
                  <a:extLst>
                    <a:ext uri="{FF2B5EF4-FFF2-40B4-BE49-F238E27FC236}">
                      <a16:creationId xmlns:a16="http://schemas.microsoft.com/office/drawing/2014/main" id="{1245FB54-E0EE-42D1-BFD7-B4FEA5EDD8F5}"/>
                    </a:ext>
                  </a:extLst>
                </p:cNvPr>
                <p:cNvSpPr/>
                <p:nvPr/>
              </p:nvSpPr>
              <p:spPr>
                <a:xfrm flipH="1" flipV="1">
                  <a:off x="3240430" y="3806033"/>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ectangle 16"/>
              <p:cNvSpPr/>
              <p:nvPr/>
            </p:nvSpPr>
            <p:spPr>
              <a:xfrm>
                <a:off x="4524891" y="4065315"/>
                <a:ext cx="3179075" cy="429791"/>
              </a:xfrm>
              <a:prstGeom prst="rect">
                <a:avLst/>
              </a:prstGeom>
            </p:spPr>
            <p:txBody>
              <a:bodyPr wrap="none">
                <a:spAutoFit/>
              </a:bodyPr>
              <a:lstStyle/>
              <a:p>
                <a:pPr algn="ctr"/>
                <a:r>
                  <a:rPr lang="en-IN" sz="2000" dirty="0" err="1"/>
                  <a:t>classifier.fit</a:t>
                </a:r>
                <a:r>
                  <a:rPr lang="en-IN" sz="2000" dirty="0"/>
                  <a:t>(</a:t>
                </a:r>
                <a:r>
                  <a:rPr lang="en-IN" sz="2000" dirty="0" err="1"/>
                  <a:t>X_train</a:t>
                </a:r>
                <a:r>
                  <a:rPr lang="en-IN" sz="2000" dirty="0"/>
                  <a:t>, </a:t>
                </a:r>
                <a:r>
                  <a:rPr lang="en-IN" sz="2000" dirty="0" err="1"/>
                  <a:t>y_train</a:t>
                </a:r>
                <a:r>
                  <a:rPr lang="en-IN" sz="2000" dirty="0"/>
                  <a:t>)</a:t>
                </a:r>
              </a:p>
            </p:txBody>
          </p:sp>
        </p:grpSp>
        <p:sp>
          <p:nvSpPr>
            <p:cNvPr id="137" name="TextBox 136"/>
            <p:cNvSpPr txBox="1"/>
            <p:nvPr/>
          </p:nvSpPr>
          <p:spPr>
            <a:xfrm>
              <a:off x="2490106" y="4013465"/>
              <a:ext cx="581758" cy="477054"/>
            </a:xfrm>
            <a:prstGeom prst="rect">
              <a:avLst/>
            </a:prstGeom>
            <a:noFill/>
          </p:spPr>
          <p:txBody>
            <a:bodyPr wrap="square" rtlCol="0">
              <a:spAutoFit/>
            </a:bodyPr>
            <a:lstStyle/>
            <a:p>
              <a:pPr algn="ctr"/>
              <a:r>
                <a:rPr lang="en-IN" sz="2500" b="1" dirty="0">
                  <a:solidFill>
                    <a:schemeClr val="bg1"/>
                  </a:solidFill>
                </a:rPr>
                <a:t>3</a:t>
              </a:r>
            </a:p>
          </p:txBody>
        </p:sp>
      </p:grpSp>
      <p:grpSp>
        <p:nvGrpSpPr>
          <p:cNvPr id="24" name="Group 23"/>
          <p:cNvGrpSpPr/>
          <p:nvPr/>
        </p:nvGrpSpPr>
        <p:grpSpPr>
          <a:xfrm>
            <a:off x="2340430" y="4898902"/>
            <a:ext cx="7511140" cy="837847"/>
            <a:chOff x="2340430" y="4906261"/>
            <a:chExt cx="7511140" cy="900001"/>
          </a:xfrm>
        </p:grpSpPr>
        <p:grpSp>
          <p:nvGrpSpPr>
            <p:cNvPr id="22" name="Group 21"/>
            <p:cNvGrpSpPr/>
            <p:nvPr/>
          </p:nvGrpSpPr>
          <p:grpSpPr>
            <a:xfrm>
              <a:off x="2340430" y="4906261"/>
              <a:ext cx="7511140" cy="900001"/>
              <a:chOff x="2340430" y="4906261"/>
              <a:chExt cx="7511140" cy="900001"/>
            </a:xfrm>
          </p:grpSpPr>
          <p:grpSp>
            <p:nvGrpSpPr>
              <p:cNvPr id="11" name="Group 10"/>
              <p:cNvGrpSpPr/>
              <p:nvPr/>
            </p:nvGrpSpPr>
            <p:grpSpPr>
              <a:xfrm>
                <a:off x="2340430" y="4906261"/>
                <a:ext cx="7511140" cy="900001"/>
                <a:chOff x="2340430" y="4906261"/>
                <a:chExt cx="7511140" cy="900001"/>
              </a:xfrm>
            </p:grpSpPr>
            <p:sp>
              <p:nvSpPr>
                <p:cNvPr id="121" name="Freeform: Shape 53">
                  <a:extLst>
                    <a:ext uri="{FF2B5EF4-FFF2-40B4-BE49-F238E27FC236}">
                      <a16:creationId xmlns:a16="http://schemas.microsoft.com/office/drawing/2014/main" id="{680676EB-A43A-4D93-9DA0-8628F3F6A2CC}"/>
                    </a:ext>
                  </a:extLst>
                </p:cNvPr>
                <p:cNvSpPr/>
                <p:nvPr/>
              </p:nvSpPr>
              <p:spPr>
                <a:xfrm flipV="1">
                  <a:off x="2340430" y="535626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2" name="Freeform: Shape 54">
                  <a:extLst>
                    <a:ext uri="{FF2B5EF4-FFF2-40B4-BE49-F238E27FC236}">
                      <a16:creationId xmlns:a16="http://schemas.microsoft.com/office/drawing/2014/main" id="{C6E0529A-1CE5-474C-96A8-0226EEE81166}"/>
                    </a:ext>
                  </a:extLst>
                </p:cNvPr>
                <p:cNvSpPr/>
                <p:nvPr/>
              </p:nvSpPr>
              <p:spPr>
                <a:xfrm>
                  <a:off x="2340430" y="490626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23" name="Group 122">
                  <a:extLst>
                    <a:ext uri="{FF2B5EF4-FFF2-40B4-BE49-F238E27FC236}">
                      <a16:creationId xmlns:a16="http://schemas.microsoft.com/office/drawing/2014/main" id="{FA26C62A-6C49-427D-9C55-F009B3C9B205}"/>
                    </a:ext>
                  </a:extLst>
                </p:cNvPr>
                <p:cNvGrpSpPr/>
                <p:nvPr/>
              </p:nvGrpSpPr>
              <p:grpSpPr>
                <a:xfrm>
                  <a:off x="9405256" y="4997034"/>
                  <a:ext cx="446314" cy="718455"/>
                  <a:chOff x="9492342" y="1680085"/>
                  <a:chExt cx="446314" cy="718455"/>
                </a:xfrm>
              </p:grpSpPr>
              <p:sp>
                <p:nvSpPr>
                  <p:cNvPr id="124" name="Rectangle 123">
                    <a:extLst>
                      <a:ext uri="{FF2B5EF4-FFF2-40B4-BE49-F238E27FC236}">
                        <a16:creationId xmlns:a16="http://schemas.microsoft.com/office/drawing/2014/main" id="{B9B1C817-E307-4F15-A3A6-19AECE4CACA3}"/>
                      </a:ext>
                    </a:extLst>
                  </p:cNvPr>
                  <p:cNvSpPr/>
                  <p:nvPr/>
                </p:nvSpPr>
                <p:spPr>
                  <a:xfrm>
                    <a:off x="9492342" y="2039312"/>
                    <a:ext cx="446313" cy="359228"/>
                  </a:xfrm>
                  <a:prstGeom prst="rect">
                    <a:avLst/>
                  </a:pr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ectangle 124">
                    <a:extLst>
                      <a:ext uri="{FF2B5EF4-FFF2-40B4-BE49-F238E27FC236}">
                        <a16:creationId xmlns:a16="http://schemas.microsoft.com/office/drawing/2014/main" id="{8E89AB39-B10D-4125-A396-5F6AF5440B98}"/>
                      </a:ext>
                    </a:extLst>
                  </p:cNvPr>
                  <p:cNvSpPr/>
                  <p:nvPr/>
                </p:nvSpPr>
                <p:spPr>
                  <a:xfrm>
                    <a:off x="9492343" y="1680085"/>
                    <a:ext cx="446313" cy="359228"/>
                  </a:xfrm>
                  <a:prstGeom prst="rect">
                    <a:avLst/>
                  </a:pr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6" name="Rectangle 125">
                  <a:extLst>
                    <a:ext uri="{FF2B5EF4-FFF2-40B4-BE49-F238E27FC236}">
                      <a16:creationId xmlns:a16="http://schemas.microsoft.com/office/drawing/2014/main" id="{9FFB0AC3-D4B9-4E2D-814F-8275D50CA62A}"/>
                    </a:ext>
                  </a:extLst>
                </p:cNvPr>
                <p:cNvSpPr/>
                <p:nvPr/>
              </p:nvSpPr>
              <p:spPr>
                <a:xfrm>
                  <a:off x="2786743" y="4906262"/>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ectangle 126">
                  <a:extLst>
                    <a:ext uri="{FF2B5EF4-FFF2-40B4-BE49-F238E27FC236}">
                      <a16:creationId xmlns:a16="http://schemas.microsoft.com/office/drawing/2014/main" id="{0812F3A1-F0A7-471B-B5DE-B3B0E0440479}"/>
                    </a:ext>
                  </a:extLst>
                </p:cNvPr>
                <p:cNvSpPr/>
                <p:nvPr/>
              </p:nvSpPr>
              <p:spPr>
                <a:xfrm>
                  <a:off x="2786743" y="5387705"/>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8" name="Group 127">
                  <a:extLst>
                    <a:ext uri="{FF2B5EF4-FFF2-40B4-BE49-F238E27FC236}">
                      <a16:creationId xmlns:a16="http://schemas.microsoft.com/office/drawing/2014/main" id="{FA4A672D-F9EF-44A8-98EC-A94D328497B0}"/>
                    </a:ext>
                  </a:extLst>
                </p:cNvPr>
                <p:cNvGrpSpPr/>
                <p:nvPr/>
              </p:nvGrpSpPr>
              <p:grpSpPr>
                <a:xfrm>
                  <a:off x="2498743" y="5068261"/>
                  <a:ext cx="576000" cy="576000"/>
                  <a:chOff x="2585829" y="1765883"/>
                  <a:chExt cx="576000" cy="576000"/>
                </a:xfrm>
                <a:effectLst>
                  <a:outerShdw blurRad="101600" dist="38100" dir="2700000" algn="tl" rotWithShape="0">
                    <a:prstClr val="black">
                      <a:alpha val="40000"/>
                    </a:prstClr>
                  </a:outerShdw>
                </a:effectLst>
              </p:grpSpPr>
              <p:sp>
                <p:nvSpPr>
                  <p:cNvPr id="129" name="Oval 6">
                    <a:extLst>
                      <a:ext uri="{FF2B5EF4-FFF2-40B4-BE49-F238E27FC236}">
                        <a16:creationId xmlns:a16="http://schemas.microsoft.com/office/drawing/2014/main" id="{A76E911E-A902-4623-8362-7669AF1D6C3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6">
                    <a:extLst>
                      <a:ext uri="{FF2B5EF4-FFF2-40B4-BE49-F238E27FC236}">
                        <a16:creationId xmlns:a16="http://schemas.microsoft.com/office/drawing/2014/main" id="{4601AB76-9715-475B-8984-0BC7580C83C7}"/>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1" name="Right Triangle 130">
                  <a:extLst>
                    <a:ext uri="{FF2B5EF4-FFF2-40B4-BE49-F238E27FC236}">
                      <a16:creationId xmlns:a16="http://schemas.microsoft.com/office/drawing/2014/main" id="{A949BA91-30AA-48F5-BB77-F576D5599C72}"/>
                    </a:ext>
                  </a:extLst>
                </p:cNvPr>
                <p:cNvSpPr/>
                <p:nvPr/>
              </p:nvSpPr>
              <p:spPr>
                <a:xfrm flipH="1" flipV="1">
                  <a:off x="3240430" y="4906261"/>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Rectangle 17"/>
              <p:cNvSpPr/>
              <p:nvPr/>
            </p:nvSpPr>
            <p:spPr>
              <a:xfrm>
                <a:off x="4151576" y="5175241"/>
                <a:ext cx="3723968" cy="429791"/>
              </a:xfrm>
              <a:prstGeom prst="rect">
                <a:avLst/>
              </a:prstGeom>
            </p:spPr>
            <p:txBody>
              <a:bodyPr wrap="none">
                <a:spAutoFit/>
              </a:bodyPr>
              <a:lstStyle/>
              <a:p>
                <a:pPr algn="ctr"/>
                <a:r>
                  <a:rPr lang="en-IN" sz="2000" dirty="0" err="1"/>
                  <a:t>y_pred</a:t>
                </a:r>
                <a:r>
                  <a:rPr lang="en-IN" sz="2000" dirty="0"/>
                  <a:t> = </a:t>
                </a:r>
                <a:r>
                  <a:rPr lang="en-IN" sz="2000" dirty="0" err="1"/>
                  <a:t>classifier.predict</a:t>
                </a:r>
                <a:r>
                  <a:rPr lang="en-IN" sz="2000" dirty="0"/>
                  <a:t>(</a:t>
                </a:r>
                <a:r>
                  <a:rPr lang="en-IN" sz="2000" dirty="0" err="1"/>
                  <a:t>X_test</a:t>
                </a:r>
                <a:r>
                  <a:rPr lang="en-IN" sz="2000" dirty="0"/>
                  <a:t>)</a:t>
                </a:r>
                <a:endParaRPr lang="en-IN" sz="2000" b="1" dirty="0"/>
              </a:p>
            </p:txBody>
          </p:sp>
        </p:grpSp>
        <p:sp>
          <p:nvSpPr>
            <p:cNvPr id="138" name="TextBox 137"/>
            <p:cNvSpPr txBox="1"/>
            <p:nvPr/>
          </p:nvSpPr>
          <p:spPr>
            <a:xfrm>
              <a:off x="2501769" y="5117733"/>
              <a:ext cx="581758" cy="477054"/>
            </a:xfrm>
            <a:prstGeom prst="rect">
              <a:avLst/>
            </a:prstGeom>
            <a:noFill/>
          </p:spPr>
          <p:txBody>
            <a:bodyPr wrap="square" rtlCol="0">
              <a:spAutoFit/>
            </a:bodyPr>
            <a:lstStyle/>
            <a:p>
              <a:pPr algn="ctr"/>
              <a:r>
                <a:rPr lang="en-IN" sz="2500" b="1" dirty="0">
                  <a:solidFill>
                    <a:schemeClr val="bg1"/>
                  </a:solidFill>
                </a:rPr>
                <a:t>4</a:t>
              </a:r>
            </a:p>
          </p:txBody>
        </p:sp>
      </p:grpSp>
    </p:spTree>
    <p:extLst>
      <p:ext uri="{BB962C8B-B14F-4D97-AF65-F5344CB8AC3E}">
        <p14:creationId xmlns:p14="http://schemas.microsoft.com/office/powerpoint/2010/main" val="13275821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8461"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500" dirty="0"/>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K-NN Algorithm</a:t>
            </a:r>
          </a:p>
        </p:txBody>
      </p:sp>
      <p:cxnSp>
        <p:nvCxnSpPr>
          <p:cNvPr id="15" name="Straight Connector 14"/>
          <p:cNvCxnSpPr/>
          <p:nvPr/>
        </p:nvCxnSpPr>
        <p:spPr>
          <a:xfrm>
            <a:off x="4239187" y="628920"/>
            <a:ext cx="36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971498" y="1421401"/>
            <a:ext cx="0" cy="3960000"/>
          </a:xfrm>
          <a:prstGeom prst="line">
            <a:avLst/>
          </a:prstGeom>
          <a:ln>
            <a:solidFill>
              <a:srgbClr val="E7E6E6"/>
            </a:solidFill>
            <a:prstDash val="dash"/>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0" y="1555016"/>
            <a:ext cx="6158251" cy="477054"/>
          </a:xfrm>
          <a:prstGeom prst="rect">
            <a:avLst/>
          </a:prstGeom>
          <a:noFill/>
        </p:spPr>
        <p:txBody>
          <a:bodyPr wrap="square" rtlCol="0">
            <a:spAutoFit/>
          </a:bodyPr>
          <a:lstStyle/>
          <a:p>
            <a:pPr algn="ctr"/>
            <a:r>
              <a:rPr lang="en-US" sz="2500" b="1" dirty="0">
                <a:solidFill>
                  <a:srgbClr val="E7E6E6"/>
                </a:solidFill>
                <a:latin typeface="Microsoft New Tai Lue" panose="020B0502040204020203" pitchFamily="34" charset="0"/>
                <a:cs typeface="Microsoft New Tai Lue" panose="020B0502040204020203" pitchFamily="34" charset="0"/>
              </a:rPr>
              <a:t>Advantages</a:t>
            </a:r>
            <a:endParaRPr lang="en-IN" sz="2500" b="1" dirty="0">
              <a:solidFill>
                <a:srgbClr val="E7E6E6"/>
              </a:solidFill>
              <a:latin typeface="Microsoft New Tai Lue" panose="020B0502040204020203" pitchFamily="34" charset="0"/>
              <a:cs typeface="Microsoft New Tai Lue" panose="020B0502040204020203" pitchFamily="34" charset="0"/>
            </a:endParaRPr>
          </a:p>
        </p:txBody>
      </p:sp>
      <p:sp>
        <p:nvSpPr>
          <p:cNvPr id="18" name="TextBox 17"/>
          <p:cNvSpPr txBox="1"/>
          <p:nvPr/>
        </p:nvSpPr>
        <p:spPr>
          <a:xfrm>
            <a:off x="5971498" y="1555016"/>
            <a:ext cx="6158251" cy="477054"/>
          </a:xfrm>
          <a:prstGeom prst="rect">
            <a:avLst/>
          </a:prstGeom>
          <a:noFill/>
        </p:spPr>
        <p:txBody>
          <a:bodyPr wrap="square" rtlCol="0">
            <a:spAutoFit/>
          </a:bodyPr>
          <a:lstStyle/>
          <a:p>
            <a:pPr algn="ctr"/>
            <a:r>
              <a:rPr lang="en-US" sz="2500" b="1" dirty="0">
                <a:solidFill>
                  <a:srgbClr val="E7E6E6"/>
                </a:solidFill>
                <a:latin typeface="Microsoft New Tai Lue" panose="020B0502040204020203" pitchFamily="34" charset="0"/>
                <a:cs typeface="Microsoft New Tai Lue" panose="020B0502040204020203" pitchFamily="34" charset="0"/>
              </a:rPr>
              <a:t>Dis-Advantages</a:t>
            </a:r>
            <a:endParaRPr lang="en-IN" sz="2500" b="1" dirty="0">
              <a:solidFill>
                <a:srgbClr val="E7E6E6"/>
              </a:solidFill>
              <a:latin typeface="Microsoft New Tai Lue" panose="020B0502040204020203" pitchFamily="34" charset="0"/>
              <a:cs typeface="Microsoft New Tai Lue" panose="020B0502040204020203" pitchFamily="34" charset="0"/>
            </a:endParaRPr>
          </a:p>
        </p:txBody>
      </p:sp>
      <p:sp>
        <p:nvSpPr>
          <p:cNvPr id="19" name="TextBox 18"/>
          <p:cNvSpPr txBox="1"/>
          <p:nvPr/>
        </p:nvSpPr>
        <p:spPr>
          <a:xfrm>
            <a:off x="412376" y="2283044"/>
            <a:ext cx="5163671" cy="3477875"/>
          </a:xfrm>
          <a:prstGeom prst="rect">
            <a:avLst/>
          </a:prstGeom>
          <a:noFill/>
        </p:spPr>
        <p:txBody>
          <a:bodyPr wrap="square" rtlCol="0">
            <a:spAutoFit/>
          </a:bodyPr>
          <a:lstStyle/>
          <a:p>
            <a:pPr marL="514350" indent="-514350">
              <a:buFont typeface="+mj-lt"/>
              <a:buAutoNum type="arabicPeriod"/>
            </a:pPr>
            <a:r>
              <a:rPr lang="en-IN" sz="2000" b="1" dirty="0">
                <a:solidFill>
                  <a:srgbClr val="E7E6E6"/>
                </a:solidFill>
              </a:rPr>
              <a:t>Easy to use</a:t>
            </a:r>
            <a:r>
              <a:rPr lang="en-US" sz="2000" b="1" dirty="0">
                <a:solidFill>
                  <a:srgbClr val="E7E6E6"/>
                </a:solidFill>
              </a:rPr>
              <a:t>.</a:t>
            </a:r>
            <a:br>
              <a:rPr lang="en-US" sz="2000" b="1" dirty="0">
                <a:solidFill>
                  <a:srgbClr val="E7E6E6"/>
                </a:solidFill>
              </a:rPr>
            </a:br>
            <a:endParaRPr lang="en-US" sz="2000" b="1" dirty="0">
              <a:solidFill>
                <a:srgbClr val="E7E6E6"/>
              </a:solidFill>
            </a:endParaRPr>
          </a:p>
          <a:p>
            <a:pPr marL="514350" indent="-514350">
              <a:buFont typeface="+mj-lt"/>
              <a:buAutoNum type="arabicPeriod"/>
            </a:pPr>
            <a:endParaRPr lang="en-US" sz="2000" b="1" dirty="0">
              <a:solidFill>
                <a:srgbClr val="E7E6E6"/>
              </a:solidFill>
            </a:endParaRPr>
          </a:p>
          <a:p>
            <a:pPr marL="514350" indent="-514350">
              <a:buFont typeface="+mj-lt"/>
              <a:buAutoNum type="arabicPeriod"/>
            </a:pPr>
            <a:r>
              <a:rPr lang="en-IN" sz="2000" b="1" dirty="0">
                <a:solidFill>
                  <a:srgbClr val="E7E6E6"/>
                </a:solidFill>
              </a:rPr>
              <a:t>Quick calculation time</a:t>
            </a:r>
            <a:r>
              <a:rPr lang="en-US" sz="2000" b="1" dirty="0">
                <a:solidFill>
                  <a:srgbClr val="E7E6E6"/>
                </a:solidFill>
              </a:rPr>
              <a:t>.</a:t>
            </a:r>
          </a:p>
          <a:p>
            <a:pPr marL="514350" indent="-514350">
              <a:buFont typeface="+mj-lt"/>
              <a:buAutoNum type="arabicPeriod"/>
            </a:pPr>
            <a:endParaRPr lang="en-US" sz="2000" b="1" dirty="0">
              <a:solidFill>
                <a:srgbClr val="E7E6E6"/>
              </a:solidFill>
            </a:endParaRPr>
          </a:p>
          <a:p>
            <a:pPr marL="514350" indent="-514350">
              <a:buFont typeface="+mj-lt"/>
              <a:buAutoNum type="arabicPeriod"/>
            </a:pPr>
            <a:endParaRPr lang="en-US" sz="2000" b="1" dirty="0">
              <a:solidFill>
                <a:srgbClr val="E7E6E6"/>
              </a:solidFill>
            </a:endParaRPr>
          </a:p>
          <a:p>
            <a:pPr marL="514350" indent="-514350">
              <a:buFont typeface="+mj-lt"/>
              <a:buAutoNum type="arabicPeriod"/>
            </a:pPr>
            <a:endParaRPr lang="en-US" sz="2000" b="1" dirty="0">
              <a:solidFill>
                <a:srgbClr val="E7E6E6"/>
              </a:solidFill>
            </a:endParaRPr>
          </a:p>
          <a:p>
            <a:pPr marL="514350" indent="-514350">
              <a:buFont typeface="+mj-lt"/>
              <a:buAutoNum type="arabicPeriod"/>
            </a:pPr>
            <a:endParaRPr lang="en-US" sz="2000" b="1" dirty="0">
              <a:solidFill>
                <a:srgbClr val="E7E6E6"/>
              </a:solidFill>
            </a:endParaRPr>
          </a:p>
          <a:p>
            <a:pPr marL="514350" indent="-514350">
              <a:buFont typeface="+mj-lt"/>
              <a:buAutoNum type="arabicPeriod"/>
            </a:pPr>
            <a:r>
              <a:rPr lang="en-US" sz="2000" b="1" dirty="0">
                <a:solidFill>
                  <a:srgbClr val="E7E6E6"/>
                </a:solidFill>
              </a:rPr>
              <a:t>Does not make assumptions about the data.</a:t>
            </a:r>
          </a:p>
          <a:p>
            <a:endParaRPr lang="en-US" sz="2000" b="1" dirty="0">
              <a:solidFill>
                <a:srgbClr val="E7E6E6"/>
              </a:solidFill>
            </a:endParaRPr>
          </a:p>
        </p:txBody>
      </p:sp>
      <p:sp>
        <p:nvSpPr>
          <p:cNvPr id="20" name="TextBox 19"/>
          <p:cNvSpPr txBox="1"/>
          <p:nvPr/>
        </p:nvSpPr>
        <p:spPr>
          <a:xfrm>
            <a:off x="6122392" y="2283044"/>
            <a:ext cx="5752132" cy="3739485"/>
          </a:xfrm>
          <a:prstGeom prst="rect">
            <a:avLst/>
          </a:prstGeom>
          <a:noFill/>
        </p:spPr>
        <p:txBody>
          <a:bodyPr wrap="square" rtlCol="0">
            <a:spAutoFit/>
          </a:bodyPr>
          <a:lstStyle/>
          <a:p>
            <a:pPr marL="514350" indent="-514350">
              <a:buFont typeface="+mj-lt"/>
              <a:buAutoNum type="arabicPeriod"/>
            </a:pPr>
            <a:r>
              <a:rPr lang="en-US" sz="2000" b="1" dirty="0">
                <a:solidFill>
                  <a:schemeClr val="bg1"/>
                </a:solidFill>
              </a:rPr>
              <a:t>Distance of the new instance is computed with all the training samples every time.</a:t>
            </a:r>
          </a:p>
          <a:p>
            <a:pPr marL="514350" indent="-514350">
              <a:buFont typeface="+mj-lt"/>
              <a:buAutoNum type="arabicPeriod"/>
            </a:pPr>
            <a:endParaRPr lang="en-US" sz="1900" b="1" dirty="0">
              <a:solidFill>
                <a:srgbClr val="E7E6E6"/>
              </a:solidFill>
            </a:endParaRPr>
          </a:p>
          <a:p>
            <a:pPr marL="514350" indent="-514350">
              <a:buFont typeface="+mj-lt"/>
              <a:buAutoNum type="arabicPeriod"/>
            </a:pPr>
            <a:r>
              <a:rPr lang="en-US" sz="2000" b="1" dirty="0">
                <a:solidFill>
                  <a:schemeClr val="bg1"/>
                </a:solidFill>
              </a:rPr>
              <a:t>Choosing the value of K is a tough choice to make as lower value of K results in higher influence of noise whereas increasing the number of K might result into overfitting.</a:t>
            </a:r>
          </a:p>
          <a:p>
            <a:pPr marL="514350" indent="-514350">
              <a:buFont typeface="+mj-lt"/>
              <a:buAutoNum type="arabicPeriod"/>
            </a:pPr>
            <a:endParaRPr lang="en-US" sz="1900" b="1" dirty="0">
              <a:solidFill>
                <a:srgbClr val="E7E6E6"/>
              </a:solidFill>
            </a:endParaRPr>
          </a:p>
          <a:p>
            <a:pPr marL="514350" indent="-514350">
              <a:buFont typeface="+mj-lt"/>
              <a:buAutoNum type="arabicPeriod"/>
            </a:pPr>
            <a:r>
              <a:rPr lang="en-US" sz="2000" b="1" dirty="0">
                <a:solidFill>
                  <a:schemeClr val="bg1"/>
                </a:solidFill>
              </a:rPr>
              <a:t>KNN is computationally expensive as it searches the nearest neighbors for the new point at the prediction stage</a:t>
            </a:r>
          </a:p>
          <a:p>
            <a:pPr marL="514350" indent="-514350">
              <a:buFont typeface="+mj-lt"/>
              <a:buAutoNum type="arabicPeriod"/>
            </a:pPr>
            <a:endParaRPr lang="en-US" sz="1900" b="1" dirty="0">
              <a:solidFill>
                <a:srgbClr val="E7E6E6"/>
              </a:solidFill>
            </a:endParaRPr>
          </a:p>
        </p:txBody>
      </p:sp>
    </p:spTree>
    <p:extLst>
      <p:ext uri="{BB962C8B-B14F-4D97-AF65-F5344CB8AC3E}">
        <p14:creationId xmlns:p14="http://schemas.microsoft.com/office/powerpoint/2010/main" val="3320320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0"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dirty="0">
                <a:solidFill>
                  <a:srgbClr val="E7E6E6"/>
                </a:solidFill>
                <a:latin typeface="Microsoft New Tai Lue" panose="020B0502040204020203" pitchFamily="34" charset="0"/>
                <a:cs typeface="Microsoft New Tai Lue" panose="020B0502040204020203" pitchFamily="34" charset="0"/>
              </a:rPr>
              <a:t>Applications of K-NN Algorithm</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sp>
        <p:nvSpPr>
          <p:cNvPr id="17" name="Rectangle: Rounded Corners 3">
            <a:extLst>
              <a:ext uri="{FF2B5EF4-FFF2-40B4-BE49-F238E27FC236}">
                <a16:creationId xmlns:a16="http://schemas.microsoft.com/office/drawing/2014/main" id="{7772DC68-ECD8-4A9E-B5C1-04A0E3B8D3C4}"/>
              </a:ext>
            </a:extLst>
          </p:cNvPr>
          <p:cNvSpPr/>
          <p:nvPr/>
        </p:nvSpPr>
        <p:spPr>
          <a:xfrm>
            <a:off x="883920" y="716883"/>
            <a:ext cx="10424160" cy="759655"/>
          </a:xfrm>
          <a:prstGeom prst="roundRect">
            <a:avLst>
              <a:gd name="adj" fmla="val 50000"/>
            </a:avLst>
          </a:prstGeom>
          <a:solidFill>
            <a:schemeClr val="bg1"/>
          </a:solidFill>
          <a:ln>
            <a:noFill/>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4">
            <a:extLst>
              <a:ext uri="{FF2B5EF4-FFF2-40B4-BE49-F238E27FC236}">
                <a16:creationId xmlns:a16="http://schemas.microsoft.com/office/drawing/2014/main" id="{0C1DC683-D8C3-47A7-A59C-BD843ECB15E7}"/>
              </a:ext>
            </a:extLst>
          </p:cNvPr>
          <p:cNvSpPr/>
          <p:nvPr/>
        </p:nvSpPr>
        <p:spPr>
          <a:xfrm>
            <a:off x="1211943" y="922539"/>
            <a:ext cx="9768114" cy="348342"/>
          </a:xfrm>
          <a:prstGeom prst="roundRect">
            <a:avLst>
              <a:gd name="adj" fmla="val 50000"/>
            </a:avLst>
          </a:prstGeom>
          <a:solidFill>
            <a:schemeClr val="tx1">
              <a:lumMod val="50000"/>
              <a:lumOff val="5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907FF938-5070-4BD2-AA99-A39EAD0261EB}"/>
              </a:ext>
            </a:extLst>
          </p:cNvPr>
          <p:cNvGrpSpPr/>
          <p:nvPr/>
        </p:nvGrpSpPr>
        <p:grpSpPr>
          <a:xfrm>
            <a:off x="2957194" y="716883"/>
            <a:ext cx="2194560" cy="4422343"/>
            <a:chOff x="2957194" y="604911"/>
            <a:chExt cx="2194560" cy="4422343"/>
          </a:xfrm>
        </p:grpSpPr>
        <p:grpSp>
          <p:nvGrpSpPr>
            <p:cNvPr id="33" name="Group 32">
              <a:extLst>
                <a:ext uri="{FF2B5EF4-FFF2-40B4-BE49-F238E27FC236}">
                  <a16:creationId xmlns:a16="http://schemas.microsoft.com/office/drawing/2014/main" id="{C28D802A-8900-4093-85AE-C5B968360B3F}"/>
                </a:ext>
              </a:extLst>
            </p:cNvPr>
            <p:cNvGrpSpPr/>
            <p:nvPr/>
          </p:nvGrpSpPr>
          <p:grpSpPr>
            <a:xfrm>
              <a:off x="2957194" y="604911"/>
              <a:ext cx="2194560" cy="4422343"/>
              <a:chOff x="2957194" y="604911"/>
              <a:chExt cx="2194560" cy="4422343"/>
            </a:xfrm>
          </p:grpSpPr>
          <p:sp>
            <p:nvSpPr>
              <p:cNvPr id="36" name="Freeform: Shape 52">
                <a:extLst>
                  <a:ext uri="{FF2B5EF4-FFF2-40B4-BE49-F238E27FC236}">
                    <a16:creationId xmlns:a16="http://schemas.microsoft.com/office/drawing/2014/main" id="{BFF01B3C-7948-407D-B99E-C93A08C5E730}"/>
                  </a:ext>
                </a:extLst>
              </p:cNvPr>
              <p:cNvSpPr/>
              <p:nvPr/>
            </p:nvSpPr>
            <p:spPr>
              <a:xfrm flipH="1">
                <a:off x="4026889" y="2803925"/>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8">
                <a:extLst>
                  <a:ext uri="{FF2B5EF4-FFF2-40B4-BE49-F238E27FC236}">
                    <a16:creationId xmlns:a16="http://schemas.microsoft.com/office/drawing/2014/main" id="{BEE4B28C-68B1-4871-819C-428B107B144A}"/>
                  </a:ext>
                </a:extLst>
              </p:cNvPr>
              <p:cNvSpPr/>
              <p:nvPr/>
            </p:nvSpPr>
            <p:spPr>
              <a:xfrm>
                <a:off x="2957194" y="2832694"/>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FF9900">
                      <a:alpha val="50000"/>
                    </a:srgbClr>
                  </a:gs>
                  <a:gs pos="0">
                    <a:srgbClr val="FFCC00">
                      <a:alpha val="70000"/>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7797F9E2-AA8F-474C-A370-5AC9236EBED4}"/>
                  </a:ext>
                </a:extLst>
              </p:cNvPr>
              <p:cNvGrpSpPr/>
              <p:nvPr/>
            </p:nvGrpSpPr>
            <p:grpSpPr>
              <a:xfrm>
                <a:off x="3674647" y="604911"/>
                <a:ext cx="759655" cy="759655"/>
                <a:chOff x="3275875" y="604911"/>
                <a:chExt cx="759655" cy="759655"/>
              </a:xfrm>
            </p:grpSpPr>
            <p:sp>
              <p:nvSpPr>
                <p:cNvPr id="43" name="Oval 42">
                  <a:extLst>
                    <a:ext uri="{FF2B5EF4-FFF2-40B4-BE49-F238E27FC236}">
                      <a16:creationId xmlns:a16="http://schemas.microsoft.com/office/drawing/2014/main" id="{E4163879-ABAA-4544-B016-BB09E5FCCEC6}"/>
                    </a:ext>
                  </a:extLst>
                </p:cNvPr>
                <p:cNvSpPr/>
                <p:nvPr/>
              </p:nvSpPr>
              <p:spPr>
                <a:xfrm>
                  <a:off x="3275875"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834B1B57-FB35-4E14-8B2F-DF7CC19830AA}"/>
                    </a:ext>
                  </a:extLst>
                </p:cNvPr>
                <p:cNvSpPr/>
                <p:nvPr/>
              </p:nvSpPr>
              <p:spPr>
                <a:xfrm>
                  <a:off x="3412476" y="741512"/>
                  <a:ext cx="486452" cy="486452"/>
                </a:xfrm>
                <a:prstGeom prst="ellipse">
                  <a:avLst/>
                </a:prstGeom>
                <a:gradFill flip="none" rotWithShape="1">
                  <a:gsLst>
                    <a:gs pos="100000">
                      <a:srgbClr val="FF9900">
                        <a:alpha val="50000"/>
                      </a:srgbClr>
                    </a:gs>
                    <a:gs pos="0">
                      <a:srgbClr val="FFCC00">
                        <a:alpha val="70000"/>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39" name="Straight Connector 38">
                <a:extLst>
                  <a:ext uri="{FF2B5EF4-FFF2-40B4-BE49-F238E27FC236}">
                    <a16:creationId xmlns:a16="http://schemas.microsoft.com/office/drawing/2014/main" id="{3756914D-1821-44E7-81E1-CE3DDFB73C39}"/>
                  </a:ext>
                </a:extLst>
              </p:cNvPr>
              <p:cNvCxnSpPr>
                <a:cxnSpLocks/>
                <a:stCxn id="43" idx="4"/>
                <a:endCxn id="37" idx="5"/>
              </p:cNvCxnSpPr>
              <p:nvPr/>
            </p:nvCxnSpPr>
            <p:spPr>
              <a:xfrm flipH="1">
                <a:off x="4054474" y="1364566"/>
                <a:ext cx="1" cy="1468128"/>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40" name="Freeform: Shape 53">
                <a:extLst>
                  <a:ext uri="{FF2B5EF4-FFF2-40B4-BE49-F238E27FC236}">
                    <a16:creationId xmlns:a16="http://schemas.microsoft.com/office/drawing/2014/main" id="{0AF792A8-00D2-4999-8B38-71B04C28E7C9}"/>
                  </a:ext>
                </a:extLst>
              </p:cNvPr>
              <p:cNvSpPr/>
              <p:nvPr/>
            </p:nvSpPr>
            <p:spPr>
              <a:xfrm>
                <a:off x="4049549" y="2803925"/>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241E3357-6290-4492-B2EC-314BE3D13DAF}"/>
                  </a:ext>
                </a:extLst>
              </p:cNvPr>
              <p:cNvCxnSpPr>
                <a:cxnSpLocks/>
              </p:cNvCxnSpPr>
              <p:nvPr/>
            </p:nvCxnSpPr>
            <p:spPr>
              <a:xfrm flipV="1">
                <a:off x="4010731" y="2765155"/>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C9112D2-8ADF-4D34-A4CF-6E3032134A24}"/>
                  </a:ext>
                </a:extLst>
              </p:cNvPr>
              <p:cNvCxnSpPr>
                <a:cxnSpLocks/>
              </p:cNvCxnSpPr>
              <p:nvPr/>
            </p:nvCxnSpPr>
            <p:spPr>
              <a:xfrm flipV="1">
                <a:off x="4007487" y="2747323"/>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4" name="Graphic 84" descr="Sign Language">
              <a:extLst>
                <a:ext uri="{FF2B5EF4-FFF2-40B4-BE49-F238E27FC236}">
                  <a16:creationId xmlns:a16="http://schemas.microsoft.com/office/drawing/2014/main" id="{9E5F0913-BDE2-4CA9-8AB2-D57C74BF6D4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89111" y="3973510"/>
              <a:ext cx="914400" cy="914400"/>
            </a:xfrm>
            <a:prstGeom prst="rect">
              <a:avLst/>
            </a:prstGeom>
          </p:spPr>
        </p:pic>
        <p:sp>
          <p:nvSpPr>
            <p:cNvPr id="35" name="TextBox 34">
              <a:extLst>
                <a:ext uri="{FF2B5EF4-FFF2-40B4-BE49-F238E27FC236}">
                  <a16:creationId xmlns:a16="http://schemas.microsoft.com/office/drawing/2014/main" id="{95CBDD67-882F-4883-A96A-C9BB6B229C08}"/>
                </a:ext>
              </a:extLst>
            </p:cNvPr>
            <p:cNvSpPr txBox="1"/>
            <p:nvPr/>
          </p:nvSpPr>
          <p:spPr>
            <a:xfrm>
              <a:off x="3115603" y="3440469"/>
              <a:ext cx="1833748" cy="415498"/>
            </a:xfrm>
            <a:prstGeom prst="rect">
              <a:avLst/>
            </a:prstGeom>
            <a:noFill/>
          </p:spPr>
          <p:txBody>
            <a:bodyPr wrap="square" rtlCol="0">
              <a:spAutoFit/>
            </a:bodyPr>
            <a:lstStyle/>
            <a:p>
              <a:pPr algn="ctr"/>
              <a:r>
                <a:rPr lang="en-US" sz="2100" dirty="0">
                  <a:solidFill>
                    <a:schemeClr val="bg1"/>
                  </a:solidFill>
                </a:rPr>
                <a:t>Text Mining</a:t>
              </a:r>
            </a:p>
          </p:txBody>
        </p:sp>
      </p:grpSp>
      <p:grpSp>
        <p:nvGrpSpPr>
          <p:cNvPr id="45" name="Group 44">
            <a:extLst>
              <a:ext uri="{FF2B5EF4-FFF2-40B4-BE49-F238E27FC236}">
                <a16:creationId xmlns:a16="http://schemas.microsoft.com/office/drawing/2014/main" id="{F6633BC8-8A8C-41EC-9A50-4E8DF390658A}"/>
              </a:ext>
            </a:extLst>
          </p:cNvPr>
          <p:cNvGrpSpPr/>
          <p:nvPr/>
        </p:nvGrpSpPr>
        <p:grpSpPr>
          <a:xfrm>
            <a:off x="5035270" y="656592"/>
            <a:ext cx="2194560" cy="4945405"/>
            <a:chOff x="5035270" y="544620"/>
            <a:chExt cx="2194560" cy="4945405"/>
          </a:xfrm>
        </p:grpSpPr>
        <p:grpSp>
          <p:nvGrpSpPr>
            <p:cNvPr id="46" name="Group 45">
              <a:extLst>
                <a:ext uri="{FF2B5EF4-FFF2-40B4-BE49-F238E27FC236}">
                  <a16:creationId xmlns:a16="http://schemas.microsoft.com/office/drawing/2014/main" id="{B07E31DA-DC39-43AC-9EA0-9AA75DA66072}"/>
                </a:ext>
              </a:extLst>
            </p:cNvPr>
            <p:cNvGrpSpPr/>
            <p:nvPr/>
          </p:nvGrpSpPr>
          <p:grpSpPr>
            <a:xfrm>
              <a:off x="5035270" y="544620"/>
              <a:ext cx="2194560" cy="4945405"/>
              <a:chOff x="5035270" y="544620"/>
              <a:chExt cx="2194560" cy="4945405"/>
            </a:xfrm>
          </p:grpSpPr>
          <p:sp>
            <p:nvSpPr>
              <p:cNvPr id="49" name="Freeform: Shape 58">
                <a:extLst>
                  <a:ext uri="{FF2B5EF4-FFF2-40B4-BE49-F238E27FC236}">
                    <a16:creationId xmlns:a16="http://schemas.microsoft.com/office/drawing/2014/main" id="{798AF131-19A4-44D7-BB03-D6D7CC918295}"/>
                  </a:ext>
                </a:extLst>
              </p:cNvPr>
              <p:cNvSpPr/>
              <p:nvPr/>
            </p:nvSpPr>
            <p:spPr>
              <a:xfrm flipH="1">
                <a:off x="6114476" y="3291776"/>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9">
                <a:extLst>
                  <a:ext uri="{FF2B5EF4-FFF2-40B4-BE49-F238E27FC236}">
                    <a16:creationId xmlns:a16="http://schemas.microsoft.com/office/drawing/2014/main" id="{B1C62A36-BB03-49EE-BF66-BDBEA57C3A73}"/>
                  </a:ext>
                </a:extLst>
              </p:cNvPr>
              <p:cNvSpPr/>
              <p:nvPr/>
            </p:nvSpPr>
            <p:spPr>
              <a:xfrm>
                <a:off x="5035270" y="3295465"/>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660066">
                      <a:alpha val="49804"/>
                    </a:srgbClr>
                  </a:gs>
                  <a:gs pos="0">
                    <a:srgbClr val="FF00FF">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1C8BD27D-4E69-4B3E-8882-5AC53EAB5452}"/>
                  </a:ext>
                </a:extLst>
              </p:cNvPr>
              <p:cNvGrpSpPr/>
              <p:nvPr/>
            </p:nvGrpSpPr>
            <p:grpSpPr>
              <a:xfrm>
                <a:off x="5752723" y="544620"/>
                <a:ext cx="759655" cy="759655"/>
                <a:chOff x="4955179" y="604911"/>
                <a:chExt cx="759655" cy="759655"/>
              </a:xfrm>
            </p:grpSpPr>
            <p:sp>
              <p:nvSpPr>
                <p:cNvPr id="56" name="Oval 55">
                  <a:extLst>
                    <a:ext uri="{FF2B5EF4-FFF2-40B4-BE49-F238E27FC236}">
                      <a16:creationId xmlns:a16="http://schemas.microsoft.com/office/drawing/2014/main" id="{20F3F120-6FFB-41A7-93B4-52CA320BC6C9}"/>
                    </a:ext>
                  </a:extLst>
                </p:cNvPr>
                <p:cNvSpPr/>
                <p:nvPr/>
              </p:nvSpPr>
              <p:spPr>
                <a:xfrm>
                  <a:off x="4955179"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83F6ACE-DC0B-486C-8FED-7786A4765D7C}"/>
                    </a:ext>
                  </a:extLst>
                </p:cNvPr>
                <p:cNvSpPr/>
                <p:nvPr/>
              </p:nvSpPr>
              <p:spPr>
                <a:xfrm>
                  <a:off x="5091780" y="741512"/>
                  <a:ext cx="486452" cy="486452"/>
                </a:xfrm>
                <a:prstGeom prst="ellipse">
                  <a:avLst/>
                </a:prstGeom>
                <a:gradFill flip="none" rotWithShape="1">
                  <a:gsLst>
                    <a:gs pos="100000">
                      <a:srgbClr val="660066">
                        <a:alpha val="49804"/>
                      </a:srgbClr>
                    </a:gs>
                    <a:gs pos="0">
                      <a:srgbClr val="FF00FF">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52" name="Straight Connector 51">
                <a:extLst>
                  <a:ext uri="{FF2B5EF4-FFF2-40B4-BE49-F238E27FC236}">
                    <a16:creationId xmlns:a16="http://schemas.microsoft.com/office/drawing/2014/main" id="{CD80CE6E-A29B-411C-A3B8-4551426EE785}"/>
                  </a:ext>
                </a:extLst>
              </p:cNvPr>
              <p:cNvCxnSpPr>
                <a:cxnSpLocks/>
                <a:stCxn id="56" idx="4"/>
                <a:endCxn id="50" idx="5"/>
              </p:cNvCxnSpPr>
              <p:nvPr/>
            </p:nvCxnSpPr>
            <p:spPr>
              <a:xfrm flipH="1">
                <a:off x="6132550" y="1304275"/>
                <a:ext cx="1" cy="199119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53" name="Freeform: Shape 59">
                <a:extLst>
                  <a:ext uri="{FF2B5EF4-FFF2-40B4-BE49-F238E27FC236}">
                    <a16:creationId xmlns:a16="http://schemas.microsoft.com/office/drawing/2014/main" id="{32C941A7-289C-4FFA-9DDC-8AD3166EA3D0}"/>
                  </a:ext>
                </a:extLst>
              </p:cNvPr>
              <p:cNvSpPr/>
              <p:nvPr/>
            </p:nvSpPr>
            <p:spPr>
              <a:xfrm>
                <a:off x="6137136" y="3291776"/>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5096E262-B41A-49CC-9459-AE705D439793}"/>
                  </a:ext>
                </a:extLst>
              </p:cNvPr>
              <p:cNvCxnSpPr>
                <a:cxnSpLocks/>
              </p:cNvCxnSpPr>
              <p:nvPr/>
            </p:nvCxnSpPr>
            <p:spPr>
              <a:xfrm flipV="1">
                <a:off x="6098318" y="3253006"/>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498C4A-685E-4B05-8C12-8EA66C776328}"/>
                  </a:ext>
                </a:extLst>
              </p:cNvPr>
              <p:cNvCxnSpPr>
                <a:cxnSpLocks/>
              </p:cNvCxnSpPr>
              <p:nvPr/>
            </p:nvCxnSpPr>
            <p:spPr>
              <a:xfrm flipV="1">
                <a:off x="6095074" y="3235174"/>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7" name="Graphic 80" descr="Pie chart">
              <a:extLst>
                <a:ext uri="{FF2B5EF4-FFF2-40B4-BE49-F238E27FC236}">
                  <a16:creationId xmlns:a16="http://schemas.microsoft.com/office/drawing/2014/main" id="{D0ABFED7-9EC1-4AD6-9AA9-EAA1E57C56E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63285" y="4402549"/>
              <a:ext cx="914400" cy="914400"/>
            </a:xfrm>
            <a:prstGeom prst="rect">
              <a:avLst/>
            </a:prstGeom>
          </p:spPr>
        </p:pic>
        <p:sp>
          <p:nvSpPr>
            <p:cNvPr id="48" name="TextBox 47">
              <a:extLst>
                <a:ext uri="{FF2B5EF4-FFF2-40B4-BE49-F238E27FC236}">
                  <a16:creationId xmlns:a16="http://schemas.microsoft.com/office/drawing/2014/main" id="{A5EEDE01-4F4A-47BB-97DE-5FF5CC4E2F78}"/>
                </a:ext>
              </a:extLst>
            </p:cNvPr>
            <p:cNvSpPr txBox="1"/>
            <p:nvPr/>
          </p:nvSpPr>
          <p:spPr>
            <a:xfrm>
              <a:off x="5237673" y="3790357"/>
              <a:ext cx="1833748" cy="369332"/>
            </a:xfrm>
            <a:prstGeom prst="rect">
              <a:avLst/>
            </a:prstGeom>
            <a:noFill/>
          </p:spPr>
          <p:txBody>
            <a:bodyPr wrap="square" rtlCol="0">
              <a:spAutoFit/>
            </a:bodyPr>
            <a:lstStyle/>
            <a:p>
              <a:pPr algn="ctr"/>
              <a:r>
                <a:rPr lang="en-US" dirty="0">
                  <a:solidFill>
                    <a:schemeClr val="bg1"/>
                  </a:solidFill>
                </a:rPr>
                <a:t>Medicine</a:t>
              </a:r>
            </a:p>
          </p:txBody>
        </p:sp>
      </p:grpSp>
      <p:grpSp>
        <p:nvGrpSpPr>
          <p:cNvPr id="58" name="Group 57">
            <a:extLst>
              <a:ext uri="{FF2B5EF4-FFF2-40B4-BE49-F238E27FC236}">
                <a16:creationId xmlns:a16="http://schemas.microsoft.com/office/drawing/2014/main" id="{08A578C9-EEDC-4B2F-A52A-7BE4C42C358B}"/>
              </a:ext>
            </a:extLst>
          </p:cNvPr>
          <p:cNvGrpSpPr/>
          <p:nvPr/>
        </p:nvGrpSpPr>
        <p:grpSpPr>
          <a:xfrm>
            <a:off x="7113346" y="716883"/>
            <a:ext cx="2194560" cy="4283056"/>
            <a:chOff x="7113346" y="604911"/>
            <a:chExt cx="2194560" cy="4283056"/>
          </a:xfrm>
        </p:grpSpPr>
        <p:grpSp>
          <p:nvGrpSpPr>
            <p:cNvPr id="59" name="Group 58">
              <a:extLst>
                <a:ext uri="{FF2B5EF4-FFF2-40B4-BE49-F238E27FC236}">
                  <a16:creationId xmlns:a16="http://schemas.microsoft.com/office/drawing/2014/main" id="{E77BE62B-2115-46DA-BEC9-7FAF09C758B3}"/>
                </a:ext>
              </a:extLst>
            </p:cNvPr>
            <p:cNvGrpSpPr/>
            <p:nvPr/>
          </p:nvGrpSpPr>
          <p:grpSpPr>
            <a:xfrm>
              <a:off x="7113346" y="604911"/>
              <a:ext cx="2194560" cy="4283056"/>
              <a:chOff x="7113346" y="604911"/>
              <a:chExt cx="2194560" cy="4283056"/>
            </a:xfrm>
          </p:grpSpPr>
          <p:sp>
            <p:nvSpPr>
              <p:cNvPr id="62" name="Freeform: Shape 63">
                <a:extLst>
                  <a:ext uri="{FF2B5EF4-FFF2-40B4-BE49-F238E27FC236}">
                    <a16:creationId xmlns:a16="http://schemas.microsoft.com/office/drawing/2014/main" id="{596FA47F-50CE-4037-BC85-37BC508D4916}"/>
                  </a:ext>
                </a:extLst>
              </p:cNvPr>
              <p:cNvSpPr/>
              <p:nvPr/>
            </p:nvSpPr>
            <p:spPr>
              <a:xfrm flipH="1">
                <a:off x="8183041" y="2692938"/>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10">
                <a:extLst>
                  <a:ext uri="{FF2B5EF4-FFF2-40B4-BE49-F238E27FC236}">
                    <a16:creationId xmlns:a16="http://schemas.microsoft.com/office/drawing/2014/main" id="{401A764A-8F8B-45FD-B5AE-A1A57A1FB6D6}"/>
                  </a:ext>
                </a:extLst>
              </p:cNvPr>
              <p:cNvSpPr/>
              <p:nvPr/>
            </p:nvSpPr>
            <p:spPr>
              <a:xfrm>
                <a:off x="7113346" y="2693407"/>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33CC">
                      <a:alpha val="49804"/>
                    </a:srgbClr>
                  </a:gs>
                  <a:gs pos="0">
                    <a:srgbClr val="0099FF">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521449BE-246D-4CA3-85DE-72D0DAAAC78F}"/>
                  </a:ext>
                </a:extLst>
              </p:cNvPr>
              <p:cNvGrpSpPr/>
              <p:nvPr/>
            </p:nvGrpSpPr>
            <p:grpSpPr>
              <a:xfrm>
                <a:off x="7830799" y="604911"/>
                <a:ext cx="759655" cy="759655"/>
                <a:chOff x="6634483" y="604911"/>
                <a:chExt cx="759655" cy="759655"/>
              </a:xfrm>
            </p:grpSpPr>
            <p:sp>
              <p:nvSpPr>
                <p:cNvPr id="69" name="Oval 68">
                  <a:extLst>
                    <a:ext uri="{FF2B5EF4-FFF2-40B4-BE49-F238E27FC236}">
                      <a16:creationId xmlns:a16="http://schemas.microsoft.com/office/drawing/2014/main" id="{249BB675-28A9-40C3-85F3-AFA9FAA24F84}"/>
                    </a:ext>
                  </a:extLst>
                </p:cNvPr>
                <p:cNvSpPr/>
                <p:nvPr/>
              </p:nvSpPr>
              <p:spPr>
                <a:xfrm>
                  <a:off x="6634483"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D7A2499C-6923-4D4A-B894-982B7C071925}"/>
                    </a:ext>
                  </a:extLst>
                </p:cNvPr>
                <p:cNvSpPr/>
                <p:nvPr/>
              </p:nvSpPr>
              <p:spPr>
                <a:xfrm>
                  <a:off x="6771084" y="741512"/>
                  <a:ext cx="486452" cy="486452"/>
                </a:xfrm>
                <a:prstGeom prst="ellipse">
                  <a:avLst/>
                </a:prstGeom>
                <a:gradFill flip="none" rotWithShape="1">
                  <a:gsLst>
                    <a:gs pos="100000">
                      <a:srgbClr val="0033CC">
                        <a:alpha val="49804"/>
                      </a:srgbClr>
                    </a:gs>
                    <a:gs pos="0">
                      <a:srgbClr val="0099FF">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65" name="Straight Connector 64">
                <a:extLst>
                  <a:ext uri="{FF2B5EF4-FFF2-40B4-BE49-F238E27FC236}">
                    <a16:creationId xmlns:a16="http://schemas.microsoft.com/office/drawing/2014/main" id="{6C87BAC3-B1C9-476A-A35B-B09957FD6681}"/>
                  </a:ext>
                </a:extLst>
              </p:cNvPr>
              <p:cNvCxnSpPr>
                <a:cxnSpLocks/>
                <a:stCxn id="69" idx="4"/>
                <a:endCxn id="63" idx="5"/>
              </p:cNvCxnSpPr>
              <p:nvPr/>
            </p:nvCxnSpPr>
            <p:spPr>
              <a:xfrm flipH="1">
                <a:off x="8210626" y="1364566"/>
                <a:ext cx="1" cy="1328841"/>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6" name="Freeform: Shape 64">
                <a:extLst>
                  <a:ext uri="{FF2B5EF4-FFF2-40B4-BE49-F238E27FC236}">
                    <a16:creationId xmlns:a16="http://schemas.microsoft.com/office/drawing/2014/main" id="{1C67C07C-73EF-42FE-9B4C-DDAC523B09A4}"/>
                  </a:ext>
                </a:extLst>
              </p:cNvPr>
              <p:cNvSpPr/>
              <p:nvPr/>
            </p:nvSpPr>
            <p:spPr>
              <a:xfrm>
                <a:off x="8205701" y="2692938"/>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5949C6E9-13BB-4DEC-A8FE-FF8BB03B5987}"/>
                  </a:ext>
                </a:extLst>
              </p:cNvPr>
              <p:cNvCxnSpPr>
                <a:cxnSpLocks/>
              </p:cNvCxnSpPr>
              <p:nvPr/>
            </p:nvCxnSpPr>
            <p:spPr>
              <a:xfrm flipV="1">
                <a:off x="8166883" y="2654168"/>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7CF0419-2434-40DC-AC5D-D03D51ED2A91}"/>
                  </a:ext>
                </a:extLst>
              </p:cNvPr>
              <p:cNvCxnSpPr>
                <a:cxnSpLocks/>
              </p:cNvCxnSpPr>
              <p:nvPr/>
            </p:nvCxnSpPr>
            <p:spPr>
              <a:xfrm flipV="1">
                <a:off x="8163639" y="2636336"/>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0" name="Graphic 82" descr="Bar graph with upward trend RTL">
              <a:extLst>
                <a:ext uri="{FF2B5EF4-FFF2-40B4-BE49-F238E27FC236}">
                  <a16:creationId xmlns:a16="http://schemas.microsoft.com/office/drawing/2014/main" id="{F74763D3-FF08-49BA-B693-648B2B93C21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6702" y="3862523"/>
              <a:ext cx="914400" cy="914400"/>
            </a:xfrm>
            <a:prstGeom prst="rect">
              <a:avLst/>
            </a:prstGeom>
          </p:spPr>
        </p:pic>
        <p:sp>
          <p:nvSpPr>
            <p:cNvPr id="61" name="TextBox 60">
              <a:extLst>
                <a:ext uri="{FF2B5EF4-FFF2-40B4-BE49-F238E27FC236}">
                  <a16:creationId xmlns:a16="http://schemas.microsoft.com/office/drawing/2014/main" id="{96AD9EDF-CF84-44D8-997B-249D65AD13E3}"/>
                </a:ext>
              </a:extLst>
            </p:cNvPr>
            <p:cNvSpPr txBox="1"/>
            <p:nvPr/>
          </p:nvSpPr>
          <p:spPr>
            <a:xfrm>
              <a:off x="7315749" y="3156363"/>
              <a:ext cx="1833748" cy="369332"/>
            </a:xfrm>
            <a:prstGeom prst="rect">
              <a:avLst/>
            </a:prstGeom>
            <a:noFill/>
          </p:spPr>
          <p:txBody>
            <a:bodyPr wrap="square" rtlCol="0">
              <a:spAutoFit/>
            </a:bodyPr>
            <a:lstStyle/>
            <a:p>
              <a:pPr algn="ctr"/>
              <a:r>
                <a:rPr lang="en-US" dirty="0">
                  <a:solidFill>
                    <a:schemeClr val="bg1"/>
                  </a:solidFill>
                </a:rPr>
                <a:t>Stock Prediction</a:t>
              </a:r>
            </a:p>
          </p:txBody>
        </p:sp>
      </p:grpSp>
      <p:grpSp>
        <p:nvGrpSpPr>
          <p:cNvPr id="86" name="Group 85"/>
          <p:cNvGrpSpPr/>
          <p:nvPr/>
        </p:nvGrpSpPr>
        <p:grpSpPr>
          <a:xfrm>
            <a:off x="879118" y="716883"/>
            <a:ext cx="2194560" cy="5439787"/>
            <a:chOff x="879118" y="604911"/>
            <a:chExt cx="2194560" cy="5439787"/>
          </a:xfrm>
        </p:grpSpPr>
        <p:grpSp>
          <p:nvGrpSpPr>
            <p:cNvPr id="19" name="Group 18">
              <a:extLst>
                <a:ext uri="{FF2B5EF4-FFF2-40B4-BE49-F238E27FC236}">
                  <a16:creationId xmlns:a16="http://schemas.microsoft.com/office/drawing/2014/main" id="{5D3FD644-BF10-43B9-8BFA-2FFE41E2D98F}"/>
                </a:ext>
              </a:extLst>
            </p:cNvPr>
            <p:cNvGrpSpPr/>
            <p:nvPr/>
          </p:nvGrpSpPr>
          <p:grpSpPr>
            <a:xfrm>
              <a:off x="879118" y="604911"/>
              <a:ext cx="2194560" cy="5439787"/>
              <a:chOff x="879118" y="604911"/>
              <a:chExt cx="2194560" cy="5439787"/>
            </a:xfrm>
          </p:grpSpPr>
          <p:grpSp>
            <p:nvGrpSpPr>
              <p:cNvPr id="20" name="Group 19">
                <a:extLst>
                  <a:ext uri="{FF2B5EF4-FFF2-40B4-BE49-F238E27FC236}">
                    <a16:creationId xmlns:a16="http://schemas.microsoft.com/office/drawing/2014/main" id="{2446DA79-FB1F-45A7-A935-C22EA1823E4E}"/>
                  </a:ext>
                </a:extLst>
              </p:cNvPr>
              <p:cNvGrpSpPr/>
              <p:nvPr/>
            </p:nvGrpSpPr>
            <p:grpSpPr>
              <a:xfrm>
                <a:off x="879118" y="604911"/>
                <a:ext cx="2194560" cy="5439787"/>
                <a:chOff x="879118" y="604911"/>
                <a:chExt cx="2194560" cy="5439787"/>
              </a:xfrm>
            </p:grpSpPr>
            <p:sp>
              <p:nvSpPr>
                <p:cNvPr id="23" name="Freeform: Shape 35">
                  <a:extLst>
                    <a:ext uri="{FF2B5EF4-FFF2-40B4-BE49-F238E27FC236}">
                      <a16:creationId xmlns:a16="http://schemas.microsoft.com/office/drawing/2014/main" id="{20BE0D12-557E-4EE0-9B4E-D7C738A401B1}"/>
                    </a:ext>
                  </a:extLst>
                </p:cNvPr>
                <p:cNvSpPr/>
                <p:nvPr/>
              </p:nvSpPr>
              <p:spPr>
                <a:xfrm flipH="1">
                  <a:off x="1947191" y="3847289"/>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7">
                  <a:extLst>
                    <a:ext uri="{FF2B5EF4-FFF2-40B4-BE49-F238E27FC236}">
                      <a16:creationId xmlns:a16="http://schemas.microsoft.com/office/drawing/2014/main" id="{29D1A560-E356-4702-822D-C0702984B740}"/>
                    </a:ext>
                  </a:extLst>
                </p:cNvPr>
                <p:cNvSpPr/>
                <p:nvPr/>
              </p:nvSpPr>
              <p:spPr>
                <a:xfrm>
                  <a:off x="879118" y="3850138"/>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8000">
                        <a:alpha val="50000"/>
                      </a:srgbClr>
                    </a:gs>
                    <a:gs pos="0">
                      <a:srgbClr val="00CC00">
                        <a:alpha val="70000"/>
                      </a:srgbClr>
                    </a:gs>
                  </a:gsLst>
                  <a:lin ang="5400000" scaled="1"/>
                  <a:tileRect/>
                </a:gradFill>
                <a:ln>
                  <a:gradFill>
                    <a:gsLst>
                      <a:gs pos="0">
                        <a:srgbClr val="008000"/>
                      </a:gs>
                      <a:gs pos="100000">
                        <a:schemeClr val="bg1">
                          <a:alpha val="0"/>
                        </a:schemeClr>
                      </a:gs>
                    </a:gsLst>
                    <a:lin ang="102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370A2B47-8D76-405E-AF83-025422830851}"/>
                    </a:ext>
                  </a:extLst>
                </p:cNvPr>
                <p:cNvGrpSpPr/>
                <p:nvPr/>
              </p:nvGrpSpPr>
              <p:grpSpPr>
                <a:xfrm>
                  <a:off x="1596571" y="604911"/>
                  <a:ext cx="759655" cy="759655"/>
                  <a:chOff x="1611085" y="604911"/>
                  <a:chExt cx="759655" cy="759655"/>
                </a:xfrm>
              </p:grpSpPr>
              <p:sp>
                <p:nvSpPr>
                  <p:cNvPr id="30" name="Oval 29">
                    <a:extLst>
                      <a:ext uri="{FF2B5EF4-FFF2-40B4-BE49-F238E27FC236}">
                        <a16:creationId xmlns:a16="http://schemas.microsoft.com/office/drawing/2014/main" id="{7B256EFC-C5C2-4D35-BF77-6DA2A299F92D}"/>
                      </a:ext>
                    </a:extLst>
                  </p:cNvPr>
                  <p:cNvSpPr/>
                  <p:nvPr/>
                </p:nvSpPr>
                <p:spPr>
                  <a:xfrm>
                    <a:off x="1611085"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B49178A4-96F0-4167-AB71-8A48F76DD8B2}"/>
                      </a:ext>
                    </a:extLst>
                  </p:cNvPr>
                  <p:cNvSpPr/>
                  <p:nvPr/>
                </p:nvSpPr>
                <p:spPr>
                  <a:xfrm>
                    <a:off x="1747686" y="741512"/>
                    <a:ext cx="486452" cy="486452"/>
                  </a:xfrm>
                  <a:prstGeom prst="ellipse">
                    <a:avLst/>
                  </a:prstGeom>
                  <a:gradFill flip="none" rotWithShape="1">
                    <a:gsLst>
                      <a:gs pos="100000">
                        <a:srgbClr val="008000">
                          <a:alpha val="50000"/>
                        </a:srgbClr>
                      </a:gs>
                      <a:gs pos="0">
                        <a:srgbClr val="00CC00">
                          <a:alpha val="70000"/>
                        </a:srgbClr>
                      </a:gs>
                    </a:gsLst>
                    <a:lin ang="5400000" scaled="1"/>
                    <a:tileRect/>
                  </a:gradFill>
                  <a:ln>
                    <a:gradFill>
                      <a:gsLst>
                        <a:gs pos="0">
                          <a:srgbClr val="008000"/>
                        </a:gs>
                        <a:gs pos="100000">
                          <a:schemeClr val="bg1">
                            <a:alpha val="0"/>
                          </a:schemeClr>
                        </a:gs>
                      </a:gsLst>
                      <a:lin ang="10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26" name="Straight Connector 25">
                  <a:extLst>
                    <a:ext uri="{FF2B5EF4-FFF2-40B4-BE49-F238E27FC236}">
                      <a16:creationId xmlns:a16="http://schemas.microsoft.com/office/drawing/2014/main" id="{BB0A0698-338B-4132-8B38-558540A240FA}"/>
                    </a:ext>
                  </a:extLst>
                </p:cNvPr>
                <p:cNvCxnSpPr>
                  <a:cxnSpLocks/>
                  <a:stCxn id="30" idx="4"/>
                  <a:endCxn id="24" idx="5"/>
                </p:cNvCxnSpPr>
                <p:nvPr/>
              </p:nvCxnSpPr>
              <p:spPr>
                <a:xfrm flipH="1">
                  <a:off x="1976398" y="1364566"/>
                  <a:ext cx="1" cy="2485572"/>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Freeform: Shape 34">
                  <a:extLst>
                    <a:ext uri="{FF2B5EF4-FFF2-40B4-BE49-F238E27FC236}">
                      <a16:creationId xmlns:a16="http://schemas.microsoft.com/office/drawing/2014/main" id="{12BC9F40-C5C4-4673-98BE-D257050DD6D5}"/>
                    </a:ext>
                  </a:extLst>
                </p:cNvPr>
                <p:cNvSpPr/>
                <p:nvPr/>
              </p:nvSpPr>
              <p:spPr>
                <a:xfrm>
                  <a:off x="1969851" y="3847289"/>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B6ED70DA-563E-4D85-BDD2-F7EFA2E84D19}"/>
                    </a:ext>
                  </a:extLst>
                </p:cNvPr>
                <p:cNvCxnSpPr>
                  <a:cxnSpLocks/>
                </p:cNvCxnSpPr>
                <p:nvPr/>
              </p:nvCxnSpPr>
              <p:spPr>
                <a:xfrm flipV="1">
                  <a:off x="1931033" y="3808519"/>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334AA4-E2B9-47E5-B6F3-76D30A4B494C}"/>
                    </a:ext>
                  </a:extLst>
                </p:cNvPr>
                <p:cNvCxnSpPr>
                  <a:cxnSpLocks/>
                </p:cNvCxnSpPr>
                <p:nvPr/>
              </p:nvCxnSpPr>
              <p:spPr>
                <a:xfrm flipV="1">
                  <a:off x="1927789" y="3790687"/>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5D0D4806-3577-431A-A579-D5ACCAEC8DDD}"/>
                  </a:ext>
                </a:extLst>
              </p:cNvPr>
              <p:cNvSpPr txBox="1"/>
              <p:nvPr/>
            </p:nvSpPr>
            <p:spPr>
              <a:xfrm>
                <a:off x="1019490" y="4241851"/>
                <a:ext cx="1899424" cy="830997"/>
              </a:xfrm>
              <a:prstGeom prst="rect">
                <a:avLst/>
              </a:prstGeom>
              <a:noFill/>
            </p:spPr>
            <p:txBody>
              <a:bodyPr wrap="square" rtlCol="0">
                <a:spAutoFit/>
              </a:bodyPr>
              <a:lstStyle/>
              <a:p>
                <a:pPr algn="ctr"/>
                <a:r>
                  <a:rPr lang="en-US" sz="1600" dirty="0">
                    <a:solidFill>
                      <a:schemeClr val="bg1"/>
                    </a:solidFill>
                  </a:rPr>
                  <a:t> Movie and product recommendation system</a:t>
                </a:r>
              </a:p>
            </p:txBody>
          </p:sp>
        </p:grpSp>
        <p:pic>
          <p:nvPicPr>
            <p:cNvPr id="85" name="Graphic 104" descr="Presentation with media">
              <a:extLst>
                <a:ext uri="{FF2B5EF4-FFF2-40B4-BE49-F238E27FC236}">
                  <a16:creationId xmlns:a16="http://schemas.microsoft.com/office/drawing/2014/main" id="{A498FE51-820D-4997-9627-DE8C401EFAED}"/>
                </a:ext>
              </a:extLst>
            </p:cNvPr>
            <p:cNvPicPr>
              <a:picLocks noChangeAspect="1"/>
            </p:cNvPicPr>
            <p:nvPr/>
          </p:nvPicPr>
          <p:blipFill>
            <a:blip r:embed="rId9" cstate="print">
              <a:biLevel thresh="25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98112" y="4952212"/>
              <a:ext cx="914400" cy="914400"/>
            </a:xfrm>
            <a:prstGeom prst="rect">
              <a:avLst/>
            </a:prstGeom>
          </p:spPr>
        </p:pic>
      </p:grpSp>
      <p:grpSp>
        <p:nvGrpSpPr>
          <p:cNvPr id="3" name="Group 2"/>
          <p:cNvGrpSpPr/>
          <p:nvPr/>
        </p:nvGrpSpPr>
        <p:grpSpPr>
          <a:xfrm>
            <a:off x="9165655" y="758343"/>
            <a:ext cx="2194560" cy="5055604"/>
            <a:chOff x="9191422" y="737984"/>
            <a:chExt cx="2194560" cy="5055604"/>
          </a:xfrm>
        </p:grpSpPr>
        <p:grpSp>
          <p:nvGrpSpPr>
            <p:cNvPr id="71" name="Group 70">
              <a:extLst>
                <a:ext uri="{FF2B5EF4-FFF2-40B4-BE49-F238E27FC236}">
                  <a16:creationId xmlns:a16="http://schemas.microsoft.com/office/drawing/2014/main" id="{238D0450-3C6C-4825-8A6E-35635CE42F70}"/>
                </a:ext>
              </a:extLst>
            </p:cNvPr>
            <p:cNvGrpSpPr/>
            <p:nvPr/>
          </p:nvGrpSpPr>
          <p:grpSpPr>
            <a:xfrm>
              <a:off x="9191422" y="737984"/>
              <a:ext cx="2194560" cy="5055604"/>
              <a:chOff x="9191422" y="626012"/>
              <a:chExt cx="2194560" cy="5055604"/>
            </a:xfrm>
          </p:grpSpPr>
          <p:grpSp>
            <p:nvGrpSpPr>
              <p:cNvPr id="72" name="Group 71">
                <a:extLst>
                  <a:ext uri="{FF2B5EF4-FFF2-40B4-BE49-F238E27FC236}">
                    <a16:creationId xmlns:a16="http://schemas.microsoft.com/office/drawing/2014/main" id="{87810CF3-A7DA-483C-A486-405F846C6EB1}"/>
                  </a:ext>
                </a:extLst>
              </p:cNvPr>
              <p:cNvGrpSpPr/>
              <p:nvPr/>
            </p:nvGrpSpPr>
            <p:grpSpPr>
              <a:xfrm>
                <a:off x="9191422" y="626012"/>
                <a:ext cx="2194560" cy="5055604"/>
                <a:chOff x="9191422" y="626012"/>
                <a:chExt cx="2194560" cy="5055604"/>
              </a:xfrm>
            </p:grpSpPr>
            <p:sp>
              <p:nvSpPr>
                <p:cNvPr id="75" name="Freeform: Shape 69">
                  <a:extLst>
                    <a:ext uri="{FF2B5EF4-FFF2-40B4-BE49-F238E27FC236}">
                      <a16:creationId xmlns:a16="http://schemas.microsoft.com/office/drawing/2014/main" id="{02B344A6-2902-4260-9DDC-AEEEBADD6D97}"/>
                    </a:ext>
                  </a:extLst>
                </p:cNvPr>
                <p:cNvSpPr/>
                <p:nvPr/>
              </p:nvSpPr>
              <p:spPr>
                <a:xfrm flipH="1">
                  <a:off x="10265269" y="3490463"/>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11">
                  <a:extLst>
                    <a:ext uri="{FF2B5EF4-FFF2-40B4-BE49-F238E27FC236}">
                      <a16:creationId xmlns:a16="http://schemas.microsoft.com/office/drawing/2014/main" id="{1648CAA4-AD1C-4784-989C-36088D3589AD}"/>
                    </a:ext>
                  </a:extLst>
                </p:cNvPr>
                <p:cNvSpPr/>
                <p:nvPr/>
              </p:nvSpPr>
              <p:spPr>
                <a:xfrm>
                  <a:off x="9191422" y="3487056"/>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CC0066">
                        <a:alpha val="49804"/>
                      </a:srgbClr>
                    </a:gs>
                    <a:gs pos="0">
                      <a:srgbClr val="990033">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580CB898-BF25-492B-B6DF-2CD4061C3A16}"/>
                    </a:ext>
                  </a:extLst>
                </p:cNvPr>
                <p:cNvGrpSpPr/>
                <p:nvPr/>
              </p:nvGrpSpPr>
              <p:grpSpPr>
                <a:xfrm>
                  <a:off x="9908876" y="626012"/>
                  <a:ext cx="759655" cy="759655"/>
                  <a:chOff x="8313787" y="604911"/>
                  <a:chExt cx="759655" cy="759655"/>
                </a:xfrm>
              </p:grpSpPr>
              <p:sp>
                <p:nvSpPr>
                  <p:cNvPr id="82" name="Oval 81">
                    <a:extLst>
                      <a:ext uri="{FF2B5EF4-FFF2-40B4-BE49-F238E27FC236}">
                        <a16:creationId xmlns:a16="http://schemas.microsoft.com/office/drawing/2014/main" id="{E82DE631-821E-4345-B94A-439536FD63AA}"/>
                      </a:ext>
                    </a:extLst>
                  </p:cNvPr>
                  <p:cNvSpPr/>
                  <p:nvPr/>
                </p:nvSpPr>
                <p:spPr>
                  <a:xfrm>
                    <a:off x="8313787"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1F32D50F-2853-4299-80B5-67E0896F939A}"/>
                      </a:ext>
                    </a:extLst>
                  </p:cNvPr>
                  <p:cNvSpPr/>
                  <p:nvPr/>
                </p:nvSpPr>
                <p:spPr>
                  <a:xfrm>
                    <a:off x="8450388" y="741512"/>
                    <a:ext cx="486452" cy="486452"/>
                  </a:xfrm>
                  <a:prstGeom prst="ellipse">
                    <a:avLst/>
                  </a:prstGeom>
                  <a:gradFill flip="none" rotWithShape="1">
                    <a:gsLst>
                      <a:gs pos="100000">
                        <a:srgbClr val="CC0066">
                          <a:alpha val="49804"/>
                        </a:srgbClr>
                      </a:gs>
                      <a:gs pos="0">
                        <a:srgbClr val="990033">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78" name="Straight Connector 77">
                  <a:extLst>
                    <a:ext uri="{FF2B5EF4-FFF2-40B4-BE49-F238E27FC236}">
                      <a16:creationId xmlns:a16="http://schemas.microsoft.com/office/drawing/2014/main" id="{7340AD9A-5395-4BC8-8AE6-3C57A2874714}"/>
                    </a:ext>
                  </a:extLst>
                </p:cNvPr>
                <p:cNvCxnSpPr>
                  <a:cxnSpLocks/>
                  <a:stCxn id="82" idx="4"/>
                  <a:endCxn id="76" idx="5"/>
                </p:cNvCxnSpPr>
                <p:nvPr/>
              </p:nvCxnSpPr>
              <p:spPr>
                <a:xfrm flipH="1">
                  <a:off x="10288702" y="1385667"/>
                  <a:ext cx="2" cy="2101389"/>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79" name="Freeform: Shape 70">
                  <a:extLst>
                    <a:ext uri="{FF2B5EF4-FFF2-40B4-BE49-F238E27FC236}">
                      <a16:creationId xmlns:a16="http://schemas.microsoft.com/office/drawing/2014/main" id="{BD911A0C-EAD6-44DD-A9F2-41650FB494F0}"/>
                    </a:ext>
                  </a:extLst>
                </p:cNvPr>
                <p:cNvSpPr/>
                <p:nvPr/>
              </p:nvSpPr>
              <p:spPr>
                <a:xfrm>
                  <a:off x="10287929" y="3490463"/>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a:extLst>
                    <a:ext uri="{FF2B5EF4-FFF2-40B4-BE49-F238E27FC236}">
                      <a16:creationId xmlns:a16="http://schemas.microsoft.com/office/drawing/2014/main" id="{B2D5A444-CCBE-4276-A4DE-E73B73A8AE4A}"/>
                    </a:ext>
                  </a:extLst>
                </p:cNvPr>
                <p:cNvCxnSpPr>
                  <a:cxnSpLocks/>
                </p:cNvCxnSpPr>
                <p:nvPr/>
              </p:nvCxnSpPr>
              <p:spPr>
                <a:xfrm flipV="1">
                  <a:off x="10249111" y="3451693"/>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B58B0BE-F723-40EB-80CB-CF13AEB7C3DD}"/>
                    </a:ext>
                  </a:extLst>
                </p:cNvPr>
                <p:cNvCxnSpPr>
                  <a:cxnSpLocks/>
                </p:cNvCxnSpPr>
                <p:nvPr/>
              </p:nvCxnSpPr>
              <p:spPr>
                <a:xfrm flipV="1">
                  <a:off x="10245867" y="3433861"/>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AE68501B-D64B-4EAC-8A7F-AEFD130CB32E}"/>
                  </a:ext>
                </a:extLst>
              </p:cNvPr>
              <p:cNvSpPr txBox="1"/>
              <p:nvPr/>
            </p:nvSpPr>
            <p:spPr>
              <a:xfrm>
                <a:off x="9377602" y="3863293"/>
                <a:ext cx="1833748" cy="646331"/>
              </a:xfrm>
              <a:prstGeom prst="rect">
                <a:avLst/>
              </a:prstGeom>
              <a:noFill/>
            </p:spPr>
            <p:txBody>
              <a:bodyPr wrap="square" rtlCol="0">
                <a:spAutoFit/>
              </a:bodyPr>
              <a:lstStyle/>
              <a:p>
                <a:pPr algn="ctr"/>
                <a:r>
                  <a:rPr lang="en-US" dirty="0">
                    <a:solidFill>
                      <a:schemeClr val="bg1"/>
                    </a:solidFill>
                  </a:rPr>
                  <a:t>Climate Forecasting</a:t>
                </a:r>
              </a:p>
            </p:txBody>
          </p:sp>
        </p:grpSp>
        <p:pic>
          <p:nvPicPr>
            <p:cNvPr id="88" name="Graphic 88" descr="Windmill">
              <a:extLst>
                <a:ext uri="{FF2B5EF4-FFF2-40B4-BE49-F238E27FC236}">
                  <a16:creationId xmlns:a16="http://schemas.microsoft.com/office/drawing/2014/main" id="{C7269CAE-6198-4318-A509-1A81AE499B9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25928" y="4587645"/>
              <a:ext cx="914400" cy="914400"/>
            </a:xfrm>
            <a:prstGeom prst="rect">
              <a:avLst/>
            </a:prstGeom>
          </p:spPr>
        </p:pic>
      </p:grpSp>
    </p:spTree>
    <p:extLst>
      <p:ext uri="{BB962C8B-B14F-4D97-AF65-F5344CB8AC3E}">
        <p14:creationId xmlns:p14="http://schemas.microsoft.com/office/powerpoint/2010/main" val="3012604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14:bounceEnd="50000">
                                          <p:cBhvr additive="base">
                                            <p:cTn id="7" dur="1750" fill="hold"/>
                                            <p:tgtEl>
                                              <p:spTgt spid="86"/>
                                            </p:tgtEl>
                                            <p:attrNameLst>
                                              <p:attrName>ppt_x</p:attrName>
                                            </p:attrNameLst>
                                          </p:cBhvr>
                                          <p:tavLst>
                                            <p:tav tm="0">
                                              <p:val>
                                                <p:strVal val="0-#ppt_w/2"/>
                                              </p:val>
                                            </p:tav>
                                            <p:tav tm="100000">
                                              <p:val>
                                                <p:strVal val="#ppt_x"/>
                                              </p:val>
                                            </p:tav>
                                          </p:tavLst>
                                        </p:anim>
                                        <p:anim calcmode="lin" valueType="num" p14:bounceEnd="50000">
                                          <p:cBhvr additive="base">
                                            <p:cTn id="8" dur="175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14:bounceEnd="50000">
                                          <p:cBhvr additive="base">
                                            <p:cTn id="13" dur="2000" fill="hold"/>
                                            <p:tgtEl>
                                              <p:spTgt spid="32"/>
                                            </p:tgtEl>
                                            <p:attrNameLst>
                                              <p:attrName>ppt_x</p:attrName>
                                            </p:attrNameLst>
                                          </p:cBhvr>
                                          <p:tavLst>
                                            <p:tav tm="0">
                                              <p:val>
                                                <p:strVal val="0-#ppt_w/2"/>
                                              </p:val>
                                            </p:tav>
                                            <p:tav tm="100000">
                                              <p:val>
                                                <p:strVal val="#ppt_x"/>
                                              </p:val>
                                            </p:tav>
                                          </p:tavLst>
                                        </p:anim>
                                        <p:anim calcmode="lin" valueType="num" p14:bounceEnd="50000">
                                          <p:cBhvr additive="base">
                                            <p:cTn id="14" dur="2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14:bounceEnd="50000">
                                          <p:cBhvr additive="base">
                                            <p:cTn id="19" dur="2000" fill="hold"/>
                                            <p:tgtEl>
                                              <p:spTgt spid="45"/>
                                            </p:tgtEl>
                                            <p:attrNameLst>
                                              <p:attrName>ppt_x</p:attrName>
                                            </p:attrNameLst>
                                          </p:cBhvr>
                                          <p:tavLst>
                                            <p:tav tm="0">
                                              <p:val>
                                                <p:strVal val="0-#ppt_w/2"/>
                                              </p:val>
                                            </p:tav>
                                            <p:tav tm="100000">
                                              <p:val>
                                                <p:strVal val="#ppt_x"/>
                                              </p:val>
                                            </p:tav>
                                          </p:tavLst>
                                        </p:anim>
                                        <p:anim calcmode="lin" valueType="num" p14:bounceEnd="50000">
                                          <p:cBhvr additive="base">
                                            <p:cTn id="20" dur="20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14:presetBounceEnd="50000">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14:bounceEnd="50000">
                                          <p:cBhvr additive="base">
                                            <p:cTn id="25" dur="2000" fill="hold"/>
                                            <p:tgtEl>
                                              <p:spTgt spid="58"/>
                                            </p:tgtEl>
                                            <p:attrNameLst>
                                              <p:attrName>ppt_x</p:attrName>
                                            </p:attrNameLst>
                                          </p:cBhvr>
                                          <p:tavLst>
                                            <p:tav tm="0">
                                              <p:val>
                                                <p:strVal val="1+#ppt_w/2"/>
                                              </p:val>
                                            </p:tav>
                                            <p:tav tm="100000">
                                              <p:val>
                                                <p:strVal val="#ppt_x"/>
                                              </p:val>
                                            </p:tav>
                                          </p:tavLst>
                                        </p:anim>
                                        <p:anim calcmode="lin" valueType="num" p14:bounceEnd="50000">
                                          <p:cBhvr additive="base">
                                            <p:cTn id="26" dur="20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1750" fill="hold"/>
                                            <p:tgtEl>
                                              <p:spTgt spid="3"/>
                                            </p:tgtEl>
                                            <p:attrNameLst>
                                              <p:attrName>ppt_x</p:attrName>
                                            </p:attrNameLst>
                                          </p:cBhvr>
                                          <p:tavLst>
                                            <p:tav tm="0">
                                              <p:val>
                                                <p:strVal val="0-#ppt_w/2"/>
                                              </p:val>
                                            </p:tav>
                                            <p:tav tm="100000">
                                              <p:val>
                                                <p:strVal val="#ppt_x"/>
                                              </p:val>
                                            </p:tav>
                                          </p:tavLst>
                                        </p:anim>
                                        <p:anim calcmode="lin" valueType="num">
                                          <p:cBhvr additive="base">
                                            <p:cTn id="32" dur="1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750" fill="hold"/>
                                            <p:tgtEl>
                                              <p:spTgt spid="86"/>
                                            </p:tgtEl>
                                            <p:attrNameLst>
                                              <p:attrName>ppt_x</p:attrName>
                                            </p:attrNameLst>
                                          </p:cBhvr>
                                          <p:tavLst>
                                            <p:tav tm="0">
                                              <p:val>
                                                <p:strVal val="0-#ppt_w/2"/>
                                              </p:val>
                                            </p:tav>
                                            <p:tav tm="100000">
                                              <p:val>
                                                <p:strVal val="#ppt_x"/>
                                              </p:val>
                                            </p:tav>
                                          </p:tavLst>
                                        </p:anim>
                                        <p:anim calcmode="lin" valueType="num">
                                          <p:cBhvr additive="base">
                                            <p:cTn id="8" dur="175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2000" fill="hold"/>
                                            <p:tgtEl>
                                              <p:spTgt spid="32"/>
                                            </p:tgtEl>
                                            <p:attrNameLst>
                                              <p:attrName>ppt_x</p:attrName>
                                            </p:attrNameLst>
                                          </p:cBhvr>
                                          <p:tavLst>
                                            <p:tav tm="0">
                                              <p:val>
                                                <p:strVal val="0-#ppt_w/2"/>
                                              </p:val>
                                            </p:tav>
                                            <p:tav tm="100000">
                                              <p:val>
                                                <p:strVal val="#ppt_x"/>
                                              </p:val>
                                            </p:tav>
                                          </p:tavLst>
                                        </p:anim>
                                        <p:anim calcmode="lin" valueType="num">
                                          <p:cBhvr additive="base">
                                            <p:cTn id="14" dur="2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2000" fill="hold"/>
                                            <p:tgtEl>
                                              <p:spTgt spid="45"/>
                                            </p:tgtEl>
                                            <p:attrNameLst>
                                              <p:attrName>ppt_x</p:attrName>
                                            </p:attrNameLst>
                                          </p:cBhvr>
                                          <p:tavLst>
                                            <p:tav tm="0">
                                              <p:val>
                                                <p:strVal val="0-#ppt_w/2"/>
                                              </p:val>
                                            </p:tav>
                                            <p:tav tm="100000">
                                              <p:val>
                                                <p:strVal val="#ppt_x"/>
                                              </p:val>
                                            </p:tav>
                                          </p:tavLst>
                                        </p:anim>
                                        <p:anim calcmode="lin" valueType="num">
                                          <p:cBhvr additive="base">
                                            <p:cTn id="20" dur="20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2000" fill="hold"/>
                                            <p:tgtEl>
                                              <p:spTgt spid="58"/>
                                            </p:tgtEl>
                                            <p:attrNameLst>
                                              <p:attrName>ppt_x</p:attrName>
                                            </p:attrNameLst>
                                          </p:cBhvr>
                                          <p:tavLst>
                                            <p:tav tm="0">
                                              <p:val>
                                                <p:strVal val="1+#ppt_w/2"/>
                                              </p:val>
                                            </p:tav>
                                            <p:tav tm="100000">
                                              <p:val>
                                                <p:strVal val="#ppt_x"/>
                                              </p:val>
                                            </p:tav>
                                          </p:tavLst>
                                        </p:anim>
                                        <p:anim calcmode="lin" valueType="num">
                                          <p:cBhvr additive="base">
                                            <p:cTn id="26" dur="20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1750" fill="hold"/>
                                            <p:tgtEl>
                                              <p:spTgt spid="3"/>
                                            </p:tgtEl>
                                            <p:attrNameLst>
                                              <p:attrName>ppt_x</p:attrName>
                                            </p:attrNameLst>
                                          </p:cBhvr>
                                          <p:tavLst>
                                            <p:tav tm="0">
                                              <p:val>
                                                <p:strVal val="0-#ppt_w/2"/>
                                              </p:val>
                                            </p:tav>
                                            <p:tav tm="100000">
                                              <p:val>
                                                <p:strVal val="#ppt_x"/>
                                              </p:val>
                                            </p:tav>
                                          </p:tavLst>
                                        </p:anim>
                                        <p:anim calcmode="lin" valueType="num">
                                          <p:cBhvr additive="base">
                                            <p:cTn id="32" dur="1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TotalTime>
  <Words>232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Microsoft New Tai Lue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 gang</dc:creator>
  <cp:lastModifiedBy>sk</cp:lastModifiedBy>
  <cp:revision>116</cp:revision>
  <dcterms:created xsi:type="dcterms:W3CDTF">2020-08-25T14:04:51Z</dcterms:created>
  <dcterms:modified xsi:type="dcterms:W3CDTF">2022-01-21T08:27:14Z</dcterms:modified>
</cp:coreProperties>
</file>