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3.png" ContentType="image/png"/>
  <Override PartName="/ppt/media/image9.png" ContentType="image/png"/>
  <Override PartName="/ppt/media/image15.jpeg" ContentType="image/jpe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8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185CE3-19A0-4603-8E02-1C67054B23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936C1B-FB94-4513-8AD2-99C4960B1A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BEBCC4-06FE-4314-931D-CB7EAA29949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2C26AE-697A-4139-920D-BAA926268BC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25190D-D260-43B7-B845-974535E586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10C52C-2C74-4627-AD37-AEBE16928C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3470B2-9F80-4602-B6C1-39767C6C75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D8ACEE-610E-430B-8A07-25503EFE68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02BB77-7B43-49E9-B056-6573BE63AA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4E70E8-286D-4E50-8203-DA01E8EC07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8FCAFB-A0FC-4F55-B1E4-C68920B9ED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1836C9-BE26-419D-A4AD-583F436F7B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96400" y="581760"/>
            <a:ext cx="632736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0A08DB-12FD-4D89-953A-60954559B36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3;p7"/>
          <p:cNvGrpSpPr/>
          <p:nvPr/>
        </p:nvGrpSpPr>
        <p:grpSpPr>
          <a:xfrm>
            <a:off x="-272160" y="-1128240"/>
            <a:ext cx="8092800" cy="8376840"/>
            <a:chOff x="-272160" y="-1128240"/>
            <a:chExt cx="8092800" cy="8376840"/>
          </a:xfrm>
        </p:grpSpPr>
        <p:sp>
          <p:nvSpPr>
            <p:cNvPr id="42" name="Google Shape;44;p7"/>
            <p:cNvSpPr/>
            <p:nvPr/>
          </p:nvSpPr>
          <p:spPr>
            <a:xfrm>
              <a:off x="-272160" y="-1128240"/>
              <a:ext cx="8092800" cy="8376840"/>
            </a:xfrm>
            <a:custGeom>
              <a:avLst/>
              <a:gdLst/>
              <a:ahLst/>
              <a:rect l="l" t="t" r="r" b="b"/>
              <a:pathLst>
                <a:path w="202404" h="209505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Google Shape;45;p7"/>
            <p:cNvSpPr/>
            <p:nvPr/>
          </p:nvSpPr>
          <p:spPr>
            <a:xfrm>
              <a:off x="2405160" y="1349280"/>
              <a:ext cx="3516480" cy="1646640"/>
            </a:xfrm>
            <a:custGeom>
              <a:avLst/>
              <a:gdLst/>
              <a:ahLst/>
              <a:rect l="l" t="t" r="r" b="b"/>
              <a:pathLst>
                <a:path w="87956" h="41199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Google Shape;46;p7"/>
            <p:cNvSpPr/>
            <p:nvPr/>
          </p:nvSpPr>
          <p:spPr>
            <a:xfrm>
              <a:off x="595080" y="1671120"/>
              <a:ext cx="3368520" cy="2486520"/>
            </a:xfrm>
            <a:custGeom>
              <a:avLst/>
              <a:gdLst/>
              <a:ahLst/>
              <a:rect l="l" t="t" r="r" b="b"/>
              <a:pathLst>
                <a:path w="84260" h="62204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Google Shape;47;p7"/>
            <p:cNvSpPr/>
            <p:nvPr/>
          </p:nvSpPr>
          <p:spPr>
            <a:xfrm>
              <a:off x="1657800" y="-64440"/>
              <a:ext cx="2219040" cy="1225440"/>
            </a:xfrm>
            <a:custGeom>
              <a:avLst/>
              <a:gdLst/>
              <a:ahLst/>
              <a:rect l="l" t="t" r="r" b="b"/>
              <a:pathLst>
                <a:path w="55510" h="30661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Google Shape;48;p7"/>
            <p:cNvSpPr/>
            <p:nvPr/>
          </p:nvSpPr>
          <p:spPr>
            <a:xfrm>
              <a:off x="1783440" y="-205920"/>
              <a:ext cx="4555080" cy="1981800"/>
            </a:xfrm>
            <a:custGeom>
              <a:avLst/>
              <a:gdLst/>
              <a:ahLst/>
              <a:rect l="l" t="t" r="r" b="b"/>
              <a:pathLst>
                <a:path w="113934" h="49576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43;p7"/>
          <p:cNvGrpSpPr/>
          <p:nvPr/>
        </p:nvGrpSpPr>
        <p:grpSpPr>
          <a:xfrm>
            <a:off x="-272160" y="-1128240"/>
            <a:ext cx="8092800" cy="8376840"/>
            <a:chOff x="-272160" y="-1128240"/>
            <a:chExt cx="8092800" cy="8376840"/>
          </a:xfrm>
        </p:grpSpPr>
        <p:sp>
          <p:nvSpPr>
            <p:cNvPr id="86" name="Google Shape;44;p7"/>
            <p:cNvSpPr/>
            <p:nvPr/>
          </p:nvSpPr>
          <p:spPr>
            <a:xfrm>
              <a:off x="-272160" y="-1128240"/>
              <a:ext cx="8092800" cy="8376840"/>
            </a:xfrm>
            <a:custGeom>
              <a:avLst/>
              <a:gdLst/>
              <a:ahLst/>
              <a:rect l="l" t="t" r="r" b="b"/>
              <a:pathLst>
                <a:path w="202404" h="209505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Google Shape;45;p7"/>
            <p:cNvSpPr/>
            <p:nvPr/>
          </p:nvSpPr>
          <p:spPr>
            <a:xfrm>
              <a:off x="2405160" y="1349280"/>
              <a:ext cx="3516480" cy="1646640"/>
            </a:xfrm>
            <a:custGeom>
              <a:avLst/>
              <a:gdLst/>
              <a:ahLst/>
              <a:rect l="l" t="t" r="r" b="b"/>
              <a:pathLst>
                <a:path w="87956" h="41199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Google Shape;46;p7"/>
            <p:cNvSpPr/>
            <p:nvPr/>
          </p:nvSpPr>
          <p:spPr>
            <a:xfrm>
              <a:off x="595080" y="1671120"/>
              <a:ext cx="3368520" cy="2486520"/>
            </a:xfrm>
            <a:custGeom>
              <a:avLst/>
              <a:gdLst/>
              <a:ahLst/>
              <a:rect l="l" t="t" r="r" b="b"/>
              <a:pathLst>
                <a:path w="84260" h="62204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Google Shape;47;p7"/>
            <p:cNvSpPr/>
            <p:nvPr/>
          </p:nvSpPr>
          <p:spPr>
            <a:xfrm>
              <a:off x="1657800" y="-64440"/>
              <a:ext cx="2219040" cy="1225440"/>
            </a:xfrm>
            <a:custGeom>
              <a:avLst/>
              <a:gdLst/>
              <a:ahLst/>
              <a:rect l="l" t="t" r="r" b="b"/>
              <a:pathLst>
                <a:path w="55510" h="30661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Google Shape;48;p7"/>
            <p:cNvSpPr/>
            <p:nvPr/>
          </p:nvSpPr>
          <p:spPr>
            <a:xfrm>
              <a:off x="1783440" y="-205920"/>
              <a:ext cx="4555080" cy="1981800"/>
            </a:xfrm>
            <a:custGeom>
              <a:avLst/>
              <a:gdLst/>
              <a:ahLst/>
              <a:rect l="l" t="t" r="r" b="b"/>
              <a:pathLst>
                <a:path w="113934" h="49576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600200" y="2057400"/>
            <a:ext cx="8229600" cy="154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6000" spc="-1" strike="noStrike">
                <a:solidFill>
                  <a:srgbClr val="e17c78"/>
                </a:solidFill>
                <a:latin typeface="Squada One"/>
              </a:rPr>
              <a:t>D</a:t>
            </a:r>
            <a:r>
              <a:rPr b="0" lang="en-IN" sz="6000" spc="-1" strike="noStrike">
                <a:solidFill>
                  <a:srgbClr val="e17c78"/>
                </a:solidFill>
                <a:latin typeface="Squada One"/>
              </a:rPr>
              <a:t>e</a:t>
            </a:r>
            <a:r>
              <a:rPr b="0" lang="en-IN" sz="6000" spc="-1" strike="noStrike">
                <a:solidFill>
                  <a:srgbClr val="e17c78"/>
                </a:solidFill>
                <a:latin typeface="Squada One"/>
              </a:rPr>
              <a:t>e</a:t>
            </a:r>
            <a:r>
              <a:rPr b="0" lang="en-IN" sz="6000" spc="-1" strike="noStrike">
                <a:solidFill>
                  <a:srgbClr val="e17c78"/>
                </a:solidFill>
                <a:latin typeface="Squada One"/>
              </a:rPr>
              <a:t>p</a:t>
            </a:r>
            <a:r>
              <a:rPr b="0" lang="en-IN" sz="6000" spc="-1" strike="noStrike">
                <a:solidFill>
                  <a:srgbClr val="e17c78"/>
                </a:solidFill>
                <a:latin typeface="Squada One"/>
              </a:rPr>
              <a:t> </a:t>
            </a:r>
            <a:r>
              <a:rPr b="0" lang="en-IN" sz="6000" spc="-1" strike="noStrike">
                <a:solidFill>
                  <a:srgbClr val="e17c78"/>
                </a:solidFill>
                <a:latin typeface="Squada One"/>
              </a:rPr>
              <a:t>L</a:t>
            </a:r>
            <a:r>
              <a:rPr b="0" lang="en-IN" sz="6000" spc="-1" strike="noStrike">
                <a:solidFill>
                  <a:srgbClr val="e17c78"/>
                </a:solidFill>
                <a:latin typeface="Squada One"/>
              </a:rPr>
              <a:t>e</a:t>
            </a:r>
            <a:r>
              <a:rPr b="0" lang="en-IN" sz="6000" spc="-1" strike="noStrike">
                <a:solidFill>
                  <a:srgbClr val="e17c78"/>
                </a:solidFill>
                <a:latin typeface="Squada One"/>
              </a:rPr>
              <a:t>a</a:t>
            </a:r>
            <a:r>
              <a:rPr b="0" lang="en-IN" sz="6000" spc="-1" strike="noStrike">
                <a:solidFill>
                  <a:srgbClr val="e17c78"/>
                </a:solidFill>
                <a:latin typeface="Squada One"/>
              </a:rPr>
              <a:t>r</a:t>
            </a:r>
            <a:r>
              <a:rPr b="0" lang="en-IN" sz="6000" spc="-1" strike="noStrike">
                <a:solidFill>
                  <a:srgbClr val="e17c78"/>
                </a:solidFill>
                <a:latin typeface="Squada One"/>
              </a:rPr>
              <a:t>n</a:t>
            </a:r>
            <a:r>
              <a:rPr b="0" lang="en-IN" sz="6000" spc="-1" strike="noStrike">
                <a:solidFill>
                  <a:srgbClr val="e17c78"/>
                </a:solidFill>
                <a:latin typeface="Squada One"/>
              </a:rPr>
              <a:t>i</a:t>
            </a:r>
            <a:r>
              <a:rPr b="0" lang="en-IN" sz="6000" spc="-1" strike="noStrike">
                <a:solidFill>
                  <a:srgbClr val="e17c78"/>
                </a:solidFill>
                <a:latin typeface="Squada One"/>
              </a:rPr>
              <a:t>n</a:t>
            </a:r>
            <a:r>
              <a:rPr b="0" lang="en-IN" sz="6000" spc="-1" strike="noStrike">
                <a:solidFill>
                  <a:srgbClr val="e17c78"/>
                </a:solidFill>
                <a:latin typeface="Squada One"/>
              </a:rPr>
              <a:t>g</a:t>
            </a:r>
            <a:br>
              <a:rPr sz="6000"/>
            </a:br>
            <a:r>
              <a:rPr b="0" lang="en-IN" sz="6000" spc="-1" strike="noStrike">
                <a:solidFill>
                  <a:srgbClr val="e17c78"/>
                </a:solidFill>
                <a:latin typeface="Squada One"/>
              </a:rPr>
              <a:t>N</a:t>
            </a:r>
            <a:r>
              <a:rPr b="0" lang="en-IN" sz="6000" spc="-1" strike="noStrike">
                <a:solidFill>
                  <a:srgbClr val="e17c78"/>
                </a:solidFill>
                <a:latin typeface="Squada One"/>
              </a:rPr>
              <a:t>e</a:t>
            </a:r>
            <a:r>
              <a:rPr b="0" lang="en-IN" sz="6000" spc="-1" strike="noStrike">
                <a:solidFill>
                  <a:srgbClr val="e17c78"/>
                </a:solidFill>
                <a:latin typeface="Squada One"/>
              </a:rPr>
              <a:t>u</a:t>
            </a:r>
            <a:r>
              <a:rPr b="0" lang="en-IN" sz="6000" spc="-1" strike="noStrike">
                <a:solidFill>
                  <a:srgbClr val="e17c78"/>
                </a:solidFill>
                <a:latin typeface="Squada One"/>
              </a:rPr>
              <a:t>r</a:t>
            </a:r>
            <a:r>
              <a:rPr b="0" lang="en-IN" sz="6000" spc="-1" strike="noStrike">
                <a:solidFill>
                  <a:srgbClr val="e17c78"/>
                </a:solidFill>
                <a:latin typeface="Squada One"/>
              </a:rPr>
              <a:t>a</a:t>
            </a:r>
            <a:r>
              <a:rPr b="0" lang="en-IN" sz="6000" spc="-1" strike="noStrike">
                <a:solidFill>
                  <a:srgbClr val="e17c78"/>
                </a:solidFill>
                <a:latin typeface="Squada One"/>
              </a:rPr>
              <a:t>l</a:t>
            </a:r>
            <a:r>
              <a:rPr b="0" lang="en-IN" sz="6000" spc="-1" strike="noStrike">
                <a:solidFill>
                  <a:srgbClr val="e17c78"/>
                </a:solidFill>
                <a:latin typeface="Squada One"/>
              </a:rPr>
              <a:t> </a:t>
            </a:r>
            <a:r>
              <a:rPr b="0" lang="en-IN" sz="6000" spc="-1" strike="noStrike">
                <a:solidFill>
                  <a:srgbClr val="e17c78"/>
                </a:solidFill>
                <a:latin typeface="Squada One"/>
              </a:rPr>
              <a:t>N</a:t>
            </a:r>
            <a:r>
              <a:rPr b="0" lang="en-IN" sz="6000" spc="-1" strike="noStrike">
                <a:solidFill>
                  <a:srgbClr val="e17c78"/>
                </a:solidFill>
                <a:latin typeface="Squada One"/>
              </a:rPr>
              <a:t>e</a:t>
            </a:r>
            <a:r>
              <a:rPr b="0" lang="en-IN" sz="6000" spc="-1" strike="noStrike">
                <a:solidFill>
                  <a:srgbClr val="e17c78"/>
                </a:solidFill>
                <a:latin typeface="Squada One"/>
              </a:rPr>
              <a:t>t</a:t>
            </a:r>
            <a:r>
              <a:rPr b="0" lang="en-IN" sz="6000" spc="-1" strike="noStrike">
                <a:solidFill>
                  <a:srgbClr val="e17c78"/>
                </a:solidFill>
                <a:latin typeface="Squada One"/>
              </a:rPr>
              <a:t>w</a:t>
            </a:r>
            <a:r>
              <a:rPr b="0" lang="en-IN" sz="6000" spc="-1" strike="noStrike">
                <a:solidFill>
                  <a:srgbClr val="e17c78"/>
                </a:solidFill>
                <a:latin typeface="Squada One"/>
              </a:rPr>
              <a:t>o</a:t>
            </a:r>
            <a:r>
              <a:rPr b="0" lang="en-IN" sz="6000" spc="-1" strike="noStrike">
                <a:solidFill>
                  <a:srgbClr val="e17c78"/>
                </a:solidFill>
                <a:latin typeface="Squada One"/>
              </a:rPr>
              <a:t>r</a:t>
            </a:r>
            <a:r>
              <a:rPr b="0" lang="en-IN" sz="6000" spc="-1" strike="noStrike">
                <a:solidFill>
                  <a:srgbClr val="e17c78"/>
                </a:solidFill>
                <a:latin typeface="Squada One"/>
              </a:rPr>
              <a:t>k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719280" y="179640"/>
            <a:ext cx="6327000" cy="762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CNN</a:t>
            </a:r>
            <a:endParaRPr b="0" lang="en-US" sz="2670" spc="-1" strike="noStrike">
              <a:latin typeface="Arial"/>
            </a:endParaRPr>
          </a:p>
        </p:txBody>
      </p:sp>
      <p:sp>
        <p:nvSpPr>
          <p:cNvPr id="311" name="Rectangle 36"/>
          <p:cNvSpPr/>
          <p:nvPr/>
        </p:nvSpPr>
        <p:spPr>
          <a:xfrm>
            <a:off x="635040" y="1373040"/>
            <a:ext cx="10661760" cy="493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CNN learns the filter automatically to extract the right features from the data</a:t>
            </a:r>
            <a:endParaRPr b="0" lang="en-US" sz="187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7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It captures spatial features (Arrangement of pixels) whereas ANN can’t.</a:t>
            </a:r>
            <a:endParaRPr b="0" lang="en-US" sz="187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7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It also follows parameter sharing like RNN, applies single filter in different part of single image. Whereas ANN can’t.</a:t>
            </a:r>
            <a:endParaRPr b="0" lang="en-US" sz="187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7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It don’t have recurrent connections like RNN, instead it has convolution type of hidden layers</a:t>
            </a:r>
            <a:endParaRPr b="0" lang="en-US" sz="187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7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Convolution and pooling functions are used as activation functions</a:t>
            </a:r>
            <a:endParaRPr b="0" lang="en-US" sz="187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7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CONVOLUTION: Input image and other as Filter on input image(Kernel) produces output image.</a:t>
            </a:r>
            <a:endParaRPr b="0" lang="en-US" sz="187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7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POOLING: picking maximum value from selected region is Max pooling and vice versa.</a:t>
            </a:r>
            <a:endParaRPr b="0" lang="en-US" sz="18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5" dur="indefinite" restart="never" nodeType="tmRoot">
          <p:childTnLst>
            <p:seq>
              <p:cTn id="206" dur="indefinite" nodeType="mainSeq">
                <p:childTnLst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1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6" dur="500"/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1" dur="500"/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6" dur="500"/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1" dur="500"/>
                                        <p:tgtEl>
                                          <p:spTgt spid="3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6" dur="500"/>
                                        <p:tgtEl>
                                          <p:spTgt spid="3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1" dur="500"/>
                                        <p:tgtEl>
                                          <p:spTgt spid="3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Picture 4" descr=""/>
          <p:cNvPicPr/>
          <p:nvPr/>
        </p:nvPicPr>
        <p:blipFill>
          <a:blip r:embed="rId1"/>
          <a:stretch/>
        </p:blipFill>
        <p:spPr>
          <a:xfrm>
            <a:off x="1991160" y="2576520"/>
            <a:ext cx="7664760" cy="3750480"/>
          </a:xfrm>
          <a:prstGeom prst="rect">
            <a:avLst/>
          </a:prstGeom>
          <a:ln w="0">
            <a:noFill/>
          </a:ln>
        </p:spPr>
      </p:pic>
      <p:sp>
        <p:nvSpPr>
          <p:cNvPr id="313" name="TextBox 5"/>
          <p:cNvSpPr/>
          <p:nvPr/>
        </p:nvSpPr>
        <p:spPr>
          <a:xfrm>
            <a:off x="666720" y="1204920"/>
            <a:ext cx="9839880" cy="18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The picture below shows how to represent the picture of the left in a matrix format. Note that, the original matrix has been standardized to be between 0 and 1. </a:t>
            </a:r>
            <a:endParaRPr b="0" lang="en-US" sz="18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7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For darker color, the value in the matrix is about 0.9 while white pixels have a value of 0. </a:t>
            </a:r>
            <a:endParaRPr b="0" lang="en-US" sz="18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719280" y="179640"/>
            <a:ext cx="6327000" cy="762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2670" spc="-1" strike="noStrike">
                <a:solidFill>
                  <a:srgbClr val="e17c78"/>
                </a:solidFill>
                <a:latin typeface="Squada One"/>
                <a:ea typeface="Fira Sans Condensed ExtraBold"/>
              </a:rPr>
              <a:t>CNN Architecture</a:t>
            </a:r>
            <a:r>
              <a:rPr b="0" lang="en" sz="2670" spc="-1" strike="noStrike">
                <a:solidFill>
                  <a:srgbClr val="e17c78"/>
                </a:solidFill>
                <a:latin typeface="Squada One"/>
                <a:ea typeface="Fira Sans Condensed ExtraBold"/>
              </a:rPr>
              <a:t>.</a:t>
            </a:r>
            <a:endParaRPr b="0" lang="en-US" sz="2670" spc="-1" strike="noStrike">
              <a:latin typeface="Arial"/>
            </a:endParaRPr>
          </a:p>
        </p:txBody>
      </p:sp>
      <p:grpSp>
        <p:nvGrpSpPr>
          <p:cNvPr id="315" name="Group 134"/>
          <p:cNvGrpSpPr/>
          <p:nvPr/>
        </p:nvGrpSpPr>
        <p:grpSpPr>
          <a:xfrm>
            <a:off x="61560" y="717480"/>
            <a:ext cx="12021480" cy="5018760"/>
            <a:chOff x="61560" y="717480"/>
            <a:chExt cx="12021480" cy="5018760"/>
          </a:xfrm>
        </p:grpSpPr>
        <p:grpSp>
          <p:nvGrpSpPr>
            <p:cNvPr id="316" name="Group 135"/>
            <p:cNvGrpSpPr/>
            <p:nvPr/>
          </p:nvGrpSpPr>
          <p:grpSpPr>
            <a:xfrm>
              <a:off x="123120" y="3239640"/>
              <a:ext cx="3328200" cy="1494720"/>
              <a:chOff x="123120" y="3239640"/>
              <a:chExt cx="3328200" cy="1494720"/>
            </a:xfrm>
          </p:grpSpPr>
          <p:sp>
            <p:nvSpPr>
              <p:cNvPr id="317" name="Rectangle 251"/>
              <p:cNvSpPr/>
              <p:nvPr/>
            </p:nvSpPr>
            <p:spPr>
              <a:xfrm>
                <a:off x="123120" y="3661200"/>
                <a:ext cx="845640" cy="732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318" name="Picture 252" descr=""/>
              <p:cNvPicPr/>
              <p:nvPr/>
            </p:nvPicPr>
            <p:blipFill>
              <a:blip r:embed="rId1"/>
              <a:stretch/>
            </p:blipFill>
            <p:spPr>
              <a:xfrm>
                <a:off x="299520" y="3717360"/>
                <a:ext cx="492840" cy="619920"/>
              </a:xfrm>
              <a:prstGeom prst="rect">
                <a:avLst/>
              </a:prstGeom>
              <a:ln w="0">
                <a:solidFill>
                  <a:srgbClr val="595959"/>
                </a:solidFill>
              </a:ln>
            </p:spPr>
          </p:pic>
          <p:grpSp>
            <p:nvGrpSpPr>
              <p:cNvPr id="319" name="Group 253"/>
              <p:cNvGrpSpPr/>
              <p:nvPr/>
            </p:nvGrpSpPr>
            <p:grpSpPr>
              <a:xfrm>
                <a:off x="1680480" y="3239640"/>
                <a:ext cx="1770840" cy="1494720"/>
                <a:chOff x="1680480" y="3239640"/>
                <a:chExt cx="1770840" cy="1494720"/>
              </a:xfrm>
            </p:grpSpPr>
            <p:sp>
              <p:nvSpPr>
                <p:cNvPr id="320" name="Rectangle 257"/>
                <p:cNvSpPr/>
                <p:nvPr/>
              </p:nvSpPr>
              <p:spPr>
                <a:xfrm>
                  <a:off x="1680480" y="3239640"/>
                  <a:ext cx="1163160" cy="969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595959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1" name="Rectangle 258"/>
                <p:cNvSpPr/>
                <p:nvPr/>
              </p:nvSpPr>
              <p:spPr>
                <a:xfrm>
                  <a:off x="1781640" y="3327480"/>
                  <a:ext cx="1163160" cy="969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595959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2" name="Rectangle 259"/>
                <p:cNvSpPr/>
                <p:nvPr/>
              </p:nvSpPr>
              <p:spPr>
                <a:xfrm>
                  <a:off x="1882800" y="3414960"/>
                  <a:ext cx="1163160" cy="969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595959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3" name="Rectangle 260"/>
                <p:cNvSpPr/>
                <p:nvPr/>
              </p:nvSpPr>
              <p:spPr>
                <a:xfrm>
                  <a:off x="1984320" y="3502440"/>
                  <a:ext cx="1163160" cy="969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595959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4" name="Rectangle 261"/>
                <p:cNvSpPr/>
                <p:nvPr/>
              </p:nvSpPr>
              <p:spPr>
                <a:xfrm>
                  <a:off x="2085480" y="3590280"/>
                  <a:ext cx="1163160" cy="969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595959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5" name="Rectangle 262"/>
                <p:cNvSpPr/>
                <p:nvPr/>
              </p:nvSpPr>
              <p:spPr>
                <a:xfrm>
                  <a:off x="2186640" y="3677760"/>
                  <a:ext cx="1163160" cy="969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595959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6" name="Rectangle 263"/>
                <p:cNvSpPr/>
                <p:nvPr/>
              </p:nvSpPr>
              <p:spPr>
                <a:xfrm>
                  <a:off x="2288160" y="3765240"/>
                  <a:ext cx="1163160" cy="969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595959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327" name="Rectangle 254"/>
              <p:cNvSpPr/>
              <p:nvPr/>
            </p:nvSpPr>
            <p:spPr>
              <a:xfrm>
                <a:off x="546480" y="3759120"/>
                <a:ext cx="246240" cy="227520"/>
              </a:xfrm>
              <a:prstGeom prst="rect">
                <a:avLst/>
              </a:prstGeom>
              <a:noFill/>
              <a:ln>
                <a:solidFill>
                  <a:srgbClr val="595959"/>
                </a:solidFill>
                <a:prstDash val="sys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8" name="Straight Connector 255"/>
              <p:cNvSpPr/>
              <p:nvPr/>
            </p:nvSpPr>
            <p:spPr>
              <a:xfrm>
                <a:off x="793080" y="3758760"/>
                <a:ext cx="1773000" cy="228600"/>
              </a:xfrm>
              <a:prstGeom prst="line">
                <a:avLst/>
              </a:prstGeom>
              <a:ln>
                <a:solidFill>
                  <a:srgbClr val="595959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9" name="Straight Connector 256"/>
              <p:cNvSpPr/>
              <p:nvPr/>
            </p:nvSpPr>
            <p:spPr>
              <a:xfrm>
                <a:off x="793080" y="3976200"/>
                <a:ext cx="1773000" cy="11160"/>
              </a:xfrm>
              <a:prstGeom prst="line">
                <a:avLst/>
              </a:prstGeom>
              <a:ln>
                <a:solidFill>
                  <a:srgbClr val="595959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30" name="Group 136"/>
            <p:cNvGrpSpPr/>
            <p:nvPr/>
          </p:nvGrpSpPr>
          <p:grpSpPr>
            <a:xfrm>
              <a:off x="3639600" y="3117240"/>
              <a:ext cx="1912680" cy="1617120"/>
              <a:chOff x="3639600" y="3117240"/>
              <a:chExt cx="1912680" cy="1617120"/>
            </a:xfrm>
          </p:grpSpPr>
          <p:sp>
            <p:nvSpPr>
              <p:cNvPr id="331" name="Rectangle 244"/>
              <p:cNvSpPr/>
              <p:nvPr/>
            </p:nvSpPr>
            <p:spPr>
              <a:xfrm>
                <a:off x="3639600" y="3117240"/>
                <a:ext cx="956160" cy="810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2" name="Rectangle 245"/>
              <p:cNvSpPr/>
              <p:nvPr/>
            </p:nvSpPr>
            <p:spPr>
              <a:xfrm>
                <a:off x="3799080" y="3251520"/>
                <a:ext cx="956160" cy="810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3" name="Rectangle 246"/>
              <p:cNvSpPr/>
              <p:nvPr/>
            </p:nvSpPr>
            <p:spPr>
              <a:xfrm>
                <a:off x="3958560" y="3386160"/>
                <a:ext cx="956160" cy="810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4" name="Rectangle 247"/>
              <p:cNvSpPr/>
              <p:nvPr/>
            </p:nvSpPr>
            <p:spPr>
              <a:xfrm>
                <a:off x="4117680" y="3520440"/>
                <a:ext cx="956160" cy="810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5" name="Rectangle 248"/>
              <p:cNvSpPr/>
              <p:nvPr/>
            </p:nvSpPr>
            <p:spPr>
              <a:xfrm>
                <a:off x="4277160" y="3654720"/>
                <a:ext cx="956160" cy="810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6" name="Rectangle 249"/>
              <p:cNvSpPr/>
              <p:nvPr/>
            </p:nvSpPr>
            <p:spPr>
              <a:xfrm>
                <a:off x="4436640" y="3789360"/>
                <a:ext cx="956160" cy="810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7" name="Rectangle 250"/>
              <p:cNvSpPr/>
              <p:nvPr/>
            </p:nvSpPr>
            <p:spPr>
              <a:xfrm>
                <a:off x="4596120" y="3923640"/>
                <a:ext cx="956160" cy="810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38" name="Group 137"/>
            <p:cNvGrpSpPr/>
            <p:nvPr/>
          </p:nvGrpSpPr>
          <p:grpSpPr>
            <a:xfrm>
              <a:off x="2945520" y="4337640"/>
              <a:ext cx="1969200" cy="221760"/>
              <a:chOff x="2945520" y="4337640"/>
              <a:chExt cx="1969200" cy="221760"/>
            </a:xfrm>
          </p:grpSpPr>
          <p:sp>
            <p:nvSpPr>
              <p:cNvPr id="339" name="Rectangle 241"/>
              <p:cNvSpPr/>
              <p:nvPr/>
            </p:nvSpPr>
            <p:spPr>
              <a:xfrm>
                <a:off x="2945520" y="4338000"/>
                <a:ext cx="255600" cy="221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0" name="Straight Connector 242"/>
              <p:cNvSpPr/>
              <p:nvPr/>
            </p:nvSpPr>
            <p:spPr>
              <a:xfrm>
                <a:off x="3201480" y="4337640"/>
                <a:ext cx="1713240" cy="111240"/>
              </a:xfrm>
              <a:prstGeom prst="line">
                <a:avLst/>
              </a:prstGeom>
              <a:ln>
                <a:solidFill>
                  <a:srgbClr val="595959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1" name="Straight Connector 243"/>
              <p:cNvSpPr/>
              <p:nvPr/>
            </p:nvSpPr>
            <p:spPr>
              <a:xfrm flipV="1">
                <a:off x="3201480" y="4463640"/>
                <a:ext cx="1713240" cy="90360"/>
              </a:xfrm>
              <a:prstGeom prst="line">
                <a:avLst/>
              </a:prstGeom>
              <a:ln>
                <a:solidFill>
                  <a:srgbClr val="595959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42" name="Group 138"/>
            <p:cNvGrpSpPr/>
            <p:nvPr/>
          </p:nvGrpSpPr>
          <p:grpSpPr>
            <a:xfrm>
              <a:off x="4942080" y="2536560"/>
              <a:ext cx="2611800" cy="2183040"/>
              <a:chOff x="4942080" y="2536560"/>
              <a:chExt cx="2611800" cy="2183040"/>
            </a:xfrm>
          </p:grpSpPr>
          <p:sp>
            <p:nvSpPr>
              <p:cNvPr id="343" name="Rectangle 229"/>
              <p:cNvSpPr/>
              <p:nvPr/>
            </p:nvSpPr>
            <p:spPr>
              <a:xfrm>
                <a:off x="4942080" y="2536560"/>
                <a:ext cx="857880" cy="704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4" name="Rectangle 230"/>
              <p:cNvSpPr/>
              <p:nvPr/>
            </p:nvSpPr>
            <p:spPr>
              <a:xfrm>
                <a:off x="5101560" y="2670840"/>
                <a:ext cx="857880" cy="704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5" name="Rectangle 231"/>
              <p:cNvSpPr/>
              <p:nvPr/>
            </p:nvSpPr>
            <p:spPr>
              <a:xfrm>
                <a:off x="5261040" y="2805120"/>
                <a:ext cx="857880" cy="704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6" name="Rectangle 232"/>
              <p:cNvSpPr/>
              <p:nvPr/>
            </p:nvSpPr>
            <p:spPr>
              <a:xfrm>
                <a:off x="5420520" y="2939760"/>
                <a:ext cx="857880" cy="704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7" name="Rectangle 233"/>
              <p:cNvSpPr/>
              <p:nvPr/>
            </p:nvSpPr>
            <p:spPr>
              <a:xfrm>
                <a:off x="5580000" y="3074040"/>
                <a:ext cx="857880" cy="704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8" name="Rectangle 234"/>
              <p:cNvSpPr/>
              <p:nvPr/>
            </p:nvSpPr>
            <p:spPr>
              <a:xfrm>
                <a:off x="5739480" y="3208320"/>
                <a:ext cx="857880" cy="704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9" name="Rectangle 235"/>
              <p:cNvSpPr/>
              <p:nvPr/>
            </p:nvSpPr>
            <p:spPr>
              <a:xfrm>
                <a:off x="5898600" y="3342960"/>
                <a:ext cx="857880" cy="704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0" name="Rectangle 236"/>
              <p:cNvSpPr/>
              <p:nvPr/>
            </p:nvSpPr>
            <p:spPr>
              <a:xfrm>
                <a:off x="6058080" y="3477240"/>
                <a:ext cx="857880" cy="704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1" name="Rectangle 237"/>
              <p:cNvSpPr/>
              <p:nvPr/>
            </p:nvSpPr>
            <p:spPr>
              <a:xfrm>
                <a:off x="6217560" y="3611520"/>
                <a:ext cx="857880" cy="704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2" name="Rectangle 238"/>
              <p:cNvSpPr/>
              <p:nvPr/>
            </p:nvSpPr>
            <p:spPr>
              <a:xfrm>
                <a:off x="6377040" y="3746160"/>
                <a:ext cx="857880" cy="704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3" name="Rectangle 239"/>
              <p:cNvSpPr/>
              <p:nvPr/>
            </p:nvSpPr>
            <p:spPr>
              <a:xfrm>
                <a:off x="6536520" y="3880440"/>
                <a:ext cx="857880" cy="704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4" name="Rectangle 240"/>
              <p:cNvSpPr/>
              <p:nvPr/>
            </p:nvSpPr>
            <p:spPr>
              <a:xfrm>
                <a:off x="6696000" y="4014720"/>
                <a:ext cx="857880" cy="704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55" name="Group 139"/>
            <p:cNvGrpSpPr/>
            <p:nvPr/>
          </p:nvGrpSpPr>
          <p:grpSpPr>
            <a:xfrm>
              <a:off x="5106600" y="4033440"/>
              <a:ext cx="1969200" cy="221400"/>
              <a:chOff x="5106600" y="4033440"/>
              <a:chExt cx="1969200" cy="221400"/>
            </a:xfrm>
          </p:grpSpPr>
          <p:sp>
            <p:nvSpPr>
              <p:cNvPr id="356" name="Rectangle 226"/>
              <p:cNvSpPr/>
              <p:nvPr/>
            </p:nvSpPr>
            <p:spPr>
              <a:xfrm>
                <a:off x="5106600" y="4033440"/>
                <a:ext cx="255600" cy="221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7" name="Straight Connector 227"/>
              <p:cNvSpPr/>
              <p:nvPr/>
            </p:nvSpPr>
            <p:spPr>
              <a:xfrm>
                <a:off x="5362560" y="4033440"/>
                <a:ext cx="1713240" cy="110880"/>
              </a:xfrm>
              <a:prstGeom prst="line">
                <a:avLst/>
              </a:prstGeom>
              <a:ln>
                <a:solidFill>
                  <a:srgbClr val="595959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8" name="Straight Connector 228"/>
              <p:cNvSpPr/>
              <p:nvPr/>
            </p:nvSpPr>
            <p:spPr>
              <a:xfrm flipV="1">
                <a:off x="5362560" y="4159080"/>
                <a:ext cx="1713240" cy="90360"/>
              </a:xfrm>
              <a:prstGeom prst="line">
                <a:avLst/>
              </a:prstGeom>
              <a:ln>
                <a:solidFill>
                  <a:srgbClr val="595959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59" name="Group 140"/>
            <p:cNvGrpSpPr/>
            <p:nvPr/>
          </p:nvGrpSpPr>
          <p:grpSpPr>
            <a:xfrm>
              <a:off x="6402240" y="2109240"/>
              <a:ext cx="3076200" cy="2610360"/>
              <a:chOff x="6402240" y="2109240"/>
              <a:chExt cx="3076200" cy="2610360"/>
            </a:xfrm>
          </p:grpSpPr>
          <p:sp>
            <p:nvSpPr>
              <p:cNvPr id="360" name="Rectangle 209"/>
              <p:cNvSpPr/>
              <p:nvPr/>
            </p:nvSpPr>
            <p:spPr>
              <a:xfrm>
                <a:off x="6402240" y="2109240"/>
                <a:ext cx="524880" cy="46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1" name="Rectangle 210"/>
              <p:cNvSpPr/>
              <p:nvPr/>
            </p:nvSpPr>
            <p:spPr>
              <a:xfrm>
                <a:off x="6561720" y="2243520"/>
                <a:ext cx="524880" cy="46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2" name="Rectangle 211"/>
              <p:cNvSpPr/>
              <p:nvPr/>
            </p:nvSpPr>
            <p:spPr>
              <a:xfrm>
                <a:off x="6721200" y="2378160"/>
                <a:ext cx="524880" cy="46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3" name="Rectangle 212"/>
              <p:cNvSpPr/>
              <p:nvPr/>
            </p:nvSpPr>
            <p:spPr>
              <a:xfrm>
                <a:off x="6880680" y="2512440"/>
                <a:ext cx="524880" cy="46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4" name="Rectangle 213"/>
              <p:cNvSpPr/>
              <p:nvPr/>
            </p:nvSpPr>
            <p:spPr>
              <a:xfrm>
                <a:off x="7040160" y="2646720"/>
                <a:ext cx="524880" cy="46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5" name="Rectangle 214"/>
              <p:cNvSpPr/>
              <p:nvPr/>
            </p:nvSpPr>
            <p:spPr>
              <a:xfrm>
                <a:off x="7199640" y="2781360"/>
                <a:ext cx="524880" cy="46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6" name="Rectangle 215"/>
              <p:cNvSpPr/>
              <p:nvPr/>
            </p:nvSpPr>
            <p:spPr>
              <a:xfrm>
                <a:off x="7359120" y="2915640"/>
                <a:ext cx="524880" cy="46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7" name="Rectangle 216"/>
              <p:cNvSpPr/>
              <p:nvPr/>
            </p:nvSpPr>
            <p:spPr>
              <a:xfrm>
                <a:off x="7518600" y="3049920"/>
                <a:ext cx="524880" cy="46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8" name="Rectangle 217"/>
              <p:cNvSpPr/>
              <p:nvPr/>
            </p:nvSpPr>
            <p:spPr>
              <a:xfrm>
                <a:off x="7678080" y="3184560"/>
                <a:ext cx="524880" cy="46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9" name="Rectangle 218"/>
              <p:cNvSpPr/>
              <p:nvPr/>
            </p:nvSpPr>
            <p:spPr>
              <a:xfrm>
                <a:off x="7837560" y="3318840"/>
                <a:ext cx="524880" cy="46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0" name="Rectangle 219"/>
              <p:cNvSpPr/>
              <p:nvPr/>
            </p:nvSpPr>
            <p:spPr>
              <a:xfrm>
                <a:off x="7997040" y="3453120"/>
                <a:ext cx="524880" cy="46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1" name="Rectangle 220"/>
              <p:cNvSpPr/>
              <p:nvPr/>
            </p:nvSpPr>
            <p:spPr>
              <a:xfrm>
                <a:off x="8156520" y="3587760"/>
                <a:ext cx="524880" cy="46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2" name="Rectangle 221"/>
              <p:cNvSpPr/>
              <p:nvPr/>
            </p:nvSpPr>
            <p:spPr>
              <a:xfrm>
                <a:off x="8315640" y="3722040"/>
                <a:ext cx="524880" cy="46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3" name="Rectangle 222"/>
              <p:cNvSpPr/>
              <p:nvPr/>
            </p:nvSpPr>
            <p:spPr>
              <a:xfrm>
                <a:off x="8475120" y="3856320"/>
                <a:ext cx="524880" cy="46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4" name="Rectangle 223"/>
              <p:cNvSpPr/>
              <p:nvPr/>
            </p:nvSpPr>
            <p:spPr>
              <a:xfrm>
                <a:off x="8634600" y="3990960"/>
                <a:ext cx="524880" cy="46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5" name="Rectangle 224"/>
              <p:cNvSpPr/>
              <p:nvPr/>
            </p:nvSpPr>
            <p:spPr>
              <a:xfrm>
                <a:off x="8794080" y="4125240"/>
                <a:ext cx="524880" cy="46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6" name="Rectangle 225"/>
              <p:cNvSpPr/>
              <p:nvPr/>
            </p:nvSpPr>
            <p:spPr>
              <a:xfrm>
                <a:off x="8953560" y="4259520"/>
                <a:ext cx="524880" cy="46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77" name="Group 141"/>
            <p:cNvGrpSpPr/>
            <p:nvPr/>
          </p:nvGrpSpPr>
          <p:grpSpPr>
            <a:xfrm>
              <a:off x="7098480" y="4367880"/>
              <a:ext cx="1969200" cy="221400"/>
              <a:chOff x="7098480" y="4367880"/>
              <a:chExt cx="1969200" cy="221400"/>
            </a:xfrm>
          </p:grpSpPr>
          <p:sp>
            <p:nvSpPr>
              <p:cNvPr id="378" name="Rectangle 206"/>
              <p:cNvSpPr/>
              <p:nvPr/>
            </p:nvSpPr>
            <p:spPr>
              <a:xfrm>
                <a:off x="7098480" y="4367880"/>
                <a:ext cx="255600" cy="221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9" name="Straight Connector 207"/>
              <p:cNvSpPr/>
              <p:nvPr/>
            </p:nvSpPr>
            <p:spPr>
              <a:xfrm>
                <a:off x="7354440" y="4367880"/>
                <a:ext cx="1713240" cy="110880"/>
              </a:xfrm>
              <a:prstGeom prst="line">
                <a:avLst/>
              </a:prstGeom>
              <a:ln>
                <a:solidFill>
                  <a:srgbClr val="595959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0" name="Straight Connector 208"/>
              <p:cNvSpPr/>
              <p:nvPr/>
            </p:nvSpPr>
            <p:spPr>
              <a:xfrm flipV="1">
                <a:off x="7354440" y="4493520"/>
                <a:ext cx="1713240" cy="90360"/>
              </a:xfrm>
              <a:prstGeom prst="line">
                <a:avLst/>
              </a:prstGeom>
              <a:ln>
                <a:solidFill>
                  <a:srgbClr val="595959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81" name="Oval 142"/>
            <p:cNvSpPr/>
            <p:nvPr/>
          </p:nvSpPr>
          <p:spPr>
            <a:xfrm>
              <a:off x="10064880" y="1936440"/>
              <a:ext cx="241920" cy="203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595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2" name="Oval 143"/>
            <p:cNvSpPr/>
            <p:nvPr/>
          </p:nvSpPr>
          <p:spPr>
            <a:xfrm>
              <a:off x="10064880" y="2630160"/>
              <a:ext cx="241920" cy="203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595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" name="Oval 144"/>
            <p:cNvSpPr/>
            <p:nvPr/>
          </p:nvSpPr>
          <p:spPr>
            <a:xfrm>
              <a:off x="10064880" y="3323520"/>
              <a:ext cx="241920" cy="203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595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4" name="Oval 145"/>
            <p:cNvSpPr/>
            <p:nvPr/>
          </p:nvSpPr>
          <p:spPr>
            <a:xfrm>
              <a:off x="11070720" y="1667160"/>
              <a:ext cx="241920" cy="203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595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5" name="Oval 146"/>
            <p:cNvSpPr/>
            <p:nvPr/>
          </p:nvSpPr>
          <p:spPr>
            <a:xfrm>
              <a:off x="11070720" y="2360880"/>
              <a:ext cx="241920" cy="203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595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6" name="Oval 147"/>
            <p:cNvSpPr/>
            <p:nvPr/>
          </p:nvSpPr>
          <p:spPr>
            <a:xfrm>
              <a:off x="11070720" y="3054240"/>
              <a:ext cx="241920" cy="203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595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7" name="Oval 148"/>
            <p:cNvSpPr/>
            <p:nvPr/>
          </p:nvSpPr>
          <p:spPr>
            <a:xfrm>
              <a:off x="11070720" y="3747960"/>
              <a:ext cx="241920" cy="203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595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" name="Straight Connector 149"/>
            <p:cNvSpPr/>
            <p:nvPr/>
          </p:nvSpPr>
          <p:spPr>
            <a:xfrm flipV="1">
              <a:off x="10271880" y="1768680"/>
              <a:ext cx="798840" cy="34164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" name="Straight Connector 150"/>
            <p:cNvSpPr/>
            <p:nvPr/>
          </p:nvSpPr>
          <p:spPr>
            <a:xfrm>
              <a:off x="10271880" y="2110320"/>
              <a:ext cx="798840" cy="35208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0" name="Straight Connector 151"/>
            <p:cNvSpPr/>
            <p:nvPr/>
          </p:nvSpPr>
          <p:spPr>
            <a:xfrm>
              <a:off x="10271880" y="2110320"/>
              <a:ext cx="798840" cy="104580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1" name="Straight Connector 152"/>
            <p:cNvSpPr/>
            <p:nvPr/>
          </p:nvSpPr>
          <p:spPr>
            <a:xfrm>
              <a:off x="10271880" y="2110320"/>
              <a:ext cx="834120" cy="166752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2" name="Straight Connector 153"/>
            <p:cNvSpPr/>
            <p:nvPr/>
          </p:nvSpPr>
          <p:spPr>
            <a:xfrm flipV="1">
              <a:off x="10307160" y="1768680"/>
              <a:ext cx="763560" cy="96300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3" name="Straight Connector 154"/>
            <p:cNvSpPr/>
            <p:nvPr/>
          </p:nvSpPr>
          <p:spPr>
            <a:xfrm flipV="1">
              <a:off x="10307160" y="2462400"/>
              <a:ext cx="763560" cy="26928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4" name="Straight Connector 155"/>
            <p:cNvSpPr/>
            <p:nvPr/>
          </p:nvSpPr>
          <p:spPr>
            <a:xfrm flipV="1">
              <a:off x="10307160" y="2462400"/>
              <a:ext cx="763560" cy="96300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5" name="Straight Connector 156"/>
            <p:cNvSpPr/>
            <p:nvPr/>
          </p:nvSpPr>
          <p:spPr>
            <a:xfrm>
              <a:off x="10307160" y="2731680"/>
              <a:ext cx="763560" cy="42444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6" name="Straight Connector 157"/>
            <p:cNvSpPr/>
            <p:nvPr/>
          </p:nvSpPr>
          <p:spPr>
            <a:xfrm>
              <a:off x="10307160" y="2731680"/>
              <a:ext cx="798840" cy="104616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7" name="Straight Connector 158"/>
            <p:cNvSpPr/>
            <p:nvPr/>
          </p:nvSpPr>
          <p:spPr>
            <a:xfrm flipV="1">
              <a:off x="10307160" y="1768680"/>
              <a:ext cx="763560" cy="165672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8" name="Straight Connector 159"/>
            <p:cNvSpPr/>
            <p:nvPr/>
          </p:nvSpPr>
          <p:spPr>
            <a:xfrm>
              <a:off x="10307160" y="3425400"/>
              <a:ext cx="798840" cy="35244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9" name="Straight Connector 160"/>
            <p:cNvSpPr/>
            <p:nvPr/>
          </p:nvSpPr>
          <p:spPr>
            <a:xfrm flipV="1">
              <a:off x="10307160" y="3156120"/>
              <a:ext cx="763560" cy="26928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0" name="TextBox 161"/>
            <p:cNvSpPr/>
            <p:nvPr/>
          </p:nvSpPr>
          <p:spPr>
            <a:xfrm>
              <a:off x="9788040" y="4918680"/>
              <a:ext cx="1141200" cy="37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n3 units</a:t>
              </a:r>
              <a:endParaRPr b="0" lang="en-US" sz="1870" spc="-1" strike="noStrike">
                <a:latin typeface="Arial"/>
              </a:endParaRPr>
            </a:p>
          </p:txBody>
        </p:sp>
        <p:sp>
          <p:nvSpPr>
            <p:cNvPr id="401" name="TextBox 162"/>
            <p:cNvSpPr/>
            <p:nvPr/>
          </p:nvSpPr>
          <p:spPr>
            <a:xfrm>
              <a:off x="10862280" y="4097880"/>
              <a:ext cx="1005480" cy="37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Output</a:t>
              </a:r>
              <a:endParaRPr b="0" lang="en-US" sz="1870" spc="-1" strike="noStrike">
                <a:latin typeface="Arial"/>
              </a:endParaRPr>
            </a:p>
          </p:txBody>
        </p:sp>
        <p:sp>
          <p:nvSpPr>
            <p:cNvPr id="402" name="Straight Connector 163"/>
            <p:cNvSpPr/>
            <p:nvPr/>
          </p:nvSpPr>
          <p:spPr>
            <a:xfrm flipV="1">
              <a:off x="6953040" y="2037960"/>
              <a:ext cx="3111480" cy="6984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3" name="Straight Connector 164"/>
            <p:cNvSpPr/>
            <p:nvPr/>
          </p:nvSpPr>
          <p:spPr>
            <a:xfrm flipV="1">
              <a:off x="7112520" y="2037960"/>
              <a:ext cx="2952000" cy="20448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4" name="Straight Connector 165"/>
            <p:cNvSpPr/>
            <p:nvPr/>
          </p:nvSpPr>
          <p:spPr>
            <a:xfrm flipV="1">
              <a:off x="7232760" y="2037960"/>
              <a:ext cx="2831760" cy="34092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5" name="Straight Connector 166"/>
            <p:cNvSpPr/>
            <p:nvPr/>
          </p:nvSpPr>
          <p:spPr>
            <a:xfrm flipV="1">
              <a:off x="9474480" y="2037960"/>
              <a:ext cx="590040" cy="224424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6" name="Straight Connector 167"/>
            <p:cNvSpPr/>
            <p:nvPr/>
          </p:nvSpPr>
          <p:spPr>
            <a:xfrm>
              <a:off x="6963120" y="2112480"/>
              <a:ext cx="3101400" cy="61920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7" name="Straight Connector 168"/>
            <p:cNvSpPr/>
            <p:nvPr/>
          </p:nvSpPr>
          <p:spPr>
            <a:xfrm>
              <a:off x="7122600" y="2246760"/>
              <a:ext cx="2941920" cy="48492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8" name="Straight Connector 169"/>
            <p:cNvSpPr/>
            <p:nvPr/>
          </p:nvSpPr>
          <p:spPr>
            <a:xfrm>
              <a:off x="7282080" y="2381400"/>
              <a:ext cx="2782440" cy="35028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9" name="Straight Connector 170"/>
            <p:cNvSpPr/>
            <p:nvPr/>
          </p:nvSpPr>
          <p:spPr>
            <a:xfrm flipV="1">
              <a:off x="9514440" y="2731680"/>
              <a:ext cx="550080" cy="148932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0" name="Straight Connector 171"/>
            <p:cNvSpPr/>
            <p:nvPr/>
          </p:nvSpPr>
          <p:spPr>
            <a:xfrm>
              <a:off x="6983640" y="2122560"/>
              <a:ext cx="3116520" cy="137520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1" name="Straight Connector 172"/>
            <p:cNvSpPr/>
            <p:nvPr/>
          </p:nvSpPr>
          <p:spPr>
            <a:xfrm>
              <a:off x="7143120" y="2256840"/>
              <a:ext cx="2957040" cy="124092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2" name="Straight Connector 173"/>
            <p:cNvSpPr/>
            <p:nvPr/>
          </p:nvSpPr>
          <p:spPr>
            <a:xfrm>
              <a:off x="7302600" y="2391480"/>
              <a:ext cx="2797560" cy="110628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3" name="Straight Connector 174"/>
            <p:cNvSpPr/>
            <p:nvPr/>
          </p:nvSpPr>
          <p:spPr>
            <a:xfrm flipV="1">
              <a:off x="9519120" y="3425400"/>
              <a:ext cx="545400" cy="83016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4" name="Oval 177"/>
            <p:cNvSpPr/>
            <p:nvPr/>
          </p:nvSpPr>
          <p:spPr>
            <a:xfrm>
              <a:off x="10091520" y="3970800"/>
              <a:ext cx="241920" cy="203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595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5" name="Oval 178"/>
            <p:cNvSpPr/>
            <p:nvPr/>
          </p:nvSpPr>
          <p:spPr>
            <a:xfrm>
              <a:off x="10100520" y="4709160"/>
              <a:ext cx="241920" cy="203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595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6" name="Straight Connector 179"/>
            <p:cNvSpPr/>
            <p:nvPr/>
          </p:nvSpPr>
          <p:spPr>
            <a:xfrm flipV="1">
              <a:off x="9492480" y="4072680"/>
              <a:ext cx="599040" cy="19872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7" name="Straight Connector 180"/>
            <p:cNvSpPr/>
            <p:nvPr/>
          </p:nvSpPr>
          <p:spPr>
            <a:xfrm>
              <a:off x="9462240" y="4271400"/>
              <a:ext cx="673560" cy="46728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8" name="Straight Connector 181"/>
            <p:cNvSpPr/>
            <p:nvPr/>
          </p:nvSpPr>
          <p:spPr>
            <a:xfrm flipV="1">
              <a:off x="10334160" y="1768680"/>
              <a:ext cx="736560" cy="230400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9" name="Straight Connector 182"/>
            <p:cNvSpPr/>
            <p:nvPr/>
          </p:nvSpPr>
          <p:spPr>
            <a:xfrm flipV="1">
              <a:off x="10342800" y="1768680"/>
              <a:ext cx="727920" cy="304200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0" name="Straight Connector 183"/>
            <p:cNvSpPr/>
            <p:nvPr/>
          </p:nvSpPr>
          <p:spPr>
            <a:xfrm flipV="1">
              <a:off x="10334160" y="2462400"/>
              <a:ext cx="736560" cy="161028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1" name="Straight Connector 184"/>
            <p:cNvSpPr/>
            <p:nvPr/>
          </p:nvSpPr>
          <p:spPr>
            <a:xfrm flipV="1">
              <a:off x="10342800" y="2564640"/>
              <a:ext cx="678240" cy="224604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2" name="Straight Connector 185"/>
            <p:cNvSpPr/>
            <p:nvPr/>
          </p:nvSpPr>
          <p:spPr>
            <a:xfrm flipV="1">
              <a:off x="10298520" y="3156120"/>
              <a:ext cx="772200" cy="84456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" name="Straight Connector 186"/>
            <p:cNvSpPr/>
            <p:nvPr/>
          </p:nvSpPr>
          <p:spPr>
            <a:xfrm flipV="1">
              <a:off x="10342800" y="3156120"/>
              <a:ext cx="727920" cy="165456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" name="Straight Connector 187"/>
            <p:cNvSpPr/>
            <p:nvPr/>
          </p:nvSpPr>
          <p:spPr>
            <a:xfrm flipV="1">
              <a:off x="10334160" y="3777840"/>
              <a:ext cx="771840" cy="29484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5" name="Straight Connector 188"/>
            <p:cNvSpPr/>
            <p:nvPr/>
          </p:nvSpPr>
          <p:spPr>
            <a:xfrm flipV="1">
              <a:off x="10342800" y="3777840"/>
              <a:ext cx="763200" cy="1032840"/>
            </a:xfrm>
            <a:prstGeom prst="line">
              <a:avLst/>
            </a:prstGeom>
            <a:ln>
              <a:solidFill>
                <a:srgbClr val="5959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6" name="TextBox 190"/>
            <p:cNvSpPr/>
            <p:nvPr/>
          </p:nvSpPr>
          <p:spPr>
            <a:xfrm>
              <a:off x="11072160" y="3232440"/>
              <a:ext cx="360000" cy="985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14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.</a:t>
              </a:r>
              <a:endParaRPr b="0" lang="en-US" sz="147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IN" sz="14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.</a:t>
              </a:r>
              <a:endParaRPr b="0" lang="en-US" sz="147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IN" sz="14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.</a:t>
              </a:r>
              <a:endParaRPr b="0" lang="en-US" sz="147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IN" sz="14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.</a:t>
              </a:r>
              <a:endParaRPr b="0" lang="en-US" sz="1470" spc="-1" strike="noStrike">
                <a:latin typeface="Arial"/>
              </a:endParaRPr>
            </a:p>
          </p:txBody>
        </p:sp>
        <p:sp>
          <p:nvSpPr>
            <p:cNvPr id="427" name="TextBox 191"/>
            <p:cNvSpPr/>
            <p:nvPr/>
          </p:nvSpPr>
          <p:spPr>
            <a:xfrm>
              <a:off x="8190360" y="4791240"/>
              <a:ext cx="1622880" cy="94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Flattened </a:t>
              </a:r>
              <a:endParaRPr b="0" lang="en-US" sz="187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n2 channels</a:t>
              </a:r>
              <a:endParaRPr b="0" lang="en-US" sz="187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(4 x 4 x n2)</a:t>
              </a:r>
              <a:endParaRPr b="0" lang="en-US" sz="1870" spc="-1" strike="noStrike">
                <a:latin typeface="Arial"/>
              </a:endParaRPr>
            </a:p>
          </p:txBody>
        </p:sp>
        <p:sp>
          <p:nvSpPr>
            <p:cNvPr id="428" name="TextBox 192"/>
            <p:cNvSpPr/>
            <p:nvPr/>
          </p:nvSpPr>
          <p:spPr>
            <a:xfrm>
              <a:off x="6287760" y="4837320"/>
              <a:ext cx="1699200" cy="659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 </a:t>
              </a: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n2 channels</a:t>
              </a:r>
              <a:endParaRPr b="0" lang="en-US" sz="187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(8 x 8 x n2)</a:t>
              </a:r>
              <a:endParaRPr b="0" lang="en-US" sz="1870" spc="-1" strike="noStrike">
                <a:latin typeface="Arial"/>
              </a:endParaRPr>
            </a:p>
          </p:txBody>
        </p:sp>
        <p:sp>
          <p:nvSpPr>
            <p:cNvPr id="429" name="TextBox 193"/>
            <p:cNvSpPr/>
            <p:nvPr/>
          </p:nvSpPr>
          <p:spPr>
            <a:xfrm>
              <a:off x="4104000" y="4837320"/>
              <a:ext cx="1856160" cy="659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 </a:t>
              </a: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n1 channels</a:t>
              </a:r>
              <a:endParaRPr b="0" lang="en-US" sz="187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(12 x 12 x n1)</a:t>
              </a:r>
              <a:endParaRPr b="0" lang="en-US" sz="1870" spc="-1" strike="noStrike">
                <a:latin typeface="Arial"/>
              </a:endParaRPr>
            </a:p>
          </p:txBody>
        </p:sp>
        <p:sp>
          <p:nvSpPr>
            <p:cNvPr id="430" name="TextBox 194"/>
            <p:cNvSpPr/>
            <p:nvPr/>
          </p:nvSpPr>
          <p:spPr>
            <a:xfrm>
              <a:off x="1874880" y="4801680"/>
              <a:ext cx="1856160" cy="659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 </a:t>
              </a: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n1 channels</a:t>
              </a:r>
              <a:endParaRPr b="0" lang="en-US" sz="187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(24 x 24 x n1)</a:t>
              </a:r>
              <a:endParaRPr b="0" lang="en-US" sz="1870" spc="-1" strike="noStrike">
                <a:latin typeface="Arial"/>
              </a:endParaRPr>
            </a:p>
          </p:txBody>
        </p:sp>
        <p:sp>
          <p:nvSpPr>
            <p:cNvPr id="431" name="TextBox 195"/>
            <p:cNvSpPr/>
            <p:nvPr/>
          </p:nvSpPr>
          <p:spPr>
            <a:xfrm>
              <a:off x="61560" y="4563360"/>
              <a:ext cx="1214280" cy="659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Input</a:t>
              </a:r>
              <a:endParaRPr b="0" lang="en-US" sz="187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28x28x1</a:t>
              </a:r>
              <a:endParaRPr b="0" lang="en-US" sz="1870" spc="-1" strike="noStrike">
                <a:latin typeface="Arial"/>
              </a:endParaRPr>
            </a:p>
          </p:txBody>
        </p:sp>
        <p:sp>
          <p:nvSpPr>
            <p:cNvPr id="432" name="TextBox 196"/>
            <p:cNvSpPr/>
            <p:nvPr/>
          </p:nvSpPr>
          <p:spPr>
            <a:xfrm>
              <a:off x="11382480" y="1377720"/>
              <a:ext cx="651600" cy="90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IN" sz="533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0</a:t>
              </a:r>
              <a:endParaRPr b="0" lang="en-US" sz="5330" spc="-1" strike="noStrike">
                <a:latin typeface="Arial"/>
              </a:endParaRPr>
            </a:p>
          </p:txBody>
        </p:sp>
        <p:sp>
          <p:nvSpPr>
            <p:cNvPr id="433" name="TextBox 197"/>
            <p:cNvSpPr/>
            <p:nvPr/>
          </p:nvSpPr>
          <p:spPr>
            <a:xfrm>
              <a:off x="11359440" y="2122560"/>
              <a:ext cx="651600" cy="90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IN" sz="533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1</a:t>
              </a:r>
              <a:endParaRPr b="0" lang="en-US" sz="5330" spc="-1" strike="noStrike">
                <a:latin typeface="Arial"/>
              </a:endParaRPr>
            </a:p>
          </p:txBody>
        </p:sp>
        <p:sp>
          <p:nvSpPr>
            <p:cNvPr id="434" name="TextBox 198"/>
            <p:cNvSpPr/>
            <p:nvPr/>
          </p:nvSpPr>
          <p:spPr>
            <a:xfrm>
              <a:off x="11393280" y="2805120"/>
              <a:ext cx="651600" cy="90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IN" sz="533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2</a:t>
              </a:r>
              <a:endParaRPr b="0" lang="en-US" sz="5330" spc="-1" strike="noStrike">
                <a:latin typeface="Arial"/>
              </a:endParaRPr>
            </a:p>
          </p:txBody>
        </p:sp>
        <p:sp>
          <p:nvSpPr>
            <p:cNvPr id="435" name="TextBox 199"/>
            <p:cNvSpPr/>
            <p:nvPr/>
          </p:nvSpPr>
          <p:spPr>
            <a:xfrm>
              <a:off x="11431440" y="3495240"/>
              <a:ext cx="651600" cy="90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IN" sz="533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9</a:t>
              </a:r>
              <a:endParaRPr b="0" lang="en-US" sz="5330" spc="-1" strike="noStrike">
                <a:latin typeface="Arial"/>
              </a:endParaRPr>
            </a:p>
          </p:txBody>
        </p:sp>
        <p:sp>
          <p:nvSpPr>
            <p:cNvPr id="436" name="TextBox 200"/>
            <p:cNvSpPr/>
            <p:nvPr/>
          </p:nvSpPr>
          <p:spPr>
            <a:xfrm>
              <a:off x="1499760" y="2381760"/>
              <a:ext cx="1673280" cy="94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Conv_1</a:t>
              </a:r>
              <a:endParaRPr b="0" lang="en-US" sz="187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Convolution </a:t>
              </a:r>
              <a:endParaRPr b="0" lang="en-US" sz="187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(5x5)</a:t>
              </a:r>
              <a:endParaRPr b="0" lang="en-US" sz="1870" spc="-1" strike="noStrike">
                <a:latin typeface="Arial"/>
              </a:endParaRPr>
            </a:p>
          </p:txBody>
        </p:sp>
        <p:sp>
          <p:nvSpPr>
            <p:cNvPr id="437" name="TextBox 201"/>
            <p:cNvSpPr/>
            <p:nvPr/>
          </p:nvSpPr>
          <p:spPr>
            <a:xfrm>
              <a:off x="3258000" y="2230920"/>
              <a:ext cx="1630440" cy="659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Max-pooling</a:t>
              </a:r>
              <a:endParaRPr b="0" lang="en-US" sz="187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(2x2)</a:t>
              </a:r>
              <a:endParaRPr b="0" lang="en-US" sz="1870" spc="-1" strike="noStrike">
                <a:latin typeface="Arial"/>
              </a:endParaRPr>
            </a:p>
          </p:txBody>
        </p:sp>
        <p:sp>
          <p:nvSpPr>
            <p:cNvPr id="438" name="TextBox 202"/>
            <p:cNvSpPr/>
            <p:nvPr/>
          </p:nvSpPr>
          <p:spPr>
            <a:xfrm>
              <a:off x="4491720" y="1618920"/>
              <a:ext cx="1673280" cy="94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Conv_2</a:t>
              </a:r>
              <a:endParaRPr b="0" lang="en-US" sz="187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Convolution </a:t>
              </a:r>
              <a:endParaRPr b="0" lang="en-US" sz="187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(5x5)</a:t>
              </a:r>
              <a:endParaRPr b="0" lang="en-US" sz="1870" spc="-1" strike="noStrike">
                <a:latin typeface="Arial"/>
              </a:endParaRPr>
            </a:p>
          </p:txBody>
        </p:sp>
        <p:sp>
          <p:nvSpPr>
            <p:cNvPr id="439" name="TextBox 203"/>
            <p:cNvSpPr/>
            <p:nvPr/>
          </p:nvSpPr>
          <p:spPr>
            <a:xfrm>
              <a:off x="5941800" y="1411200"/>
              <a:ext cx="1630440" cy="659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Max-pooling</a:t>
              </a:r>
              <a:endParaRPr b="0" lang="en-US" sz="187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(2x2)</a:t>
              </a:r>
              <a:endParaRPr b="0" lang="en-US" sz="1870" spc="-1" strike="noStrike">
                <a:latin typeface="Arial"/>
              </a:endParaRPr>
            </a:p>
          </p:txBody>
        </p:sp>
        <p:sp>
          <p:nvSpPr>
            <p:cNvPr id="440" name="TextBox 204"/>
            <p:cNvSpPr/>
            <p:nvPr/>
          </p:nvSpPr>
          <p:spPr>
            <a:xfrm>
              <a:off x="7796160" y="1185120"/>
              <a:ext cx="2157840" cy="94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FC_3</a:t>
              </a:r>
              <a:endParaRPr b="0" lang="en-US" sz="187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Fully Connected </a:t>
              </a:r>
              <a:endParaRPr b="0" lang="en-US" sz="187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ReLU Activation</a:t>
              </a:r>
              <a:endParaRPr b="0" lang="en-US" sz="1870" spc="-1" strike="noStrike">
                <a:latin typeface="Arial"/>
              </a:endParaRPr>
            </a:p>
          </p:txBody>
        </p:sp>
        <p:sp>
          <p:nvSpPr>
            <p:cNvPr id="441" name="TextBox 205"/>
            <p:cNvSpPr/>
            <p:nvPr/>
          </p:nvSpPr>
          <p:spPr>
            <a:xfrm>
              <a:off x="9860040" y="717480"/>
              <a:ext cx="2157840" cy="94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FC_4</a:t>
              </a:r>
              <a:endParaRPr b="0" lang="en-US" sz="187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Fully Connected </a:t>
              </a:r>
              <a:endParaRPr b="0" lang="en-US" sz="187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Neural Network</a:t>
              </a:r>
              <a:endParaRPr b="0" lang="en-US" sz="187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2" dur="indefinite" restart="never" nodeType="tmRoot">
          <p:childTnLst>
            <p:seq>
              <p:cTn id="243" dur="indefinite" nodeType="mainSeq">
                <p:childTnLst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8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Picture 4" descr=""/>
          <p:cNvPicPr/>
          <p:nvPr/>
        </p:nvPicPr>
        <p:blipFill>
          <a:blip r:embed="rId1"/>
          <a:stretch/>
        </p:blipFill>
        <p:spPr>
          <a:xfrm>
            <a:off x="461520" y="0"/>
            <a:ext cx="6095160" cy="3118320"/>
          </a:xfrm>
          <a:prstGeom prst="rect">
            <a:avLst/>
          </a:prstGeom>
          <a:ln w="0">
            <a:noFill/>
          </a:ln>
        </p:spPr>
      </p:pic>
      <p:pic>
        <p:nvPicPr>
          <p:cNvPr id="443" name="Picture 6" descr=""/>
          <p:cNvPicPr/>
          <p:nvPr/>
        </p:nvPicPr>
        <p:blipFill>
          <a:blip r:embed="rId2"/>
          <a:stretch/>
        </p:blipFill>
        <p:spPr>
          <a:xfrm>
            <a:off x="727200" y="3321720"/>
            <a:ext cx="4657680" cy="3335040"/>
          </a:xfrm>
          <a:prstGeom prst="rect">
            <a:avLst/>
          </a:prstGeom>
          <a:ln w="0">
            <a:noFill/>
          </a:ln>
        </p:spPr>
      </p:pic>
      <p:pic>
        <p:nvPicPr>
          <p:cNvPr id="444" name="Picture 8" descr=""/>
          <p:cNvPicPr/>
          <p:nvPr/>
        </p:nvPicPr>
        <p:blipFill>
          <a:blip r:embed="rId3"/>
          <a:stretch/>
        </p:blipFill>
        <p:spPr>
          <a:xfrm>
            <a:off x="7345800" y="1559520"/>
            <a:ext cx="4048920" cy="311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Picture 9" descr=""/>
          <p:cNvPicPr/>
          <p:nvPr/>
        </p:nvPicPr>
        <p:blipFill>
          <a:blip r:embed="rId1"/>
          <a:stretch/>
        </p:blipFill>
        <p:spPr>
          <a:xfrm>
            <a:off x="3763800" y="630360"/>
            <a:ext cx="4616640" cy="1583280"/>
          </a:xfrm>
          <a:prstGeom prst="rect">
            <a:avLst/>
          </a:prstGeom>
          <a:ln w="0">
            <a:noFill/>
          </a:ln>
        </p:spPr>
      </p:pic>
      <p:pic>
        <p:nvPicPr>
          <p:cNvPr id="446" name="Picture 10" descr=""/>
          <p:cNvPicPr/>
          <p:nvPr/>
        </p:nvPicPr>
        <p:blipFill>
          <a:blip r:embed="rId2"/>
          <a:stretch/>
        </p:blipFill>
        <p:spPr>
          <a:xfrm>
            <a:off x="5319360" y="2605680"/>
            <a:ext cx="2145600" cy="659520"/>
          </a:xfrm>
          <a:prstGeom prst="rect">
            <a:avLst/>
          </a:prstGeom>
          <a:ln w="0">
            <a:noFill/>
          </a:ln>
        </p:spPr>
      </p:pic>
      <p:pic>
        <p:nvPicPr>
          <p:cNvPr id="447" name="Picture 11" descr=""/>
          <p:cNvPicPr/>
          <p:nvPr/>
        </p:nvPicPr>
        <p:blipFill>
          <a:blip r:embed="rId3"/>
          <a:stretch/>
        </p:blipFill>
        <p:spPr>
          <a:xfrm>
            <a:off x="3268440" y="3657240"/>
            <a:ext cx="6247080" cy="2767680"/>
          </a:xfrm>
          <a:prstGeom prst="rect">
            <a:avLst/>
          </a:prstGeom>
          <a:ln w="0">
            <a:noFill/>
          </a:ln>
        </p:spPr>
      </p:pic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719280" y="179640"/>
            <a:ext cx="6327000" cy="762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Simple Softmax Classification</a:t>
            </a:r>
            <a:r>
              <a:rPr b="0" lang="en" sz="2670" spc="-1" strike="noStrike">
                <a:solidFill>
                  <a:srgbClr val="e17c78"/>
                </a:solidFill>
                <a:latin typeface="Squada One"/>
              </a:rPr>
              <a:t>.</a:t>
            </a:r>
            <a:endParaRPr b="0" lang="en-US" sz="26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9" dur="indefinite" restart="never" nodeType="tmRoot">
          <p:childTnLst>
            <p:seq>
              <p:cTn id="250" dur="indefinite" nodeType="mainSeq">
                <p:childTnLst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5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0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5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719280" y="179640"/>
            <a:ext cx="6327000" cy="762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Simple Softmax Classification</a:t>
            </a:r>
            <a:r>
              <a:rPr b="0" lang="en" sz="2670" spc="-1" strike="noStrike">
                <a:solidFill>
                  <a:srgbClr val="e17c78"/>
                </a:solidFill>
                <a:latin typeface="Squada One"/>
              </a:rPr>
              <a:t>.</a:t>
            </a:r>
            <a:endParaRPr b="0" lang="en-US" sz="2670" spc="-1" strike="noStrike">
              <a:latin typeface="Arial"/>
            </a:endParaRPr>
          </a:p>
        </p:txBody>
      </p:sp>
      <p:sp>
        <p:nvSpPr>
          <p:cNvPr id="450" name="Rectangle 130"/>
          <p:cNvSpPr/>
          <p:nvPr/>
        </p:nvSpPr>
        <p:spPr>
          <a:xfrm>
            <a:off x="2161800" y="1423440"/>
            <a:ext cx="1709640" cy="2007000"/>
          </a:xfrm>
          <a:prstGeom prst="rect">
            <a:avLst/>
          </a:prstGeom>
          <a:solidFill>
            <a:srgbClr val="ffffff"/>
          </a:solidFill>
          <a:ln w="12700">
            <a:solidFill>
              <a:srgbClr val="e7e6e6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51" name="Picture 131" descr=""/>
          <p:cNvPicPr/>
          <p:nvPr/>
        </p:nvPicPr>
        <p:blipFill>
          <a:blip r:embed="rId1"/>
          <a:stretch/>
        </p:blipFill>
        <p:spPr>
          <a:xfrm>
            <a:off x="2518200" y="1577520"/>
            <a:ext cx="996840" cy="1698480"/>
          </a:xfrm>
          <a:prstGeom prst="rect">
            <a:avLst/>
          </a:prstGeom>
          <a:ln w="0">
            <a:solidFill>
              <a:srgbClr val="e7e6e6"/>
            </a:solidFill>
          </a:ln>
        </p:spPr>
      </p:pic>
      <p:sp>
        <p:nvSpPr>
          <p:cNvPr id="452" name="TextBox 132"/>
          <p:cNvSpPr/>
          <p:nvPr/>
        </p:nvSpPr>
        <p:spPr>
          <a:xfrm>
            <a:off x="2171160" y="3441600"/>
            <a:ext cx="15274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507c89"/>
                </a:solidFill>
                <a:latin typeface="Squada One"/>
                <a:ea typeface="Arial Unicode MS"/>
              </a:rPr>
              <a:t>Input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507c89"/>
                </a:solidFill>
                <a:latin typeface="Squada One"/>
                <a:ea typeface="Arial Unicode MS"/>
              </a:rPr>
              <a:t>  </a:t>
            </a:r>
            <a:r>
              <a:rPr b="0" lang="en-IN" sz="2400" spc="-1" strike="noStrike">
                <a:solidFill>
                  <a:srgbClr val="507c89"/>
                </a:solidFill>
                <a:latin typeface="Squada One"/>
                <a:ea typeface="Arial Unicode MS"/>
              </a:rPr>
              <a:t>28x28x1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453" name="Table 133"/>
          <p:cNvGraphicFramePr/>
          <p:nvPr/>
        </p:nvGraphicFramePr>
        <p:xfrm>
          <a:off x="4357440" y="2370240"/>
          <a:ext cx="3626280" cy="493920"/>
        </p:xfrm>
        <a:graphic>
          <a:graphicData uri="http://schemas.openxmlformats.org/drawingml/2006/table">
            <a:tbl>
              <a:tblPr/>
              <a:tblGrid>
                <a:gridCol w="604440"/>
                <a:gridCol w="604440"/>
                <a:gridCol w="604440"/>
                <a:gridCol w="604440"/>
                <a:gridCol w="604440"/>
                <a:gridCol w="604440"/>
              </a:tblGrid>
              <a:tr h="494280"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95959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4" name="Table 175"/>
          <p:cNvGraphicFramePr/>
          <p:nvPr/>
        </p:nvGraphicFramePr>
        <p:xfrm>
          <a:off x="8637840" y="2370240"/>
          <a:ext cx="1801080" cy="493920"/>
        </p:xfrm>
        <a:graphic>
          <a:graphicData uri="http://schemas.openxmlformats.org/drawingml/2006/table">
            <a:tbl>
              <a:tblPr/>
              <a:tblGrid>
                <a:gridCol w="600480"/>
                <a:gridCol w="600480"/>
                <a:gridCol w="600480"/>
              </a:tblGrid>
              <a:tr h="494280"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7171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55" name="TextBox 176"/>
          <p:cNvSpPr/>
          <p:nvPr/>
        </p:nvSpPr>
        <p:spPr>
          <a:xfrm>
            <a:off x="6694560" y="1423440"/>
            <a:ext cx="17218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507c89"/>
                </a:solidFill>
                <a:latin typeface="Squada One"/>
                <a:ea typeface="Arial Unicode MS"/>
              </a:rPr>
              <a:t>784 Pixels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6" name="TextBox 189"/>
          <p:cNvSpPr/>
          <p:nvPr/>
        </p:nvSpPr>
        <p:spPr>
          <a:xfrm>
            <a:off x="7926840" y="2476800"/>
            <a:ext cx="582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507c89"/>
                </a:solidFill>
                <a:latin typeface="Squada One"/>
                <a:ea typeface="Arial Unicode MS"/>
              </a:rPr>
              <a:t>…</a:t>
            </a:r>
            <a:r>
              <a:rPr b="0" lang="en-IN" sz="2400" spc="-1" strike="noStrike">
                <a:solidFill>
                  <a:srgbClr val="507c89"/>
                </a:solidFill>
                <a:latin typeface="Squada One"/>
                <a:ea typeface="Arial Unicode MS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7" name="Oval 264"/>
          <p:cNvSpPr/>
          <p:nvPr/>
        </p:nvSpPr>
        <p:spPr>
          <a:xfrm rot="16200000">
            <a:off x="5037840" y="4455720"/>
            <a:ext cx="308520" cy="3074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e7e6e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Oval 265"/>
          <p:cNvSpPr/>
          <p:nvPr/>
        </p:nvSpPr>
        <p:spPr>
          <a:xfrm rot="16200000">
            <a:off x="6086880" y="4455720"/>
            <a:ext cx="308520" cy="3074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e7e6e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Oval 266"/>
          <p:cNvSpPr/>
          <p:nvPr/>
        </p:nvSpPr>
        <p:spPr>
          <a:xfrm rot="16200000">
            <a:off x="7135560" y="4455720"/>
            <a:ext cx="308520" cy="3074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e7e6e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Straight Connector 267"/>
          <p:cNvSpPr/>
          <p:nvPr/>
        </p:nvSpPr>
        <p:spPr>
          <a:xfrm flipH="1" flipV="1">
            <a:off x="4700520" y="2887560"/>
            <a:ext cx="601200" cy="1612440"/>
          </a:xfrm>
          <a:prstGeom prst="line">
            <a:avLst/>
          </a:prstGeom>
          <a:ln w="6350">
            <a:solidFill>
              <a:srgbClr val="e7e6e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Straight Connector 268"/>
          <p:cNvSpPr/>
          <p:nvPr/>
        </p:nvSpPr>
        <p:spPr>
          <a:xfrm flipV="1">
            <a:off x="5301720" y="2885760"/>
            <a:ext cx="37800" cy="1614240"/>
          </a:xfrm>
          <a:prstGeom prst="line">
            <a:avLst/>
          </a:prstGeom>
          <a:ln w="6350">
            <a:solidFill>
              <a:srgbClr val="e7e6e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Straight Connector 269"/>
          <p:cNvSpPr/>
          <p:nvPr/>
        </p:nvSpPr>
        <p:spPr>
          <a:xfrm flipV="1">
            <a:off x="5301720" y="2905200"/>
            <a:ext cx="570600" cy="1594800"/>
          </a:xfrm>
          <a:prstGeom prst="line">
            <a:avLst/>
          </a:prstGeom>
          <a:ln w="6350">
            <a:solidFill>
              <a:srgbClr val="e7e6e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Straight Connector 270"/>
          <p:cNvSpPr/>
          <p:nvPr/>
        </p:nvSpPr>
        <p:spPr>
          <a:xfrm flipV="1">
            <a:off x="5301720" y="2914200"/>
            <a:ext cx="4839120" cy="1585800"/>
          </a:xfrm>
          <a:prstGeom prst="line">
            <a:avLst/>
          </a:prstGeom>
          <a:ln w="6350">
            <a:solidFill>
              <a:srgbClr val="e7e6e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Straight Connector 271"/>
          <p:cNvSpPr/>
          <p:nvPr/>
        </p:nvSpPr>
        <p:spPr>
          <a:xfrm flipH="1" flipV="1">
            <a:off x="4763160" y="2950560"/>
            <a:ext cx="1478160" cy="1504080"/>
          </a:xfrm>
          <a:prstGeom prst="line">
            <a:avLst/>
          </a:prstGeom>
          <a:ln w="6350">
            <a:solidFill>
              <a:srgbClr val="e7e6e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Straight Connector 272"/>
          <p:cNvSpPr/>
          <p:nvPr/>
        </p:nvSpPr>
        <p:spPr>
          <a:xfrm flipH="1" flipV="1">
            <a:off x="5369040" y="2905200"/>
            <a:ext cx="872280" cy="1549440"/>
          </a:xfrm>
          <a:prstGeom prst="line">
            <a:avLst/>
          </a:prstGeom>
          <a:ln w="6350">
            <a:solidFill>
              <a:srgbClr val="e7e6e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Straight Connector 273"/>
          <p:cNvSpPr/>
          <p:nvPr/>
        </p:nvSpPr>
        <p:spPr>
          <a:xfrm flipH="1" flipV="1">
            <a:off x="5385240" y="2905200"/>
            <a:ext cx="1904760" cy="1549440"/>
          </a:xfrm>
          <a:prstGeom prst="line">
            <a:avLst/>
          </a:prstGeom>
          <a:ln w="6350">
            <a:solidFill>
              <a:srgbClr val="e7e6e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Straight Connector 274"/>
          <p:cNvSpPr/>
          <p:nvPr/>
        </p:nvSpPr>
        <p:spPr>
          <a:xfrm flipH="1" flipV="1">
            <a:off x="5855400" y="2882520"/>
            <a:ext cx="385920" cy="1572120"/>
          </a:xfrm>
          <a:prstGeom prst="line">
            <a:avLst/>
          </a:prstGeom>
          <a:ln w="6350">
            <a:solidFill>
              <a:srgbClr val="e7e6e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Straight Connector 275"/>
          <p:cNvSpPr/>
          <p:nvPr/>
        </p:nvSpPr>
        <p:spPr>
          <a:xfrm flipV="1">
            <a:off x="6241320" y="2919960"/>
            <a:ext cx="3950640" cy="1534680"/>
          </a:xfrm>
          <a:prstGeom prst="line">
            <a:avLst/>
          </a:prstGeom>
          <a:ln w="6350">
            <a:solidFill>
              <a:srgbClr val="e7e6e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Straight Connector 276"/>
          <p:cNvSpPr/>
          <p:nvPr/>
        </p:nvSpPr>
        <p:spPr>
          <a:xfrm flipH="1" flipV="1">
            <a:off x="4718520" y="2896920"/>
            <a:ext cx="2571480" cy="1557720"/>
          </a:xfrm>
          <a:prstGeom prst="line">
            <a:avLst/>
          </a:prstGeom>
          <a:ln w="6350">
            <a:solidFill>
              <a:srgbClr val="e7e6e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Straight Connector 277"/>
          <p:cNvSpPr/>
          <p:nvPr/>
        </p:nvSpPr>
        <p:spPr>
          <a:xfrm flipV="1">
            <a:off x="7290000" y="2903400"/>
            <a:ext cx="2890440" cy="1551240"/>
          </a:xfrm>
          <a:prstGeom prst="line">
            <a:avLst/>
          </a:prstGeom>
          <a:ln w="6350">
            <a:solidFill>
              <a:srgbClr val="e7e6e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Straight Connector 278"/>
          <p:cNvSpPr/>
          <p:nvPr/>
        </p:nvSpPr>
        <p:spPr>
          <a:xfrm flipH="1" flipV="1">
            <a:off x="5887080" y="2942640"/>
            <a:ext cx="1402920" cy="1512000"/>
          </a:xfrm>
          <a:prstGeom prst="line">
            <a:avLst/>
          </a:prstGeom>
          <a:ln w="6350">
            <a:solidFill>
              <a:srgbClr val="e7e6e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Oval 279"/>
          <p:cNvSpPr/>
          <p:nvPr/>
        </p:nvSpPr>
        <p:spPr>
          <a:xfrm rot="16200000">
            <a:off x="8113680" y="4421520"/>
            <a:ext cx="308520" cy="3074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e7e6e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Oval 280"/>
          <p:cNvSpPr/>
          <p:nvPr/>
        </p:nvSpPr>
        <p:spPr>
          <a:xfrm rot="16200000">
            <a:off x="9229680" y="4410720"/>
            <a:ext cx="308520" cy="3074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e7e6e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Straight Connector 281"/>
          <p:cNvSpPr/>
          <p:nvPr/>
        </p:nvSpPr>
        <p:spPr>
          <a:xfrm flipH="1" flipV="1">
            <a:off x="4718520" y="2875680"/>
            <a:ext cx="3549960" cy="1544760"/>
          </a:xfrm>
          <a:prstGeom prst="line">
            <a:avLst/>
          </a:prstGeom>
          <a:ln w="6350">
            <a:solidFill>
              <a:srgbClr val="e7e6e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Straight Connector 282"/>
          <p:cNvSpPr/>
          <p:nvPr/>
        </p:nvSpPr>
        <p:spPr>
          <a:xfrm flipH="1" flipV="1">
            <a:off x="4740480" y="2898720"/>
            <a:ext cx="4644000" cy="1510560"/>
          </a:xfrm>
          <a:prstGeom prst="line">
            <a:avLst/>
          </a:prstGeom>
          <a:ln w="6350">
            <a:solidFill>
              <a:srgbClr val="e7e6e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Straight Connector 283"/>
          <p:cNvSpPr/>
          <p:nvPr/>
        </p:nvSpPr>
        <p:spPr>
          <a:xfrm flipH="1" flipV="1">
            <a:off x="5401800" y="2916000"/>
            <a:ext cx="2866680" cy="1504440"/>
          </a:xfrm>
          <a:prstGeom prst="line">
            <a:avLst/>
          </a:prstGeom>
          <a:ln w="6350">
            <a:solidFill>
              <a:srgbClr val="e7e6e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Straight Connector 284"/>
          <p:cNvSpPr/>
          <p:nvPr/>
        </p:nvSpPr>
        <p:spPr>
          <a:xfrm flipH="1" flipV="1">
            <a:off x="5370480" y="2893680"/>
            <a:ext cx="4014000" cy="1515600"/>
          </a:xfrm>
          <a:prstGeom prst="line">
            <a:avLst/>
          </a:prstGeom>
          <a:ln w="6350">
            <a:solidFill>
              <a:srgbClr val="e7e6e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Straight Connector 285"/>
          <p:cNvSpPr/>
          <p:nvPr/>
        </p:nvSpPr>
        <p:spPr>
          <a:xfrm flipH="1" flipV="1">
            <a:off x="5855400" y="2914200"/>
            <a:ext cx="2304000" cy="1551600"/>
          </a:xfrm>
          <a:prstGeom prst="line">
            <a:avLst/>
          </a:prstGeom>
          <a:ln w="6350">
            <a:solidFill>
              <a:srgbClr val="e7e6e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Straight Connector 286"/>
          <p:cNvSpPr/>
          <p:nvPr/>
        </p:nvSpPr>
        <p:spPr>
          <a:xfrm flipH="1" flipV="1">
            <a:off x="5840280" y="2903400"/>
            <a:ext cx="3544200" cy="1505880"/>
          </a:xfrm>
          <a:prstGeom prst="line">
            <a:avLst/>
          </a:prstGeom>
          <a:ln w="6350">
            <a:solidFill>
              <a:srgbClr val="e7e6e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Straight Connector 287"/>
          <p:cNvSpPr/>
          <p:nvPr/>
        </p:nvSpPr>
        <p:spPr>
          <a:xfrm flipV="1">
            <a:off x="8268480" y="2892240"/>
            <a:ext cx="1923480" cy="1528200"/>
          </a:xfrm>
          <a:prstGeom prst="line">
            <a:avLst/>
          </a:prstGeom>
          <a:ln w="6350">
            <a:solidFill>
              <a:srgbClr val="e7e6e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Straight Connector 288"/>
          <p:cNvSpPr/>
          <p:nvPr/>
        </p:nvSpPr>
        <p:spPr>
          <a:xfrm flipV="1">
            <a:off x="9384480" y="2902680"/>
            <a:ext cx="807480" cy="1506600"/>
          </a:xfrm>
          <a:prstGeom prst="line">
            <a:avLst/>
          </a:prstGeom>
          <a:ln w="6350">
            <a:solidFill>
              <a:srgbClr val="e7e6e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TextBox 289"/>
          <p:cNvSpPr/>
          <p:nvPr/>
        </p:nvSpPr>
        <p:spPr>
          <a:xfrm rot="16200000">
            <a:off x="8586720" y="4025160"/>
            <a:ext cx="459000" cy="98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470" spc="-1" strike="noStrike">
                <a:solidFill>
                  <a:srgbClr val="507c89"/>
                </a:solidFill>
                <a:latin typeface="Squada One"/>
                <a:ea typeface="Arial Unicode MS"/>
              </a:rPr>
              <a:t>.</a:t>
            </a:r>
            <a:endParaRPr b="0" lang="en-US" sz="14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470" spc="-1" strike="noStrike">
                <a:solidFill>
                  <a:srgbClr val="507c89"/>
                </a:solidFill>
                <a:latin typeface="Squada One"/>
                <a:ea typeface="Arial Unicode MS"/>
              </a:rPr>
              <a:t>.</a:t>
            </a:r>
            <a:endParaRPr b="0" lang="en-US" sz="14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470" spc="-1" strike="noStrike">
                <a:solidFill>
                  <a:srgbClr val="507c89"/>
                </a:solidFill>
                <a:latin typeface="Squada One"/>
                <a:ea typeface="Arial Unicode MS"/>
              </a:rPr>
              <a:t>.</a:t>
            </a:r>
            <a:endParaRPr b="0" lang="en-US" sz="14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470" spc="-1" strike="noStrike">
                <a:solidFill>
                  <a:srgbClr val="507c89"/>
                </a:solidFill>
                <a:latin typeface="Squada One"/>
                <a:ea typeface="Arial Unicode MS"/>
              </a:rPr>
              <a:t>.</a:t>
            </a:r>
            <a:endParaRPr b="0" lang="en-US" sz="1470" spc="-1" strike="noStrike">
              <a:latin typeface="Arial"/>
            </a:endParaRPr>
          </a:p>
        </p:txBody>
      </p:sp>
      <p:sp>
        <p:nvSpPr>
          <p:cNvPr id="483" name="TextBox 290"/>
          <p:cNvSpPr/>
          <p:nvPr/>
        </p:nvSpPr>
        <p:spPr>
          <a:xfrm rot="16200000">
            <a:off x="7277040" y="2758320"/>
            <a:ext cx="459000" cy="98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470" spc="-1" strike="noStrike">
                <a:solidFill>
                  <a:srgbClr val="507c89"/>
                </a:solidFill>
                <a:latin typeface="Squada One"/>
                <a:ea typeface="Arial Unicode MS"/>
              </a:rPr>
              <a:t>.</a:t>
            </a:r>
            <a:endParaRPr b="0" lang="en-US" sz="14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470" spc="-1" strike="noStrike">
                <a:solidFill>
                  <a:srgbClr val="507c89"/>
                </a:solidFill>
                <a:latin typeface="Squada One"/>
                <a:ea typeface="Arial Unicode MS"/>
              </a:rPr>
              <a:t>.</a:t>
            </a:r>
            <a:endParaRPr b="0" lang="en-US" sz="14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470" spc="-1" strike="noStrike">
                <a:solidFill>
                  <a:srgbClr val="507c89"/>
                </a:solidFill>
                <a:latin typeface="Squada One"/>
                <a:ea typeface="Arial Unicode MS"/>
              </a:rPr>
              <a:t>.</a:t>
            </a:r>
            <a:endParaRPr b="0" lang="en-US" sz="14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470" spc="-1" strike="noStrike">
                <a:solidFill>
                  <a:srgbClr val="507c89"/>
                </a:solidFill>
                <a:latin typeface="Squada One"/>
                <a:ea typeface="Arial Unicode MS"/>
              </a:rPr>
              <a:t>.</a:t>
            </a:r>
            <a:endParaRPr b="0" lang="en-US" sz="1470" spc="-1" strike="noStrike">
              <a:latin typeface="Arial"/>
            </a:endParaRPr>
          </a:p>
        </p:txBody>
      </p:sp>
      <p:sp>
        <p:nvSpPr>
          <p:cNvPr id="484" name="Straight Arrow Connector 291"/>
          <p:cNvSpPr/>
          <p:nvPr/>
        </p:nvSpPr>
        <p:spPr>
          <a:xfrm flipH="1">
            <a:off x="4356720" y="1654200"/>
            <a:ext cx="2487960" cy="1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e7e6e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Straight Arrow Connector 292"/>
          <p:cNvSpPr/>
          <p:nvPr/>
        </p:nvSpPr>
        <p:spPr>
          <a:xfrm>
            <a:off x="8308080" y="1666800"/>
            <a:ext cx="2033280" cy="2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e7e6e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TextBox 294"/>
          <p:cNvSpPr/>
          <p:nvPr/>
        </p:nvSpPr>
        <p:spPr>
          <a:xfrm>
            <a:off x="4913640" y="4837680"/>
            <a:ext cx="651600" cy="9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5330" spc="-1" strike="noStrike">
                <a:solidFill>
                  <a:srgbClr val="507c89"/>
                </a:solidFill>
                <a:latin typeface="Squada One"/>
                <a:ea typeface="Arial Unicode MS"/>
              </a:rPr>
              <a:t>0</a:t>
            </a:r>
            <a:endParaRPr b="0" lang="en-US" sz="5330" spc="-1" strike="noStrike">
              <a:latin typeface="Arial"/>
            </a:endParaRPr>
          </a:p>
        </p:txBody>
      </p:sp>
      <p:sp>
        <p:nvSpPr>
          <p:cNvPr id="487" name="TextBox 295"/>
          <p:cNvSpPr/>
          <p:nvPr/>
        </p:nvSpPr>
        <p:spPr>
          <a:xfrm>
            <a:off x="5990760" y="4902120"/>
            <a:ext cx="651600" cy="9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5330" spc="-1" strike="noStrike">
                <a:solidFill>
                  <a:srgbClr val="507c89"/>
                </a:solidFill>
                <a:latin typeface="Squada One"/>
                <a:ea typeface="Arial Unicode MS"/>
              </a:rPr>
              <a:t>1</a:t>
            </a:r>
            <a:endParaRPr b="0" lang="en-US" sz="5330" spc="-1" strike="noStrike">
              <a:latin typeface="Arial"/>
            </a:endParaRPr>
          </a:p>
        </p:txBody>
      </p:sp>
      <p:sp>
        <p:nvSpPr>
          <p:cNvPr id="488" name="TextBox 296"/>
          <p:cNvSpPr/>
          <p:nvPr/>
        </p:nvSpPr>
        <p:spPr>
          <a:xfrm>
            <a:off x="8010360" y="4889520"/>
            <a:ext cx="651600" cy="9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5330" spc="-1" strike="noStrike">
                <a:solidFill>
                  <a:srgbClr val="507c89"/>
                </a:solidFill>
                <a:latin typeface="Squada One"/>
                <a:ea typeface="Arial Unicode MS"/>
              </a:rPr>
              <a:t>3</a:t>
            </a:r>
            <a:endParaRPr b="0" lang="en-US" sz="5330" spc="-1" strike="noStrike">
              <a:latin typeface="Arial"/>
            </a:endParaRPr>
          </a:p>
        </p:txBody>
      </p:sp>
      <p:sp>
        <p:nvSpPr>
          <p:cNvPr id="489" name="TextBox 297"/>
          <p:cNvSpPr/>
          <p:nvPr/>
        </p:nvSpPr>
        <p:spPr>
          <a:xfrm>
            <a:off x="9058680" y="4902120"/>
            <a:ext cx="651600" cy="9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5330" spc="-1" strike="noStrike">
                <a:solidFill>
                  <a:srgbClr val="507c89"/>
                </a:solidFill>
                <a:latin typeface="Squada One"/>
                <a:ea typeface="Arial Unicode MS"/>
              </a:rPr>
              <a:t>9</a:t>
            </a:r>
            <a:endParaRPr b="0" lang="en-US" sz="5330" spc="-1" strike="noStrike">
              <a:latin typeface="Arial"/>
            </a:endParaRPr>
          </a:p>
        </p:txBody>
      </p:sp>
      <p:sp>
        <p:nvSpPr>
          <p:cNvPr id="490" name="TextBox 298"/>
          <p:cNvSpPr/>
          <p:nvPr/>
        </p:nvSpPr>
        <p:spPr>
          <a:xfrm>
            <a:off x="7000560" y="4902120"/>
            <a:ext cx="651600" cy="9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5330" spc="-1" strike="noStrike">
                <a:solidFill>
                  <a:srgbClr val="507c89"/>
                </a:solidFill>
                <a:latin typeface="Squada One"/>
                <a:ea typeface="Arial Unicode MS"/>
              </a:rPr>
              <a:t>2</a:t>
            </a:r>
            <a:endParaRPr b="0" lang="en-US" sz="5330" spc="-1" strike="noStrike">
              <a:latin typeface="Arial"/>
            </a:endParaRPr>
          </a:p>
        </p:txBody>
      </p:sp>
      <p:graphicFrame>
        <p:nvGraphicFramePr>
          <p:cNvPr id="491" name="Table 299"/>
          <p:cNvGraphicFramePr/>
          <p:nvPr/>
        </p:nvGraphicFramePr>
        <p:xfrm>
          <a:off x="2223360" y="1480320"/>
          <a:ext cx="1607400" cy="1949760"/>
        </p:xfrm>
        <a:graphic>
          <a:graphicData uri="http://schemas.openxmlformats.org/drawingml/2006/table">
            <a:tbl>
              <a:tblPr/>
              <a:tblGrid>
                <a:gridCol w="321480"/>
                <a:gridCol w="321480"/>
                <a:gridCol w="321480"/>
                <a:gridCol w="321480"/>
                <a:gridCol w="321840"/>
              </a:tblGrid>
              <a:tr h="487440">
                <a:tc>
                  <a:tcPr anchor="t"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7440">
                <a:tc>
                  <a:tcPr anchor="t"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7440">
                <a:tc>
                  <a:tcPr anchor="t"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7800">
                <a:tc>
                  <a:tcPr anchor="t"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6" dur="indefinite" restart="never" nodeType="tmRoot">
          <p:childTnLst>
            <p:seq>
              <p:cTn id="267" dur="indefinite" nodeType="mainSeq">
                <p:childTnLst>
                  <p:par>
                    <p:cTn id="268" fill="hold">
                      <p:stCondLst>
                        <p:cond delay="0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2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5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0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3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6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9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2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5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8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1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4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0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3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6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9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2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5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8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1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4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0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3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6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9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2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5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8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1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4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7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0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3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6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9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2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5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8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1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719280" y="254160"/>
            <a:ext cx="6327000" cy="762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Implementation of NN</a:t>
            </a:r>
            <a:r>
              <a:rPr b="0" lang="en" sz="2670" spc="-1" strike="noStrike">
                <a:solidFill>
                  <a:srgbClr val="e17c78"/>
                </a:solidFill>
                <a:latin typeface="Squada One"/>
              </a:rPr>
              <a:t>.</a:t>
            </a:r>
            <a:endParaRPr b="0" lang="en-US" sz="2670" spc="-1" strike="noStrike">
              <a:latin typeface="Arial"/>
            </a:endParaRPr>
          </a:p>
        </p:txBody>
      </p:sp>
      <p:sp>
        <p:nvSpPr>
          <p:cNvPr id="493" name="Rectangle 36"/>
          <p:cNvSpPr/>
          <p:nvPr/>
        </p:nvSpPr>
        <p:spPr>
          <a:xfrm>
            <a:off x="719280" y="1682640"/>
            <a:ext cx="6506280" cy="6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Set of Input features and random weights</a:t>
            </a:r>
            <a:endParaRPr b="0" lang="en-US" sz="187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Weights will be optimized by back propagation</a:t>
            </a:r>
            <a:endParaRPr b="0" lang="en-US" sz="1870" spc="-1" strike="noStrike">
              <a:latin typeface="Arial"/>
            </a:endParaRPr>
          </a:p>
        </p:txBody>
      </p:sp>
      <p:sp>
        <p:nvSpPr>
          <p:cNvPr id="494" name="Google Shape;318;p30"/>
          <p:cNvSpPr/>
          <p:nvPr/>
        </p:nvSpPr>
        <p:spPr>
          <a:xfrm>
            <a:off x="837360" y="2552400"/>
            <a:ext cx="6327000" cy="76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3740" spc="-1" strike="noStrike">
                <a:solidFill>
                  <a:srgbClr val="e17c78"/>
                </a:solidFill>
                <a:latin typeface="Squada One"/>
                <a:ea typeface="Fira Sans Condensed ExtraBold"/>
              </a:rPr>
              <a:t>Back Propagation</a:t>
            </a:r>
            <a:r>
              <a:rPr b="0" lang="en-IN" sz="3740" spc="-1" strike="noStrike">
                <a:solidFill>
                  <a:srgbClr val="000000"/>
                </a:solidFill>
                <a:latin typeface="Squada One"/>
                <a:ea typeface="Fira Sans Condensed ExtraBold"/>
              </a:rPr>
              <a:t>.</a:t>
            </a:r>
            <a:endParaRPr b="0" lang="en-US" sz="3740" spc="-1" strike="noStrike">
              <a:latin typeface="Arial"/>
            </a:endParaRPr>
          </a:p>
        </p:txBody>
      </p:sp>
      <p:sp>
        <p:nvSpPr>
          <p:cNvPr id="495" name="Rectangle 32"/>
          <p:cNvSpPr/>
          <p:nvPr/>
        </p:nvSpPr>
        <p:spPr>
          <a:xfrm>
            <a:off x="719280" y="3315600"/>
            <a:ext cx="773208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Calculating error between predicted output and target output and use Gradient descent method to update weights</a:t>
            </a:r>
            <a:endParaRPr b="0" lang="en-US" sz="1870" spc="-1" strike="noStrike">
              <a:latin typeface="Arial"/>
            </a:endParaRPr>
          </a:p>
        </p:txBody>
      </p:sp>
      <p:sp>
        <p:nvSpPr>
          <p:cNvPr id="496" name="Rectangle 45"/>
          <p:cNvSpPr/>
          <p:nvPr/>
        </p:nvSpPr>
        <p:spPr>
          <a:xfrm>
            <a:off x="837360" y="5339880"/>
            <a:ext cx="7732080" cy="12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Machine Learning algorithm</a:t>
            </a:r>
            <a:endParaRPr b="0" lang="en-US" sz="187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It operates iteratively to find the optimal values for its parameters. user-defined learning rate, and initial parameter values</a:t>
            </a:r>
            <a:endParaRPr b="0" lang="en-US" sz="1870" spc="-1" strike="noStrike">
              <a:latin typeface="Arial"/>
            </a:endParaRPr>
          </a:p>
        </p:txBody>
      </p:sp>
      <p:sp>
        <p:nvSpPr>
          <p:cNvPr id="497" name="Google Shape;318;p30"/>
          <p:cNvSpPr/>
          <p:nvPr/>
        </p:nvSpPr>
        <p:spPr>
          <a:xfrm>
            <a:off x="808920" y="4438440"/>
            <a:ext cx="6327000" cy="76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3740" spc="-1" strike="noStrike">
                <a:solidFill>
                  <a:srgbClr val="e17c78"/>
                </a:solidFill>
                <a:latin typeface="Squada One"/>
                <a:ea typeface="Fira Sans Condensed ExtraBold"/>
              </a:rPr>
              <a:t>Gradient Descent</a:t>
            </a:r>
            <a:r>
              <a:rPr b="0" lang="en-IN" sz="3740" spc="-1" strike="noStrike">
                <a:solidFill>
                  <a:srgbClr val="000000"/>
                </a:solidFill>
                <a:latin typeface="Squada One"/>
                <a:ea typeface="Fira Sans Condensed ExtraBold"/>
              </a:rPr>
              <a:t>.</a:t>
            </a:r>
            <a:endParaRPr b="0" lang="en-US" sz="3740" spc="-1" strike="noStrike">
              <a:latin typeface="Arial"/>
            </a:endParaRPr>
          </a:p>
        </p:txBody>
      </p:sp>
      <p:sp>
        <p:nvSpPr>
          <p:cNvPr id="498" name="Google Shape;318;p30"/>
          <p:cNvSpPr/>
          <p:nvPr/>
        </p:nvSpPr>
        <p:spPr>
          <a:xfrm>
            <a:off x="719280" y="900000"/>
            <a:ext cx="6327000" cy="76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3740" spc="-1" strike="noStrike">
                <a:solidFill>
                  <a:srgbClr val="e17c78"/>
                </a:solidFill>
                <a:latin typeface="Squada One"/>
                <a:ea typeface="Fira Sans Condensed ExtraBold"/>
              </a:rPr>
              <a:t>Feed Forward</a:t>
            </a:r>
            <a:endParaRPr b="0" lang="en-US" sz="37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2" dur="indefinite" restart="never" nodeType="tmRoot">
          <p:childTnLst>
            <p:seq>
              <p:cTn id="393" dur="indefinite" nodeType="mainSeq">
                <p:childTnLst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8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1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6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9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4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7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719280" y="179640"/>
            <a:ext cx="6327000" cy="762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Vanishing &amp; Exploding Gradient</a:t>
            </a:r>
            <a:r>
              <a:rPr b="0" lang="en" sz="2670" spc="-1" strike="noStrike">
                <a:solidFill>
                  <a:srgbClr val="e17c78"/>
                </a:solidFill>
                <a:latin typeface="Squada One"/>
              </a:rPr>
              <a:t>.</a:t>
            </a:r>
            <a:endParaRPr b="0" lang="en-US" sz="2670" spc="-1" strike="noStrike">
              <a:latin typeface="Arial"/>
            </a:endParaRPr>
          </a:p>
        </p:txBody>
      </p:sp>
      <p:sp>
        <p:nvSpPr>
          <p:cNvPr id="500" name="Rectangle 36"/>
          <p:cNvSpPr/>
          <p:nvPr/>
        </p:nvSpPr>
        <p:spPr>
          <a:xfrm>
            <a:off x="719280" y="1354680"/>
            <a:ext cx="8108640" cy="465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It is very common problem in every Neural Network, which is associated with Backpropagation.</a:t>
            </a:r>
            <a:endParaRPr b="0" lang="en-US" sz="18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7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Weights of network are updated through backpropagation by finding gradients.</a:t>
            </a:r>
            <a:endParaRPr b="0" lang="en-US" sz="18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7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When the number of hidden layer is high, then the gradient vanishes or explodes as it propagates backward. It leads instability in network, unable to learn from training</a:t>
            </a:r>
            <a:endParaRPr b="0" lang="en-US" sz="18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7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The explosion occurs through exponential growth by repeatedly multiplying gradients through the network layers that have values larger than 1.0</a:t>
            </a:r>
            <a:endParaRPr b="0" lang="en-US" sz="18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7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It can be fixed by redesigning the network, using Long Short Term Memory networks, Gradient clipping, etc.</a:t>
            </a:r>
            <a:endParaRPr b="0" lang="en-US" sz="18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8" dur="indefinite" restart="never" nodeType="tmRoot">
          <p:childTnLst>
            <p:seq>
              <p:cTn id="419" dur="indefinite" nodeType="mainSeq">
                <p:childTnLst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4" dur="500"/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9" dur="500"/>
                                        <p:tgtEl>
                                          <p:spTgt spid="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4" dur="500"/>
                                        <p:tgtEl>
                                          <p:spTgt spid="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9" dur="500"/>
                                        <p:tgtEl>
                                          <p:spTgt spid="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4" dur="500"/>
                                        <p:tgtEl>
                                          <p:spTgt spid="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19280" y="179640"/>
            <a:ext cx="6327000" cy="762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N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e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u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r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a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l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 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N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e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t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w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o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r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k</a:t>
            </a:r>
            <a:r>
              <a:rPr b="0" lang="en" sz="2670" spc="-1" strike="noStrike">
                <a:solidFill>
                  <a:srgbClr val="e17c78"/>
                </a:solidFill>
                <a:latin typeface="Squada One"/>
              </a:rPr>
              <a:t>.</a:t>
            </a:r>
            <a:endParaRPr b="0" lang="en-US" sz="2670" spc="-1" strike="noStrike">
              <a:latin typeface="Arial"/>
            </a:endParaRPr>
          </a:p>
        </p:txBody>
      </p:sp>
      <p:sp>
        <p:nvSpPr>
          <p:cNvPr id="131" name="Rectangle 36"/>
          <p:cNvSpPr/>
          <p:nvPr/>
        </p:nvSpPr>
        <p:spPr>
          <a:xfrm>
            <a:off x="719280" y="1354680"/>
            <a:ext cx="6506280" cy="12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It has Interconnected input and output In which each connection has an associated weights</a:t>
            </a:r>
            <a:endParaRPr b="0" lang="en-US" sz="187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It will adjust the weight during the learning process</a:t>
            </a:r>
            <a:endParaRPr b="0" lang="en-US" sz="1870" spc="-1" strike="noStrike">
              <a:latin typeface="Arial"/>
            </a:endParaRPr>
          </a:p>
        </p:txBody>
      </p:sp>
      <p:grpSp>
        <p:nvGrpSpPr>
          <p:cNvPr id="132" name="Group 3"/>
          <p:cNvGrpSpPr/>
          <p:nvPr/>
        </p:nvGrpSpPr>
        <p:grpSpPr>
          <a:xfrm>
            <a:off x="7817400" y="360"/>
            <a:ext cx="3588480" cy="3292200"/>
            <a:chOff x="7817400" y="360"/>
            <a:chExt cx="3588480" cy="3292200"/>
          </a:xfrm>
        </p:grpSpPr>
        <p:sp>
          <p:nvSpPr>
            <p:cNvPr id="133" name="Oval 4"/>
            <p:cNvSpPr/>
            <p:nvPr/>
          </p:nvSpPr>
          <p:spPr>
            <a:xfrm>
              <a:off x="8186760" y="782280"/>
              <a:ext cx="284400" cy="253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Oval 5"/>
            <p:cNvSpPr/>
            <p:nvPr/>
          </p:nvSpPr>
          <p:spPr>
            <a:xfrm>
              <a:off x="8186760" y="1646280"/>
              <a:ext cx="284400" cy="253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" name="Oval 6"/>
            <p:cNvSpPr/>
            <p:nvPr/>
          </p:nvSpPr>
          <p:spPr>
            <a:xfrm>
              <a:off x="8186760" y="2510640"/>
              <a:ext cx="284400" cy="253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Oval 7"/>
            <p:cNvSpPr/>
            <p:nvPr/>
          </p:nvSpPr>
          <p:spPr>
            <a:xfrm>
              <a:off x="9368640" y="446760"/>
              <a:ext cx="284400" cy="253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Oval 8"/>
            <p:cNvSpPr/>
            <p:nvPr/>
          </p:nvSpPr>
          <p:spPr>
            <a:xfrm>
              <a:off x="9368640" y="1310760"/>
              <a:ext cx="284400" cy="253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" name="Oval 9"/>
            <p:cNvSpPr/>
            <p:nvPr/>
          </p:nvSpPr>
          <p:spPr>
            <a:xfrm>
              <a:off x="9368640" y="2175120"/>
              <a:ext cx="284400" cy="253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Oval 10"/>
            <p:cNvSpPr/>
            <p:nvPr/>
          </p:nvSpPr>
          <p:spPr>
            <a:xfrm>
              <a:off x="9368640" y="3039120"/>
              <a:ext cx="284400" cy="253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" name="Oval 11"/>
            <p:cNvSpPr/>
            <p:nvPr/>
          </p:nvSpPr>
          <p:spPr>
            <a:xfrm>
              <a:off x="10701720" y="1646280"/>
              <a:ext cx="284400" cy="253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Straight Connector 12"/>
            <p:cNvSpPr/>
            <p:nvPr/>
          </p:nvSpPr>
          <p:spPr>
            <a:xfrm flipV="1">
              <a:off x="8430120" y="573480"/>
              <a:ext cx="938160" cy="4255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Straight Connector 13"/>
            <p:cNvSpPr/>
            <p:nvPr/>
          </p:nvSpPr>
          <p:spPr>
            <a:xfrm>
              <a:off x="8430120" y="999000"/>
              <a:ext cx="938160" cy="4388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Straight Connector 14"/>
            <p:cNvSpPr/>
            <p:nvPr/>
          </p:nvSpPr>
          <p:spPr>
            <a:xfrm>
              <a:off x="8430120" y="999000"/>
              <a:ext cx="938160" cy="13028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Straight Connector 15"/>
            <p:cNvSpPr/>
            <p:nvPr/>
          </p:nvSpPr>
          <p:spPr>
            <a:xfrm>
              <a:off x="8430120" y="999000"/>
              <a:ext cx="979920" cy="20772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Straight Connector 16"/>
            <p:cNvSpPr/>
            <p:nvPr/>
          </p:nvSpPr>
          <p:spPr>
            <a:xfrm flipV="1">
              <a:off x="8471880" y="573480"/>
              <a:ext cx="896400" cy="11998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Straight Connector 17"/>
            <p:cNvSpPr/>
            <p:nvPr/>
          </p:nvSpPr>
          <p:spPr>
            <a:xfrm flipV="1">
              <a:off x="8471880" y="1437840"/>
              <a:ext cx="896400" cy="3355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Straight Connector 18"/>
            <p:cNvSpPr/>
            <p:nvPr/>
          </p:nvSpPr>
          <p:spPr>
            <a:xfrm flipV="1">
              <a:off x="8471880" y="1437840"/>
              <a:ext cx="896400" cy="11995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Straight Connector 19"/>
            <p:cNvSpPr/>
            <p:nvPr/>
          </p:nvSpPr>
          <p:spPr>
            <a:xfrm>
              <a:off x="8471880" y="1773360"/>
              <a:ext cx="896400" cy="5284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Straight Connector 20"/>
            <p:cNvSpPr/>
            <p:nvPr/>
          </p:nvSpPr>
          <p:spPr>
            <a:xfrm>
              <a:off x="8471880" y="1773360"/>
              <a:ext cx="938160" cy="13028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Straight Connector 21"/>
            <p:cNvSpPr/>
            <p:nvPr/>
          </p:nvSpPr>
          <p:spPr>
            <a:xfrm flipV="1">
              <a:off x="8471880" y="573480"/>
              <a:ext cx="896400" cy="20638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Straight Connector 22"/>
            <p:cNvSpPr/>
            <p:nvPr/>
          </p:nvSpPr>
          <p:spPr>
            <a:xfrm>
              <a:off x="8471880" y="2637360"/>
              <a:ext cx="938160" cy="4388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Straight Connector 23"/>
            <p:cNvSpPr/>
            <p:nvPr/>
          </p:nvSpPr>
          <p:spPr>
            <a:xfrm flipV="1">
              <a:off x="8471880" y="2301840"/>
              <a:ext cx="896400" cy="3355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Straight Connector 24"/>
            <p:cNvSpPr/>
            <p:nvPr/>
          </p:nvSpPr>
          <p:spPr>
            <a:xfrm>
              <a:off x="9594720" y="580320"/>
              <a:ext cx="1148400" cy="1282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Straight Connector 25"/>
            <p:cNvSpPr/>
            <p:nvPr/>
          </p:nvSpPr>
          <p:spPr>
            <a:xfrm>
              <a:off x="9653400" y="1437840"/>
              <a:ext cx="1048320" cy="3355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Straight Connector 26"/>
            <p:cNvSpPr/>
            <p:nvPr/>
          </p:nvSpPr>
          <p:spPr>
            <a:xfrm flipV="1">
              <a:off x="9611640" y="1773360"/>
              <a:ext cx="1090080" cy="4388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Straight Connector 27"/>
            <p:cNvSpPr/>
            <p:nvPr/>
          </p:nvSpPr>
          <p:spPr>
            <a:xfrm flipV="1">
              <a:off x="9653400" y="1773360"/>
              <a:ext cx="1048320" cy="13928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TextBox 28"/>
            <p:cNvSpPr/>
            <p:nvPr/>
          </p:nvSpPr>
          <p:spPr>
            <a:xfrm>
              <a:off x="7817400" y="325440"/>
              <a:ext cx="795240" cy="37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Input</a:t>
              </a:r>
              <a:endParaRPr b="0" lang="en-US" sz="1870" spc="-1" strike="noStrike">
                <a:latin typeface="Arial"/>
              </a:endParaRPr>
            </a:p>
          </p:txBody>
        </p:sp>
        <p:sp>
          <p:nvSpPr>
            <p:cNvPr id="158" name="TextBox 29"/>
            <p:cNvSpPr/>
            <p:nvPr/>
          </p:nvSpPr>
          <p:spPr>
            <a:xfrm>
              <a:off x="9046080" y="360"/>
              <a:ext cx="1022400" cy="37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Hidden</a:t>
              </a:r>
              <a:endParaRPr b="0" lang="en-US" sz="1870" spc="-1" strike="noStrike">
                <a:latin typeface="Arial"/>
              </a:endParaRPr>
            </a:p>
          </p:txBody>
        </p:sp>
        <p:sp>
          <p:nvSpPr>
            <p:cNvPr id="159" name="TextBox 30"/>
            <p:cNvSpPr/>
            <p:nvPr/>
          </p:nvSpPr>
          <p:spPr>
            <a:xfrm>
              <a:off x="10400400" y="1049400"/>
              <a:ext cx="1005480" cy="37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Output</a:t>
              </a:r>
              <a:endParaRPr b="0" lang="en-US" sz="1870" spc="-1" strike="noStrike">
                <a:latin typeface="Arial"/>
              </a:endParaRPr>
            </a:p>
          </p:txBody>
        </p:sp>
      </p:grpSp>
      <p:sp>
        <p:nvSpPr>
          <p:cNvPr id="160" name="Google Shape;318;p30"/>
          <p:cNvSpPr/>
          <p:nvPr/>
        </p:nvSpPr>
        <p:spPr>
          <a:xfrm>
            <a:off x="837360" y="3632760"/>
            <a:ext cx="6327000" cy="76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2670" spc="-1" strike="noStrike">
                <a:solidFill>
                  <a:srgbClr val="e17c78"/>
                </a:solidFill>
                <a:latin typeface="Squada One"/>
                <a:ea typeface="Fira Sans Condensed ExtraBold"/>
              </a:rPr>
              <a:t>Perceptron</a:t>
            </a:r>
            <a:r>
              <a:rPr b="0" lang="en-IN" sz="3740" spc="-1" strike="noStrike">
                <a:solidFill>
                  <a:srgbClr val="000000"/>
                </a:solidFill>
                <a:latin typeface="Squada One"/>
                <a:ea typeface="Fira Sans Condensed ExtraBold"/>
              </a:rPr>
              <a:t>.</a:t>
            </a:r>
            <a:endParaRPr b="0" lang="en-US" sz="3740" spc="-1" strike="noStrike">
              <a:latin typeface="Arial"/>
            </a:endParaRPr>
          </a:p>
        </p:txBody>
      </p:sp>
      <p:sp>
        <p:nvSpPr>
          <p:cNvPr id="161" name="Rectangle 32"/>
          <p:cNvSpPr/>
          <p:nvPr/>
        </p:nvSpPr>
        <p:spPr>
          <a:xfrm>
            <a:off x="837360" y="4807800"/>
            <a:ext cx="6506280" cy="6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Only Input and output Layer no hidden layer</a:t>
            </a:r>
            <a:endParaRPr b="0" lang="en-US" sz="187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Simple decision making</a:t>
            </a:r>
            <a:endParaRPr b="0" lang="en-US" sz="1870" spc="-1" strike="noStrike">
              <a:latin typeface="Arial"/>
            </a:endParaRPr>
          </a:p>
        </p:txBody>
      </p:sp>
      <p:grpSp>
        <p:nvGrpSpPr>
          <p:cNvPr id="162" name="Group 1"/>
          <p:cNvGrpSpPr/>
          <p:nvPr/>
        </p:nvGrpSpPr>
        <p:grpSpPr>
          <a:xfrm>
            <a:off x="8229600" y="3336840"/>
            <a:ext cx="2336400" cy="3292560"/>
            <a:chOff x="8229600" y="3336840"/>
            <a:chExt cx="2336400" cy="3292560"/>
          </a:xfrm>
        </p:grpSpPr>
        <p:sp>
          <p:nvSpPr>
            <p:cNvPr id="163" name="Oval 38"/>
            <p:cNvSpPr/>
            <p:nvPr/>
          </p:nvSpPr>
          <p:spPr>
            <a:xfrm>
              <a:off x="8528400" y="3783600"/>
              <a:ext cx="284400" cy="253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Oval 39"/>
            <p:cNvSpPr/>
            <p:nvPr/>
          </p:nvSpPr>
          <p:spPr>
            <a:xfrm>
              <a:off x="8528400" y="4647600"/>
              <a:ext cx="284400" cy="253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Oval 40"/>
            <p:cNvSpPr/>
            <p:nvPr/>
          </p:nvSpPr>
          <p:spPr>
            <a:xfrm>
              <a:off x="8528400" y="5511600"/>
              <a:ext cx="284400" cy="253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Oval 41"/>
            <p:cNvSpPr/>
            <p:nvPr/>
          </p:nvSpPr>
          <p:spPr>
            <a:xfrm>
              <a:off x="8528400" y="6375960"/>
              <a:ext cx="284400" cy="253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Oval 42"/>
            <p:cNvSpPr/>
            <p:nvPr/>
          </p:nvSpPr>
          <p:spPr>
            <a:xfrm>
              <a:off x="9861840" y="4983120"/>
              <a:ext cx="284400" cy="253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Straight Connector 55"/>
            <p:cNvSpPr/>
            <p:nvPr/>
          </p:nvSpPr>
          <p:spPr>
            <a:xfrm>
              <a:off x="8754480" y="3916800"/>
              <a:ext cx="1148760" cy="12830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Straight Connector 56"/>
            <p:cNvSpPr/>
            <p:nvPr/>
          </p:nvSpPr>
          <p:spPr>
            <a:xfrm>
              <a:off x="8813520" y="4774320"/>
              <a:ext cx="1047960" cy="3355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" name="Straight Connector 57"/>
            <p:cNvSpPr/>
            <p:nvPr/>
          </p:nvSpPr>
          <p:spPr>
            <a:xfrm flipV="1">
              <a:off x="8771760" y="5109840"/>
              <a:ext cx="1089720" cy="4388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Straight Connector 58"/>
            <p:cNvSpPr/>
            <p:nvPr/>
          </p:nvSpPr>
          <p:spPr>
            <a:xfrm flipV="1">
              <a:off x="8813520" y="5109840"/>
              <a:ext cx="1047960" cy="13928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TextBox 60"/>
            <p:cNvSpPr/>
            <p:nvPr/>
          </p:nvSpPr>
          <p:spPr>
            <a:xfrm>
              <a:off x="8229600" y="3336840"/>
              <a:ext cx="795240" cy="37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Input</a:t>
              </a:r>
              <a:endParaRPr b="0" lang="en-US" sz="1870" spc="-1" strike="noStrike">
                <a:latin typeface="Arial"/>
              </a:endParaRPr>
            </a:p>
          </p:txBody>
        </p:sp>
        <p:sp>
          <p:nvSpPr>
            <p:cNvPr id="173" name="TextBox 61"/>
            <p:cNvSpPr/>
            <p:nvPr/>
          </p:nvSpPr>
          <p:spPr>
            <a:xfrm>
              <a:off x="9560520" y="4386240"/>
              <a:ext cx="1005480" cy="37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Output</a:t>
              </a:r>
              <a:endParaRPr b="0" lang="en-US" sz="187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19280" y="179640"/>
            <a:ext cx="6327000" cy="762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N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e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ur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o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n 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&amp; 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A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ct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iv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at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io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n 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F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u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n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ct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io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n</a:t>
            </a:r>
            <a:r>
              <a:rPr b="0" lang="en" sz="2670" spc="-1" strike="noStrike">
                <a:solidFill>
                  <a:srgbClr val="000000"/>
                </a:solidFill>
                <a:latin typeface="Squada One"/>
              </a:rPr>
              <a:t>.</a:t>
            </a:r>
            <a:endParaRPr b="0" lang="en-US" sz="2670" spc="-1" strike="noStrike">
              <a:latin typeface="Arial"/>
            </a:endParaRPr>
          </a:p>
        </p:txBody>
      </p:sp>
      <p:sp>
        <p:nvSpPr>
          <p:cNvPr id="175" name="Rectangle 36"/>
          <p:cNvSpPr/>
          <p:nvPr/>
        </p:nvSpPr>
        <p:spPr>
          <a:xfrm>
            <a:off x="438840" y="1672200"/>
            <a:ext cx="5744520" cy="20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70" spc="-1" strike="noStrike">
                <a:solidFill>
                  <a:srgbClr val="000000"/>
                </a:solidFill>
                <a:latin typeface="Barlow"/>
                <a:ea typeface="DejaVu Sans"/>
              </a:rPr>
              <a:t>Like a Human Brain, here a Neuron takes input and do some function to give the output</a:t>
            </a:r>
            <a:endParaRPr b="0" lang="en-US" sz="187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70" spc="-1" strike="noStrike">
                <a:solidFill>
                  <a:srgbClr val="000000"/>
                </a:solidFill>
                <a:latin typeface="Barlow"/>
                <a:ea typeface="DejaVu Sans"/>
              </a:rPr>
              <a:t>Function going to be the Mathematical function</a:t>
            </a:r>
            <a:endParaRPr b="0" lang="en-US" sz="187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70" spc="-1" strike="noStrike">
                <a:solidFill>
                  <a:srgbClr val="000000"/>
                </a:solidFill>
                <a:latin typeface="Barlow"/>
                <a:ea typeface="DejaVu Sans"/>
              </a:rPr>
              <a:t>Those Function is known as ACTIVATION function</a:t>
            </a:r>
            <a:endParaRPr b="0" lang="en-US" sz="1870" spc="-1" strike="noStrike">
              <a:latin typeface="Arial"/>
            </a:endParaRPr>
          </a:p>
        </p:txBody>
      </p:sp>
      <p:sp>
        <p:nvSpPr>
          <p:cNvPr id="176" name="TextBox 37"/>
          <p:cNvSpPr/>
          <p:nvPr/>
        </p:nvSpPr>
        <p:spPr>
          <a:xfrm flipH="1">
            <a:off x="468000" y="1097640"/>
            <a:ext cx="5315400" cy="41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130" spc="-1" strike="noStrike">
                <a:solidFill>
                  <a:srgbClr val="507c89"/>
                </a:solidFill>
                <a:latin typeface="Squada One"/>
                <a:ea typeface="DejaVu Sans"/>
              </a:rPr>
              <a:t>Neuron</a:t>
            </a:r>
            <a:endParaRPr b="0" lang="en-US" sz="2130" spc="-1" strike="noStrike">
              <a:latin typeface="Arial"/>
            </a:endParaRPr>
          </a:p>
        </p:txBody>
      </p:sp>
      <p:sp>
        <p:nvSpPr>
          <p:cNvPr id="177" name="TextBox 38"/>
          <p:cNvSpPr/>
          <p:nvPr/>
        </p:nvSpPr>
        <p:spPr>
          <a:xfrm flipH="1">
            <a:off x="498960" y="3615480"/>
            <a:ext cx="5315400" cy="41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130" spc="-1" strike="noStrike">
                <a:solidFill>
                  <a:srgbClr val="507c89"/>
                </a:solidFill>
                <a:latin typeface="Squada One"/>
                <a:ea typeface="DejaVu Sans"/>
              </a:rPr>
              <a:t>Activation Function</a:t>
            </a:r>
            <a:endParaRPr b="0" lang="en-US" sz="2130" spc="-1" strike="noStrike">
              <a:latin typeface="Arial"/>
            </a:endParaRPr>
          </a:p>
        </p:txBody>
      </p:sp>
      <p:sp>
        <p:nvSpPr>
          <p:cNvPr id="178" name="Rectangle 39"/>
          <p:cNvSpPr/>
          <p:nvPr/>
        </p:nvSpPr>
        <p:spPr>
          <a:xfrm>
            <a:off x="719280" y="4219920"/>
            <a:ext cx="3694680" cy="12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70" spc="-1" strike="noStrike">
                <a:solidFill>
                  <a:srgbClr val="000000"/>
                </a:solidFill>
                <a:latin typeface="Barlow"/>
                <a:ea typeface="DejaVu Sans"/>
              </a:rPr>
              <a:t>Step Function</a:t>
            </a:r>
            <a:endParaRPr b="0" lang="en-US" sz="187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70" spc="-1" strike="noStrike">
                <a:solidFill>
                  <a:srgbClr val="000000"/>
                </a:solidFill>
                <a:latin typeface="Barlow"/>
                <a:ea typeface="DejaVu Sans"/>
              </a:rPr>
              <a:t>Sigmoid Function</a:t>
            </a:r>
            <a:endParaRPr b="0" lang="en-US" sz="187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70" spc="-1" strike="noStrike">
                <a:solidFill>
                  <a:srgbClr val="000000"/>
                </a:solidFill>
                <a:latin typeface="Barlow"/>
                <a:ea typeface="DejaVu Sans"/>
              </a:rPr>
              <a:t>Tanh Function</a:t>
            </a:r>
            <a:endParaRPr b="0" lang="en-US" sz="187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70" spc="-1" strike="noStrike">
                <a:solidFill>
                  <a:srgbClr val="000000"/>
                </a:solidFill>
                <a:latin typeface="Barlow"/>
                <a:ea typeface="DejaVu Sans"/>
              </a:rPr>
              <a:t>ReLU Function</a:t>
            </a:r>
            <a:endParaRPr b="0" lang="en-US" sz="1870" spc="-1" strike="noStrike">
              <a:latin typeface="Arial"/>
            </a:endParaRPr>
          </a:p>
        </p:txBody>
      </p:sp>
      <p:pic>
        <p:nvPicPr>
          <p:cNvPr id="179" name="Picture 66" descr=""/>
          <p:cNvPicPr/>
          <p:nvPr/>
        </p:nvPicPr>
        <p:blipFill>
          <a:blip r:embed="rId1"/>
          <a:stretch/>
        </p:blipFill>
        <p:spPr>
          <a:xfrm>
            <a:off x="6404400" y="1535040"/>
            <a:ext cx="4486680" cy="2500200"/>
          </a:xfrm>
          <a:prstGeom prst="rect">
            <a:avLst/>
          </a:prstGeom>
          <a:ln w="0">
            <a:noFill/>
          </a:ln>
        </p:spPr>
      </p:pic>
      <p:grpSp>
        <p:nvGrpSpPr>
          <p:cNvPr id="180" name="Group 83"/>
          <p:cNvGrpSpPr/>
          <p:nvPr/>
        </p:nvGrpSpPr>
        <p:grpSpPr>
          <a:xfrm>
            <a:off x="4373280" y="4082760"/>
            <a:ext cx="6965280" cy="2161080"/>
            <a:chOff x="4373280" y="4082760"/>
            <a:chExt cx="6965280" cy="2161080"/>
          </a:xfrm>
        </p:grpSpPr>
        <p:sp>
          <p:nvSpPr>
            <p:cNvPr id="181" name="Oval 84"/>
            <p:cNvSpPr/>
            <p:nvPr/>
          </p:nvSpPr>
          <p:spPr>
            <a:xfrm>
              <a:off x="5478840" y="4082760"/>
              <a:ext cx="248760" cy="26208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</p:sp>
        <p:sp>
          <p:nvSpPr>
            <p:cNvPr id="182" name="Oval 85"/>
            <p:cNvSpPr/>
            <p:nvPr/>
          </p:nvSpPr>
          <p:spPr>
            <a:xfrm>
              <a:off x="5489280" y="5049720"/>
              <a:ext cx="248760" cy="26208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</p:sp>
        <p:sp>
          <p:nvSpPr>
            <p:cNvPr id="183" name="Oval 86"/>
            <p:cNvSpPr/>
            <p:nvPr/>
          </p:nvSpPr>
          <p:spPr>
            <a:xfrm>
              <a:off x="5489280" y="5981760"/>
              <a:ext cx="248760" cy="26208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</p:sp>
        <p:sp>
          <p:nvSpPr>
            <p:cNvPr id="184" name="Oval 87"/>
            <p:cNvSpPr/>
            <p:nvPr/>
          </p:nvSpPr>
          <p:spPr>
            <a:xfrm>
              <a:off x="6629400" y="4935960"/>
              <a:ext cx="473040" cy="48996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</p:sp>
        <p:sp>
          <p:nvSpPr>
            <p:cNvPr id="185" name="Straight Connector 88"/>
            <p:cNvSpPr/>
            <p:nvPr/>
          </p:nvSpPr>
          <p:spPr>
            <a:xfrm>
              <a:off x="5691600" y="4306680"/>
              <a:ext cx="937800" cy="874440"/>
            </a:xfrm>
            <a:prstGeom prst="line">
              <a:avLst/>
            </a:prstGeom>
            <a:ln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</p:sp>
        <p:sp>
          <p:nvSpPr>
            <p:cNvPr id="186" name="Straight Connector 89"/>
            <p:cNvSpPr/>
            <p:nvPr/>
          </p:nvSpPr>
          <p:spPr>
            <a:xfrm>
              <a:off x="5738760" y="5181120"/>
              <a:ext cx="890640" cy="360"/>
            </a:xfrm>
            <a:prstGeom prst="line">
              <a:avLst/>
            </a:prstGeom>
            <a:ln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</p:sp>
        <p:sp>
          <p:nvSpPr>
            <p:cNvPr id="187" name="Straight Connector 90"/>
            <p:cNvSpPr/>
            <p:nvPr/>
          </p:nvSpPr>
          <p:spPr>
            <a:xfrm flipV="1">
              <a:off x="5738760" y="5181120"/>
              <a:ext cx="890640" cy="932040"/>
            </a:xfrm>
            <a:prstGeom prst="line">
              <a:avLst/>
            </a:prstGeom>
            <a:ln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</p:sp>
        <p:sp>
          <p:nvSpPr>
            <p:cNvPr id="188" name="TextBox 91"/>
            <p:cNvSpPr/>
            <p:nvPr/>
          </p:nvSpPr>
          <p:spPr>
            <a:xfrm>
              <a:off x="6352560" y="4370760"/>
              <a:ext cx="1043640" cy="3747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000000"/>
                  </a:solidFill>
                  <a:latin typeface="Barlow"/>
                  <a:ea typeface="DejaVu Sans"/>
                </a:rPr>
                <a:t>Neuron</a:t>
              </a:r>
              <a:endParaRPr b="0" lang="en-US" sz="1870" spc="-1" strike="noStrike">
                <a:latin typeface="Arial"/>
              </a:endParaRPr>
            </a:p>
          </p:txBody>
        </p:sp>
        <p:sp>
          <p:nvSpPr>
            <p:cNvPr id="189" name="Straight Connector 92"/>
            <p:cNvSpPr/>
            <p:nvPr/>
          </p:nvSpPr>
          <p:spPr>
            <a:xfrm>
              <a:off x="7066080" y="5181120"/>
              <a:ext cx="1154880" cy="360"/>
            </a:xfrm>
            <a:prstGeom prst="line">
              <a:avLst/>
            </a:prstGeom>
            <a:ln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</p:sp>
        <p:sp>
          <p:nvSpPr>
            <p:cNvPr id="190" name="Rectangle 93"/>
            <p:cNvSpPr/>
            <p:nvPr/>
          </p:nvSpPr>
          <p:spPr>
            <a:xfrm>
              <a:off x="8244360" y="4729320"/>
              <a:ext cx="974160" cy="8683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</p:sp>
        <p:sp>
          <p:nvSpPr>
            <p:cNvPr id="191" name="Straight Connector 94"/>
            <p:cNvSpPr/>
            <p:nvPr/>
          </p:nvSpPr>
          <p:spPr>
            <a:xfrm>
              <a:off x="9114840" y="5181120"/>
              <a:ext cx="847080" cy="360"/>
            </a:xfrm>
            <a:prstGeom prst="line">
              <a:avLst/>
            </a:prstGeom>
            <a:ln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</p:sp>
        <p:sp>
          <p:nvSpPr>
            <p:cNvPr id="192" name="Rectangle 95"/>
            <p:cNvSpPr/>
            <p:nvPr/>
          </p:nvSpPr>
          <p:spPr>
            <a:xfrm>
              <a:off x="9872640" y="4935960"/>
              <a:ext cx="1465920" cy="4899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000000"/>
                  </a:solidFill>
                  <a:latin typeface="Barlow"/>
                  <a:ea typeface="DejaVu Sans"/>
                </a:rPr>
                <a:t>OUTPUT</a:t>
              </a:r>
              <a:endParaRPr b="0" lang="en-US" sz="1870" spc="-1" strike="noStrike">
                <a:latin typeface="Arial"/>
              </a:endParaRPr>
            </a:p>
          </p:txBody>
        </p:sp>
        <p:sp>
          <p:nvSpPr>
            <p:cNvPr id="193" name="TextBox 96"/>
            <p:cNvSpPr/>
            <p:nvPr/>
          </p:nvSpPr>
          <p:spPr>
            <a:xfrm>
              <a:off x="7716240" y="5825160"/>
              <a:ext cx="1808640" cy="3747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000000"/>
                  </a:solidFill>
                  <a:latin typeface="Barlow"/>
                  <a:ea typeface="DejaVu Sans"/>
                </a:rPr>
                <a:t>Activation Fn.</a:t>
              </a:r>
              <a:endParaRPr b="0" lang="en-US" sz="1870" spc="-1" strike="noStrike">
                <a:latin typeface="Arial"/>
              </a:endParaRPr>
            </a:p>
          </p:txBody>
        </p:sp>
        <p:sp>
          <p:nvSpPr>
            <p:cNvPr id="194" name="TextBox 97"/>
            <p:cNvSpPr/>
            <p:nvPr/>
          </p:nvSpPr>
          <p:spPr>
            <a:xfrm>
              <a:off x="4373280" y="5006880"/>
              <a:ext cx="918720" cy="3747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000000"/>
                  </a:solidFill>
                  <a:latin typeface="Barlow"/>
                  <a:ea typeface="DejaVu Sans"/>
                </a:rPr>
                <a:t>Inputs</a:t>
              </a:r>
              <a:endParaRPr b="0" lang="en-US" sz="1870" spc="-1" strike="noStrike">
                <a:latin typeface="Arial"/>
              </a:endParaRPr>
            </a:p>
          </p:txBody>
        </p:sp>
        <p:sp>
          <p:nvSpPr>
            <p:cNvPr id="195" name="Elbow Connector 98"/>
            <p:cNvSpPr/>
            <p:nvPr/>
          </p:nvSpPr>
          <p:spPr>
            <a:xfrm flipV="1">
              <a:off x="8557560" y="5024160"/>
              <a:ext cx="491040" cy="262080"/>
            </a:xfrm>
            <a:prstGeom prst="bentConnector3">
              <a:avLst>
                <a:gd name="adj1" fmla="val 50000"/>
              </a:avLst>
            </a:prstGeom>
            <a:solidFill>
              <a:srgbClr val="ffffff"/>
            </a:solidFill>
            <a:ln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</p:sp>
      </p:grpSp>
      <p:sp>
        <p:nvSpPr>
          <p:cNvPr id="196" name="TextBox 103"/>
          <p:cNvSpPr/>
          <p:nvPr/>
        </p:nvSpPr>
        <p:spPr>
          <a:xfrm>
            <a:off x="6468840" y="1261800"/>
            <a:ext cx="1336320" cy="3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70" spc="-1" strike="noStrike">
                <a:solidFill>
                  <a:srgbClr val="000000"/>
                </a:solidFill>
                <a:latin typeface="Barlow"/>
                <a:ea typeface="DejaVu Sans"/>
              </a:rPr>
              <a:t>Dendrites</a:t>
            </a:r>
            <a:endParaRPr b="0" lang="en-US" sz="1870" spc="-1" strike="noStrike">
              <a:latin typeface="Arial"/>
            </a:endParaRPr>
          </a:p>
        </p:txBody>
      </p:sp>
      <p:sp>
        <p:nvSpPr>
          <p:cNvPr id="197" name="TextBox 104"/>
          <p:cNvSpPr/>
          <p:nvPr/>
        </p:nvSpPr>
        <p:spPr>
          <a:xfrm>
            <a:off x="8827200" y="1421280"/>
            <a:ext cx="772560" cy="3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70" spc="-1" strike="noStrike">
                <a:solidFill>
                  <a:srgbClr val="000000"/>
                </a:solidFill>
                <a:latin typeface="Barlow"/>
                <a:ea typeface="DejaVu Sans"/>
              </a:rPr>
              <a:t>Axon</a:t>
            </a:r>
            <a:endParaRPr b="0" lang="en-US" sz="1870" spc="-1" strike="noStrike">
              <a:latin typeface="Arial"/>
            </a:endParaRPr>
          </a:p>
        </p:txBody>
      </p:sp>
      <p:sp>
        <p:nvSpPr>
          <p:cNvPr id="198" name="TextBox 105"/>
          <p:cNvSpPr/>
          <p:nvPr/>
        </p:nvSpPr>
        <p:spPr>
          <a:xfrm>
            <a:off x="8651520" y="672120"/>
            <a:ext cx="1298160" cy="3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70" spc="-1" strike="noStrike">
                <a:solidFill>
                  <a:srgbClr val="000000"/>
                </a:solidFill>
                <a:latin typeface="Barlow"/>
                <a:ea typeface="DejaVu Sans"/>
              </a:rPr>
              <a:t>Cell Body</a:t>
            </a:r>
            <a:endParaRPr b="0" lang="en-US" sz="1870" spc="-1" strike="noStrike">
              <a:latin typeface="Arial"/>
            </a:endParaRPr>
          </a:p>
        </p:txBody>
      </p:sp>
      <p:sp>
        <p:nvSpPr>
          <p:cNvPr id="199" name="TextBox 106"/>
          <p:cNvSpPr/>
          <p:nvPr/>
        </p:nvSpPr>
        <p:spPr>
          <a:xfrm>
            <a:off x="10455840" y="1289520"/>
            <a:ext cx="1188360" cy="3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70" spc="-1" strike="noStrike">
                <a:solidFill>
                  <a:srgbClr val="000000"/>
                </a:solidFill>
                <a:latin typeface="Barlow"/>
                <a:ea typeface="DejaVu Sans"/>
              </a:rPr>
              <a:t>Synapse</a:t>
            </a:r>
            <a:endParaRPr b="0" lang="en-US" sz="1870" spc="-1" strike="noStrike">
              <a:latin typeface="Arial"/>
            </a:endParaRPr>
          </a:p>
        </p:txBody>
      </p:sp>
      <p:sp>
        <p:nvSpPr>
          <p:cNvPr id="200" name="Straight Arrow Connector 3"/>
          <p:cNvSpPr/>
          <p:nvPr/>
        </p:nvSpPr>
        <p:spPr>
          <a:xfrm flipV="1">
            <a:off x="6953040" y="1717920"/>
            <a:ext cx="199800" cy="61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1" name="Straight Arrow Connector 5"/>
          <p:cNvSpPr/>
          <p:nvPr/>
        </p:nvSpPr>
        <p:spPr>
          <a:xfrm flipV="1">
            <a:off x="8971920" y="1800000"/>
            <a:ext cx="241200" cy="74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2" name="Straight Arrow Connector 7"/>
          <p:cNvSpPr/>
          <p:nvPr/>
        </p:nvSpPr>
        <p:spPr>
          <a:xfrm flipV="1">
            <a:off x="7535520" y="861120"/>
            <a:ext cx="1195560" cy="192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3" name="Straight Arrow Connector 10"/>
          <p:cNvSpPr/>
          <p:nvPr/>
        </p:nvSpPr>
        <p:spPr>
          <a:xfrm flipV="1">
            <a:off x="10155240" y="1668600"/>
            <a:ext cx="894240" cy="55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719280" y="179640"/>
            <a:ext cx="6327000" cy="762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A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ct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iv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at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io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n 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F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u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n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ct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io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n</a:t>
            </a:r>
            <a:r>
              <a:rPr b="0" lang="en" sz="2670" spc="-1" strike="noStrike">
                <a:solidFill>
                  <a:srgbClr val="e17c78"/>
                </a:solidFill>
                <a:latin typeface="Squada One"/>
              </a:rPr>
              <a:t>.</a:t>
            </a:r>
            <a:endParaRPr b="0" lang="en-US" sz="2670" spc="-1" strike="noStrike">
              <a:latin typeface="Arial"/>
            </a:endParaRPr>
          </a:p>
        </p:txBody>
      </p:sp>
      <p:sp>
        <p:nvSpPr>
          <p:cNvPr id="205" name="Rectangle 36"/>
          <p:cNvSpPr/>
          <p:nvPr/>
        </p:nvSpPr>
        <p:spPr>
          <a:xfrm>
            <a:off x="438840" y="1829520"/>
            <a:ext cx="6887520" cy="20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If value of X is greater than or equal to 0, then output is 1, If value of X is less than 0, then output is 0</a:t>
            </a:r>
            <a:endParaRPr b="0" lang="en-US" sz="187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Since step Function is non differentiable to zero, it can’t do the gradient descent method, so it can’t update weights.</a:t>
            </a:r>
            <a:endParaRPr b="0" lang="en-US" sz="18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70" spc="-1" strike="noStrike">
              <a:latin typeface="Arial"/>
            </a:endParaRPr>
          </a:p>
        </p:txBody>
      </p:sp>
      <p:sp>
        <p:nvSpPr>
          <p:cNvPr id="206" name="TextBox 37"/>
          <p:cNvSpPr/>
          <p:nvPr/>
        </p:nvSpPr>
        <p:spPr>
          <a:xfrm flipH="1">
            <a:off x="498960" y="1354680"/>
            <a:ext cx="5315400" cy="41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130" spc="-1" strike="noStrike">
                <a:solidFill>
                  <a:srgbClr val="507c89"/>
                </a:solidFill>
                <a:latin typeface="Squada One"/>
                <a:ea typeface="DejaVu Sans"/>
              </a:rPr>
              <a:t>STEP Function</a:t>
            </a:r>
            <a:endParaRPr b="0" lang="en-US" sz="2130" spc="-1" strike="noStrike">
              <a:latin typeface="Arial"/>
            </a:endParaRPr>
          </a:p>
        </p:txBody>
      </p:sp>
      <p:sp>
        <p:nvSpPr>
          <p:cNvPr id="207" name="TextBox 38"/>
          <p:cNvSpPr/>
          <p:nvPr/>
        </p:nvSpPr>
        <p:spPr>
          <a:xfrm flipH="1">
            <a:off x="498960" y="3708360"/>
            <a:ext cx="5315400" cy="41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130" spc="-1" strike="noStrike">
                <a:solidFill>
                  <a:srgbClr val="507c89"/>
                </a:solidFill>
                <a:latin typeface="Squada One"/>
                <a:ea typeface="DejaVu Sans"/>
              </a:rPr>
              <a:t>SIGMOID Function</a:t>
            </a:r>
            <a:endParaRPr b="0" lang="en-US" sz="2130" spc="-1" strike="noStrike">
              <a:latin typeface="Arial"/>
            </a:endParaRPr>
          </a:p>
        </p:txBody>
      </p:sp>
      <p:sp>
        <p:nvSpPr>
          <p:cNvPr id="208" name="Rectangle 39"/>
          <p:cNvSpPr/>
          <p:nvPr/>
        </p:nvSpPr>
        <p:spPr>
          <a:xfrm>
            <a:off x="719280" y="4219920"/>
            <a:ext cx="5633640" cy="20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If value of X is infinity, then output is 1, If value of X is negative infinity, then output is 0</a:t>
            </a:r>
            <a:endParaRPr b="0" lang="en-US" sz="187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It captures non-linearity in the data</a:t>
            </a:r>
            <a:endParaRPr b="0" lang="en-US" sz="187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It can use Gradient descent &amp; Back propagation method to calculate weights. </a:t>
            </a:r>
            <a:endParaRPr b="0" lang="en-US" sz="187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Output range [0,1]</a:t>
            </a:r>
            <a:endParaRPr b="0" lang="en-US" sz="1870" spc="-1" strike="noStrike">
              <a:latin typeface="Arial"/>
            </a:endParaRPr>
          </a:p>
        </p:txBody>
      </p:sp>
      <p:pic>
        <p:nvPicPr>
          <p:cNvPr id="209" name="Picture 31" descr=""/>
          <p:cNvPicPr/>
          <p:nvPr/>
        </p:nvPicPr>
        <p:blipFill>
          <a:blip r:embed="rId1"/>
          <a:stretch/>
        </p:blipFill>
        <p:spPr>
          <a:xfrm>
            <a:off x="7887600" y="1580400"/>
            <a:ext cx="4177800" cy="2053800"/>
          </a:xfrm>
          <a:prstGeom prst="rect">
            <a:avLst/>
          </a:prstGeom>
          <a:ln w="0">
            <a:noFill/>
          </a:ln>
        </p:spPr>
      </p:pic>
      <p:pic>
        <p:nvPicPr>
          <p:cNvPr id="210" name="Picture 32" descr=""/>
          <p:cNvPicPr/>
          <p:nvPr/>
        </p:nvPicPr>
        <p:blipFill>
          <a:blip r:embed="rId2"/>
          <a:stretch/>
        </p:blipFill>
        <p:spPr>
          <a:xfrm>
            <a:off x="8116200" y="3491280"/>
            <a:ext cx="3720600" cy="279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719280" y="179640"/>
            <a:ext cx="6327000" cy="762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Activati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on 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Functio</a:t>
            </a: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n</a:t>
            </a:r>
            <a:r>
              <a:rPr b="0" lang="en" sz="2670" spc="-1" strike="noStrike">
                <a:solidFill>
                  <a:srgbClr val="e17c78"/>
                </a:solidFill>
                <a:latin typeface="Squada One"/>
              </a:rPr>
              <a:t>.</a:t>
            </a:r>
            <a:endParaRPr b="0" lang="en-US" sz="2670" spc="-1" strike="noStrike">
              <a:latin typeface="Arial"/>
            </a:endParaRPr>
          </a:p>
        </p:txBody>
      </p:sp>
      <p:sp>
        <p:nvSpPr>
          <p:cNvPr id="212" name="Rectangle 36"/>
          <p:cNvSpPr/>
          <p:nvPr/>
        </p:nvSpPr>
        <p:spPr>
          <a:xfrm>
            <a:off x="656280" y="1171440"/>
            <a:ext cx="6887520" cy="18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Rescaled of Sigmoid Function</a:t>
            </a:r>
            <a:endParaRPr b="0" lang="en-US" sz="187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Output range [-1,1]</a:t>
            </a:r>
            <a:endParaRPr b="0" lang="en-US" sz="187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Better learning rate requires, higher gradient. In some times, for the data is centred around 0, derivatives are higher.</a:t>
            </a:r>
            <a:endParaRPr b="0" lang="en-US" sz="18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70" spc="-1" strike="noStrike">
              <a:latin typeface="Arial"/>
            </a:endParaRPr>
          </a:p>
        </p:txBody>
      </p:sp>
      <p:sp>
        <p:nvSpPr>
          <p:cNvPr id="213" name="TextBox 37"/>
          <p:cNvSpPr/>
          <p:nvPr/>
        </p:nvSpPr>
        <p:spPr>
          <a:xfrm flipH="1">
            <a:off x="627840" y="729000"/>
            <a:ext cx="5315400" cy="41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130" spc="-1" strike="noStrike">
                <a:solidFill>
                  <a:srgbClr val="507c89"/>
                </a:solidFill>
                <a:latin typeface="Squada One"/>
                <a:ea typeface="DejaVu Sans"/>
              </a:rPr>
              <a:t>Tanh Function</a:t>
            </a:r>
            <a:endParaRPr b="0" lang="en-US" sz="2130" spc="-1" strike="noStrike">
              <a:latin typeface="Arial"/>
            </a:endParaRPr>
          </a:p>
        </p:txBody>
      </p:sp>
      <p:sp>
        <p:nvSpPr>
          <p:cNvPr id="214" name="TextBox 38"/>
          <p:cNvSpPr/>
          <p:nvPr/>
        </p:nvSpPr>
        <p:spPr>
          <a:xfrm flipH="1">
            <a:off x="498960" y="2971800"/>
            <a:ext cx="5315400" cy="41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130" spc="-1" strike="noStrike">
                <a:solidFill>
                  <a:srgbClr val="507c89"/>
                </a:solidFill>
                <a:latin typeface="Squada One"/>
                <a:ea typeface="DejaVu Sans"/>
              </a:rPr>
              <a:t>ReLU Function</a:t>
            </a:r>
            <a:endParaRPr b="0" lang="en-US" sz="2130" spc="-1" strike="noStrike">
              <a:latin typeface="Arial"/>
            </a:endParaRPr>
          </a:p>
        </p:txBody>
      </p:sp>
      <p:sp>
        <p:nvSpPr>
          <p:cNvPr id="215" name="Rectangle 39"/>
          <p:cNvSpPr/>
          <p:nvPr/>
        </p:nvSpPr>
        <p:spPr>
          <a:xfrm>
            <a:off x="685800" y="3429000"/>
            <a:ext cx="56336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Rectified Linear Unit. if any negative input is detected, it returns 0, otherwise it returns the value back. </a:t>
            </a:r>
            <a:endParaRPr b="0" lang="en-US" sz="1870" spc="-1" strike="noStrike">
              <a:latin typeface="Arial"/>
            </a:endParaRPr>
          </a:p>
        </p:txBody>
      </p:sp>
      <p:sp>
        <p:nvSpPr>
          <p:cNvPr id="216" name="TextBox 8"/>
          <p:cNvSpPr/>
          <p:nvPr/>
        </p:nvSpPr>
        <p:spPr>
          <a:xfrm flipH="1">
            <a:off x="498960" y="4822200"/>
            <a:ext cx="5315400" cy="41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130" spc="-1" strike="noStrike">
                <a:solidFill>
                  <a:srgbClr val="507c89"/>
                </a:solidFill>
                <a:latin typeface="Squada One"/>
                <a:ea typeface="DejaVu Sans"/>
              </a:rPr>
              <a:t>Leaky ReLU Function</a:t>
            </a:r>
            <a:endParaRPr b="0" lang="en-US" sz="2130" spc="-1" strike="noStrike">
              <a:latin typeface="Arial"/>
            </a:endParaRPr>
          </a:p>
        </p:txBody>
      </p:sp>
      <p:sp>
        <p:nvSpPr>
          <p:cNvPr id="217" name="Rectangle 9"/>
          <p:cNvSpPr/>
          <p:nvPr/>
        </p:nvSpPr>
        <p:spPr>
          <a:xfrm>
            <a:off x="719280" y="5333760"/>
            <a:ext cx="56336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Same as ReLU, like returning same for Positive. But for negative values instead of returning zero, it has constant slope</a:t>
            </a:r>
            <a:endParaRPr b="0" lang="en-US" sz="1870" spc="-1" strike="noStrike">
              <a:latin typeface="Arial"/>
            </a:endParaRPr>
          </a:p>
        </p:txBody>
      </p:sp>
      <p:pic>
        <p:nvPicPr>
          <p:cNvPr id="218" name="Picture 10" descr=""/>
          <p:cNvPicPr/>
          <p:nvPr/>
        </p:nvPicPr>
        <p:blipFill>
          <a:blip r:embed="rId1"/>
          <a:stretch/>
        </p:blipFill>
        <p:spPr>
          <a:xfrm>
            <a:off x="7956000" y="705600"/>
            <a:ext cx="3402000" cy="2784960"/>
          </a:xfrm>
          <a:prstGeom prst="rect">
            <a:avLst/>
          </a:prstGeom>
          <a:ln w="0">
            <a:noFill/>
          </a:ln>
        </p:spPr>
      </p:pic>
      <p:pic>
        <p:nvPicPr>
          <p:cNvPr id="219" name="Picture 11" descr=""/>
          <p:cNvPicPr/>
          <p:nvPr/>
        </p:nvPicPr>
        <p:blipFill>
          <a:blip r:embed="rId2"/>
          <a:stretch/>
        </p:blipFill>
        <p:spPr>
          <a:xfrm>
            <a:off x="7950240" y="3717000"/>
            <a:ext cx="3481920" cy="288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19280" y="179640"/>
            <a:ext cx="6327000" cy="762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Deep Learning Algorithm</a:t>
            </a:r>
            <a:r>
              <a:rPr b="0" lang="en" sz="2670" spc="-1" strike="noStrike">
                <a:solidFill>
                  <a:srgbClr val="e17c78"/>
                </a:solidFill>
                <a:latin typeface="Squada One"/>
              </a:rPr>
              <a:t>.</a:t>
            </a:r>
            <a:endParaRPr b="0" lang="en-US" sz="2670" spc="-1" strike="noStrike">
              <a:latin typeface="Arial"/>
            </a:endParaRPr>
          </a:p>
        </p:txBody>
      </p:sp>
      <p:grpSp>
        <p:nvGrpSpPr>
          <p:cNvPr id="221" name="Group 6"/>
          <p:cNvGrpSpPr/>
          <p:nvPr/>
        </p:nvGrpSpPr>
        <p:grpSpPr>
          <a:xfrm>
            <a:off x="434880" y="1222560"/>
            <a:ext cx="6038640" cy="1587960"/>
            <a:chOff x="434880" y="1222560"/>
            <a:chExt cx="6038640" cy="1587960"/>
          </a:xfrm>
        </p:grpSpPr>
        <p:sp>
          <p:nvSpPr>
            <p:cNvPr id="222" name="Parallelogram 7"/>
            <p:cNvSpPr/>
            <p:nvPr/>
          </p:nvSpPr>
          <p:spPr>
            <a:xfrm>
              <a:off x="642240" y="1222560"/>
              <a:ext cx="5304960" cy="1224720"/>
            </a:xfrm>
            <a:prstGeom prst="parallelogram">
              <a:avLst>
                <a:gd name="adj" fmla="val 25000"/>
              </a:avLst>
            </a:prstGeom>
            <a:solidFill>
              <a:srgbClr val="507c89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Parallelogram 39"/>
            <p:cNvSpPr/>
            <p:nvPr/>
          </p:nvSpPr>
          <p:spPr>
            <a:xfrm>
              <a:off x="927000" y="1404360"/>
              <a:ext cx="5546520" cy="1406160"/>
            </a:xfrm>
            <a:custGeom>
              <a:avLst/>
              <a:gdLst/>
              <a:ahLst/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solidFill>
              <a:srgbClr val="507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TextBox 11"/>
            <p:cNvSpPr/>
            <p:nvPr/>
          </p:nvSpPr>
          <p:spPr>
            <a:xfrm>
              <a:off x="1550160" y="1491840"/>
              <a:ext cx="4012200" cy="659520"/>
            </a:xfrm>
            <a:prstGeom prst="rect">
              <a:avLst/>
            </a:prstGeom>
            <a:solidFill>
              <a:srgbClr val="507c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ffffff"/>
                  </a:solidFill>
                  <a:latin typeface="Squada One"/>
                  <a:ea typeface="DejaVu Sans"/>
                </a:rPr>
                <a:t>ARTIFICIAL NEURAL NETWORK (ANN)</a:t>
              </a:r>
              <a:endParaRPr b="0" lang="en-US" sz="1870" spc="-1" strike="noStrike">
                <a:latin typeface="Arial"/>
              </a:endParaRPr>
            </a:p>
          </p:txBody>
        </p:sp>
        <p:sp>
          <p:nvSpPr>
            <p:cNvPr id="225" name="Oval 12"/>
            <p:cNvSpPr/>
            <p:nvPr/>
          </p:nvSpPr>
          <p:spPr>
            <a:xfrm>
              <a:off x="434880" y="1432440"/>
              <a:ext cx="806400" cy="777960"/>
            </a:xfrm>
            <a:prstGeom prst="ellipse">
              <a:avLst/>
            </a:prstGeom>
            <a:solidFill>
              <a:srgbClr val="507c89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Oval 13"/>
            <p:cNvSpPr/>
            <p:nvPr/>
          </p:nvSpPr>
          <p:spPr>
            <a:xfrm>
              <a:off x="529920" y="1524240"/>
              <a:ext cx="616320" cy="594360"/>
            </a:xfrm>
            <a:prstGeom prst="ellipse">
              <a:avLst/>
            </a:prstGeom>
            <a:solidFill>
              <a:srgbClr val="507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TextBox 14"/>
            <p:cNvSpPr/>
            <p:nvPr/>
          </p:nvSpPr>
          <p:spPr>
            <a:xfrm>
              <a:off x="539280" y="1593360"/>
              <a:ext cx="597600" cy="738360"/>
            </a:xfrm>
            <a:prstGeom prst="rect">
              <a:avLst/>
            </a:prstGeom>
            <a:solidFill>
              <a:srgbClr val="507c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130" spc="-1" strike="noStrike">
                  <a:solidFill>
                    <a:srgbClr val="ffffff"/>
                  </a:solidFill>
                  <a:latin typeface="Squada One"/>
                  <a:ea typeface="DejaVu Sans"/>
                </a:rPr>
                <a:t>01</a:t>
              </a:r>
              <a:endParaRPr b="0" lang="en-US" sz="2130" spc="-1" strike="noStrike">
                <a:latin typeface="Arial"/>
              </a:endParaRPr>
            </a:p>
          </p:txBody>
        </p:sp>
      </p:grpSp>
      <p:sp>
        <p:nvSpPr>
          <p:cNvPr id="228" name="TextBox 29"/>
          <p:cNvSpPr/>
          <p:nvPr/>
        </p:nvSpPr>
        <p:spPr>
          <a:xfrm flipH="1">
            <a:off x="12123000" y="8483760"/>
            <a:ext cx="3478680" cy="3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70" spc="-1" strike="noStrike">
                <a:solidFill>
                  <a:srgbClr val="ffffff"/>
                </a:solidFill>
                <a:latin typeface="Squada One"/>
                <a:ea typeface="DejaVu Sans"/>
              </a:rPr>
              <a:t>www.pantechsolutions.net</a:t>
            </a:r>
            <a:endParaRPr b="0" lang="en-US" sz="1870" spc="-1" strike="noStrike">
              <a:latin typeface="Arial"/>
            </a:endParaRPr>
          </a:p>
        </p:txBody>
      </p:sp>
      <p:grpSp>
        <p:nvGrpSpPr>
          <p:cNvPr id="229" name="Group 30"/>
          <p:cNvGrpSpPr/>
          <p:nvPr/>
        </p:nvGrpSpPr>
        <p:grpSpPr>
          <a:xfrm>
            <a:off x="5416200" y="2909160"/>
            <a:ext cx="6039000" cy="1587960"/>
            <a:chOff x="5416200" y="2909160"/>
            <a:chExt cx="6039000" cy="1587960"/>
          </a:xfrm>
        </p:grpSpPr>
        <p:sp>
          <p:nvSpPr>
            <p:cNvPr id="230" name="Parallelogram 31"/>
            <p:cNvSpPr/>
            <p:nvPr/>
          </p:nvSpPr>
          <p:spPr>
            <a:xfrm>
              <a:off x="5623920" y="2909160"/>
              <a:ext cx="5304960" cy="1224720"/>
            </a:xfrm>
            <a:prstGeom prst="parallelogram">
              <a:avLst>
                <a:gd name="adj" fmla="val 25000"/>
              </a:avLst>
            </a:prstGeom>
            <a:solidFill>
              <a:srgbClr val="507c89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Parallelogram 39"/>
            <p:cNvSpPr/>
            <p:nvPr/>
          </p:nvSpPr>
          <p:spPr>
            <a:xfrm>
              <a:off x="5908680" y="3090960"/>
              <a:ext cx="5546520" cy="1406160"/>
            </a:xfrm>
            <a:custGeom>
              <a:avLst/>
              <a:gdLst/>
              <a:ahLst/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solidFill>
              <a:srgbClr val="507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TextBox 33"/>
            <p:cNvSpPr/>
            <p:nvPr/>
          </p:nvSpPr>
          <p:spPr>
            <a:xfrm>
              <a:off x="6531840" y="3178440"/>
              <a:ext cx="4012200" cy="659520"/>
            </a:xfrm>
            <a:prstGeom prst="rect">
              <a:avLst/>
            </a:prstGeom>
            <a:solidFill>
              <a:srgbClr val="507c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ffffff"/>
                  </a:solidFill>
                  <a:latin typeface="Squada One"/>
                  <a:ea typeface="DejaVu Sans"/>
                </a:rPr>
                <a:t>RECURRENT NEURAL NETWORK (RNN)</a:t>
              </a:r>
              <a:endParaRPr b="0" lang="en-US" sz="1870" spc="-1" strike="noStrike">
                <a:latin typeface="Arial"/>
              </a:endParaRPr>
            </a:p>
          </p:txBody>
        </p:sp>
        <p:sp>
          <p:nvSpPr>
            <p:cNvPr id="233" name="Oval 34"/>
            <p:cNvSpPr/>
            <p:nvPr/>
          </p:nvSpPr>
          <p:spPr>
            <a:xfrm>
              <a:off x="5416200" y="3119040"/>
              <a:ext cx="806400" cy="777960"/>
            </a:xfrm>
            <a:prstGeom prst="ellipse">
              <a:avLst/>
            </a:prstGeom>
            <a:solidFill>
              <a:srgbClr val="507c89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Oval 35"/>
            <p:cNvSpPr/>
            <p:nvPr/>
          </p:nvSpPr>
          <p:spPr>
            <a:xfrm>
              <a:off x="5511600" y="3210840"/>
              <a:ext cx="616320" cy="594360"/>
            </a:xfrm>
            <a:prstGeom prst="ellipse">
              <a:avLst/>
            </a:prstGeom>
            <a:solidFill>
              <a:srgbClr val="507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" name="TextBox 38"/>
            <p:cNvSpPr/>
            <p:nvPr/>
          </p:nvSpPr>
          <p:spPr>
            <a:xfrm>
              <a:off x="5520960" y="3279960"/>
              <a:ext cx="597600" cy="738360"/>
            </a:xfrm>
            <a:prstGeom prst="rect">
              <a:avLst/>
            </a:prstGeom>
            <a:solidFill>
              <a:srgbClr val="507c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130" spc="-1" strike="noStrike">
                  <a:solidFill>
                    <a:srgbClr val="ffffff"/>
                  </a:solidFill>
                  <a:latin typeface="Squada One"/>
                  <a:ea typeface="DejaVu Sans"/>
                </a:rPr>
                <a:t>02</a:t>
              </a:r>
              <a:endParaRPr b="0" lang="en-US" sz="2130" spc="-1" strike="noStrike">
                <a:latin typeface="Arial"/>
              </a:endParaRPr>
            </a:p>
          </p:txBody>
        </p:sp>
      </p:grpSp>
      <p:grpSp>
        <p:nvGrpSpPr>
          <p:cNvPr id="236" name="Group 39"/>
          <p:cNvGrpSpPr/>
          <p:nvPr/>
        </p:nvGrpSpPr>
        <p:grpSpPr>
          <a:xfrm>
            <a:off x="539280" y="5004000"/>
            <a:ext cx="6038640" cy="1587960"/>
            <a:chOff x="539280" y="5004000"/>
            <a:chExt cx="6038640" cy="1587960"/>
          </a:xfrm>
        </p:grpSpPr>
        <p:sp>
          <p:nvSpPr>
            <p:cNvPr id="237" name="Parallelogram 40"/>
            <p:cNvSpPr/>
            <p:nvPr/>
          </p:nvSpPr>
          <p:spPr>
            <a:xfrm>
              <a:off x="747000" y="5004000"/>
              <a:ext cx="5304960" cy="1224720"/>
            </a:xfrm>
            <a:prstGeom prst="parallelogram">
              <a:avLst>
                <a:gd name="adj" fmla="val 25000"/>
              </a:avLst>
            </a:prstGeom>
            <a:solidFill>
              <a:srgbClr val="507c89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" name="Parallelogram 39"/>
            <p:cNvSpPr/>
            <p:nvPr/>
          </p:nvSpPr>
          <p:spPr>
            <a:xfrm>
              <a:off x="1031400" y="5185800"/>
              <a:ext cx="5546520" cy="1406160"/>
            </a:xfrm>
            <a:custGeom>
              <a:avLst/>
              <a:gdLst/>
              <a:ahLst/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solidFill>
              <a:srgbClr val="507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TextBox 42"/>
            <p:cNvSpPr/>
            <p:nvPr/>
          </p:nvSpPr>
          <p:spPr>
            <a:xfrm>
              <a:off x="1654560" y="5273280"/>
              <a:ext cx="4012200" cy="659520"/>
            </a:xfrm>
            <a:prstGeom prst="rect">
              <a:avLst/>
            </a:prstGeom>
            <a:solidFill>
              <a:srgbClr val="507c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ffffff"/>
                  </a:solidFill>
                  <a:latin typeface="Squada One"/>
                  <a:ea typeface="DejaVu Sans"/>
                </a:rPr>
                <a:t>CONVOLUTIONAL NEURAL NETWORK (CNN)</a:t>
              </a:r>
              <a:endParaRPr b="0" lang="en-US" sz="1870" spc="-1" strike="noStrike">
                <a:latin typeface="Arial"/>
              </a:endParaRPr>
            </a:p>
          </p:txBody>
        </p:sp>
        <p:sp>
          <p:nvSpPr>
            <p:cNvPr id="240" name="Oval 43"/>
            <p:cNvSpPr/>
            <p:nvPr/>
          </p:nvSpPr>
          <p:spPr>
            <a:xfrm>
              <a:off x="539280" y="5213880"/>
              <a:ext cx="806400" cy="777960"/>
            </a:xfrm>
            <a:prstGeom prst="ellipse">
              <a:avLst/>
            </a:prstGeom>
            <a:solidFill>
              <a:srgbClr val="507c89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" name="Oval 44"/>
            <p:cNvSpPr/>
            <p:nvPr/>
          </p:nvSpPr>
          <p:spPr>
            <a:xfrm>
              <a:off x="634320" y="5305680"/>
              <a:ext cx="616320" cy="594360"/>
            </a:xfrm>
            <a:prstGeom prst="ellipse">
              <a:avLst/>
            </a:prstGeom>
            <a:solidFill>
              <a:srgbClr val="507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" name="TextBox 45"/>
            <p:cNvSpPr/>
            <p:nvPr/>
          </p:nvSpPr>
          <p:spPr>
            <a:xfrm>
              <a:off x="643680" y="5374800"/>
              <a:ext cx="597600" cy="738360"/>
            </a:xfrm>
            <a:prstGeom prst="rect">
              <a:avLst/>
            </a:prstGeom>
            <a:solidFill>
              <a:srgbClr val="507c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130" spc="-1" strike="noStrike">
                  <a:solidFill>
                    <a:srgbClr val="ffffff"/>
                  </a:solidFill>
                  <a:latin typeface="Squada One"/>
                  <a:ea typeface="DejaVu Sans"/>
                </a:rPr>
                <a:t>01</a:t>
              </a:r>
              <a:endParaRPr b="0" lang="en-US" sz="213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9" dur="indefinite" restart="never" nodeType="tmRoot">
          <p:childTnLst>
            <p:seq>
              <p:cTn id="130" dur="indefinite" nodeType="mainSeq">
                <p:childTnLst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719280" y="179640"/>
            <a:ext cx="6327000" cy="762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2670" spc="-1" strike="noStrike">
                <a:solidFill>
                  <a:srgbClr val="e17c78"/>
                </a:solidFill>
                <a:latin typeface="Squada One"/>
              </a:rPr>
              <a:t>ANN</a:t>
            </a:r>
            <a:endParaRPr b="0" lang="en-US" sz="2670" spc="-1" strike="noStrike">
              <a:latin typeface="Arial"/>
            </a:endParaRPr>
          </a:p>
        </p:txBody>
      </p:sp>
      <p:sp>
        <p:nvSpPr>
          <p:cNvPr id="244" name="Rectangle 36"/>
          <p:cNvSpPr/>
          <p:nvPr/>
        </p:nvSpPr>
        <p:spPr>
          <a:xfrm>
            <a:off x="719280" y="1354680"/>
            <a:ext cx="6506280" cy="465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Learns any Non-Linear Function, It is known as Universal Function Approximators</a:t>
            </a:r>
            <a:endParaRPr b="0" lang="en-US" sz="18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7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Activation Function introduce non linear property to network, so it will identify complex relationship between input &amp; output</a:t>
            </a:r>
            <a:endParaRPr b="0" lang="en-US" sz="18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7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Output of each neuron is the activation of weighted sum of Input, If there is no Activation function, network can't learn non-linear function</a:t>
            </a:r>
            <a:endParaRPr b="0" lang="en-US" sz="18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7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Feed Forward Neural Network – Input processed in one direction</a:t>
            </a:r>
            <a:endParaRPr b="0" lang="en-US" sz="18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7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DejaVu Sans"/>
              </a:rPr>
              <a:t>When hidden layer is more than one, that is Deep Neural Network</a:t>
            </a:r>
            <a:endParaRPr b="0" lang="en-US" sz="1870" spc="-1" strike="noStrike">
              <a:latin typeface="Arial"/>
            </a:endParaRPr>
          </a:p>
        </p:txBody>
      </p:sp>
      <p:grpSp>
        <p:nvGrpSpPr>
          <p:cNvPr id="245" name="Group 3"/>
          <p:cNvGrpSpPr/>
          <p:nvPr/>
        </p:nvGrpSpPr>
        <p:grpSpPr>
          <a:xfrm>
            <a:off x="7727400" y="468000"/>
            <a:ext cx="3808800" cy="3995640"/>
            <a:chOff x="7727400" y="468000"/>
            <a:chExt cx="3808800" cy="3995640"/>
          </a:xfrm>
        </p:grpSpPr>
        <p:sp>
          <p:nvSpPr>
            <p:cNvPr id="246" name="Oval 4"/>
            <p:cNvSpPr/>
            <p:nvPr/>
          </p:nvSpPr>
          <p:spPr>
            <a:xfrm>
              <a:off x="8124120" y="1416960"/>
              <a:ext cx="308520" cy="307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Oval 5"/>
            <p:cNvSpPr/>
            <p:nvPr/>
          </p:nvSpPr>
          <p:spPr>
            <a:xfrm>
              <a:off x="8124120" y="2465640"/>
              <a:ext cx="308520" cy="307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Oval 6"/>
            <p:cNvSpPr/>
            <p:nvPr/>
          </p:nvSpPr>
          <p:spPr>
            <a:xfrm>
              <a:off x="8124120" y="3514680"/>
              <a:ext cx="308520" cy="307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Oval 7"/>
            <p:cNvSpPr/>
            <p:nvPr/>
          </p:nvSpPr>
          <p:spPr>
            <a:xfrm>
              <a:off x="9406080" y="1010160"/>
              <a:ext cx="308520" cy="307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" name="Oval 8"/>
            <p:cNvSpPr/>
            <p:nvPr/>
          </p:nvSpPr>
          <p:spPr>
            <a:xfrm>
              <a:off x="9406080" y="2058840"/>
              <a:ext cx="308520" cy="307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Oval 9"/>
            <p:cNvSpPr/>
            <p:nvPr/>
          </p:nvSpPr>
          <p:spPr>
            <a:xfrm>
              <a:off x="9406080" y="3107520"/>
              <a:ext cx="308520" cy="307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" name="Oval 10"/>
            <p:cNvSpPr/>
            <p:nvPr/>
          </p:nvSpPr>
          <p:spPr>
            <a:xfrm>
              <a:off x="9406080" y="4156200"/>
              <a:ext cx="308520" cy="307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" name="Oval 11"/>
            <p:cNvSpPr/>
            <p:nvPr/>
          </p:nvSpPr>
          <p:spPr>
            <a:xfrm>
              <a:off x="10852200" y="2465640"/>
              <a:ext cx="308520" cy="307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" name="Straight Connector 12"/>
            <p:cNvSpPr/>
            <p:nvPr/>
          </p:nvSpPr>
          <p:spPr>
            <a:xfrm flipV="1">
              <a:off x="8388000" y="1163880"/>
              <a:ext cx="1017720" cy="5162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Straight Connector 13"/>
            <p:cNvSpPr/>
            <p:nvPr/>
          </p:nvSpPr>
          <p:spPr>
            <a:xfrm>
              <a:off x="8388000" y="1680120"/>
              <a:ext cx="1017720" cy="5324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" name="Straight Connector 14"/>
            <p:cNvSpPr/>
            <p:nvPr/>
          </p:nvSpPr>
          <p:spPr>
            <a:xfrm>
              <a:off x="8388000" y="1680120"/>
              <a:ext cx="1017720" cy="15814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7" name="Straight Connector 15"/>
            <p:cNvSpPr/>
            <p:nvPr/>
          </p:nvSpPr>
          <p:spPr>
            <a:xfrm>
              <a:off x="8388000" y="1680120"/>
              <a:ext cx="1063080" cy="25210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" name="Straight Connector 16"/>
            <p:cNvSpPr/>
            <p:nvPr/>
          </p:nvSpPr>
          <p:spPr>
            <a:xfrm flipV="1">
              <a:off x="8433360" y="1163880"/>
              <a:ext cx="972360" cy="14558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" name="Straight Connector 17"/>
            <p:cNvSpPr/>
            <p:nvPr/>
          </p:nvSpPr>
          <p:spPr>
            <a:xfrm flipV="1">
              <a:off x="8433360" y="2212560"/>
              <a:ext cx="972360" cy="4071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Straight Connector 18"/>
            <p:cNvSpPr/>
            <p:nvPr/>
          </p:nvSpPr>
          <p:spPr>
            <a:xfrm flipV="1">
              <a:off x="8433360" y="2212560"/>
              <a:ext cx="972360" cy="14558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Straight Connector 19"/>
            <p:cNvSpPr/>
            <p:nvPr/>
          </p:nvSpPr>
          <p:spPr>
            <a:xfrm>
              <a:off x="8433360" y="2619720"/>
              <a:ext cx="972360" cy="6418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" name="Straight Connector 20"/>
            <p:cNvSpPr/>
            <p:nvPr/>
          </p:nvSpPr>
          <p:spPr>
            <a:xfrm>
              <a:off x="8433360" y="2619720"/>
              <a:ext cx="1017720" cy="15814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Straight Connector 21"/>
            <p:cNvSpPr/>
            <p:nvPr/>
          </p:nvSpPr>
          <p:spPr>
            <a:xfrm flipV="1">
              <a:off x="8433360" y="1163880"/>
              <a:ext cx="972360" cy="25045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" name="Straight Connector 22"/>
            <p:cNvSpPr/>
            <p:nvPr/>
          </p:nvSpPr>
          <p:spPr>
            <a:xfrm>
              <a:off x="8433360" y="3668400"/>
              <a:ext cx="1017720" cy="5328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" name="Straight Connector 23"/>
            <p:cNvSpPr/>
            <p:nvPr/>
          </p:nvSpPr>
          <p:spPr>
            <a:xfrm flipV="1">
              <a:off x="8433360" y="3261600"/>
              <a:ext cx="972360" cy="4068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Straight Connector 24"/>
            <p:cNvSpPr/>
            <p:nvPr/>
          </p:nvSpPr>
          <p:spPr>
            <a:xfrm>
              <a:off x="9707040" y="1167840"/>
              <a:ext cx="1145160" cy="14518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" name="Straight Connector 25"/>
            <p:cNvSpPr/>
            <p:nvPr/>
          </p:nvSpPr>
          <p:spPr>
            <a:xfrm>
              <a:off x="9714960" y="2212560"/>
              <a:ext cx="1137240" cy="4071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" name="Straight Connector 26"/>
            <p:cNvSpPr/>
            <p:nvPr/>
          </p:nvSpPr>
          <p:spPr>
            <a:xfrm flipV="1">
              <a:off x="9669600" y="2619720"/>
              <a:ext cx="1182600" cy="5328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Straight Connector 27"/>
            <p:cNvSpPr/>
            <p:nvPr/>
          </p:nvSpPr>
          <p:spPr>
            <a:xfrm flipV="1">
              <a:off x="9714960" y="2619720"/>
              <a:ext cx="1137240" cy="16905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" name="TextBox 28"/>
            <p:cNvSpPr/>
            <p:nvPr/>
          </p:nvSpPr>
          <p:spPr>
            <a:xfrm>
              <a:off x="7727400" y="862920"/>
              <a:ext cx="795240" cy="37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Input</a:t>
              </a:r>
              <a:endParaRPr b="0" lang="en-US" sz="1870" spc="-1" strike="noStrike">
                <a:latin typeface="Arial"/>
              </a:endParaRPr>
            </a:p>
          </p:txBody>
        </p:sp>
        <p:sp>
          <p:nvSpPr>
            <p:cNvPr id="271" name="TextBox 29"/>
            <p:cNvSpPr/>
            <p:nvPr/>
          </p:nvSpPr>
          <p:spPr>
            <a:xfrm>
              <a:off x="9062280" y="468000"/>
              <a:ext cx="1022400" cy="37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Hidden</a:t>
              </a:r>
              <a:endParaRPr b="0" lang="en-US" sz="1870" spc="-1" strike="noStrike">
                <a:latin typeface="Arial"/>
              </a:endParaRPr>
            </a:p>
          </p:txBody>
        </p:sp>
        <p:sp>
          <p:nvSpPr>
            <p:cNvPr id="272" name="TextBox 30"/>
            <p:cNvSpPr/>
            <p:nvPr/>
          </p:nvSpPr>
          <p:spPr>
            <a:xfrm>
              <a:off x="10530720" y="1741320"/>
              <a:ext cx="1005480" cy="37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187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Output</a:t>
              </a:r>
              <a:endParaRPr b="0" lang="en-US" sz="187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6" dur="indefinite" restart="never" nodeType="tmRoot">
          <p:childTnLst>
            <p:seq>
              <p:cTn id="147" dur="indefinite" nodeType="mainSeq">
                <p:childTnLst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7" dur="5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" dur="500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" dur="500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2" dur="500"/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7" dur="500"/>
                                        <p:tgtEl>
                                          <p:spTgt spid="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/>
          </p:nvPr>
        </p:nvSpPr>
        <p:spPr>
          <a:xfrm>
            <a:off x="737280" y="1693080"/>
            <a:ext cx="5825160" cy="475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marL="609480" indent="-44028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The program takes some input values and pushes them into two fully connected layers.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609480" indent="-44028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The network uses the optimizer, updates its knowledge, and tests its new knowledge to check how much it still needs to learn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609480" indent="-44028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The program will repeat this step until it makes the lowest error possible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609480" indent="-44028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The network has to be better optimized to improve the knowledge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13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title"/>
          </p:nvPr>
        </p:nvSpPr>
        <p:spPr>
          <a:xfrm>
            <a:off x="896400" y="581760"/>
            <a:ext cx="6327360" cy="76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e17c78"/>
                </a:solidFill>
                <a:latin typeface="Calibri Light"/>
              </a:rPr>
              <a:t>Flow chart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75" name="Picture 3" descr=""/>
          <p:cNvPicPr/>
          <p:nvPr/>
        </p:nvPicPr>
        <p:blipFill>
          <a:blip r:embed="rId1"/>
          <a:stretch/>
        </p:blipFill>
        <p:spPr>
          <a:xfrm>
            <a:off x="7224480" y="963720"/>
            <a:ext cx="4150800" cy="475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719280" y="179640"/>
            <a:ext cx="6327000" cy="762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2670" spc="-1" strike="noStrike">
                <a:solidFill>
                  <a:srgbClr val="e17c78"/>
                </a:solidFill>
                <a:latin typeface="Squada One"/>
                <a:ea typeface="Fira Sans Condensed ExtraBold"/>
              </a:rPr>
              <a:t>RNN</a:t>
            </a:r>
            <a:endParaRPr b="0" lang="en-US" sz="2670" spc="-1" strike="noStrike">
              <a:latin typeface="Arial"/>
            </a:endParaRPr>
          </a:p>
        </p:txBody>
      </p:sp>
      <p:sp>
        <p:nvSpPr>
          <p:cNvPr id="277" name="Rectangle 36"/>
          <p:cNvSpPr/>
          <p:nvPr/>
        </p:nvSpPr>
        <p:spPr>
          <a:xfrm>
            <a:off x="719280" y="1354680"/>
            <a:ext cx="6506280" cy="522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맑은 고딕"/>
              </a:rPr>
              <a:t>Looping system in hidden layer of ANN is known as RNN</a:t>
            </a:r>
            <a:endParaRPr b="0" lang="en-US" sz="187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7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맑은 고딕"/>
              </a:rPr>
              <a:t>It captures sequential info of input data, that is dependency between words to make prediction. Whereas, ANN cannot capture sequential information</a:t>
            </a:r>
            <a:endParaRPr b="0" lang="en-US" sz="187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7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맑은 고딕"/>
              </a:rPr>
              <a:t>RNN shares parameters across different time steps, so that there will be few parameter to train</a:t>
            </a:r>
            <a:endParaRPr b="0" lang="en-US" sz="187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7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맑은 고딕"/>
              </a:rPr>
              <a:t>It is the time series version of ANN. Common Recurrent layers are LSTM(Long Short Term Memory)</a:t>
            </a:r>
            <a:endParaRPr b="0" lang="en-US" sz="187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7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70" spc="-1" strike="noStrike">
                <a:solidFill>
                  <a:srgbClr val="000000"/>
                </a:solidFill>
                <a:latin typeface="Barlow"/>
                <a:ea typeface="맑은 고딕"/>
              </a:rPr>
              <a:t>It is mostly used in NLP (Natural Language Processing)</a:t>
            </a:r>
            <a:endParaRPr b="0" lang="en-US" sz="1870" spc="-1" strike="noStrike">
              <a:latin typeface="Arial"/>
            </a:endParaRPr>
          </a:p>
        </p:txBody>
      </p:sp>
      <p:sp>
        <p:nvSpPr>
          <p:cNvPr id="278" name="TextBox 28"/>
          <p:cNvSpPr/>
          <p:nvPr/>
        </p:nvSpPr>
        <p:spPr>
          <a:xfrm>
            <a:off x="7747560" y="956160"/>
            <a:ext cx="795240" cy="3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70" spc="-1" strike="noStrike">
                <a:solidFill>
                  <a:srgbClr val="507c89"/>
                </a:solidFill>
                <a:latin typeface="Squada One"/>
                <a:ea typeface="DejaVu Sans"/>
              </a:rPr>
              <a:t>Input</a:t>
            </a:r>
            <a:endParaRPr b="0" lang="en-US" sz="1870" spc="-1" strike="noStrike">
              <a:latin typeface="Arial"/>
            </a:endParaRPr>
          </a:p>
        </p:txBody>
      </p:sp>
      <p:sp>
        <p:nvSpPr>
          <p:cNvPr id="279" name="TextBox 29"/>
          <p:cNvSpPr/>
          <p:nvPr/>
        </p:nvSpPr>
        <p:spPr>
          <a:xfrm>
            <a:off x="9082440" y="561600"/>
            <a:ext cx="1022400" cy="3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70" spc="-1" strike="noStrike">
                <a:solidFill>
                  <a:srgbClr val="507c89"/>
                </a:solidFill>
                <a:latin typeface="Squada One"/>
                <a:ea typeface="DejaVu Sans"/>
              </a:rPr>
              <a:t>Hidden</a:t>
            </a:r>
            <a:endParaRPr b="0" lang="en-US" sz="1870" spc="-1" strike="noStrike">
              <a:latin typeface="Arial"/>
            </a:endParaRPr>
          </a:p>
        </p:txBody>
      </p:sp>
      <p:sp>
        <p:nvSpPr>
          <p:cNvPr id="280" name="TextBox 30"/>
          <p:cNvSpPr/>
          <p:nvPr/>
        </p:nvSpPr>
        <p:spPr>
          <a:xfrm>
            <a:off x="10550520" y="1834920"/>
            <a:ext cx="1005480" cy="3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70" spc="-1" strike="noStrike">
                <a:solidFill>
                  <a:srgbClr val="507c89"/>
                </a:solidFill>
                <a:latin typeface="Squada One"/>
                <a:ea typeface="DejaVu Sans"/>
              </a:rPr>
              <a:t>Output</a:t>
            </a:r>
            <a:endParaRPr b="0" lang="en-US" sz="1870" spc="-1" strike="noStrike">
              <a:latin typeface="Arial"/>
            </a:endParaRPr>
          </a:p>
        </p:txBody>
      </p:sp>
      <p:grpSp>
        <p:nvGrpSpPr>
          <p:cNvPr id="281" name="Group 1"/>
          <p:cNvGrpSpPr/>
          <p:nvPr/>
        </p:nvGrpSpPr>
        <p:grpSpPr>
          <a:xfrm>
            <a:off x="8247600" y="1354680"/>
            <a:ext cx="3036600" cy="3453840"/>
            <a:chOff x="8247600" y="1354680"/>
            <a:chExt cx="3036600" cy="3453840"/>
          </a:xfrm>
        </p:grpSpPr>
        <p:sp>
          <p:nvSpPr>
            <p:cNvPr id="282" name="Oval 32"/>
            <p:cNvSpPr/>
            <p:nvPr/>
          </p:nvSpPr>
          <p:spPr>
            <a:xfrm>
              <a:off x="8247600" y="1761840"/>
              <a:ext cx="308520" cy="307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" name="Oval 33"/>
            <p:cNvSpPr/>
            <p:nvPr/>
          </p:nvSpPr>
          <p:spPr>
            <a:xfrm>
              <a:off x="8247600" y="2810520"/>
              <a:ext cx="308520" cy="307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" name="Oval 34"/>
            <p:cNvSpPr/>
            <p:nvPr/>
          </p:nvSpPr>
          <p:spPr>
            <a:xfrm>
              <a:off x="8247600" y="3859200"/>
              <a:ext cx="308520" cy="307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Oval 35"/>
            <p:cNvSpPr/>
            <p:nvPr/>
          </p:nvSpPr>
          <p:spPr>
            <a:xfrm>
              <a:off x="9529200" y="1354680"/>
              <a:ext cx="308520" cy="307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Oval 37"/>
            <p:cNvSpPr/>
            <p:nvPr/>
          </p:nvSpPr>
          <p:spPr>
            <a:xfrm>
              <a:off x="9529200" y="2403360"/>
              <a:ext cx="308520" cy="307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Oval 38"/>
            <p:cNvSpPr/>
            <p:nvPr/>
          </p:nvSpPr>
          <p:spPr>
            <a:xfrm>
              <a:off x="9529200" y="3452040"/>
              <a:ext cx="308520" cy="307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Oval 39"/>
            <p:cNvSpPr/>
            <p:nvPr/>
          </p:nvSpPr>
          <p:spPr>
            <a:xfrm>
              <a:off x="9529200" y="4501080"/>
              <a:ext cx="308520" cy="307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Oval 40"/>
            <p:cNvSpPr/>
            <p:nvPr/>
          </p:nvSpPr>
          <p:spPr>
            <a:xfrm>
              <a:off x="10975680" y="2810520"/>
              <a:ext cx="308520" cy="307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" name="Straight Connector 41"/>
            <p:cNvSpPr/>
            <p:nvPr/>
          </p:nvSpPr>
          <p:spPr>
            <a:xfrm flipV="1">
              <a:off x="8511480" y="1508760"/>
              <a:ext cx="1017720" cy="5162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Straight Connector 42"/>
            <p:cNvSpPr/>
            <p:nvPr/>
          </p:nvSpPr>
          <p:spPr>
            <a:xfrm>
              <a:off x="8511480" y="2025000"/>
              <a:ext cx="1017720" cy="5324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" name="Straight Connector 43"/>
            <p:cNvSpPr/>
            <p:nvPr/>
          </p:nvSpPr>
          <p:spPr>
            <a:xfrm>
              <a:off x="8511480" y="2025000"/>
              <a:ext cx="1017720" cy="158112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" name="Straight Connector 44"/>
            <p:cNvSpPr/>
            <p:nvPr/>
          </p:nvSpPr>
          <p:spPr>
            <a:xfrm>
              <a:off x="8511480" y="2025000"/>
              <a:ext cx="1063080" cy="252072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" name="Straight Connector 45"/>
            <p:cNvSpPr/>
            <p:nvPr/>
          </p:nvSpPr>
          <p:spPr>
            <a:xfrm flipV="1">
              <a:off x="8556480" y="1508760"/>
              <a:ext cx="972720" cy="14558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" name="Straight Connector 46"/>
            <p:cNvSpPr/>
            <p:nvPr/>
          </p:nvSpPr>
          <p:spPr>
            <a:xfrm flipV="1">
              <a:off x="8556480" y="2557440"/>
              <a:ext cx="972720" cy="4071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6" name="Straight Connector 47"/>
            <p:cNvSpPr/>
            <p:nvPr/>
          </p:nvSpPr>
          <p:spPr>
            <a:xfrm flipV="1">
              <a:off x="8556480" y="2557440"/>
              <a:ext cx="972720" cy="14558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" name="Straight Connector 48"/>
            <p:cNvSpPr/>
            <p:nvPr/>
          </p:nvSpPr>
          <p:spPr>
            <a:xfrm>
              <a:off x="8556480" y="2964600"/>
              <a:ext cx="972720" cy="64152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" name="Straight Connector 49"/>
            <p:cNvSpPr/>
            <p:nvPr/>
          </p:nvSpPr>
          <p:spPr>
            <a:xfrm>
              <a:off x="8556480" y="2964600"/>
              <a:ext cx="1018080" cy="158112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" name="Straight Connector 50"/>
            <p:cNvSpPr/>
            <p:nvPr/>
          </p:nvSpPr>
          <p:spPr>
            <a:xfrm flipV="1">
              <a:off x="8556480" y="1508760"/>
              <a:ext cx="972720" cy="250452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" name="Straight Connector 51"/>
            <p:cNvSpPr/>
            <p:nvPr/>
          </p:nvSpPr>
          <p:spPr>
            <a:xfrm>
              <a:off x="8556480" y="4013280"/>
              <a:ext cx="1018080" cy="5324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" name="Straight Connector 52"/>
            <p:cNvSpPr/>
            <p:nvPr/>
          </p:nvSpPr>
          <p:spPr>
            <a:xfrm flipV="1">
              <a:off x="8556480" y="3606120"/>
              <a:ext cx="972720" cy="4071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" name="Straight Connector 53"/>
            <p:cNvSpPr/>
            <p:nvPr/>
          </p:nvSpPr>
          <p:spPr>
            <a:xfrm>
              <a:off x="9774720" y="1516680"/>
              <a:ext cx="1245960" cy="1557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3" name="Straight Connector 54"/>
            <p:cNvSpPr/>
            <p:nvPr/>
          </p:nvSpPr>
          <p:spPr>
            <a:xfrm>
              <a:off x="9838440" y="2557440"/>
              <a:ext cx="1136880" cy="4071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4" name="Straight Connector 55"/>
            <p:cNvSpPr/>
            <p:nvPr/>
          </p:nvSpPr>
          <p:spPr>
            <a:xfrm flipV="1">
              <a:off x="9793080" y="2964600"/>
              <a:ext cx="1182240" cy="5324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5" name="Straight Connector 56"/>
            <p:cNvSpPr/>
            <p:nvPr/>
          </p:nvSpPr>
          <p:spPr>
            <a:xfrm flipV="1">
              <a:off x="9838440" y="2964600"/>
              <a:ext cx="1136880" cy="16902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6" name="Curved Connector 60"/>
            <p:cNvSpPr/>
            <p:nvPr/>
          </p:nvSpPr>
          <p:spPr>
            <a:xfrm flipV="1" rot="16200000">
              <a:off x="9684720" y="1289880"/>
              <a:ext cx="6840" cy="217800"/>
            </a:xfrm>
            <a:prstGeom prst="curvedConnector3">
              <a:avLst>
                <a:gd name="adj1" fmla="val 2386299"/>
              </a:avLst>
            </a:prstGeom>
            <a:noFill/>
            <a:ln>
              <a:solidFill>
                <a:srgbClr val="000000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07" name="Curved Connector 60"/>
          <p:cNvSpPr/>
          <p:nvPr/>
        </p:nvSpPr>
        <p:spPr>
          <a:xfrm flipV="1" rot="16200000">
            <a:off x="9680760" y="2325960"/>
            <a:ext cx="6840" cy="217800"/>
          </a:xfrm>
          <a:prstGeom prst="curvedConnector3">
            <a:avLst>
              <a:gd name="adj1" fmla="val 2386299"/>
            </a:avLst>
          </a:prstGeom>
          <a:noFill/>
          <a:ln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rved Connector 60"/>
          <p:cNvSpPr/>
          <p:nvPr/>
        </p:nvSpPr>
        <p:spPr>
          <a:xfrm flipV="1" rot="16200000">
            <a:off x="9680760" y="3367080"/>
            <a:ext cx="6840" cy="217800"/>
          </a:xfrm>
          <a:prstGeom prst="curvedConnector3">
            <a:avLst>
              <a:gd name="adj1" fmla="val 2386299"/>
            </a:avLst>
          </a:prstGeom>
          <a:noFill/>
          <a:ln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rved Connector 60"/>
          <p:cNvSpPr/>
          <p:nvPr/>
        </p:nvSpPr>
        <p:spPr>
          <a:xfrm flipV="1" rot="16200000">
            <a:off x="9680400" y="4458960"/>
            <a:ext cx="6840" cy="217800"/>
          </a:xfrm>
          <a:prstGeom prst="curvedConnector3">
            <a:avLst>
              <a:gd name="adj1" fmla="val 2386299"/>
            </a:avLst>
          </a:prstGeom>
          <a:noFill/>
          <a:ln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8" dur="indefinite" restart="never" nodeType="tmRoot">
          <p:childTnLst>
            <p:seq>
              <p:cTn id="179" dur="indefinite" nodeType="mainSeq">
                <p:childTnLst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4" dur="5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9" dur="5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4" dur="500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9" dur="500"/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4" dur="500"/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Application>LibreOffice/7.3.7.2$Linux_X86_64 LibreOffice_project/30$Build-2</Application>
  <AppVersion>15.0000</AppVersion>
  <Words>1024</Words>
  <Paragraphs>184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2022-02-02T10:21:47Z</dcterms:created>
  <dc:creator>sk</dc:creator>
  <dc:description/>
  <dc:language>en-US</dc:language>
  <cp:lastModifiedBy/>
  <dcterms:modified xsi:type="dcterms:W3CDTF">2025-01-25T11:53:24Z</dcterms:modified>
  <cp:revision>25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14</vt:i4>
  </property>
  <property fmtid="{D5CDD505-2E9C-101B-9397-08002B2CF9AE}" pid="3" name="PresentationFormat">
    <vt:lpwstr>Widescreen</vt:lpwstr>
  </property>
  <property fmtid="{D5CDD505-2E9C-101B-9397-08002B2CF9AE}" pid="4" name="Slides">
    <vt:i4>18</vt:i4>
  </property>
</Properties>
</file>