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1" r:id="rId4"/>
    <p:sldId id="273" r:id="rId5"/>
    <p:sldId id="282" r:id="rId6"/>
    <p:sldId id="284" r:id="rId7"/>
    <p:sldId id="280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24-01-2022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79314" y="2452285"/>
            <a:ext cx="9021861" cy="17266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Algorithm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Why Support Vector Machine?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317310" y="628920"/>
            <a:ext cx="55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111" y="991059"/>
            <a:ext cx="10871200" cy="824270"/>
          </a:xfrm>
          <a:prstGeom prst="roundRect">
            <a:avLst>
              <a:gd name="adj" fmla="val 25206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As for the real case scenario, linearly separable data for a classification is not always possible., so we need an algorithm to work well with such data.</a:t>
            </a:r>
            <a:endParaRPr lang="en-IN" sz="2400" b="1" dirty="0">
              <a:solidFill>
                <a:srgbClr val="E7E6E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17" y="2763370"/>
            <a:ext cx="6985746" cy="2328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0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Support Vector Machine?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03546" y="628920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111" y="713153"/>
            <a:ext cx="10871200" cy="2442329"/>
          </a:xfrm>
          <a:prstGeom prst="roundRect">
            <a:avLst>
              <a:gd name="adj" fmla="val 14757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7E6E6"/>
                </a:solidFill>
              </a:rPr>
              <a:t>A Support Vector Machine (SVM) is a discriminative classifier formally defined by a separating </a:t>
            </a:r>
            <a:r>
              <a:rPr lang="en-US" sz="2000" b="1" dirty="0" err="1">
                <a:solidFill>
                  <a:srgbClr val="E7E6E6"/>
                </a:solidFill>
              </a:rPr>
              <a:t>hyperplane</a:t>
            </a:r>
            <a:r>
              <a:rPr lang="en-US" sz="2000" b="1" dirty="0">
                <a:solidFill>
                  <a:srgbClr val="E7E6E6"/>
                </a:solidFill>
              </a:rPr>
              <a:t>. In other words, given labeled training data (supervised learning), the algorithm outputs an optimal </a:t>
            </a:r>
            <a:r>
              <a:rPr lang="en-US" sz="2000" b="1" dirty="0" err="1">
                <a:solidFill>
                  <a:srgbClr val="E7E6E6"/>
                </a:solidFill>
              </a:rPr>
              <a:t>hyperplane</a:t>
            </a:r>
            <a:r>
              <a:rPr lang="en-US" sz="2000" b="1" dirty="0">
                <a:solidFill>
                  <a:srgbClr val="E7E6E6"/>
                </a:solidFill>
              </a:rPr>
              <a:t> which categorizes new examples.</a:t>
            </a:r>
          </a:p>
          <a:p>
            <a:pPr algn="ctr"/>
            <a:endParaRPr lang="en-US" sz="2000" b="1" dirty="0">
              <a:solidFill>
                <a:srgbClr val="E7E6E6"/>
              </a:solidFill>
            </a:endParaRPr>
          </a:p>
          <a:p>
            <a:pPr algn="ctr"/>
            <a:r>
              <a:rPr lang="en-US" sz="2000" b="1" dirty="0">
                <a:solidFill>
                  <a:srgbClr val="E7E6E6"/>
                </a:solidFill>
              </a:rPr>
              <a:t>In SVM, we take the output of the linear function and if that output is greater than 1, we identify it with one class and if the output is -1, we identify is with another class. Since the threshold values are changed to 1 and -1 in SVM.</a:t>
            </a:r>
            <a:endParaRPr lang="en-IN" sz="2000" b="1" dirty="0">
              <a:solidFill>
                <a:srgbClr val="E7E6E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14" y="3406874"/>
            <a:ext cx="7576857" cy="3199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591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E7E6E6"/>
                </a:solidFill>
              </a:rPr>
              <a:t>Linear Kernel Function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645583" y="628920"/>
            <a:ext cx="28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15" y="936196"/>
            <a:ext cx="2415483" cy="2367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15" y="1061827"/>
            <a:ext cx="2399162" cy="2367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r="50498" b="13922"/>
          <a:stretch/>
        </p:blipFill>
        <p:spPr>
          <a:xfrm>
            <a:off x="1079515" y="3962398"/>
            <a:ext cx="2659290" cy="2618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7" r="3003" b="13922"/>
          <a:stretch/>
        </p:blipFill>
        <p:spPr>
          <a:xfrm>
            <a:off x="4818320" y="3962397"/>
            <a:ext cx="2701953" cy="26182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2" descr="Sensors | Free Full-Text | Design of an SVM Classifier Assisted Intelligent  Receiver for Reliable Optical Camera Communication">
            <a:extLst>
              <a:ext uri="{FF2B5EF4-FFF2-40B4-BE49-F238E27FC236}">
                <a16:creationId xmlns:a16="http://schemas.microsoft.com/office/drawing/2014/main" id="{494AEEB2-CC56-4617-95C7-8BA27771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39" y="2187389"/>
            <a:ext cx="3723683" cy="24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5922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E7E6E6"/>
                </a:solidFill>
              </a:rPr>
              <a:t>Radial Basis Function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645583" y="628920"/>
            <a:ext cx="28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5" y="1120587"/>
            <a:ext cx="2844455" cy="2554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65" y="1086079"/>
            <a:ext cx="2774330" cy="2564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30" y="3780760"/>
            <a:ext cx="2844894" cy="2629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100" y="3792410"/>
            <a:ext cx="2860021" cy="2568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5527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1041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E7E6E6"/>
                </a:solidFill>
              </a:rPr>
              <a:t>Different Kernel Functions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645583" y="628920"/>
            <a:ext cx="28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7E4C6B5-FBBF-4DD7-A040-FC948512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312" y="1296537"/>
            <a:ext cx="2838450" cy="2298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762E7-D5A1-43A0-B35F-950D12F0C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312" y="3877822"/>
            <a:ext cx="2914650" cy="2162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8DF91-FC80-4B69-93E1-8F952508C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1204170"/>
            <a:ext cx="2656354" cy="2390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43D17A-C6D5-4DAC-90E5-C0AD31BAB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9" y="3839441"/>
            <a:ext cx="2656355" cy="21845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61C16A-68C8-4726-9304-4D7A122E6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080" y="1296537"/>
            <a:ext cx="2879351" cy="2298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16C887-A94A-4D6B-A223-81AC8F586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2079" y="3855410"/>
            <a:ext cx="2879351" cy="218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2A05E3-BCB6-49ED-853A-B603C7FDD8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56" y="2707366"/>
            <a:ext cx="2272782" cy="1926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86FB7B-4327-4401-9FDD-D41EE7CDECF6}"/>
              </a:ext>
            </a:extLst>
          </p:cNvPr>
          <p:cNvSpPr txBox="1"/>
          <p:nvPr/>
        </p:nvSpPr>
        <p:spPr>
          <a:xfrm>
            <a:off x="3600000" y="802997"/>
            <a:ext cx="1084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E7E6E6"/>
                </a:solidFill>
              </a:rPr>
              <a:t>RBF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ED208B-F427-4F27-9D82-E673822A4CEA}"/>
              </a:ext>
            </a:extLst>
          </p:cNvPr>
          <p:cNvSpPr txBox="1"/>
          <p:nvPr/>
        </p:nvSpPr>
        <p:spPr>
          <a:xfrm>
            <a:off x="484094" y="2060472"/>
            <a:ext cx="133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E7E6E6"/>
                </a:solidFill>
              </a:rPr>
              <a:t>Linear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C1351D-C386-4FDE-9ADD-3423E7B56A64}"/>
              </a:ext>
            </a:extLst>
          </p:cNvPr>
          <p:cNvSpPr txBox="1"/>
          <p:nvPr/>
        </p:nvSpPr>
        <p:spPr>
          <a:xfrm>
            <a:off x="6319184" y="754096"/>
            <a:ext cx="205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E7E6E6"/>
                </a:solidFill>
              </a:rPr>
              <a:t>Polynomial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6119C-CF3C-4E41-8450-0DD38FB6833C}"/>
              </a:ext>
            </a:extLst>
          </p:cNvPr>
          <p:cNvSpPr txBox="1"/>
          <p:nvPr/>
        </p:nvSpPr>
        <p:spPr>
          <a:xfrm>
            <a:off x="9699697" y="547984"/>
            <a:ext cx="1544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E7E6E6"/>
                </a:solidFill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4120639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Support Vector Machine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81983" y="655815"/>
            <a:ext cx="46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340430" y="1581953"/>
            <a:ext cx="7511140" cy="837847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65094" y="1854264"/>
                <a:ext cx="6334404" cy="413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900" dirty="0"/>
                  <a:t>from </a:t>
                </a:r>
                <a:r>
                  <a:rPr lang="en-IN" sz="1900" dirty="0" err="1"/>
                  <a:t>sklearn.svm</a:t>
                </a:r>
                <a:r>
                  <a:rPr lang="en-IN" sz="1900" dirty="0"/>
                  <a:t> import SVC</a:t>
                </a:r>
                <a:endParaRPr lang="en-IN" sz="19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682181"/>
            <a:ext cx="7511140" cy="837847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080501" y="2920990"/>
                <a:ext cx="6327634" cy="42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err="1"/>
                  <a:t>clf</a:t>
                </a:r>
                <a:r>
                  <a:rPr lang="en-US" sz="2000" dirty="0"/>
                  <a:t> = SVC(kernel='</a:t>
                </a:r>
                <a:r>
                  <a:rPr lang="en-US" sz="2000" dirty="0" err="1"/>
                  <a:t>rbf</a:t>
                </a:r>
                <a:r>
                  <a:rPr lang="en-US" sz="2000" dirty="0"/>
                  <a:t>')</a:t>
                </a:r>
                <a:endParaRPr lang="en-IN" sz="2000" b="1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798674"/>
            <a:ext cx="7511140" cy="837847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918267" y="4065315"/>
                <a:ext cx="2392322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clf.fit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X_train,Y_train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898902"/>
            <a:ext cx="7511140" cy="837847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506898" y="5175241"/>
                <a:ext cx="3013324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clf.predict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  <a:endParaRPr lang="en-IN" sz="2000" b="1" dirty="0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5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8461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Support Vector Machine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728198" y="628920"/>
            <a:ext cx="46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71498" y="1421401"/>
            <a:ext cx="0" cy="3240000"/>
          </a:xfrm>
          <a:prstGeom prst="line">
            <a:avLst/>
          </a:prstGeom>
          <a:ln>
            <a:solidFill>
              <a:srgbClr val="E7E6E6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555016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1498" y="1555016"/>
            <a:ext cx="61582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Dis-Advantages</a:t>
            </a:r>
            <a:endParaRPr lang="en-IN" sz="25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2376" y="2283044"/>
            <a:ext cx="5163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E7E6E6"/>
                </a:solidFill>
              </a:rPr>
              <a:t>SVM works relatively well when there is clear margin of separation between classes.</a:t>
            </a:r>
            <a:br>
              <a:rPr lang="en-US" sz="2000" b="1" dirty="0">
                <a:solidFill>
                  <a:srgbClr val="E7E6E6"/>
                </a:solidFill>
              </a:rPr>
            </a:br>
            <a:endParaRPr lang="en-US" sz="20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E7E6E6"/>
                </a:solidFill>
              </a:rPr>
              <a:t>SVM is more effective in high dimensional spaces.</a:t>
            </a:r>
          </a:p>
          <a:p>
            <a:pPr marL="514350" indent="-514350">
              <a:buFont typeface="+mj-lt"/>
              <a:buAutoNum type="arabicPeriod"/>
            </a:pPr>
            <a:endParaRPr lang="en-US" sz="2000" b="1" dirty="0">
              <a:solidFill>
                <a:srgbClr val="E7E6E6"/>
              </a:solidFill>
            </a:endParaRPr>
          </a:p>
          <a:p>
            <a:endParaRPr lang="en-US" sz="2000" b="1" dirty="0">
              <a:solidFill>
                <a:srgbClr val="E7E6E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2392" y="2283044"/>
            <a:ext cx="57521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E7E6E6"/>
                </a:solidFill>
              </a:rPr>
              <a:t>SVM algorithm is not suitable for large data sets</a:t>
            </a:r>
            <a:r>
              <a:rPr lang="en-US" sz="1900" b="1" dirty="0">
                <a:solidFill>
                  <a:srgbClr val="E7E6E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1900" b="1" dirty="0">
              <a:solidFill>
                <a:srgbClr val="E7E6E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E7E6E6"/>
                </a:solidFill>
              </a:rPr>
              <a:t>SVM does not perform very well, when the data set has more noise and sensitive to outliers</a:t>
            </a:r>
            <a:r>
              <a:rPr lang="en-US" sz="1900" b="1" dirty="0">
                <a:solidFill>
                  <a:srgbClr val="E7E6E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3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257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sk</cp:lastModifiedBy>
  <cp:revision>121</cp:revision>
  <dcterms:created xsi:type="dcterms:W3CDTF">2020-08-25T14:04:51Z</dcterms:created>
  <dcterms:modified xsi:type="dcterms:W3CDTF">2022-01-24T08:16:18Z</dcterms:modified>
</cp:coreProperties>
</file>