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4" r:id="rId5"/>
    <p:sldId id="261" r:id="rId6"/>
    <p:sldId id="262" r:id="rId7"/>
    <p:sldId id="263" r:id="rId8"/>
    <p:sldId id="267" r:id="rId9"/>
    <p:sldId id="268" r:id="rId10"/>
    <p:sldId id="26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75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70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39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87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81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18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5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9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56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2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24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0C37-D3A0-494E-8FE3-1D6D2028BEA3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9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 txBox="1">
            <a:spLocks/>
          </p:cNvSpPr>
          <p:nvPr/>
        </p:nvSpPr>
        <p:spPr>
          <a:xfrm>
            <a:off x="1588945" y="2419155"/>
            <a:ext cx="9002598" cy="105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500" b="1" dirty="0">
                <a:solidFill>
                  <a:srgbClr val="EFED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80275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What is Simple Linear Regression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82731" y="628920"/>
            <a:ext cx="612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440" y="1016000"/>
            <a:ext cx="10871200" cy="1430179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50" b="1" dirty="0">
                <a:solidFill>
                  <a:srgbClr val="E7E6E6"/>
                </a:solidFill>
              </a:rPr>
              <a:t>Simple linear regression</a:t>
            </a:r>
            <a:r>
              <a:rPr lang="en-US" sz="1950" dirty="0">
                <a:solidFill>
                  <a:srgbClr val="E7E6E6"/>
                </a:solidFill>
              </a:rPr>
              <a:t> is a </a:t>
            </a:r>
            <a:r>
              <a:rPr lang="en-US" sz="1950" b="1" dirty="0">
                <a:solidFill>
                  <a:srgbClr val="E7E6E6"/>
                </a:solidFill>
              </a:rPr>
              <a:t>regression model</a:t>
            </a:r>
            <a:r>
              <a:rPr lang="en-US" sz="1950" dirty="0">
                <a:solidFill>
                  <a:srgbClr val="E7E6E6"/>
                </a:solidFill>
              </a:rPr>
              <a:t> that estimates the relationship between one independent variable and one dependent variable using a straight line. Both variables should be quantitative.</a:t>
            </a:r>
          </a:p>
          <a:p>
            <a:pPr algn="ctr"/>
            <a:endParaRPr lang="en-US" sz="1950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algn="ctr"/>
            <a:r>
              <a:rPr lang="en-US" sz="195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y = mx + c</a:t>
            </a:r>
            <a:endParaRPr lang="en-IN" sz="195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823" y="2976282"/>
            <a:ext cx="4159623" cy="31197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8010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Linear Regression Model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4428" y="655815"/>
            <a:ext cx="540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340430" y="1589312"/>
            <a:ext cx="7511140" cy="900001"/>
            <a:chOff x="2340430" y="1589312"/>
            <a:chExt cx="7511140" cy="900001"/>
          </a:xfrm>
        </p:grpSpPr>
        <p:grpSp>
          <p:nvGrpSpPr>
            <p:cNvPr id="19" name="Group 18"/>
            <p:cNvGrpSpPr/>
            <p:nvPr/>
          </p:nvGrpSpPr>
          <p:grpSpPr>
            <a:xfrm>
              <a:off x="2340430" y="1589312"/>
              <a:ext cx="7511140" cy="900001"/>
              <a:chOff x="2340430" y="1589312"/>
              <a:chExt cx="7511140" cy="90000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40430" y="1589312"/>
                <a:ext cx="7511140" cy="900001"/>
                <a:chOff x="2340430" y="1589312"/>
                <a:chExt cx="7511140" cy="900001"/>
              </a:xfrm>
            </p:grpSpPr>
            <p:sp>
              <p:nvSpPr>
                <p:cNvPr id="75" name="Freeform: Shape 12">
                  <a:extLst>
                    <a:ext uri="{FF2B5EF4-FFF2-40B4-BE49-F238E27FC236}">
                      <a16:creationId xmlns:a16="http://schemas.microsoft.com/office/drawing/2014/main" id="{472D68E6-9230-4428-988C-1A0A4A7DEE0C}"/>
                    </a:ext>
                  </a:extLst>
                </p:cNvPr>
                <p:cNvSpPr/>
                <p:nvPr/>
              </p:nvSpPr>
              <p:spPr>
                <a:xfrm flipV="1">
                  <a:off x="2340430" y="2039313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A45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Freeform: Shape 11">
                  <a:extLst>
                    <a:ext uri="{FF2B5EF4-FFF2-40B4-BE49-F238E27FC236}">
                      <a16:creationId xmlns:a16="http://schemas.microsoft.com/office/drawing/2014/main" id="{42362CE1-69B9-4D2C-A02D-737D23D8420A}"/>
                    </a:ext>
                  </a:extLst>
                </p:cNvPr>
                <p:cNvSpPr/>
                <p:nvPr/>
              </p:nvSpPr>
              <p:spPr>
                <a:xfrm>
                  <a:off x="2340430" y="1589312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E6C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AC91F9CE-20AF-4233-8F99-5FDF0B84344D}"/>
                    </a:ext>
                  </a:extLst>
                </p:cNvPr>
                <p:cNvGrpSpPr/>
                <p:nvPr/>
              </p:nvGrpSpPr>
              <p:grpSpPr>
                <a:xfrm>
                  <a:off x="9405256" y="1680085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076C302-5C40-4D49-A489-5AE01218B2D4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EA45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51D1627-B4AA-4B1E-96DE-61423E80C7E4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EE6C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92B818CB-84D0-45B6-AD01-BFFD467AE29B}"/>
                    </a:ext>
                  </a:extLst>
                </p:cNvPr>
                <p:cNvSpPr/>
                <p:nvPr/>
              </p:nvSpPr>
              <p:spPr>
                <a:xfrm>
                  <a:off x="2786743" y="1589313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96F3B0E-8CE4-43F0-ADD0-5E0BB94B5DE7}"/>
                    </a:ext>
                  </a:extLst>
                </p:cNvPr>
                <p:cNvSpPr/>
                <p:nvPr/>
              </p:nvSpPr>
              <p:spPr>
                <a:xfrm>
                  <a:off x="2786743" y="2070756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14350255-644A-47D3-8010-77B91F92D224}"/>
                    </a:ext>
                  </a:extLst>
                </p:cNvPr>
                <p:cNvGrpSpPr/>
                <p:nvPr/>
              </p:nvGrpSpPr>
              <p:grpSpPr>
                <a:xfrm>
                  <a:off x="2498743" y="1751312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4" name="Oval 6">
                    <a:extLst>
                      <a:ext uri="{FF2B5EF4-FFF2-40B4-BE49-F238E27FC236}">
                        <a16:creationId xmlns:a16="http://schemas.microsoft.com/office/drawing/2014/main" id="{D9FA9821-DE51-4FC0-B045-09379DA8B820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A45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5" name="Oval 6">
                    <a:extLst>
                      <a:ext uri="{FF2B5EF4-FFF2-40B4-BE49-F238E27FC236}">
                        <a16:creationId xmlns:a16="http://schemas.microsoft.com/office/drawing/2014/main" id="{4D9EF632-A15F-4DA6-98FB-E19865B6DD94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E6C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6" name="Right Triangle 85">
                  <a:extLst>
                    <a:ext uri="{FF2B5EF4-FFF2-40B4-BE49-F238E27FC236}">
                      <a16:creationId xmlns:a16="http://schemas.microsoft.com/office/drawing/2014/main" id="{72695F52-C4AC-49AB-9027-1382E117D965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1589312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3378961" y="1854263"/>
                <a:ext cx="5269199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1900" dirty="0"/>
                  <a:t>from </a:t>
                </a:r>
                <a:r>
                  <a:rPr lang="en-IN" sz="1900" dirty="0" err="1"/>
                  <a:t>sklearn.linear_model</a:t>
                </a:r>
                <a:r>
                  <a:rPr lang="en-IN" sz="1900" dirty="0"/>
                  <a:t> import </a:t>
                </a:r>
                <a:r>
                  <a:rPr lang="en-IN" sz="1900" dirty="0" err="1"/>
                  <a:t>LinearRegression</a:t>
                </a:r>
                <a:endParaRPr lang="en-IN" sz="1900" b="1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483336" y="1802889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340430" y="2689540"/>
            <a:ext cx="7511140" cy="900001"/>
            <a:chOff x="2340430" y="2689540"/>
            <a:chExt cx="7511140" cy="900001"/>
          </a:xfrm>
        </p:grpSpPr>
        <p:grpSp>
          <p:nvGrpSpPr>
            <p:cNvPr id="20" name="Group 19"/>
            <p:cNvGrpSpPr/>
            <p:nvPr/>
          </p:nvGrpSpPr>
          <p:grpSpPr>
            <a:xfrm>
              <a:off x="2340430" y="2689540"/>
              <a:ext cx="7511140" cy="900001"/>
              <a:chOff x="2340430" y="2689540"/>
              <a:chExt cx="7511140" cy="90000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340430" y="2689540"/>
                <a:ext cx="7511140" cy="900001"/>
                <a:chOff x="2340430" y="2689540"/>
                <a:chExt cx="7511140" cy="900001"/>
              </a:xfrm>
            </p:grpSpPr>
            <p:sp>
              <p:nvSpPr>
                <p:cNvPr id="91" name="Freeform: Shape 23">
                  <a:extLst>
                    <a:ext uri="{FF2B5EF4-FFF2-40B4-BE49-F238E27FC236}">
                      <a16:creationId xmlns:a16="http://schemas.microsoft.com/office/drawing/2014/main" id="{6665A732-804A-4612-ACC3-359266AC8B61}"/>
                    </a:ext>
                  </a:extLst>
                </p:cNvPr>
                <p:cNvSpPr/>
                <p:nvPr/>
              </p:nvSpPr>
              <p:spPr>
                <a:xfrm flipV="1">
                  <a:off x="2340430" y="3139541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D5E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Freeform: Shape 24">
                  <a:extLst>
                    <a:ext uri="{FF2B5EF4-FFF2-40B4-BE49-F238E27FC236}">
                      <a16:creationId xmlns:a16="http://schemas.microsoft.com/office/drawing/2014/main" id="{E65EDFC2-9990-499A-8D4C-F46226240121}"/>
                    </a:ext>
                  </a:extLst>
                </p:cNvPr>
                <p:cNvSpPr/>
                <p:nvPr/>
              </p:nvSpPr>
              <p:spPr>
                <a:xfrm>
                  <a:off x="2340430" y="2689540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F38D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3DD49375-D009-4DE3-BEFF-817FB52045DF}"/>
                    </a:ext>
                  </a:extLst>
                </p:cNvPr>
                <p:cNvGrpSpPr/>
                <p:nvPr/>
              </p:nvGrpSpPr>
              <p:grpSpPr>
                <a:xfrm>
                  <a:off x="9405256" y="2780313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DDB9BDDF-37BC-43CD-8A11-EDEC7F53DC90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ED5E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8D4FF82A-8A88-473D-9152-D6A241B2BC01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F38D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0EE518F-D178-499C-87ED-F6EB172D5C76}"/>
                    </a:ext>
                  </a:extLst>
                </p:cNvPr>
                <p:cNvSpPr/>
                <p:nvPr/>
              </p:nvSpPr>
              <p:spPr>
                <a:xfrm>
                  <a:off x="2786743" y="2689541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9BE064E8-C57C-48A4-A9B7-A9E76DE9D168}"/>
                    </a:ext>
                  </a:extLst>
                </p:cNvPr>
                <p:cNvSpPr/>
                <p:nvPr/>
              </p:nvSpPr>
              <p:spPr>
                <a:xfrm>
                  <a:off x="2786743" y="3170984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8647C9D9-E21D-4454-ADBA-212E208C5272}"/>
                    </a:ext>
                  </a:extLst>
                </p:cNvPr>
                <p:cNvGrpSpPr/>
                <p:nvPr/>
              </p:nvGrpSpPr>
              <p:grpSpPr>
                <a:xfrm>
                  <a:off x="2498743" y="2851540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99" name="Oval 6">
                    <a:extLst>
                      <a:ext uri="{FF2B5EF4-FFF2-40B4-BE49-F238E27FC236}">
                        <a16:creationId xmlns:a16="http://schemas.microsoft.com/office/drawing/2014/main" id="{B90D534A-EB87-4F59-8EE3-B0636174E5BA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D5E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0" name="Oval 6">
                    <a:extLst>
                      <a:ext uri="{FF2B5EF4-FFF2-40B4-BE49-F238E27FC236}">
                        <a16:creationId xmlns:a16="http://schemas.microsoft.com/office/drawing/2014/main" id="{47872A78-7C92-49F8-9F78-32990652CBC3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F38D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01" name="Right Triangle 100">
                  <a:extLst>
                    <a:ext uri="{FF2B5EF4-FFF2-40B4-BE49-F238E27FC236}">
                      <a16:creationId xmlns:a16="http://schemas.microsoft.com/office/drawing/2014/main" id="{2F3FFA52-5D39-423C-AC0B-3E3FB7FB78FE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2689540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4423889" y="2949822"/>
                <a:ext cx="33327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000" dirty="0" err="1"/>
                  <a:t>regressor</a:t>
                </a:r>
                <a:r>
                  <a:rPr lang="en-IN" sz="2000" dirty="0"/>
                  <a:t> = </a:t>
                </a:r>
                <a:r>
                  <a:rPr lang="en-IN" sz="2000" dirty="0" err="1"/>
                  <a:t>LinearRegression</a:t>
                </a:r>
                <a:r>
                  <a:rPr lang="en-IN" sz="2000" dirty="0"/>
                  <a:t>()</a:t>
                </a:r>
                <a:endParaRPr lang="en-IN" sz="2000" b="1" dirty="0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2495863" y="2899339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40430" y="3806033"/>
            <a:ext cx="7511140" cy="900001"/>
            <a:chOff x="2340430" y="3806033"/>
            <a:chExt cx="7511140" cy="900001"/>
          </a:xfrm>
        </p:grpSpPr>
        <p:grpSp>
          <p:nvGrpSpPr>
            <p:cNvPr id="21" name="Group 20"/>
            <p:cNvGrpSpPr/>
            <p:nvPr/>
          </p:nvGrpSpPr>
          <p:grpSpPr>
            <a:xfrm>
              <a:off x="2340430" y="3806033"/>
              <a:ext cx="7511140" cy="900001"/>
              <a:chOff x="2340430" y="3806033"/>
              <a:chExt cx="7511140" cy="90000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340430" y="3806033"/>
                <a:ext cx="7511140" cy="900001"/>
                <a:chOff x="2340430" y="3806033"/>
                <a:chExt cx="7511140" cy="900001"/>
              </a:xfrm>
            </p:grpSpPr>
            <p:sp>
              <p:nvSpPr>
                <p:cNvPr id="106" name="Freeform: Shape 38">
                  <a:extLst>
                    <a:ext uri="{FF2B5EF4-FFF2-40B4-BE49-F238E27FC236}">
                      <a16:creationId xmlns:a16="http://schemas.microsoft.com/office/drawing/2014/main" id="{4B0906C9-6D59-49D9-9A09-A141EE076BCD}"/>
                    </a:ext>
                  </a:extLst>
                </p:cNvPr>
                <p:cNvSpPr/>
                <p:nvPr/>
              </p:nvSpPr>
              <p:spPr>
                <a:xfrm flipV="1">
                  <a:off x="2340430" y="4256034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4A20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Freeform: Shape 39">
                  <a:extLst>
                    <a:ext uri="{FF2B5EF4-FFF2-40B4-BE49-F238E27FC236}">
                      <a16:creationId xmlns:a16="http://schemas.microsoft.com/office/drawing/2014/main" id="{F06C58DD-882A-48A3-9D4A-0C7F971E05DF}"/>
                    </a:ext>
                  </a:extLst>
                </p:cNvPr>
                <p:cNvSpPr/>
                <p:nvPr/>
              </p:nvSpPr>
              <p:spPr>
                <a:xfrm>
                  <a:off x="2340430" y="3806033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662C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D09449A0-9A16-4B11-93E8-42DFFDB5A6F4}"/>
                    </a:ext>
                  </a:extLst>
                </p:cNvPr>
                <p:cNvGrpSpPr/>
                <p:nvPr/>
              </p:nvGrpSpPr>
              <p:grpSpPr>
                <a:xfrm>
                  <a:off x="9405256" y="3896806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9F7AF852-A298-4115-B0E9-C3777D077AB1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4A20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312756CC-B062-494C-BAE1-8A3A92014181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662C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8321B15-9CD6-494D-B209-A1A60EBC12BD}"/>
                    </a:ext>
                  </a:extLst>
                </p:cNvPr>
                <p:cNvSpPr/>
                <p:nvPr/>
              </p:nvSpPr>
              <p:spPr>
                <a:xfrm>
                  <a:off x="2786743" y="3806034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87EB2EA7-8C1F-4516-A386-615EC185EA48}"/>
                    </a:ext>
                  </a:extLst>
                </p:cNvPr>
                <p:cNvSpPr/>
                <p:nvPr/>
              </p:nvSpPr>
              <p:spPr>
                <a:xfrm>
                  <a:off x="2786743" y="4287477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9D8C5A5C-03D0-40BC-AAB6-D4916576EFC7}"/>
                    </a:ext>
                  </a:extLst>
                </p:cNvPr>
                <p:cNvGrpSpPr/>
                <p:nvPr/>
              </p:nvGrpSpPr>
              <p:grpSpPr>
                <a:xfrm>
                  <a:off x="2498743" y="3968033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14" name="Oval 6">
                    <a:extLst>
                      <a:ext uri="{FF2B5EF4-FFF2-40B4-BE49-F238E27FC236}">
                        <a16:creationId xmlns:a16="http://schemas.microsoft.com/office/drawing/2014/main" id="{BB9AD4F4-F132-4B7B-B732-552E36A33876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4A20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5" name="Oval 6">
                    <a:extLst>
                      <a:ext uri="{FF2B5EF4-FFF2-40B4-BE49-F238E27FC236}">
                        <a16:creationId xmlns:a16="http://schemas.microsoft.com/office/drawing/2014/main" id="{D20B31FB-AB9D-4F20-BD45-2FF481CEE3FA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662C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6" name="Right Triangle 115">
                  <a:extLst>
                    <a:ext uri="{FF2B5EF4-FFF2-40B4-BE49-F238E27FC236}">
                      <a16:creationId xmlns:a16="http://schemas.microsoft.com/office/drawing/2014/main" id="{1245FB54-E0EE-42D1-BFD7-B4FEA5EDD8F5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3806033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4524890" y="4065315"/>
                <a:ext cx="317907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000" dirty="0" err="1"/>
                  <a:t>regressor.fit</a:t>
                </a:r>
                <a:r>
                  <a:rPr lang="en-IN" sz="2000" dirty="0"/>
                  <a:t>(</a:t>
                </a:r>
                <a:r>
                  <a:rPr lang="en-IN" sz="2000" dirty="0" err="1"/>
                  <a:t>X_train</a:t>
                </a:r>
                <a:r>
                  <a:rPr lang="en-IN" sz="2000" dirty="0"/>
                  <a:t>, </a:t>
                </a:r>
                <a:r>
                  <a:rPr lang="en-IN" sz="2000" dirty="0" err="1"/>
                  <a:t>y_train</a:t>
                </a:r>
                <a:r>
                  <a:rPr lang="en-IN" sz="2000" dirty="0"/>
                  <a:t>)</a:t>
                </a: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2490106" y="4013465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40430" y="4906261"/>
            <a:ext cx="7511140" cy="900001"/>
            <a:chOff x="2340430" y="4906261"/>
            <a:chExt cx="7511140" cy="900001"/>
          </a:xfrm>
        </p:grpSpPr>
        <p:grpSp>
          <p:nvGrpSpPr>
            <p:cNvPr id="22" name="Group 21"/>
            <p:cNvGrpSpPr/>
            <p:nvPr/>
          </p:nvGrpSpPr>
          <p:grpSpPr>
            <a:xfrm>
              <a:off x="2340430" y="4906261"/>
              <a:ext cx="7511140" cy="900001"/>
              <a:chOff x="2340430" y="4906261"/>
              <a:chExt cx="7511140" cy="90000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340430" y="4906261"/>
                <a:ext cx="7511140" cy="900001"/>
                <a:chOff x="2340430" y="4906261"/>
                <a:chExt cx="7511140" cy="900001"/>
              </a:xfrm>
            </p:grpSpPr>
            <p:sp>
              <p:nvSpPr>
                <p:cNvPr id="121" name="Freeform: Shape 53">
                  <a:extLst>
                    <a:ext uri="{FF2B5EF4-FFF2-40B4-BE49-F238E27FC236}">
                      <a16:creationId xmlns:a16="http://schemas.microsoft.com/office/drawing/2014/main" id="{680676EB-A43A-4D93-9DA0-8628F3F6A2CC}"/>
                    </a:ext>
                  </a:extLst>
                </p:cNvPr>
                <p:cNvSpPr/>
                <p:nvPr/>
              </p:nvSpPr>
              <p:spPr>
                <a:xfrm flipV="1">
                  <a:off x="2340430" y="5356262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0F67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Freeform: Shape 54">
                  <a:extLst>
                    <a:ext uri="{FF2B5EF4-FFF2-40B4-BE49-F238E27FC236}">
                      <a16:creationId xmlns:a16="http://schemas.microsoft.com/office/drawing/2014/main" id="{C6E0529A-1CE5-474C-96A8-0226EEE81166}"/>
                    </a:ext>
                  </a:extLst>
                </p:cNvPr>
                <p:cNvSpPr/>
                <p:nvPr/>
              </p:nvSpPr>
              <p:spPr>
                <a:xfrm>
                  <a:off x="2340430" y="4906261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17A3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FA26C62A-6C49-427D-9C55-F009B3C9B205}"/>
                    </a:ext>
                  </a:extLst>
                </p:cNvPr>
                <p:cNvGrpSpPr/>
                <p:nvPr/>
              </p:nvGrpSpPr>
              <p:grpSpPr>
                <a:xfrm>
                  <a:off x="9405256" y="4997034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B9B1C817-E307-4F15-A3A6-19AECE4CACA3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0F676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8E89AB39-B10D-4125-A396-5F6AF5440B98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17A39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9FFB0AC3-D4B9-4E2D-814F-8275D50CA62A}"/>
                    </a:ext>
                  </a:extLst>
                </p:cNvPr>
                <p:cNvSpPr/>
                <p:nvPr/>
              </p:nvSpPr>
              <p:spPr>
                <a:xfrm>
                  <a:off x="2786743" y="4906262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0812F3A1-F0A7-471B-B5DE-B3B0E0440479}"/>
                    </a:ext>
                  </a:extLst>
                </p:cNvPr>
                <p:cNvSpPr/>
                <p:nvPr/>
              </p:nvSpPr>
              <p:spPr>
                <a:xfrm>
                  <a:off x="2786743" y="5387705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FA4A672D-F9EF-44A8-98EC-A94D328497B0}"/>
                    </a:ext>
                  </a:extLst>
                </p:cNvPr>
                <p:cNvGrpSpPr/>
                <p:nvPr/>
              </p:nvGrpSpPr>
              <p:grpSpPr>
                <a:xfrm>
                  <a:off x="2498743" y="5068261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29" name="Oval 6">
                    <a:extLst>
                      <a:ext uri="{FF2B5EF4-FFF2-40B4-BE49-F238E27FC236}">
                        <a16:creationId xmlns:a16="http://schemas.microsoft.com/office/drawing/2014/main" id="{A76E911E-A902-4623-8362-7669AF1D6C3A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0F676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0" name="Oval 6">
                    <a:extLst>
                      <a:ext uri="{FF2B5EF4-FFF2-40B4-BE49-F238E27FC236}">
                        <a16:creationId xmlns:a16="http://schemas.microsoft.com/office/drawing/2014/main" id="{4601AB76-9715-475B-8984-0BC7580C83C7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17A39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31" name="Right Triangle 130">
                  <a:extLst>
                    <a:ext uri="{FF2B5EF4-FFF2-40B4-BE49-F238E27FC236}">
                      <a16:creationId xmlns:a16="http://schemas.microsoft.com/office/drawing/2014/main" id="{A949BA91-30AA-48F5-BB77-F576D5599C72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4906261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4151576" y="5175241"/>
                <a:ext cx="37239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000" dirty="0" err="1"/>
                  <a:t>y_pred</a:t>
                </a:r>
                <a:r>
                  <a:rPr lang="en-IN" sz="2000" dirty="0"/>
                  <a:t> = </a:t>
                </a:r>
                <a:r>
                  <a:rPr lang="en-IN" sz="2000" dirty="0" err="1"/>
                  <a:t>regressor.predict</a:t>
                </a:r>
                <a:r>
                  <a:rPr lang="en-IN" sz="2000" dirty="0"/>
                  <a:t>(</a:t>
                </a:r>
                <a:r>
                  <a:rPr lang="en-IN" sz="2000" dirty="0" err="1"/>
                  <a:t>X_test</a:t>
                </a:r>
                <a:r>
                  <a:rPr lang="en-IN" sz="2000" dirty="0"/>
                  <a:t>)</a:t>
                </a:r>
                <a:endParaRPr lang="en-IN" sz="2000" b="1" dirty="0"/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2501769" y="5117733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10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752" y="1832766"/>
            <a:ext cx="9000000" cy="50527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lin ang="14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9614BB-4077-4744-855A-029E71D5C4A1}"/>
              </a:ext>
            </a:extLst>
          </p:cNvPr>
          <p:cNvGrpSpPr/>
          <p:nvPr/>
        </p:nvGrpSpPr>
        <p:grpSpPr>
          <a:xfrm rot="3000000">
            <a:off x="-95003" y="1397727"/>
            <a:ext cx="665019" cy="4474028"/>
            <a:chOff x="-95003" y="947058"/>
            <a:chExt cx="665019" cy="49638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6D6F2F-6224-47B4-A54D-8C7F89E8DF4D}"/>
                </a:ext>
              </a:extLst>
            </p:cNvPr>
            <p:cNvGrpSpPr/>
            <p:nvPr/>
          </p:nvGrpSpPr>
          <p:grpSpPr>
            <a:xfrm>
              <a:off x="11874" y="947058"/>
              <a:ext cx="498765" cy="4963885"/>
              <a:chOff x="-1" y="947058"/>
              <a:chExt cx="498765" cy="4963885"/>
            </a:xfrm>
          </p:grpSpPr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906713B1-35A3-436C-881A-E1F5D44ACBAC}"/>
                  </a:ext>
                </a:extLst>
              </p:cNvPr>
              <p:cNvSpPr/>
              <p:nvPr/>
            </p:nvSpPr>
            <p:spPr>
              <a:xfrm>
                <a:off x="1" y="947058"/>
                <a:ext cx="498763" cy="2481943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F6A777B7-1AFB-4F53-BADA-C21B28092BF9}"/>
                  </a:ext>
                </a:extLst>
              </p:cNvPr>
              <p:cNvSpPr/>
              <p:nvPr/>
            </p:nvSpPr>
            <p:spPr>
              <a:xfrm flipV="1">
                <a:off x="-1" y="3429000"/>
                <a:ext cx="498763" cy="2481943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551C3E-9C7C-4E51-8E48-017F62C729B2}"/>
                </a:ext>
              </a:extLst>
            </p:cNvPr>
            <p:cNvSpPr/>
            <p:nvPr/>
          </p:nvSpPr>
          <p:spPr>
            <a:xfrm>
              <a:off x="-95003" y="3182587"/>
              <a:ext cx="665019" cy="698421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Arc 18">
            <a:extLst>
              <a:ext uri="{FF2B5EF4-FFF2-40B4-BE49-F238E27FC236}">
                <a16:creationId xmlns:a16="http://schemas.microsoft.com/office/drawing/2014/main" id="{50F85CFD-0043-4C7C-94E7-D6154AA19BA6}"/>
              </a:ext>
            </a:extLst>
          </p:cNvPr>
          <p:cNvSpPr/>
          <p:nvPr/>
        </p:nvSpPr>
        <p:spPr>
          <a:xfrm>
            <a:off x="-2755066" y="930135"/>
            <a:ext cx="5545769" cy="5225143"/>
          </a:xfrm>
          <a:prstGeom prst="arc">
            <a:avLst>
              <a:gd name="adj1" fmla="val 16200000"/>
              <a:gd name="adj2" fmla="val 540000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69D8F8-3BD8-4861-B594-A7FDAFCAEAAB}"/>
              </a:ext>
            </a:extLst>
          </p:cNvPr>
          <p:cNvSpPr/>
          <p:nvPr/>
        </p:nvSpPr>
        <p:spPr>
          <a:xfrm>
            <a:off x="2078173" y="1740625"/>
            <a:ext cx="570015" cy="49604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  <a:endParaRPr lang="en-IN" sz="3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C4883-9230-43D7-9246-590CD864F380}"/>
              </a:ext>
            </a:extLst>
          </p:cNvPr>
          <p:cNvSpPr txBox="1"/>
          <p:nvPr/>
        </p:nvSpPr>
        <p:spPr>
          <a:xfrm>
            <a:off x="2921332" y="1702030"/>
            <a:ext cx="2375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7E6E6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What is ML</a:t>
            </a:r>
            <a:endParaRPr lang="en-IN" sz="3000" b="1" dirty="0">
              <a:solidFill>
                <a:srgbClr val="E7E6E6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874675-5F59-4BE0-9AD9-92EE8DF09B56}"/>
              </a:ext>
            </a:extLst>
          </p:cNvPr>
          <p:cNvSpPr/>
          <p:nvPr/>
        </p:nvSpPr>
        <p:spPr>
          <a:xfrm>
            <a:off x="2440906" y="2485627"/>
            <a:ext cx="570015" cy="49604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  <a:endParaRPr lang="en-IN" sz="3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CF3ED7-A23A-4CE7-BF40-394EBF0D1C57}"/>
              </a:ext>
            </a:extLst>
          </p:cNvPr>
          <p:cNvSpPr txBox="1"/>
          <p:nvPr/>
        </p:nvSpPr>
        <p:spPr>
          <a:xfrm>
            <a:off x="3260315" y="2447032"/>
            <a:ext cx="2375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7E6E6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Types of ML</a:t>
            </a:r>
            <a:endParaRPr lang="en-IN" sz="3000" b="1" dirty="0">
              <a:solidFill>
                <a:srgbClr val="E7E6E6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177F8B9-BA0D-465D-860E-E707F7A3A266}"/>
              </a:ext>
            </a:extLst>
          </p:cNvPr>
          <p:cNvSpPr/>
          <p:nvPr/>
        </p:nvSpPr>
        <p:spPr>
          <a:xfrm>
            <a:off x="2581431" y="3386171"/>
            <a:ext cx="570015" cy="49604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  <a:endParaRPr lang="en-IN" sz="3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820D8D-401C-4360-84FD-B5BC21360E26}"/>
              </a:ext>
            </a:extLst>
          </p:cNvPr>
          <p:cNvSpPr txBox="1"/>
          <p:nvPr/>
        </p:nvSpPr>
        <p:spPr>
          <a:xfrm>
            <a:off x="3424589" y="3347576"/>
            <a:ext cx="35229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7E6E6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Application of ML</a:t>
            </a:r>
            <a:endParaRPr lang="en-IN" sz="3000" b="1" dirty="0">
              <a:solidFill>
                <a:srgbClr val="E7E6E6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67A54B0-50A2-4C29-B00A-9ECDA9811252}"/>
              </a:ext>
            </a:extLst>
          </p:cNvPr>
          <p:cNvSpPr/>
          <p:nvPr/>
        </p:nvSpPr>
        <p:spPr>
          <a:xfrm>
            <a:off x="2350684" y="4326475"/>
            <a:ext cx="570015" cy="49604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  <a:endParaRPr lang="en-IN" sz="3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8F8E5-4F70-407E-9A74-6F1E2D082CCD}"/>
              </a:ext>
            </a:extLst>
          </p:cNvPr>
          <p:cNvSpPr txBox="1"/>
          <p:nvPr/>
        </p:nvSpPr>
        <p:spPr>
          <a:xfrm>
            <a:off x="3193843" y="4287880"/>
            <a:ext cx="4702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7E6E6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What is Scikit-Learn</a:t>
            </a:r>
            <a:endParaRPr lang="en-IN" sz="3000" b="1" dirty="0">
              <a:solidFill>
                <a:srgbClr val="E7E6E6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3B0F1F-8F8A-482F-9C03-36A764C484BA}"/>
              </a:ext>
            </a:extLst>
          </p:cNvPr>
          <p:cNvSpPr/>
          <p:nvPr/>
        </p:nvSpPr>
        <p:spPr>
          <a:xfrm>
            <a:off x="1911904" y="5027201"/>
            <a:ext cx="570015" cy="49604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Arial Black" panose="020B0A04020102020204" pitchFamily="34" charset="0"/>
              </a:rPr>
              <a:t>5</a:t>
            </a:r>
            <a:endParaRPr lang="en-IN" sz="3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7C2962-4A27-45B5-AD1E-66F3DB699BC4}"/>
              </a:ext>
            </a:extLst>
          </p:cNvPr>
          <p:cNvSpPr txBox="1"/>
          <p:nvPr/>
        </p:nvSpPr>
        <p:spPr>
          <a:xfrm>
            <a:off x="2683812" y="5012356"/>
            <a:ext cx="4702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7E6E6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Scikit-Learn Installation</a:t>
            </a:r>
            <a:endParaRPr lang="en-IN" sz="3000" b="1" dirty="0">
              <a:solidFill>
                <a:srgbClr val="E7E6E6"/>
              </a:solidFill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723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What is Machine Learning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4428" y="655815"/>
            <a:ext cx="540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440" y="1016000"/>
            <a:ext cx="10871200" cy="783193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It is a type of </a:t>
            </a:r>
            <a:r>
              <a:rPr lang="en-US" sz="2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Artificial Intelligence </a:t>
            </a:r>
            <a:r>
              <a:rPr lang="en-US" sz="2000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that allows software applications to learn from the data and become more accurate in predicting outcomes without </a:t>
            </a:r>
            <a:r>
              <a:rPr lang="en-US" sz="2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human intervention</a:t>
            </a:r>
            <a:r>
              <a:rPr lang="en-US" sz="2000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.</a:t>
            </a:r>
            <a:endParaRPr lang="en-IN" sz="2000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31360" y="3139440"/>
            <a:ext cx="1219200" cy="5994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981574" y="3337560"/>
            <a:ext cx="335280" cy="203200"/>
          </a:xfrm>
          <a:prstGeom prst="rightArrow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/>
        </p:nvSpPr>
        <p:spPr>
          <a:xfrm>
            <a:off x="6547868" y="3129280"/>
            <a:ext cx="1219200" cy="5994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Learn Algorithm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98082" y="3327400"/>
            <a:ext cx="335280" cy="203200"/>
          </a:xfrm>
          <a:prstGeom prst="rightArrow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8561127" y="3129280"/>
            <a:ext cx="1219200" cy="5994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Model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0014590" y="3327400"/>
            <a:ext cx="335280" cy="203200"/>
          </a:xfrm>
          <a:prstGeom prst="rightArrow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21"/>
          <p:cNvSpPr/>
          <p:nvPr/>
        </p:nvSpPr>
        <p:spPr>
          <a:xfrm>
            <a:off x="10580884" y="3129280"/>
            <a:ext cx="1219200" cy="599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580884" y="4759087"/>
            <a:ext cx="1219200" cy="5994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Feedback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5400000">
            <a:off x="10960553" y="4113986"/>
            <a:ext cx="459861" cy="259836"/>
          </a:xfrm>
          <a:prstGeom prst="rightArrow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/>
          <p:cNvGrpSpPr/>
          <p:nvPr/>
        </p:nvGrpSpPr>
        <p:grpSpPr>
          <a:xfrm>
            <a:off x="7011881" y="4013972"/>
            <a:ext cx="3337989" cy="1151079"/>
            <a:chOff x="7011881" y="4013972"/>
            <a:chExt cx="3337989" cy="1151079"/>
          </a:xfrm>
        </p:grpSpPr>
        <p:sp>
          <p:nvSpPr>
            <p:cNvPr id="25" name="Rectangle 24"/>
            <p:cNvSpPr/>
            <p:nvPr/>
          </p:nvSpPr>
          <p:spPr>
            <a:xfrm>
              <a:off x="7116867" y="5019201"/>
              <a:ext cx="3233003" cy="145850"/>
            </a:xfrm>
            <a:prstGeom prst="rect">
              <a:avLst/>
            </a:prstGeom>
            <a:solidFill>
              <a:srgbClr val="E7E6E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ight Arrow 25"/>
            <p:cNvSpPr/>
            <p:nvPr/>
          </p:nvSpPr>
          <p:spPr>
            <a:xfrm rot="16200000">
              <a:off x="6637402" y="4388451"/>
              <a:ext cx="1136709" cy="387751"/>
            </a:xfrm>
            <a:prstGeom prst="rightArrow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84900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6" y="0"/>
            <a:ext cx="10729193" cy="77192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245008" cy="771927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1"/>
            <a:ext cx="122450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Applications of Machine Learning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3013213" y="767787"/>
            <a:ext cx="6146608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3">
            <a:extLst>
              <a:ext uri="{FF2B5EF4-FFF2-40B4-BE49-F238E27FC236}">
                <a16:creationId xmlns:a16="http://schemas.microsoft.com/office/drawing/2014/main" id="{7772DC68-ECD8-4A9E-B5C1-04A0E3B8D3C4}"/>
              </a:ext>
            </a:extLst>
          </p:cNvPr>
          <p:cNvSpPr/>
          <p:nvPr/>
        </p:nvSpPr>
        <p:spPr>
          <a:xfrm>
            <a:off x="883920" y="716883"/>
            <a:ext cx="10469482" cy="8550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4">
            <a:extLst>
              <a:ext uri="{FF2B5EF4-FFF2-40B4-BE49-F238E27FC236}">
                <a16:creationId xmlns:a16="http://schemas.microsoft.com/office/drawing/2014/main" id="{0C1DC683-D8C3-47A7-A59C-BD843ECB15E7}"/>
              </a:ext>
            </a:extLst>
          </p:cNvPr>
          <p:cNvSpPr/>
          <p:nvPr/>
        </p:nvSpPr>
        <p:spPr>
          <a:xfrm>
            <a:off x="1211943" y="922538"/>
            <a:ext cx="9810584" cy="392089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07FF938-5070-4BD2-AA99-A39EAD0261EB}"/>
              </a:ext>
            </a:extLst>
          </p:cNvPr>
          <p:cNvGrpSpPr/>
          <p:nvPr/>
        </p:nvGrpSpPr>
        <p:grpSpPr>
          <a:xfrm>
            <a:off x="2957193" y="716883"/>
            <a:ext cx="2204101" cy="4977728"/>
            <a:chOff x="2957194" y="604911"/>
            <a:chExt cx="2194560" cy="442234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28D802A-8900-4093-85AE-C5B968360B3F}"/>
                </a:ext>
              </a:extLst>
            </p:cNvPr>
            <p:cNvGrpSpPr/>
            <p:nvPr/>
          </p:nvGrpSpPr>
          <p:grpSpPr>
            <a:xfrm>
              <a:off x="2957194" y="604911"/>
              <a:ext cx="2194560" cy="4422343"/>
              <a:chOff x="2957194" y="604911"/>
              <a:chExt cx="2194560" cy="4422343"/>
            </a:xfrm>
          </p:grpSpPr>
          <p:sp>
            <p:nvSpPr>
              <p:cNvPr id="36" name="Freeform: Shape 52">
                <a:extLst>
                  <a:ext uri="{FF2B5EF4-FFF2-40B4-BE49-F238E27FC236}">
                    <a16:creationId xmlns:a16="http://schemas.microsoft.com/office/drawing/2014/main" id="{BFF01B3C-7948-407D-B99E-C93A08C5E730}"/>
                  </a:ext>
                </a:extLst>
              </p:cNvPr>
              <p:cNvSpPr/>
              <p:nvPr/>
            </p:nvSpPr>
            <p:spPr>
              <a:xfrm flipH="1">
                <a:off x="4026889" y="2803925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8">
                <a:extLst>
                  <a:ext uri="{FF2B5EF4-FFF2-40B4-BE49-F238E27FC236}">
                    <a16:creationId xmlns:a16="http://schemas.microsoft.com/office/drawing/2014/main" id="{BEE4B28C-68B1-4871-819C-428B107B144A}"/>
                  </a:ext>
                </a:extLst>
              </p:cNvPr>
              <p:cNvSpPr/>
              <p:nvPr/>
            </p:nvSpPr>
            <p:spPr>
              <a:xfrm>
                <a:off x="2957194" y="2832694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9900">
                      <a:alpha val="50000"/>
                    </a:srgbClr>
                  </a:gs>
                  <a:gs pos="0">
                    <a:srgbClr val="FFCC00">
                      <a:alpha val="70000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797F9E2-AA8F-474C-A370-5AC9236EBED4}"/>
                  </a:ext>
                </a:extLst>
              </p:cNvPr>
              <p:cNvGrpSpPr/>
              <p:nvPr/>
            </p:nvGrpSpPr>
            <p:grpSpPr>
              <a:xfrm>
                <a:off x="3674647" y="604911"/>
                <a:ext cx="759655" cy="759655"/>
                <a:chOff x="3275875" y="604911"/>
                <a:chExt cx="759655" cy="759655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E4163879-ABAA-4544-B016-BB09E5FCCEC6}"/>
                    </a:ext>
                  </a:extLst>
                </p:cNvPr>
                <p:cNvSpPr/>
                <p:nvPr/>
              </p:nvSpPr>
              <p:spPr>
                <a:xfrm>
                  <a:off x="3275875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34B1B57-FB35-4E14-8B2F-DF7CC19830AA}"/>
                    </a:ext>
                  </a:extLst>
                </p:cNvPr>
                <p:cNvSpPr/>
                <p:nvPr/>
              </p:nvSpPr>
              <p:spPr>
                <a:xfrm>
                  <a:off x="3412476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F9900">
                        <a:alpha val="50000"/>
                      </a:srgbClr>
                    </a:gs>
                    <a:gs pos="0">
                      <a:srgbClr val="FFCC00">
                        <a:alpha val="70000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756914D-1821-44E7-81E1-CE3DDFB73C39}"/>
                  </a:ext>
                </a:extLst>
              </p:cNvPr>
              <p:cNvCxnSpPr>
                <a:cxnSpLocks/>
                <a:stCxn id="43" idx="4"/>
                <a:endCxn id="37" idx="5"/>
              </p:cNvCxnSpPr>
              <p:nvPr/>
            </p:nvCxnSpPr>
            <p:spPr>
              <a:xfrm flipH="1">
                <a:off x="4054474" y="1364566"/>
                <a:ext cx="1" cy="1468128"/>
              </a:xfrm>
              <a:prstGeom prst="line">
                <a:avLst/>
              </a:prstGeom>
              <a:ln w="12700">
                <a:solidFill>
                  <a:srgbClr val="E7E6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reeform: Shape 53">
                <a:extLst>
                  <a:ext uri="{FF2B5EF4-FFF2-40B4-BE49-F238E27FC236}">
                    <a16:creationId xmlns:a16="http://schemas.microsoft.com/office/drawing/2014/main" id="{0AF792A8-00D2-4999-8B38-71B04C28E7C9}"/>
                  </a:ext>
                </a:extLst>
              </p:cNvPr>
              <p:cNvSpPr/>
              <p:nvPr/>
            </p:nvSpPr>
            <p:spPr>
              <a:xfrm>
                <a:off x="4049549" y="2803925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41E3357-6290-4492-B2EC-314BE3D13D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0731" y="2765155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C9112D2-8ADF-4D34-A4CF-6E3032134A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7487" y="2747323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4" name="Graphic 84" descr="Sign Language">
              <a:extLst>
                <a:ext uri="{FF2B5EF4-FFF2-40B4-BE49-F238E27FC236}">
                  <a16:creationId xmlns:a16="http://schemas.microsoft.com/office/drawing/2014/main" id="{9E5F0913-BDE2-4CA9-8AB2-D57C74BF6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89111" y="3973510"/>
              <a:ext cx="914400" cy="9144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CBDD67-882F-4883-A96A-C9BB6B229C08}"/>
                </a:ext>
              </a:extLst>
            </p:cNvPr>
            <p:cNvSpPr txBox="1"/>
            <p:nvPr/>
          </p:nvSpPr>
          <p:spPr>
            <a:xfrm>
              <a:off x="3108285" y="3297536"/>
              <a:ext cx="18337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dirty="0">
                  <a:solidFill>
                    <a:schemeClr val="bg1"/>
                  </a:solidFill>
                </a:rPr>
                <a:t>Self Driving Cars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633BC8-8A8C-41EC-9A50-4E8DF390658A}"/>
              </a:ext>
            </a:extLst>
          </p:cNvPr>
          <p:cNvGrpSpPr/>
          <p:nvPr/>
        </p:nvGrpSpPr>
        <p:grpSpPr>
          <a:xfrm>
            <a:off x="5035269" y="656592"/>
            <a:ext cx="2204101" cy="5566480"/>
            <a:chOff x="5035270" y="544620"/>
            <a:chExt cx="2194560" cy="494540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07E31DA-DC39-43AC-9EA0-9AA75DA66072}"/>
                </a:ext>
              </a:extLst>
            </p:cNvPr>
            <p:cNvGrpSpPr/>
            <p:nvPr/>
          </p:nvGrpSpPr>
          <p:grpSpPr>
            <a:xfrm>
              <a:off x="5035270" y="544620"/>
              <a:ext cx="2194560" cy="4945405"/>
              <a:chOff x="5035270" y="544620"/>
              <a:chExt cx="2194560" cy="4945405"/>
            </a:xfrm>
          </p:grpSpPr>
          <p:sp>
            <p:nvSpPr>
              <p:cNvPr id="49" name="Freeform: Shape 58">
                <a:extLst>
                  <a:ext uri="{FF2B5EF4-FFF2-40B4-BE49-F238E27FC236}">
                    <a16:creationId xmlns:a16="http://schemas.microsoft.com/office/drawing/2014/main" id="{798AF131-19A4-44D7-BB03-D6D7CC918295}"/>
                  </a:ext>
                </a:extLst>
              </p:cNvPr>
              <p:cNvSpPr/>
              <p:nvPr/>
            </p:nvSpPr>
            <p:spPr>
              <a:xfrm flipH="1">
                <a:off x="6114476" y="3291776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9">
                <a:extLst>
                  <a:ext uri="{FF2B5EF4-FFF2-40B4-BE49-F238E27FC236}">
                    <a16:creationId xmlns:a16="http://schemas.microsoft.com/office/drawing/2014/main" id="{B1C62A36-BB03-49EE-BF66-BDBEA57C3A73}"/>
                  </a:ext>
                </a:extLst>
              </p:cNvPr>
              <p:cNvSpPr/>
              <p:nvPr/>
            </p:nvSpPr>
            <p:spPr>
              <a:xfrm>
                <a:off x="5035270" y="3295465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660066">
                      <a:alpha val="49804"/>
                    </a:srgbClr>
                  </a:gs>
                  <a:gs pos="0">
                    <a:srgbClr val="FF00FF">
                      <a:alpha val="69804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C8BD27D-4E69-4B3E-8882-5AC53EAB5452}"/>
                  </a:ext>
                </a:extLst>
              </p:cNvPr>
              <p:cNvGrpSpPr/>
              <p:nvPr/>
            </p:nvGrpSpPr>
            <p:grpSpPr>
              <a:xfrm>
                <a:off x="5752723" y="544620"/>
                <a:ext cx="759655" cy="759655"/>
                <a:chOff x="4955179" y="604911"/>
                <a:chExt cx="759655" cy="759655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0F3F120-6FFB-41A7-93B4-52CA320BC6C9}"/>
                    </a:ext>
                  </a:extLst>
                </p:cNvPr>
                <p:cNvSpPr/>
                <p:nvPr/>
              </p:nvSpPr>
              <p:spPr>
                <a:xfrm>
                  <a:off x="4955179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83F6ACE-DC0B-486C-8FED-7786A4765D7C}"/>
                    </a:ext>
                  </a:extLst>
                </p:cNvPr>
                <p:cNvSpPr/>
                <p:nvPr/>
              </p:nvSpPr>
              <p:spPr>
                <a:xfrm>
                  <a:off x="5091780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60066">
                        <a:alpha val="49804"/>
                      </a:srgbClr>
                    </a:gs>
                    <a:gs pos="0">
                      <a:srgbClr val="FF00FF">
                        <a:alpha val="69804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D80CE6E-A29B-411C-A3B8-4551426EE785}"/>
                  </a:ext>
                </a:extLst>
              </p:cNvPr>
              <p:cNvCxnSpPr>
                <a:cxnSpLocks/>
                <a:stCxn id="56" idx="4"/>
                <a:endCxn id="50" idx="5"/>
              </p:cNvCxnSpPr>
              <p:nvPr/>
            </p:nvCxnSpPr>
            <p:spPr>
              <a:xfrm flipH="1">
                <a:off x="6132550" y="1304275"/>
                <a:ext cx="1" cy="1991190"/>
              </a:xfrm>
              <a:prstGeom prst="line">
                <a:avLst/>
              </a:prstGeom>
              <a:ln w="12700">
                <a:solidFill>
                  <a:srgbClr val="E7E6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Freeform: Shape 59">
                <a:extLst>
                  <a:ext uri="{FF2B5EF4-FFF2-40B4-BE49-F238E27FC236}">
                    <a16:creationId xmlns:a16="http://schemas.microsoft.com/office/drawing/2014/main" id="{32C941A7-289C-4FFA-9DDC-8AD3166EA3D0}"/>
                  </a:ext>
                </a:extLst>
              </p:cNvPr>
              <p:cNvSpPr/>
              <p:nvPr/>
            </p:nvSpPr>
            <p:spPr>
              <a:xfrm>
                <a:off x="6137136" y="3291776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096E262-B41A-49CC-9459-AE705D439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8318" y="3253006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9498C4A-685E-4B05-8C12-8EA66C7763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5074" y="3235174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7" name="Graphic 80" descr="Pie chart">
              <a:extLst>
                <a:ext uri="{FF2B5EF4-FFF2-40B4-BE49-F238E27FC236}">
                  <a16:creationId xmlns:a16="http://schemas.microsoft.com/office/drawing/2014/main" id="{D0ABFED7-9EC1-4AD6-9AA9-EAA1E57C5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63285" y="4402549"/>
              <a:ext cx="914400" cy="9144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5EEDE01-4F4A-47BB-97DE-5FF5CC4E2F78}"/>
                </a:ext>
              </a:extLst>
            </p:cNvPr>
            <p:cNvSpPr txBox="1"/>
            <p:nvPr/>
          </p:nvSpPr>
          <p:spPr>
            <a:xfrm>
              <a:off x="5237673" y="3736039"/>
              <a:ext cx="1833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Product Recommendation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8A578C9-EEDC-4B2F-A52A-7BE4C42C358B}"/>
              </a:ext>
            </a:extLst>
          </p:cNvPr>
          <p:cNvGrpSpPr/>
          <p:nvPr/>
        </p:nvGrpSpPr>
        <p:grpSpPr>
          <a:xfrm>
            <a:off x="7113345" y="716882"/>
            <a:ext cx="2204101" cy="4820949"/>
            <a:chOff x="7113346" y="604911"/>
            <a:chExt cx="2194560" cy="428305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77BE62B-2115-46DA-BEC9-7FAF09C758B3}"/>
                </a:ext>
              </a:extLst>
            </p:cNvPr>
            <p:cNvGrpSpPr/>
            <p:nvPr/>
          </p:nvGrpSpPr>
          <p:grpSpPr>
            <a:xfrm>
              <a:off x="7113346" y="604911"/>
              <a:ext cx="2194560" cy="4283056"/>
              <a:chOff x="7113346" y="604911"/>
              <a:chExt cx="2194560" cy="4283056"/>
            </a:xfrm>
          </p:grpSpPr>
          <p:sp>
            <p:nvSpPr>
              <p:cNvPr id="62" name="Freeform: Shape 63">
                <a:extLst>
                  <a:ext uri="{FF2B5EF4-FFF2-40B4-BE49-F238E27FC236}">
                    <a16:creationId xmlns:a16="http://schemas.microsoft.com/office/drawing/2014/main" id="{596FA47F-50CE-4037-BC85-37BC508D4916}"/>
                  </a:ext>
                </a:extLst>
              </p:cNvPr>
              <p:cNvSpPr/>
              <p:nvPr/>
            </p:nvSpPr>
            <p:spPr>
              <a:xfrm flipH="1">
                <a:off x="8183041" y="2692938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10">
                <a:extLst>
                  <a:ext uri="{FF2B5EF4-FFF2-40B4-BE49-F238E27FC236}">
                    <a16:creationId xmlns:a16="http://schemas.microsoft.com/office/drawing/2014/main" id="{401A764A-8F8B-45FD-B5AE-A1A57A1FB6D6}"/>
                  </a:ext>
                </a:extLst>
              </p:cNvPr>
              <p:cNvSpPr/>
              <p:nvPr/>
            </p:nvSpPr>
            <p:spPr>
              <a:xfrm>
                <a:off x="7113346" y="2693407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33CC">
                      <a:alpha val="49804"/>
                    </a:srgbClr>
                  </a:gs>
                  <a:gs pos="0">
                    <a:srgbClr val="0099FF">
                      <a:alpha val="69804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21449BE-246D-4CA3-85DE-72D0DAAAC78F}"/>
                  </a:ext>
                </a:extLst>
              </p:cNvPr>
              <p:cNvGrpSpPr/>
              <p:nvPr/>
            </p:nvGrpSpPr>
            <p:grpSpPr>
              <a:xfrm>
                <a:off x="7830799" y="604911"/>
                <a:ext cx="759655" cy="759655"/>
                <a:chOff x="6634483" y="604911"/>
                <a:chExt cx="759655" cy="759655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249BB675-28A9-40C3-85F3-AFA9FAA24F84}"/>
                    </a:ext>
                  </a:extLst>
                </p:cNvPr>
                <p:cNvSpPr/>
                <p:nvPr/>
              </p:nvSpPr>
              <p:spPr>
                <a:xfrm>
                  <a:off x="6634483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D7A2499C-6923-4D4A-B894-982B7C071925}"/>
                    </a:ext>
                  </a:extLst>
                </p:cNvPr>
                <p:cNvSpPr/>
                <p:nvPr/>
              </p:nvSpPr>
              <p:spPr>
                <a:xfrm>
                  <a:off x="6771084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33CC">
                        <a:alpha val="49804"/>
                      </a:srgbClr>
                    </a:gs>
                    <a:gs pos="0">
                      <a:srgbClr val="0099FF">
                        <a:alpha val="69804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C87BAC3-B1C9-476A-A35B-B09957FD6681}"/>
                  </a:ext>
                </a:extLst>
              </p:cNvPr>
              <p:cNvCxnSpPr>
                <a:cxnSpLocks/>
                <a:stCxn id="69" idx="4"/>
                <a:endCxn id="63" idx="5"/>
              </p:cNvCxnSpPr>
              <p:nvPr/>
            </p:nvCxnSpPr>
            <p:spPr>
              <a:xfrm flipH="1">
                <a:off x="8210626" y="1364566"/>
                <a:ext cx="1" cy="1328841"/>
              </a:xfrm>
              <a:prstGeom prst="line">
                <a:avLst/>
              </a:prstGeom>
              <a:ln w="12700">
                <a:solidFill>
                  <a:srgbClr val="E7E6E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Freeform: Shape 64">
                <a:extLst>
                  <a:ext uri="{FF2B5EF4-FFF2-40B4-BE49-F238E27FC236}">
                    <a16:creationId xmlns:a16="http://schemas.microsoft.com/office/drawing/2014/main" id="{1C67C07C-73EF-42FE-9B4C-DDAC523B09A4}"/>
                  </a:ext>
                </a:extLst>
              </p:cNvPr>
              <p:cNvSpPr/>
              <p:nvPr/>
            </p:nvSpPr>
            <p:spPr>
              <a:xfrm>
                <a:off x="8205701" y="2692938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949C6E9-13BB-4DEC-A8FE-FF8BB03B5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6883" y="2654168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47CF0419-2434-40DC-AC5D-D03D51ED2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3639" y="2636336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0" name="Graphic 82" descr="Bar graph with upward trend RTL">
              <a:extLst>
                <a:ext uri="{FF2B5EF4-FFF2-40B4-BE49-F238E27FC236}">
                  <a16:creationId xmlns:a16="http://schemas.microsoft.com/office/drawing/2014/main" id="{F74763D3-FF08-49BA-B693-648B2B93C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66702" y="3862523"/>
              <a:ext cx="914400" cy="91440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6AD9EDF-CF84-44D8-997B-249D65AD13E3}"/>
                </a:ext>
              </a:extLst>
            </p:cNvPr>
            <p:cNvSpPr txBox="1"/>
            <p:nvPr/>
          </p:nvSpPr>
          <p:spPr>
            <a:xfrm>
              <a:off x="7315749" y="3156363"/>
              <a:ext cx="1833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Stock Market Prediction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9191421" y="737984"/>
            <a:ext cx="2204101" cy="5690518"/>
            <a:chOff x="9191422" y="626012"/>
            <a:chExt cx="2194560" cy="505560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38D0450-3C6C-4825-8A6E-35635CE42F70}"/>
                </a:ext>
              </a:extLst>
            </p:cNvPr>
            <p:cNvGrpSpPr/>
            <p:nvPr/>
          </p:nvGrpSpPr>
          <p:grpSpPr>
            <a:xfrm>
              <a:off x="9191422" y="626012"/>
              <a:ext cx="2194560" cy="5055604"/>
              <a:chOff x="9191422" y="626012"/>
              <a:chExt cx="2194560" cy="505560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87810CF3-A7DA-483C-A486-405F846C6EB1}"/>
                  </a:ext>
                </a:extLst>
              </p:cNvPr>
              <p:cNvGrpSpPr/>
              <p:nvPr/>
            </p:nvGrpSpPr>
            <p:grpSpPr>
              <a:xfrm>
                <a:off x="9191422" y="626012"/>
                <a:ext cx="2194560" cy="5055604"/>
                <a:chOff x="9191422" y="626012"/>
                <a:chExt cx="2194560" cy="5055604"/>
              </a:xfrm>
            </p:grpSpPr>
            <p:sp>
              <p:nvSpPr>
                <p:cNvPr id="75" name="Freeform: Shape 69">
                  <a:extLst>
                    <a:ext uri="{FF2B5EF4-FFF2-40B4-BE49-F238E27FC236}">
                      <a16:creationId xmlns:a16="http://schemas.microsoft.com/office/drawing/2014/main" id="{02B344A6-2902-4260-9DDC-AEEEBADD6D97}"/>
                    </a:ext>
                  </a:extLst>
                </p:cNvPr>
                <p:cNvSpPr/>
                <p:nvPr/>
              </p:nvSpPr>
              <p:spPr>
                <a:xfrm flipH="1">
                  <a:off x="10265269" y="3490463"/>
                  <a:ext cx="44023" cy="165371"/>
                </a:xfrm>
                <a:custGeom>
                  <a:avLst/>
                  <a:gdLst>
                    <a:gd name="connsiteX0" fmla="*/ 0 w 44023"/>
                    <a:gd name="connsiteY0" fmla="*/ 0 h 165371"/>
                    <a:gd name="connsiteX1" fmla="*/ 43775 w 44023"/>
                    <a:gd name="connsiteY1" fmla="*/ 63230 h 165371"/>
                    <a:gd name="connsiteX2" fmla="*/ 14592 w 44023"/>
                    <a:gd name="connsiteY2" fmla="*/ 165371 h 16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023" h="165371">
                      <a:moveTo>
                        <a:pt x="0" y="0"/>
                      </a:moveTo>
                      <a:cubicBezTo>
                        <a:pt x="20671" y="17834"/>
                        <a:pt x="41343" y="35668"/>
                        <a:pt x="43775" y="63230"/>
                      </a:cubicBezTo>
                      <a:cubicBezTo>
                        <a:pt x="46207" y="90792"/>
                        <a:pt x="30399" y="128081"/>
                        <a:pt x="14592" y="16537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Freeform: Shape 11">
                  <a:extLst>
                    <a:ext uri="{FF2B5EF4-FFF2-40B4-BE49-F238E27FC236}">
                      <a16:creationId xmlns:a16="http://schemas.microsoft.com/office/drawing/2014/main" id="{1648CAA4-AD1C-4784-989C-36088D3589AD}"/>
                    </a:ext>
                  </a:extLst>
                </p:cNvPr>
                <p:cNvSpPr/>
                <p:nvPr/>
              </p:nvSpPr>
              <p:spPr>
                <a:xfrm>
                  <a:off x="9191422" y="3487056"/>
                  <a:ext cx="2194560" cy="2194560"/>
                </a:xfrm>
                <a:custGeom>
                  <a:avLst/>
                  <a:gdLst>
                    <a:gd name="connsiteX0" fmla="*/ 1097280 w 2194560"/>
                    <a:gd name="connsiteY0" fmla="*/ 118568 h 2194560"/>
                    <a:gd name="connsiteX1" fmla="*/ 981165 w 2194560"/>
                    <a:gd name="connsiteY1" fmla="*/ 234683 h 2194560"/>
                    <a:gd name="connsiteX2" fmla="*/ 1097280 w 2194560"/>
                    <a:gd name="connsiteY2" fmla="*/ 350798 h 2194560"/>
                    <a:gd name="connsiteX3" fmla="*/ 1213395 w 2194560"/>
                    <a:gd name="connsiteY3" fmla="*/ 234683 h 2194560"/>
                    <a:gd name="connsiteX4" fmla="*/ 1097280 w 2194560"/>
                    <a:gd name="connsiteY4" fmla="*/ 118568 h 2194560"/>
                    <a:gd name="connsiteX5" fmla="*/ 1097280 w 2194560"/>
                    <a:gd name="connsiteY5" fmla="*/ 0 h 2194560"/>
                    <a:gd name="connsiteX6" fmla="*/ 2194560 w 2194560"/>
                    <a:gd name="connsiteY6" fmla="*/ 1097280 h 2194560"/>
                    <a:gd name="connsiteX7" fmla="*/ 1097280 w 2194560"/>
                    <a:gd name="connsiteY7" fmla="*/ 2194560 h 2194560"/>
                    <a:gd name="connsiteX8" fmla="*/ 0 w 2194560"/>
                    <a:gd name="connsiteY8" fmla="*/ 1097280 h 2194560"/>
                    <a:gd name="connsiteX9" fmla="*/ 1097280 w 2194560"/>
                    <a:gd name="connsiteY9" fmla="*/ 0 h 2194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94560" h="2194560">
                      <a:moveTo>
                        <a:pt x="1097280" y="118568"/>
                      </a:moveTo>
                      <a:cubicBezTo>
                        <a:pt x="1033151" y="118568"/>
                        <a:pt x="981165" y="170554"/>
                        <a:pt x="981165" y="234683"/>
                      </a:cubicBezTo>
                      <a:cubicBezTo>
                        <a:pt x="981165" y="298812"/>
                        <a:pt x="1033151" y="350798"/>
                        <a:pt x="1097280" y="350798"/>
                      </a:cubicBezTo>
                      <a:cubicBezTo>
                        <a:pt x="1161409" y="350798"/>
                        <a:pt x="1213395" y="298812"/>
                        <a:pt x="1213395" y="234683"/>
                      </a:cubicBezTo>
                      <a:cubicBezTo>
                        <a:pt x="1213395" y="170554"/>
                        <a:pt x="1161409" y="118568"/>
                        <a:pt x="1097280" y="118568"/>
                      </a:cubicBezTo>
                      <a:close/>
                      <a:moveTo>
                        <a:pt x="1097280" y="0"/>
                      </a:moveTo>
                      <a:cubicBezTo>
                        <a:pt x="1703291" y="0"/>
                        <a:pt x="2194560" y="491269"/>
                        <a:pt x="2194560" y="1097280"/>
                      </a:cubicBezTo>
                      <a:cubicBezTo>
                        <a:pt x="2194560" y="1703291"/>
                        <a:pt x="1703291" y="2194560"/>
                        <a:pt x="1097280" y="2194560"/>
                      </a:cubicBezTo>
                      <a:cubicBezTo>
                        <a:pt x="491269" y="2194560"/>
                        <a:pt x="0" y="1703291"/>
                        <a:pt x="0" y="1097280"/>
                      </a:cubicBezTo>
                      <a:cubicBezTo>
                        <a:pt x="0" y="491269"/>
                        <a:pt x="491269" y="0"/>
                        <a:pt x="109728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CC0066">
                        <a:alpha val="49804"/>
                      </a:srgbClr>
                    </a:gs>
                    <a:gs pos="0">
                      <a:srgbClr val="990033">
                        <a:alpha val="69804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>
                  <a:reflection blurRad="6350" stA="50000" endA="300" endPos="410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580CB898-BF25-492B-B6DF-2CD4061C3A16}"/>
                    </a:ext>
                  </a:extLst>
                </p:cNvPr>
                <p:cNvGrpSpPr/>
                <p:nvPr/>
              </p:nvGrpSpPr>
              <p:grpSpPr>
                <a:xfrm>
                  <a:off x="9908876" y="626012"/>
                  <a:ext cx="759655" cy="759655"/>
                  <a:chOff x="8313787" y="604911"/>
                  <a:chExt cx="759655" cy="759655"/>
                </a:xfrm>
              </p:grpSpPr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E82DE631-821E-4345-B94A-439536FD63AA}"/>
                      </a:ext>
                    </a:extLst>
                  </p:cNvPr>
                  <p:cNvSpPr/>
                  <p:nvPr/>
                </p:nvSpPr>
                <p:spPr>
                  <a:xfrm>
                    <a:off x="8313787" y="604911"/>
                    <a:ext cx="759655" cy="75965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1F32D50F-2853-4299-80B5-67E0896F939A}"/>
                      </a:ext>
                    </a:extLst>
                  </p:cNvPr>
                  <p:cNvSpPr/>
                  <p:nvPr/>
                </p:nvSpPr>
                <p:spPr>
                  <a:xfrm>
                    <a:off x="8450388" y="741512"/>
                    <a:ext cx="486452" cy="486452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CC0066">
                          <a:alpha val="49804"/>
                        </a:srgbClr>
                      </a:gs>
                      <a:gs pos="0">
                        <a:srgbClr val="990033">
                          <a:alpha val="69804"/>
                        </a:srgbClr>
                      </a:gs>
                    </a:gsLst>
                    <a:lin ang="5400000" scaled="1"/>
                    <a:tileRect/>
                  </a:gradFill>
                  <a:ln>
                    <a:gradFill>
                      <a:gsLst>
                        <a:gs pos="0">
                          <a:srgbClr val="FF9900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lin ang="18600000" scaled="0"/>
                    </a:gra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340AD9A-5395-4BC8-8AE6-3C57A2874714}"/>
                    </a:ext>
                  </a:extLst>
                </p:cNvPr>
                <p:cNvCxnSpPr>
                  <a:cxnSpLocks/>
                  <a:stCxn id="82" idx="4"/>
                  <a:endCxn id="76" idx="5"/>
                </p:cNvCxnSpPr>
                <p:nvPr/>
              </p:nvCxnSpPr>
              <p:spPr>
                <a:xfrm flipH="1">
                  <a:off x="10288702" y="1385667"/>
                  <a:ext cx="2" cy="2101389"/>
                </a:xfrm>
                <a:prstGeom prst="line">
                  <a:avLst/>
                </a:prstGeom>
                <a:ln w="12700">
                  <a:solidFill>
                    <a:srgbClr val="E7E6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Freeform: Shape 70">
                  <a:extLst>
                    <a:ext uri="{FF2B5EF4-FFF2-40B4-BE49-F238E27FC236}">
                      <a16:creationId xmlns:a16="http://schemas.microsoft.com/office/drawing/2014/main" id="{BD911A0C-EAD6-44DD-A9F2-41650FB494F0}"/>
                    </a:ext>
                  </a:extLst>
                </p:cNvPr>
                <p:cNvSpPr/>
                <p:nvPr/>
              </p:nvSpPr>
              <p:spPr>
                <a:xfrm>
                  <a:off x="10287929" y="3490463"/>
                  <a:ext cx="44023" cy="165371"/>
                </a:xfrm>
                <a:custGeom>
                  <a:avLst/>
                  <a:gdLst>
                    <a:gd name="connsiteX0" fmla="*/ 0 w 44023"/>
                    <a:gd name="connsiteY0" fmla="*/ 0 h 165371"/>
                    <a:gd name="connsiteX1" fmla="*/ 43775 w 44023"/>
                    <a:gd name="connsiteY1" fmla="*/ 63230 h 165371"/>
                    <a:gd name="connsiteX2" fmla="*/ 14592 w 44023"/>
                    <a:gd name="connsiteY2" fmla="*/ 165371 h 16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023" h="165371">
                      <a:moveTo>
                        <a:pt x="0" y="0"/>
                      </a:moveTo>
                      <a:cubicBezTo>
                        <a:pt x="20671" y="17834"/>
                        <a:pt x="41343" y="35668"/>
                        <a:pt x="43775" y="63230"/>
                      </a:cubicBezTo>
                      <a:cubicBezTo>
                        <a:pt x="46207" y="90792"/>
                        <a:pt x="30399" y="128081"/>
                        <a:pt x="14592" y="16537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B2D5A444-CCBE-4276-A4DE-E73B73A8AE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49111" y="3451693"/>
                  <a:ext cx="90730" cy="582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AB58B0BE-F723-40EB-80CB-CF13AEB7C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45867" y="3433861"/>
                  <a:ext cx="90730" cy="582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E68501B-D64B-4EAC-8A7F-AEFD130CB32E}"/>
                  </a:ext>
                </a:extLst>
              </p:cNvPr>
              <p:cNvSpPr txBox="1"/>
              <p:nvPr/>
            </p:nvSpPr>
            <p:spPr>
              <a:xfrm>
                <a:off x="9377602" y="4008146"/>
                <a:ext cx="18337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Online Fraud Detection</a:t>
                </a:r>
              </a:p>
            </p:txBody>
          </p:sp>
        </p:grpSp>
        <p:pic>
          <p:nvPicPr>
            <p:cNvPr id="84" name="Graphic 108" descr="Target Audience">
              <a:extLst>
                <a:ext uri="{FF2B5EF4-FFF2-40B4-BE49-F238E27FC236}">
                  <a16:creationId xmlns:a16="http://schemas.microsoft.com/office/drawing/2014/main" id="{B1DA00F4-A65E-4D6A-BD87-835A30D06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48471" y="4643790"/>
              <a:ext cx="892009" cy="892009"/>
            </a:xfrm>
            <a:prstGeom prst="rect">
              <a:avLst/>
            </a:prstGeom>
          </p:spPr>
        </p:pic>
      </p:grpSp>
      <p:grpSp>
        <p:nvGrpSpPr>
          <p:cNvPr id="86" name="Group 85"/>
          <p:cNvGrpSpPr/>
          <p:nvPr/>
        </p:nvGrpSpPr>
        <p:grpSpPr>
          <a:xfrm>
            <a:off x="879117" y="716883"/>
            <a:ext cx="2204101" cy="6122949"/>
            <a:chOff x="879118" y="604911"/>
            <a:chExt cx="2194560" cy="543978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D3FD644-BF10-43B9-8BFA-2FFE41E2D98F}"/>
                </a:ext>
              </a:extLst>
            </p:cNvPr>
            <p:cNvGrpSpPr/>
            <p:nvPr/>
          </p:nvGrpSpPr>
          <p:grpSpPr>
            <a:xfrm>
              <a:off x="879118" y="604911"/>
              <a:ext cx="2194560" cy="5439787"/>
              <a:chOff x="879118" y="604911"/>
              <a:chExt cx="2194560" cy="5439787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446DA79-FB1F-45A7-A935-C22EA1823E4E}"/>
                  </a:ext>
                </a:extLst>
              </p:cNvPr>
              <p:cNvGrpSpPr/>
              <p:nvPr/>
            </p:nvGrpSpPr>
            <p:grpSpPr>
              <a:xfrm>
                <a:off x="879118" y="604911"/>
                <a:ext cx="2194560" cy="5439787"/>
                <a:chOff x="879118" y="604911"/>
                <a:chExt cx="2194560" cy="5439787"/>
              </a:xfrm>
            </p:grpSpPr>
            <p:sp>
              <p:nvSpPr>
                <p:cNvPr id="23" name="Freeform: Shape 35">
                  <a:extLst>
                    <a:ext uri="{FF2B5EF4-FFF2-40B4-BE49-F238E27FC236}">
                      <a16:creationId xmlns:a16="http://schemas.microsoft.com/office/drawing/2014/main" id="{20BE0D12-557E-4EE0-9B4E-D7C738A401B1}"/>
                    </a:ext>
                  </a:extLst>
                </p:cNvPr>
                <p:cNvSpPr/>
                <p:nvPr/>
              </p:nvSpPr>
              <p:spPr>
                <a:xfrm flipH="1">
                  <a:off x="1947191" y="3847289"/>
                  <a:ext cx="44023" cy="165371"/>
                </a:xfrm>
                <a:custGeom>
                  <a:avLst/>
                  <a:gdLst>
                    <a:gd name="connsiteX0" fmla="*/ 0 w 44023"/>
                    <a:gd name="connsiteY0" fmla="*/ 0 h 165371"/>
                    <a:gd name="connsiteX1" fmla="*/ 43775 w 44023"/>
                    <a:gd name="connsiteY1" fmla="*/ 63230 h 165371"/>
                    <a:gd name="connsiteX2" fmla="*/ 14592 w 44023"/>
                    <a:gd name="connsiteY2" fmla="*/ 165371 h 16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023" h="165371">
                      <a:moveTo>
                        <a:pt x="0" y="0"/>
                      </a:moveTo>
                      <a:cubicBezTo>
                        <a:pt x="20671" y="17834"/>
                        <a:pt x="41343" y="35668"/>
                        <a:pt x="43775" y="63230"/>
                      </a:cubicBezTo>
                      <a:cubicBezTo>
                        <a:pt x="46207" y="90792"/>
                        <a:pt x="30399" y="128081"/>
                        <a:pt x="14592" y="16537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Freeform: Shape 7">
                  <a:extLst>
                    <a:ext uri="{FF2B5EF4-FFF2-40B4-BE49-F238E27FC236}">
                      <a16:creationId xmlns:a16="http://schemas.microsoft.com/office/drawing/2014/main" id="{29D1A560-E356-4702-822D-C0702984B740}"/>
                    </a:ext>
                  </a:extLst>
                </p:cNvPr>
                <p:cNvSpPr/>
                <p:nvPr/>
              </p:nvSpPr>
              <p:spPr>
                <a:xfrm>
                  <a:off x="879118" y="3850138"/>
                  <a:ext cx="2194560" cy="2194560"/>
                </a:xfrm>
                <a:custGeom>
                  <a:avLst/>
                  <a:gdLst>
                    <a:gd name="connsiteX0" fmla="*/ 1097280 w 2194560"/>
                    <a:gd name="connsiteY0" fmla="*/ 118568 h 2194560"/>
                    <a:gd name="connsiteX1" fmla="*/ 981165 w 2194560"/>
                    <a:gd name="connsiteY1" fmla="*/ 234683 h 2194560"/>
                    <a:gd name="connsiteX2" fmla="*/ 1097280 w 2194560"/>
                    <a:gd name="connsiteY2" fmla="*/ 350798 h 2194560"/>
                    <a:gd name="connsiteX3" fmla="*/ 1213395 w 2194560"/>
                    <a:gd name="connsiteY3" fmla="*/ 234683 h 2194560"/>
                    <a:gd name="connsiteX4" fmla="*/ 1097280 w 2194560"/>
                    <a:gd name="connsiteY4" fmla="*/ 118568 h 2194560"/>
                    <a:gd name="connsiteX5" fmla="*/ 1097280 w 2194560"/>
                    <a:gd name="connsiteY5" fmla="*/ 0 h 2194560"/>
                    <a:gd name="connsiteX6" fmla="*/ 2194560 w 2194560"/>
                    <a:gd name="connsiteY6" fmla="*/ 1097280 h 2194560"/>
                    <a:gd name="connsiteX7" fmla="*/ 1097280 w 2194560"/>
                    <a:gd name="connsiteY7" fmla="*/ 2194560 h 2194560"/>
                    <a:gd name="connsiteX8" fmla="*/ 0 w 2194560"/>
                    <a:gd name="connsiteY8" fmla="*/ 1097280 h 2194560"/>
                    <a:gd name="connsiteX9" fmla="*/ 1097280 w 2194560"/>
                    <a:gd name="connsiteY9" fmla="*/ 0 h 2194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94560" h="2194560">
                      <a:moveTo>
                        <a:pt x="1097280" y="118568"/>
                      </a:moveTo>
                      <a:cubicBezTo>
                        <a:pt x="1033151" y="118568"/>
                        <a:pt x="981165" y="170554"/>
                        <a:pt x="981165" y="234683"/>
                      </a:cubicBezTo>
                      <a:cubicBezTo>
                        <a:pt x="981165" y="298812"/>
                        <a:pt x="1033151" y="350798"/>
                        <a:pt x="1097280" y="350798"/>
                      </a:cubicBezTo>
                      <a:cubicBezTo>
                        <a:pt x="1161409" y="350798"/>
                        <a:pt x="1213395" y="298812"/>
                        <a:pt x="1213395" y="234683"/>
                      </a:cubicBezTo>
                      <a:cubicBezTo>
                        <a:pt x="1213395" y="170554"/>
                        <a:pt x="1161409" y="118568"/>
                        <a:pt x="1097280" y="118568"/>
                      </a:cubicBezTo>
                      <a:close/>
                      <a:moveTo>
                        <a:pt x="1097280" y="0"/>
                      </a:moveTo>
                      <a:cubicBezTo>
                        <a:pt x="1703291" y="0"/>
                        <a:pt x="2194560" y="491269"/>
                        <a:pt x="2194560" y="1097280"/>
                      </a:cubicBezTo>
                      <a:cubicBezTo>
                        <a:pt x="2194560" y="1703291"/>
                        <a:pt x="1703291" y="2194560"/>
                        <a:pt x="1097280" y="2194560"/>
                      </a:cubicBezTo>
                      <a:cubicBezTo>
                        <a:pt x="491269" y="2194560"/>
                        <a:pt x="0" y="1703291"/>
                        <a:pt x="0" y="1097280"/>
                      </a:cubicBezTo>
                      <a:cubicBezTo>
                        <a:pt x="0" y="491269"/>
                        <a:pt x="491269" y="0"/>
                        <a:pt x="109728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008000">
                        <a:alpha val="50000"/>
                      </a:srgbClr>
                    </a:gs>
                    <a:gs pos="0">
                      <a:srgbClr val="00CC00">
                        <a:alpha val="70000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0080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200000" scaled="0"/>
                  </a:gradFill>
                </a:ln>
                <a:effectLst>
                  <a:reflection blurRad="6350" stA="50000" endA="300" endPos="410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370A2B47-8D76-405E-AF83-025422830851}"/>
                    </a:ext>
                  </a:extLst>
                </p:cNvPr>
                <p:cNvGrpSpPr/>
                <p:nvPr/>
              </p:nvGrpSpPr>
              <p:grpSpPr>
                <a:xfrm>
                  <a:off x="1596571" y="604911"/>
                  <a:ext cx="759655" cy="759655"/>
                  <a:chOff x="1611085" y="604911"/>
                  <a:chExt cx="759655" cy="759655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7B256EFC-C5C2-4D35-BF77-6DA2A299F92D}"/>
                      </a:ext>
                    </a:extLst>
                  </p:cNvPr>
                  <p:cNvSpPr/>
                  <p:nvPr/>
                </p:nvSpPr>
                <p:spPr>
                  <a:xfrm>
                    <a:off x="1611085" y="604911"/>
                    <a:ext cx="759655" cy="75965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B49178A4-96F0-4167-AB71-8A48F76DD8B2}"/>
                      </a:ext>
                    </a:extLst>
                  </p:cNvPr>
                  <p:cNvSpPr/>
                  <p:nvPr/>
                </p:nvSpPr>
                <p:spPr>
                  <a:xfrm>
                    <a:off x="1747686" y="741512"/>
                    <a:ext cx="486452" cy="486452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rgbClr val="008000">
                          <a:alpha val="50000"/>
                        </a:srgbClr>
                      </a:gs>
                      <a:gs pos="0">
                        <a:srgbClr val="00CC00">
                          <a:alpha val="70000"/>
                        </a:srgbClr>
                      </a:gs>
                    </a:gsLst>
                    <a:lin ang="5400000" scaled="1"/>
                    <a:tileRect/>
                  </a:gradFill>
                  <a:ln>
                    <a:gradFill>
                      <a:gsLst>
                        <a:gs pos="0">
                          <a:srgbClr val="008000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lin ang="10200000" scaled="0"/>
                    </a:gra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BB0A0698-338B-4132-8B38-558540A240FA}"/>
                    </a:ext>
                  </a:extLst>
                </p:cNvPr>
                <p:cNvCxnSpPr>
                  <a:cxnSpLocks/>
                  <a:stCxn id="30" idx="4"/>
                  <a:endCxn id="24" idx="5"/>
                </p:cNvCxnSpPr>
                <p:nvPr/>
              </p:nvCxnSpPr>
              <p:spPr>
                <a:xfrm flipH="1">
                  <a:off x="1976398" y="1364566"/>
                  <a:ext cx="1" cy="2485572"/>
                </a:xfrm>
                <a:prstGeom prst="line">
                  <a:avLst/>
                </a:prstGeom>
                <a:ln w="12700">
                  <a:solidFill>
                    <a:srgbClr val="E7E6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Freeform: Shape 34">
                  <a:extLst>
                    <a:ext uri="{FF2B5EF4-FFF2-40B4-BE49-F238E27FC236}">
                      <a16:creationId xmlns:a16="http://schemas.microsoft.com/office/drawing/2014/main" id="{12BC9F40-C5C4-4673-98BE-D257050DD6D5}"/>
                    </a:ext>
                  </a:extLst>
                </p:cNvPr>
                <p:cNvSpPr/>
                <p:nvPr/>
              </p:nvSpPr>
              <p:spPr>
                <a:xfrm>
                  <a:off x="1969851" y="3847289"/>
                  <a:ext cx="44023" cy="165371"/>
                </a:xfrm>
                <a:custGeom>
                  <a:avLst/>
                  <a:gdLst>
                    <a:gd name="connsiteX0" fmla="*/ 0 w 44023"/>
                    <a:gd name="connsiteY0" fmla="*/ 0 h 165371"/>
                    <a:gd name="connsiteX1" fmla="*/ 43775 w 44023"/>
                    <a:gd name="connsiteY1" fmla="*/ 63230 h 165371"/>
                    <a:gd name="connsiteX2" fmla="*/ 14592 w 44023"/>
                    <a:gd name="connsiteY2" fmla="*/ 165371 h 16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023" h="165371">
                      <a:moveTo>
                        <a:pt x="0" y="0"/>
                      </a:moveTo>
                      <a:cubicBezTo>
                        <a:pt x="20671" y="17834"/>
                        <a:pt x="41343" y="35668"/>
                        <a:pt x="43775" y="63230"/>
                      </a:cubicBezTo>
                      <a:cubicBezTo>
                        <a:pt x="46207" y="90792"/>
                        <a:pt x="30399" y="128081"/>
                        <a:pt x="14592" y="165371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6ED70DA-563E-4D85-BDD2-F7EFA2E84D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31033" y="3808519"/>
                  <a:ext cx="90730" cy="582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B334AA4-E2B9-47E5-B6F3-76D30A4B4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27789" y="3790687"/>
                  <a:ext cx="90730" cy="582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0D4806-3577-431A-A579-D5ACCAEC8DDD}"/>
                  </a:ext>
                </a:extLst>
              </p:cNvPr>
              <p:cNvSpPr txBox="1"/>
              <p:nvPr/>
            </p:nvSpPr>
            <p:spPr>
              <a:xfrm>
                <a:off x="1019490" y="4268746"/>
                <a:ext cx="189942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</a:rPr>
                  <a:t>Image recognition</a:t>
                </a:r>
              </a:p>
            </p:txBody>
          </p:sp>
        </p:grpSp>
        <p:pic>
          <p:nvPicPr>
            <p:cNvPr id="85" name="Graphic 104" descr="Presentation with media">
              <a:extLst>
                <a:ext uri="{FF2B5EF4-FFF2-40B4-BE49-F238E27FC236}">
                  <a16:creationId xmlns:a16="http://schemas.microsoft.com/office/drawing/2014/main" id="{A498FE51-820D-4997-9627-DE8C401EF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498112" y="495221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6074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2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2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2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2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7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7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7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7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Types of Machine Learning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23759" y="655815"/>
            <a:ext cx="540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>
            <a:off x="1362108" y="3592055"/>
            <a:ext cx="5400000" cy="0"/>
          </a:xfrm>
          <a:prstGeom prst="line">
            <a:avLst/>
          </a:prstGeom>
          <a:ln>
            <a:solidFill>
              <a:srgbClr val="E7E6E6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>
            <a:off x="5424216" y="3592055"/>
            <a:ext cx="5400000" cy="0"/>
          </a:xfrm>
          <a:prstGeom prst="line">
            <a:avLst/>
          </a:prstGeom>
          <a:ln>
            <a:solidFill>
              <a:srgbClr val="E7E6E6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12245" y="1036320"/>
            <a:ext cx="2500849" cy="683094"/>
            <a:chOff x="612245" y="1036320"/>
            <a:chExt cx="2500849" cy="683094"/>
          </a:xfrm>
        </p:grpSpPr>
        <p:sp>
          <p:nvSpPr>
            <p:cNvPr id="11" name="Rounded Rectangle 10"/>
            <p:cNvSpPr/>
            <p:nvPr/>
          </p:nvSpPr>
          <p:spPr>
            <a:xfrm>
              <a:off x="949014" y="1252054"/>
              <a:ext cx="2164080" cy="467360"/>
            </a:xfrm>
            <a:prstGeom prst="roundRect">
              <a:avLst/>
            </a:prstGeom>
            <a:ln w="28575">
              <a:solidFill>
                <a:srgbClr val="E7E6E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Supervised</a:t>
              </a:r>
              <a:endParaRPr lang="en-IN" b="1" dirty="0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762000" y="1036320"/>
              <a:ext cx="727662" cy="406400"/>
            </a:xfrm>
            <a:prstGeom prst="homePlate">
              <a:avLst/>
            </a:prstGeom>
            <a:solidFill>
              <a:srgbClr val="E7E6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01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9" name="Chevron 18"/>
            <p:cNvSpPr/>
            <p:nvPr/>
          </p:nvSpPr>
          <p:spPr>
            <a:xfrm>
              <a:off x="612245" y="1036320"/>
              <a:ext cx="349574" cy="406400"/>
            </a:xfrm>
            <a:prstGeom prst="chevron">
              <a:avLst>
                <a:gd name="adj" fmla="val 47094"/>
              </a:avLst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39819" y="1036320"/>
            <a:ext cx="2500849" cy="683094"/>
            <a:chOff x="612245" y="1036320"/>
            <a:chExt cx="2500849" cy="683094"/>
          </a:xfrm>
        </p:grpSpPr>
        <p:sp>
          <p:nvSpPr>
            <p:cNvPr id="22" name="Rounded Rectangle 21"/>
            <p:cNvSpPr/>
            <p:nvPr/>
          </p:nvSpPr>
          <p:spPr>
            <a:xfrm>
              <a:off x="949014" y="1252054"/>
              <a:ext cx="2164080" cy="467360"/>
            </a:xfrm>
            <a:prstGeom prst="roundRect">
              <a:avLst/>
            </a:prstGeom>
            <a:ln w="28575">
              <a:solidFill>
                <a:srgbClr val="E7E6E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Unsupervised</a:t>
              </a:r>
              <a:endParaRPr lang="en-IN" b="1" dirty="0"/>
            </a:p>
          </p:txBody>
        </p:sp>
        <p:sp>
          <p:nvSpPr>
            <p:cNvPr id="23" name="Pentagon 22"/>
            <p:cNvSpPr/>
            <p:nvPr/>
          </p:nvSpPr>
          <p:spPr>
            <a:xfrm>
              <a:off x="761999" y="1036320"/>
              <a:ext cx="727200" cy="406400"/>
            </a:xfrm>
            <a:prstGeom prst="homePlate">
              <a:avLst/>
            </a:prstGeom>
            <a:solidFill>
              <a:srgbClr val="E7E6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02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>
              <a:off x="612245" y="1036320"/>
              <a:ext cx="349574" cy="406400"/>
            </a:xfrm>
            <a:prstGeom prst="chevron">
              <a:avLst>
                <a:gd name="adj" fmla="val 47094"/>
              </a:avLst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901926" y="1036320"/>
            <a:ext cx="2500849" cy="683094"/>
            <a:chOff x="612245" y="1036320"/>
            <a:chExt cx="2500849" cy="683094"/>
          </a:xfrm>
        </p:grpSpPr>
        <p:sp>
          <p:nvSpPr>
            <p:cNvPr id="26" name="Rounded Rectangle 25"/>
            <p:cNvSpPr/>
            <p:nvPr/>
          </p:nvSpPr>
          <p:spPr>
            <a:xfrm>
              <a:off x="949014" y="1252054"/>
              <a:ext cx="2164080" cy="467360"/>
            </a:xfrm>
            <a:prstGeom prst="roundRect">
              <a:avLst/>
            </a:prstGeom>
            <a:ln w="28575">
              <a:solidFill>
                <a:srgbClr val="E7E6E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Reinforcement</a:t>
              </a:r>
              <a:endParaRPr lang="en-IN" b="1" dirty="0"/>
            </a:p>
          </p:txBody>
        </p:sp>
        <p:sp>
          <p:nvSpPr>
            <p:cNvPr id="27" name="Pentagon 26"/>
            <p:cNvSpPr/>
            <p:nvPr/>
          </p:nvSpPr>
          <p:spPr>
            <a:xfrm>
              <a:off x="761999" y="1036320"/>
              <a:ext cx="727200" cy="406400"/>
            </a:xfrm>
            <a:prstGeom prst="homePlate">
              <a:avLst/>
            </a:prstGeom>
            <a:solidFill>
              <a:srgbClr val="E7E6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03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>
              <a:off x="612245" y="1036320"/>
              <a:ext cx="349574" cy="406400"/>
            </a:xfrm>
            <a:prstGeom prst="chevron">
              <a:avLst>
                <a:gd name="adj" fmla="val 47094"/>
              </a:avLst>
            </a:prstGeom>
            <a:solidFill>
              <a:srgbClr val="00B0F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29" name="Snip and Round Single Corner Rectangle 28"/>
          <p:cNvSpPr/>
          <p:nvPr/>
        </p:nvSpPr>
        <p:spPr>
          <a:xfrm>
            <a:off x="612245" y="2489200"/>
            <a:ext cx="2903378" cy="2736000"/>
          </a:xfrm>
          <a:prstGeom prst="snip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This is a process of an algorithm learning from the training dataset</a:t>
            </a:r>
            <a:endParaRPr lang="en-IN" sz="2100" b="1" dirty="0">
              <a:solidFill>
                <a:schemeClr val="tx1"/>
              </a:solidFill>
            </a:endParaRPr>
          </a:p>
        </p:txBody>
      </p:sp>
      <p:sp>
        <p:nvSpPr>
          <p:cNvPr id="30" name="Snip and Round Single Corner Rectangle 29"/>
          <p:cNvSpPr/>
          <p:nvPr/>
        </p:nvSpPr>
        <p:spPr>
          <a:xfrm>
            <a:off x="4641473" y="2489200"/>
            <a:ext cx="2903378" cy="2736000"/>
          </a:xfrm>
          <a:prstGeom prst="snip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This is a process where a model is trained using an information which is not labelled.</a:t>
            </a:r>
            <a:endParaRPr lang="en-IN" sz="2100" b="1" dirty="0">
              <a:solidFill>
                <a:schemeClr val="tx1"/>
              </a:solidFill>
            </a:endParaRPr>
          </a:p>
        </p:txBody>
      </p:sp>
      <p:sp>
        <p:nvSpPr>
          <p:cNvPr id="31" name="Snip and Round Single Corner Rectangle 30"/>
          <p:cNvSpPr/>
          <p:nvPr/>
        </p:nvSpPr>
        <p:spPr>
          <a:xfrm>
            <a:off x="8703582" y="2489200"/>
            <a:ext cx="2903378" cy="2736000"/>
          </a:xfrm>
          <a:prstGeom prst="snip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Reinforcement learning is learning by interacting with a space or an environment.</a:t>
            </a:r>
            <a:endParaRPr lang="en-IN" sz="2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376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Introduction to </a:t>
            </a:r>
            <a:r>
              <a:rPr lang="en-US" sz="3000" b="1" dirty="0" err="1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Scikit</a:t>
            </a:r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-learn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4428" y="655815"/>
            <a:ext cx="540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772329" y="1208879"/>
            <a:ext cx="6635827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6" name="Group 5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3" name="Chevron 2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Chevron 27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Chevron 29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Chevron 30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Chevron 33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vron 34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hevron 35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Chevron 36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Open</a:t>
              </a: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sz="2400">
                  <a:solidFill>
                    <a:schemeClr val="tx1"/>
                  </a:solidFill>
                </a:rPr>
                <a:t>source library</a:t>
              </a:r>
              <a:endParaRPr lang="en-I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741923" y="2515964"/>
            <a:ext cx="6635827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43" name="Group 42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45" name="Chevron 44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Chevron 45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hevron 46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Chevron 47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Chevron 48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Chevron 49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Chevron 50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Chevron 51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Rectangle 43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Built on </a:t>
              </a:r>
              <a:r>
                <a:rPr lang="en-US" sz="2400" b="1" dirty="0" err="1">
                  <a:solidFill>
                    <a:schemeClr val="tx1"/>
                  </a:solidFill>
                </a:rPr>
                <a:t>Numpy</a:t>
              </a:r>
              <a:r>
                <a:rPr lang="en-US" sz="2400" b="1" dirty="0">
                  <a:solidFill>
                    <a:schemeClr val="tx1"/>
                  </a:solidFill>
                </a:rPr>
                <a:t>, </a:t>
              </a:r>
              <a:r>
                <a:rPr lang="en-US" sz="2400" b="1" dirty="0" err="1">
                  <a:solidFill>
                    <a:schemeClr val="tx1"/>
                  </a:solidFill>
                </a:rPr>
                <a:t>Scipy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&amp; </a:t>
              </a:r>
              <a:r>
                <a:rPr lang="en-US" sz="2400" b="1" dirty="0" err="1">
                  <a:solidFill>
                    <a:schemeClr val="tx1"/>
                  </a:solidFill>
                </a:rPr>
                <a:t>Matplotlib</a:t>
              </a:r>
              <a:endParaRPr lang="en-I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741923" y="3839037"/>
            <a:ext cx="6635827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54" name="Group 53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56" name="Chevron 55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Chevron 56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Chevron 57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Chevron 58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Chevron 59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Chevron 60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Chevron 61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Chevron 62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Many </a:t>
              </a:r>
              <a:r>
                <a:rPr lang="en-US" sz="2400" b="1" dirty="0">
                  <a:solidFill>
                    <a:schemeClr val="tx1"/>
                  </a:solidFill>
                </a:rPr>
                <a:t>Tuning</a:t>
              </a:r>
              <a:r>
                <a:rPr lang="en-US" sz="2400" dirty="0">
                  <a:solidFill>
                    <a:schemeClr val="tx1"/>
                  </a:solidFill>
                </a:rPr>
                <a:t> Parameters</a:t>
              </a:r>
              <a:endParaRPr lang="en-IN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741923" y="5275017"/>
            <a:ext cx="6635827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65" name="Group 64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67" name="Chevron 66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Chevron 67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Chevron 68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Chevron 69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Chevron 70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Chevron 71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Chevron 72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Chevron 73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Documentation</a:t>
              </a:r>
              <a:r>
                <a:rPr lang="en-US" sz="2400" dirty="0">
                  <a:solidFill>
                    <a:schemeClr val="tx1"/>
                  </a:solidFill>
                </a:rPr>
                <a:t> &amp; </a:t>
              </a:r>
              <a:r>
                <a:rPr lang="en-US" sz="2400" b="1" dirty="0">
                  <a:solidFill>
                    <a:schemeClr val="tx1"/>
                  </a:solidFill>
                </a:rPr>
                <a:t>Support</a:t>
              </a:r>
              <a:endParaRPr lang="en-IN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2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Installation of </a:t>
            </a:r>
            <a:r>
              <a:rPr lang="en-US" sz="3000" b="1" dirty="0" err="1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Scikit</a:t>
            </a:r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-learn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4428" y="655815"/>
            <a:ext cx="540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>
            <a:off x="3411023" y="3526740"/>
            <a:ext cx="5400000" cy="0"/>
          </a:xfrm>
          <a:prstGeom prst="line">
            <a:avLst/>
          </a:prstGeom>
          <a:ln>
            <a:solidFill>
              <a:srgbClr val="E7E6E6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69219" y="1726790"/>
            <a:ext cx="5409626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</a:t>
            </a:r>
            <a:r>
              <a:rPr lang="en-US" sz="35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ip install </a:t>
            </a:r>
            <a:r>
              <a:rPr lang="en-US" sz="35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scikit</a:t>
            </a:r>
            <a:r>
              <a:rPr lang="en-US" sz="35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-learn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03402" y="1722966"/>
            <a:ext cx="5409626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conda</a:t>
            </a:r>
            <a:r>
              <a:rPr lang="en-US" sz="35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install </a:t>
            </a:r>
            <a:r>
              <a:rPr lang="en-US" sz="35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scikit</a:t>
            </a:r>
            <a:r>
              <a:rPr lang="en-US" sz="35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-learn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416" y="3080584"/>
            <a:ext cx="2255598" cy="225559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07" y="2931680"/>
            <a:ext cx="2366450" cy="255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45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What is Linear Regression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4428" y="655815"/>
            <a:ext cx="540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440" y="1016000"/>
            <a:ext cx="10871200" cy="783193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7E6E6"/>
                </a:solidFill>
              </a:rPr>
              <a:t>Linear regression</a:t>
            </a:r>
            <a:r>
              <a:rPr lang="en-US" sz="2000" dirty="0">
                <a:solidFill>
                  <a:srgbClr val="E7E6E6"/>
                </a:solidFill>
              </a:rPr>
              <a:t> is a </a:t>
            </a:r>
            <a:r>
              <a:rPr lang="en-US" sz="2000" b="1" dirty="0">
                <a:solidFill>
                  <a:srgbClr val="E7E6E6"/>
                </a:solidFill>
              </a:rPr>
              <a:t>linear</a:t>
            </a:r>
            <a:r>
              <a:rPr lang="en-US" sz="2000" dirty="0">
                <a:solidFill>
                  <a:srgbClr val="E7E6E6"/>
                </a:solidFill>
              </a:rPr>
              <a:t> approach to modeling the relationship between dependent variable and one or more independent variables.</a:t>
            </a:r>
            <a:endParaRPr lang="en-IN" sz="2000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418729" y="2777209"/>
            <a:ext cx="4572000" cy="3112603"/>
            <a:chOff x="6418729" y="2777209"/>
            <a:chExt cx="4572000" cy="3112603"/>
          </a:xfrm>
        </p:grpSpPr>
        <p:sp>
          <p:nvSpPr>
            <p:cNvPr id="3" name="Rounded Rectangle 2"/>
            <p:cNvSpPr/>
            <p:nvPr/>
          </p:nvSpPr>
          <p:spPr>
            <a:xfrm>
              <a:off x="6418729" y="2777209"/>
              <a:ext cx="4572000" cy="3112603"/>
            </a:xfrm>
            <a:prstGeom prst="round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9155" y="2966789"/>
              <a:ext cx="4131147" cy="27334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28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Types of </a:t>
            </a:r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Linear Regression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4428" y="655815"/>
            <a:ext cx="540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>
            <a:off x="3411023" y="3526740"/>
            <a:ext cx="5400000" cy="0"/>
          </a:xfrm>
          <a:prstGeom prst="line">
            <a:avLst/>
          </a:prstGeom>
          <a:ln>
            <a:solidFill>
              <a:srgbClr val="E7E6E6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69219" y="1726790"/>
            <a:ext cx="5409626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Simple Linear Regression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03402" y="1722966"/>
            <a:ext cx="570930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Multiple </a:t>
            </a:r>
            <a:r>
              <a:rPr lang="en-US" sz="36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Linear Regression</a:t>
            </a:r>
            <a:endParaRPr lang="en-IN" sz="36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301" y="2619659"/>
            <a:ext cx="4341197" cy="31126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13" name="Group 12"/>
          <p:cNvGrpSpPr/>
          <p:nvPr/>
        </p:nvGrpSpPr>
        <p:grpSpPr>
          <a:xfrm>
            <a:off x="788032" y="2619660"/>
            <a:ext cx="4572000" cy="3112603"/>
            <a:chOff x="6418729" y="2777209"/>
            <a:chExt cx="4572000" cy="3112603"/>
          </a:xfrm>
        </p:grpSpPr>
        <p:sp>
          <p:nvSpPr>
            <p:cNvPr id="17" name="Rounded Rectangle 16"/>
            <p:cNvSpPr/>
            <p:nvPr/>
          </p:nvSpPr>
          <p:spPr>
            <a:xfrm>
              <a:off x="6418729" y="2777209"/>
              <a:ext cx="4572000" cy="3112603"/>
            </a:xfrm>
            <a:prstGeom prst="round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9155" y="2966789"/>
              <a:ext cx="4131147" cy="27334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4445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274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Microsoft New Tai Lue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Paras gang</dc:creator>
  <cp:lastModifiedBy>sk</cp:lastModifiedBy>
  <cp:revision>52</cp:revision>
  <dcterms:created xsi:type="dcterms:W3CDTF">2020-08-25T14:04:51Z</dcterms:created>
  <dcterms:modified xsi:type="dcterms:W3CDTF">2022-01-19T08:37:53Z</dcterms:modified>
</cp:coreProperties>
</file>