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ormorant Garamond Bold Italics" charset="1" panose="00000800000000000000"/>
      <p:regular r:id="rId22"/>
    </p:embeddedFont>
    <p:embeddedFont>
      <p:font typeface="Quicksand" charset="1" panose="00000000000000000000"/>
      <p:regular r:id="rId23"/>
    </p:embeddedFont>
    <p:embeddedFont>
      <p:font typeface="Quicksand Bold"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395528"/>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Project Title</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018581" y="6026051"/>
            <a:ext cx="14280307" cy="1474477"/>
          </a:xfrm>
          <a:prstGeom prst="rect">
            <a:avLst/>
          </a:prstGeom>
        </p:spPr>
        <p:txBody>
          <a:bodyPr anchor="t" rtlCol="false" tIns="0" lIns="0" bIns="0" rIns="0">
            <a:spAutoFit/>
          </a:bodyPr>
          <a:lstStyle/>
          <a:p>
            <a:pPr algn="ctr">
              <a:lnSpc>
                <a:spcPts val="6159"/>
              </a:lnSpc>
            </a:pPr>
            <a:r>
              <a:rPr lang="en-US" sz="4399">
                <a:solidFill>
                  <a:srgbClr val="0F4662"/>
                </a:solidFill>
                <a:latin typeface="Quicksand"/>
                <a:ea typeface="Quicksand"/>
                <a:cs typeface="Quicksand"/>
                <a:sym typeface="Quicksand"/>
              </a:rPr>
              <a:t>Class Attendance Management System</a:t>
            </a:r>
          </a:p>
          <a:p>
            <a:pPr algn="ctr" marL="0" indent="0" lvl="0">
              <a:lnSpc>
                <a:spcPts val="5599"/>
              </a:lnSpc>
              <a:spcBef>
                <a:spcPct val="0"/>
              </a:spcBef>
            </a:pP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2345348" y="826496"/>
            <a:ext cx="13496203" cy="8431804"/>
          </a:xfrm>
          <a:custGeom>
            <a:avLst/>
            <a:gdLst/>
            <a:ahLst/>
            <a:cxnLst/>
            <a:rect r="r" b="b" t="t" l="l"/>
            <a:pathLst>
              <a:path h="8431804" w="13496203">
                <a:moveTo>
                  <a:pt x="0" y="0"/>
                </a:moveTo>
                <a:lnTo>
                  <a:pt x="13496202" y="0"/>
                </a:lnTo>
                <a:lnTo>
                  <a:pt x="13496202" y="8431804"/>
                </a:lnTo>
                <a:lnTo>
                  <a:pt x="0" y="8431804"/>
                </a:lnTo>
                <a:lnTo>
                  <a:pt x="0" y="0"/>
                </a:lnTo>
                <a:close/>
              </a:path>
            </a:pathLst>
          </a:custGeom>
          <a:blipFill>
            <a:blip r:embed="rId2"/>
            <a:stretch>
              <a:fillRect l="-28" t="0" r="-3236" b="-1239"/>
            </a:stretch>
          </a:blipFill>
          <a:ln w="19050" cap="sq">
            <a:solidFill>
              <a:srgbClr val="000000"/>
            </a:solidFill>
            <a:prstDash val="solid"/>
            <a:miter/>
          </a:ln>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826572" y="153720"/>
            <a:ext cx="14072064"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Mark Attendance Function</a:t>
            </a:r>
          </a:p>
        </p:txBody>
      </p:sp>
      <p:sp>
        <p:nvSpPr>
          <p:cNvPr name="TextBox 6" id="6"/>
          <p:cNvSpPr txBox="true"/>
          <p:nvPr/>
        </p:nvSpPr>
        <p:spPr>
          <a:xfrm rot="0">
            <a:off x="523266" y="1370815"/>
            <a:ext cx="13267322" cy="545373"/>
          </a:xfrm>
          <a:prstGeom prst="rect">
            <a:avLst/>
          </a:prstGeom>
        </p:spPr>
        <p:txBody>
          <a:bodyPr anchor="t" rtlCol="false" tIns="0" lIns="0" bIns="0" rIns="0">
            <a:spAutoFit/>
          </a:bodyPr>
          <a:lstStyle/>
          <a:p>
            <a:pPr algn="l" marL="0" indent="0" lvl="0">
              <a:lnSpc>
                <a:spcPts val="4648"/>
              </a:lnSpc>
            </a:pPr>
            <a:r>
              <a:rPr lang="en-US" sz="2734">
                <a:solidFill>
                  <a:srgbClr val="0F4662"/>
                </a:solidFill>
                <a:latin typeface="Quicksand"/>
                <a:ea typeface="Quicksand"/>
                <a:cs typeface="Quicksand"/>
                <a:sym typeface="Quicksand"/>
              </a:rPr>
              <a:t>This function has been defined to mark attendance by roll number.</a:t>
            </a:r>
          </a:p>
        </p:txBody>
      </p:sp>
      <p:sp>
        <p:nvSpPr>
          <p:cNvPr name="TextBox 7" id="7"/>
          <p:cNvSpPr txBox="true"/>
          <p:nvPr/>
        </p:nvSpPr>
        <p:spPr>
          <a:xfrm rot="0">
            <a:off x="523266" y="3740126"/>
            <a:ext cx="12325216" cy="186881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There is a</a:t>
            </a:r>
            <a:r>
              <a:rPr lang="en-US" b="true" sz="2969">
                <a:solidFill>
                  <a:srgbClr val="0F4662"/>
                </a:solidFill>
                <a:latin typeface="Quicksand Bold"/>
                <a:ea typeface="Quicksand Bold"/>
                <a:cs typeface="Quicksand Bold"/>
                <a:sym typeface="Quicksand Bold"/>
              </a:rPr>
              <a:t> IF condition</a:t>
            </a:r>
            <a:r>
              <a:rPr lang="en-US" sz="2969">
                <a:solidFill>
                  <a:srgbClr val="0F4662"/>
                </a:solidFill>
                <a:latin typeface="Quicksand"/>
                <a:ea typeface="Quicksand"/>
                <a:cs typeface="Quicksand"/>
                <a:sym typeface="Quicksand"/>
              </a:rPr>
              <a:t> that checks whether there are any students to search for. If numStudents is zero, it means no students are registered.</a:t>
            </a:r>
          </a:p>
        </p:txBody>
      </p:sp>
      <p:sp>
        <p:nvSpPr>
          <p:cNvPr name="TextBox 8" id="8"/>
          <p:cNvSpPr txBox="true"/>
          <p:nvPr/>
        </p:nvSpPr>
        <p:spPr>
          <a:xfrm rot="0">
            <a:off x="523266" y="5799445"/>
            <a:ext cx="12325216" cy="186881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If numStudents are not zero it prompts the user to enter the roll number of the student for they want to mark the attendance.</a:t>
            </a:r>
          </a:p>
          <a:p>
            <a:pPr algn="l">
              <a:lnSpc>
                <a:spcPts val="5048"/>
              </a:lnSpc>
            </a:pPr>
          </a:p>
        </p:txBody>
      </p:sp>
      <p:sp>
        <p:nvSpPr>
          <p:cNvPr name="TextBox 9" id="9"/>
          <p:cNvSpPr txBox="true"/>
          <p:nvPr/>
        </p:nvSpPr>
        <p:spPr>
          <a:xfrm rot="0">
            <a:off x="523266" y="2321280"/>
            <a:ext cx="12325216" cy="1230644"/>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This function takes </a:t>
            </a:r>
            <a:r>
              <a:rPr lang="en-US" b="true" sz="2969">
                <a:solidFill>
                  <a:srgbClr val="0F4662"/>
                </a:solidFill>
                <a:latin typeface="Quicksand Bold"/>
                <a:ea typeface="Quicksand Bold"/>
                <a:cs typeface="Quicksand Bold"/>
                <a:sym typeface="Quicksand Bold"/>
              </a:rPr>
              <a:t>2 parameters</a:t>
            </a:r>
            <a:r>
              <a:rPr lang="en-US" sz="2969">
                <a:solidFill>
                  <a:srgbClr val="0F4662"/>
                </a:solidFill>
                <a:latin typeface="Quicksand"/>
                <a:ea typeface="Quicksand"/>
                <a:cs typeface="Quicksand"/>
                <a:sym typeface="Quicksand"/>
              </a:rPr>
              <a:t> first 2D array name students to store the students data and second number of students. </a:t>
            </a:r>
          </a:p>
        </p:txBody>
      </p:sp>
      <p:sp>
        <p:nvSpPr>
          <p:cNvPr name="TextBox 10" id="10"/>
          <p:cNvSpPr txBox="true"/>
          <p:nvPr/>
        </p:nvSpPr>
        <p:spPr>
          <a:xfrm rot="0">
            <a:off x="523266" y="7141831"/>
            <a:ext cx="12325216" cy="314516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for loop that iterates through all the students in the array, from index 0 to numStudents.  Inside the loop, it compares the roll number of the current student with the entered rollNo. If they match, they mark the attendance as Present/Absent. </a:t>
            </a:r>
          </a:p>
          <a:p>
            <a:pPr algn="l">
              <a:lnSpc>
                <a:spcPts val="504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785526" y="472639"/>
            <a:ext cx="13048766" cy="8480008"/>
          </a:xfrm>
          <a:custGeom>
            <a:avLst/>
            <a:gdLst/>
            <a:ahLst/>
            <a:cxnLst/>
            <a:rect r="r" b="b" t="t" l="l"/>
            <a:pathLst>
              <a:path h="8480008" w="13048766">
                <a:moveTo>
                  <a:pt x="0" y="0"/>
                </a:moveTo>
                <a:lnTo>
                  <a:pt x="13048766" y="0"/>
                </a:lnTo>
                <a:lnTo>
                  <a:pt x="13048766" y="8480009"/>
                </a:lnTo>
                <a:lnTo>
                  <a:pt x="0" y="8480009"/>
                </a:lnTo>
                <a:lnTo>
                  <a:pt x="0" y="0"/>
                </a:lnTo>
                <a:close/>
              </a:path>
            </a:pathLst>
          </a:custGeom>
          <a:blipFill>
            <a:blip r:embed="rId2"/>
            <a:stretch>
              <a:fillRect l="-744" t="0" r="-273" b="-1232"/>
            </a:stretch>
          </a:blipFill>
          <a:ln w="19050" cap="sq">
            <a:solidFill>
              <a:srgbClr val="000000"/>
            </a:solidFill>
            <a:prstDash val="solid"/>
            <a:miter/>
          </a:ln>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548541" y="848845"/>
            <a:ext cx="14072064"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Main() Function</a:t>
            </a:r>
          </a:p>
        </p:txBody>
      </p:sp>
      <p:sp>
        <p:nvSpPr>
          <p:cNvPr name="TextBox 6" id="6"/>
          <p:cNvSpPr txBox="true"/>
          <p:nvPr/>
        </p:nvSpPr>
        <p:spPr>
          <a:xfrm rot="0">
            <a:off x="548541" y="2263411"/>
            <a:ext cx="13267322" cy="2888014"/>
          </a:xfrm>
          <a:prstGeom prst="rect">
            <a:avLst/>
          </a:prstGeom>
        </p:spPr>
        <p:txBody>
          <a:bodyPr anchor="t" rtlCol="false" tIns="0" lIns="0" bIns="0" rIns="0">
            <a:spAutoFit/>
          </a:bodyPr>
          <a:lstStyle/>
          <a:p>
            <a:pPr algn="l" marL="0" indent="0" lvl="0">
              <a:lnSpc>
                <a:spcPts val="4648"/>
              </a:lnSpc>
            </a:pPr>
            <a:r>
              <a:rPr lang="en-US" sz="2734">
                <a:solidFill>
                  <a:srgbClr val="0F4662"/>
                </a:solidFill>
                <a:latin typeface="Quicksand"/>
                <a:ea typeface="Quicksand"/>
                <a:cs typeface="Quicksand"/>
                <a:sym typeface="Quicksand"/>
              </a:rPr>
              <a:t>The main function serves as the entry point for the Class Attendance Management System. It prompts the user to input the number of students in the class.  It provides a menu-driven interface for interacting with the system, allowing users to perform operations such as adding students, marking attendance, and searching. The menu repeats until the user chooses to exit by selecting option 5.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874159" y="725394"/>
            <a:ext cx="13503387" cy="8069612"/>
          </a:xfrm>
          <a:custGeom>
            <a:avLst/>
            <a:gdLst/>
            <a:ahLst/>
            <a:cxnLst/>
            <a:rect r="r" b="b" t="t" l="l"/>
            <a:pathLst>
              <a:path h="8069612" w="13503387">
                <a:moveTo>
                  <a:pt x="0" y="0"/>
                </a:moveTo>
                <a:lnTo>
                  <a:pt x="13503387" y="0"/>
                </a:lnTo>
                <a:lnTo>
                  <a:pt x="13503387" y="8069612"/>
                </a:lnTo>
                <a:lnTo>
                  <a:pt x="0" y="8069612"/>
                </a:lnTo>
                <a:lnTo>
                  <a:pt x="0" y="0"/>
                </a:lnTo>
                <a:close/>
              </a:path>
            </a:pathLst>
          </a:custGeom>
          <a:blipFill>
            <a:blip r:embed="rId2"/>
            <a:stretch>
              <a:fillRect l="-140" t="-661" r="-1818" b="0"/>
            </a:stretch>
          </a:blipFill>
          <a:ln w="19050" cap="sq">
            <a:solidFill>
              <a:srgbClr val="000000"/>
            </a:solidFill>
            <a:prstDash val="solid"/>
            <a:miter/>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2258117" y="1301961"/>
            <a:ext cx="13240980" cy="6502291"/>
          </a:xfrm>
          <a:custGeom>
            <a:avLst/>
            <a:gdLst/>
            <a:ahLst/>
            <a:cxnLst/>
            <a:rect r="r" b="b" t="t" l="l"/>
            <a:pathLst>
              <a:path h="6502291" w="13240980">
                <a:moveTo>
                  <a:pt x="0" y="0"/>
                </a:moveTo>
                <a:lnTo>
                  <a:pt x="13240980" y="0"/>
                </a:lnTo>
                <a:lnTo>
                  <a:pt x="13240980" y="6502291"/>
                </a:lnTo>
                <a:lnTo>
                  <a:pt x="0" y="6502291"/>
                </a:lnTo>
                <a:lnTo>
                  <a:pt x="0" y="0"/>
                </a:lnTo>
                <a:close/>
              </a:path>
            </a:pathLst>
          </a:custGeom>
          <a:blipFill>
            <a:blip r:embed="rId2"/>
            <a:stretch>
              <a:fillRect l="-3968" t="0" r="-6065" b="0"/>
            </a:stretch>
          </a:blipFill>
          <a:ln w="19050" cap="sq">
            <a:solidFill>
              <a:srgbClr val="000000"/>
            </a:solidFill>
            <a:prstDash val="solid"/>
            <a:miter/>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868662" y="2981931"/>
            <a:ext cx="12550676" cy="5132444"/>
          </a:xfrm>
          <a:prstGeom prst="rect">
            <a:avLst/>
          </a:prstGeom>
        </p:spPr>
        <p:txBody>
          <a:bodyPr anchor="t" rtlCol="false" tIns="0" lIns="0" bIns="0" rIns="0">
            <a:spAutoFit/>
          </a:bodyPr>
          <a:lstStyle/>
          <a:p>
            <a:pPr algn="l" marL="0" indent="0" lvl="0">
              <a:lnSpc>
                <a:spcPts val="5140"/>
              </a:lnSpc>
            </a:pPr>
            <a:r>
              <a:rPr lang="en-US" sz="3024">
                <a:solidFill>
                  <a:srgbClr val="0F4662"/>
                </a:solidFill>
                <a:latin typeface="Quicksand"/>
                <a:ea typeface="Quicksand"/>
                <a:cs typeface="Quicksand"/>
                <a:sym typeface="Quicksand"/>
              </a:rPr>
              <a:t>The objective of this project </a:t>
            </a:r>
            <a:r>
              <a:rPr lang="en-US" b="true" sz="3024">
                <a:solidFill>
                  <a:srgbClr val="0F4662"/>
                </a:solidFill>
                <a:latin typeface="Quicksand Bold"/>
                <a:ea typeface="Quicksand Bold"/>
                <a:cs typeface="Quicksand Bold"/>
                <a:sym typeface="Quicksand Bold"/>
              </a:rPr>
              <a:t>Class Attendance Management System  </a:t>
            </a:r>
            <a:r>
              <a:rPr lang="en-US" sz="3024">
                <a:solidFill>
                  <a:srgbClr val="0F4662"/>
                </a:solidFill>
                <a:latin typeface="Quicksand"/>
                <a:ea typeface="Quicksand"/>
                <a:cs typeface="Quicksand"/>
                <a:sym typeface="Quicksand"/>
              </a:rPr>
              <a:t>is to simplify the process of managing student’s attendance. The system allows users to view a comprehensive list of students, displaying their names and roll numbers. It enables users to mark attendance as "Present" or "Absent" for each student on a daily basis, ensuring accurate record-keeping. Additionally, the system provides a search functionality that allows users to quickly find a specific student by their roll number and view their attendance status</a:t>
            </a:r>
          </a:p>
        </p:txBody>
      </p:sp>
      <p:sp>
        <p:nvSpPr>
          <p:cNvPr name="AutoShape 3" id="3"/>
          <p:cNvSpPr/>
          <p:nvPr/>
        </p:nvSpPr>
        <p:spPr>
          <a:xfrm>
            <a:off x="5897880" y="2667606"/>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8492090"/>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236864" y="1965047"/>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80659"/>
            <a:ext cx="8048163"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Objective </a:t>
            </a:r>
          </a:p>
        </p:txBody>
      </p:sp>
      <p:sp>
        <p:nvSpPr>
          <p:cNvPr name="Freeform 7" id="7"/>
          <p:cNvSpPr/>
          <p:nvPr/>
        </p:nvSpPr>
        <p:spPr>
          <a:xfrm flipH="false" flipV="false" rot="0">
            <a:off x="8304001" y="8949290"/>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38622" y="4099272"/>
            <a:ext cx="4210757" cy="3273864"/>
          </a:xfrm>
          <a:custGeom>
            <a:avLst/>
            <a:gdLst/>
            <a:ahLst/>
            <a:cxnLst/>
            <a:rect r="r" b="b" t="t" l="l"/>
            <a:pathLst>
              <a:path h="3273864" w="4210757">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530433" y="5172075"/>
            <a:ext cx="4344915" cy="0"/>
          </a:xfrm>
          <a:prstGeom prst="line">
            <a:avLst/>
          </a:prstGeom>
          <a:ln cap="flat" w="57150">
            <a:solidFill>
              <a:srgbClr val="7994A0"/>
            </a:solidFill>
            <a:prstDash val="solid"/>
            <a:headEnd type="none" len="sm" w="sm"/>
            <a:tailEnd type="none" len="sm" w="sm"/>
          </a:ln>
        </p:spPr>
      </p:sp>
      <p:sp>
        <p:nvSpPr>
          <p:cNvPr name="AutoShape 4" id="4"/>
          <p:cNvSpPr/>
          <p:nvPr/>
        </p:nvSpPr>
        <p:spPr>
          <a:xfrm>
            <a:off x="11971558" y="5397903"/>
            <a:ext cx="4346753" cy="0"/>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530433" y="9053539"/>
            <a:ext cx="4716390"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028776" y="580659"/>
            <a:ext cx="14072064"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Features </a:t>
            </a:r>
          </a:p>
        </p:txBody>
      </p:sp>
      <p:sp>
        <p:nvSpPr>
          <p:cNvPr name="TextBox 7" id="7"/>
          <p:cNvSpPr txBox="true"/>
          <p:nvPr/>
        </p:nvSpPr>
        <p:spPr>
          <a:xfrm rot="0">
            <a:off x="1019992" y="3553908"/>
            <a:ext cx="5357013" cy="1199067"/>
          </a:xfrm>
          <a:prstGeom prst="rect">
            <a:avLst/>
          </a:prstGeom>
        </p:spPr>
        <p:txBody>
          <a:bodyPr anchor="t" rtlCol="false" tIns="0" lIns="0" bIns="0" rIns="0">
            <a:spAutoFit/>
          </a:bodyPr>
          <a:lstStyle/>
          <a:p>
            <a:pPr algn="just" marL="0" indent="0" lvl="0">
              <a:lnSpc>
                <a:spcPts val="3209"/>
              </a:lnSpc>
              <a:spcBef>
                <a:spcPct val="0"/>
              </a:spcBef>
            </a:pPr>
            <a:r>
              <a:rPr lang="en-US" sz="2292">
                <a:solidFill>
                  <a:srgbClr val="0F4662"/>
                </a:solidFill>
                <a:latin typeface="Quicksand"/>
                <a:ea typeface="Quicksand"/>
                <a:cs typeface="Quicksand"/>
                <a:sym typeface="Quicksand"/>
              </a:rPr>
              <a:t>This feature provides a complete view of all students in the class, including their names and roll numbers</a:t>
            </a:r>
          </a:p>
        </p:txBody>
      </p:sp>
      <p:sp>
        <p:nvSpPr>
          <p:cNvPr name="TextBox 8" id="8"/>
          <p:cNvSpPr txBox="true"/>
          <p:nvPr/>
        </p:nvSpPr>
        <p:spPr>
          <a:xfrm rot="0">
            <a:off x="1019992" y="2741544"/>
            <a:ext cx="5357013"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Class List Display</a:t>
            </a:r>
          </a:p>
        </p:txBody>
      </p:sp>
      <p:sp>
        <p:nvSpPr>
          <p:cNvPr name="TextBox 9" id="9"/>
          <p:cNvSpPr txBox="true"/>
          <p:nvPr/>
        </p:nvSpPr>
        <p:spPr>
          <a:xfrm rot="0">
            <a:off x="1028776" y="6290766"/>
            <a:ext cx="5348229" cy="2091690"/>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0F4662"/>
                </a:solidFill>
                <a:latin typeface="Quicksand"/>
                <a:ea typeface="Quicksand"/>
                <a:cs typeface="Quicksand"/>
                <a:sym typeface="Quicksand"/>
              </a:rPr>
              <a:t>Users can record attendance for each student as "Present" or "Absent." This ensures that daily attendance records are accurately maintained and updated.</a:t>
            </a:r>
          </a:p>
        </p:txBody>
      </p:sp>
      <p:sp>
        <p:nvSpPr>
          <p:cNvPr name="TextBox 10" id="10"/>
          <p:cNvSpPr txBox="true"/>
          <p:nvPr/>
        </p:nvSpPr>
        <p:spPr>
          <a:xfrm rot="0">
            <a:off x="1028776" y="5528482"/>
            <a:ext cx="5348229"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Attendance Marking</a:t>
            </a:r>
          </a:p>
        </p:txBody>
      </p:sp>
      <p:sp>
        <p:nvSpPr>
          <p:cNvPr name="TextBox 11" id="11"/>
          <p:cNvSpPr txBox="true"/>
          <p:nvPr/>
        </p:nvSpPr>
        <p:spPr>
          <a:xfrm rot="0">
            <a:off x="11330936" y="3128061"/>
            <a:ext cx="5357013" cy="2072589"/>
          </a:xfrm>
          <a:prstGeom prst="rect">
            <a:avLst/>
          </a:prstGeom>
        </p:spPr>
        <p:txBody>
          <a:bodyPr anchor="t" rtlCol="false" tIns="0" lIns="0" bIns="0" rIns="0">
            <a:spAutoFit/>
          </a:bodyPr>
          <a:lstStyle/>
          <a:p>
            <a:pPr algn="just" marL="0" indent="0" lvl="0">
              <a:lnSpc>
                <a:spcPts val="3362"/>
              </a:lnSpc>
              <a:spcBef>
                <a:spcPct val="0"/>
              </a:spcBef>
            </a:pPr>
            <a:r>
              <a:rPr lang="en-US" sz="2402">
                <a:solidFill>
                  <a:srgbClr val="0F4662"/>
                </a:solidFill>
                <a:latin typeface="Quicksand"/>
                <a:ea typeface="Quicksand"/>
                <a:cs typeface="Quicksand"/>
                <a:sym typeface="Quicksand"/>
              </a:rPr>
              <a:t>This functionality allows users to search for a specific student using their roll number. It displays the student’s details, including their name and attendance status.</a:t>
            </a:r>
          </a:p>
        </p:txBody>
      </p:sp>
      <p:sp>
        <p:nvSpPr>
          <p:cNvPr name="TextBox 12" id="12"/>
          <p:cNvSpPr txBox="true"/>
          <p:nvPr/>
        </p:nvSpPr>
        <p:spPr>
          <a:xfrm rot="0">
            <a:off x="10738508" y="2649846"/>
            <a:ext cx="6228731"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Student Search</a:t>
            </a:r>
          </a:p>
        </p:txBody>
      </p:sp>
      <p:sp>
        <p:nvSpPr>
          <p:cNvPr name="Freeform 13" id="1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1619009" y="5669529"/>
            <a:ext cx="5348229"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Add New User</a:t>
            </a:r>
          </a:p>
        </p:txBody>
      </p:sp>
      <p:sp>
        <p:nvSpPr>
          <p:cNvPr name="TextBox 16" id="16"/>
          <p:cNvSpPr txBox="true"/>
          <p:nvPr/>
        </p:nvSpPr>
        <p:spPr>
          <a:xfrm rot="0">
            <a:off x="11619009" y="6298716"/>
            <a:ext cx="5348229" cy="2091690"/>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0F4662"/>
                </a:solidFill>
                <a:latin typeface="Quicksand"/>
                <a:ea typeface="Quicksand"/>
                <a:cs typeface="Quicksand"/>
                <a:sym typeface="Quicksand"/>
              </a:rPr>
              <a:t>Users can add new students to the system by providing their name and roll number. This feature supports easy expansion of the class list as new students are enrolled.</a:t>
            </a:r>
          </a:p>
        </p:txBody>
      </p:sp>
      <p:sp>
        <p:nvSpPr>
          <p:cNvPr name="AutoShape 17" id="17"/>
          <p:cNvSpPr/>
          <p:nvPr/>
        </p:nvSpPr>
        <p:spPr>
          <a:xfrm flipV="true">
            <a:off x="11971558" y="9024964"/>
            <a:ext cx="4716390" cy="0"/>
          </a:xfrm>
          <a:prstGeom prst="line">
            <a:avLst/>
          </a:prstGeom>
          <a:ln cap="flat" w="57150">
            <a:solidFill>
              <a:srgbClr val="7994A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2667606"/>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8492090"/>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236864" y="1965047"/>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8949290"/>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9358" y="2762856"/>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Implementation</a:t>
            </a:r>
          </a:p>
        </p:txBody>
      </p:sp>
      <p:sp>
        <p:nvSpPr>
          <p:cNvPr name="TextBox 7" id="7"/>
          <p:cNvSpPr txBox="true"/>
          <p:nvPr/>
        </p:nvSpPr>
        <p:spPr>
          <a:xfrm rot="0">
            <a:off x="2018581" y="6045101"/>
            <a:ext cx="14280307" cy="679457"/>
          </a:xfrm>
          <a:prstGeom prst="rect">
            <a:avLst/>
          </a:prstGeom>
        </p:spPr>
        <p:txBody>
          <a:bodyPr anchor="t" rtlCol="false" tIns="0" lIns="0" bIns="0" rIns="0">
            <a:spAutoFit/>
          </a:bodyPr>
          <a:lstStyle/>
          <a:p>
            <a:pPr algn="ctr" marL="0" indent="0" lvl="0">
              <a:lnSpc>
                <a:spcPts val="5599"/>
              </a:lnSpc>
              <a:spcBef>
                <a:spcPct val="0"/>
              </a:spcBef>
            </a:pPr>
            <a:r>
              <a:rPr lang="en-US" sz="3999">
                <a:solidFill>
                  <a:srgbClr val="0F4662"/>
                </a:solidFill>
                <a:latin typeface="Quicksand"/>
                <a:ea typeface="Quicksand"/>
                <a:cs typeface="Quicksand"/>
                <a:sym typeface="Quicksand"/>
              </a:rPr>
              <a:t>System has been implemented in C++</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826572" y="373380"/>
            <a:ext cx="14072064"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Display Student Function</a:t>
            </a:r>
          </a:p>
        </p:txBody>
      </p:sp>
      <p:sp>
        <p:nvSpPr>
          <p:cNvPr name="TextBox 6" id="6"/>
          <p:cNvSpPr txBox="true"/>
          <p:nvPr/>
        </p:nvSpPr>
        <p:spPr>
          <a:xfrm rot="0">
            <a:off x="826572" y="1958143"/>
            <a:ext cx="12325216" cy="1230644"/>
          </a:xfrm>
          <a:prstGeom prst="rect">
            <a:avLst/>
          </a:prstGeom>
        </p:spPr>
        <p:txBody>
          <a:bodyPr anchor="t" rtlCol="false" tIns="0" lIns="0" bIns="0" rIns="0">
            <a:spAutoFit/>
          </a:bodyPr>
          <a:lstStyle/>
          <a:p>
            <a:pPr algn="l" marL="0" indent="0" lvl="0">
              <a:lnSpc>
                <a:spcPts val="5048"/>
              </a:lnSpc>
            </a:pPr>
            <a:r>
              <a:rPr lang="en-US" sz="2969">
                <a:solidFill>
                  <a:srgbClr val="0F4662"/>
                </a:solidFill>
                <a:latin typeface="Quicksand"/>
                <a:ea typeface="Quicksand"/>
                <a:cs typeface="Quicksand"/>
                <a:sym typeface="Quicksand"/>
              </a:rPr>
              <a:t>This function has been defined to display the details of all</a:t>
            </a:r>
            <a:r>
              <a:rPr lang="en-US" b="true" sz="2969">
                <a:solidFill>
                  <a:srgbClr val="0F4662"/>
                </a:solidFill>
                <a:latin typeface="Quicksand Bold"/>
                <a:ea typeface="Quicksand Bold"/>
                <a:cs typeface="Quicksand Bold"/>
                <a:sym typeface="Quicksand Bold"/>
              </a:rPr>
              <a:t> </a:t>
            </a:r>
            <a:r>
              <a:rPr lang="en-US" sz="2969">
                <a:solidFill>
                  <a:srgbClr val="0F4662"/>
                </a:solidFill>
                <a:latin typeface="Quicksand"/>
                <a:ea typeface="Quicksand"/>
                <a:cs typeface="Quicksand"/>
                <a:sym typeface="Quicksand"/>
              </a:rPr>
              <a:t>students in the Class.</a:t>
            </a:r>
          </a:p>
        </p:txBody>
      </p:sp>
      <p:sp>
        <p:nvSpPr>
          <p:cNvPr name="TextBox 7" id="7"/>
          <p:cNvSpPr txBox="true"/>
          <p:nvPr/>
        </p:nvSpPr>
        <p:spPr>
          <a:xfrm rot="0">
            <a:off x="826572" y="3626937"/>
            <a:ext cx="12325216" cy="59246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The maximum limit of the students has been fixed </a:t>
            </a:r>
            <a:r>
              <a:rPr lang="en-US" b="true" sz="2969">
                <a:solidFill>
                  <a:srgbClr val="0F4662"/>
                </a:solidFill>
                <a:latin typeface="Quicksand Bold"/>
                <a:ea typeface="Quicksand Bold"/>
                <a:cs typeface="Quicksand Bold"/>
                <a:sym typeface="Quicksand Bold"/>
              </a:rPr>
              <a:t>100.</a:t>
            </a:r>
            <a:r>
              <a:rPr lang="en-US" sz="2969">
                <a:solidFill>
                  <a:srgbClr val="0F4662"/>
                </a:solidFill>
                <a:latin typeface="Quicksand"/>
                <a:ea typeface="Quicksand"/>
                <a:cs typeface="Quicksand"/>
                <a:sym typeface="Quicksand"/>
              </a:rPr>
              <a:t> </a:t>
            </a:r>
          </a:p>
        </p:txBody>
      </p:sp>
      <p:sp>
        <p:nvSpPr>
          <p:cNvPr name="TextBox 8" id="8"/>
          <p:cNvSpPr txBox="true"/>
          <p:nvPr/>
        </p:nvSpPr>
        <p:spPr>
          <a:xfrm rot="0">
            <a:off x="826572" y="4829462"/>
            <a:ext cx="12325216" cy="1230644"/>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This function takes </a:t>
            </a:r>
            <a:r>
              <a:rPr lang="en-US" b="true" sz="2969">
                <a:solidFill>
                  <a:srgbClr val="0F4662"/>
                </a:solidFill>
                <a:latin typeface="Quicksand Bold"/>
                <a:ea typeface="Quicksand Bold"/>
                <a:cs typeface="Quicksand Bold"/>
                <a:sym typeface="Quicksand Bold"/>
              </a:rPr>
              <a:t>2 parameters</a:t>
            </a:r>
            <a:r>
              <a:rPr lang="en-US" sz="2969">
                <a:solidFill>
                  <a:srgbClr val="0F4662"/>
                </a:solidFill>
                <a:latin typeface="Quicksand"/>
                <a:ea typeface="Quicksand"/>
                <a:cs typeface="Quicksand"/>
                <a:sym typeface="Quicksand"/>
              </a:rPr>
              <a:t> first 2D array name students to store the students data and second number of students. </a:t>
            </a:r>
          </a:p>
        </p:txBody>
      </p:sp>
      <p:sp>
        <p:nvSpPr>
          <p:cNvPr name="TextBox 9" id="9"/>
          <p:cNvSpPr txBox="true"/>
          <p:nvPr/>
        </p:nvSpPr>
        <p:spPr>
          <a:xfrm rot="0">
            <a:off x="826572" y="6670161"/>
            <a:ext cx="12325216" cy="1230644"/>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The for loop which iterates through the students array and prints each student's Name, Roll No, and Attendance in a tabular format.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75945" y="1028700"/>
            <a:ext cx="16730219" cy="7458159"/>
          </a:xfrm>
          <a:custGeom>
            <a:avLst/>
            <a:gdLst/>
            <a:ahLst/>
            <a:cxnLst/>
            <a:rect r="r" b="b" t="t" l="l"/>
            <a:pathLst>
              <a:path h="7458159" w="16730219">
                <a:moveTo>
                  <a:pt x="0" y="0"/>
                </a:moveTo>
                <a:lnTo>
                  <a:pt x="16730219" y="0"/>
                </a:lnTo>
                <a:lnTo>
                  <a:pt x="16730219" y="7458159"/>
                </a:lnTo>
                <a:lnTo>
                  <a:pt x="0" y="7458159"/>
                </a:lnTo>
                <a:lnTo>
                  <a:pt x="0" y="0"/>
                </a:lnTo>
                <a:close/>
              </a:path>
            </a:pathLst>
          </a:custGeom>
          <a:blipFill>
            <a:blip r:embed="rId2"/>
            <a:stretch>
              <a:fillRect l="-323" t="0" r="-8075" b="0"/>
            </a:stretch>
          </a:blipFill>
          <a:ln w="19050" cap="sq">
            <a:solidFill>
              <a:srgbClr val="000000"/>
            </a:solidFill>
            <a:prstDash val="solid"/>
            <a:miter/>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826572" y="153720"/>
            <a:ext cx="14072064"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Add User Function</a:t>
            </a:r>
          </a:p>
        </p:txBody>
      </p:sp>
      <p:sp>
        <p:nvSpPr>
          <p:cNvPr name="TextBox 6" id="6"/>
          <p:cNvSpPr txBox="true"/>
          <p:nvPr/>
        </p:nvSpPr>
        <p:spPr>
          <a:xfrm rot="0">
            <a:off x="523266" y="1370815"/>
            <a:ext cx="13267322" cy="1131033"/>
          </a:xfrm>
          <a:prstGeom prst="rect">
            <a:avLst/>
          </a:prstGeom>
        </p:spPr>
        <p:txBody>
          <a:bodyPr anchor="t" rtlCol="false" tIns="0" lIns="0" bIns="0" rIns="0">
            <a:spAutoFit/>
          </a:bodyPr>
          <a:lstStyle/>
          <a:p>
            <a:pPr algn="l" marL="0" indent="0" lvl="0">
              <a:lnSpc>
                <a:spcPts val="4648"/>
              </a:lnSpc>
            </a:pPr>
            <a:r>
              <a:rPr lang="en-US" sz="2734">
                <a:solidFill>
                  <a:srgbClr val="0F4662"/>
                </a:solidFill>
                <a:latin typeface="Quicksand"/>
                <a:ea typeface="Quicksand"/>
                <a:cs typeface="Quicksand"/>
                <a:sym typeface="Quicksand"/>
              </a:rPr>
              <a:t>This function has been defined to add a new student (only if max limit is not reached). </a:t>
            </a:r>
          </a:p>
        </p:txBody>
      </p:sp>
      <p:sp>
        <p:nvSpPr>
          <p:cNvPr name="TextBox 7" id="7"/>
          <p:cNvSpPr txBox="true"/>
          <p:nvPr/>
        </p:nvSpPr>
        <p:spPr>
          <a:xfrm rot="0">
            <a:off x="523266" y="4822589"/>
            <a:ext cx="12325216" cy="186881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There is a</a:t>
            </a:r>
            <a:r>
              <a:rPr lang="en-US" b="true" sz="2969">
                <a:solidFill>
                  <a:srgbClr val="0F4662"/>
                </a:solidFill>
                <a:latin typeface="Quicksand Bold"/>
                <a:ea typeface="Quicksand Bold"/>
                <a:cs typeface="Quicksand Bold"/>
                <a:sym typeface="Quicksand Bold"/>
              </a:rPr>
              <a:t> IF condition</a:t>
            </a:r>
            <a:r>
              <a:rPr lang="en-US" sz="2969">
                <a:solidFill>
                  <a:srgbClr val="0F4662"/>
                </a:solidFill>
                <a:latin typeface="Quicksand"/>
                <a:ea typeface="Quicksand"/>
                <a:cs typeface="Quicksand"/>
                <a:sym typeface="Quicksand"/>
              </a:rPr>
              <a:t> that checks if the current number of students has reached the maximum limit. If it has, it prevents adding more students.</a:t>
            </a:r>
          </a:p>
        </p:txBody>
      </p:sp>
      <p:sp>
        <p:nvSpPr>
          <p:cNvPr name="TextBox 8" id="8"/>
          <p:cNvSpPr txBox="true"/>
          <p:nvPr/>
        </p:nvSpPr>
        <p:spPr>
          <a:xfrm rot="0">
            <a:off x="523266" y="7325540"/>
            <a:ext cx="12325216" cy="1230644"/>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If not it will ask for the user details and add the new student. </a:t>
            </a:r>
          </a:p>
          <a:p>
            <a:pPr algn="l">
              <a:lnSpc>
                <a:spcPts val="5048"/>
              </a:lnSpc>
            </a:pPr>
          </a:p>
        </p:txBody>
      </p:sp>
      <p:sp>
        <p:nvSpPr>
          <p:cNvPr name="TextBox 9" id="9"/>
          <p:cNvSpPr txBox="true"/>
          <p:nvPr/>
        </p:nvSpPr>
        <p:spPr>
          <a:xfrm rot="0">
            <a:off x="523266" y="2957812"/>
            <a:ext cx="12325216" cy="1230644"/>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This function takes </a:t>
            </a:r>
            <a:r>
              <a:rPr lang="en-US" b="true" sz="2969">
                <a:solidFill>
                  <a:srgbClr val="0F4662"/>
                </a:solidFill>
                <a:latin typeface="Quicksand Bold"/>
                <a:ea typeface="Quicksand Bold"/>
                <a:cs typeface="Quicksand Bold"/>
                <a:sym typeface="Quicksand Bold"/>
              </a:rPr>
              <a:t>2 parameters</a:t>
            </a:r>
            <a:r>
              <a:rPr lang="en-US" sz="2969">
                <a:solidFill>
                  <a:srgbClr val="0F4662"/>
                </a:solidFill>
                <a:latin typeface="Quicksand"/>
                <a:ea typeface="Quicksand"/>
                <a:cs typeface="Quicksand"/>
                <a:sym typeface="Quicksand"/>
              </a:rPr>
              <a:t> first 2D array name students to store the students data and second number of students.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51772" y="599017"/>
            <a:ext cx="15434112" cy="8284217"/>
          </a:xfrm>
          <a:custGeom>
            <a:avLst/>
            <a:gdLst/>
            <a:ahLst/>
            <a:cxnLst/>
            <a:rect r="r" b="b" t="t" l="l"/>
            <a:pathLst>
              <a:path h="8284217" w="15434112">
                <a:moveTo>
                  <a:pt x="0" y="0"/>
                </a:moveTo>
                <a:lnTo>
                  <a:pt x="15434111" y="0"/>
                </a:lnTo>
                <a:lnTo>
                  <a:pt x="15434111" y="8284216"/>
                </a:lnTo>
                <a:lnTo>
                  <a:pt x="0" y="8284216"/>
                </a:lnTo>
                <a:lnTo>
                  <a:pt x="0" y="0"/>
                </a:lnTo>
                <a:close/>
              </a:path>
            </a:pathLst>
          </a:custGeom>
          <a:blipFill>
            <a:blip r:embed="rId2"/>
            <a:stretch>
              <a:fillRect l="0" t="-1720" r="0" b="-748"/>
            </a:stretch>
          </a:blipFill>
          <a:ln w="19050" cap="sq">
            <a:solidFill>
              <a:srgbClr val="000000"/>
            </a:solidFill>
            <a:prstDash val="solid"/>
            <a:miter/>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826572" y="153720"/>
            <a:ext cx="14072064"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Search User Function</a:t>
            </a:r>
          </a:p>
        </p:txBody>
      </p:sp>
      <p:sp>
        <p:nvSpPr>
          <p:cNvPr name="TextBox 6" id="6"/>
          <p:cNvSpPr txBox="true"/>
          <p:nvPr/>
        </p:nvSpPr>
        <p:spPr>
          <a:xfrm rot="0">
            <a:off x="523266" y="1370815"/>
            <a:ext cx="13267322" cy="545373"/>
          </a:xfrm>
          <a:prstGeom prst="rect">
            <a:avLst/>
          </a:prstGeom>
        </p:spPr>
        <p:txBody>
          <a:bodyPr anchor="t" rtlCol="false" tIns="0" lIns="0" bIns="0" rIns="0">
            <a:spAutoFit/>
          </a:bodyPr>
          <a:lstStyle/>
          <a:p>
            <a:pPr algn="l" marL="0" indent="0" lvl="0">
              <a:lnSpc>
                <a:spcPts val="4648"/>
              </a:lnSpc>
            </a:pPr>
            <a:r>
              <a:rPr lang="en-US" sz="2734">
                <a:solidFill>
                  <a:srgbClr val="0F4662"/>
                </a:solidFill>
                <a:latin typeface="Quicksand"/>
                <a:ea typeface="Quicksand"/>
                <a:cs typeface="Quicksand"/>
                <a:sym typeface="Quicksand"/>
              </a:rPr>
              <a:t>This function has been defined to search for a student by roll number.</a:t>
            </a:r>
          </a:p>
        </p:txBody>
      </p:sp>
      <p:sp>
        <p:nvSpPr>
          <p:cNvPr name="TextBox 7" id="7"/>
          <p:cNvSpPr txBox="true"/>
          <p:nvPr/>
        </p:nvSpPr>
        <p:spPr>
          <a:xfrm rot="0">
            <a:off x="523266" y="3740126"/>
            <a:ext cx="12325216" cy="186881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There is a</a:t>
            </a:r>
            <a:r>
              <a:rPr lang="en-US" b="true" sz="2969">
                <a:solidFill>
                  <a:srgbClr val="0F4662"/>
                </a:solidFill>
                <a:latin typeface="Quicksand Bold"/>
                <a:ea typeface="Quicksand Bold"/>
                <a:cs typeface="Quicksand Bold"/>
                <a:sym typeface="Quicksand Bold"/>
              </a:rPr>
              <a:t> IF condition</a:t>
            </a:r>
            <a:r>
              <a:rPr lang="en-US" sz="2969">
                <a:solidFill>
                  <a:srgbClr val="0F4662"/>
                </a:solidFill>
                <a:latin typeface="Quicksand"/>
                <a:ea typeface="Quicksand"/>
                <a:cs typeface="Quicksand"/>
                <a:sym typeface="Quicksand"/>
              </a:rPr>
              <a:t> that checks whether there are any students to search for. If numStudents is zero, it means no students are registered.</a:t>
            </a:r>
          </a:p>
        </p:txBody>
      </p:sp>
      <p:sp>
        <p:nvSpPr>
          <p:cNvPr name="TextBox 8" id="8"/>
          <p:cNvSpPr txBox="true"/>
          <p:nvPr/>
        </p:nvSpPr>
        <p:spPr>
          <a:xfrm rot="0">
            <a:off x="523266" y="5799445"/>
            <a:ext cx="12325216" cy="186881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If numStudents are not zero it prompts the user to enter the roll number of the student they want to search for. </a:t>
            </a:r>
          </a:p>
          <a:p>
            <a:pPr algn="l">
              <a:lnSpc>
                <a:spcPts val="5048"/>
              </a:lnSpc>
            </a:pPr>
          </a:p>
        </p:txBody>
      </p:sp>
      <p:sp>
        <p:nvSpPr>
          <p:cNvPr name="TextBox 9" id="9"/>
          <p:cNvSpPr txBox="true"/>
          <p:nvPr/>
        </p:nvSpPr>
        <p:spPr>
          <a:xfrm rot="0">
            <a:off x="523266" y="2321280"/>
            <a:ext cx="12325216" cy="1230644"/>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This function takes </a:t>
            </a:r>
            <a:r>
              <a:rPr lang="en-US" b="true" sz="2969">
                <a:solidFill>
                  <a:srgbClr val="0F4662"/>
                </a:solidFill>
                <a:latin typeface="Quicksand Bold"/>
                <a:ea typeface="Quicksand Bold"/>
                <a:cs typeface="Quicksand Bold"/>
                <a:sym typeface="Quicksand Bold"/>
              </a:rPr>
              <a:t>2 parameters</a:t>
            </a:r>
            <a:r>
              <a:rPr lang="en-US" sz="2969">
                <a:solidFill>
                  <a:srgbClr val="0F4662"/>
                </a:solidFill>
                <a:latin typeface="Quicksand"/>
                <a:ea typeface="Quicksand"/>
                <a:cs typeface="Quicksand"/>
                <a:sym typeface="Quicksand"/>
              </a:rPr>
              <a:t> first 2D array name students to store the students data and second number of students. </a:t>
            </a:r>
          </a:p>
        </p:txBody>
      </p:sp>
      <p:sp>
        <p:nvSpPr>
          <p:cNvPr name="TextBox 10" id="10"/>
          <p:cNvSpPr txBox="true"/>
          <p:nvPr/>
        </p:nvSpPr>
        <p:spPr>
          <a:xfrm rot="0">
            <a:off x="523266" y="7141831"/>
            <a:ext cx="12325216" cy="3145169"/>
          </a:xfrm>
          <a:prstGeom prst="rect">
            <a:avLst/>
          </a:prstGeom>
        </p:spPr>
        <p:txBody>
          <a:bodyPr anchor="t" rtlCol="false" tIns="0" lIns="0" bIns="0" rIns="0">
            <a:spAutoFit/>
          </a:bodyPr>
          <a:lstStyle/>
          <a:p>
            <a:pPr algn="l" marL="641176" indent="-320588" lvl="1">
              <a:lnSpc>
                <a:spcPts val="5048"/>
              </a:lnSpc>
              <a:buFont typeface="Arial"/>
              <a:buChar char="•"/>
            </a:pPr>
            <a:r>
              <a:rPr lang="en-US" sz="2969">
                <a:solidFill>
                  <a:srgbClr val="0F4662"/>
                </a:solidFill>
                <a:latin typeface="Quicksand"/>
                <a:ea typeface="Quicksand"/>
                <a:cs typeface="Quicksand"/>
                <a:sym typeface="Quicksand"/>
              </a:rPr>
              <a:t>for loop that iterates through all the students in the array, from index 0 to numStudents.  Inside the loop, it compares the roll number of the current student with the entered rollNo. If they match, it means the student has been found.</a:t>
            </a:r>
          </a:p>
          <a:p>
            <a:pPr algn="l">
              <a:lnSpc>
                <a:spcPts val="504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DAGShNvoZGI</dc:identifier>
  <dcterms:modified xsi:type="dcterms:W3CDTF">2011-08-01T06:04:30Z</dcterms:modified>
  <cp:revision>1</cp:revision>
  <dc:title>HCI Assignment</dc:title>
</cp:coreProperties>
</file>