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556500" cy="1069181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3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83652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panose="020F0502020204030204" pitchFamily="34" charset="0"/>
        </a:defRPr>
      </a:lvl2pPr>
      <a:lvl3pPr algn="l" rtl="0" fontAlgn="base">
        <a:lnSpc>
          <a:spcPct val="90000"/>
        </a:lnSpc>
        <a:spcBef>
          <a:spcPct val="0"/>
        </a:spcBef>
        <a:spcAft>
          <a:spcPct val="0"/>
        </a:spcAft>
        <a:defRPr sz="4400">
          <a:solidFill>
            <a:schemeClr val="tx1"/>
          </a:solidFill>
          <a:latin typeface="Calibri" panose="020F0502020204030204" pitchFamily="34" charset="0"/>
        </a:defRPr>
      </a:lvl3pPr>
      <a:lvl4pPr algn="l" rtl="0" fontAlgn="base">
        <a:lnSpc>
          <a:spcPct val="90000"/>
        </a:lnSpc>
        <a:spcBef>
          <a:spcPct val="0"/>
        </a:spcBef>
        <a:spcAft>
          <a:spcPct val="0"/>
        </a:spcAft>
        <a:defRPr sz="4400">
          <a:solidFill>
            <a:schemeClr val="tx1"/>
          </a:solidFill>
          <a:latin typeface="Calibri" panose="020F0502020204030204" pitchFamily="34" charset="0"/>
        </a:defRPr>
      </a:lvl4pPr>
      <a:lvl5pPr algn="l" rtl="0" fontAlgn="base">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rhoods_in_Mumba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9FCCB46E-81F1-4677-A16B-CFF9BF4242F5}"/>
              </a:ext>
            </a:extLst>
          </p:cNvPr>
          <p:cNvSpPr>
            <a:spLocks noChangeArrowheads="1"/>
          </p:cNvSpPr>
          <p:nvPr/>
        </p:nvSpPr>
        <p:spPr bwMode="auto">
          <a:xfrm>
            <a:off x="1082675" y="3255963"/>
            <a:ext cx="5262563"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2313"/>
              </a:spcAft>
            </a:pPr>
            <a:r>
              <a:rPr lang="en-US" altLang="en-US" sz="2000" b="1">
                <a:latin typeface="Times New Roman" panose="02020603050405020304" pitchFamily="18" charset="0"/>
              </a:rPr>
              <a:t>Applied Data Science Capstone Project</a:t>
            </a:r>
          </a:p>
          <a:p>
            <a:pPr algn="ctr" eaLnBrk="1" hangingPunct="1">
              <a:lnSpc>
                <a:spcPts val="3788"/>
              </a:lnSpc>
              <a:spcAft>
                <a:spcPts val="213"/>
              </a:spcAft>
            </a:pPr>
            <a:r>
              <a:rPr lang="en-US" altLang="en-US" sz="2200" b="1">
                <a:latin typeface="Times New Roman" panose="02020603050405020304" pitchFamily="18" charset="0"/>
              </a:rPr>
              <a:t>Analyzing the Neighborhoods in Mumbai to Start a new Restaurant</a:t>
            </a:r>
          </a:p>
          <a:p>
            <a:pPr algn="ctr" eaLnBrk="1" hangingPunct="1"/>
            <a:r>
              <a:rPr lang="en-US" altLang="en-US" sz="1300">
                <a:latin typeface="Times New Roman" panose="02020603050405020304" pitchFamily="18" charset="0"/>
              </a:rPr>
              <a:t>By:Anoosh GP,2021</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607F2E0F-90C0-4CD3-A819-35264E6E47F4}"/>
              </a:ext>
            </a:extLst>
          </p:cNvPr>
          <p:cNvSpPr>
            <a:spLocks noChangeArrowheads="1"/>
          </p:cNvSpPr>
          <p:nvPr/>
        </p:nvSpPr>
        <p:spPr bwMode="auto">
          <a:xfrm>
            <a:off x="895350" y="933450"/>
            <a:ext cx="5761038"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pPr>
            <a:r>
              <a:rPr lang="en-US" altLang="en-US" sz="1300">
                <a:latin typeface="Times New Roman" panose="02020603050405020304" pitchFamily="18" charset="0"/>
              </a:rPr>
              <a:t>A dataframe was also created which contained the top 10 most common venues of all neighborhoods. Though this is not a part of Feature Extraction, it is important to provide a glimpse into what this dataframe looks like as it will be used later to combine the results from the unsupervised learning model. The top 10 rows of this dataframe are shown in Figure 9.</a:t>
            </a:r>
          </a:p>
        </p:txBody>
      </p:sp>
      <p:sp>
        <p:nvSpPr>
          <p:cNvPr id="10243" name="Rectangle 2">
            <a:extLst>
              <a:ext uri="{FF2B5EF4-FFF2-40B4-BE49-F238E27FC236}">
                <a16:creationId xmlns:a16="http://schemas.microsoft.com/office/drawing/2014/main" id="{73F5944C-A478-49F2-9A75-91FC78211A05}"/>
              </a:ext>
            </a:extLst>
          </p:cNvPr>
          <p:cNvSpPr>
            <a:spLocks noChangeArrowheads="1"/>
          </p:cNvSpPr>
          <p:nvPr/>
        </p:nvSpPr>
        <p:spPr bwMode="auto">
          <a:xfrm>
            <a:off x="1657350" y="2992438"/>
            <a:ext cx="33655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25"/>
              </a:lnSpc>
            </a:pPr>
            <a:r>
              <a:rPr lang="en-US" altLang="en-US" sz="400">
                <a:solidFill>
                  <a:srgbClr val="2A2929"/>
                </a:solidFill>
                <a:latin typeface="Tahoma" panose="020B0604030504040204" pitchFamily="34" charset="0"/>
              </a:rPr>
              <a:t>1st Most Common Venue</a:t>
            </a:r>
          </a:p>
        </p:txBody>
      </p:sp>
      <p:sp>
        <p:nvSpPr>
          <p:cNvPr id="10244" name="Rectangle 3">
            <a:extLst>
              <a:ext uri="{FF2B5EF4-FFF2-40B4-BE49-F238E27FC236}">
                <a16:creationId xmlns:a16="http://schemas.microsoft.com/office/drawing/2014/main" id="{5BD2FB91-2296-43F6-B1CE-B3D40201016B}"/>
              </a:ext>
            </a:extLst>
          </p:cNvPr>
          <p:cNvSpPr>
            <a:spLocks noChangeArrowheads="1"/>
          </p:cNvSpPr>
          <p:nvPr/>
        </p:nvSpPr>
        <p:spPr bwMode="auto">
          <a:xfrm>
            <a:off x="2030413" y="3028950"/>
            <a:ext cx="487362"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pPr>
            <a:r>
              <a:rPr lang="en-US" altLang="en-US" sz="400">
                <a:solidFill>
                  <a:srgbClr val="2A2929"/>
                </a:solidFill>
                <a:latin typeface="Tahoma" panose="020B0604030504040204" pitchFamily="34" charset="0"/>
              </a:rPr>
              <a:t>2nd Most Common Venue</a:t>
            </a:r>
          </a:p>
        </p:txBody>
      </p:sp>
      <p:sp>
        <p:nvSpPr>
          <p:cNvPr id="10245" name="Rectangle 4">
            <a:extLst>
              <a:ext uri="{FF2B5EF4-FFF2-40B4-BE49-F238E27FC236}">
                <a16:creationId xmlns:a16="http://schemas.microsoft.com/office/drawing/2014/main" id="{E2268AAD-CCC4-4FA7-8F90-BDB01DC4C003}"/>
              </a:ext>
            </a:extLst>
          </p:cNvPr>
          <p:cNvSpPr>
            <a:spLocks noChangeArrowheads="1"/>
          </p:cNvSpPr>
          <p:nvPr/>
        </p:nvSpPr>
        <p:spPr bwMode="auto">
          <a:xfrm>
            <a:off x="1219200" y="3438525"/>
            <a:ext cx="30480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434343"/>
                </a:solidFill>
                <a:latin typeface="Tahoma" panose="020B0604030504040204" pitchFamily="34" charset="0"/>
              </a:rPr>
              <a:t>Chakala.</a:t>
            </a:r>
          </a:p>
          <a:p>
            <a:pPr eaLnBrk="1" hangingPunct="1"/>
            <a:r>
              <a:rPr lang="en-US" altLang="en-US" sz="400">
                <a:solidFill>
                  <a:srgbClr val="434343"/>
                </a:solidFill>
                <a:latin typeface="Tahoma" panose="020B0604030504040204" pitchFamily="34" charset="0"/>
              </a:rPr>
              <a:t>Andheri</a:t>
            </a:r>
          </a:p>
        </p:txBody>
      </p:sp>
      <p:sp>
        <p:nvSpPr>
          <p:cNvPr id="6" name="Rectangle 5">
            <a:extLst>
              <a:ext uri="{FF2B5EF4-FFF2-40B4-BE49-F238E27FC236}">
                <a16:creationId xmlns:a16="http://schemas.microsoft.com/office/drawing/2014/main" id="{578CD9F6-8A7A-4D2D-AE4C-5E5C1D0CBF97}"/>
              </a:ext>
            </a:extLst>
          </p:cNvPr>
          <p:cNvSpPr/>
          <p:nvPr/>
        </p:nvSpPr>
        <p:spPr>
          <a:xfrm>
            <a:off x="969963" y="3803650"/>
            <a:ext cx="560387" cy="871538"/>
          </a:xfrm>
          <a:prstGeom prst="rect">
            <a:avLst/>
          </a:prstGeom>
        </p:spPr>
        <p:txBody>
          <a:bodyPr lIns="0" tIns="0" rIns="0" bIns="0"/>
          <a:lstStyle/>
          <a:p>
            <a:pPr marL="228600" indent="-228600" eaLnBrk="1" fontAlgn="auto" hangingPunct="1">
              <a:lnSpc>
                <a:spcPts val="240"/>
              </a:lnSpc>
              <a:spcBef>
                <a:spcPts val="0"/>
              </a:spcBef>
              <a:spcAft>
                <a:spcPts val="630"/>
              </a:spcAft>
              <a:defRPr/>
            </a:pPr>
            <a:r>
              <a:rPr lang="en-US" sz="400">
                <a:solidFill>
                  <a:srgbClr val="2A2929"/>
                </a:solidFill>
                <a:latin typeface="Tahoma"/>
              </a:rPr>
              <a:t>3    </a:t>
            </a:r>
            <a:r>
              <a:rPr lang="en-US" sz="400" baseline="30000">
                <a:solidFill>
                  <a:srgbClr val="434343"/>
                </a:solidFill>
                <a:latin typeface="Tahoma"/>
              </a:rPr>
              <a:t>Four </a:t>
            </a:r>
            <a:r>
              <a:rPr lang="en-US" sz="400">
                <a:solidFill>
                  <a:srgbClr val="434343"/>
                </a:solidFill>
                <a:latin typeface="Tahoma"/>
              </a:rPr>
              <a:t>Bungalows</a:t>
            </a:r>
          </a:p>
          <a:p>
            <a:pPr algn="just" eaLnBrk="1" fontAlgn="auto" hangingPunct="1">
              <a:spcBef>
                <a:spcPts val="0"/>
              </a:spcBef>
              <a:spcAft>
                <a:spcPts val="630"/>
              </a:spcAft>
              <a:defRPr/>
            </a:pPr>
            <a:r>
              <a:rPr lang="en-US" sz="400">
                <a:solidFill>
                  <a:srgbClr val="2A2929"/>
                </a:solidFill>
                <a:latin typeface="Tahoma"/>
              </a:rPr>
              <a:t>4    </a:t>
            </a:r>
            <a:r>
              <a:rPr lang="en-US" sz="400">
                <a:solidFill>
                  <a:srgbClr val="434343"/>
                </a:solidFill>
                <a:latin typeface="Tahoma"/>
              </a:rPr>
              <a:t>Lokhandwala</a:t>
            </a:r>
          </a:p>
          <a:p>
            <a:pPr algn="just" eaLnBrk="1" fontAlgn="auto" hangingPunct="1">
              <a:spcBef>
                <a:spcPts val="0"/>
              </a:spcBef>
              <a:spcAft>
                <a:spcPts val="630"/>
              </a:spcAft>
              <a:defRPr/>
            </a:pPr>
            <a:r>
              <a:rPr lang="en-US" sz="400">
                <a:solidFill>
                  <a:srgbClr val="2A2929"/>
                </a:solidFill>
                <a:latin typeface="Tahoma"/>
              </a:rPr>
              <a:t>5    </a:t>
            </a:r>
            <a:r>
              <a:rPr lang="en-US" sz="400">
                <a:solidFill>
                  <a:srgbClr val="434343"/>
                </a:solidFill>
                <a:latin typeface="Tahoma"/>
              </a:rPr>
              <a:t>Marol</a:t>
            </a:r>
          </a:p>
          <a:p>
            <a:pPr marL="355600" indent="-355600" eaLnBrk="1" fontAlgn="auto" hangingPunct="1">
              <a:lnSpc>
                <a:spcPts val="1176"/>
              </a:lnSpc>
              <a:spcBef>
                <a:spcPts val="0"/>
              </a:spcBef>
              <a:spcAft>
                <a:spcPts val="0"/>
              </a:spcAft>
              <a:defRPr/>
            </a:pPr>
            <a:r>
              <a:rPr lang="en-US" sz="400">
                <a:solidFill>
                  <a:srgbClr val="2A2929"/>
                </a:solidFill>
                <a:latin typeface="Tahoma"/>
              </a:rPr>
              <a:t>6    </a:t>
            </a:r>
            <a:r>
              <a:rPr lang="en-US" sz="400">
                <a:solidFill>
                  <a:srgbClr val="434343"/>
                </a:solidFill>
                <a:latin typeface="Tahoma"/>
              </a:rPr>
              <a:t>Sahar Seven</a:t>
            </a:r>
          </a:p>
          <a:p>
            <a:pPr algn="just" eaLnBrk="1" fontAlgn="auto" hangingPunct="1">
              <a:spcBef>
                <a:spcPts val="0"/>
              </a:spcBef>
              <a:spcAft>
                <a:spcPts val="0"/>
              </a:spcAft>
              <a:defRPr/>
            </a:pPr>
            <a:r>
              <a:rPr lang="en-US" sz="400" baseline="30000">
                <a:solidFill>
                  <a:srgbClr val="2A2929"/>
                </a:solidFill>
                <a:latin typeface="Tahoma"/>
              </a:rPr>
              <a:t>7</a:t>
            </a:r>
            <a:r>
              <a:rPr lang="en-US" sz="400">
                <a:solidFill>
                  <a:srgbClr val="2A2929"/>
                </a:solidFill>
                <a:latin typeface="Tahoma"/>
              </a:rPr>
              <a:t>    </a:t>
            </a:r>
            <a:r>
              <a:rPr lang="en-US" sz="400">
                <a:solidFill>
                  <a:srgbClr val="434343"/>
                </a:solidFill>
                <a:latin typeface="Tahoma"/>
              </a:rPr>
              <a:t>Bungalows</a:t>
            </a:r>
          </a:p>
        </p:txBody>
      </p:sp>
      <p:sp>
        <p:nvSpPr>
          <p:cNvPr id="10247" name="Rectangle 6">
            <a:extLst>
              <a:ext uri="{FF2B5EF4-FFF2-40B4-BE49-F238E27FC236}">
                <a16:creationId xmlns:a16="http://schemas.microsoft.com/office/drawing/2014/main" id="{AB114E5B-0C83-4D4B-99B7-BF712147727E}"/>
              </a:ext>
            </a:extLst>
          </p:cNvPr>
          <p:cNvSpPr>
            <a:spLocks noChangeArrowheads="1"/>
          </p:cNvSpPr>
          <p:nvPr/>
        </p:nvSpPr>
        <p:spPr bwMode="auto">
          <a:xfrm>
            <a:off x="1633538" y="3986213"/>
            <a:ext cx="360362"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Indian</a:t>
            </a:r>
          </a:p>
          <a:p>
            <a:pPr algn="r" eaLnBrk="1" hangingPunct="1"/>
            <a:r>
              <a:rPr lang="en-US" altLang="en-US" sz="400">
                <a:solidFill>
                  <a:srgbClr val="434343"/>
                </a:solidFill>
                <a:latin typeface="Tahoma" panose="020B0604030504040204" pitchFamily="34" charset="0"/>
              </a:rPr>
              <a:t>Restaurant</a:t>
            </a:r>
          </a:p>
        </p:txBody>
      </p:sp>
      <p:sp>
        <p:nvSpPr>
          <p:cNvPr id="10248" name="Rectangle 7">
            <a:extLst>
              <a:ext uri="{FF2B5EF4-FFF2-40B4-BE49-F238E27FC236}">
                <a16:creationId xmlns:a16="http://schemas.microsoft.com/office/drawing/2014/main" id="{7C3EC859-0F67-4246-BDAD-8E082C4033F6}"/>
              </a:ext>
            </a:extLst>
          </p:cNvPr>
          <p:cNvSpPr>
            <a:spLocks noChangeArrowheads="1"/>
          </p:cNvSpPr>
          <p:nvPr/>
        </p:nvSpPr>
        <p:spPr bwMode="auto">
          <a:xfrm>
            <a:off x="1633538" y="4170363"/>
            <a:ext cx="360362"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Indian</a:t>
            </a:r>
          </a:p>
          <a:p>
            <a:pPr algn="r" eaLnBrk="1" hangingPunct="1"/>
            <a:r>
              <a:rPr lang="en-US" altLang="en-US" sz="400">
                <a:solidFill>
                  <a:srgbClr val="434343"/>
                </a:solidFill>
                <a:latin typeface="Tahoma" panose="020B0604030504040204" pitchFamily="34" charset="0"/>
              </a:rPr>
              <a:t>Restaurant</a:t>
            </a:r>
          </a:p>
        </p:txBody>
      </p:sp>
      <p:sp>
        <p:nvSpPr>
          <p:cNvPr id="10249" name="Rectangle 8">
            <a:extLst>
              <a:ext uri="{FF2B5EF4-FFF2-40B4-BE49-F238E27FC236}">
                <a16:creationId xmlns:a16="http://schemas.microsoft.com/office/drawing/2014/main" id="{4DAD7749-FE15-4164-88C5-795AE39818F4}"/>
              </a:ext>
            </a:extLst>
          </p:cNvPr>
          <p:cNvSpPr>
            <a:spLocks noChangeArrowheads="1"/>
          </p:cNvSpPr>
          <p:nvPr/>
        </p:nvSpPr>
        <p:spPr bwMode="auto">
          <a:xfrm>
            <a:off x="1749425" y="4748213"/>
            <a:ext cx="20796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425"/>
              </a:spcAft>
            </a:pPr>
            <a:r>
              <a:rPr lang="en-US" altLang="en-US" sz="400">
                <a:solidFill>
                  <a:srgbClr val="434343"/>
                </a:solidFill>
                <a:latin typeface="Tahoma" panose="020B0604030504040204" pitchFamily="34" charset="0"/>
              </a:rPr>
              <a:t>Cafe</a:t>
            </a:r>
          </a:p>
          <a:p>
            <a:pPr eaLnBrk="1" hangingPunct="1"/>
            <a:r>
              <a:rPr lang="en-US" altLang="en-US" sz="400">
                <a:solidFill>
                  <a:srgbClr val="434343"/>
                </a:solidFill>
                <a:latin typeface="Tahoma" panose="020B0604030504040204" pitchFamily="34" charset="0"/>
              </a:rPr>
              <a:t>Indian</a:t>
            </a:r>
          </a:p>
        </p:txBody>
      </p:sp>
      <p:sp>
        <p:nvSpPr>
          <p:cNvPr id="10250" name="Rectangle 9">
            <a:extLst>
              <a:ext uri="{FF2B5EF4-FFF2-40B4-BE49-F238E27FC236}">
                <a16:creationId xmlns:a16="http://schemas.microsoft.com/office/drawing/2014/main" id="{6DC2EEEF-C595-400D-B46B-DE7591E0FE73}"/>
              </a:ext>
            </a:extLst>
          </p:cNvPr>
          <p:cNvSpPr>
            <a:spLocks noChangeArrowheads="1"/>
          </p:cNvSpPr>
          <p:nvPr/>
        </p:nvSpPr>
        <p:spPr bwMode="auto">
          <a:xfrm>
            <a:off x="2038350" y="3297238"/>
            <a:ext cx="43021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Coffee Shop Indian Restaurant Indian Restaurant Cafe</a:t>
            </a:r>
          </a:p>
        </p:txBody>
      </p:sp>
      <p:sp>
        <p:nvSpPr>
          <p:cNvPr id="10251" name="Rectangle 10">
            <a:extLst>
              <a:ext uri="{FF2B5EF4-FFF2-40B4-BE49-F238E27FC236}">
                <a16:creationId xmlns:a16="http://schemas.microsoft.com/office/drawing/2014/main" id="{BFF80DAB-143A-476A-8C42-51F353D08C33}"/>
              </a:ext>
            </a:extLst>
          </p:cNvPr>
          <p:cNvSpPr>
            <a:spLocks noChangeArrowheads="1"/>
          </p:cNvSpPr>
          <p:nvPr/>
        </p:nvSpPr>
        <p:spPr bwMode="auto">
          <a:xfrm>
            <a:off x="2270125" y="3995738"/>
            <a:ext cx="198438" cy="4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Chinese</a:t>
            </a:r>
          </a:p>
        </p:txBody>
      </p:sp>
      <p:sp>
        <p:nvSpPr>
          <p:cNvPr id="10252" name="Rectangle 11">
            <a:extLst>
              <a:ext uri="{FF2B5EF4-FFF2-40B4-BE49-F238E27FC236}">
                <a16:creationId xmlns:a16="http://schemas.microsoft.com/office/drawing/2014/main" id="{0D92AD9D-B05D-46DE-88BD-1768596A2B49}"/>
              </a:ext>
            </a:extLst>
          </p:cNvPr>
          <p:cNvSpPr>
            <a:spLocks noChangeArrowheads="1"/>
          </p:cNvSpPr>
          <p:nvPr/>
        </p:nvSpPr>
        <p:spPr bwMode="auto">
          <a:xfrm>
            <a:off x="2203450" y="4059238"/>
            <a:ext cx="261938" cy="4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spcAft>
                <a:spcPts val="425"/>
              </a:spcAft>
            </a:pPr>
            <a:r>
              <a:rPr lang="en-US" altLang="en-US" sz="400">
                <a:solidFill>
                  <a:srgbClr val="434343"/>
                </a:solidFill>
                <a:latin typeface="Tahoma" panose="020B0604030504040204" pitchFamily="34" charset="0"/>
              </a:rPr>
              <a:t>Restaurant</a:t>
            </a:r>
          </a:p>
        </p:txBody>
      </p:sp>
      <p:sp>
        <p:nvSpPr>
          <p:cNvPr id="10253" name="Rectangle 12">
            <a:extLst>
              <a:ext uri="{FF2B5EF4-FFF2-40B4-BE49-F238E27FC236}">
                <a16:creationId xmlns:a16="http://schemas.microsoft.com/office/drawing/2014/main" id="{A6AE86D2-83DD-4960-9127-F0A57CCEEA34}"/>
              </a:ext>
            </a:extLst>
          </p:cNvPr>
          <p:cNvSpPr>
            <a:spLocks noChangeArrowheads="1"/>
          </p:cNvSpPr>
          <p:nvPr/>
        </p:nvSpPr>
        <p:spPr bwMode="auto">
          <a:xfrm>
            <a:off x="2341563" y="4211638"/>
            <a:ext cx="123825" cy="4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Hotel</a:t>
            </a:r>
          </a:p>
        </p:txBody>
      </p:sp>
      <p:sp>
        <p:nvSpPr>
          <p:cNvPr id="10254" name="Rectangle 13">
            <a:extLst>
              <a:ext uri="{FF2B5EF4-FFF2-40B4-BE49-F238E27FC236}">
                <a16:creationId xmlns:a16="http://schemas.microsoft.com/office/drawing/2014/main" id="{4564A3AB-4757-4AAE-A1BC-2A056C2DFD4A}"/>
              </a:ext>
            </a:extLst>
          </p:cNvPr>
          <p:cNvSpPr>
            <a:spLocks noChangeArrowheads="1"/>
          </p:cNvSpPr>
          <p:nvPr/>
        </p:nvSpPr>
        <p:spPr bwMode="auto">
          <a:xfrm>
            <a:off x="2355850" y="4395788"/>
            <a:ext cx="109538" cy="4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Cafe</a:t>
            </a:r>
          </a:p>
        </p:txBody>
      </p:sp>
      <p:sp>
        <p:nvSpPr>
          <p:cNvPr id="10255" name="Rectangle 14">
            <a:extLst>
              <a:ext uri="{FF2B5EF4-FFF2-40B4-BE49-F238E27FC236}">
                <a16:creationId xmlns:a16="http://schemas.microsoft.com/office/drawing/2014/main" id="{BA54A043-AB61-45F4-A8BF-175F3F43B79F}"/>
              </a:ext>
            </a:extLst>
          </p:cNvPr>
          <p:cNvSpPr>
            <a:spLocks noChangeArrowheads="1"/>
          </p:cNvSpPr>
          <p:nvPr/>
        </p:nvSpPr>
        <p:spPr bwMode="auto">
          <a:xfrm>
            <a:off x="2371725" y="4578350"/>
            <a:ext cx="96838"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Pub</a:t>
            </a:r>
          </a:p>
        </p:txBody>
      </p:sp>
      <p:sp>
        <p:nvSpPr>
          <p:cNvPr id="10256" name="Rectangle 15">
            <a:extLst>
              <a:ext uri="{FF2B5EF4-FFF2-40B4-BE49-F238E27FC236}">
                <a16:creationId xmlns:a16="http://schemas.microsoft.com/office/drawing/2014/main" id="{09201B51-CD3A-4368-AD89-43CD7B9288F4}"/>
              </a:ext>
            </a:extLst>
          </p:cNvPr>
          <p:cNvSpPr>
            <a:spLocks noChangeArrowheads="1"/>
          </p:cNvSpPr>
          <p:nvPr/>
        </p:nvSpPr>
        <p:spPr bwMode="auto">
          <a:xfrm>
            <a:off x="2001838" y="4760913"/>
            <a:ext cx="4667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Ice Cream Shop Convenience Store</a:t>
            </a:r>
          </a:p>
        </p:txBody>
      </p:sp>
      <p:sp>
        <p:nvSpPr>
          <p:cNvPr id="10257" name="Rectangle 16">
            <a:extLst>
              <a:ext uri="{FF2B5EF4-FFF2-40B4-BE49-F238E27FC236}">
                <a16:creationId xmlns:a16="http://schemas.microsoft.com/office/drawing/2014/main" id="{71A0F6CE-A943-4018-8751-5FCDD8A1F5A3}"/>
              </a:ext>
            </a:extLst>
          </p:cNvPr>
          <p:cNvSpPr>
            <a:spLocks noChangeArrowheads="1"/>
          </p:cNvSpPr>
          <p:nvPr/>
        </p:nvSpPr>
        <p:spPr bwMode="auto">
          <a:xfrm>
            <a:off x="2554288" y="3028950"/>
            <a:ext cx="487362"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pPr>
            <a:r>
              <a:rPr lang="en-US" altLang="en-US" sz="400">
                <a:solidFill>
                  <a:srgbClr val="2A2929"/>
                </a:solidFill>
                <a:latin typeface="Tahoma" panose="020B0604030504040204" pitchFamily="34" charset="0"/>
              </a:rPr>
              <a:t>3rd Most Common Venue</a:t>
            </a:r>
          </a:p>
        </p:txBody>
      </p:sp>
      <p:sp>
        <p:nvSpPr>
          <p:cNvPr id="10258" name="Rectangle 17">
            <a:extLst>
              <a:ext uri="{FF2B5EF4-FFF2-40B4-BE49-F238E27FC236}">
                <a16:creationId xmlns:a16="http://schemas.microsoft.com/office/drawing/2014/main" id="{CDF59ACA-37E3-419F-BE9F-A8E648FCEADA}"/>
              </a:ext>
            </a:extLst>
          </p:cNvPr>
          <p:cNvSpPr>
            <a:spLocks noChangeArrowheads="1"/>
          </p:cNvSpPr>
          <p:nvPr/>
        </p:nvSpPr>
        <p:spPr bwMode="auto">
          <a:xfrm>
            <a:off x="2541588" y="3292475"/>
            <a:ext cx="506412"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Bakery</a:t>
            </a:r>
          </a:p>
          <a:p>
            <a:pPr algn="r" eaLnBrk="1" hangingPunct="1">
              <a:lnSpc>
                <a:spcPts val="1438"/>
              </a:lnSpc>
            </a:pPr>
            <a:r>
              <a:rPr lang="en-US" altLang="en-US" sz="400">
                <a:solidFill>
                  <a:srgbClr val="434343"/>
                </a:solidFill>
                <a:latin typeface="Tahoma" panose="020B0604030504040204" pitchFamily="34" charset="0"/>
              </a:rPr>
              <a:t>Cate</a:t>
            </a:r>
          </a:p>
          <a:p>
            <a:pPr algn="r" eaLnBrk="1" hangingPunct="1">
              <a:lnSpc>
                <a:spcPts val="1438"/>
              </a:lnSpc>
            </a:pPr>
            <a:r>
              <a:rPr lang="en-US" altLang="en-US" sz="400">
                <a:solidFill>
                  <a:srgbClr val="434343"/>
                </a:solidFill>
                <a:latin typeface="Tahoma" panose="020B0604030504040204" pitchFamily="34" charset="0"/>
              </a:rPr>
              <a:t>Pub</a:t>
            </a:r>
          </a:p>
          <a:p>
            <a:pPr algn="r" eaLnBrk="1" hangingPunct="1">
              <a:lnSpc>
                <a:spcPts val="1438"/>
              </a:lnSpc>
            </a:pPr>
            <a:r>
              <a:rPr lang="en-US" altLang="en-US" sz="400">
                <a:solidFill>
                  <a:srgbClr val="434343"/>
                </a:solidFill>
                <a:latin typeface="Tahoma" panose="020B0604030504040204" pitchFamily="34" charset="0"/>
              </a:rPr>
              <a:t>Indian Restaurant Cafe Diner</a:t>
            </a:r>
          </a:p>
          <a:p>
            <a:pPr algn="r" eaLnBrk="1" hangingPunct="1">
              <a:lnSpc>
                <a:spcPts val="1438"/>
              </a:lnSpc>
            </a:pPr>
            <a:r>
              <a:rPr lang="en-US" altLang="en-US" sz="400">
                <a:solidFill>
                  <a:srgbClr val="434343"/>
                </a:solidFill>
                <a:latin typeface="Tahoma" panose="020B0604030504040204" pitchFamily="34" charset="0"/>
              </a:rPr>
              <a:t>Indian Restaurant</a:t>
            </a:r>
          </a:p>
        </p:txBody>
      </p:sp>
      <p:sp>
        <p:nvSpPr>
          <p:cNvPr id="10259" name="Rectangle 18">
            <a:extLst>
              <a:ext uri="{FF2B5EF4-FFF2-40B4-BE49-F238E27FC236}">
                <a16:creationId xmlns:a16="http://schemas.microsoft.com/office/drawing/2014/main" id="{5C02A807-ABBD-4E87-AC5D-A822DE2B2B44}"/>
              </a:ext>
            </a:extLst>
          </p:cNvPr>
          <p:cNvSpPr>
            <a:spLocks noChangeArrowheads="1"/>
          </p:cNvSpPr>
          <p:nvPr/>
        </p:nvSpPr>
        <p:spPr bwMode="auto">
          <a:xfrm>
            <a:off x="2682875" y="4602163"/>
            <a:ext cx="3587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spcAft>
                <a:spcPts val="425"/>
              </a:spcAft>
            </a:pPr>
            <a:r>
              <a:rPr lang="en-US" altLang="en-US" sz="400">
                <a:solidFill>
                  <a:srgbClr val="434343"/>
                </a:solidFill>
                <a:latin typeface="Tahoma" panose="020B0604030504040204" pitchFamily="34" charset="0"/>
              </a:rPr>
              <a:t>Restaurant</a:t>
            </a:r>
          </a:p>
          <a:p>
            <a:pPr algn="r" eaLnBrk="1" hangingPunct="1"/>
            <a:r>
              <a:rPr lang="en-US" altLang="en-US" sz="400">
                <a:solidFill>
                  <a:srgbClr val="434343"/>
                </a:solidFill>
                <a:latin typeface="Tahoma" panose="020B0604030504040204" pitchFamily="34" charset="0"/>
              </a:rPr>
              <a:t>Beach</a:t>
            </a:r>
          </a:p>
        </p:txBody>
      </p:sp>
      <p:sp>
        <p:nvSpPr>
          <p:cNvPr id="10260" name="Rectangle 19">
            <a:extLst>
              <a:ext uri="{FF2B5EF4-FFF2-40B4-BE49-F238E27FC236}">
                <a16:creationId xmlns:a16="http://schemas.microsoft.com/office/drawing/2014/main" id="{41F388B4-8091-4A65-B31A-C77E7B880F57}"/>
              </a:ext>
            </a:extLst>
          </p:cNvPr>
          <p:cNvSpPr>
            <a:spLocks noChangeArrowheads="1"/>
          </p:cNvSpPr>
          <p:nvPr/>
        </p:nvSpPr>
        <p:spPr bwMode="auto">
          <a:xfrm>
            <a:off x="3078163" y="3028950"/>
            <a:ext cx="4699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pPr>
            <a:r>
              <a:rPr lang="en-US" altLang="en-US" sz="400">
                <a:solidFill>
                  <a:srgbClr val="2A2929"/>
                </a:solidFill>
                <a:latin typeface="Tahoma" panose="020B0604030504040204" pitchFamily="34" charset="0"/>
              </a:rPr>
              <a:t>4th Most Common Venue</a:t>
            </a:r>
          </a:p>
        </p:txBody>
      </p:sp>
      <p:sp>
        <p:nvSpPr>
          <p:cNvPr id="10261" name="Rectangle 20">
            <a:extLst>
              <a:ext uri="{FF2B5EF4-FFF2-40B4-BE49-F238E27FC236}">
                <a16:creationId xmlns:a16="http://schemas.microsoft.com/office/drawing/2014/main" id="{51258E76-9634-4B28-8230-07E9A9AD4E40}"/>
              </a:ext>
            </a:extLst>
          </p:cNvPr>
          <p:cNvSpPr>
            <a:spLocks noChangeArrowheads="1"/>
          </p:cNvSpPr>
          <p:nvPr/>
        </p:nvSpPr>
        <p:spPr bwMode="auto">
          <a:xfrm>
            <a:off x="3206750" y="3438525"/>
            <a:ext cx="3587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500"/>
              </a:lnSpc>
            </a:pPr>
            <a:r>
              <a:rPr lang="en-US" altLang="en-US" sz="400">
                <a:solidFill>
                  <a:srgbClr val="434343"/>
                </a:solidFill>
                <a:latin typeface="Tahoma" panose="020B0604030504040204" pitchFamily="34" charset="0"/>
              </a:rPr>
              <a:t>Fast Food Restaurant</a:t>
            </a:r>
          </a:p>
        </p:txBody>
      </p:sp>
      <p:sp>
        <p:nvSpPr>
          <p:cNvPr id="10262" name="Rectangle 21">
            <a:extLst>
              <a:ext uri="{FF2B5EF4-FFF2-40B4-BE49-F238E27FC236}">
                <a16:creationId xmlns:a16="http://schemas.microsoft.com/office/drawing/2014/main" id="{E43674A8-F618-49ED-8000-D542130C5F38}"/>
              </a:ext>
            </a:extLst>
          </p:cNvPr>
          <p:cNvSpPr>
            <a:spLocks noChangeArrowheads="1"/>
          </p:cNvSpPr>
          <p:nvPr/>
        </p:nvSpPr>
        <p:spPr bwMode="auto">
          <a:xfrm>
            <a:off x="3133725" y="3621088"/>
            <a:ext cx="4381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Gym / Fitness Center</a:t>
            </a:r>
          </a:p>
        </p:txBody>
      </p:sp>
      <p:sp>
        <p:nvSpPr>
          <p:cNvPr id="10263" name="Rectangle 22">
            <a:extLst>
              <a:ext uri="{FF2B5EF4-FFF2-40B4-BE49-F238E27FC236}">
                <a16:creationId xmlns:a16="http://schemas.microsoft.com/office/drawing/2014/main" id="{D1DA2EB3-FE52-40A8-8C79-C1A2627F66FE}"/>
              </a:ext>
            </a:extLst>
          </p:cNvPr>
          <p:cNvSpPr>
            <a:spLocks noChangeArrowheads="1"/>
          </p:cNvSpPr>
          <p:nvPr/>
        </p:nvSpPr>
        <p:spPr bwMode="auto">
          <a:xfrm>
            <a:off x="3133725" y="3803650"/>
            <a:ext cx="43815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Gym / Fitness Center</a:t>
            </a:r>
          </a:p>
        </p:txBody>
      </p:sp>
      <p:sp>
        <p:nvSpPr>
          <p:cNvPr id="10264" name="Rectangle 23">
            <a:extLst>
              <a:ext uri="{FF2B5EF4-FFF2-40B4-BE49-F238E27FC236}">
                <a16:creationId xmlns:a16="http://schemas.microsoft.com/office/drawing/2014/main" id="{64A457FD-99CE-4336-BF98-0B24862F140E}"/>
              </a:ext>
            </a:extLst>
          </p:cNvPr>
          <p:cNvSpPr>
            <a:spLocks noChangeArrowheads="1"/>
          </p:cNvSpPr>
          <p:nvPr/>
        </p:nvSpPr>
        <p:spPr bwMode="auto">
          <a:xfrm>
            <a:off x="3565525" y="3028950"/>
            <a:ext cx="47625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pPr>
            <a:r>
              <a:rPr lang="en-US" altLang="en-US" sz="400">
                <a:solidFill>
                  <a:srgbClr val="2A2929"/>
                </a:solidFill>
                <a:latin typeface="Tahoma" panose="020B0604030504040204" pitchFamily="34" charset="0"/>
              </a:rPr>
              <a:t>5th Most Common Venue</a:t>
            </a:r>
          </a:p>
        </p:txBody>
      </p:sp>
      <p:sp>
        <p:nvSpPr>
          <p:cNvPr id="25" name="Rectangle 24">
            <a:extLst>
              <a:ext uri="{FF2B5EF4-FFF2-40B4-BE49-F238E27FC236}">
                <a16:creationId xmlns:a16="http://schemas.microsoft.com/office/drawing/2014/main" id="{7CEBEEED-3AF5-4A88-881B-30ABD19FCBD8}"/>
              </a:ext>
            </a:extLst>
          </p:cNvPr>
          <p:cNvSpPr/>
          <p:nvPr/>
        </p:nvSpPr>
        <p:spPr>
          <a:xfrm>
            <a:off x="4071938" y="3028950"/>
            <a:ext cx="1487487" cy="134938"/>
          </a:xfrm>
          <a:prstGeom prst="rect">
            <a:avLst/>
          </a:prstGeom>
        </p:spPr>
        <p:txBody>
          <a:bodyPr lIns="0" tIns="0" rIns="0" bIns="0"/>
          <a:lstStyle/>
          <a:p>
            <a:pPr marL="215900" algn="just" eaLnBrk="1" fontAlgn="auto" hangingPunct="1">
              <a:lnSpc>
                <a:spcPts val="552"/>
              </a:lnSpc>
              <a:spcBef>
                <a:spcPts val="0"/>
              </a:spcBef>
              <a:spcAft>
                <a:spcPts val="0"/>
              </a:spcAft>
              <a:defRPr/>
            </a:pPr>
            <a:r>
              <a:rPr lang="en-US" sz="400">
                <a:solidFill>
                  <a:srgbClr val="2A2929"/>
                </a:solidFill>
                <a:latin typeface="Tahoma"/>
              </a:rPr>
              <a:t>6th Most    7th Most    8th Most</a:t>
            </a:r>
          </a:p>
          <a:p>
            <a:pPr eaLnBrk="1" fontAlgn="auto" hangingPunct="1">
              <a:lnSpc>
                <a:spcPts val="552"/>
              </a:lnSpc>
              <a:spcBef>
                <a:spcPts val="0"/>
              </a:spcBef>
              <a:spcAft>
                <a:spcPts val="0"/>
              </a:spcAft>
              <a:defRPr/>
            </a:pPr>
            <a:r>
              <a:rPr lang="en-US" sz="400">
                <a:solidFill>
                  <a:srgbClr val="2A2929"/>
                </a:solidFill>
                <a:latin typeface="Tahoma"/>
              </a:rPr>
              <a:t>Common Venue Common Venue Common Venue</a:t>
            </a:r>
          </a:p>
        </p:txBody>
      </p:sp>
      <p:sp>
        <p:nvSpPr>
          <p:cNvPr id="10266" name="Rectangle 25">
            <a:extLst>
              <a:ext uri="{FF2B5EF4-FFF2-40B4-BE49-F238E27FC236}">
                <a16:creationId xmlns:a16="http://schemas.microsoft.com/office/drawing/2014/main" id="{AFFCB728-CAA8-4E7D-8A14-276D505F6B75}"/>
              </a:ext>
            </a:extLst>
          </p:cNvPr>
          <p:cNvSpPr>
            <a:spLocks noChangeArrowheads="1"/>
          </p:cNvSpPr>
          <p:nvPr/>
        </p:nvSpPr>
        <p:spPr bwMode="auto">
          <a:xfrm>
            <a:off x="3206750" y="4535488"/>
            <a:ext cx="3587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Chinese</a:t>
            </a:r>
          </a:p>
          <a:p>
            <a:pPr algn="r" eaLnBrk="1" hangingPunct="1"/>
            <a:r>
              <a:rPr lang="en-US" altLang="en-US" sz="400">
                <a:solidFill>
                  <a:srgbClr val="434343"/>
                </a:solidFill>
                <a:latin typeface="Tahoma" panose="020B0604030504040204" pitchFamily="34" charset="0"/>
              </a:rPr>
              <a:t>Restaurant</a:t>
            </a:r>
          </a:p>
        </p:txBody>
      </p:sp>
      <p:sp>
        <p:nvSpPr>
          <p:cNvPr id="10267" name="Rectangle 26">
            <a:extLst>
              <a:ext uri="{FF2B5EF4-FFF2-40B4-BE49-F238E27FC236}">
                <a16:creationId xmlns:a16="http://schemas.microsoft.com/office/drawing/2014/main" id="{713F368A-2598-4C05-BFF0-167ACFE9C758}"/>
              </a:ext>
            </a:extLst>
          </p:cNvPr>
          <p:cNvSpPr>
            <a:spLocks noChangeArrowheads="1"/>
          </p:cNvSpPr>
          <p:nvPr/>
        </p:nvSpPr>
        <p:spPr bwMode="auto">
          <a:xfrm>
            <a:off x="3206750" y="4900613"/>
            <a:ext cx="358775"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Mexican</a:t>
            </a:r>
          </a:p>
          <a:p>
            <a:pPr algn="r" eaLnBrk="1" hangingPunct="1"/>
            <a:r>
              <a:rPr lang="en-US" altLang="en-US" sz="400">
                <a:solidFill>
                  <a:srgbClr val="434343"/>
                </a:solidFill>
                <a:latin typeface="Tahoma" panose="020B0604030504040204" pitchFamily="34" charset="0"/>
              </a:rPr>
              <a:t>Restaurant</a:t>
            </a:r>
          </a:p>
        </p:txBody>
      </p:sp>
      <p:sp>
        <p:nvSpPr>
          <p:cNvPr id="10268" name="Rectangle 27">
            <a:extLst>
              <a:ext uri="{FF2B5EF4-FFF2-40B4-BE49-F238E27FC236}">
                <a16:creationId xmlns:a16="http://schemas.microsoft.com/office/drawing/2014/main" id="{D7A7EDAF-327F-48A7-9471-3EAA98908A27}"/>
              </a:ext>
            </a:extLst>
          </p:cNvPr>
          <p:cNvSpPr>
            <a:spLocks noChangeArrowheads="1"/>
          </p:cNvSpPr>
          <p:nvPr/>
        </p:nvSpPr>
        <p:spPr bwMode="auto">
          <a:xfrm>
            <a:off x="3614738" y="3803650"/>
            <a:ext cx="42703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Chinese</a:t>
            </a:r>
          </a:p>
          <a:p>
            <a:pPr algn="r" eaLnBrk="1" hangingPunct="1">
              <a:spcAft>
                <a:spcPts val="425"/>
              </a:spcAft>
            </a:pPr>
            <a:r>
              <a:rPr lang="en-US" altLang="en-US" sz="400">
                <a:solidFill>
                  <a:srgbClr val="434343"/>
                </a:solidFill>
                <a:latin typeface="Tahoma" panose="020B0604030504040204" pitchFamily="34" charset="0"/>
              </a:rPr>
              <a:t>Restaurant</a:t>
            </a:r>
          </a:p>
          <a:p>
            <a:pPr algn="r" eaLnBrk="1" hangingPunct="1">
              <a:lnSpc>
                <a:spcPts val="1438"/>
              </a:lnSpc>
            </a:pPr>
            <a:r>
              <a:rPr lang="en-US" altLang="en-US" sz="400">
                <a:solidFill>
                  <a:srgbClr val="434343"/>
                </a:solidFill>
                <a:latin typeface="Tahoma" panose="020B0604030504040204" pitchFamily="34" charset="0"/>
              </a:rPr>
              <a:t>Bakery Dance Studio Gym Pizza Place Coffee Shop</a:t>
            </a:r>
          </a:p>
          <a:p>
            <a:pPr algn="r" eaLnBrk="1" hangingPunct="1">
              <a:lnSpc>
                <a:spcPts val="500"/>
              </a:lnSpc>
            </a:pPr>
            <a:r>
              <a:rPr lang="en-US" altLang="en-US" sz="400">
                <a:solidFill>
                  <a:srgbClr val="434343"/>
                </a:solidFill>
                <a:latin typeface="Tahoma" panose="020B0604030504040204" pitchFamily="34" charset="0"/>
              </a:rPr>
              <a:t>Fast Food Restaurant</a:t>
            </a:r>
          </a:p>
        </p:txBody>
      </p:sp>
      <p:sp>
        <p:nvSpPr>
          <p:cNvPr id="10269" name="Rectangle 28">
            <a:extLst>
              <a:ext uri="{FF2B5EF4-FFF2-40B4-BE49-F238E27FC236}">
                <a16:creationId xmlns:a16="http://schemas.microsoft.com/office/drawing/2014/main" id="{109B117B-2EBB-4633-9C40-2622D49541A1}"/>
              </a:ext>
            </a:extLst>
          </p:cNvPr>
          <p:cNvSpPr>
            <a:spLocks noChangeArrowheads="1"/>
          </p:cNvSpPr>
          <p:nvPr/>
        </p:nvSpPr>
        <p:spPr bwMode="auto">
          <a:xfrm>
            <a:off x="4048125" y="3292475"/>
            <a:ext cx="51752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Pizza Place Asian Restaurant Lounge Bar Bar</a:t>
            </a:r>
          </a:p>
          <a:p>
            <a:pPr algn="r" eaLnBrk="1" hangingPunct="1">
              <a:lnSpc>
                <a:spcPts val="1438"/>
              </a:lnSpc>
            </a:pPr>
            <a:r>
              <a:rPr lang="en-US" altLang="en-US" sz="400">
                <a:solidFill>
                  <a:srgbClr val="434343"/>
                </a:solidFill>
                <a:latin typeface="Tahoma" panose="020B0604030504040204" pitchFamily="34" charset="0"/>
              </a:rPr>
              <a:t>Ice Cream Shop Asian Restaurant Coffee Shop</a:t>
            </a:r>
          </a:p>
          <a:p>
            <a:pPr algn="r" eaLnBrk="1" hangingPunct="1"/>
            <a:r>
              <a:rPr lang="en-US" altLang="en-US" sz="400">
                <a:solidFill>
                  <a:srgbClr val="434343"/>
                </a:solidFill>
                <a:latin typeface="Tahoma" panose="020B0604030504040204" pitchFamily="34" charset="0"/>
              </a:rPr>
              <a:t>Chinese</a:t>
            </a:r>
          </a:p>
          <a:p>
            <a:pPr algn="r" eaLnBrk="1" hangingPunct="1"/>
            <a:r>
              <a:rPr lang="en-US" altLang="en-US" sz="400">
                <a:solidFill>
                  <a:srgbClr val="434343"/>
                </a:solidFill>
                <a:latin typeface="Tahoma" panose="020B0604030504040204" pitchFamily="34" charset="0"/>
              </a:rPr>
              <a:t>Restaurant</a:t>
            </a:r>
          </a:p>
        </p:txBody>
      </p:sp>
      <p:sp>
        <p:nvSpPr>
          <p:cNvPr id="10270" name="Rectangle 29">
            <a:extLst>
              <a:ext uri="{FF2B5EF4-FFF2-40B4-BE49-F238E27FC236}">
                <a16:creationId xmlns:a16="http://schemas.microsoft.com/office/drawing/2014/main" id="{1AB08E4F-3E1F-4544-A804-896A257D5E57}"/>
              </a:ext>
            </a:extLst>
          </p:cNvPr>
          <p:cNvSpPr>
            <a:spLocks noChangeArrowheads="1"/>
          </p:cNvSpPr>
          <p:nvPr/>
        </p:nvSpPr>
        <p:spPr bwMode="auto">
          <a:xfrm>
            <a:off x="4578350" y="3292475"/>
            <a:ext cx="4572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434343"/>
                </a:solidFill>
                <a:latin typeface="Tahoma" panose="020B0604030504040204" pitchFamily="34" charset="0"/>
              </a:rPr>
              <a:t>Sandwich Race</a:t>
            </a:r>
          </a:p>
        </p:txBody>
      </p:sp>
      <p:sp>
        <p:nvSpPr>
          <p:cNvPr id="10271" name="Rectangle 30">
            <a:extLst>
              <a:ext uri="{FF2B5EF4-FFF2-40B4-BE49-F238E27FC236}">
                <a16:creationId xmlns:a16="http://schemas.microsoft.com/office/drawing/2014/main" id="{5FFFED77-A798-4ACD-B279-8057820FAF1E}"/>
              </a:ext>
            </a:extLst>
          </p:cNvPr>
          <p:cNvSpPr>
            <a:spLocks noChangeArrowheads="1"/>
          </p:cNvSpPr>
          <p:nvPr/>
        </p:nvSpPr>
        <p:spPr bwMode="auto">
          <a:xfrm>
            <a:off x="5005388" y="3438525"/>
            <a:ext cx="5540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Vegetarian / Vegan Restaurant</a:t>
            </a:r>
          </a:p>
        </p:txBody>
      </p:sp>
      <p:sp>
        <p:nvSpPr>
          <p:cNvPr id="10272" name="Rectangle 31">
            <a:extLst>
              <a:ext uri="{FF2B5EF4-FFF2-40B4-BE49-F238E27FC236}">
                <a16:creationId xmlns:a16="http://schemas.microsoft.com/office/drawing/2014/main" id="{D561DF26-352F-4BFD-A1C2-B6A0CF12EB24}"/>
              </a:ext>
            </a:extLst>
          </p:cNvPr>
          <p:cNvSpPr>
            <a:spLocks noChangeArrowheads="1"/>
          </p:cNvSpPr>
          <p:nvPr/>
        </p:nvSpPr>
        <p:spPr bwMode="auto">
          <a:xfrm>
            <a:off x="5005388" y="3621088"/>
            <a:ext cx="5540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Vegetarian / Vegan Restaurant</a:t>
            </a:r>
          </a:p>
        </p:txBody>
      </p:sp>
      <p:sp>
        <p:nvSpPr>
          <p:cNvPr id="10273" name="Rectangle 32">
            <a:extLst>
              <a:ext uri="{FF2B5EF4-FFF2-40B4-BE49-F238E27FC236}">
                <a16:creationId xmlns:a16="http://schemas.microsoft.com/office/drawing/2014/main" id="{79AB342E-1F69-4627-A8C8-BCA901C2229A}"/>
              </a:ext>
            </a:extLst>
          </p:cNvPr>
          <p:cNvSpPr>
            <a:spLocks noChangeArrowheads="1"/>
          </p:cNvSpPr>
          <p:nvPr/>
        </p:nvSpPr>
        <p:spPr bwMode="auto">
          <a:xfrm>
            <a:off x="4675188" y="3803650"/>
            <a:ext cx="360362"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Seafood</a:t>
            </a:r>
          </a:p>
          <a:p>
            <a:pPr algn="r" eaLnBrk="1" hangingPunct="1"/>
            <a:r>
              <a:rPr lang="en-US" altLang="en-US" sz="400">
                <a:solidFill>
                  <a:srgbClr val="434343"/>
                </a:solidFill>
                <a:latin typeface="Tahoma" panose="020B0604030504040204" pitchFamily="34" charset="0"/>
              </a:rPr>
              <a:t>Restaurant</a:t>
            </a:r>
          </a:p>
        </p:txBody>
      </p:sp>
      <p:sp>
        <p:nvSpPr>
          <p:cNvPr id="10274" name="Rectangle 33">
            <a:extLst>
              <a:ext uri="{FF2B5EF4-FFF2-40B4-BE49-F238E27FC236}">
                <a16:creationId xmlns:a16="http://schemas.microsoft.com/office/drawing/2014/main" id="{153C4BBE-E05D-4EEE-8E6C-E08EDF427037}"/>
              </a:ext>
            </a:extLst>
          </p:cNvPr>
          <p:cNvSpPr>
            <a:spLocks noChangeArrowheads="1"/>
          </p:cNvSpPr>
          <p:nvPr/>
        </p:nvSpPr>
        <p:spPr bwMode="auto">
          <a:xfrm>
            <a:off x="4675188" y="3986213"/>
            <a:ext cx="360362"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Italian</a:t>
            </a:r>
          </a:p>
          <a:p>
            <a:pPr algn="r" eaLnBrk="1" hangingPunct="1"/>
            <a:r>
              <a:rPr lang="en-US" altLang="en-US" sz="400">
                <a:solidFill>
                  <a:srgbClr val="434343"/>
                </a:solidFill>
                <a:latin typeface="Tahoma" panose="020B0604030504040204" pitchFamily="34" charset="0"/>
              </a:rPr>
              <a:t>Restaurant</a:t>
            </a:r>
          </a:p>
        </p:txBody>
      </p:sp>
      <p:sp>
        <p:nvSpPr>
          <p:cNvPr id="10275" name="Rectangle 34">
            <a:extLst>
              <a:ext uri="{FF2B5EF4-FFF2-40B4-BE49-F238E27FC236}">
                <a16:creationId xmlns:a16="http://schemas.microsoft.com/office/drawing/2014/main" id="{9A5E2553-B9AF-4426-AA15-193819011637}"/>
              </a:ext>
            </a:extLst>
          </p:cNvPr>
          <p:cNvSpPr>
            <a:spLocks noChangeArrowheads="1"/>
          </p:cNvSpPr>
          <p:nvPr/>
        </p:nvSpPr>
        <p:spPr bwMode="auto">
          <a:xfrm>
            <a:off x="4675188" y="4170363"/>
            <a:ext cx="360362"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Chinese</a:t>
            </a:r>
          </a:p>
          <a:p>
            <a:pPr algn="r" eaLnBrk="1" hangingPunct="1"/>
            <a:r>
              <a:rPr lang="en-US" altLang="en-US" sz="400">
                <a:solidFill>
                  <a:srgbClr val="434343"/>
                </a:solidFill>
                <a:latin typeface="Tahoma" panose="020B0604030504040204" pitchFamily="34" charset="0"/>
              </a:rPr>
              <a:t>Restaurant</a:t>
            </a:r>
          </a:p>
        </p:txBody>
      </p:sp>
      <p:sp>
        <p:nvSpPr>
          <p:cNvPr id="10276" name="Rectangle 35">
            <a:extLst>
              <a:ext uri="{FF2B5EF4-FFF2-40B4-BE49-F238E27FC236}">
                <a16:creationId xmlns:a16="http://schemas.microsoft.com/office/drawing/2014/main" id="{7BC3BFF3-1BA2-42D6-B3AA-FCEC415E9D99}"/>
              </a:ext>
            </a:extLst>
          </p:cNvPr>
          <p:cNvSpPr>
            <a:spLocks noChangeArrowheads="1"/>
          </p:cNvSpPr>
          <p:nvPr/>
        </p:nvSpPr>
        <p:spPr bwMode="auto">
          <a:xfrm>
            <a:off x="5121275" y="3986213"/>
            <a:ext cx="43815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Gym </a:t>
            </a:r>
            <a:r>
              <a:rPr lang="en-US" altLang="en-US" sz="400">
                <a:solidFill>
                  <a:srgbClr val="706E6D"/>
                </a:solidFill>
                <a:latin typeface="Tahoma" panose="020B0604030504040204" pitchFamily="34" charset="0"/>
              </a:rPr>
              <a:t>/ </a:t>
            </a:r>
            <a:r>
              <a:rPr lang="en-US" altLang="en-US" sz="400">
                <a:solidFill>
                  <a:srgbClr val="434343"/>
                </a:solidFill>
                <a:latin typeface="Tahoma" panose="020B0604030504040204" pitchFamily="34" charset="0"/>
              </a:rPr>
              <a:t>Fitness Center</a:t>
            </a:r>
          </a:p>
        </p:txBody>
      </p:sp>
      <p:sp>
        <p:nvSpPr>
          <p:cNvPr id="10277" name="Rectangle 36">
            <a:extLst>
              <a:ext uri="{FF2B5EF4-FFF2-40B4-BE49-F238E27FC236}">
                <a16:creationId xmlns:a16="http://schemas.microsoft.com/office/drawing/2014/main" id="{F4B47B24-2D16-4EA0-9E17-26649B6DADE9}"/>
              </a:ext>
            </a:extLst>
          </p:cNvPr>
          <p:cNvSpPr>
            <a:spLocks noChangeArrowheads="1"/>
          </p:cNvSpPr>
          <p:nvPr/>
        </p:nvSpPr>
        <p:spPr bwMode="auto">
          <a:xfrm>
            <a:off x="5200650" y="4170363"/>
            <a:ext cx="3587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500"/>
              </a:lnSpc>
            </a:pPr>
            <a:r>
              <a:rPr lang="en-US" altLang="en-US" sz="400">
                <a:solidFill>
                  <a:srgbClr val="434343"/>
                </a:solidFill>
                <a:latin typeface="Tahoma" panose="020B0604030504040204" pitchFamily="34" charset="0"/>
              </a:rPr>
              <a:t>Fast Food Restaurant</a:t>
            </a:r>
          </a:p>
        </p:txBody>
      </p:sp>
      <p:sp>
        <p:nvSpPr>
          <p:cNvPr id="10278" name="Rectangle 37">
            <a:extLst>
              <a:ext uri="{FF2B5EF4-FFF2-40B4-BE49-F238E27FC236}">
                <a16:creationId xmlns:a16="http://schemas.microsoft.com/office/drawing/2014/main" id="{206B1F24-2779-4253-8BC5-85FE2AD8C93F}"/>
              </a:ext>
            </a:extLst>
          </p:cNvPr>
          <p:cNvSpPr>
            <a:spLocks noChangeArrowheads="1"/>
          </p:cNvSpPr>
          <p:nvPr/>
        </p:nvSpPr>
        <p:spPr bwMode="auto">
          <a:xfrm>
            <a:off x="5200650" y="4352925"/>
            <a:ext cx="3587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Seafood</a:t>
            </a:r>
          </a:p>
          <a:p>
            <a:pPr algn="r" eaLnBrk="1" hangingPunct="1"/>
            <a:r>
              <a:rPr lang="en-US" altLang="en-US" sz="400">
                <a:solidFill>
                  <a:srgbClr val="434343"/>
                </a:solidFill>
                <a:latin typeface="Tahoma" panose="020B0604030504040204" pitchFamily="34" charset="0"/>
              </a:rPr>
              <a:t>Restaurant</a:t>
            </a:r>
          </a:p>
        </p:txBody>
      </p:sp>
      <p:sp>
        <p:nvSpPr>
          <p:cNvPr id="10279" name="Rectangle 38">
            <a:extLst>
              <a:ext uri="{FF2B5EF4-FFF2-40B4-BE49-F238E27FC236}">
                <a16:creationId xmlns:a16="http://schemas.microsoft.com/office/drawing/2014/main" id="{83A48758-7DDB-41CD-A1C9-ECC916183373}"/>
              </a:ext>
            </a:extLst>
          </p:cNvPr>
          <p:cNvSpPr>
            <a:spLocks noChangeArrowheads="1"/>
          </p:cNvSpPr>
          <p:nvPr/>
        </p:nvSpPr>
        <p:spPr bwMode="auto">
          <a:xfrm>
            <a:off x="4852988" y="4565650"/>
            <a:ext cx="706437"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595959"/>
                </a:solidFill>
                <a:latin typeface="Tahoma" panose="020B0604030504040204" pitchFamily="34" charset="0"/>
              </a:rPr>
              <a:t>Bar Ice Cream Shop</a:t>
            </a:r>
          </a:p>
        </p:txBody>
      </p:sp>
      <p:sp>
        <p:nvSpPr>
          <p:cNvPr id="10280" name="Rectangle 39">
            <a:extLst>
              <a:ext uri="{FF2B5EF4-FFF2-40B4-BE49-F238E27FC236}">
                <a16:creationId xmlns:a16="http://schemas.microsoft.com/office/drawing/2014/main" id="{79EF3FDE-CDB1-4327-A0F7-3B0238A0F88E}"/>
              </a:ext>
            </a:extLst>
          </p:cNvPr>
          <p:cNvSpPr>
            <a:spLocks noChangeArrowheads="1"/>
          </p:cNvSpPr>
          <p:nvPr/>
        </p:nvSpPr>
        <p:spPr bwMode="auto">
          <a:xfrm>
            <a:off x="4651375" y="4718050"/>
            <a:ext cx="38417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400">
                <a:solidFill>
                  <a:srgbClr val="434343"/>
                </a:solidFill>
                <a:latin typeface="Tahoma" panose="020B0604030504040204" pitchFamily="34" charset="0"/>
              </a:rPr>
              <a:t>Salon/</a:t>
            </a:r>
          </a:p>
          <a:p>
            <a:pPr algn="r" eaLnBrk="1" hangingPunct="1"/>
            <a:r>
              <a:rPr lang="en-US" altLang="en-US" sz="400">
                <a:solidFill>
                  <a:srgbClr val="434343"/>
                </a:solidFill>
                <a:latin typeface="Tahoma" panose="020B0604030504040204" pitchFamily="34" charset="0"/>
              </a:rPr>
              <a:t>Barbershop</a:t>
            </a:r>
          </a:p>
        </p:txBody>
      </p:sp>
      <p:sp>
        <p:nvSpPr>
          <p:cNvPr id="10281" name="Rectangle 40">
            <a:extLst>
              <a:ext uri="{FF2B5EF4-FFF2-40B4-BE49-F238E27FC236}">
                <a16:creationId xmlns:a16="http://schemas.microsoft.com/office/drawing/2014/main" id="{E5A7B246-817C-4722-B8A5-0C51FCB24D03}"/>
              </a:ext>
            </a:extLst>
          </p:cNvPr>
          <p:cNvSpPr>
            <a:spLocks noChangeArrowheads="1"/>
          </p:cNvSpPr>
          <p:nvPr/>
        </p:nvSpPr>
        <p:spPr bwMode="auto">
          <a:xfrm>
            <a:off x="5126038" y="4718050"/>
            <a:ext cx="43338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00"/>
              </a:lnSpc>
            </a:pPr>
            <a:r>
              <a:rPr lang="en-US" altLang="en-US" sz="400">
                <a:solidFill>
                  <a:srgbClr val="434343"/>
                </a:solidFill>
                <a:latin typeface="Tahoma" panose="020B0604030504040204" pitchFamily="34" charset="0"/>
              </a:rPr>
              <a:t>Frozen Yogurt Shop</a:t>
            </a:r>
          </a:p>
        </p:txBody>
      </p:sp>
      <p:sp>
        <p:nvSpPr>
          <p:cNvPr id="10282" name="Rectangle 41">
            <a:extLst>
              <a:ext uri="{FF2B5EF4-FFF2-40B4-BE49-F238E27FC236}">
                <a16:creationId xmlns:a16="http://schemas.microsoft.com/office/drawing/2014/main" id="{A3E69B7F-E9C4-4BA3-9503-70764CE4618C}"/>
              </a:ext>
            </a:extLst>
          </p:cNvPr>
          <p:cNvSpPr>
            <a:spLocks noChangeArrowheads="1"/>
          </p:cNvSpPr>
          <p:nvPr/>
        </p:nvSpPr>
        <p:spPr bwMode="auto">
          <a:xfrm>
            <a:off x="4668838" y="4900613"/>
            <a:ext cx="890587"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0500" indent="-190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475"/>
              </a:lnSpc>
            </a:pPr>
            <a:r>
              <a:rPr lang="en-US" altLang="en-US" sz="400">
                <a:solidFill>
                  <a:srgbClr val="434343"/>
                </a:solidFill>
                <a:latin typeface="Tahoma" panose="020B0604030504040204" pitchFamily="34" charset="0"/>
              </a:rPr>
              <a:t>Motorcycle </a:t>
            </a:r>
            <a:r>
              <a:rPr lang="en-US" altLang="en-US" sz="400" baseline="-25000">
                <a:solidFill>
                  <a:srgbClr val="434343"/>
                </a:solidFill>
                <a:latin typeface="Tahoma" panose="020B0604030504040204" pitchFamily="34" charset="0"/>
              </a:rPr>
              <a:t>MovreTSeater </a:t>
            </a:r>
            <a:r>
              <a:rPr lang="en-US" altLang="en-US" sz="400">
                <a:solidFill>
                  <a:srgbClr val="434343"/>
                </a:solidFill>
                <a:latin typeface="Tahoma" panose="020B0604030504040204" pitchFamily="34" charset="0"/>
              </a:rPr>
              <a:t>Shop</a:t>
            </a:r>
          </a:p>
        </p:txBody>
      </p:sp>
      <p:sp>
        <p:nvSpPr>
          <p:cNvPr id="10283" name="Rectangle 42">
            <a:extLst>
              <a:ext uri="{FF2B5EF4-FFF2-40B4-BE49-F238E27FC236}">
                <a16:creationId xmlns:a16="http://schemas.microsoft.com/office/drawing/2014/main" id="{0B0DE8CA-A32A-4404-AED1-78C291CA896C}"/>
              </a:ext>
            </a:extLst>
          </p:cNvPr>
          <p:cNvSpPr>
            <a:spLocks noChangeArrowheads="1"/>
          </p:cNvSpPr>
          <p:nvPr/>
        </p:nvSpPr>
        <p:spPr bwMode="auto">
          <a:xfrm>
            <a:off x="5589588" y="3028950"/>
            <a:ext cx="54927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pPr>
            <a:r>
              <a:rPr lang="en-US" altLang="en-US" sz="400">
                <a:solidFill>
                  <a:srgbClr val="2A2929"/>
                </a:solidFill>
                <a:latin typeface="Tahoma" panose="020B0604030504040204" pitchFamily="34" charset="0"/>
              </a:rPr>
              <a:t>9th Most Common Venue</a:t>
            </a:r>
          </a:p>
        </p:txBody>
      </p:sp>
      <p:sp>
        <p:nvSpPr>
          <p:cNvPr id="10284" name="Rectangle 43">
            <a:extLst>
              <a:ext uri="{FF2B5EF4-FFF2-40B4-BE49-F238E27FC236}">
                <a16:creationId xmlns:a16="http://schemas.microsoft.com/office/drawing/2014/main" id="{24585021-6E64-4D93-9FE0-954CD47631F7}"/>
              </a:ext>
            </a:extLst>
          </p:cNvPr>
          <p:cNvSpPr>
            <a:spLocks noChangeArrowheads="1"/>
          </p:cNvSpPr>
          <p:nvPr/>
        </p:nvSpPr>
        <p:spPr bwMode="auto">
          <a:xfrm>
            <a:off x="5595938" y="3292475"/>
            <a:ext cx="542925"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1438"/>
              </a:lnSpc>
            </a:pPr>
            <a:r>
              <a:rPr lang="en-US" altLang="en-US" sz="400">
                <a:solidFill>
                  <a:srgbClr val="434343"/>
                </a:solidFill>
                <a:latin typeface="Tahoma" panose="020B0604030504040204" pitchFamily="34" charset="0"/>
              </a:rPr>
              <a:t>Bus Station Restaurant Snack Place</a:t>
            </a:r>
          </a:p>
          <a:p>
            <a:pPr algn="r" eaLnBrk="1" hangingPunct="1">
              <a:lnSpc>
                <a:spcPts val="500"/>
              </a:lnSpc>
              <a:spcAft>
                <a:spcPts val="213"/>
              </a:spcAft>
            </a:pPr>
            <a:r>
              <a:rPr lang="en-US" altLang="en-US" sz="400">
                <a:solidFill>
                  <a:srgbClr val="434343"/>
                </a:solidFill>
                <a:latin typeface="Tahoma" panose="020B0604030504040204" pitchFamily="34" charset="0"/>
              </a:rPr>
              <a:t>Vegetarian / Vegan Restaurant</a:t>
            </a:r>
          </a:p>
          <a:p>
            <a:pPr algn="r" eaLnBrk="1" hangingPunct="1">
              <a:lnSpc>
                <a:spcPts val="1438"/>
              </a:lnSpc>
            </a:pPr>
            <a:r>
              <a:rPr lang="en-US" altLang="en-US" sz="400">
                <a:solidFill>
                  <a:srgbClr val="434343"/>
                </a:solidFill>
                <a:latin typeface="Tahoma" panose="020B0604030504040204" pitchFamily="34" charset="0"/>
              </a:rPr>
              <a:t>Coffee Shop Restaurant Restaurant Asian Restaurant Bistro Basketball Court</a:t>
            </a:r>
          </a:p>
        </p:txBody>
      </p:sp>
      <p:sp>
        <p:nvSpPr>
          <p:cNvPr id="10285" name="Rectangle 44">
            <a:extLst>
              <a:ext uri="{FF2B5EF4-FFF2-40B4-BE49-F238E27FC236}">
                <a16:creationId xmlns:a16="http://schemas.microsoft.com/office/drawing/2014/main" id="{15631238-7CC0-4FB2-A1A7-6B35F43940FB}"/>
              </a:ext>
            </a:extLst>
          </p:cNvPr>
          <p:cNvSpPr>
            <a:spLocks noChangeArrowheads="1"/>
          </p:cNvSpPr>
          <p:nvPr/>
        </p:nvSpPr>
        <p:spPr bwMode="auto">
          <a:xfrm>
            <a:off x="6156325" y="3028950"/>
            <a:ext cx="4826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550"/>
              </a:lnSpc>
              <a:spcAft>
                <a:spcPts val="425"/>
              </a:spcAft>
            </a:pPr>
            <a:r>
              <a:rPr lang="en-US" altLang="en-US" sz="400">
                <a:solidFill>
                  <a:srgbClr val="2A2929"/>
                </a:solidFill>
                <a:latin typeface="Tahoma" panose="020B0604030504040204" pitchFamily="34" charset="0"/>
              </a:rPr>
              <a:t>10th Most Common Venue</a:t>
            </a:r>
          </a:p>
          <a:p>
            <a:pPr algn="r" eaLnBrk="1" hangingPunct="1">
              <a:lnSpc>
                <a:spcPts val="500"/>
              </a:lnSpc>
              <a:spcAft>
                <a:spcPts val="425"/>
              </a:spcAft>
            </a:pPr>
            <a:r>
              <a:rPr lang="en-US" altLang="en-US" sz="400">
                <a:solidFill>
                  <a:srgbClr val="434343"/>
                </a:solidFill>
                <a:latin typeface="Tahoma" panose="020B0604030504040204" pitchFamily="34" charset="0"/>
              </a:rPr>
              <a:t>Bike Rental / Bike Share</a:t>
            </a:r>
          </a:p>
          <a:p>
            <a:pPr algn="r" eaLnBrk="1" hangingPunct="1">
              <a:lnSpc>
                <a:spcPts val="1438"/>
              </a:lnSpc>
            </a:pPr>
            <a:r>
              <a:rPr lang="en-US" altLang="en-US" sz="400">
                <a:solidFill>
                  <a:srgbClr val="434343"/>
                </a:solidFill>
                <a:latin typeface="Tahoma" panose="020B0604030504040204" pitchFamily="34" charset="0"/>
              </a:rPr>
              <a:t>Gym Gym Coffee Shop Asian Restaurant Lounge</a:t>
            </a:r>
          </a:p>
          <a:p>
            <a:pPr algn="r" eaLnBrk="1" hangingPunct="1"/>
            <a:r>
              <a:rPr lang="en-US" altLang="en-US" sz="400">
                <a:solidFill>
                  <a:srgbClr val="434343"/>
                </a:solidFill>
                <a:latin typeface="Tahoma" panose="020B0604030504040204" pitchFamily="34" charset="0"/>
              </a:rPr>
              <a:t>Falafel</a:t>
            </a:r>
          </a:p>
          <a:p>
            <a:pPr algn="r" eaLnBrk="1" hangingPunct="1">
              <a:spcAft>
                <a:spcPts val="425"/>
              </a:spcAft>
            </a:pPr>
            <a:r>
              <a:rPr lang="en-US" altLang="en-US" sz="400">
                <a:solidFill>
                  <a:srgbClr val="434343"/>
                </a:solidFill>
                <a:latin typeface="Tahoma" panose="020B0604030504040204" pitchFamily="34" charset="0"/>
              </a:rPr>
              <a:t>Restaurant</a:t>
            </a:r>
          </a:p>
          <a:p>
            <a:pPr algn="r" eaLnBrk="1" hangingPunct="1">
              <a:lnSpc>
                <a:spcPts val="1413"/>
              </a:lnSpc>
            </a:pPr>
            <a:r>
              <a:rPr lang="en-US" altLang="en-US" sz="400">
                <a:solidFill>
                  <a:srgbClr val="434343"/>
                </a:solidFill>
                <a:latin typeface="Tahoma" panose="020B0604030504040204" pitchFamily="34" charset="0"/>
              </a:rPr>
              <a:t>Bistro</a:t>
            </a:r>
          </a:p>
          <a:p>
            <a:pPr algn="r" eaLnBrk="1" hangingPunct="1">
              <a:lnSpc>
                <a:spcPts val="1413"/>
              </a:lnSpc>
            </a:pPr>
            <a:r>
              <a:rPr lang="en-US" altLang="en-US" sz="400">
                <a:solidFill>
                  <a:srgbClr val="434343"/>
                </a:solidFill>
                <a:latin typeface="Tahoma" panose="020B0604030504040204" pitchFamily="34" charset="0"/>
              </a:rPr>
              <a:t>Sandwich Race</a:t>
            </a:r>
          </a:p>
          <a:p>
            <a:pPr algn="r" eaLnBrk="1" hangingPunct="1">
              <a:lnSpc>
                <a:spcPts val="1413"/>
              </a:lnSpc>
            </a:pPr>
            <a:r>
              <a:rPr lang="en-US" altLang="en-US" sz="400">
                <a:solidFill>
                  <a:srgbClr val="434343"/>
                </a:solidFill>
                <a:latin typeface="Tahoma" panose="020B0604030504040204" pitchFamily="34" charset="0"/>
              </a:rPr>
              <a:t>Bar</a:t>
            </a:r>
          </a:p>
        </p:txBody>
      </p:sp>
      <p:sp>
        <p:nvSpPr>
          <p:cNvPr id="10286" name="Rectangle 45">
            <a:extLst>
              <a:ext uri="{FF2B5EF4-FFF2-40B4-BE49-F238E27FC236}">
                <a16:creationId xmlns:a16="http://schemas.microsoft.com/office/drawing/2014/main" id="{F59D2700-5BC7-442B-9234-3CF717599882}"/>
              </a:ext>
            </a:extLst>
          </p:cNvPr>
          <p:cNvSpPr>
            <a:spLocks noChangeArrowheads="1"/>
          </p:cNvSpPr>
          <p:nvPr/>
        </p:nvSpPr>
        <p:spPr bwMode="auto">
          <a:xfrm>
            <a:off x="2262188" y="5248275"/>
            <a:ext cx="3016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3575"/>
              </a:spcAft>
            </a:pPr>
            <a:r>
              <a:rPr lang="en-US" altLang="en-US" sz="900" b="1">
                <a:latin typeface="Times New Roman" panose="02020603050405020304" pitchFamily="18" charset="0"/>
              </a:rPr>
              <a:t>Figure 9: Top 10 most common venues for neighborhoods.</a:t>
            </a:r>
          </a:p>
        </p:txBody>
      </p:sp>
      <p:sp>
        <p:nvSpPr>
          <p:cNvPr id="10287" name="Rectangle 46">
            <a:extLst>
              <a:ext uri="{FF2B5EF4-FFF2-40B4-BE49-F238E27FC236}">
                <a16:creationId xmlns:a16="http://schemas.microsoft.com/office/drawing/2014/main" id="{02829F0C-80A1-4857-AD49-125A6C9FBC72}"/>
              </a:ext>
            </a:extLst>
          </p:cNvPr>
          <p:cNvSpPr>
            <a:spLocks noChangeArrowheads="1"/>
          </p:cNvSpPr>
          <p:nvPr/>
        </p:nvSpPr>
        <p:spPr bwMode="auto">
          <a:xfrm>
            <a:off x="895350" y="6013450"/>
            <a:ext cx="5786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575"/>
              </a:spcBef>
              <a:spcAft>
                <a:spcPts val="1888"/>
              </a:spcAft>
            </a:pPr>
            <a:r>
              <a:rPr lang="en-US" altLang="en-US" sz="2000">
                <a:solidFill>
                  <a:srgbClr val="2F5496"/>
                </a:solidFill>
                <a:latin typeface="Times New Roman" panose="02020603050405020304" pitchFamily="18" charset="0"/>
              </a:rPr>
              <a:t>Unsupervised Learning</a:t>
            </a:r>
          </a:p>
          <a:p>
            <a:pPr algn="just" eaLnBrk="1" hangingPunct="1">
              <a:lnSpc>
                <a:spcPts val="3213"/>
              </a:lnSpc>
            </a:pPr>
            <a:r>
              <a:rPr lang="en-US" altLang="en-US" sz="1300">
                <a:latin typeface="Times New Roman" panose="02020603050405020304" pitchFamily="18" charset="0"/>
              </a:rPr>
              <a:t>K-means unsupervised learning technique was used to cluster the neighborhoods based on the category of venues near the neighborhoods. One important aspect of the k-means model is to determine the number of clusters to use in model development. This was determined by the Silhouette score which was calculated for a range of clusters from 2 to 15. The resulting number of clusters and their respective Silhouette scores are shown in Figure 10.</a:t>
            </a:r>
          </a:p>
        </p:txBody>
      </p:sp>
      <p:sp>
        <p:nvSpPr>
          <p:cNvPr id="10288" name="Rectangle 47">
            <a:extLst>
              <a:ext uri="{FF2B5EF4-FFF2-40B4-BE49-F238E27FC236}">
                <a16:creationId xmlns:a16="http://schemas.microsoft.com/office/drawing/2014/main" id="{EB71FFB2-0203-446E-A319-2DF263613CBA}"/>
              </a:ext>
            </a:extLst>
          </p:cNvPr>
          <p:cNvSpPr>
            <a:spLocks noChangeArrowheads="1"/>
          </p:cNvSpPr>
          <p:nvPr/>
        </p:nvSpPr>
        <p:spPr bwMode="auto">
          <a:xfrm>
            <a:off x="6473825" y="10088563"/>
            <a:ext cx="10001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9</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BC1BC129-4A3F-464C-84E2-2A632F197D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033463"/>
            <a:ext cx="5732463"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5A0F7BE6-983B-4107-82F0-BF8C3C705ABE}"/>
              </a:ext>
            </a:extLst>
          </p:cNvPr>
          <p:cNvSpPr>
            <a:spLocks noChangeArrowheads="1"/>
          </p:cNvSpPr>
          <p:nvPr/>
        </p:nvSpPr>
        <p:spPr bwMode="auto">
          <a:xfrm>
            <a:off x="2222500" y="4148138"/>
            <a:ext cx="309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10: Silhouette scores for different number of clusters.</a:t>
            </a:r>
          </a:p>
        </p:txBody>
      </p:sp>
      <p:sp>
        <p:nvSpPr>
          <p:cNvPr id="11268" name="Rectangle 3">
            <a:extLst>
              <a:ext uri="{FF2B5EF4-FFF2-40B4-BE49-F238E27FC236}">
                <a16:creationId xmlns:a16="http://schemas.microsoft.com/office/drawing/2014/main" id="{1AC3B79E-DC79-468E-89DF-FC8FC5055690}"/>
              </a:ext>
            </a:extLst>
          </p:cNvPr>
          <p:cNvSpPr>
            <a:spLocks noChangeArrowheads="1"/>
          </p:cNvSpPr>
          <p:nvPr/>
        </p:nvSpPr>
        <p:spPr bwMode="auto">
          <a:xfrm>
            <a:off x="895350" y="4740275"/>
            <a:ext cx="57912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2313"/>
              </a:spcBef>
              <a:spcAft>
                <a:spcPts val="3363"/>
              </a:spcAft>
            </a:pPr>
            <a:r>
              <a:rPr lang="en-US" altLang="en-US" sz="1300">
                <a:latin typeface="Times New Roman" panose="02020603050405020304" pitchFamily="18" charset="0"/>
              </a:rPr>
              <a:t>It is evident that the Silhouette scores are not very high even as the number of clusters increases. This means that the inter-cluster distance is not very high over the range of k-values. Despite this, the data will be clustered to the best possible extent. For this, 5 clusters will be used for the k-means clustering model since it provides the highest silhouette score as seen in Figure 10.</a:t>
            </a:r>
          </a:p>
        </p:txBody>
      </p:sp>
      <p:sp>
        <p:nvSpPr>
          <p:cNvPr id="11269" name="Rectangle 4">
            <a:extLst>
              <a:ext uri="{FF2B5EF4-FFF2-40B4-BE49-F238E27FC236}">
                <a16:creationId xmlns:a16="http://schemas.microsoft.com/office/drawing/2014/main" id="{DF3A8861-38B4-44CE-BF57-A02C77DF3435}"/>
              </a:ext>
            </a:extLst>
          </p:cNvPr>
          <p:cNvSpPr>
            <a:spLocks noChangeArrowheads="1"/>
          </p:cNvSpPr>
          <p:nvPr/>
        </p:nvSpPr>
        <p:spPr bwMode="auto">
          <a:xfrm>
            <a:off x="898525" y="7364413"/>
            <a:ext cx="57610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1888"/>
              </a:spcAft>
            </a:pPr>
            <a:r>
              <a:rPr lang="en-US" altLang="en-US" sz="2000">
                <a:solidFill>
                  <a:srgbClr val="2F5496"/>
                </a:solidFill>
                <a:latin typeface="Times New Roman" panose="02020603050405020304" pitchFamily="18" charset="0"/>
              </a:rPr>
              <a:t>Results</a:t>
            </a:r>
          </a:p>
          <a:p>
            <a:pPr algn="just" eaLnBrk="1" hangingPunct="1">
              <a:lnSpc>
                <a:spcPts val="3213"/>
              </a:lnSpc>
            </a:pPr>
            <a:r>
              <a:rPr lang="en-US" altLang="en-US" sz="1300">
                <a:latin typeface="Times New Roman" panose="02020603050405020304" pitchFamily="18" charset="0"/>
              </a:rPr>
              <a:t>The clustering model then clusters the neighborhoods in Mumbai and provides a label for each neighborhood which is representative of the cluster it belongs to. The cluster labels were then added to the dataframe in Figure 9 along with the</a:t>
            </a:r>
          </a:p>
        </p:txBody>
      </p:sp>
      <p:sp>
        <p:nvSpPr>
          <p:cNvPr id="11270" name="Rectangle 5">
            <a:extLst>
              <a:ext uri="{FF2B5EF4-FFF2-40B4-BE49-F238E27FC236}">
                <a16:creationId xmlns:a16="http://schemas.microsoft.com/office/drawing/2014/main" id="{05928532-8353-4073-88D5-FBDF1C237A4B}"/>
              </a:ext>
            </a:extLst>
          </p:cNvPr>
          <p:cNvSpPr>
            <a:spLocks noChangeArrowheads="1"/>
          </p:cNvSpPr>
          <p:nvPr/>
        </p:nvSpPr>
        <p:spPr bwMode="auto">
          <a:xfrm>
            <a:off x="6480175" y="10088563"/>
            <a:ext cx="1730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10</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0B893758-90E0-410D-8874-D2A3DFF5B864}"/>
              </a:ext>
            </a:extLst>
          </p:cNvPr>
          <p:cNvSpPr>
            <a:spLocks noChangeArrowheads="1"/>
          </p:cNvSpPr>
          <p:nvPr/>
        </p:nvSpPr>
        <p:spPr bwMode="auto">
          <a:xfrm>
            <a:off x="895350" y="933450"/>
            <a:ext cx="57800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Aft>
                <a:spcPts val="3363"/>
              </a:spcAft>
            </a:pPr>
            <a:r>
              <a:rPr lang="en-US" altLang="en-US" sz="1300">
                <a:latin typeface="Times New Roman" panose="02020603050405020304" pitchFamily="18" charset="0"/>
              </a:rPr>
              <a:t>Location, Latitude, and Longitude columns to provide a complete summary of the clustering. The top 10 rows are shown in Figure 11.</a:t>
            </a:r>
          </a:p>
        </p:txBody>
      </p:sp>
      <p:sp>
        <p:nvSpPr>
          <p:cNvPr id="3" name="Rectangle 2">
            <a:extLst>
              <a:ext uri="{FF2B5EF4-FFF2-40B4-BE49-F238E27FC236}">
                <a16:creationId xmlns:a16="http://schemas.microsoft.com/office/drawing/2014/main" id="{6181DC52-2E59-4064-AE0E-372C9CDE5E67}"/>
              </a:ext>
            </a:extLst>
          </p:cNvPr>
          <p:cNvSpPr/>
          <p:nvPr/>
        </p:nvSpPr>
        <p:spPr>
          <a:xfrm>
            <a:off x="887413" y="2478088"/>
            <a:ext cx="69850" cy="2087562"/>
          </a:xfrm>
          <a:prstGeom prst="rect">
            <a:avLst/>
          </a:prstGeom>
        </p:spPr>
        <p:txBody>
          <a:bodyPr lIns="0" tIns="0" rIns="0" bIns="0"/>
          <a:lstStyle/>
          <a:p>
            <a:pPr algn="just" eaLnBrk="1" fontAlgn="auto" hangingPunct="1">
              <a:spcBef>
                <a:spcPts val="3360"/>
              </a:spcBef>
              <a:spcAft>
                <a:spcPts val="840"/>
              </a:spcAft>
              <a:defRPr/>
            </a:pPr>
            <a:r>
              <a:rPr lang="en-US" sz="400">
                <a:solidFill>
                  <a:srgbClr val="2A2929"/>
                </a:solidFill>
                <a:latin typeface="Tahoma"/>
              </a:rPr>
              <a:t>0</a:t>
            </a:r>
          </a:p>
          <a:p>
            <a:pPr algn="just" eaLnBrk="1" fontAlgn="auto" hangingPunct="1">
              <a:lnSpc>
                <a:spcPts val="2112"/>
              </a:lnSpc>
              <a:spcBef>
                <a:spcPts val="0"/>
              </a:spcBef>
              <a:spcAft>
                <a:spcPts val="0"/>
              </a:spcAft>
              <a:defRPr/>
            </a:pPr>
            <a:r>
              <a:rPr lang="en-US" sz="400">
                <a:solidFill>
                  <a:srgbClr val="2A2929"/>
                </a:solidFill>
                <a:latin typeface="Tahoma"/>
              </a:rPr>
              <a:t>1 </a:t>
            </a:r>
            <a:r>
              <a:rPr lang="en-US" sz="500">
                <a:solidFill>
                  <a:srgbClr val="2A2929"/>
                </a:solidFill>
                <a:latin typeface="Times New Roman"/>
              </a:rPr>
              <a:t>2</a:t>
            </a:r>
          </a:p>
          <a:p>
            <a:pPr algn="just" eaLnBrk="1" fontAlgn="auto" hangingPunct="1">
              <a:lnSpc>
                <a:spcPts val="2112"/>
              </a:lnSpc>
              <a:spcBef>
                <a:spcPts val="0"/>
              </a:spcBef>
              <a:spcAft>
                <a:spcPts val="0"/>
              </a:spcAft>
              <a:defRPr/>
            </a:pPr>
            <a:r>
              <a:rPr lang="en-US" sz="450" b="1">
                <a:solidFill>
                  <a:srgbClr val="2A2929"/>
                </a:solidFill>
                <a:latin typeface="Tahoma"/>
              </a:rPr>
              <a:t>3</a:t>
            </a:r>
          </a:p>
          <a:p>
            <a:pPr algn="just" eaLnBrk="1" fontAlgn="auto" hangingPunct="1">
              <a:lnSpc>
                <a:spcPts val="1560"/>
              </a:lnSpc>
              <a:spcBef>
                <a:spcPts val="0"/>
              </a:spcBef>
              <a:spcAft>
                <a:spcPts val="0"/>
              </a:spcAft>
              <a:defRPr/>
            </a:pPr>
            <a:r>
              <a:rPr lang="en-US" sz="400">
                <a:solidFill>
                  <a:srgbClr val="2A2929"/>
                </a:solidFill>
                <a:latin typeface="Tahoma"/>
              </a:rPr>
              <a:t>4</a:t>
            </a:r>
          </a:p>
          <a:p>
            <a:pPr algn="just" eaLnBrk="1" fontAlgn="auto" hangingPunct="1">
              <a:lnSpc>
                <a:spcPts val="1560"/>
              </a:lnSpc>
              <a:spcBef>
                <a:spcPts val="0"/>
              </a:spcBef>
              <a:spcAft>
                <a:spcPts val="0"/>
              </a:spcAft>
              <a:defRPr/>
            </a:pPr>
            <a:r>
              <a:rPr lang="en-US" sz="450" b="1">
                <a:solidFill>
                  <a:srgbClr val="2A2929"/>
                </a:solidFill>
                <a:latin typeface="Tahoma"/>
              </a:rPr>
              <a:t>5</a:t>
            </a:r>
          </a:p>
          <a:p>
            <a:pPr algn="just" eaLnBrk="1" fontAlgn="auto" hangingPunct="1">
              <a:lnSpc>
                <a:spcPts val="1560"/>
              </a:lnSpc>
              <a:spcBef>
                <a:spcPts val="0"/>
              </a:spcBef>
              <a:spcAft>
                <a:spcPts val="0"/>
              </a:spcAft>
              <a:defRPr/>
            </a:pPr>
            <a:r>
              <a:rPr lang="en-US" sz="500">
                <a:solidFill>
                  <a:srgbClr val="2A2929"/>
                </a:solidFill>
                <a:latin typeface="Consolas"/>
              </a:rPr>
              <a:t>6</a:t>
            </a:r>
          </a:p>
          <a:p>
            <a:pPr algn="just" eaLnBrk="1" fontAlgn="auto" hangingPunct="1">
              <a:lnSpc>
                <a:spcPts val="1560"/>
              </a:lnSpc>
              <a:spcBef>
                <a:spcPts val="0"/>
              </a:spcBef>
              <a:spcAft>
                <a:spcPts val="0"/>
              </a:spcAft>
              <a:defRPr/>
            </a:pPr>
            <a:r>
              <a:rPr lang="en-US" sz="450" b="1">
                <a:solidFill>
                  <a:srgbClr val="2A2929"/>
                </a:solidFill>
                <a:latin typeface="Tahoma"/>
              </a:rPr>
              <a:t>7</a:t>
            </a:r>
          </a:p>
          <a:p>
            <a:pPr algn="just" eaLnBrk="1" fontAlgn="auto" hangingPunct="1">
              <a:lnSpc>
                <a:spcPts val="1560"/>
              </a:lnSpc>
              <a:spcBef>
                <a:spcPts val="0"/>
              </a:spcBef>
              <a:spcAft>
                <a:spcPts val="2520"/>
              </a:spcAft>
              <a:defRPr/>
            </a:pPr>
            <a:r>
              <a:rPr lang="en-US" sz="450">
                <a:solidFill>
                  <a:srgbClr val="2A2929"/>
                </a:solidFill>
                <a:latin typeface="Consolas"/>
              </a:rPr>
              <a:t>8 </a:t>
            </a:r>
            <a:r>
              <a:rPr lang="en-US" sz="400">
                <a:solidFill>
                  <a:srgbClr val="2A2929"/>
                </a:solidFill>
                <a:latin typeface="Tahoma"/>
              </a:rPr>
              <a:t>9</a:t>
            </a:r>
          </a:p>
        </p:txBody>
      </p:sp>
      <p:graphicFrame>
        <p:nvGraphicFramePr>
          <p:cNvPr id="4" name="Table 3">
            <a:extLst>
              <a:ext uri="{FF2B5EF4-FFF2-40B4-BE49-F238E27FC236}">
                <a16:creationId xmlns:a16="http://schemas.microsoft.com/office/drawing/2014/main" id="{B14C46C7-0A4E-4183-B0F5-7EFFA28F41F1}"/>
              </a:ext>
            </a:extLst>
          </p:cNvPr>
          <p:cNvGraphicFramePr>
            <a:graphicFrameLocks noGrp="1"/>
          </p:cNvGraphicFramePr>
          <p:nvPr/>
        </p:nvGraphicFramePr>
        <p:xfrm>
          <a:off x="981075" y="2152650"/>
          <a:ext cx="5751514" cy="2452688"/>
        </p:xfrm>
        <a:graphic>
          <a:graphicData uri="http://schemas.openxmlformats.org/drawingml/2006/table">
            <a:tbl>
              <a:tblPr/>
              <a:tblGrid>
                <a:gridCol w="438907">
                  <a:extLst>
                    <a:ext uri="{9D8B030D-6E8A-4147-A177-3AD203B41FA5}">
                      <a16:colId xmlns:a16="http://schemas.microsoft.com/office/drawing/2014/main" val="20000"/>
                    </a:ext>
                  </a:extLst>
                </a:gridCol>
                <a:gridCol w="295653">
                  <a:extLst>
                    <a:ext uri="{9D8B030D-6E8A-4147-A177-3AD203B41FA5}">
                      <a16:colId xmlns:a16="http://schemas.microsoft.com/office/drawing/2014/main" val="20001"/>
                    </a:ext>
                  </a:extLst>
                </a:gridCol>
                <a:gridCol w="277365">
                  <a:extLst>
                    <a:ext uri="{9D8B030D-6E8A-4147-A177-3AD203B41FA5}">
                      <a16:colId xmlns:a16="http://schemas.microsoft.com/office/drawing/2014/main" val="20002"/>
                    </a:ext>
                  </a:extLst>
                </a:gridCol>
                <a:gridCol w="332228">
                  <a:extLst>
                    <a:ext uri="{9D8B030D-6E8A-4147-A177-3AD203B41FA5}">
                      <a16:colId xmlns:a16="http://schemas.microsoft.com/office/drawing/2014/main" val="20003"/>
                    </a:ext>
                  </a:extLst>
                </a:gridCol>
                <a:gridCol w="295653">
                  <a:extLst>
                    <a:ext uri="{9D8B030D-6E8A-4147-A177-3AD203B41FA5}">
                      <a16:colId xmlns:a16="http://schemas.microsoft.com/office/drawing/2014/main" val="20004"/>
                    </a:ext>
                  </a:extLst>
                </a:gridCol>
                <a:gridCol w="396236">
                  <a:extLst>
                    <a:ext uri="{9D8B030D-6E8A-4147-A177-3AD203B41FA5}">
                      <a16:colId xmlns:a16="http://schemas.microsoft.com/office/drawing/2014/main" val="20005"/>
                    </a:ext>
                  </a:extLst>
                </a:gridCol>
                <a:gridCol w="429763">
                  <a:extLst>
                    <a:ext uri="{9D8B030D-6E8A-4147-A177-3AD203B41FA5}">
                      <a16:colId xmlns:a16="http://schemas.microsoft.com/office/drawing/2014/main" val="20006"/>
                    </a:ext>
                  </a:extLst>
                </a:gridCol>
                <a:gridCol w="402332">
                  <a:extLst>
                    <a:ext uri="{9D8B030D-6E8A-4147-A177-3AD203B41FA5}">
                      <a16:colId xmlns:a16="http://schemas.microsoft.com/office/drawing/2014/main" val="20007"/>
                    </a:ext>
                  </a:extLst>
                </a:gridCol>
                <a:gridCol w="426715">
                  <a:extLst>
                    <a:ext uri="{9D8B030D-6E8A-4147-A177-3AD203B41FA5}">
                      <a16:colId xmlns:a16="http://schemas.microsoft.com/office/drawing/2014/main" val="20008"/>
                    </a:ext>
                  </a:extLst>
                </a:gridCol>
                <a:gridCol w="405380">
                  <a:extLst>
                    <a:ext uri="{9D8B030D-6E8A-4147-A177-3AD203B41FA5}">
                      <a16:colId xmlns:a16="http://schemas.microsoft.com/office/drawing/2014/main" val="20009"/>
                    </a:ext>
                  </a:extLst>
                </a:gridCol>
                <a:gridCol w="399284">
                  <a:extLst>
                    <a:ext uri="{9D8B030D-6E8A-4147-A177-3AD203B41FA5}">
                      <a16:colId xmlns:a16="http://schemas.microsoft.com/office/drawing/2014/main" val="20010"/>
                    </a:ext>
                  </a:extLst>
                </a:gridCol>
                <a:gridCol w="380996">
                  <a:extLst>
                    <a:ext uri="{9D8B030D-6E8A-4147-A177-3AD203B41FA5}">
                      <a16:colId xmlns:a16="http://schemas.microsoft.com/office/drawing/2014/main" val="20011"/>
                    </a:ext>
                  </a:extLst>
                </a:gridCol>
                <a:gridCol w="466339">
                  <a:extLst>
                    <a:ext uri="{9D8B030D-6E8A-4147-A177-3AD203B41FA5}">
                      <a16:colId xmlns:a16="http://schemas.microsoft.com/office/drawing/2014/main" val="20012"/>
                    </a:ext>
                  </a:extLst>
                </a:gridCol>
                <a:gridCol w="429763">
                  <a:extLst>
                    <a:ext uri="{9D8B030D-6E8A-4147-A177-3AD203B41FA5}">
                      <a16:colId xmlns:a16="http://schemas.microsoft.com/office/drawing/2014/main" val="20013"/>
                    </a:ext>
                  </a:extLst>
                </a:gridCol>
                <a:gridCol w="374900">
                  <a:extLst>
                    <a:ext uri="{9D8B030D-6E8A-4147-A177-3AD203B41FA5}">
                      <a16:colId xmlns:a16="http://schemas.microsoft.com/office/drawing/2014/main" val="20014"/>
                    </a:ext>
                  </a:extLst>
                </a:gridCol>
              </a:tblGrid>
              <a:tr h="258979">
                <a:tc>
                  <a:txBody>
                    <a:bodyPr/>
                    <a:lstStyle/>
                    <a:p>
                      <a:pPr indent="0" algn="r"/>
                      <a:r>
                        <a:rPr lang="en-US" sz="400" b="1">
                          <a:solidFill>
                            <a:srgbClr val="2A2929"/>
                          </a:solidFill>
                          <a:latin typeface="Tahoma"/>
                        </a:rPr>
                        <a:t>Neighborhood</a:t>
                      </a:r>
                    </a:p>
                  </a:txBody>
                  <a:tcPr marL="0" marR="0" marT="0" marB="0" anchor="ctr"/>
                </a:tc>
                <a:tc>
                  <a:txBody>
                    <a:bodyPr/>
                    <a:lstStyle/>
                    <a:p>
                      <a:pPr indent="0"/>
                      <a:r>
                        <a:rPr lang="en-US" sz="400" b="1">
                          <a:solidFill>
                            <a:srgbClr val="2A2929"/>
                          </a:solidFill>
                          <a:latin typeface="Tahoma"/>
                        </a:rPr>
                        <a:t>Location</a:t>
                      </a:r>
                    </a:p>
                  </a:txBody>
                  <a:tcPr marL="0" marR="0" marT="0" marB="0" anchor="ctr"/>
                </a:tc>
                <a:tc>
                  <a:txBody>
                    <a:bodyPr/>
                    <a:lstStyle/>
                    <a:p>
                      <a:pPr indent="0"/>
                      <a:r>
                        <a:rPr lang="en-US" sz="400" b="1">
                          <a:latin typeface="Tahoma"/>
                        </a:rPr>
                        <a:t>Latitude</a:t>
                      </a:r>
                    </a:p>
                  </a:txBody>
                  <a:tcPr marL="0" marR="0" marT="0" marB="0" anchor="ctr"/>
                </a:tc>
                <a:tc>
                  <a:txBody>
                    <a:bodyPr/>
                    <a:lstStyle/>
                    <a:p>
                      <a:pPr indent="0" algn="r"/>
                      <a:r>
                        <a:rPr lang="en-US" sz="400" b="1">
                          <a:solidFill>
                            <a:srgbClr val="2A2929"/>
                          </a:solidFill>
                          <a:latin typeface="Tahoma"/>
                        </a:rPr>
                        <a:t>Longitude</a:t>
                      </a:r>
                    </a:p>
                  </a:txBody>
                  <a:tcPr marL="0" marR="0" marT="0" marB="0" anchor="ctr"/>
                </a:tc>
                <a:tc>
                  <a:txBody>
                    <a:bodyPr/>
                    <a:lstStyle/>
                    <a:p>
                      <a:pPr indent="0" algn="r"/>
                      <a:r>
                        <a:rPr lang="en-US" sz="400" b="1">
                          <a:solidFill>
                            <a:srgbClr val="2A2929"/>
                          </a:solidFill>
                          <a:latin typeface="Tahoma"/>
                        </a:rPr>
                        <a:t>Cluster</a:t>
                      </a:r>
                    </a:p>
                    <a:p>
                      <a:pPr indent="0" algn="r"/>
                      <a:r>
                        <a:rPr lang="en-US" sz="400" b="1">
                          <a:solidFill>
                            <a:srgbClr val="2A2929"/>
                          </a:solidFill>
                          <a:latin typeface="Tahoma"/>
                        </a:rPr>
                        <a:t>Labels</a:t>
                      </a:r>
                    </a:p>
                  </a:txBody>
                  <a:tcPr marL="0" marR="0" marT="0" marB="0" anchor="ctr"/>
                </a:tc>
                <a:tc>
                  <a:txBody>
                    <a:bodyPr/>
                    <a:lstStyle/>
                    <a:p>
                      <a:pPr indent="0" algn="r">
                        <a:lnSpc>
                          <a:spcPts val="576"/>
                        </a:lnSpc>
                      </a:pPr>
                      <a:r>
                        <a:rPr lang="en-US" sz="400" b="1">
                          <a:solidFill>
                            <a:srgbClr val="2A2929"/>
                          </a:solidFill>
                          <a:latin typeface="Tahoma"/>
                        </a:rPr>
                        <a:t>1 st Most Common Venue</a:t>
                      </a:r>
                    </a:p>
                  </a:txBody>
                  <a:tcPr marL="0" marR="0" marT="0" marB="0"/>
                </a:tc>
                <a:tc>
                  <a:txBody>
                    <a:bodyPr/>
                    <a:lstStyle/>
                    <a:p>
                      <a:pPr indent="0" algn="r">
                        <a:lnSpc>
                          <a:spcPts val="576"/>
                        </a:lnSpc>
                      </a:pPr>
                      <a:r>
                        <a:rPr lang="en-US" sz="400" b="1">
                          <a:solidFill>
                            <a:srgbClr val="2A2929"/>
                          </a:solidFill>
                          <a:latin typeface="Tahoma"/>
                        </a:rPr>
                        <a:t>2nd Most Common Venue</a:t>
                      </a:r>
                    </a:p>
                  </a:txBody>
                  <a:tcPr marL="0" marR="0" marT="0" marB="0"/>
                </a:tc>
                <a:tc>
                  <a:txBody>
                    <a:bodyPr/>
                    <a:lstStyle/>
                    <a:p>
                      <a:pPr indent="0" algn="r">
                        <a:lnSpc>
                          <a:spcPts val="576"/>
                        </a:lnSpc>
                      </a:pPr>
                      <a:r>
                        <a:rPr lang="en-US" sz="400" b="1">
                          <a:solidFill>
                            <a:srgbClr val="2A2929"/>
                          </a:solidFill>
                          <a:latin typeface="Tahoma"/>
                        </a:rPr>
                        <a:t>3rd Most Common Venue</a:t>
                      </a:r>
                    </a:p>
                  </a:txBody>
                  <a:tcPr marL="0" marR="0" marT="0" marB="0"/>
                </a:tc>
                <a:tc>
                  <a:txBody>
                    <a:bodyPr/>
                    <a:lstStyle/>
                    <a:p>
                      <a:pPr indent="0" algn="r">
                        <a:lnSpc>
                          <a:spcPts val="576"/>
                        </a:lnSpc>
                      </a:pPr>
                      <a:r>
                        <a:rPr lang="en-US" sz="400" b="1">
                          <a:solidFill>
                            <a:srgbClr val="2A2929"/>
                          </a:solidFill>
                          <a:latin typeface="Tahoma"/>
                        </a:rPr>
                        <a:t>4th Most Common Venue</a:t>
                      </a:r>
                    </a:p>
                  </a:txBody>
                  <a:tcPr marL="0" marR="0" marT="0" marB="0"/>
                </a:tc>
                <a:tc>
                  <a:txBody>
                    <a:bodyPr/>
                    <a:lstStyle/>
                    <a:p>
                      <a:pPr indent="0" algn="r">
                        <a:lnSpc>
                          <a:spcPts val="576"/>
                        </a:lnSpc>
                      </a:pPr>
                      <a:r>
                        <a:rPr lang="en-US" sz="400" b="1">
                          <a:solidFill>
                            <a:srgbClr val="2A2929"/>
                          </a:solidFill>
                          <a:latin typeface="Tahoma"/>
                        </a:rPr>
                        <a:t>5th Most Common Venue</a:t>
                      </a:r>
                    </a:p>
                  </a:txBody>
                  <a:tcPr marL="0" marR="0" marT="0" marB="0"/>
                </a:tc>
                <a:tc>
                  <a:txBody>
                    <a:bodyPr/>
                    <a:lstStyle/>
                    <a:p>
                      <a:pPr indent="0" algn="r">
                        <a:lnSpc>
                          <a:spcPts val="576"/>
                        </a:lnSpc>
                      </a:pPr>
                      <a:r>
                        <a:rPr lang="en-US" sz="400" b="1">
                          <a:solidFill>
                            <a:srgbClr val="2A2929"/>
                          </a:solidFill>
                          <a:latin typeface="Tahoma"/>
                        </a:rPr>
                        <a:t>6th Most Common Venue</a:t>
                      </a:r>
                    </a:p>
                  </a:txBody>
                  <a:tcPr marL="0" marR="0" marT="0" marB="0"/>
                </a:tc>
                <a:tc>
                  <a:txBody>
                    <a:bodyPr/>
                    <a:lstStyle/>
                    <a:p>
                      <a:pPr indent="0" algn="r">
                        <a:lnSpc>
                          <a:spcPts val="576"/>
                        </a:lnSpc>
                      </a:pPr>
                      <a:r>
                        <a:rPr lang="en-US" sz="400" b="1">
                          <a:solidFill>
                            <a:srgbClr val="2A2929"/>
                          </a:solidFill>
                          <a:latin typeface="Tahoma"/>
                        </a:rPr>
                        <a:t>7th Most Common Venue</a:t>
                      </a:r>
                    </a:p>
                  </a:txBody>
                  <a:tcPr marL="0" marR="0" marT="0" marB="0"/>
                </a:tc>
                <a:tc>
                  <a:txBody>
                    <a:bodyPr/>
                    <a:lstStyle/>
                    <a:p>
                      <a:pPr indent="0" algn="r">
                        <a:lnSpc>
                          <a:spcPts val="576"/>
                        </a:lnSpc>
                      </a:pPr>
                      <a:r>
                        <a:rPr lang="en-US" sz="400" b="1">
                          <a:solidFill>
                            <a:srgbClr val="2A2929"/>
                          </a:solidFill>
                          <a:latin typeface="Tahoma"/>
                        </a:rPr>
                        <a:t>8th Most Common Venue</a:t>
                      </a:r>
                    </a:p>
                  </a:txBody>
                  <a:tcPr marL="0" marR="0" marT="0" marB="0"/>
                </a:tc>
                <a:tc>
                  <a:txBody>
                    <a:bodyPr/>
                    <a:lstStyle/>
                    <a:p>
                      <a:pPr indent="0" algn="r">
                        <a:lnSpc>
                          <a:spcPts val="576"/>
                        </a:lnSpc>
                      </a:pPr>
                      <a:r>
                        <a:rPr lang="en-US" sz="400" b="1">
                          <a:solidFill>
                            <a:srgbClr val="2A2929"/>
                          </a:solidFill>
                          <a:latin typeface="Tahoma"/>
                        </a:rPr>
                        <a:t>9th Most Common Venue</a:t>
                      </a:r>
                    </a:p>
                  </a:txBody>
                  <a:tcPr marL="0" marR="0" marT="0" marB="0"/>
                </a:tc>
                <a:tc>
                  <a:txBody>
                    <a:bodyPr/>
                    <a:lstStyle/>
                    <a:p>
                      <a:pPr indent="0" algn="r">
                        <a:lnSpc>
                          <a:spcPts val="576"/>
                        </a:lnSpc>
                      </a:pPr>
                      <a:r>
                        <a:rPr lang="en-US" sz="400" b="1">
                          <a:solidFill>
                            <a:srgbClr val="2A2929"/>
                          </a:solidFill>
                          <a:latin typeface="Tahoma"/>
                        </a:rPr>
                        <a:t>10th Most Common Venue</a:t>
                      </a:r>
                    </a:p>
                  </a:txBody>
                  <a:tcPr marL="0" marR="0" marT="0" marB="0"/>
                </a:tc>
                <a:extLst>
                  <a:ext uri="{0D108BD9-81ED-4DB2-BD59-A6C34878D82A}">
                    <a16:rowId xmlns:a16="http://schemas.microsoft.com/office/drawing/2014/main" val="10000"/>
                  </a:ext>
                </a:extLst>
              </a:tr>
              <a:tr h="207184">
                <a:tc>
                  <a:txBody>
                    <a:bodyPr/>
                    <a:lstStyle/>
                    <a:p>
                      <a:pPr indent="0" algn="r"/>
                      <a:r>
                        <a:rPr lang="en-US" sz="400">
                          <a:solidFill>
                            <a:srgbClr val="434343"/>
                          </a:solidFill>
                          <a:latin typeface="Tahoma"/>
                        </a:rPr>
                        <a:t>Amboli</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19.1293</a:t>
                      </a:r>
                    </a:p>
                  </a:txBody>
                  <a:tcPr marL="0" marR="0" marT="0" marB="0" anchor="ctr"/>
                </a:tc>
                <a:tc>
                  <a:txBody>
                    <a:bodyPr/>
                    <a:lstStyle/>
                    <a:p>
                      <a:pPr indent="0" algn="r"/>
                      <a:r>
                        <a:rPr lang="en-US" sz="400">
                          <a:solidFill>
                            <a:srgbClr val="434343"/>
                          </a:solidFill>
                          <a:latin typeface="Tahoma"/>
                        </a:rPr>
                        <a:t>72.8464</a:t>
                      </a:r>
                    </a:p>
                  </a:txBody>
                  <a:tcPr marL="0" marR="0" marT="0" marB="0" anchor="ctr"/>
                </a:tc>
                <a:tc>
                  <a:txBody>
                    <a:bodyPr/>
                    <a:lstStyle/>
                    <a:p>
                      <a:pPr indent="0" algn="r"/>
                      <a:r>
                        <a:rPr lang="en-US" sz="400">
                          <a:solidFill>
                            <a:srgbClr val="434343"/>
                          </a:solidFill>
                          <a:latin typeface="Tahoma"/>
                        </a:rPr>
                        <a:t>1</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2A2929"/>
                          </a:solidFill>
                          <a:latin typeface="Tahoma"/>
                        </a:rPr>
                        <a:t>Bakery</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Asian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Sandwich</a:t>
                      </a:r>
                    </a:p>
                    <a:p>
                      <a:pPr indent="0" algn="r"/>
                      <a:r>
                        <a:rPr lang="en-US" sz="400">
                          <a:solidFill>
                            <a:srgbClr val="434343"/>
                          </a:solidFill>
                          <a:latin typeface="Tahoma"/>
                        </a:rPr>
                        <a:t>Place</a:t>
                      </a:r>
                    </a:p>
                  </a:txBody>
                  <a:tcPr marL="0" marR="0" marT="0" marB="0" anchor="ctr"/>
                </a:tc>
                <a:tc>
                  <a:txBody>
                    <a:bodyPr/>
                    <a:lstStyle/>
                    <a:p>
                      <a:pPr indent="0" algn="r"/>
                      <a:r>
                        <a:rPr lang="en-US" sz="400">
                          <a:solidFill>
                            <a:srgbClr val="434343"/>
                          </a:solidFill>
                          <a:latin typeface="Tahoma"/>
                        </a:rPr>
                        <a:t>Bowling Alley</a:t>
                      </a:r>
                    </a:p>
                  </a:txBody>
                  <a:tcPr marL="0" marR="0" marT="0" marB="0" anchor="ctr"/>
                </a:tc>
                <a:tc>
                  <a:txBody>
                    <a:bodyPr/>
                    <a:lstStyle/>
                    <a:p>
                      <a:pPr indent="0" algn="r"/>
                      <a:r>
                        <a:rPr lang="en-US" sz="400">
                          <a:solidFill>
                            <a:srgbClr val="434343"/>
                          </a:solidFill>
                          <a:latin typeface="Tahoma"/>
                        </a:rPr>
                        <a:t>Bus Station</a:t>
                      </a:r>
                    </a:p>
                  </a:txBody>
                  <a:tcPr marL="0" marR="0" marT="0" marB="0" anchor="ctr"/>
                </a:tc>
                <a:tc>
                  <a:txBody>
                    <a:bodyPr/>
                    <a:lstStyle/>
                    <a:p>
                      <a:pPr indent="0" algn="r">
                        <a:lnSpc>
                          <a:spcPts val="552"/>
                        </a:lnSpc>
                      </a:pPr>
                      <a:r>
                        <a:rPr lang="en-US" sz="400">
                          <a:solidFill>
                            <a:srgbClr val="434343"/>
                          </a:solidFill>
                          <a:latin typeface="Tahoma"/>
                        </a:rPr>
                        <a:t>Bike Rental / Bike Share</a:t>
                      </a:r>
                    </a:p>
                  </a:txBody>
                  <a:tcPr marL="0" marR="0" marT="0" marB="0" anchor="ctr"/>
                </a:tc>
                <a:extLst>
                  <a:ext uri="{0D108BD9-81ED-4DB2-BD59-A6C34878D82A}">
                    <a16:rowId xmlns:a16="http://schemas.microsoft.com/office/drawing/2014/main" val="10001"/>
                  </a:ext>
                </a:extLst>
              </a:tr>
              <a:tr h="249839">
                <a:tc>
                  <a:txBody>
                    <a:bodyPr/>
                    <a:lstStyle/>
                    <a:p>
                      <a:pPr indent="0" algn="r"/>
                      <a:r>
                        <a:rPr lang="en-US" sz="400">
                          <a:solidFill>
                            <a:srgbClr val="434343"/>
                          </a:solidFill>
                          <a:latin typeface="Tahoma"/>
                        </a:rPr>
                        <a:t>ChakaJa,</a:t>
                      </a:r>
                    </a:p>
                    <a:p>
                      <a:pPr indent="0" algn="r"/>
                      <a:r>
                        <a:rPr lang="en-US" sz="400">
                          <a:solidFill>
                            <a:srgbClr val="434343"/>
                          </a:solidFill>
                          <a:latin typeface="Tahoma"/>
                        </a:rPr>
                        <a:t>Andheri</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19.1084</a:t>
                      </a:r>
                    </a:p>
                  </a:txBody>
                  <a:tcPr marL="0" marR="0" marT="0" marB="0" anchor="ctr"/>
                </a:tc>
                <a:tc>
                  <a:txBody>
                    <a:bodyPr/>
                    <a:lstStyle/>
                    <a:p>
                      <a:pPr indent="0" algn="r"/>
                      <a:r>
                        <a:rPr lang="en-US" sz="400">
                          <a:solidFill>
                            <a:srgbClr val="434343"/>
                          </a:solidFill>
                          <a:latin typeface="Tahoma"/>
                        </a:rPr>
                        <a:t>72.8623</a:t>
                      </a:r>
                    </a:p>
                  </a:txBody>
                  <a:tcPr marL="0" marR="0" marT="0" marB="0" anchor="ctr"/>
                </a:tc>
                <a:tc>
                  <a:txBody>
                    <a:bodyPr/>
                    <a:lstStyle/>
                    <a:p>
                      <a:pPr indent="0" algn="r"/>
                      <a:r>
                        <a:rPr lang="en-US" sz="400">
                          <a:solidFill>
                            <a:srgbClr val="434343"/>
                          </a:solidFill>
                          <a:latin typeface="Tahoma"/>
                        </a:rPr>
                        <a:t>1</a:t>
                      </a:r>
                    </a:p>
                  </a:txBody>
                  <a:tcPr marL="0" marR="0" marT="0" marB="0" anchor="ctr"/>
                </a:tc>
                <a:tc>
                  <a:txBody>
                    <a:bodyPr/>
                    <a:lstStyle/>
                    <a:p>
                      <a:pPr indent="0" algn="r"/>
                      <a:r>
                        <a:rPr lang="en-US" sz="400">
                          <a:solidFill>
                            <a:srgbClr val="434343"/>
                          </a:solidFill>
                          <a:latin typeface="Tahoma"/>
                        </a:rPr>
                        <a:t>Hotel</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Cate</a:t>
                      </a:r>
                    </a:p>
                  </a:txBody>
                  <a:tcPr marL="0" marR="0" marT="0" marB="0" anchor="ctr"/>
                </a:tc>
                <a:tc>
                  <a:txBody>
                    <a:bodyPr/>
                    <a:lstStyle/>
                    <a:p>
                      <a:pPr indent="0" algn="r">
                        <a:lnSpc>
                          <a:spcPts val="552"/>
                        </a:lnSpc>
                      </a:pPr>
                      <a:r>
                        <a:rPr lang="en-US" sz="400">
                          <a:solidFill>
                            <a:srgbClr val="434343"/>
                          </a:solidFill>
                          <a:latin typeface="Tahoma"/>
                        </a:rPr>
                        <a:t>Fast Food 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Asian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Hotel Bar</a:t>
                      </a:r>
                    </a:p>
                  </a:txBody>
                  <a:tcPr marL="0" marR="0" marT="0" marB="0" anchor="ctr"/>
                </a:tc>
                <a:tc>
                  <a:txBody>
                    <a:bodyPr/>
                    <a:lstStyle/>
                    <a:p>
                      <a:pPr indent="0" algn="r">
                        <a:lnSpc>
                          <a:spcPts val="528"/>
                        </a:lnSpc>
                      </a:pPr>
                      <a:r>
                        <a:rPr lang="en-US" sz="400">
                          <a:solidFill>
                            <a:srgbClr val="434343"/>
                          </a:solidFill>
                          <a:latin typeface="Tahoma"/>
                        </a:rPr>
                        <a:t>Vegetarian / Vegan Restaurant</a:t>
                      </a:r>
                    </a:p>
                  </a:txBody>
                  <a:tcPr marL="0" marR="0" marT="0" marB="0" anchor="b"/>
                </a:tc>
                <a:tc>
                  <a:txBody>
                    <a:bodyPr/>
                    <a:lstStyle/>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Gym</a:t>
                      </a:r>
                    </a:p>
                  </a:txBody>
                  <a:tcPr marL="0" marR="0" marT="0" marB="0" anchor="ctr"/>
                </a:tc>
                <a:extLst>
                  <a:ext uri="{0D108BD9-81ED-4DB2-BD59-A6C34878D82A}">
                    <a16:rowId xmlns:a16="http://schemas.microsoft.com/office/drawing/2014/main" val="10002"/>
                  </a:ext>
                </a:extLst>
              </a:tr>
              <a:tr h="286401">
                <a:tc>
                  <a:txBody>
                    <a:bodyPr/>
                    <a:lstStyle/>
                    <a:p>
                      <a:pPr indent="0" algn="r"/>
                      <a:r>
                        <a:rPr lang="en-US" sz="400">
                          <a:solidFill>
                            <a:srgbClr val="2A2929"/>
                          </a:solidFill>
                          <a:latin typeface="Tahoma"/>
                        </a:rPr>
                        <a:t>D.N. Nagar</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19.1241</a:t>
                      </a:r>
                    </a:p>
                  </a:txBody>
                  <a:tcPr marL="0" marR="0" marT="0" marB="0" anchor="ctr"/>
                </a:tc>
                <a:tc>
                  <a:txBody>
                    <a:bodyPr/>
                    <a:lstStyle/>
                    <a:p>
                      <a:pPr indent="0" algn="r"/>
                      <a:r>
                        <a:rPr lang="en-US" sz="400">
                          <a:solidFill>
                            <a:srgbClr val="434343"/>
                          </a:solidFill>
                          <a:latin typeface="Tahoma"/>
                        </a:rPr>
                        <a:t>72.8325</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Pub</a:t>
                      </a:r>
                    </a:p>
                  </a:txBody>
                  <a:tcPr marL="0" marR="0" marT="0" marB="0" anchor="ctr"/>
                </a:tc>
                <a:tc>
                  <a:txBody>
                    <a:bodyPr/>
                    <a:lstStyle/>
                    <a:p>
                      <a:pPr indent="0" algn="r">
                        <a:lnSpc>
                          <a:spcPts val="552"/>
                        </a:lnSpc>
                      </a:pPr>
                      <a:r>
                        <a:rPr lang="en-US" sz="400">
                          <a:solidFill>
                            <a:srgbClr val="434343"/>
                          </a:solidFill>
                          <a:latin typeface="Tahoma"/>
                        </a:rPr>
                        <a:t>Gym / Fitness Center</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Lounge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lnSpc>
                          <a:spcPts val="552"/>
                        </a:lnSpc>
                      </a:pPr>
                      <a:r>
                        <a:rPr lang="en-US" sz="400">
                          <a:solidFill>
                            <a:srgbClr val="434343"/>
                          </a:solidFill>
                          <a:latin typeface="Tahoma"/>
                        </a:rPr>
                        <a:t>Vegetarian / Vegan Restaurant</a:t>
                      </a:r>
                    </a:p>
                  </a:txBody>
                  <a:tcPr marL="0" marR="0" marT="0" marB="0" anchor="ctr"/>
                </a:tc>
                <a:tc>
                  <a:txBody>
                    <a:bodyPr/>
                    <a:lstStyle/>
                    <a:p>
                      <a:pPr indent="0" algn="r"/>
                      <a:r>
                        <a:rPr lang="en-US" sz="400">
                          <a:solidFill>
                            <a:srgbClr val="434343"/>
                          </a:solidFill>
                          <a:latin typeface="Tahoma"/>
                        </a:rPr>
                        <a:t>Snack Place</a:t>
                      </a:r>
                    </a:p>
                  </a:txBody>
                  <a:tcPr marL="0" marR="0" marT="0" marB="0" anchor="ctr"/>
                </a:tc>
                <a:tc>
                  <a:txBody>
                    <a:bodyPr/>
                    <a:lstStyle/>
                    <a:p>
                      <a:pPr indent="0" algn="r"/>
                      <a:r>
                        <a:rPr lang="en-US" sz="400">
                          <a:solidFill>
                            <a:srgbClr val="434343"/>
                          </a:solidFill>
                          <a:latin typeface="Tahoma"/>
                        </a:rPr>
                        <a:t>Gym</a:t>
                      </a:r>
                    </a:p>
                  </a:txBody>
                  <a:tcPr marL="0" marR="0" marT="0" marB="0" anchor="ctr"/>
                </a:tc>
                <a:extLst>
                  <a:ext uri="{0D108BD9-81ED-4DB2-BD59-A6C34878D82A}">
                    <a16:rowId xmlns:a16="http://schemas.microsoft.com/office/drawing/2014/main" val="10003"/>
                  </a:ext>
                </a:extLst>
              </a:tr>
              <a:tr h="255933">
                <a:tc>
                  <a:txBody>
                    <a:bodyPr/>
                    <a:lstStyle/>
                    <a:p>
                      <a:pPr indent="0" algn="r"/>
                      <a:r>
                        <a:rPr lang="en-US" sz="400">
                          <a:solidFill>
                            <a:srgbClr val="434343"/>
                          </a:solidFill>
                          <a:latin typeface="Tahoma"/>
                        </a:rPr>
                        <a:t>Four</a:t>
                      </a:r>
                    </a:p>
                    <a:p>
                      <a:pPr indent="0" algn="r"/>
                      <a:r>
                        <a:rPr lang="en-US" sz="400">
                          <a:solidFill>
                            <a:srgbClr val="434343"/>
                          </a:solidFill>
                          <a:latin typeface="Tahoma"/>
                        </a:rPr>
                        <a:t>Bungalows</a:t>
                      </a:r>
                    </a:p>
                  </a:txBody>
                  <a:tcPr marL="0" marR="0" marT="0" marB="0" anchor="b"/>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19.1263</a:t>
                      </a:r>
                    </a:p>
                  </a:txBody>
                  <a:tcPr marL="0" marR="0" marT="0" marB="0" anchor="ctr"/>
                </a:tc>
                <a:tc>
                  <a:txBody>
                    <a:bodyPr/>
                    <a:lstStyle/>
                    <a:p>
                      <a:pPr indent="0" algn="r"/>
                      <a:r>
                        <a:rPr lang="en-US" sz="400">
                          <a:solidFill>
                            <a:srgbClr val="434343"/>
                          </a:solidFill>
                          <a:latin typeface="Tahoma"/>
                        </a:rPr>
                        <a:t>72.8243</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Pub</a:t>
                      </a:r>
                    </a:p>
                  </a:txBody>
                  <a:tcPr marL="0" marR="0" marT="0" marB="0" anchor="ctr"/>
                </a:tc>
                <a:tc>
                  <a:txBody>
                    <a:bodyPr/>
                    <a:lstStyle/>
                    <a:p>
                      <a:pPr indent="0" algn="r"/>
                      <a:r>
                        <a:rPr lang="en-US" sz="400">
                          <a:solidFill>
                            <a:srgbClr val="434343"/>
                          </a:solidFill>
                          <a:latin typeface="Tahoma"/>
                        </a:rPr>
                        <a:t>Catt</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lnSpc>
                          <a:spcPts val="552"/>
                        </a:lnSpc>
                      </a:pPr>
                      <a:r>
                        <a:rPr lang="en-US" sz="400">
                          <a:solidFill>
                            <a:srgbClr val="434343"/>
                          </a:solidFill>
                          <a:latin typeface="Tahoma"/>
                        </a:rPr>
                        <a:t>Gym / Fitness Center</a:t>
                      </a:r>
                    </a:p>
                  </a:txBody>
                  <a:tcPr marL="0" marR="0" marT="0" marB="0" anchor="ctr"/>
                </a:tc>
                <a:tc>
                  <a:txBody>
                    <a:bodyPr/>
                    <a:lstStyle/>
                    <a:p>
                      <a:pPr indent="0" algn="r"/>
                      <a:r>
                        <a:rPr lang="en-US" sz="400">
                          <a:solidFill>
                            <a:srgbClr val="434343"/>
                          </a:solidFill>
                          <a:latin typeface="Tahoma"/>
                        </a:rPr>
                        <a:t>Chinese</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Seafood</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Lounge</a:t>
                      </a:r>
                    </a:p>
                  </a:txBody>
                  <a:tcPr marL="0" marR="0" marT="0" marB="0" anchor="ctr"/>
                </a:tc>
                <a:tc>
                  <a:txBody>
                    <a:bodyPr/>
                    <a:lstStyle/>
                    <a:p>
                      <a:pPr indent="0" algn="r">
                        <a:lnSpc>
                          <a:spcPts val="552"/>
                        </a:lnSpc>
                      </a:pPr>
                      <a:r>
                        <a:rPr lang="en-US" sz="400">
                          <a:solidFill>
                            <a:srgbClr val="434343"/>
                          </a:solidFill>
                          <a:latin typeface="Tahoma"/>
                        </a:rPr>
                        <a:t>Vegetarian / Vegan Restaurant</a:t>
                      </a:r>
                    </a:p>
                  </a:txBody>
                  <a:tcPr marL="0" marR="0" marT="0" marB="0" anchor="b"/>
                </a:tc>
                <a:tc>
                  <a:txBody>
                    <a:bodyPr/>
                    <a:lstStyle/>
                    <a:p>
                      <a:pPr indent="0" algn="r"/>
                      <a:r>
                        <a:rPr lang="en-US" sz="400">
                          <a:solidFill>
                            <a:srgbClr val="434343"/>
                          </a:solidFill>
                          <a:latin typeface="Tahoma"/>
                        </a:rPr>
                        <a:t>Coffee Shop</a:t>
                      </a:r>
                    </a:p>
                  </a:txBody>
                  <a:tcPr marL="0" marR="0" marT="0" marB="0" anchor="ctr"/>
                </a:tc>
                <a:extLst>
                  <a:ext uri="{0D108BD9-81ED-4DB2-BD59-A6C34878D82A}">
                    <a16:rowId xmlns:a16="http://schemas.microsoft.com/office/drawing/2014/main" val="10004"/>
                  </a:ext>
                </a:extLst>
              </a:tr>
              <a:tr h="210230">
                <a:tc>
                  <a:txBody>
                    <a:bodyPr/>
                    <a:lstStyle/>
                    <a:p>
                      <a:pPr indent="0" algn="r"/>
                      <a:r>
                        <a:rPr lang="en-US" sz="400">
                          <a:solidFill>
                            <a:srgbClr val="434343"/>
                          </a:solidFill>
                          <a:latin typeface="Tahoma"/>
                        </a:rPr>
                        <a:t>Lokhandwala</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19.1432</a:t>
                      </a:r>
                    </a:p>
                  </a:txBody>
                  <a:tcPr marL="0" marR="0" marT="0" marB="0" anchor="ctr"/>
                </a:tc>
                <a:tc>
                  <a:txBody>
                    <a:bodyPr/>
                    <a:lstStyle/>
                    <a:p>
                      <a:pPr indent="0" algn="r"/>
                      <a:r>
                        <a:rPr lang="en-US" sz="400">
                          <a:solidFill>
                            <a:srgbClr val="434343"/>
                          </a:solidFill>
                          <a:latin typeface="Tahoma"/>
                        </a:rPr>
                        <a:t>72.8249</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Chinese</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Cafe</a:t>
                      </a:r>
                    </a:p>
                  </a:txBody>
                  <a:tcPr marL="0" marR="0" marT="0" marB="0" anchor="ctr"/>
                </a:tc>
                <a:tc>
                  <a:txBody>
                    <a:bodyPr/>
                    <a:lstStyle/>
                    <a:p>
                      <a:pPr indent="0" algn="r"/>
                      <a:r>
                        <a:rPr lang="en-US" sz="400">
                          <a:solidFill>
                            <a:srgbClr val="434343"/>
                          </a:solidFill>
                          <a:latin typeface="Tahoma"/>
                        </a:rPr>
                        <a:t>Pub</a:t>
                      </a:r>
                    </a:p>
                  </a:txBody>
                  <a:tcPr marL="0" marR="0" marT="0" marB="0" anchor="ctr"/>
                </a:tc>
                <a:tc>
                  <a:txBody>
                    <a:bodyPr/>
                    <a:lstStyle/>
                    <a:p>
                      <a:pPr indent="0" algn="r"/>
                      <a:r>
                        <a:rPr lang="en-US" sz="400">
                          <a:solidFill>
                            <a:srgbClr val="434343"/>
                          </a:solidFill>
                          <a:latin typeface="Tahoma"/>
                        </a:rPr>
                        <a:t>Bakery</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Italian</a:t>
                      </a:r>
                    </a:p>
                    <a:p>
                      <a:pPr indent="0" algn="r"/>
                      <a:r>
                        <a:rPr lang="en-US" sz="400">
                          <a:solidFill>
                            <a:srgbClr val="434343"/>
                          </a:solidFill>
                          <a:latin typeface="Tahoma"/>
                        </a:rPr>
                        <a:t>Restaurant</a:t>
                      </a:r>
                    </a:p>
                  </a:txBody>
                  <a:tcPr marL="0" marR="0" marT="0" marB="0" anchor="ctr"/>
                </a:tc>
                <a:tc>
                  <a:txBody>
                    <a:bodyPr/>
                    <a:lstStyle/>
                    <a:p>
                      <a:pPr indent="0" algn="r">
                        <a:lnSpc>
                          <a:spcPts val="552"/>
                        </a:lnSpc>
                      </a:pPr>
                      <a:r>
                        <a:rPr lang="en-US" sz="400">
                          <a:solidFill>
                            <a:srgbClr val="434343"/>
                          </a:solidFill>
                          <a:latin typeface="Tahoma"/>
                        </a:rPr>
                        <a:t>Gym / Fitness Center</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434343"/>
                          </a:solidFill>
                          <a:latin typeface="Tahoma"/>
                        </a:rPr>
                        <a:t>Asian</a:t>
                      </a:r>
                    </a:p>
                    <a:p>
                      <a:pPr indent="0" algn="r"/>
                      <a:r>
                        <a:rPr lang="en-US" sz="400">
                          <a:solidFill>
                            <a:srgbClr val="434343"/>
                          </a:solidFill>
                          <a:latin typeface="Tahoma"/>
                        </a:rPr>
                        <a:t>Restaurant</a:t>
                      </a:r>
                    </a:p>
                  </a:txBody>
                  <a:tcPr marL="0" marR="0" marT="0" marB="0" anchor="ctr"/>
                </a:tc>
                <a:extLst>
                  <a:ext uri="{0D108BD9-81ED-4DB2-BD59-A6C34878D82A}">
                    <a16:rowId xmlns:a16="http://schemas.microsoft.com/office/drawing/2014/main" val="10005"/>
                  </a:ext>
                </a:extLst>
              </a:tr>
              <a:tr h="201090">
                <a:tc>
                  <a:txBody>
                    <a:bodyPr/>
                    <a:lstStyle/>
                    <a:p>
                      <a:pPr indent="0" algn="r"/>
                      <a:r>
                        <a:rPr lang="en-US" sz="400">
                          <a:solidFill>
                            <a:srgbClr val="434343"/>
                          </a:solidFill>
                          <a:latin typeface="Tahoma"/>
                        </a:rPr>
                        <a:t>Marol</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19.1192</a:t>
                      </a:r>
                    </a:p>
                  </a:txBody>
                  <a:tcPr marL="0" marR="0" marT="0" marB="0" anchor="ctr"/>
                </a:tc>
                <a:tc>
                  <a:txBody>
                    <a:bodyPr/>
                    <a:lstStyle/>
                    <a:p>
                      <a:pPr indent="0" algn="r"/>
                      <a:r>
                        <a:rPr lang="en-US" sz="400">
                          <a:solidFill>
                            <a:srgbClr val="434343"/>
                          </a:solidFill>
                          <a:latin typeface="Tahoma"/>
                        </a:rPr>
                        <a:t>72.8827</a:t>
                      </a:r>
                    </a:p>
                  </a:txBody>
                  <a:tcPr marL="0" marR="0" marT="0" marB="0" anchor="ctr"/>
                </a:tc>
                <a:tc>
                  <a:txBody>
                    <a:bodyPr/>
                    <a:lstStyle/>
                    <a:p>
                      <a:pPr indent="0" algn="r"/>
                      <a:r>
                        <a:rPr lang="en-US" sz="400">
                          <a:solidFill>
                            <a:srgbClr val="434343"/>
                          </a:solidFill>
                          <a:latin typeface="Tahoma"/>
                        </a:rPr>
                        <a:t>1</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Hotel</a:t>
                      </a:r>
                    </a:p>
                  </a:txBody>
                  <a:tcPr marL="0" marR="0" marT="0" marB="0" anchor="ctr"/>
                </a:tc>
                <a:tc>
                  <a:txBody>
                    <a:bodyPr/>
                    <a:lstStyle/>
                    <a:p>
                      <a:pPr indent="0" algn="r"/>
                      <a:r>
                        <a:rPr lang="en-US" sz="400">
                          <a:solidFill>
                            <a:srgbClr val="434343"/>
                          </a:solidFill>
                          <a:latin typeface="Tahoma"/>
                        </a:rPr>
                        <a:t>Diner</a:t>
                      </a:r>
                    </a:p>
                  </a:txBody>
                  <a:tcPr marL="0" marR="0" marT="0" marB="0" anchor="ctr"/>
                </a:tc>
                <a:tc>
                  <a:txBody>
                    <a:bodyPr/>
                    <a:lstStyle/>
                    <a:p>
                      <a:pPr indent="0" algn="r"/>
                      <a:r>
                        <a:rPr lang="en-US" sz="400">
                          <a:solidFill>
                            <a:srgbClr val="434343"/>
                          </a:solidFill>
                          <a:latin typeface="Tahoma"/>
                        </a:rPr>
                        <a:t>Bakery</a:t>
                      </a:r>
                    </a:p>
                  </a:txBody>
                  <a:tcPr marL="0" marR="0" marT="0" marB="0" anchor="ctr"/>
                </a:tc>
                <a:tc>
                  <a:txBody>
                    <a:bodyPr/>
                    <a:lstStyle/>
                    <a:p>
                      <a:pPr indent="0" algn="r"/>
                      <a:r>
                        <a:rPr lang="en-US" sz="400">
                          <a:solidFill>
                            <a:srgbClr val="434343"/>
                          </a:solidFill>
                          <a:latin typeface="Tahoma"/>
                        </a:rPr>
                        <a:t>Dance</a:t>
                      </a:r>
                    </a:p>
                    <a:p>
                      <a:pPr indent="0" algn="r"/>
                      <a:r>
                        <a:rPr lang="en-US" sz="400">
                          <a:solidFill>
                            <a:srgbClr val="434343"/>
                          </a:solidFill>
                          <a:latin typeface="Tahoma"/>
                        </a:rPr>
                        <a:t>Studio</a:t>
                      </a:r>
                    </a:p>
                  </a:txBody>
                  <a:tcPr marL="0" marR="0" marT="0" marB="0" anchor="ctr"/>
                </a:tc>
                <a:tc>
                  <a:txBody>
                    <a:bodyPr/>
                    <a:lstStyle/>
                    <a:p>
                      <a:pPr indent="0" algn="r">
                        <a:lnSpc>
                          <a:spcPts val="528"/>
                        </a:lnSpc>
                      </a:pPr>
                      <a:r>
                        <a:rPr lang="en-US" sz="400">
                          <a:solidFill>
                            <a:srgbClr val="434343"/>
                          </a:solidFill>
                          <a:latin typeface="Tahoma"/>
                        </a:rPr>
                        <a:t>Ice Cream Shop</a:t>
                      </a:r>
                    </a:p>
                  </a:txBody>
                  <a:tcPr marL="0" marR="0" marT="0" marB="0" anchor="ctr"/>
                </a:tc>
                <a:tc>
                  <a:txBody>
                    <a:bodyPr/>
                    <a:lstStyle/>
                    <a:p>
                      <a:pPr indent="0" algn="r"/>
                      <a:r>
                        <a:rPr lang="en-US" sz="400">
                          <a:solidFill>
                            <a:srgbClr val="434343"/>
                          </a:solidFill>
                          <a:latin typeface="Tahoma"/>
                        </a:rPr>
                        <a:t>Chinese</a:t>
                      </a:r>
                    </a:p>
                    <a:p>
                      <a:pPr indent="0" algn="r"/>
                      <a:r>
                        <a:rPr lang="en-US" sz="400">
                          <a:solidFill>
                            <a:srgbClr val="434343"/>
                          </a:solidFill>
                          <a:latin typeface="Tahoma"/>
                        </a:rPr>
                        <a:t>Restaurant</a:t>
                      </a:r>
                    </a:p>
                  </a:txBody>
                  <a:tcPr marL="0" marR="0" marT="0" marB="0" anchor="ctr"/>
                </a:tc>
                <a:tc>
                  <a:txBody>
                    <a:bodyPr/>
                    <a:lstStyle/>
                    <a:p>
                      <a:pPr indent="0" algn="r">
                        <a:lnSpc>
                          <a:spcPts val="528"/>
                        </a:lnSpc>
                      </a:pPr>
                      <a:r>
                        <a:rPr lang="en-US" sz="400">
                          <a:solidFill>
                            <a:srgbClr val="434343"/>
                          </a:solidFill>
                          <a:latin typeface="Tahoma"/>
                        </a:rPr>
                        <a:t>Fast Food Restaurant</a:t>
                      </a:r>
                    </a:p>
                  </a:txBody>
                  <a:tcPr marL="0" marR="0" marT="0" marB="0" anchor="ctr"/>
                </a:tc>
                <a:tc>
                  <a:txBody>
                    <a:bodyPr/>
                    <a:lstStyle/>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Lounge</a:t>
                      </a:r>
                    </a:p>
                  </a:txBody>
                  <a:tcPr marL="0" marR="0" marT="0" marB="0" anchor="ctr"/>
                </a:tc>
                <a:extLst>
                  <a:ext uri="{0D108BD9-81ED-4DB2-BD59-A6C34878D82A}">
                    <a16:rowId xmlns:a16="http://schemas.microsoft.com/office/drawing/2014/main" val="10006"/>
                  </a:ext>
                </a:extLst>
              </a:tr>
              <a:tr h="198043">
                <a:tc>
                  <a:txBody>
                    <a:bodyPr/>
                    <a:lstStyle/>
                    <a:p>
                      <a:pPr indent="0" algn="r"/>
                      <a:r>
                        <a:rPr lang="en-US" sz="400">
                          <a:solidFill>
                            <a:srgbClr val="2A2929"/>
                          </a:solidFill>
                          <a:latin typeface="Tahoma"/>
                        </a:rPr>
                        <a:t>Sahar</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19.1027</a:t>
                      </a:r>
                    </a:p>
                  </a:txBody>
                  <a:tcPr marL="0" marR="0" marT="0" marB="0" anchor="ctr"/>
                </a:tc>
                <a:tc>
                  <a:txBody>
                    <a:bodyPr/>
                    <a:lstStyle/>
                    <a:p>
                      <a:pPr indent="0" algn="r"/>
                      <a:r>
                        <a:rPr lang="en-US" sz="400">
                          <a:solidFill>
                            <a:srgbClr val="434343"/>
                          </a:solidFill>
                          <a:latin typeface="Tahoma"/>
                        </a:rPr>
                        <a:t>72.8626</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Hotel</a:t>
                      </a:r>
                    </a:p>
                  </a:txBody>
                  <a:tcPr marL="0" marR="0" marT="0" marB="0" anchor="ctr"/>
                </a:tc>
                <a:tc>
                  <a:txBody>
                    <a:bodyPr/>
                    <a:lstStyle/>
                    <a:p>
                      <a:pPr indent="0" algn="r"/>
                      <a:r>
                        <a:rPr lang="en-US" sz="400">
                          <a:solidFill>
                            <a:srgbClr val="434343"/>
                          </a:solidFill>
                          <a:latin typeface="Tahoma"/>
                        </a:rPr>
                        <a:t>Cafe</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Lounge</a:t>
                      </a:r>
                    </a:p>
                  </a:txBody>
                  <a:tcPr marL="0" marR="0" marT="0" marB="0" anchor="ctr"/>
                </a:tc>
                <a:tc>
                  <a:txBody>
                    <a:bodyPr/>
                    <a:lstStyle/>
                    <a:p>
                      <a:pPr indent="0" algn="r"/>
                      <a:r>
                        <a:rPr lang="en-US" sz="400">
                          <a:solidFill>
                            <a:srgbClr val="434343"/>
                          </a:solidFill>
                          <a:latin typeface="Tahoma"/>
                        </a:rPr>
                        <a:t>Gym</a:t>
                      </a:r>
                    </a:p>
                  </a:txBody>
                  <a:tcPr marL="0" marR="0" marT="0" marB="0" anchor="ctr"/>
                </a:tc>
                <a:tc>
                  <a:txBody>
                    <a:bodyPr/>
                    <a:lstStyle/>
                    <a:p>
                      <a:pPr indent="0" algn="r"/>
                      <a:r>
                        <a:rPr lang="en-US" sz="400">
                          <a:solidFill>
                            <a:srgbClr val="434343"/>
                          </a:solidFill>
                          <a:latin typeface="Tahoma"/>
                        </a:rPr>
                        <a:t>Asian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Seafood</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Falafel</a:t>
                      </a:r>
                    </a:p>
                    <a:p>
                      <a:pPr indent="0" algn="r"/>
                      <a:r>
                        <a:rPr lang="en-US" sz="400">
                          <a:solidFill>
                            <a:srgbClr val="434343"/>
                          </a:solidFill>
                          <a:latin typeface="Tahoma"/>
                        </a:rPr>
                        <a:t>Restaurant</a:t>
                      </a:r>
                    </a:p>
                  </a:txBody>
                  <a:tcPr marL="0" marR="0" marT="0" marB="0" anchor="ctr"/>
                </a:tc>
                <a:extLst>
                  <a:ext uri="{0D108BD9-81ED-4DB2-BD59-A6C34878D82A}">
                    <a16:rowId xmlns:a16="http://schemas.microsoft.com/office/drawing/2014/main" val="10007"/>
                  </a:ext>
                </a:extLst>
              </a:tr>
              <a:tr h="201090">
                <a:tc>
                  <a:txBody>
                    <a:bodyPr/>
                    <a:lstStyle/>
                    <a:p>
                      <a:pPr indent="0" algn="r"/>
                      <a:r>
                        <a:rPr lang="en-US" sz="400">
                          <a:solidFill>
                            <a:srgbClr val="434343"/>
                          </a:solidFill>
                          <a:latin typeface="Tahoma"/>
                        </a:rPr>
                        <a:t>Seven</a:t>
                      </a:r>
                    </a:p>
                    <a:p>
                      <a:pPr indent="0" algn="r"/>
                      <a:r>
                        <a:rPr lang="en-US" sz="400">
                          <a:solidFill>
                            <a:srgbClr val="434343"/>
                          </a:solidFill>
                          <a:latin typeface="Tahoma"/>
                        </a:rPr>
                        <a:t>Bungalows</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19.1315</a:t>
                      </a:r>
                    </a:p>
                  </a:txBody>
                  <a:tcPr marL="0" marR="0" marT="0" marB="0" anchor="ctr"/>
                </a:tc>
                <a:tc>
                  <a:txBody>
                    <a:bodyPr/>
                    <a:lstStyle/>
                    <a:p>
                      <a:pPr indent="0" algn="r"/>
                      <a:r>
                        <a:rPr lang="en-US" sz="400">
                          <a:solidFill>
                            <a:srgbClr val="434343"/>
                          </a:solidFill>
                          <a:latin typeface="Tahoma"/>
                        </a:rPr>
                        <a:t>72.817</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Caf&lt;§</a:t>
                      </a:r>
                    </a:p>
                  </a:txBody>
                  <a:tcPr marL="0" marR="0" marT="0" marB="0" anchor="ctr"/>
                </a:tc>
                <a:tc>
                  <a:txBody>
                    <a:bodyPr/>
                    <a:lstStyle/>
                    <a:p>
                      <a:pPr indent="0" algn="r"/>
                      <a:r>
                        <a:rPr lang="en-US" sz="400">
                          <a:solidFill>
                            <a:srgbClr val="434343"/>
                          </a:solidFill>
                          <a:latin typeface="Tahoma"/>
                        </a:rPr>
                        <a:t>Pub</a:t>
                      </a:r>
                    </a:p>
                  </a:txBody>
                  <a:tcPr marL="0" marR="0" marT="0" marB="0" anchor="ctr"/>
                </a:tc>
                <a:tc>
                  <a:txBody>
                    <a:bodyPr/>
                    <a:lstStyle/>
                    <a:p>
                      <a:pPr indent="0" algn="r"/>
                      <a:r>
                        <a:rPr lang="en-US" sz="400">
                          <a:solidFill>
                            <a:srgbClr val="434343"/>
                          </a:solidFill>
                          <a:latin typeface="Tahoma"/>
                        </a:rPr>
                        <a:t>Seafood</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Chinese</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2A2929"/>
                          </a:solidFill>
                          <a:latin typeface="Tahoma"/>
                        </a:rPr>
                        <a:t>Bar</a:t>
                      </a:r>
                    </a:p>
                  </a:txBody>
                  <a:tcPr marL="0" marR="0" marT="0" marB="0" anchor="ctr"/>
                </a:tc>
                <a:tc>
                  <a:txBody>
                    <a:bodyPr/>
                    <a:lstStyle/>
                    <a:p>
                      <a:pPr indent="0" algn="r">
                        <a:lnSpc>
                          <a:spcPts val="552"/>
                        </a:lnSpc>
                      </a:pPr>
                      <a:r>
                        <a:rPr lang="en-US" sz="400">
                          <a:solidFill>
                            <a:srgbClr val="434343"/>
                          </a:solidFill>
                          <a:latin typeface="Tahoma"/>
                        </a:rPr>
                        <a:t>Ice Cream Shop</a:t>
                      </a:r>
                    </a:p>
                  </a:txBody>
                  <a:tcPr marL="0" marR="0" marT="0" marB="0" anchor="ctr"/>
                </a:tc>
                <a:tc>
                  <a:txBody>
                    <a:bodyPr/>
                    <a:lstStyle/>
                    <a:p>
                      <a:pPr indent="0" algn="r"/>
                      <a:r>
                        <a:rPr lang="en-US" sz="400">
                          <a:solidFill>
                            <a:srgbClr val="434343"/>
                          </a:solidFill>
                          <a:latin typeface="Tahoma"/>
                        </a:rPr>
                        <a:t>Asian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Bistro</a:t>
                      </a:r>
                    </a:p>
                  </a:txBody>
                  <a:tcPr marL="0" marR="0" marT="0" marB="0" anchor="ctr"/>
                </a:tc>
                <a:extLst>
                  <a:ext uri="{0D108BD9-81ED-4DB2-BD59-A6C34878D82A}">
                    <a16:rowId xmlns:a16="http://schemas.microsoft.com/office/drawing/2014/main" val="10008"/>
                  </a:ext>
                </a:extLst>
              </a:tr>
              <a:tr h="198043">
                <a:tc>
                  <a:txBody>
                    <a:bodyPr/>
                    <a:lstStyle/>
                    <a:p>
                      <a:pPr indent="0" algn="r"/>
                      <a:r>
                        <a:rPr lang="en-US" sz="400">
                          <a:solidFill>
                            <a:srgbClr val="434343"/>
                          </a:solidFill>
                          <a:latin typeface="Tahoma"/>
                        </a:rPr>
                        <a:t>Versova</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19.1377</a:t>
                      </a:r>
                    </a:p>
                  </a:txBody>
                  <a:tcPr marL="0" marR="0" marT="0" marB="0" anchor="ctr"/>
                </a:tc>
                <a:tc>
                  <a:txBody>
                    <a:bodyPr/>
                    <a:lstStyle/>
                    <a:p>
                      <a:pPr indent="0" algn="r"/>
                      <a:r>
                        <a:rPr lang="en-US" sz="400">
                          <a:solidFill>
                            <a:srgbClr val="434343"/>
                          </a:solidFill>
                          <a:latin typeface="Tahoma"/>
                        </a:rPr>
                        <a:t>72.8135</a:t>
                      </a:r>
                    </a:p>
                  </a:txBody>
                  <a:tcPr marL="0" marR="0" marT="0" marB="0" anchor="ctr"/>
                </a:tc>
                <a:tc>
                  <a:txBody>
                    <a:bodyPr/>
                    <a:lstStyle/>
                    <a:p>
                      <a:pPr indent="0" algn="r"/>
                      <a:r>
                        <a:rPr lang="en-US" sz="400">
                          <a:solidFill>
                            <a:srgbClr val="595959"/>
                          </a:solidFill>
                          <a:latin typeface="Tahoma"/>
                        </a:rPr>
                        <a:t>0</a:t>
                      </a:r>
                    </a:p>
                  </a:txBody>
                  <a:tcPr marL="0" marR="0" marT="0" marB="0" anchor="ctr"/>
                </a:tc>
                <a:tc>
                  <a:txBody>
                    <a:bodyPr/>
                    <a:lstStyle/>
                    <a:p>
                      <a:pPr indent="0" algn="r"/>
                      <a:r>
                        <a:rPr lang="en-US" sz="400">
                          <a:solidFill>
                            <a:srgbClr val="434343"/>
                          </a:solidFill>
                          <a:latin typeface="Tahoma"/>
                        </a:rPr>
                        <a:t>Cafe</a:t>
                      </a:r>
                    </a:p>
                  </a:txBody>
                  <a:tcPr marL="0" marR="0" marT="0" marB="0" anchor="ctr"/>
                </a:tc>
                <a:tc>
                  <a:txBody>
                    <a:bodyPr/>
                    <a:lstStyle/>
                    <a:p>
                      <a:pPr indent="0" algn="r">
                        <a:lnSpc>
                          <a:spcPts val="552"/>
                        </a:lnSpc>
                      </a:pPr>
                      <a:r>
                        <a:rPr lang="en-US" sz="400">
                          <a:solidFill>
                            <a:srgbClr val="434343"/>
                          </a:solidFill>
                          <a:latin typeface="Tahoma"/>
                        </a:rPr>
                        <a:t>Ice Cream Shop</a:t>
                      </a:r>
                    </a:p>
                  </a:txBody>
                  <a:tcPr marL="0" marR="0" marT="0" marB="0" anchor="ctr"/>
                </a:tc>
                <a:tc>
                  <a:txBody>
                    <a:bodyPr/>
                    <a:lstStyle/>
                    <a:p>
                      <a:pPr indent="0" algn="r"/>
                      <a:r>
                        <a:rPr lang="en-US" sz="400">
                          <a:solidFill>
                            <a:srgbClr val="434343"/>
                          </a:solidFill>
                          <a:latin typeface="Tahoma"/>
                        </a:rPr>
                        <a:t>Beach</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434343"/>
                          </a:solidFill>
                          <a:latin typeface="Tahoma"/>
                        </a:rPr>
                        <a:t>Chinese</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Salon/</a:t>
                      </a:r>
                    </a:p>
                    <a:p>
                      <a:pPr indent="0" algn="r"/>
                      <a:r>
                        <a:rPr lang="en-US" sz="400">
                          <a:solidFill>
                            <a:srgbClr val="434343"/>
                          </a:solidFill>
                          <a:latin typeface="Tahoma"/>
                        </a:rPr>
                        <a:t>Barbershop</a:t>
                      </a:r>
                    </a:p>
                  </a:txBody>
                  <a:tcPr marL="0" marR="0" marT="0" marB="0" anchor="ctr"/>
                </a:tc>
                <a:tc>
                  <a:txBody>
                    <a:bodyPr/>
                    <a:lstStyle/>
                    <a:p>
                      <a:pPr indent="0" algn="r">
                        <a:lnSpc>
                          <a:spcPts val="552"/>
                        </a:lnSpc>
                      </a:pPr>
                      <a:r>
                        <a:rPr lang="en-US" sz="400">
                          <a:solidFill>
                            <a:srgbClr val="434343"/>
                          </a:solidFill>
                          <a:latin typeface="Tahoma"/>
                        </a:rPr>
                        <a:t>Frozen Yogurt Shop</a:t>
                      </a:r>
                    </a:p>
                  </a:txBody>
                  <a:tcPr marL="0" marR="0" marT="0" marB="0" anchor="ctr"/>
                </a:tc>
                <a:tc>
                  <a:txBody>
                    <a:bodyPr/>
                    <a:lstStyle/>
                    <a:p>
                      <a:pPr indent="0" algn="r"/>
                      <a:r>
                        <a:rPr lang="en-US" sz="400">
                          <a:solidFill>
                            <a:srgbClr val="434343"/>
                          </a:solidFill>
                          <a:latin typeface="Tahoma"/>
                        </a:rPr>
                        <a:t>Bistro</a:t>
                      </a:r>
                    </a:p>
                  </a:txBody>
                  <a:tcPr marL="0" marR="0" marT="0" marB="0" anchor="ctr"/>
                </a:tc>
                <a:tc>
                  <a:txBody>
                    <a:bodyPr/>
                    <a:lstStyle/>
                    <a:p>
                      <a:pPr indent="0" algn="r"/>
                      <a:r>
                        <a:rPr lang="en-US" sz="400">
                          <a:solidFill>
                            <a:srgbClr val="434343"/>
                          </a:solidFill>
                          <a:latin typeface="Tahoma"/>
                        </a:rPr>
                        <a:t>Sandwich</a:t>
                      </a:r>
                    </a:p>
                    <a:p>
                      <a:pPr indent="0" algn="r"/>
                      <a:r>
                        <a:rPr lang="en-US" sz="400">
                          <a:solidFill>
                            <a:srgbClr val="434343"/>
                          </a:solidFill>
                          <a:latin typeface="Tahoma"/>
                        </a:rPr>
                        <a:t>Place</a:t>
                      </a:r>
                    </a:p>
                  </a:txBody>
                  <a:tcPr marL="0" marR="0" marT="0" marB="0" anchor="ctr"/>
                </a:tc>
                <a:extLst>
                  <a:ext uri="{0D108BD9-81ED-4DB2-BD59-A6C34878D82A}">
                    <a16:rowId xmlns:a16="http://schemas.microsoft.com/office/drawing/2014/main" val="10009"/>
                  </a:ext>
                </a:extLst>
              </a:tr>
              <a:tr h="185856">
                <a:tc>
                  <a:txBody>
                    <a:bodyPr/>
                    <a:lstStyle/>
                    <a:p>
                      <a:pPr indent="0" algn="r"/>
                      <a:r>
                        <a:rPr lang="en-US" sz="400">
                          <a:solidFill>
                            <a:srgbClr val="2A2929"/>
                          </a:solidFill>
                          <a:latin typeface="Tahoma"/>
                        </a:rPr>
                        <a:t>Mira Road</a:t>
                      </a:r>
                    </a:p>
                  </a:txBody>
                  <a:tcPr marL="0" marR="0" marT="0" marB="0" anchor="ctr"/>
                </a:tc>
                <a:tc>
                  <a:txBody>
                    <a:bodyPr/>
                    <a:lstStyle/>
                    <a:p>
                      <a:pPr indent="0"/>
                      <a:r>
                        <a:rPr lang="en-US" sz="400">
                          <a:solidFill>
                            <a:srgbClr val="434343"/>
                          </a:solidFill>
                          <a:latin typeface="Tahoma"/>
                        </a:rPr>
                        <a:t>Western</a:t>
                      </a:r>
                    </a:p>
                    <a:p>
                      <a:pPr indent="0"/>
                      <a:r>
                        <a:rPr lang="en-US" sz="400">
                          <a:solidFill>
                            <a:srgbClr val="434343"/>
                          </a:solidFill>
                          <a:latin typeface="Tahoma"/>
                        </a:rPr>
                        <a:t>Suburbs</a:t>
                      </a:r>
                    </a:p>
                  </a:txBody>
                  <a:tcPr marL="0" marR="0" marT="0" marB="0" anchor="ctr"/>
                </a:tc>
                <a:tc>
                  <a:txBody>
                    <a:bodyPr/>
                    <a:lstStyle/>
                    <a:p>
                      <a:pPr indent="0"/>
                      <a:r>
                        <a:rPr lang="en-US" sz="400">
                          <a:solidFill>
                            <a:srgbClr val="434343"/>
                          </a:solidFill>
                          <a:latin typeface="Tahoma"/>
                        </a:rPr>
                        <a:t>19.2657</a:t>
                      </a:r>
                    </a:p>
                  </a:txBody>
                  <a:tcPr marL="0" marR="0" marT="0" marB="0" anchor="ctr"/>
                </a:tc>
                <a:tc>
                  <a:txBody>
                    <a:bodyPr/>
                    <a:lstStyle/>
                    <a:p>
                      <a:pPr indent="0" algn="r"/>
                      <a:r>
                        <a:rPr lang="en-US" sz="400">
                          <a:solidFill>
                            <a:srgbClr val="434343"/>
                          </a:solidFill>
                          <a:latin typeface="Tahoma"/>
                        </a:rPr>
                        <a:t>72.8711</a:t>
                      </a:r>
                    </a:p>
                  </a:txBody>
                  <a:tcPr marL="0" marR="0" marT="0" marB="0" anchor="ctr"/>
                </a:tc>
                <a:tc>
                  <a:txBody>
                    <a:bodyPr/>
                    <a:lstStyle/>
                    <a:p>
                      <a:pPr indent="0" algn="r"/>
                      <a:r>
                        <a:rPr lang="en-US" sz="400">
                          <a:solidFill>
                            <a:srgbClr val="595959"/>
                          </a:solidFill>
                          <a:latin typeface="Tahoma"/>
                        </a:rPr>
                        <a:t>1</a:t>
                      </a:r>
                    </a:p>
                  </a:txBody>
                  <a:tcPr marL="0" marR="0" marT="0" marB="0" anchor="ctr"/>
                </a:tc>
                <a:tc>
                  <a:txBody>
                    <a:bodyPr/>
                    <a:lstStyle/>
                    <a:p>
                      <a:pPr indent="0" algn="r"/>
                      <a:r>
                        <a:rPr lang="en-US" sz="400">
                          <a:solidFill>
                            <a:srgbClr val="434343"/>
                          </a:solidFill>
                          <a:latin typeface="Tahoma"/>
                        </a:rPr>
                        <a:t>Indian</a:t>
                      </a:r>
                    </a:p>
                    <a:p>
                      <a:pPr indent="0" algn="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Convenience</a:t>
                      </a:r>
                    </a:p>
                    <a:p>
                      <a:pPr indent="0" algn="r"/>
                      <a:r>
                        <a:rPr lang="en-US" sz="400">
                          <a:solidFill>
                            <a:srgbClr val="434343"/>
                          </a:solidFill>
                          <a:latin typeface="Tahoma"/>
                        </a:rPr>
                        <a:t>Store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434343"/>
                          </a:solidFill>
                          <a:latin typeface="Tahoma"/>
                        </a:rPr>
                        <a:t>Mexican</a:t>
                      </a:r>
                    </a:p>
                    <a:p>
                      <a:pPr indent="0" algn="r"/>
                      <a:r>
                        <a:rPr lang="en-US" sz="400">
                          <a:solidFill>
                            <a:srgbClr val="434343"/>
                          </a:solidFill>
                          <a:latin typeface="Tahoma"/>
                        </a:rPr>
                        <a:t>Restaurant</a:t>
                      </a:r>
                    </a:p>
                  </a:txBody>
                  <a:tcPr marL="0" marR="0" marT="0" marB="0" anchor="ctr"/>
                </a:tc>
                <a:tc>
                  <a:txBody>
                    <a:bodyPr/>
                    <a:lstStyle/>
                    <a:p>
                      <a:pPr indent="0" algn="r">
                        <a:lnSpc>
                          <a:spcPts val="552"/>
                        </a:lnSpc>
                      </a:pPr>
                      <a:r>
                        <a:rPr lang="en-US" sz="400">
                          <a:solidFill>
                            <a:srgbClr val="434343"/>
                          </a:solidFill>
                          <a:latin typeface="Tahoma"/>
                        </a:rPr>
                        <a:t>Fast Food Restaurant</a:t>
                      </a:r>
                    </a:p>
                  </a:txBody>
                  <a:tcPr marL="0" marR="0" marT="0" marB="0" anchor="ctr"/>
                </a:tc>
                <a:tc>
                  <a:txBody>
                    <a:bodyPr/>
                    <a:lstStyle/>
                    <a:p>
                      <a:pPr indent="0" algn="r"/>
                      <a:r>
                        <a:rPr lang="en-US" sz="400">
                          <a:solidFill>
                            <a:srgbClr val="434343"/>
                          </a:solidFill>
                          <a:latin typeface="Tahoma"/>
                        </a:rPr>
                        <a:t>Food Truck</a:t>
                      </a:r>
                    </a:p>
                  </a:txBody>
                  <a:tcPr marL="0" marR="0" marT="0" marB="0" anchor="ctr"/>
                </a:tc>
                <a:tc>
                  <a:txBody>
                    <a:bodyPr/>
                    <a:lstStyle/>
                    <a:p>
                      <a:pPr indent="0" algn="r"/>
                      <a:r>
                        <a:rPr lang="en-US" sz="400">
                          <a:solidFill>
                            <a:srgbClr val="434343"/>
                          </a:solidFill>
                          <a:latin typeface="Tahoma"/>
                        </a:rPr>
                        <a:t>Motorcycle</a:t>
                      </a:r>
                    </a:p>
                    <a:p>
                      <a:pPr indent="0" algn="r"/>
                      <a:r>
                        <a:rPr lang="en-US" sz="400">
                          <a:solidFill>
                            <a:srgbClr val="434343"/>
                          </a:solidFill>
                          <a:latin typeface="Tahoma"/>
                        </a:rPr>
                        <a:t>Shop</a:t>
                      </a:r>
                    </a:p>
                  </a:txBody>
                  <a:tcPr marL="0" marR="0" marT="0" marB="0" anchor="ctr"/>
                </a:tc>
                <a:tc>
                  <a:txBody>
                    <a:bodyPr/>
                    <a:lstStyle/>
                    <a:p>
                      <a:pPr indent="0" algn="r"/>
                      <a:r>
                        <a:rPr lang="en-US" sz="400">
                          <a:solidFill>
                            <a:srgbClr val="434343"/>
                          </a:solidFill>
                          <a:latin typeface="Tahoma"/>
                        </a:rPr>
                        <a:t>Movie</a:t>
                      </a:r>
                    </a:p>
                    <a:p>
                      <a:pPr indent="0" algn="r"/>
                      <a:r>
                        <a:rPr lang="en-US" sz="400">
                          <a:solidFill>
                            <a:srgbClr val="434343"/>
                          </a:solidFill>
                          <a:latin typeface="Tahoma"/>
                        </a:rPr>
                        <a:t>Theater</a:t>
                      </a:r>
                    </a:p>
                  </a:txBody>
                  <a:tcPr marL="0" marR="0" marT="0" marB="0" anchor="ctr"/>
                </a:tc>
                <a:tc>
                  <a:txBody>
                    <a:bodyPr/>
                    <a:lstStyle/>
                    <a:p>
                      <a:pPr indent="0" algn="r"/>
                      <a:r>
                        <a:rPr lang="en-US" sz="400">
                          <a:solidFill>
                            <a:srgbClr val="434343"/>
                          </a:solidFill>
                          <a:latin typeface="Tahoma"/>
                        </a:rPr>
                        <a:t>Basketball</a:t>
                      </a:r>
                    </a:p>
                    <a:p>
                      <a:pPr indent="0" algn="r"/>
                      <a:r>
                        <a:rPr lang="en-US" sz="400">
                          <a:solidFill>
                            <a:srgbClr val="434343"/>
                          </a:solidFill>
                          <a:latin typeface="Tahoma"/>
                        </a:rPr>
                        <a:t>Court</a:t>
                      </a:r>
                    </a:p>
                  </a:txBody>
                  <a:tcPr marL="0" marR="0" marT="0" marB="0" anchor="ctr"/>
                </a:tc>
                <a:tc>
                  <a:txBody>
                    <a:bodyPr/>
                    <a:lstStyle/>
                    <a:p>
                      <a:pPr indent="0" algn="r"/>
                      <a:r>
                        <a:rPr lang="en-US" sz="400">
                          <a:solidFill>
                            <a:srgbClr val="434343"/>
                          </a:solidFill>
                          <a:latin typeface="Tahoma"/>
                        </a:rPr>
                        <a:t>Bar</a:t>
                      </a:r>
                    </a:p>
                  </a:txBody>
                  <a:tcPr marL="0" marR="0" marT="0" marB="0" anchor="ctr"/>
                </a:tc>
                <a:extLst>
                  <a:ext uri="{0D108BD9-81ED-4DB2-BD59-A6C34878D82A}">
                    <a16:rowId xmlns:a16="http://schemas.microsoft.com/office/drawing/2014/main" val="10010"/>
                  </a:ext>
                </a:extLst>
              </a:tr>
            </a:tbl>
          </a:graphicData>
        </a:graphic>
      </p:graphicFrame>
      <p:sp>
        <p:nvSpPr>
          <p:cNvPr id="12486" name="Rectangle 4">
            <a:extLst>
              <a:ext uri="{FF2B5EF4-FFF2-40B4-BE49-F238E27FC236}">
                <a16:creationId xmlns:a16="http://schemas.microsoft.com/office/drawing/2014/main" id="{534B9FEA-F334-4DE4-9F22-76A6948D2DCD}"/>
              </a:ext>
            </a:extLst>
          </p:cNvPr>
          <p:cNvSpPr>
            <a:spLocks noChangeArrowheads="1"/>
          </p:cNvSpPr>
          <p:nvPr/>
        </p:nvSpPr>
        <p:spPr bwMode="auto">
          <a:xfrm>
            <a:off x="2451100" y="5092700"/>
            <a:ext cx="25209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2525"/>
              </a:spcBef>
              <a:spcAft>
                <a:spcPts val="2525"/>
              </a:spcAft>
            </a:pPr>
            <a:r>
              <a:rPr lang="en-US" altLang="en-US" sz="900" b="1">
                <a:latin typeface="Times New Roman" panose="02020603050405020304" pitchFamily="18" charset="0"/>
              </a:rPr>
              <a:t>Figure 11: Clustering neighborhoods in Mumbai.</a:t>
            </a:r>
          </a:p>
        </p:txBody>
      </p:sp>
      <p:sp>
        <p:nvSpPr>
          <p:cNvPr id="12487" name="Rectangle 5">
            <a:extLst>
              <a:ext uri="{FF2B5EF4-FFF2-40B4-BE49-F238E27FC236}">
                <a16:creationId xmlns:a16="http://schemas.microsoft.com/office/drawing/2014/main" id="{231226D9-3562-439B-84AF-04E307332446}"/>
              </a:ext>
            </a:extLst>
          </p:cNvPr>
          <p:cNvSpPr>
            <a:spLocks noChangeArrowheads="1"/>
          </p:cNvSpPr>
          <p:nvPr/>
        </p:nvSpPr>
        <p:spPr bwMode="auto">
          <a:xfrm>
            <a:off x="895350" y="5684838"/>
            <a:ext cx="57705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2525"/>
              </a:spcBef>
              <a:spcAft>
                <a:spcPts val="2100"/>
              </a:spcAft>
            </a:pPr>
            <a:r>
              <a:rPr lang="en-US" altLang="en-US" sz="1300">
                <a:latin typeface="Times New Roman" panose="02020603050405020304" pitchFamily="18" charset="0"/>
              </a:rPr>
              <a:t>Furthermore, neighborhoods in each individual cluster can be extracted using cluster labels and thus the details of specific clusters can be seen. This is done below for all clusters with only 10 rows for clusters that contain a high number of neighborhoods.</a:t>
            </a:r>
          </a:p>
        </p:txBody>
      </p:sp>
      <p:graphicFrame>
        <p:nvGraphicFramePr>
          <p:cNvPr id="7" name="Table 6">
            <a:extLst>
              <a:ext uri="{FF2B5EF4-FFF2-40B4-BE49-F238E27FC236}">
                <a16:creationId xmlns:a16="http://schemas.microsoft.com/office/drawing/2014/main" id="{EAA18226-60E6-4F10-A8D5-3C1F16E7072C}"/>
              </a:ext>
            </a:extLst>
          </p:cNvPr>
          <p:cNvGraphicFramePr>
            <a:graphicFrameLocks noGrp="1"/>
          </p:cNvGraphicFramePr>
          <p:nvPr/>
        </p:nvGraphicFramePr>
        <p:xfrm>
          <a:off x="935038" y="7454900"/>
          <a:ext cx="6030912" cy="1590676"/>
        </p:xfrm>
        <a:graphic>
          <a:graphicData uri="http://schemas.openxmlformats.org/drawingml/2006/table">
            <a:tbl>
              <a:tblPr/>
              <a:tblGrid>
                <a:gridCol w="209550">
                  <a:extLst>
                    <a:ext uri="{9D8B030D-6E8A-4147-A177-3AD203B41FA5}">
                      <a16:colId xmlns:a16="http://schemas.microsoft.com/office/drawing/2014/main" val="2834897974"/>
                    </a:ext>
                  </a:extLst>
                </a:gridCol>
                <a:gridCol w="477837">
                  <a:extLst>
                    <a:ext uri="{9D8B030D-6E8A-4147-A177-3AD203B41FA5}">
                      <a16:colId xmlns:a16="http://schemas.microsoft.com/office/drawing/2014/main" val="2748908574"/>
                    </a:ext>
                  </a:extLst>
                </a:gridCol>
                <a:gridCol w="328613">
                  <a:extLst>
                    <a:ext uri="{9D8B030D-6E8A-4147-A177-3AD203B41FA5}">
                      <a16:colId xmlns:a16="http://schemas.microsoft.com/office/drawing/2014/main" val="3744654627"/>
                    </a:ext>
                  </a:extLst>
                </a:gridCol>
                <a:gridCol w="479425">
                  <a:extLst>
                    <a:ext uri="{9D8B030D-6E8A-4147-A177-3AD203B41FA5}">
                      <a16:colId xmlns:a16="http://schemas.microsoft.com/office/drawing/2014/main" val="3367543442"/>
                    </a:ext>
                  </a:extLst>
                </a:gridCol>
                <a:gridCol w="642937">
                  <a:extLst>
                    <a:ext uri="{9D8B030D-6E8A-4147-A177-3AD203B41FA5}">
                      <a16:colId xmlns:a16="http://schemas.microsoft.com/office/drawing/2014/main" val="4249709548"/>
                    </a:ext>
                  </a:extLst>
                </a:gridCol>
                <a:gridCol w="347663">
                  <a:extLst>
                    <a:ext uri="{9D8B030D-6E8A-4147-A177-3AD203B41FA5}">
                      <a16:colId xmlns:a16="http://schemas.microsoft.com/office/drawing/2014/main" val="1308285838"/>
                    </a:ext>
                  </a:extLst>
                </a:gridCol>
                <a:gridCol w="530225">
                  <a:extLst>
                    <a:ext uri="{9D8B030D-6E8A-4147-A177-3AD203B41FA5}">
                      <a16:colId xmlns:a16="http://schemas.microsoft.com/office/drawing/2014/main" val="1642375911"/>
                    </a:ext>
                  </a:extLst>
                </a:gridCol>
                <a:gridCol w="500062">
                  <a:extLst>
                    <a:ext uri="{9D8B030D-6E8A-4147-A177-3AD203B41FA5}">
                      <a16:colId xmlns:a16="http://schemas.microsoft.com/office/drawing/2014/main" val="2193015172"/>
                    </a:ext>
                  </a:extLst>
                </a:gridCol>
                <a:gridCol w="484188">
                  <a:extLst>
                    <a:ext uri="{9D8B030D-6E8A-4147-A177-3AD203B41FA5}">
                      <a16:colId xmlns:a16="http://schemas.microsoft.com/office/drawing/2014/main" val="1054402763"/>
                    </a:ext>
                  </a:extLst>
                </a:gridCol>
                <a:gridCol w="536575">
                  <a:extLst>
                    <a:ext uri="{9D8B030D-6E8A-4147-A177-3AD203B41FA5}">
                      <a16:colId xmlns:a16="http://schemas.microsoft.com/office/drawing/2014/main" val="1025209301"/>
                    </a:ext>
                  </a:extLst>
                </a:gridCol>
                <a:gridCol w="496887">
                  <a:extLst>
                    <a:ext uri="{9D8B030D-6E8A-4147-A177-3AD203B41FA5}">
                      <a16:colId xmlns:a16="http://schemas.microsoft.com/office/drawing/2014/main" val="2556834157"/>
                    </a:ext>
                  </a:extLst>
                </a:gridCol>
                <a:gridCol w="506413">
                  <a:extLst>
                    <a:ext uri="{9D8B030D-6E8A-4147-A177-3AD203B41FA5}">
                      <a16:colId xmlns:a16="http://schemas.microsoft.com/office/drawing/2014/main" val="3112582313"/>
                    </a:ext>
                  </a:extLst>
                </a:gridCol>
                <a:gridCol w="490537">
                  <a:extLst>
                    <a:ext uri="{9D8B030D-6E8A-4147-A177-3AD203B41FA5}">
                      <a16:colId xmlns:a16="http://schemas.microsoft.com/office/drawing/2014/main" val="657556805"/>
                    </a:ext>
                  </a:extLst>
                </a:gridCol>
              </a:tblGrid>
              <a:tr h="20161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Neighborhood</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Location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1st Most </a:t>
                      </a:r>
                      <a:r>
                        <a:rPr kumimoji="0" lang="en-US" altLang="en-US" sz="500" b="0" i="0" u="none" strike="noStrike" cap="none" normalizeH="0" baseline="0">
                          <a:ln>
                            <a:noFill/>
                          </a:ln>
                          <a:solidFill>
                            <a:srgbClr val="434343"/>
                          </a:solidFill>
                          <a:effectLst/>
                          <a:latin typeface="Tahoma" panose="020B0604030504040204" pitchFamily="34" charset="0"/>
                        </a:rPr>
                        <a:t>Common </a:t>
                      </a:r>
                      <a:r>
                        <a:rPr kumimoji="0" lang="en-US" altLang="en-US" sz="500" b="0" i="0" u="none" strike="noStrike" cap="none" normalizeH="0" baseline="0">
                          <a:ln>
                            <a:noFill/>
                          </a:ln>
                          <a:solidFill>
                            <a:srgbClr val="2A2929"/>
                          </a:solidFill>
                          <a:effectLst/>
                          <a:latin typeface="Tahoma" panose="020B0604030504040204" pitchFamily="34" charset="0"/>
                        </a:rPr>
                        <a:t>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2nd Most 3rd Most </a:t>
                      </a:r>
                      <a:r>
                        <a:rPr kumimoji="0" lang="en-US" altLang="en-US" sz="500" b="0" i="0" u="none" strike="noStrike" cap="none" normalizeH="0" baseline="0">
                          <a:ln>
                            <a:noFill/>
                          </a:ln>
                          <a:solidFill>
                            <a:srgbClr val="434343"/>
                          </a:solidFill>
                          <a:effectLst/>
                          <a:latin typeface="Tahoma" panose="020B0604030504040204" pitchFamily="34" charset="0"/>
                        </a:rPr>
                        <a:t>Common </a:t>
                      </a:r>
                      <a:r>
                        <a:rPr kumimoji="0" lang="en-US" altLang="en-US" sz="500" b="0" i="0" u="none" strike="noStrike" cap="none" normalizeH="0" baseline="0">
                          <a:ln>
                            <a:noFill/>
                          </a:ln>
                          <a:solidFill>
                            <a:srgbClr val="2A2929"/>
                          </a:solidFill>
                          <a:effectLst/>
                          <a:latin typeface="Tahoma" panose="020B0604030504040204" pitchFamily="34" charset="0"/>
                        </a:rPr>
                        <a:t>Venue </a:t>
                      </a:r>
                      <a:r>
                        <a:rPr kumimoji="0" lang="en-US" altLang="en-US" sz="500" b="0" i="0" u="none" strike="noStrike" cap="none" normalizeH="0" baseline="0">
                          <a:ln>
                            <a:noFill/>
                          </a:ln>
                          <a:solidFill>
                            <a:srgbClr val="434343"/>
                          </a:solidFill>
                          <a:effectLst/>
                          <a:latin typeface="Tahoma" panose="020B0604030504040204" pitchFamily="34" charset="0"/>
                        </a:rPr>
                        <a:t>Common </a:t>
                      </a:r>
                      <a:r>
                        <a:rPr kumimoji="0" lang="en-US" altLang="en-US" sz="500" b="0" i="0" u="none" strike="noStrike" cap="none" normalizeH="0" baseline="0">
                          <a:ln>
                            <a:noFill/>
                          </a:ln>
                          <a:solidFill>
                            <a:srgbClr val="2A2929"/>
                          </a:solidFill>
                          <a:effectLst/>
                          <a:latin typeface="Tahoma" panose="020B0604030504040204" pitchFamily="34" charset="0"/>
                        </a:rPr>
                        <a:t>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4th Most 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5th Most 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chemeClr val="tx1"/>
                          </a:solidFill>
                          <a:effectLst/>
                          <a:latin typeface="Tahoma" panose="020B0604030504040204" pitchFamily="34" charset="0"/>
                        </a:rPr>
                        <a:t>6th Most </a:t>
                      </a:r>
                      <a:r>
                        <a:rPr kumimoji="0" lang="en-US" altLang="en-US" sz="500" b="0" i="0" u="none" strike="noStrike" cap="none" normalizeH="0" baseline="0">
                          <a:ln>
                            <a:noFill/>
                          </a:ln>
                          <a:solidFill>
                            <a:srgbClr val="434343"/>
                          </a:solidFill>
                          <a:effectLst/>
                          <a:latin typeface="Tahoma" panose="020B0604030504040204" pitchFamily="34" charset="0"/>
                        </a:rPr>
                        <a:t>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7th Most 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8th Most 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9th </a:t>
                      </a:r>
                      <a:r>
                        <a:rPr kumimoji="0" lang="en-US" altLang="en-US" sz="500" b="0" i="0" u="none" strike="noStrike" cap="none" normalizeH="0" baseline="0">
                          <a:ln>
                            <a:noFill/>
                          </a:ln>
                          <a:solidFill>
                            <a:srgbClr val="2A2929"/>
                          </a:solidFill>
                          <a:effectLst/>
                          <a:latin typeface="Tahoma" panose="020B0604030504040204" pitchFamily="34" charset="0"/>
                        </a:rPr>
                        <a:t>Most </a:t>
                      </a:r>
                      <a:r>
                        <a:rPr kumimoji="0" lang="en-US" altLang="en-US" sz="500" b="0" i="0" u="none" strike="noStrike" cap="none" normalizeH="0" baseline="0">
                          <a:ln>
                            <a:noFill/>
                          </a:ln>
                          <a:solidFill>
                            <a:srgbClr val="434343"/>
                          </a:solidFill>
                          <a:effectLst/>
                          <a:latin typeface="Tahoma" panose="020B0604030504040204" pitchFamily="34" charset="0"/>
                        </a:rPr>
                        <a:t>Common </a:t>
                      </a:r>
                      <a:r>
                        <a:rPr kumimoji="0" lang="en-US" altLang="en-US" sz="500" b="0" i="0" u="none" strike="noStrike" cap="none" normalizeH="0" baseline="0">
                          <a:ln>
                            <a:noFill/>
                          </a:ln>
                          <a:solidFill>
                            <a:srgbClr val="2A2929"/>
                          </a:solidFill>
                          <a:effectLst/>
                          <a:latin typeface="Tahoma" panose="020B0604030504040204" pitchFamily="34" charset="0"/>
                        </a:rPr>
                        <a:t>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5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10th Most Common Venue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2807045"/>
                  </a:ext>
                </a:extLst>
              </a:tr>
              <a:tr h="24447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Chakala</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Andheri</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Western</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Suburbs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Indian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Cafe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Hotel Bar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Asian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Pizza Place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25"/>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Vegetarian/Vegan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Burger </a:t>
                      </a:r>
                      <a:r>
                        <a:rPr kumimoji="0" lang="en-US" altLang="en-US" sz="500" b="0" i="0" u="none" strike="noStrike" cap="none" normalizeH="0" baseline="0">
                          <a:ln>
                            <a:noFill/>
                          </a:ln>
                          <a:solidFill>
                            <a:srgbClr val="595959"/>
                          </a:solidFill>
                          <a:effectLst/>
                          <a:latin typeface="Tahoma" panose="020B0604030504040204" pitchFamily="34" charset="0"/>
                        </a:rPr>
                        <a:t>Joint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Multiplex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0552533"/>
                  </a:ext>
                </a:extLst>
              </a:tr>
              <a:tr h="2286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Sahar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Western</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Suburbs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Indian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Gym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Asian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Bar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Coffee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Cafe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Italian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Pub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3302309"/>
                  </a:ext>
                </a:extLst>
              </a:tr>
              <a:tr h="2222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27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Khar Danda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Western</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Suburbs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Clothing Store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Park</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Coffee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Dessert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Bookstore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Bistro</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French</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Boutique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Pool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967973"/>
                  </a:ext>
                </a:extLst>
              </a:tr>
              <a:tr h="25241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40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Kanjurmarg</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Eastern</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Suburbs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Train </a:t>
                      </a:r>
                      <a:r>
                        <a:rPr kumimoji="0" lang="en-US" altLang="en-US" sz="500" b="0" i="0" u="none" strike="noStrike" cap="none" normalizeH="0" baseline="0">
                          <a:ln>
                            <a:noFill/>
                          </a:ln>
                          <a:solidFill>
                            <a:srgbClr val="434343"/>
                          </a:solidFill>
                          <a:effectLst/>
                          <a:latin typeface="Tahoma" panose="020B0604030504040204" pitchFamily="34" charset="0"/>
                        </a:rPr>
                        <a:t>Station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Gym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Gift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Chinese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French</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Asian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Multiplex</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Donut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Electronics Store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8765423"/>
                  </a:ext>
                </a:extLst>
              </a:tr>
              <a:tr h="2095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70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Malabar Hill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South</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Mumbai</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Gym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Park</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Convenience Store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Lighthouse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Coffee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Dessert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Indian 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Cupcake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Cosmetics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3666841"/>
                  </a:ext>
                </a:extLst>
              </a:tr>
              <a:tr h="23177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77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Walkeshwar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South</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Mumbai</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Gym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Park</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Hotel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Convenience Store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ts val="625"/>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Food &amp; Drink Shop</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Food Truck</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Lighthouse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Restaurant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434343"/>
                          </a:solidFill>
                          <a:effectLst/>
                          <a:latin typeface="Tahoma" panose="020B0604030504040204" pitchFamily="34" charset="0"/>
                        </a:rPr>
                        <a:t>Dessert 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A2929"/>
                          </a:solidFill>
                          <a:effectLst/>
                          <a:latin typeface="Tahoma" panose="020B0604030504040204" pitchFamily="34" charset="0"/>
                        </a:rPr>
                        <a:t>Coffee </a:t>
                      </a:r>
                      <a:r>
                        <a:rPr kumimoji="0" lang="en-US" altLang="en-US" sz="500" b="0" i="0" u="none" strike="noStrike" cap="none" normalizeH="0" baseline="0">
                          <a:ln>
                            <a:noFill/>
                          </a:ln>
                          <a:solidFill>
                            <a:srgbClr val="595959"/>
                          </a:solidFill>
                          <a:effectLst/>
                          <a:latin typeface="Tahoma" panose="020B0604030504040204" pitchFamily="34" charset="0"/>
                        </a:rPr>
                        <a:t>Shop</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6392839"/>
                  </a:ext>
                </a:extLst>
              </a:tr>
            </a:tbl>
          </a:graphicData>
        </a:graphic>
      </p:graphicFrame>
      <p:sp>
        <p:nvSpPr>
          <p:cNvPr id="12601" name="Rectangle 7">
            <a:extLst>
              <a:ext uri="{FF2B5EF4-FFF2-40B4-BE49-F238E27FC236}">
                <a16:creationId xmlns:a16="http://schemas.microsoft.com/office/drawing/2014/main" id="{FEE969D1-FFBD-4818-8F4B-14FD8123F6FC}"/>
              </a:ext>
            </a:extLst>
          </p:cNvPr>
          <p:cNvSpPr>
            <a:spLocks noChangeArrowheads="1"/>
          </p:cNvSpPr>
          <p:nvPr/>
        </p:nvSpPr>
        <p:spPr bwMode="auto">
          <a:xfrm>
            <a:off x="3236913" y="9445625"/>
            <a:ext cx="10763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2100"/>
              </a:spcBef>
            </a:pPr>
            <a:r>
              <a:rPr lang="en-US" altLang="en-US" sz="900" b="1">
                <a:latin typeface="Times New Roman" panose="02020603050405020304" pitchFamily="18" charset="0"/>
              </a:rPr>
              <a:t>Figure 12: Cluster 1.</a:t>
            </a:r>
          </a:p>
        </p:txBody>
      </p:sp>
      <p:sp>
        <p:nvSpPr>
          <p:cNvPr id="12602" name="Rectangle 8">
            <a:extLst>
              <a:ext uri="{FF2B5EF4-FFF2-40B4-BE49-F238E27FC236}">
                <a16:creationId xmlns:a16="http://schemas.microsoft.com/office/drawing/2014/main" id="{2E79CE9A-E198-4C3E-A471-14A5DFA206F7}"/>
              </a:ext>
            </a:extLst>
          </p:cNvPr>
          <p:cNvSpPr>
            <a:spLocks noChangeArrowheads="1"/>
          </p:cNvSpPr>
          <p:nvPr/>
        </p:nvSpPr>
        <p:spPr bwMode="auto">
          <a:xfrm>
            <a:off x="6480175" y="10088563"/>
            <a:ext cx="1730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11</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A4F949C5-9B6F-4065-8423-4B6A12160E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075" y="3462338"/>
            <a:ext cx="60229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2">
            <a:extLst>
              <a:ext uri="{FF2B5EF4-FFF2-40B4-BE49-F238E27FC236}">
                <a16:creationId xmlns:a16="http://schemas.microsoft.com/office/drawing/2014/main" id="{78623FD3-B5BF-403F-A5A1-5E57E591E0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075" y="4479925"/>
            <a:ext cx="602297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3">
            <a:extLst>
              <a:ext uri="{FF2B5EF4-FFF2-40B4-BE49-F238E27FC236}">
                <a16:creationId xmlns:a16="http://schemas.microsoft.com/office/drawing/2014/main" id="{A1D72C16-9C1C-408B-869C-4785BC1C7B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075" y="7596188"/>
            <a:ext cx="60229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BD802719-963B-4C4E-9681-C0701141A1DA}"/>
              </a:ext>
            </a:extLst>
          </p:cNvPr>
          <p:cNvGraphicFramePr>
            <a:graphicFrameLocks noGrp="1"/>
          </p:cNvGraphicFramePr>
          <p:nvPr/>
        </p:nvGraphicFramePr>
        <p:xfrm>
          <a:off x="950913" y="957263"/>
          <a:ext cx="5951535" cy="1889127"/>
        </p:xfrm>
        <a:graphic>
          <a:graphicData uri="http://schemas.openxmlformats.org/drawingml/2006/table">
            <a:tbl>
              <a:tblPr/>
              <a:tblGrid>
                <a:gridCol w="208309">
                  <a:extLst>
                    <a:ext uri="{9D8B030D-6E8A-4147-A177-3AD203B41FA5}">
                      <a16:colId xmlns:a16="http://schemas.microsoft.com/office/drawing/2014/main" val="20000"/>
                    </a:ext>
                  </a:extLst>
                </a:gridCol>
                <a:gridCol w="371908">
                  <a:extLst>
                    <a:ext uri="{9D8B030D-6E8A-4147-A177-3AD203B41FA5}">
                      <a16:colId xmlns:a16="http://schemas.microsoft.com/office/drawing/2014/main" val="20001"/>
                    </a:ext>
                  </a:extLst>
                </a:gridCol>
                <a:gridCol w="356665">
                  <a:extLst>
                    <a:ext uri="{9D8B030D-6E8A-4147-A177-3AD203B41FA5}">
                      <a16:colId xmlns:a16="http://schemas.microsoft.com/office/drawing/2014/main" val="20002"/>
                    </a:ext>
                  </a:extLst>
                </a:gridCol>
                <a:gridCol w="454215">
                  <a:extLst>
                    <a:ext uri="{9D8B030D-6E8A-4147-A177-3AD203B41FA5}">
                      <a16:colId xmlns:a16="http://schemas.microsoft.com/office/drawing/2014/main" val="20003"/>
                    </a:ext>
                  </a:extLst>
                </a:gridCol>
                <a:gridCol w="515183">
                  <a:extLst>
                    <a:ext uri="{9D8B030D-6E8A-4147-A177-3AD203B41FA5}">
                      <a16:colId xmlns:a16="http://schemas.microsoft.com/office/drawing/2014/main" val="20004"/>
                    </a:ext>
                  </a:extLst>
                </a:gridCol>
                <a:gridCol w="457263">
                  <a:extLst>
                    <a:ext uri="{9D8B030D-6E8A-4147-A177-3AD203B41FA5}">
                      <a16:colId xmlns:a16="http://schemas.microsoft.com/office/drawing/2014/main" val="20005"/>
                    </a:ext>
                  </a:extLst>
                </a:gridCol>
                <a:gridCol w="478602">
                  <a:extLst>
                    <a:ext uri="{9D8B030D-6E8A-4147-A177-3AD203B41FA5}">
                      <a16:colId xmlns:a16="http://schemas.microsoft.com/office/drawing/2014/main" val="20006"/>
                    </a:ext>
                  </a:extLst>
                </a:gridCol>
                <a:gridCol w="493844">
                  <a:extLst>
                    <a:ext uri="{9D8B030D-6E8A-4147-A177-3AD203B41FA5}">
                      <a16:colId xmlns:a16="http://schemas.microsoft.com/office/drawing/2014/main" val="20007"/>
                    </a:ext>
                  </a:extLst>
                </a:gridCol>
                <a:gridCol w="539571">
                  <a:extLst>
                    <a:ext uri="{9D8B030D-6E8A-4147-A177-3AD203B41FA5}">
                      <a16:colId xmlns:a16="http://schemas.microsoft.com/office/drawing/2014/main" val="20008"/>
                    </a:ext>
                  </a:extLst>
                </a:gridCol>
                <a:gridCol w="527377">
                  <a:extLst>
                    <a:ext uri="{9D8B030D-6E8A-4147-A177-3AD203B41FA5}">
                      <a16:colId xmlns:a16="http://schemas.microsoft.com/office/drawing/2014/main" val="20009"/>
                    </a:ext>
                  </a:extLst>
                </a:gridCol>
                <a:gridCol w="496893">
                  <a:extLst>
                    <a:ext uri="{9D8B030D-6E8A-4147-A177-3AD203B41FA5}">
                      <a16:colId xmlns:a16="http://schemas.microsoft.com/office/drawing/2014/main" val="20010"/>
                    </a:ext>
                  </a:extLst>
                </a:gridCol>
                <a:gridCol w="557861">
                  <a:extLst>
                    <a:ext uri="{9D8B030D-6E8A-4147-A177-3AD203B41FA5}">
                      <a16:colId xmlns:a16="http://schemas.microsoft.com/office/drawing/2014/main" val="20011"/>
                    </a:ext>
                  </a:extLst>
                </a:gridCol>
                <a:gridCol w="493844">
                  <a:extLst>
                    <a:ext uri="{9D8B030D-6E8A-4147-A177-3AD203B41FA5}">
                      <a16:colId xmlns:a16="http://schemas.microsoft.com/office/drawing/2014/main" val="20012"/>
                    </a:ext>
                  </a:extLst>
                </a:gridCol>
              </a:tblGrid>
              <a:tr h="167584">
                <a:tc>
                  <a:txBody>
                    <a:bodyPr/>
                    <a:lstStyle/>
                    <a:p>
                      <a:endParaRPr sz="800"/>
                    </a:p>
                  </a:txBody>
                  <a:tcPr marL="0" marR="0" marT="0" marB="0"/>
                </a:tc>
                <a:tc>
                  <a:txBody>
                    <a:bodyPr/>
                    <a:lstStyle/>
                    <a:p>
                      <a:pPr indent="0" algn="r"/>
                      <a:r>
                        <a:rPr lang="en-US" sz="400">
                          <a:solidFill>
                            <a:srgbClr val="2A2929"/>
                          </a:solidFill>
                          <a:latin typeface="Tahoma"/>
                        </a:rPr>
                        <a:t>Neighborhood</a:t>
                      </a:r>
                    </a:p>
                  </a:txBody>
                  <a:tcPr marL="0" marR="0" marT="0" marB="0"/>
                </a:tc>
                <a:tc>
                  <a:txBody>
                    <a:bodyPr/>
                    <a:lstStyle/>
                    <a:p>
                      <a:pPr indent="0" algn="r"/>
                      <a:r>
                        <a:rPr lang="en-US" sz="400">
                          <a:solidFill>
                            <a:srgbClr val="2A2929"/>
                          </a:solidFill>
                          <a:latin typeface="Tahoma"/>
                        </a:rPr>
                        <a:t>Location</a:t>
                      </a:r>
                    </a:p>
                  </a:txBody>
                  <a:tcPr marL="0" marR="0" marT="0" marB="0"/>
                </a:tc>
                <a:tc>
                  <a:txBody>
                    <a:bodyPr/>
                    <a:lstStyle/>
                    <a:p>
                      <a:pPr indent="0" algn="r">
                        <a:lnSpc>
                          <a:spcPts val="480"/>
                        </a:lnSpc>
                      </a:pPr>
                      <a:r>
                        <a:rPr lang="en-US" sz="400">
                          <a:solidFill>
                            <a:srgbClr val="2A2929"/>
                          </a:solidFill>
                          <a:latin typeface="Tahoma"/>
                        </a:rPr>
                        <a:t>1st Most Common Venue</a:t>
                      </a:r>
                    </a:p>
                  </a:txBody>
                  <a:tcPr marL="0" marR="0" marT="0" marB="0"/>
                </a:tc>
                <a:tc>
                  <a:txBody>
                    <a:bodyPr/>
                    <a:lstStyle/>
                    <a:p>
                      <a:pPr indent="0" algn="r">
                        <a:lnSpc>
                          <a:spcPts val="480"/>
                        </a:lnSpc>
                      </a:pPr>
                      <a:r>
                        <a:rPr lang="en-US" sz="400">
                          <a:solidFill>
                            <a:srgbClr val="2A2929"/>
                          </a:solidFill>
                          <a:latin typeface="Tahoma"/>
                        </a:rPr>
                        <a:t>2nd Most Common Venue</a:t>
                      </a:r>
                    </a:p>
                  </a:txBody>
                  <a:tcPr marL="0" marR="0" marT="0" marB="0"/>
                </a:tc>
                <a:tc>
                  <a:txBody>
                    <a:bodyPr/>
                    <a:lstStyle/>
                    <a:p>
                      <a:pPr indent="0" algn="r">
                        <a:lnSpc>
                          <a:spcPts val="480"/>
                        </a:lnSpc>
                      </a:pPr>
                      <a:r>
                        <a:rPr lang="en-US" sz="400">
                          <a:solidFill>
                            <a:srgbClr val="595959"/>
                          </a:solidFill>
                          <a:latin typeface="Tahoma"/>
                        </a:rPr>
                        <a:t>3rd </a:t>
                      </a:r>
                      <a:r>
                        <a:rPr lang="en-US" sz="400">
                          <a:solidFill>
                            <a:srgbClr val="2A2929"/>
                          </a:solidFill>
                          <a:latin typeface="Tahoma"/>
                        </a:rPr>
                        <a:t>Most Common Venue</a:t>
                      </a:r>
                    </a:p>
                  </a:txBody>
                  <a:tcPr marL="0" marR="0" marT="0" marB="0"/>
                </a:tc>
                <a:tc>
                  <a:txBody>
                    <a:bodyPr/>
                    <a:lstStyle/>
                    <a:p>
                      <a:pPr indent="0" algn="r">
                        <a:lnSpc>
                          <a:spcPts val="480"/>
                        </a:lnSpc>
                      </a:pPr>
                      <a:r>
                        <a:rPr lang="en-US" sz="400">
                          <a:solidFill>
                            <a:srgbClr val="2A2929"/>
                          </a:solidFill>
                          <a:latin typeface="Tahoma"/>
                        </a:rPr>
                        <a:t>4th Most </a:t>
                      </a:r>
                      <a:r>
                        <a:rPr lang="en-US" sz="400">
                          <a:solidFill>
                            <a:srgbClr val="434343"/>
                          </a:solidFill>
                          <a:latin typeface="Tahoma"/>
                        </a:rPr>
                        <a:t>Common </a:t>
                      </a:r>
                      <a:r>
                        <a:rPr lang="en-US" sz="400">
                          <a:solidFill>
                            <a:srgbClr val="2A2929"/>
                          </a:solidFill>
                          <a:latin typeface="Tahoma"/>
                        </a:rPr>
                        <a:t>Venue</a:t>
                      </a:r>
                    </a:p>
                  </a:txBody>
                  <a:tcPr marL="0" marR="0" marT="0" marB="0"/>
                </a:tc>
                <a:tc>
                  <a:txBody>
                    <a:bodyPr/>
                    <a:lstStyle/>
                    <a:p>
                      <a:pPr indent="0" algn="r">
                        <a:lnSpc>
                          <a:spcPts val="480"/>
                        </a:lnSpc>
                      </a:pPr>
                      <a:r>
                        <a:rPr lang="en-US" sz="400">
                          <a:solidFill>
                            <a:srgbClr val="434343"/>
                          </a:solidFill>
                          <a:latin typeface="Tahoma"/>
                        </a:rPr>
                        <a:t>5th Most Common Venue</a:t>
                      </a:r>
                    </a:p>
                  </a:txBody>
                  <a:tcPr marL="0" marR="0" marT="0" marB="0"/>
                </a:tc>
                <a:tc>
                  <a:txBody>
                    <a:bodyPr/>
                    <a:lstStyle/>
                    <a:p>
                      <a:pPr indent="0" algn="r">
                        <a:lnSpc>
                          <a:spcPts val="480"/>
                        </a:lnSpc>
                      </a:pPr>
                      <a:r>
                        <a:rPr lang="en-US" sz="400">
                          <a:solidFill>
                            <a:srgbClr val="434343"/>
                          </a:solidFill>
                          <a:latin typeface="Tahoma"/>
                        </a:rPr>
                        <a:t>6th Most Common Venue</a:t>
                      </a:r>
                    </a:p>
                  </a:txBody>
                  <a:tcPr marL="0" marR="0" marT="0" marB="0"/>
                </a:tc>
                <a:tc>
                  <a:txBody>
                    <a:bodyPr/>
                    <a:lstStyle/>
                    <a:p>
                      <a:pPr indent="0" algn="r">
                        <a:lnSpc>
                          <a:spcPts val="480"/>
                        </a:lnSpc>
                      </a:pPr>
                      <a:r>
                        <a:rPr lang="en-US" sz="400">
                          <a:solidFill>
                            <a:srgbClr val="2A2929"/>
                          </a:solidFill>
                          <a:latin typeface="Tahoma"/>
                        </a:rPr>
                        <a:t>7th Most </a:t>
                      </a:r>
                      <a:r>
                        <a:rPr lang="en-US" sz="400">
                          <a:solidFill>
                            <a:srgbClr val="434343"/>
                          </a:solidFill>
                          <a:latin typeface="Tahoma"/>
                        </a:rPr>
                        <a:t>Common </a:t>
                      </a:r>
                      <a:r>
                        <a:rPr lang="en-US" sz="400">
                          <a:solidFill>
                            <a:srgbClr val="2A2929"/>
                          </a:solidFill>
                          <a:latin typeface="Tahoma"/>
                        </a:rPr>
                        <a:t>Venue</a:t>
                      </a:r>
                    </a:p>
                  </a:txBody>
                  <a:tcPr marL="0" marR="0" marT="0" marB="0"/>
                </a:tc>
                <a:tc>
                  <a:txBody>
                    <a:bodyPr/>
                    <a:lstStyle/>
                    <a:p>
                      <a:pPr indent="0" algn="r">
                        <a:lnSpc>
                          <a:spcPts val="480"/>
                        </a:lnSpc>
                      </a:pPr>
                      <a:r>
                        <a:rPr lang="en-US" sz="400">
                          <a:solidFill>
                            <a:srgbClr val="2A2929"/>
                          </a:solidFill>
                          <a:latin typeface="Tahoma"/>
                        </a:rPr>
                        <a:t>8th Most Common Venue</a:t>
                      </a:r>
                    </a:p>
                  </a:txBody>
                  <a:tcPr marL="0" marR="0" marT="0" marB="0"/>
                </a:tc>
                <a:tc>
                  <a:txBody>
                    <a:bodyPr/>
                    <a:lstStyle/>
                    <a:p>
                      <a:pPr indent="0" algn="r">
                        <a:lnSpc>
                          <a:spcPts val="480"/>
                        </a:lnSpc>
                      </a:pPr>
                      <a:r>
                        <a:rPr lang="en-US" sz="400">
                          <a:solidFill>
                            <a:srgbClr val="2A2929"/>
                          </a:solidFill>
                          <a:latin typeface="Tahoma"/>
                        </a:rPr>
                        <a:t>9th Most Common Venue</a:t>
                      </a:r>
                    </a:p>
                  </a:txBody>
                  <a:tcPr marL="0" marR="0" marT="0" marB="0"/>
                </a:tc>
                <a:tc>
                  <a:txBody>
                    <a:bodyPr/>
                    <a:lstStyle/>
                    <a:p>
                      <a:pPr indent="0" algn="r">
                        <a:lnSpc>
                          <a:spcPts val="480"/>
                        </a:lnSpc>
                      </a:pPr>
                      <a:r>
                        <a:rPr lang="en-US" sz="400">
                          <a:solidFill>
                            <a:srgbClr val="434343"/>
                          </a:solidFill>
                          <a:latin typeface="Tahoma"/>
                        </a:rPr>
                        <a:t>10th Most Common Venue</a:t>
                      </a:r>
                    </a:p>
                  </a:txBody>
                  <a:tcPr marL="0" marR="0" marT="0" marB="0"/>
                </a:tc>
                <a:extLst>
                  <a:ext uri="{0D108BD9-81ED-4DB2-BD59-A6C34878D82A}">
                    <a16:rowId xmlns:a16="http://schemas.microsoft.com/office/drawing/2014/main" val="10000"/>
                  </a:ext>
                </a:extLst>
              </a:tr>
              <a:tr h="161490">
                <a:tc>
                  <a:txBody>
                    <a:bodyPr/>
                    <a:lstStyle/>
                    <a:p>
                      <a:pPr indent="0"/>
                      <a:r>
                        <a:rPr lang="en-US" sz="400">
                          <a:solidFill>
                            <a:srgbClr val="434343"/>
                          </a:solidFill>
                          <a:latin typeface="Tahoma"/>
                        </a:rPr>
                        <a:t>0</a:t>
                      </a:r>
                    </a:p>
                  </a:txBody>
                  <a:tcPr marL="0" marR="0" marT="0" marB="0" anchor="ctr"/>
                </a:tc>
                <a:tc>
                  <a:txBody>
                    <a:bodyPr/>
                    <a:lstStyle/>
                    <a:p>
                      <a:pPr indent="0" algn="r"/>
                      <a:r>
                        <a:rPr lang="en-US" sz="400">
                          <a:solidFill>
                            <a:srgbClr val="434343"/>
                          </a:solidFill>
                          <a:latin typeface="Tahoma"/>
                        </a:rPr>
                        <a:t>Amboli</a:t>
                      </a:r>
                    </a:p>
                  </a:txBody>
                  <a:tcPr marL="0" marR="0" marT="0" marB="0" anchor="ctr"/>
                </a:tc>
                <a:tc>
                  <a:txBody>
                    <a:bodyPr/>
                    <a:lstStyle/>
                    <a:p>
                      <a:pPr indent="0" algn="r"/>
                      <a:r>
                        <a:rPr lang="en-US" sz="400">
                          <a:solidFill>
                            <a:srgbClr val="434343"/>
                          </a:solidFill>
                          <a:latin typeface="Tahoma"/>
                        </a:rPr>
                        <a:t>Western</a:t>
                      </a:r>
                    </a:p>
                    <a:p>
                      <a:pPr indent="0" algn="r"/>
                      <a:r>
                        <a:rPr lang="en-US" sz="400">
                          <a:solidFill>
                            <a:srgbClr val="2A2929"/>
                          </a:solidFill>
                          <a:latin typeface="Tahoma"/>
                        </a:rPr>
                        <a:t>Suburbs</a:t>
                      </a:r>
                    </a:p>
                  </a:txBody>
                  <a:tcPr marL="0" marR="0" marT="0" marB="0" anchor="ctr"/>
                </a:tc>
                <a:tc>
                  <a:txBody>
                    <a:bodyPr/>
                    <a:lstStyle/>
                    <a:p>
                      <a:pPr indent="0" algn="r"/>
                      <a:r>
                        <a:rPr lang="en-US" sz="400">
                          <a:solidFill>
                            <a:srgbClr val="434343"/>
                          </a:solidFill>
                          <a:latin typeface="Tahoma"/>
                        </a:rPr>
                        <a:t>Indian Restaurant</a:t>
                      </a:r>
                    </a:p>
                  </a:txBody>
                  <a:tcPr marL="0" marR="0" marT="0" marB="0" anchor="ctr"/>
                </a:tc>
                <a:tc>
                  <a:txBody>
                    <a:bodyPr/>
                    <a:lstStyle/>
                    <a:p>
                      <a:pPr indent="0" algn="r"/>
                      <a:r>
                        <a:rPr lang="en-US" sz="400">
                          <a:solidFill>
                            <a:srgbClr val="2A2929"/>
                          </a:solidFill>
                          <a:latin typeface="Tahoma"/>
                        </a:rPr>
                        <a:t>Peza Place</a:t>
                      </a:r>
                    </a:p>
                  </a:txBody>
                  <a:tcPr marL="0" marR="0" marT="0" marB="0" anchor="ctr"/>
                </a:tc>
                <a:tc>
                  <a:txBody>
                    <a:bodyPr/>
                    <a:lstStyle/>
                    <a:p>
                      <a:pPr indent="0" algn="r"/>
                      <a:r>
                        <a:rPr lang="en-US" sz="400">
                          <a:solidFill>
                            <a:srgbClr val="434343"/>
                          </a:solidFill>
                          <a:latin typeface="Tahoma"/>
                        </a:rPr>
                        <a:t>Sandwich Place</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2A2929"/>
                          </a:solidFill>
                          <a:latin typeface="Tahoma"/>
                        </a:rPr>
                        <a:t>Bakery</a:t>
                      </a:r>
                    </a:p>
                  </a:txBody>
                  <a:tcPr marL="0" marR="0" marT="0" marB="0" anchor="ctr"/>
                </a:tc>
                <a:tc>
                  <a:txBody>
                    <a:bodyPr/>
                    <a:lstStyle/>
                    <a:p>
                      <a:pPr indent="0" algn="r"/>
                      <a:r>
                        <a:rPr lang="en-US" sz="400">
                          <a:solidFill>
                            <a:srgbClr val="434343"/>
                          </a:solidFill>
                          <a:latin typeface="Tahoma"/>
                        </a:rPr>
                        <a:t>Athletics &amp; Sports</a:t>
                      </a:r>
                    </a:p>
                  </a:txBody>
                  <a:tcPr marL="0" marR="0" marT="0" marB="0" anchor="ctr"/>
                </a:tc>
                <a:tc>
                  <a:txBody>
                    <a:bodyPr/>
                    <a:lstStyle/>
                    <a:p>
                      <a:pPr indent="0" algn="r"/>
                      <a:r>
                        <a:rPr lang="en-US" sz="400">
                          <a:solidFill>
                            <a:srgbClr val="434343"/>
                          </a:solidFill>
                          <a:latin typeface="Tahoma"/>
                        </a:rPr>
                        <a:t>Metro Station</a:t>
                      </a:r>
                    </a:p>
                  </a:txBody>
                  <a:tcPr marL="0" marR="0" marT="0" marB="0" anchor="ctr"/>
                </a:tc>
                <a:tc>
                  <a:txBody>
                    <a:bodyPr/>
                    <a:lstStyle/>
                    <a:p>
                      <a:pPr indent="0" algn="r"/>
                      <a:r>
                        <a:rPr lang="en-US" sz="400">
                          <a:solidFill>
                            <a:srgbClr val="2A2929"/>
                          </a:solidFill>
                          <a:latin typeface="Tahoma"/>
                        </a:rPr>
                        <a:t>Burger Joint</a:t>
                      </a:r>
                    </a:p>
                  </a:txBody>
                  <a:tcPr marL="0" marR="0" marT="0" marB="0" anchor="ctr"/>
                </a:tc>
                <a:tc>
                  <a:txBody>
                    <a:bodyPr/>
                    <a:lstStyle/>
                    <a:p>
                      <a:pPr indent="0" algn="r"/>
                      <a:r>
                        <a:rPr lang="en-US" sz="400">
                          <a:solidFill>
                            <a:srgbClr val="2A2929"/>
                          </a:solidFill>
                          <a:latin typeface="Tahoma"/>
                        </a:rPr>
                        <a:t>Bike Rental / Bike Share</a:t>
                      </a:r>
                    </a:p>
                  </a:txBody>
                  <a:tcPr marL="0" marR="0" marT="0" marB="0" anchor="ctr"/>
                </a:tc>
                <a:tc>
                  <a:txBody>
                    <a:bodyPr/>
                    <a:lstStyle/>
                    <a:p>
                      <a:pPr indent="0" algn="r"/>
                      <a:r>
                        <a:rPr lang="en-US" sz="400">
                          <a:solidFill>
                            <a:srgbClr val="434343"/>
                          </a:solidFill>
                          <a:latin typeface="Tahoma"/>
                        </a:rPr>
                        <a:t>Mughlai </a:t>
                      </a:r>
                      <a:r>
                        <a:rPr lang="en-US" sz="400">
                          <a:solidFill>
                            <a:srgbClr val="2A2929"/>
                          </a:solidFill>
                          <a:latin typeface="Tahoma"/>
                        </a:rPr>
                        <a:t>Restaurant</a:t>
                      </a:r>
                    </a:p>
                  </a:txBody>
                  <a:tcPr marL="0" marR="0" marT="0" marB="0" anchor="ctr"/>
                </a:tc>
                <a:extLst>
                  <a:ext uri="{0D108BD9-81ED-4DB2-BD59-A6C34878D82A}">
                    <a16:rowId xmlns:a16="http://schemas.microsoft.com/office/drawing/2014/main" val="10001"/>
                  </a:ext>
                </a:extLst>
              </a:tr>
              <a:tr h="191959">
                <a:tc>
                  <a:txBody>
                    <a:bodyPr/>
                    <a:lstStyle/>
                    <a:p>
                      <a:pPr indent="0"/>
                      <a:r>
                        <a:rPr lang="en-US" sz="400">
                          <a:solidFill>
                            <a:srgbClr val="2A2929"/>
                          </a:solidFill>
                          <a:latin typeface="Tahoma"/>
                        </a:rPr>
                        <a:t>2</a:t>
                      </a:r>
                    </a:p>
                  </a:txBody>
                  <a:tcPr marL="0" marR="0" marT="0" marB="0" anchor="ctr"/>
                </a:tc>
                <a:tc>
                  <a:txBody>
                    <a:bodyPr/>
                    <a:lstStyle/>
                    <a:p>
                      <a:pPr indent="0" algn="r"/>
                      <a:r>
                        <a:rPr lang="en-US" sz="400">
                          <a:solidFill>
                            <a:srgbClr val="595959"/>
                          </a:solidFill>
                          <a:latin typeface="Tahoma"/>
                        </a:rPr>
                        <a:t>D.N. Nagar</a:t>
                      </a:r>
                    </a:p>
                  </a:txBody>
                  <a:tcPr marL="0" marR="0" marT="0" marB="0" anchor="ctr"/>
                </a:tc>
                <a:tc>
                  <a:txBody>
                    <a:bodyPr/>
                    <a:lstStyle/>
                    <a:p>
                      <a:pPr indent="0" algn="r"/>
                      <a:r>
                        <a:rPr lang="en-US" sz="400">
                          <a:latin typeface="Tahoma"/>
                        </a:rPr>
                        <a:t>'Vr3:a-</a:t>
                      </a:r>
                    </a:p>
                    <a:p>
                      <a:pPr indent="0" algn="r"/>
                      <a:r>
                        <a:rPr lang="en-US" sz="400">
                          <a:solidFill>
                            <a:srgbClr val="595959"/>
                          </a:solidFill>
                          <a:latin typeface="Tahoma"/>
                        </a:rPr>
                        <a:t>Suburbs</a:t>
                      </a:r>
                    </a:p>
                  </a:txBody>
                  <a:tcPr marL="0" marR="0" marT="0" marB="0" anchor="ctr"/>
                </a:tc>
                <a:tc>
                  <a:txBody>
                    <a:bodyPr/>
                    <a:lstStyle/>
                    <a:p>
                      <a:pPr indent="0" algn="r"/>
                      <a:r>
                        <a:rPr lang="en-US" sz="400">
                          <a:solidFill>
                            <a:srgbClr val="595959"/>
                          </a:solidFill>
                          <a:latin typeface="Tahoma"/>
                        </a:rPr>
                        <a:t>Pub</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Indian 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595959"/>
                          </a:solidFill>
                          <a:latin typeface="Tahoma"/>
                        </a:rPr>
                        <a:t>Gym / Fitness Center</a:t>
                      </a:r>
                    </a:p>
                  </a:txBody>
                  <a:tcPr marL="0" marR="0" marT="0" marB="0" anchor="ctr"/>
                </a:tc>
                <a:tc>
                  <a:txBody>
                    <a:bodyPr/>
                    <a:lstStyle/>
                    <a:p>
                      <a:pPr indent="0" algn="r"/>
                      <a:r>
                        <a:rPr lang="en-US" sz="400">
                          <a:solidFill>
                            <a:srgbClr val="595959"/>
                          </a:solidFill>
                          <a:latin typeface="Tahoma"/>
                        </a:rPr>
                        <a:t>Women s Store</a:t>
                      </a:r>
                    </a:p>
                  </a:txBody>
                  <a:tcPr marL="0" marR="0" marT="0" marB="0" anchor="ctr"/>
                </a:tc>
                <a:tc>
                  <a:txBody>
                    <a:bodyPr/>
                    <a:lstStyle/>
                    <a:p>
                      <a:pPr indent="0" algn="r">
                        <a:lnSpc>
                          <a:spcPts val="480"/>
                        </a:lnSpc>
                      </a:pPr>
                      <a:r>
                        <a:rPr lang="en-US" sz="400">
                          <a:solidFill>
                            <a:srgbClr val="595959"/>
                          </a:solidFill>
                          <a:latin typeface="Tahoma"/>
                        </a:rPr>
                        <a:t>Vegetarian Vegan Restaurant</a:t>
                      </a:r>
                    </a:p>
                  </a:txBody>
                  <a:tcPr marL="0" marR="0" marT="0" marB="0" anchor="ctr"/>
                </a:tc>
                <a:tc>
                  <a:txBody>
                    <a:bodyPr/>
                    <a:lstStyle/>
                    <a:p>
                      <a:pPr indent="0" algn="r"/>
                      <a:r>
                        <a:rPr lang="en-US" sz="400">
                          <a:solidFill>
                            <a:srgbClr val="595959"/>
                          </a:solidFill>
                          <a:latin typeface="Tahoma"/>
                        </a:rPr>
                        <a:t>Juice 3a</a:t>
                      </a:r>
                      <a:r>
                        <a:rPr lang="en-US" sz="400" baseline="30000">
                          <a:solidFill>
                            <a:srgbClr val="595959"/>
                          </a:solidFill>
                          <a:latin typeface="Tahoma"/>
                        </a:rPr>
                        <a:t>r</a:t>
                      </a:r>
                    </a:p>
                  </a:txBody>
                  <a:tcPr marL="0" marR="0" marT="0" marB="0" anchor="ctr"/>
                </a:tc>
                <a:tc>
                  <a:txBody>
                    <a:bodyPr/>
                    <a:lstStyle/>
                    <a:p>
                      <a:pPr indent="0" algn="r"/>
                      <a:r>
                        <a:rPr lang="en-US" sz="400">
                          <a:solidFill>
                            <a:srgbClr val="595959"/>
                          </a:solidFill>
                          <a:latin typeface="Tahoma"/>
                        </a:rPr>
                        <a:t>Snack Place</a:t>
                      </a:r>
                    </a:p>
                  </a:txBody>
                  <a:tcPr marL="0" marR="0" marT="0" marB="0" anchor="ctr"/>
                </a:tc>
                <a:tc>
                  <a:txBody>
                    <a:bodyPr/>
                    <a:lstStyle/>
                    <a:p>
                      <a:pPr indent="0" algn="r"/>
                      <a:r>
                        <a:rPr lang="en-US" sz="400">
                          <a:solidFill>
                            <a:srgbClr val="595959"/>
                          </a:solidFill>
                          <a:latin typeface="Tahoma"/>
                        </a:rPr>
                        <a:t>Hotel Bar</a:t>
                      </a:r>
                    </a:p>
                  </a:txBody>
                  <a:tcPr marL="0" marR="0" marT="0" marB="0" anchor="ctr"/>
                </a:tc>
                <a:extLst>
                  <a:ext uri="{0D108BD9-81ED-4DB2-BD59-A6C34878D82A}">
                    <a16:rowId xmlns:a16="http://schemas.microsoft.com/office/drawing/2014/main" val="10002"/>
                  </a:ext>
                </a:extLst>
              </a:tr>
              <a:tr h="173678">
                <a:tc>
                  <a:txBody>
                    <a:bodyPr/>
                    <a:lstStyle/>
                    <a:p>
                      <a:pPr indent="0"/>
                      <a:r>
                        <a:rPr lang="en-US" sz="400">
                          <a:solidFill>
                            <a:srgbClr val="434343"/>
                          </a:solidFill>
                          <a:latin typeface="Tahoma"/>
                        </a:rPr>
                        <a:t>3</a:t>
                      </a:r>
                    </a:p>
                  </a:txBody>
                  <a:tcPr marL="0" marR="0" marT="0" marB="0" anchor="ctr"/>
                </a:tc>
                <a:tc>
                  <a:txBody>
                    <a:bodyPr/>
                    <a:lstStyle/>
                    <a:p>
                      <a:pPr indent="0" algn="r"/>
                      <a:r>
                        <a:rPr lang="en-US" sz="400">
                          <a:solidFill>
                            <a:srgbClr val="2A2929"/>
                          </a:solidFill>
                          <a:latin typeface="Tahoma"/>
                        </a:rPr>
                        <a:t>Four Bungalows</a:t>
                      </a:r>
                    </a:p>
                  </a:txBody>
                  <a:tcPr marL="0" marR="0" marT="0" marB="0" anchor="ctr"/>
                </a:tc>
                <a:tc>
                  <a:txBody>
                    <a:bodyPr/>
                    <a:lstStyle/>
                    <a:p>
                      <a:pPr indent="0" algn="r"/>
                      <a:r>
                        <a:rPr lang="en-US" sz="400">
                          <a:solidFill>
                            <a:srgbClr val="2A2929"/>
                          </a:solidFill>
                          <a:latin typeface="Tahoma"/>
                        </a:rPr>
                        <a:t>Wfestem</a:t>
                      </a:r>
                    </a:p>
                    <a:p>
                      <a:pPr indent="0" algn="r"/>
                      <a:r>
                        <a:rPr lang="en-US" sz="400">
                          <a:solidFill>
                            <a:srgbClr val="2A2929"/>
                          </a:solidFill>
                          <a:latin typeface="Tahoma"/>
                        </a:rPr>
                        <a:t>Suburbs</a:t>
                      </a:r>
                    </a:p>
                  </a:txBody>
                  <a:tcPr marL="0" marR="0" marT="0" marB="0" anchor="ctr"/>
                </a:tc>
                <a:tc>
                  <a:txBody>
                    <a:bodyPr/>
                    <a:lstStyle/>
                    <a:p>
                      <a:pPr indent="0" algn="r"/>
                      <a:r>
                        <a:rPr lang="en-US" sz="400">
                          <a:solidFill>
                            <a:srgbClr val="2A2929"/>
                          </a:solidFill>
                          <a:latin typeface="Tahoma"/>
                        </a:rPr>
                        <a:t>Pub</a:t>
                      </a:r>
                    </a:p>
                  </a:txBody>
                  <a:tcPr marL="0" marR="0" marT="0" marB="0" anchor="ctr"/>
                </a:tc>
                <a:tc>
                  <a:txBody>
                    <a:bodyPr/>
                    <a:lstStyle/>
                    <a:p>
                      <a:pPr indent="0" algn="r"/>
                      <a:r>
                        <a:rPr lang="en-US" sz="400">
                          <a:solidFill>
                            <a:srgbClr val="2A2929"/>
                          </a:solidFill>
                          <a:latin typeface="Tahoma"/>
                        </a:rPr>
                        <a:t>Lounge</a:t>
                      </a:r>
                    </a:p>
                  </a:txBody>
                  <a:tcPr marL="0" marR="0" marT="0" marB="0" anchor="ctr"/>
                </a:tc>
                <a:tc>
                  <a:txBody>
                    <a:bodyPr/>
                    <a:lstStyle/>
                    <a:p>
                      <a:pPr indent="0" algn="r"/>
                      <a:r>
                        <a:rPr lang="en-US" sz="400">
                          <a:solidFill>
                            <a:srgbClr val="2A2929"/>
                          </a:solidFill>
                          <a:latin typeface="Tahoma"/>
                        </a:rPr>
                        <a:t>Chmese Restaurant</a:t>
                      </a:r>
                    </a:p>
                  </a:txBody>
                  <a:tcPr marL="0" marR="0" marT="0" marB="0" anchor="ctr"/>
                </a:tc>
                <a:tc>
                  <a:txBody>
                    <a:bodyPr/>
                    <a:lstStyle/>
                    <a:p>
                      <a:pPr indent="0" algn="r"/>
                      <a:r>
                        <a:rPr lang="en-US" sz="400">
                          <a:solidFill>
                            <a:srgbClr val="2A2929"/>
                          </a:solidFill>
                          <a:latin typeface="Tahoma"/>
                        </a:rPr>
                        <a:t>Indian Restaurant</a:t>
                      </a:r>
                    </a:p>
                  </a:txBody>
                  <a:tcPr marL="0" marR="0" marT="0" marB="0" anchor="ctr"/>
                </a:tc>
                <a:tc>
                  <a:txBody>
                    <a:bodyPr/>
                    <a:lstStyle/>
                    <a:p>
                      <a:pPr indent="0" algn="r"/>
                      <a:r>
                        <a:rPr lang="en-US" sz="400">
                          <a:solidFill>
                            <a:srgbClr val="2A2929"/>
                          </a:solidFill>
                          <a:latin typeface="Tahoma"/>
                        </a:rPr>
                        <a:t>Seafood Restaurant</a:t>
                      </a:r>
                    </a:p>
                  </a:txBody>
                  <a:tcPr marL="0" marR="0" marT="0" marB="0" anchor="ctr"/>
                </a:tc>
                <a:tc>
                  <a:txBody>
                    <a:bodyPr/>
                    <a:lstStyle/>
                    <a:p>
                      <a:pPr indent="0" algn="r">
                        <a:lnSpc>
                          <a:spcPts val="480"/>
                        </a:lnSpc>
                      </a:pPr>
                      <a:r>
                        <a:rPr lang="en-US" sz="400">
                          <a:solidFill>
                            <a:srgbClr val="2A2929"/>
                          </a:solidFill>
                          <a:latin typeface="Tahoma"/>
                        </a:rPr>
                        <a:t>Vegetarian; Vegan Restaurant</a:t>
                      </a:r>
                    </a:p>
                  </a:txBody>
                  <a:tcPr marL="0" marR="0" marT="0" marB="0" anchor="ctr"/>
                </a:tc>
                <a:tc>
                  <a:txBody>
                    <a:bodyPr/>
                    <a:lstStyle/>
                    <a:p>
                      <a:pPr indent="0" algn="r"/>
                      <a:r>
                        <a:rPr lang="en-US" sz="400">
                          <a:solidFill>
                            <a:srgbClr val="2A2929"/>
                          </a:solidFill>
                          <a:latin typeface="Tahoma"/>
                        </a:rPr>
                        <a:t>Pizza Place</a:t>
                      </a:r>
                    </a:p>
                  </a:txBody>
                  <a:tcPr marL="0" marR="0" marT="0" marB="0" anchor="ctr"/>
                </a:tc>
                <a:tc>
                  <a:txBody>
                    <a:bodyPr/>
                    <a:lstStyle/>
                    <a:p>
                      <a:pPr indent="0" algn="r"/>
                      <a:r>
                        <a:rPr lang="en-US" sz="400">
                          <a:solidFill>
                            <a:srgbClr val="2A2929"/>
                          </a:solidFill>
                          <a:latin typeface="Tahoma"/>
                        </a:rPr>
                        <a:t>Cafe</a:t>
                      </a:r>
                    </a:p>
                  </a:txBody>
                  <a:tcPr marL="0" marR="0" marT="0" marB="0" anchor="ctr"/>
                </a:tc>
                <a:tc>
                  <a:txBody>
                    <a:bodyPr/>
                    <a:lstStyle/>
                    <a:p>
                      <a:pPr indent="0" algn="r"/>
                      <a:r>
                        <a:rPr lang="en-US" sz="400">
                          <a:solidFill>
                            <a:srgbClr val="2A2929"/>
                          </a:solidFill>
                          <a:latin typeface="Tahoma"/>
                        </a:rPr>
                        <a:t>Coffee Shop</a:t>
                      </a:r>
                    </a:p>
                  </a:txBody>
                  <a:tcPr marL="0" marR="0" marT="0" marB="0" anchor="ctr"/>
                </a:tc>
                <a:tc>
                  <a:txBody>
                    <a:bodyPr/>
                    <a:lstStyle/>
                    <a:p>
                      <a:pPr indent="0" algn="r"/>
                      <a:r>
                        <a:rPr lang="en-US" sz="400">
                          <a:solidFill>
                            <a:srgbClr val="2A2929"/>
                          </a:solidFill>
                          <a:latin typeface="Tahoma"/>
                        </a:rPr>
                        <a:t>Ice Cream Shop</a:t>
                      </a:r>
                    </a:p>
                  </a:txBody>
                  <a:tcPr marL="0" marR="0" marT="0" marB="0" anchor="ctr"/>
                </a:tc>
                <a:extLst>
                  <a:ext uri="{0D108BD9-81ED-4DB2-BD59-A6C34878D82A}">
                    <a16:rowId xmlns:a16="http://schemas.microsoft.com/office/drawing/2014/main" val="10003"/>
                  </a:ext>
                </a:extLst>
              </a:tr>
              <a:tr h="155396">
                <a:tc>
                  <a:txBody>
                    <a:bodyPr/>
                    <a:lstStyle/>
                    <a:p>
                      <a:pPr indent="0"/>
                      <a:r>
                        <a:rPr lang="en-US" sz="400">
                          <a:solidFill>
                            <a:srgbClr val="2A2929"/>
                          </a:solidFill>
                          <a:latin typeface="Tahoma"/>
                        </a:rPr>
                        <a:t>4</a:t>
                      </a:r>
                    </a:p>
                  </a:txBody>
                  <a:tcPr marL="0" marR="0" marT="0" marB="0" anchor="ctr"/>
                </a:tc>
                <a:tc>
                  <a:txBody>
                    <a:bodyPr/>
                    <a:lstStyle/>
                    <a:p>
                      <a:pPr indent="0" algn="r"/>
                      <a:r>
                        <a:rPr lang="en-US" sz="400">
                          <a:solidFill>
                            <a:srgbClr val="434343"/>
                          </a:solidFill>
                          <a:latin typeface="Tahoma"/>
                        </a:rPr>
                        <a:t>Lokhandwala</a:t>
                      </a:r>
                    </a:p>
                  </a:txBody>
                  <a:tcPr marL="0" marR="0" marT="0" marB="0" anchor="ctr"/>
                </a:tc>
                <a:tc>
                  <a:txBody>
                    <a:bodyPr/>
                    <a:lstStyle/>
                    <a:p>
                      <a:pPr indent="0" algn="r"/>
                      <a:r>
                        <a:rPr lang="en-US" sz="400">
                          <a:solidFill>
                            <a:srgbClr val="434343"/>
                          </a:solidFill>
                          <a:latin typeface="Tahoma"/>
                        </a:rPr>
                        <a:t>Western</a:t>
                      </a:r>
                    </a:p>
                    <a:p>
                      <a:pPr indent="0" algn="r"/>
                      <a:r>
                        <a:rPr lang="en-US" sz="400">
                          <a:solidFill>
                            <a:srgbClr val="2A2929"/>
                          </a:solidFill>
                          <a:latin typeface="Tahoma"/>
                        </a:rPr>
                        <a:t>Suburbs</a:t>
                      </a:r>
                    </a:p>
                  </a:txBody>
                  <a:tcPr marL="0" marR="0" marT="0" marB="0" anchor="ctr"/>
                </a:tc>
                <a:tc>
                  <a:txBody>
                    <a:bodyPr/>
                    <a:lstStyle/>
                    <a:p>
                      <a:pPr indent="0" algn="r"/>
                      <a:r>
                        <a:rPr lang="en-US" sz="400">
                          <a:solidFill>
                            <a:srgbClr val="434343"/>
                          </a:solidFill>
                          <a:latin typeface="Tahoma"/>
                        </a:rPr>
                        <a:t>Indian Restaurant</a:t>
                      </a:r>
                    </a:p>
                  </a:txBody>
                  <a:tcPr marL="0" marR="0" marT="0" marB="0" anchor="ctr"/>
                </a:tc>
                <a:tc>
                  <a:txBody>
                    <a:bodyPr/>
                    <a:lstStyle/>
                    <a:p>
                      <a:pPr indent="0" algn="r"/>
                      <a:r>
                        <a:rPr lang="en-US" sz="400">
                          <a:solidFill>
                            <a:srgbClr val="2A2929"/>
                          </a:solidFill>
                          <a:latin typeface="Tahoma"/>
                        </a:rPr>
                        <a:t>Cafe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2A2929"/>
                          </a:solidFill>
                          <a:latin typeface="Tahoma"/>
                        </a:rPr>
                        <a:t>Chinese Restaurant</a:t>
                      </a:r>
                    </a:p>
                  </a:txBody>
                  <a:tcPr marL="0" marR="0" marT="0" marB="0" anchor="ctr"/>
                </a:tc>
                <a:tc>
                  <a:txBody>
                    <a:bodyPr/>
                    <a:lstStyle/>
                    <a:p>
                      <a:pPr indent="0" algn="r"/>
                      <a:r>
                        <a:rPr lang="en-US" sz="400">
                          <a:solidFill>
                            <a:srgbClr val="2A2929"/>
                          </a:solidFill>
                          <a:latin typeface="Tahoma"/>
                        </a:rPr>
                        <a:t>Bar</a:t>
                      </a:r>
                    </a:p>
                  </a:txBody>
                  <a:tcPr marL="0" marR="0" marT="0" marB="0" anchor="ctr"/>
                </a:tc>
                <a:tc>
                  <a:txBody>
                    <a:bodyPr/>
                    <a:lstStyle/>
                    <a:p>
                      <a:pPr indent="0" algn="r"/>
                      <a:r>
                        <a:rPr lang="en-US" sz="400">
                          <a:solidFill>
                            <a:srgbClr val="2A2929"/>
                          </a:solidFill>
                          <a:latin typeface="Tahoma"/>
                        </a:rPr>
                        <a:t>Pub</a:t>
                      </a:r>
                    </a:p>
                  </a:txBody>
                  <a:tcPr marL="0" marR="0" marT="0" marB="0" anchor="ctr"/>
                </a:tc>
                <a:tc>
                  <a:txBody>
                    <a:bodyPr/>
                    <a:lstStyle/>
                    <a:p>
                      <a:pPr indent="0" algn="r"/>
                      <a:r>
                        <a:rPr lang="en-US" sz="400">
                          <a:solidFill>
                            <a:srgbClr val="2A2929"/>
                          </a:solidFill>
                          <a:latin typeface="Tahoma"/>
                        </a:rPr>
                        <a:t>Italian Restaurant</a:t>
                      </a:r>
                    </a:p>
                  </a:txBody>
                  <a:tcPr marL="0" marR="0" marT="0" marB="0" anchor="ctr"/>
                </a:tc>
                <a:tc>
                  <a:txBody>
                    <a:bodyPr/>
                    <a:lstStyle/>
                    <a:p>
                      <a:pPr indent="0" algn="r"/>
                      <a:r>
                        <a:rPr lang="en-US" sz="400" baseline="30000">
                          <a:solidFill>
                            <a:srgbClr val="434343"/>
                          </a:solidFill>
                          <a:latin typeface="Tahoma"/>
                        </a:rPr>
                        <a:t>=</a:t>
                      </a:r>
                      <a:r>
                        <a:rPr lang="en-US" sz="400">
                          <a:solidFill>
                            <a:srgbClr val="434343"/>
                          </a:solidFill>
                          <a:latin typeface="Tahoma"/>
                        </a:rPr>
                        <a:t>ast Food Restaurant</a:t>
                      </a:r>
                    </a:p>
                  </a:txBody>
                  <a:tcPr marL="0" marR="0" marT="0" marB="0" anchor="ctr"/>
                </a:tc>
                <a:tc>
                  <a:txBody>
                    <a:bodyPr/>
                    <a:lstStyle/>
                    <a:p>
                      <a:pPr indent="0" algn="r"/>
                      <a:r>
                        <a:rPr lang="en-US" sz="400">
                          <a:solidFill>
                            <a:srgbClr val="434343"/>
                          </a:solidFill>
                          <a:latin typeface="Tahoma"/>
                        </a:rPr>
                        <a:t>Asian Restaurant</a:t>
                      </a:r>
                    </a:p>
                  </a:txBody>
                  <a:tcPr marL="0" marR="0" marT="0" marB="0" anchor="ctr"/>
                </a:tc>
                <a:tc>
                  <a:txBody>
                    <a:bodyPr/>
                    <a:lstStyle/>
                    <a:p>
                      <a:pPr indent="0" algn="r"/>
                      <a:r>
                        <a:rPr lang="en-US" sz="400">
                          <a:solidFill>
                            <a:srgbClr val="434343"/>
                          </a:solidFill>
                          <a:latin typeface="Tahoma"/>
                        </a:rPr>
                        <a:t>Seafood Restaurant</a:t>
                      </a:r>
                    </a:p>
                  </a:txBody>
                  <a:tcPr marL="0" marR="0" marT="0" marB="0" anchor="ctr"/>
                </a:tc>
                <a:extLst>
                  <a:ext uri="{0D108BD9-81ED-4DB2-BD59-A6C34878D82A}">
                    <a16:rowId xmlns:a16="http://schemas.microsoft.com/office/drawing/2014/main" val="10004"/>
                  </a:ext>
                </a:extLst>
              </a:tr>
              <a:tr h="246805">
                <a:tc>
                  <a:txBody>
                    <a:bodyPr/>
                    <a:lstStyle/>
                    <a:p>
                      <a:pPr indent="0"/>
                      <a:r>
                        <a:rPr lang="en-US" sz="400">
                          <a:solidFill>
                            <a:srgbClr val="434343"/>
                          </a:solidFill>
                          <a:latin typeface="Tahoma"/>
                        </a:rPr>
                        <a:t>7</a:t>
                      </a:r>
                    </a:p>
                  </a:txBody>
                  <a:tcPr marL="0" marR="0" marT="0" marB="0" anchor="ctr"/>
                </a:tc>
                <a:tc>
                  <a:txBody>
                    <a:bodyPr/>
                    <a:lstStyle/>
                    <a:p>
                      <a:pPr indent="0" algn="r"/>
                      <a:r>
                        <a:rPr lang="en-US" sz="400">
                          <a:solidFill>
                            <a:srgbClr val="595959"/>
                          </a:solidFill>
                          <a:latin typeface="Tahoma"/>
                        </a:rPr>
                        <a:t>Seven</a:t>
                      </a:r>
                    </a:p>
                    <a:p>
                      <a:pPr indent="0" algn="r"/>
                      <a:r>
                        <a:rPr lang="en-US" sz="400">
                          <a:solidFill>
                            <a:srgbClr val="706E6D"/>
                          </a:solidFill>
                          <a:latin typeface="Tahoma"/>
                        </a:rPr>
                        <a:t>Bungalows</a:t>
                      </a:r>
                    </a:p>
                  </a:txBody>
                  <a:tcPr marL="0" marR="0" marT="0" marB="0" anchor="ctr"/>
                </a:tc>
                <a:tc>
                  <a:txBody>
                    <a:bodyPr/>
                    <a:lstStyle/>
                    <a:p>
                      <a:pPr indent="0" algn="r"/>
                      <a:r>
                        <a:rPr lang="en-US" sz="400">
                          <a:solidFill>
                            <a:srgbClr val="595959"/>
                          </a:solidFill>
                          <a:latin typeface="Tahoma"/>
                        </a:rPr>
                        <a:t>Western</a:t>
                      </a:r>
                    </a:p>
                    <a:p>
                      <a:pPr indent="0" algn="r"/>
                      <a:r>
                        <a:rPr lang="en-US" sz="400">
                          <a:solidFill>
                            <a:srgbClr val="595959"/>
                          </a:solidFill>
                          <a:latin typeface="Tahoma"/>
                        </a:rPr>
                        <a:t>Suburbs</a:t>
                      </a:r>
                    </a:p>
                  </a:txBody>
                  <a:tcPr marL="0" marR="0" marT="0" marB="0" anchor="ctr"/>
                </a:tc>
                <a:tc>
                  <a:txBody>
                    <a:bodyPr/>
                    <a:lstStyle/>
                    <a:p>
                      <a:pPr indent="0" algn="r"/>
                      <a:r>
                        <a:rPr lang="en-US" sz="400">
                          <a:solidFill>
                            <a:srgbClr val="595959"/>
                          </a:solidFill>
                          <a:latin typeface="Tahoma"/>
                        </a:rPr>
                        <a:t>Cafe</a:t>
                      </a:r>
                    </a:p>
                  </a:txBody>
                  <a:tcPr marL="0" marR="0" marT="0" marB="0" anchor="ctr"/>
                </a:tc>
                <a:tc>
                  <a:txBody>
                    <a:bodyPr/>
                    <a:lstStyle/>
                    <a:p>
                      <a:pPr indent="0" algn="r"/>
                      <a:r>
                        <a:rPr lang="en-US" sz="400">
                          <a:solidFill>
                            <a:srgbClr val="595959"/>
                          </a:solidFill>
                          <a:latin typeface="Tahoma"/>
                        </a:rPr>
                        <a:t>Pub</a:t>
                      </a:r>
                    </a:p>
                  </a:txBody>
                  <a:tcPr marL="0" marR="0" marT="0" marB="0" anchor="ctr"/>
                </a:tc>
                <a:tc>
                  <a:txBody>
                    <a:bodyPr/>
                    <a:lstStyle/>
                    <a:p>
                      <a:pPr indent="0" algn="r"/>
                      <a:r>
                        <a:rPr lang="en-US" sz="400">
                          <a:solidFill>
                            <a:srgbClr val="595959"/>
                          </a:solidFill>
                          <a:latin typeface="Tahoma"/>
                        </a:rPr>
                        <a:t>Bar</a:t>
                      </a:r>
                    </a:p>
                  </a:txBody>
                  <a:tcPr marL="0" marR="0" marT="0" marB="0" anchor="ctr"/>
                </a:tc>
                <a:tc>
                  <a:txBody>
                    <a:bodyPr/>
                    <a:lstStyle/>
                    <a:p>
                      <a:pPr indent="0" algn="r"/>
                      <a:r>
                        <a:rPr lang="en-US" sz="400">
                          <a:solidFill>
                            <a:srgbClr val="595959"/>
                          </a:solidFill>
                          <a:latin typeface="Tahoma"/>
                        </a:rPr>
                        <a:t>Chinese Restaurant</a:t>
                      </a:r>
                    </a:p>
                  </a:txBody>
                  <a:tcPr marL="0" marR="0" marT="0" marB="0" anchor="ctr"/>
                </a:tc>
                <a:tc>
                  <a:txBody>
                    <a:bodyPr/>
                    <a:lstStyle/>
                    <a:p>
                      <a:pPr indent="0" algn="r"/>
                      <a:r>
                        <a:rPr lang="en-US" sz="400">
                          <a:solidFill>
                            <a:srgbClr val="595959"/>
                          </a:solidFill>
                          <a:latin typeface="Tahoma"/>
                        </a:rPr>
                        <a:t>Indian Restaurant</a:t>
                      </a:r>
                    </a:p>
                  </a:txBody>
                  <a:tcPr marL="0" marR="0" marT="0" marB="0" anchor="ctr"/>
                </a:tc>
                <a:tc>
                  <a:txBody>
                    <a:bodyPr/>
                    <a:lstStyle/>
                    <a:p>
                      <a:pPr indent="0" algn="r"/>
                      <a:r>
                        <a:rPr lang="en-US" sz="400">
                          <a:solidFill>
                            <a:srgbClr val="595959"/>
                          </a:solidFill>
                          <a:latin typeface="Tahoma"/>
                        </a:rPr>
                        <a:t>Seafood </a:t>
                      </a:r>
                      <a:r>
                        <a:rPr lang="en-US" sz="400">
                          <a:solidFill>
                            <a:srgbClr val="434343"/>
                          </a:solidFill>
                          <a:latin typeface="Tahoma"/>
                        </a:rPr>
                        <a:t>Restaurant</a:t>
                      </a:r>
                    </a:p>
                  </a:txBody>
                  <a:tcPr marL="0" marR="0" marT="0" marB="0" anchor="ctr"/>
                </a:tc>
                <a:tc>
                  <a:txBody>
                    <a:bodyPr/>
                    <a:lstStyle/>
                    <a:p>
                      <a:pPr indent="0" algn="r"/>
                      <a:r>
                        <a:rPr lang="en-US" sz="400">
                          <a:solidFill>
                            <a:srgbClr val="434343"/>
                          </a:solidFill>
                          <a:latin typeface="Tahoma"/>
                        </a:rPr>
                        <a:t>Pizza Place</a:t>
                      </a:r>
                    </a:p>
                  </a:txBody>
                  <a:tcPr marL="0" marR="0" marT="0" marB="0" anchor="ctr"/>
                </a:tc>
                <a:tc>
                  <a:txBody>
                    <a:bodyPr/>
                    <a:lstStyle/>
                    <a:p>
                      <a:pPr indent="0" algn="r"/>
                      <a:r>
                        <a:rPr lang="en-US" sz="400">
                          <a:solidFill>
                            <a:srgbClr val="595959"/>
                          </a:solidFill>
                          <a:latin typeface="Tahoma"/>
                        </a:rPr>
                        <a:t>Ice Cream Shop</a:t>
                      </a:r>
                    </a:p>
                  </a:txBody>
                  <a:tcPr marL="0" marR="0" marT="0" marB="0" anchor="ctr"/>
                </a:tc>
                <a:tc>
                  <a:txBody>
                    <a:bodyPr/>
                    <a:lstStyle/>
                    <a:p>
                      <a:pPr indent="0" algn="r">
                        <a:lnSpc>
                          <a:spcPts val="480"/>
                        </a:lnSpc>
                      </a:pPr>
                      <a:r>
                        <a:rPr lang="en-US" sz="400">
                          <a:solidFill>
                            <a:srgbClr val="434343"/>
                          </a:solidFill>
                          <a:latin typeface="Tahoma"/>
                        </a:rPr>
                        <a:t>Vfegetarian</a:t>
                      </a:r>
                      <a:r>
                        <a:rPr lang="en-US" sz="400" i="1">
                          <a:solidFill>
                            <a:srgbClr val="434343"/>
                          </a:solidFill>
                          <a:latin typeface="Tahoma"/>
                        </a:rPr>
                        <a:t>:</a:t>
                      </a:r>
                      <a:r>
                        <a:rPr lang="en-US" sz="400">
                          <a:solidFill>
                            <a:srgbClr val="434343"/>
                          </a:solidFill>
                          <a:latin typeface="Tahoma"/>
                        </a:rPr>
                        <a:t> Vegan Restaurant</a:t>
                      </a:r>
                    </a:p>
                  </a:txBody>
                  <a:tcPr marL="0" marR="0" marT="0" marB="0" anchor="ctr"/>
                </a:tc>
                <a:tc>
                  <a:txBody>
                    <a:bodyPr/>
                    <a:lstStyle/>
                    <a:p>
                      <a:pPr indent="0" algn="r"/>
                      <a:r>
                        <a:rPr lang="en-US" sz="400">
                          <a:solidFill>
                            <a:srgbClr val="595959"/>
                          </a:solidFill>
                          <a:latin typeface="Tahoma"/>
                        </a:rPr>
                        <a:t>Coffee Shop</a:t>
                      </a:r>
                    </a:p>
                  </a:txBody>
                  <a:tcPr marL="0" marR="0" marT="0" marB="0" anchor="ctr"/>
                </a:tc>
                <a:extLst>
                  <a:ext uri="{0D108BD9-81ED-4DB2-BD59-A6C34878D82A}">
                    <a16:rowId xmlns:a16="http://schemas.microsoft.com/office/drawing/2014/main" val="10005"/>
                  </a:ext>
                </a:extLst>
              </a:tr>
              <a:tr h="173678">
                <a:tc>
                  <a:txBody>
                    <a:bodyPr/>
                    <a:lstStyle/>
                    <a:p>
                      <a:pPr indent="0"/>
                      <a:r>
                        <a:rPr lang="en-US" sz="400">
                          <a:solidFill>
                            <a:srgbClr val="434343"/>
                          </a:solidFill>
                          <a:latin typeface="Tahoma"/>
                        </a:rPr>
                        <a:t>83</a:t>
                      </a:r>
                    </a:p>
                  </a:txBody>
                  <a:tcPr marL="0" marR="0" marT="0" marB="0" anchor="ctr"/>
                </a:tc>
                <a:tc>
                  <a:txBody>
                    <a:bodyPr/>
                    <a:lstStyle/>
                    <a:p>
                      <a:pPr indent="0" algn="r"/>
                      <a:r>
                        <a:rPr lang="en-US" sz="400">
                          <a:solidFill>
                            <a:srgbClr val="434343"/>
                          </a:solidFill>
                          <a:latin typeface="Tahoma"/>
                        </a:rPr>
                        <a:t>Ballard Estate</a:t>
                      </a:r>
                    </a:p>
                  </a:txBody>
                  <a:tcPr marL="0" marR="0" marT="0" marB="0" anchor="ctr"/>
                </a:tc>
                <a:tc>
                  <a:txBody>
                    <a:bodyPr/>
                    <a:lstStyle/>
                    <a:p>
                      <a:pPr indent="0" algn="r"/>
                      <a:r>
                        <a:rPr lang="en-US" sz="400">
                          <a:solidFill>
                            <a:srgbClr val="595959"/>
                          </a:solidFill>
                          <a:latin typeface="Tahoma"/>
                        </a:rPr>
                        <a:t>South Mumbai</a:t>
                      </a:r>
                    </a:p>
                  </a:txBody>
                  <a:tcPr marL="0" marR="0" marT="0" marB="0" anchor="ctr"/>
                </a:tc>
                <a:tc>
                  <a:txBody>
                    <a:bodyPr/>
                    <a:lstStyle/>
                    <a:p>
                      <a:pPr indent="0" algn="r"/>
                      <a:r>
                        <a:rPr lang="en-US" sz="400">
                          <a:solidFill>
                            <a:srgbClr val="434343"/>
                          </a:solidFill>
                          <a:latin typeface="Tahoma"/>
                        </a:rPr>
                        <a:t>Indian Restaurant</a:t>
                      </a:r>
                    </a:p>
                  </a:txBody>
                  <a:tcPr marL="0" marR="0" marT="0" marB="0" anchor="ctr"/>
                </a:tc>
                <a:tc>
                  <a:txBody>
                    <a:bodyPr/>
                    <a:lstStyle/>
                    <a:p>
                      <a:pPr indent="0" algn="r"/>
                      <a:r>
                        <a:rPr lang="en-US" sz="400">
                          <a:solidFill>
                            <a:srgbClr val="434343"/>
                          </a:solidFill>
                          <a:latin typeface="Tahoma"/>
                        </a:rPr>
                        <a:t>Cafe</a:t>
                      </a:r>
                    </a:p>
                  </a:txBody>
                  <a:tcPr marL="0" marR="0" marT="0" marB="0" anchor="ctr"/>
                </a:tc>
                <a:tc>
                  <a:txBody>
                    <a:bodyPr/>
                    <a:lstStyle/>
                    <a:p>
                      <a:pPr indent="0" algn="r"/>
                      <a:r>
                        <a:rPr lang="en-US" sz="400">
                          <a:solidFill>
                            <a:srgbClr val="434343"/>
                          </a:solidFill>
                          <a:latin typeface="Tahoma"/>
                        </a:rPr>
                        <a:t>Coffee Shop</a:t>
                      </a:r>
                    </a:p>
                  </a:txBody>
                  <a:tcPr marL="0" marR="0" marT="0" marB="0" anchor="ctr"/>
                </a:tc>
                <a:tc>
                  <a:txBody>
                    <a:bodyPr/>
                    <a:lstStyle/>
                    <a:p>
                      <a:pPr indent="0" algn="r"/>
                      <a:r>
                        <a:rPr lang="en-US" sz="400">
                          <a:solidFill>
                            <a:srgbClr val="434343"/>
                          </a:solidFill>
                          <a:latin typeface="Tahoma"/>
                        </a:rPr>
                        <a:t>Seafccd Restaurart</a:t>
                      </a:r>
                    </a:p>
                  </a:txBody>
                  <a:tcPr marL="0" marR="0" marT="0" marB="0" anchor="ctr"/>
                </a:tc>
                <a:tc>
                  <a:txBody>
                    <a:bodyPr/>
                    <a:lstStyle/>
                    <a:p>
                      <a:pPr indent="0" algn="r"/>
                      <a:r>
                        <a:rPr lang="en-US" sz="400">
                          <a:solidFill>
                            <a:srgbClr val="434343"/>
                          </a:solidFill>
                          <a:latin typeface="Tahoma"/>
                        </a:rPr>
                        <a:t>Bar</a:t>
                      </a:r>
                    </a:p>
                  </a:txBody>
                  <a:tcPr marL="0" marR="0" marT="0" marB="0" anchor="ctr"/>
                </a:tc>
                <a:tc>
                  <a:txBody>
                    <a:bodyPr/>
                    <a:lstStyle/>
                    <a:p>
                      <a:pPr indent="0" algn="r"/>
                      <a:r>
                        <a:rPr lang="en-US" sz="400">
                          <a:solidFill>
                            <a:srgbClr val="434343"/>
                          </a:solidFill>
                          <a:latin typeface="Tahoma"/>
                        </a:rPr>
                        <a:t>Parsi Restaurant</a:t>
                      </a:r>
                    </a:p>
                  </a:txBody>
                  <a:tcPr marL="0" marR="0" marT="0" marB="0" anchor="ctr"/>
                </a:tc>
                <a:tc>
                  <a:txBody>
                    <a:bodyPr/>
                    <a:lstStyle/>
                    <a:p>
                      <a:pPr indent="0" algn="r"/>
                      <a:r>
                        <a:rPr lang="en-US" sz="400">
                          <a:solidFill>
                            <a:srgbClr val="434343"/>
                          </a:solidFill>
                          <a:latin typeface="Tahoma"/>
                        </a:rPr>
                        <a:t>Lounge</a:t>
                      </a:r>
                    </a:p>
                  </a:txBody>
                  <a:tcPr marL="0" marR="0" marT="0" marB="0" anchor="ctr"/>
                </a:tc>
                <a:tc>
                  <a:txBody>
                    <a:bodyPr/>
                    <a:lstStyle/>
                    <a:p>
                      <a:pPr indent="0" algn="r"/>
                      <a:r>
                        <a:rPr lang="en-US" sz="400">
                          <a:solidFill>
                            <a:srgbClr val="434343"/>
                          </a:solidFill>
                          <a:latin typeface="Tahoma"/>
                        </a:rPr>
                        <a:t>Train Station</a:t>
                      </a:r>
                    </a:p>
                  </a:txBody>
                  <a:tcPr marL="0" marR="0" marT="0" marB="0" anchor="ctr"/>
                </a:tc>
                <a:tc>
                  <a:txBody>
                    <a:bodyPr/>
                    <a:lstStyle/>
                    <a:p>
                      <a:pPr indent="0" algn="r"/>
                      <a:r>
                        <a:rPr lang="en-US" sz="400">
                          <a:solidFill>
                            <a:srgbClr val="434343"/>
                          </a:solidFill>
                          <a:latin typeface="Tahoma"/>
                        </a:rPr>
                        <a:t>Irani Cafe</a:t>
                      </a:r>
                    </a:p>
                  </a:txBody>
                  <a:tcPr marL="0" marR="0" marT="0" marB="0" anchor="ctr"/>
                </a:tc>
                <a:tc>
                  <a:txBody>
                    <a:bodyPr/>
                    <a:lstStyle/>
                    <a:p>
                      <a:pPr indent="0" algn="r"/>
                      <a:r>
                        <a:rPr lang="en-US" sz="400">
                          <a:solidFill>
                            <a:srgbClr val="434343"/>
                          </a:solidFill>
                          <a:latin typeface="Tahoma"/>
                        </a:rPr>
                        <a:t>Dessert Shop</a:t>
                      </a:r>
                    </a:p>
                  </a:txBody>
                  <a:tcPr marL="0" marR="0" marT="0" marB="0" anchor="ctr"/>
                </a:tc>
                <a:extLst>
                  <a:ext uri="{0D108BD9-81ED-4DB2-BD59-A6C34878D82A}">
                    <a16:rowId xmlns:a16="http://schemas.microsoft.com/office/drawing/2014/main" val="10006"/>
                  </a:ext>
                </a:extLst>
              </a:tr>
              <a:tr h="164537">
                <a:tc>
                  <a:txBody>
                    <a:bodyPr/>
                    <a:lstStyle/>
                    <a:p>
                      <a:pPr indent="0"/>
                      <a:r>
                        <a:rPr lang="en-US" sz="400">
                          <a:solidFill>
                            <a:srgbClr val="434343"/>
                          </a:solidFill>
                          <a:latin typeface="Tahoma"/>
                        </a:rPr>
                        <a:t>88</a:t>
                      </a:r>
                    </a:p>
                  </a:txBody>
                  <a:tcPr marL="0" marR="0" marT="0" marB="0" anchor="ctr"/>
                </a:tc>
                <a:tc>
                  <a:txBody>
                    <a:bodyPr/>
                    <a:lstStyle/>
                    <a:p>
                      <a:pPr indent="0" algn="r"/>
                      <a:r>
                        <a:rPr lang="en-US" sz="400">
                          <a:solidFill>
                            <a:srgbClr val="2A2929"/>
                          </a:solidFill>
                          <a:latin typeface="Tahoma"/>
                        </a:rPr>
                        <a:t>Parel</a:t>
                      </a:r>
                    </a:p>
                  </a:txBody>
                  <a:tcPr marL="0" marR="0" marT="0" marB="0" anchor="ctr"/>
                </a:tc>
                <a:tc>
                  <a:txBody>
                    <a:bodyPr/>
                    <a:lstStyle/>
                    <a:p>
                      <a:pPr indent="0" algn="r"/>
                      <a:r>
                        <a:rPr lang="en-US" sz="400">
                          <a:solidFill>
                            <a:srgbClr val="434343"/>
                          </a:solidFill>
                          <a:latin typeface="Tahoma"/>
                        </a:rPr>
                        <a:t>South Mumbai</a:t>
                      </a:r>
                    </a:p>
                  </a:txBody>
                  <a:tcPr marL="0" marR="0" marT="0" marB="0" anchor="ctr"/>
                </a:tc>
                <a:tc>
                  <a:txBody>
                    <a:bodyPr/>
                    <a:lstStyle/>
                    <a:p>
                      <a:pPr indent="0" algn="r"/>
                      <a:r>
                        <a:rPr lang="en-US" sz="400">
                          <a:solidFill>
                            <a:srgbClr val="2A2929"/>
                          </a:solidFill>
                          <a:latin typeface="Tahoma"/>
                        </a:rPr>
                        <a:t>Coffee Shop</a:t>
                      </a:r>
                    </a:p>
                  </a:txBody>
                  <a:tcPr marL="0" marR="0" marT="0" marB="0" anchor="ctr"/>
                </a:tc>
                <a:tc>
                  <a:txBody>
                    <a:bodyPr/>
                    <a:lstStyle/>
                    <a:p>
                      <a:pPr indent="0" algn="r"/>
                      <a:r>
                        <a:rPr lang="en-US" sz="400">
                          <a:solidFill>
                            <a:srgbClr val="2A2929"/>
                          </a:solidFill>
                          <a:latin typeface="Tahoma"/>
                        </a:rPr>
                        <a:t>Playground</a:t>
                      </a:r>
                    </a:p>
                  </a:txBody>
                  <a:tcPr marL="0" marR="0" marT="0" marB="0" anchor="ctr"/>
                </a:tc>
                <a:tc>
                  <a:txBody>
                    <a:bodyPr/>
                    <a:lstStyle/>
                    <a:p>
                      <a:pPr indent="0" algn="r"/>
                      <a:r>
                        <a:rPr lang="en-US" sz="400">
                          <a:solidFill>
                            <a:srgbClr val="2A2929"/>
                          </a:solidFill>
                          <a:latin typeface="Tahoma"/>
                        </a:rPr>
                        <a:t>Indian Restaurant</a:t>
                      </a:r>
                    </a:p>
                  </a:txBody>
                  <a:tcPr marL="0" marR="0" marT="0" marB="0" anchor="ctr"/>
                </a:tc>
                <a:tc>
                  <a:txBody>
                    <a:bodyPr/>
                    <a:lstStyle/>
                    <a:p>
                      <a:pPr indent="0" algn="r"/>
                      <a:r>
                        <a:rPr lang="en-US" sz="400">
                          <a:solidFill>
                            <a:srgbClr val="2A2929"/>
                          </a:solidFill>
                          <a:latin typeface="Tahoma"/>
                        </a:rPr>
                        <a:t>Chinese Restaurart</a:t>
                      </a:r>
                    </a:p>
                  </a:txBody>
                  <a:tcPr marL="0" marR="0" marT="0" marB="0" anchor="ctr"/>
                </a:tc>
                <a:tc>
                  <a:txBody>
                    <a:bodyPr/>
                    <a:lstStyle/>
                    <a:p>
                      <a:pPr indent="0" algn="r"/>
                      <a:r>
                        <a:rPr lang="en-US" sz="400">
                          <a:solidFill>
                            <a:srgbClr val="2A2929"/>
                          </a:solidFill>
                          <a:latin typeface="Tahoma"/>
                        </a:rPr>
                        <a:t>Plaza</a:t>
                      </a:r>
                    </a:p>
                  </a:txBody>
                  <a:tcPr marL="0" marR="0" marT="0" marB="0" anchor="ctr"/>
                </a:tc>
                <a:tc>
                  <a:txBody>
                    <a:bodyPr/>
                    <a:lstStyle/>
                    <a:p>
                      <a:pPr indent="0" algn="r"/>
                      <a:r>
                        <a:rPr lang="en-US" sz="400">
                          <a:solidFill>
                            <a:srgbClr val="2A2929"/>
                          </a:solidFill>
                          <a:latin typeface="Tahoma"/>
                        </a:rPr>
                        <a:t>Restaurant</a:t>
                      </a:r>
                    </a:p>
                  </a:txBody>
                  <a:tcPr marL="0" marR="0" marT="0" marB="0" anchor="ctr"/>
                </a:tc>
                <a:tc>
                  <a:txBody>
                    <a:bodyPr/>
                    <a:lstStyle/>
                    <a:p>
                      <a:pPr indent="0" algn="r"/>
                      <a:r>
                        <a:rPr lang="en-US" sz="400">
                          <a:solidFill>
                            <a:srgbClr val="2A2929"/>
                          </a:solidFill>
                          <a:latin typeface="Tahoma"/>
                        </a:rPr>
                        <a:t>Rest Area</a:t>
                      </a:r>
                    </a:p>
                  </a:txBody>
                  <a:tcPr marL="0" marR="0" marT="0" marB="0" anchor="ctr"/>
                </a:tc>
                <a:tc>
                  <a:txBody>
                    <a:bodyPr/>
                    <a:lstStyle/>
                    <a:p>
                      <a:pPr indent="0" algn="r"/>
                      <a:r>
                        <a:rPr lang="en-US" sz="400">
                          <a:solidFill>
                            <a:srgbClr val="434343"/>
                          </a:solidFill>
                          <a:latin typeface="Tahoma"/>
                        </a:rPr>
                        <a:t>Maharashtrian</a:t>
                      </a:r>
                    </a:p>
                    <a:p>
                      <a:pPr indent="0" algn="r"/>
                      <a:r>
                        <a:rPr lang="en-US" sz="400">
                          <a:solidFill>
                            <a:srgbClr val="2A2929"/>
                          </a:solidFill>
                          <a:latin typeface="Tahoma"/>
                        </a:rPr>
                        <a:t>Restaurant</a:t>
                      </a:r>
                    </a:p>
                  </a:txBody>
                  <a:tcPr marL="0" marR="0" marT="0" marB="0" anchor="ctr"/>
                </a:tc>
                <a:tc>
                  <a:txBody>
                    <a:bodyPr/>
                    <a:lstStyle/>
                    <a:p>
                      <a:pPr indent="0" algn="r"/>
                      <a:r>
                        <a:rPr lang="en-US" sz="400">
                          <a:solidFill>
                            <a:srgbClr val="2A2929"/>
                          </a:solidFill>
                          <a:latin typeface="Tahoma"/>
                        </a:rPr>
                        <a:t>Bar</a:t>
                      </a:r>
                    </a:p>
                  </a:txBody>
                  <a:tcPr marL="0" marR="0" marT="0" marB="0" anchor="ctr"/>
                </a:tc>
                <a:tc>
                  <a:txBody>
                    <a:bodyPr/>
                    <a:lstStyle/>
                    <a:p>
                      <a:pPr indent="0" algn="r">
                        <a:lnSpc>
                          <a:spcPts val="480"/>
                        </a:lnSpc>
                      </a:pPr>
                      <a:r>
                        <a:rPr lang="en-US" sz="400">
                          <a:solidFill>
                            <a:srgbClr val="2A2929"/>
                          </a:solidFill>
                          <a:latin typeface="Tahoma"/>
                        </a:rPr>
                        <a:t>\fegetarian ,</a:t>
                      </a:r>
                      <a:r>
                        <a:rPr lang="en-US" sz="400" baseline="30000">
                          <a:solidFill>
                            <a:srgbClr val="2A2929"/>
                          </a:solidFill>
                          <a:latin typeface="Tahoma"/>
                        </a:rPr>
                        <a:t>l</a:t>
                      </a:r>
                      <a:r>
                        <a:rPr lang="en-US" sz="400">
                          <a:solidFill>
                            <a:srgbClr val="2A2929"/>
                          </a:solidFill>
                          <a:latin typeface="Tahoma"/>
                        </a:rPr>
                        <a:t> Vegan Restaurant</a:t>
                      </a:r>
                    </a:p>
                  </a:txBody>
                  <a:tcPr marL="0" marR="0" marT="0" marB="0" anchor="ctr"/>
                </a:tc>
                <a:extLst>
                  <a:ext uri="{0D108BD9-81ED-4DB2-BD59-A6C34878D82A}">
                    <a16:rowId xmlns:a16="http://schemas.microsoft.com/office/drawing/2014/main" val="10007"/>
                  </a:ext>
                </a:extLst>
              </a:tr>
              <a:tr h="167584">
                <a:tc>
                  <a:txBody>
                    <a:bodyPr/>
                    <a:lstStyle/>
                    <a:p>
                      <a:pPr indent="0"/>
                      <a:r>
                        <a:rPr lang="en-US" sz="400">
                          <a:solidFill>
                            <a:srgbClr val="434343"/>
                          </a:solidFill>
                          <a:latin typeface="Tahoma"/>
                        </a:rPr>
                        <a:t>89</a:t>
                      </a:r>
                    </a:p>
                  </a:txBody>
                  <a:tcPr marL="0" marR="0" marT="0" marB="0" anchor="ctr"/>
                </a:tc>
                <a:tc>
                  <a:txBody>
                    <a:bodyPr/>
                    <a:lstStyle/>
                    <a:p>
                      <a:pPr indent="0" algn="r"/>
                      <a:r>
                        <a:rPr lang="en-US" sz="400">
                          <a:solidFill>
                            <a:srgbClr val="706E6D"/>
                          </a:solidFill>
                          <a:latin typeface="Tahoma"/>
                        </a:rPr>
                        <a:t>Gowalia </a:t>
                      </a:r>
                      <a:r>
                        <a:rPr lang="en-US" sz="400">
                          <a:solidFill>
                            <a:srgbClr val="434343"/>
                          </a:solidFill>
                          <a:latin typeface="Tahoma"/>
                        </a:rPr>
                        <a:t>Tank</a:t>
                      </a:r>
                    </a:p>
                  </a:txBody>
                  <a:tcPr marL="0" marR="0" marT="0" marB="0" anchor="ctr"/>
                </a:tc>
                <a:tc>
                  <a:txBody>
                    <a:bodyPr/>
                    <a:lstStyle/>
                    <a:p>
                      <a:pPr indent="0" algn="r"/>
                      <a:r>
                        <a:rPr lang="en-US" sz="400">
                          <a:solidFill>
                            <a:srgbClr val="706E6D"/>
                          </a:solidFill>
                          <a:latin typeface="Tahoma"/>
                        </a:rPr>
                        <a:t>South Mumbai</a:t>
                      </a:r>
                    </a:p>
                  </a:txBody>
                  <a:tcPr marL="0" marR="0" marT="0" marB="0" anchor="ctr"/>
                </a:tc>
                <a:tc>
                  <a:txBody>
                    <a:bodyPr/>
                    <a:lstStyle/>
                    <a:p>
                      <a:pPr indent="0" algn="r"/>
                      <a:r>
                        <a:rPr lang="en-US" sz="400">
                          <a:solidFill>
                            <a:srgbClr val="706E6D"/>
                          </a:solidFill>
                          <a:latin typeface="Tahoma"/>
                        </a:rPr>
                        <a:t>Indian </a:t>
                      </a:r>
                      <a:r>
                        <a:rPr lang="en-US" sz="400">
                          <a:solidFill>
                            <a:srgbClr val="595959"/>
                          </a:solidFill>
                          <a:latin typeface="Tahoma"/>
                        </a:rPr>
                        <a:t>Restaurant</a:t>
                      </a:r>
                    </a:p>
                  </a:txBody>
                  <a:tcPr marL="0" marR="0" marT="0" marB="0" anchor="ctr"/>
                </a:tc>
                <a:tc>
                  <a:txBody>
                    <a:bodyPr/>
                    <a:lstStyle/>
                    <a:p>
                      <a:pPr indent="0" algn="r"/>
                      <a:r>
                        <a:rPr lang="en-US" sz="400">
                          <a:solidFill>
                            <a:srgbClr val="595959"/>
                          </a:solidFill>
                          <a:latin typeface="Tahoma"/>
                        </a:rPr>
                        <a:t>Fast Food Restaurant</a:t>
                      </a:r>
                    </a:p>
                  </a:txBody>
                  <a:tcPr marL="0" marR="0" marT="0" marB="0" anchor="ctr"/>
                </a:tc>
                <a:tc>
                  <a:txBody>
                    <a:bodyPr/>
                    <a:lstStyle/>
                    <a:p>
                      <a:pPr indent="0" algn="r"/>
                      <a:r>
                        <a:rPr lang="en-US" sz="400">
                          <a:solidFill>
                            <a:srgbClr val="434343"/>
                          </a:solidFill>
                          <a:latin typeface="Tahoma"/>
                        </a:rPr>
                        <a:t>Coffee </a:t>
                      </a:r>
                      <a:r>
                        <a:rPr lang="en-US" sz="400">
                          <a:solidFill>
                            <a:srgbClr val="706E6D"/>
                          </a:solidFill>
                          <a:latin typeface="Tahoma"/>
                        </a:rPr>
                        <a:t>Shop</a:t>
                      </a:r>
                    </a:p>
                  </a:txBody>
                  <a:tcPr marL="0" marR="0" marT="0" marB="0" anchor="ctr"/>
                </a:tc>
                <a:tc>
                  <a:txBody>
                    <a:bodyPr/>
                    <a:lstStyle/>
                    <a:p>
                      <a:pPr indent="0" algn="r"/>
                      <a:r>
                        <a:rPr lang="en-US" sz="400">
                          <a:solidFill>
                            <a:srgbClr val="595959"/>
                          </a:solidFill>
                          <a:latin typeface="Tahoma"/>
                        </a:rPr>
                        <a:t>Bakery</a:t>
                      </a:r>
                    </a:p>
                  </a:txBody>
                  <a:tcPr marL="0" marR="0" marT="0" marB="0" anchor="ctr"/>
                </a:tc>
                <a:tc>
                  <a:txBody>
                    <a:bodyPr/>
                    <a:lstStyle/>
                    <a:p>
                      <a:pPr indent="0" algn="r"/>
                      <a:r>
                        <a:rPr lang="en-US" sz="400">
                          <a:solidFill>
                            <a:srgbClr val="595959"/>
                          </a:solidFill>
                          <a:latin typeface="Tahoma"/>
                        </a:rPr>
                        <a:t>Electronics Store</a:t>
                      </a:r>
                    </a:p>
                  </a:txBody>
                  <a:tcPr marL="0" marR="0" marT="0" marB="0" anchor="ctr"/>
                </a:tc>
                <a:tc>
                  <a:txBody>
                    <a:bodyPr/>
                    <a:lstStyle/>
                    <a:p>
                      <a:pPr indent="0" algn="r"/>
                      <a:r>
                        <a:rPr lang="en-US" sz="400">
                          <a:solidFill>
                            <a:srgbClr val="595959"/>
                          </a:solidFill>
                          <a:latin typeface="Tahoma"/>
                        </a:rPr>
                        <a:t>Cafe</a:t>
                      </a:r>
                    </a:p>
                  </a:txBody>
                  <a:tcPr marL="0" marR="0" marT="0" marB="0" anchor="ctr"/>
                </a:tc>
                <a:tc>
                  <a:txBody>
                    <a:bodyPr/>
                    <a:lstStyle/>
                    <a:p>
                      <a:pPr indent="0" algn="r"/>
                      <a:r>
                        <a:rPr lang="en-US" sz="400">
                          <a:solidFill>
                            <a:srgbClr val="706E6D"/>
                          </a:solidFill>
                          <a:latin typeface="Tahoma"/>
                        </a:rPr>
                        <a:t>Sandwich </a:t>
                      </a:r>
                      <a:r>
                        <a:rPr lang="en-US" sz="400">
                          <a:solidFill>
                            <a:srgbClr val="434343"/>
                          </a:solidFill>
                          <a:latin typeface="Tahoma"/>
                        </a:rPr>
                        <a:t>Place</a:t>
                      </a:r>
                    </a:p>
                  </a:txBody>
                  <a:tcPr marL="0" marR="0" marT="0" marB="0" anchor="ctr"/>
                </a:tc>
                <a:tc>
                  <a:txBody>
                    <a:bodyPr/>
                    <a:lstStyle/>
                    <a:p>
                      <a:pPr indent="0" algn="r">
                        <a:lnSpc>
                          <a:spcPts val="456"/>
                        </a:lnSpc>
                      </a:pPr>
                      <a:r>
                        <a:rPr lang="en-US" sz="400">
                          <a:solidFill>
                            <a:srgbClr val="434343"/>
                          </a:solidFill>
                          <a:latin typeface="Tahoma"/>
                        </a:rPr>
                        <a:t>Vegeta'an ■ Vegan Restaurant</a:t>
                      </a:r>
                    </a:p>
                  </a:txBody>
                  <a:tcPr marL="0" marR="0" marT="0" marB="0" anchor="ctr"/>
                </a:tc>
                <a:tc>
                  <a:txBody>
                    <a:bodyPr/>
                    <a:lstStyle/>
                    <a:p>
                      <a:pPr indent="0" algn="r"/>
                      <a:r>
                        <a:rPr lang="en-US" sz="400">
                          <a:solidFill>
                            <a:srgbClr val="595959"/>
                          </a:solidFill>
                          <a:latin typeface="Tahoma"/>
                        </a:rPr>
                        <a:t>Snack Place</a:t>
                      </a:r>
                    </a:p>
                  </a:txBody>
                  <a:tcPr marL="0" marR="0" marT="0" marB="0" anchor="ctr"/>
                </a:tc>
                <a:tc>
                  <a:txBody>
                    <a:bodyPr/>
                    <a:lstStyle/>
                    <a:p>
                      <a:pPr indent="0" algn="r"/>
                      <a:r>
                        <a:rPr lang="en-US" sz="400">
                          <a:solidFill>
                            <a:srgbClr val="595959"/>
                          </a:solidFill>
                          <a:latin typeface="Tahoma"/>
                        </a:rPr>
                        <a:t>Ice Cream Shop</a:t>
                      </a:r>
                    </a:p>
                  </a:txBody>
                  <a:tcPr marL="0" marR="0" marT="0" marB="0" anchor="ctr"/>
                </a:tc>
                <a:extLst>
                  <a:ext uri="{0D108BD9-81ED-4DB2-BD59-A6C34878D82A}">
                    <a16:rowId xmlns:a16="http://schemas.microsoft.com/office/drawing/2014/main" val="10008"/>
                  </a:ext>
                </a:extLst>
              </a:tr>
              <a:tr h="137114">
                <a:tc>
                  <a:txBody>
                    <a:bodyPr/>
                    <a:lstStyle/>
                    <a:p>
                      <a:pPr indent="0"/>
                      <a:r>
                        <a:rPr lang="en-US" sz="400">
                          <a:solidFill>
                            <a:srgbClr val="2A2929"/>
                          </a:solidFill>
                          <a:latin typeface="Tahoma"/>
                        </a:rPr>
                        <a:t>90</a:t>
                      </a:r>
                    </a:p>
                  </a:txBody>
                  <a:tcPr marL="0" marR="0" marT="0" marB="0" anchor="ctr"/>
                </a:tc>
                <a:tc>
                  <a:txBody>
                    <a:bodyPr/>
                    <a:lstStyle/>
                    <a:p>
                      <a:pPr indent="0" algn="r"/>
                      <a:r>
                        <a:rPr lang="en-US" sz="400">
                          <a:solidFill>
                            <a:srgbClr val="2A2929"/>
                          </a:solidFill>
                          <a:latin typeface="Tahoma"/>
                        </a:rPr>
                        <a:t>Dava Bazaar</a:t>
                      </a:r>
                    </a:p>
                  </a:txBody>
                  <a:tcPr marL="0" marR="0" marT="0" marB="0" anchor="ctr"/>
                </a:tc>
                <a:tc>
                  <a:txBody>
                    <a:bodyPr/>
                    <a:lstStyle/>
                    <a:p>
                      <a:pPr indent="0" algn="r"/>
                      <a:r>
                        <a:rPr lang="en-US" sz="400">
                          <a:solidFill>
                            <a:srgbClr val="434343"/>
                          </a:solidFill>
                          <a:latin typeface="Tahoma"/>
                        </a:rPr>
                        <a:t>South Mumbai</a:t>
                      </a:r>
                    </a:p>
                  </a:txBody>
                  <a:tcPr marL="0" marR="0" marT="0" marB="0" anchor="ctr"/>
                </a:tc>
                <a:tc>
                  <a:txBody>
                    <a:bodyPr/>
                    <a:lstStyle/>
                    <a:p>
                      <a:pPr indent="0" algn="r"/>
                      <a:r>
                        <a:rPr lang="en-US" sz="400">
                          <a:solidFill>
                            <a:srgbClr val="2A2929"/>
                          </a:solidFill>
                          <a:latin typeface="Tahoma"/>
                        </a:rPr>
                        <a:t>Train Station</a:t>
                      </a:r>
                    </a:p>
                  </a:txBody>
                  <a:tcPr marL="0" marR="0" marT="0" marB="0" anchor="ctr"/>
                </a:tc>
                <a:tc>
                  <a:txBody>
                    <a:bodyPr/>
                    <a:lstStyle/>
                    <a:p>
                      <a:pPr indent="0" algn="r"/>
                      <a:r>
                        <a:rPr lang="en-US" sz="400">
                          <a:solidFill>
                            <a:srgbClr val="2A2929"/>
                          </a:solidFill>
                          <a:latin typeface="Tahoma"/>
                        </a:rPr>
                        <a:t>Indian Restaurant</a:t>
                      </a:r>
                    </a:p>
                  </a:txBody>
                  <a:tcPr marL="0" marR="0" marT="0" marB="0" anchor="ctr"/>
                </a:tc>
                <a:tc>
                  <a:txBody>
                    <a:bodyPr/>
                    <a:lstStyle/>
                    <a:p>
                      <a:pPr indent="0" algn="r"/>
                      <a:r>
                        <a:rPr lang="en-US" sz="400">
                          <a:solidFill>
                            <a:srgbClr val="2A2929"/>
                          </a:solidFill>
                          <a:latin typeface="Tahoma"/>
                        </a:rPr>
                        <a:t>Fish </a:t>
                      </a:r>
                      <a:r>
                        <a:rPr lang="en-US" sz="400">
                          <a:solidFill>
                            <a:srgbClr val="434343"/>
                          </a:solidFill>
                          <a:latin typeface="Tahoma"/>
                        </a:rPr>
                        <a:t>Market</a:t>
                      </a:r>
                    </a:p>
                  </a:txBody>
                  <a:tcPr marL="0" marR="0" marT="0" marB="0" anchor="ctr"/>
                </a:tc>
                <a:tc>
                  <a:txBody>
                    <a:bodyPr/>
                    <a:lstStyle/>
                    <a:p>
                      <a:pPr indent="0" algn="r"/>
                      <a:r>
                        <a:rPr lang="en-US" sz="400">
                          <a:solidFill>
                            <a:srgbClr val="2A2929"/>
                          </a:solidFill>
                          <a:latin typeface="Tahoma"/>
                        </a:rPr>
                        <a:t>Hotel</a:t>
                      </a:r>
                    </a:p>
                  </a:txBody>
                  <a:tcPr marL="0" marR="0" marT="0" marB="0" anchor="ctr"/>
                </a:tc>
                <a:tc>
                  <a:txBody>
                    <a:bodyPr/>
                    <a:lstStyle/>
                    <a:p>
                      <a:pPr indent="0" algn="r"/>
                      <a:r>
                        <a:rPr lang="en-US" sz="400">
                          <a:solidFill>
                            <a:srgbClr val="2A2929"/>
                          </a:solidFill>
                          <a:latin typeface="Tahoma"/>
                        </a:rPr>
                        <a:t>French Restaurant</a:t>
                      </a:r>
                    </a:p>
                  </a:txBody>
                  <a:tcPr marL="0" marR="0" marT="0" marB="0" anchor="ctr"/>
                </a:tc>
                <a:tc>
                  <a:txBody>
                    <a:bodyPr/>
                    <a:lstStyle/>
                    <a:p>
                      <a:pPr indent="0" algn="r"/>
                      <a:r>
                        <a:rPr lang="en-US" sz="400">
                          <a:solidFill>
                            <a:srgbClr val="2A2929"/>
                          </a:solidFill>
                          <a:latin typeface="Tahoma"/>
                        </a:rPr>
                        <a:t>Fast Food Restaurant</a:t>
                      </a:r>
                    </a:p>
                  </a:txBody>
                  <a:tcPr marL="0" marR="0" marT="0" marB="0" anchor="ctr"/>
                </a:tc>
                <a:tc>
                  <a:txBody>
                    <a:bodyPr/>
                    <a:lstStyle/>
                    <a:p>
                      <a:pPr indent="0" algn="r"/>
                      <a:r>
                        <a:rPr lang="en-US" sz="400">
                          <a:solidFill>
                            <a:srgbClr val="2A2929"/>
                          </a:solidFill>
                          <a:latin typeface="Tahoma"/>
                        </a:rPr>
                        <a:t>Cafe</a:t>
                      </a:r>
                    </a:p>
                  </a:txBody>
                  <a:tcPr marL="0" marR="0" marT="0" marB="0" anchor="ctr"/>
                </a:tc>
                <a:tc>
                  <a:txBody>
                    <a:bodyPr/>
                    <a:lstStyle/>
                    <a:p>
                      <a:pPr indent="0" algn="r"/>
                      <a:r>
                        <a:rPr lang="en-US" sz="400">
                          <a:solidFill>
                            <a:srgbClr val="2A2929"/>
                          </a:solidFill>
                          <a:latin typeface="Tahoma"/>
                        </a:rPr>
                        <a:t>Coffee Shop</a:t>
                      </a:r>
                    </a:p>
                  </a:txBody>
                  <a:tcPr marL="0" marR="0" marT="0" marB="0" anchor="ctr"/>
                </a:tc>
                <a:tc>
                  <a:txBody>
                    <a:bodyPr/>
                    <a:lstStyle/>
                    <a:p>
                      <a:pPr indent="0" algn="r"/>
                      <a:r>
                        <a:rPr lang="en-US" sz="400">
                          <a:solidFill>
                            <a:srgbClr val="2A2929"/>
                          </a:solidFill>
                          <a:latin typeface="Tahoma"/>
                        </a:rPr>
                        <a:t>Clothing Store</a:t>
                      </a:r>
                    </a:p>
                  </a:txBody>
                  <a:tcPr marL="0" marR="0" marT="0" marB="0" anchor="ctr"/>
                </a:tc>
                <a:tc>
                  <a:txBody>
                    <a:bodyPr/>
                    <a:lstStyle/>
                    <a:p>
                      <a:pPr indent="0" algn="r"/>
                      <a:r>
                        <a:rPr lang="en-US" sz="400">
                          <a:solidFill>
                            <a:srgbClr val="2A2929"/>
                          </a:solidFill>
                          <a:latin typeface="Tahoma"/>
                        </a:rPr>
                        <a:t>Asian Restaurant</a:t>
                      </a:r>
                    </a:p>
                  </a:txBody>
                  <a:tcPr marL="0" marR="0" marT="0" marB="0" anchor="ctr"/>
                </a:tc>
                <a:extLst>
                  <a:ext uri="{0D108BD9-81ED-4DB2-BD59-A6C34878D82A}">
                    <a16:rowId xmlns:a16="http://schemas.microsoft.com/office/drawing/2014/main" val="10009"/>
                  </a:ext>
                </a:extLst>
              </a:tr>
              <a:tr h="149302">
                <a:tc>
                  <a:txBody>
                    <a:bodyPr/>
                    <a:lstStyle/>
                    <a:p>
                      <a:pPr indent="0"/>
                      <a:r>
                        <a:rPr lang="en-US" sz="400">
                          <a:solidFill>
                            <a:srgbClr val="434343"/>
                          </a:solidFill>
                          <a:latin typeface="Tahoma"/>
                        </a:rPr>
                        <a:t>91</a:t>
                      </a:r>
                    </a:p>
                  </a:txBody>
                  <a:tcPr marL="0" marR="0" marT="0" marB="0" anchor="ctr"/>
                </a:tc>
                <a:tc>
                  <a:txBody>
                    <a:bodyPr/>
                    <a:lstStyle/>
                    <a:p>
                      <a:pPr indent="0" algn="r"/>
                      <a:r>
                        <a:rPr lang="en-US" sz="400">
                          <a:solidFill>
                            <a:srgbClr val="434343"/>
                          </a:solidFill>
                          <a:latin typeface="Tahoma"/>
                        </a:rPr>
                        <a:t>Dharavi</a:t>
                      </a:r>
                    </a:p>
                  </a:txBody>
                  <a:tcPr marL="0" marR="0" marT="0" marB="0" anchor="ctr"/>
                </a:tc>
                <a:tc>
                  <a:txBody>
                    <a:bodyPr/>
                    <a:lstStyle/>
                    <a:p>
                      <a:pPr indent="0" algn="r"/>
                      <a:r>
                        <a:rPr lang="en-US" sz="400">
                          <a:solidFill>
                            <a:srgbClr val="595959"/>
                          </a:solidFill>
                          <a:latin typeface="Tahoma"/>
                        </a:rPr>
                        <a:t>Mumbai</a:t>
                      </a:r>
                    </a:p>
                  </a:txBody>
                  <a:tcPr marL="0" marR="0" marT="0" marB="0" anchor="ctr"/>
                </a:tc>
                <a:tc>
                  <a:txBody>
                    <a:bodyPr/>
                    <a:lstStyle/>
                    <a:p>
                      <a:pPr indent="0" algn="r"/>
                      <a:r>
                        <a:rPr lang="en-US" sz="400">
                          <a:solidFill>
                            <a:srgbClr val="434343"/>
                          </a:solidFill>
                          <a:latin typeface="Tahoma"/>
                        </a:rPr>
                        <a:t>Indian Restaurant</a:t>
                      </a:r>
                    </a:p>
                  </a:txBody>
                  <a:tcPr marL="0" marR="0" marT="0" marB="0" anchor="ctr"/>
                </a:tc>
                <a:tc>
                  <a:txBody>
                    <a:bodyPr/>
                    <a:lstStyle/>
                    <a:p>
                      <a:pPr indent="0" algn="r">
                        <a:lnSpc>
                          <a:spcPts val="456"/>
                        </a:lnSpc>
                      </a:pPr>
                      <a:r>
                        <a:rPr lang="en-US" sz="400">
                          <a:solidFill>
                            <a:srgbClr val="434343"/>
                          </a:solidFill>
                          <a:latin typeface="Tahoma"/>
                        </a:rPr>
                        <a:t>Paper </a:t>
                      </a:r>
                      <a:r>
                        <a:rPr lang="en-US" sz="400" i="1">
                          <a:solidFill>
                            <a:srgbClr val="434343"/>
                          </a:solidFill>
                          <a:latin typeface="Tahoma"/>
                        </a:rPr>
                        <a:t>1</a:t>
                      </a:r>
                      <a:r>
                        <a:rPr lang="en-US" sz="400">
                          <a:solidFill>
                            <a:srgbClr val="434343"/>
                          </a:solidFill>
                          <a:latin typeface="Tahoma"/>
                        </a:rPr>
                        <a:t> Office Supplies </a:t>
                      </a:r>
                      <a:r>
                        <a:rPr lang="en-US" sz="400">
                          <a:solidFill>
                            <a:srgbClr val="2A2929"/>
                          </a:solidFill>
                          <a:latin typeface="Tahoma"/>
                        </a:rPr>
                        <a:t>Store</a:t>
                      </a:r>
                    </a:p>
                  </a:txBody>
                  <a:tcPr marL="0" marR="0" marT="0" marB="0" anchor="ctr"/>
                </a:tc>
                <a:tc>
                  <a:txBody>
                    <a:bodyPr/>
                    <a:lstStyle/>
                    <a:p>
                      <a:pPr indent="0" algn="r"/>
                      <a:r>
                        <a:rPr lang="en-US" sz="400">
                          <a:solidFill>
                            <a:srgbClr val="434343"/>
                          </a:solidFill>
                          <a:latin typeface="Tahoma"/>
                        </a:rPr>
                        <a:t>Cafe</a:t>
                      </a:r>
                    </a:p>
                  </a:txBody>
                  <a:tcPr marL="0" marR="0" marT="0" marB="0" anchor="ctr"/>
                </a:tc>
                <a:tc>
                  <a:txBody>
                    <a:bodyPr/>
                    <a:lstStyle/>
                    <a:p>
                      <a:pPr indent="0" algn="r"/>
                      <a:r>
                        <a:rPr lang="en-US" sz="400">
                          <a:solidFill>
                            <a:srgbClr val="434343"/>
                          </a:solidFill>
                          <a:latin typeface="Tahoma"/>
                        </a:rPr>
                        <a:t>Fast Food Restaurant</a:t>
                      </a:r>
                    </a:p>
                  </a:txBody>
                  <a:tcPr marL="0" marR="0" marT="0" marB="0" anchor="ctr"/>
                </a:tc>
                <a:tc>
                  <a:txBody>
                    <a:bodyPr/>
                    <a:lstStyle/>
                    <a:p>
                      <a:pPr indent="0" algn="r"/>
                      <a:r>
                        <a:rPr lang="en-US" sz="400">
                          <a:solidFill>
                            <a:srgbClr val="434343"/>
                          </a:solidFill>
                          <a:latin typeface="Tahoma"/>
                        </a:rPr>
                        <a:t>Shoe Store</a:t>
                      </a:r>
                    </a:p>
                  </a:txBody>
                  <a:tcPr marL="0" marR="0" marT="0" marB="0" anchor="ctr"/>
                </a:tc>
                <a:tc>
                  <a:txBody>
                    <a:bodyPr/>
                    <a:lstStyle/>
                    <a:p>
                      <a:pPr indent="0" algn="r"/>
                      <a:r>
                        <a:rPr lang="en-US" sz="400">
                          <a:solidFill>
                            <a:srgbClr val="434343"/>
                          </a:solidFill>
                          <a:latin typeface="Tahoma"/>
                        </a:rPr>
                        <a:t>Seafood Restaurant</a:t>
                      </a:r>
                    </a:p>
                  </a:txBody>
                  <a:tcPr marL="0" marR="0" marT="0" marB="0" anchor="ctr"/>
                </a:tc>
                <a:tc>
                  <a:txBody>
                    <a:bodyPr/>
                    <a:lstStyle/>
                    <a:p>
                      <a:pPr indent="0" algn="r"/>
                      <a:r>
                        <a:rPr lang="en-US" sz="400">
                          <a:solidFill>
                            <a:srgbClr val="595959"/>
                          </a:solidFill>
                          <a:latin typeface="Tahoma"/>
                        </a:rPr>
                        <a:t>Sandwich </a:t>
                      </a:r>
                      <a:r>
                        <a:rPr lang="en-US" sz="400">
                          <a:solidFill>
                            <a:srgbClr val="2A2929"/>
                          </a:solidFill>
                          <a:latin typeface="Tahoma"/>
                        </a:rPr>
                        <a:t>Place</a:t>
                      </a:r>
                    </a:p>
                  </a:txBody>
                  <a:tcPr marL="0" marR="0" marT="0" marB="0" anchor="ctr"/>
                </a:tc>
                <a:tc>
                  <a:txBody>
                    <a:bodyPr/>
                    <a:lstStyle/>
                    <a:p>
                      <a:pPr indent="0" algn="r"/>
                      <a:r>
                        <a:rPr lang="en-US" sz="400">
                          <a:solidFill>
                            <a:srgbClr val="434343"/>
                          </a:solidFill>
                          <a:latin typeface="Tahoma"/>
                        </a:rPr>
                        <a:t>Luggage Sto'e</a:t>
                      </a:r>
                    </a:p>
                  </a:txBody>
                  <a:tcPr marL="0" marR="0" marT="0" marB="0" anchor="ctr"/>
                </a:tc>
                <a:tc>
                  <a:txBody>
                    <a:bodyPr/>
                    <a:lstStyle/>
                    <a:p>
                      <a:pPr indent="0" algn="r"/>
                      <a:r>
                        <a:rPr lang="en-US" sz="400">
                          <a:solidFill>
                            <a:srgbClr val="434343"/>
                          </a:solidFill>
                          <a:latin typeface="Tahoma"/>
                        </a:rPr>
                        <a:t>Diner</a:t>
                      </a:r>
                    </a:p>
                  </a:txBody>
                  <a:tcPr marL="0" marR="0" marT="0" marB="0" anchor="ctr"/>
                </a:tc>
                <a:tc>
                  <a:txBody>
                    <a:bodyPr/>
                    <a:lstStyle/>
                    <a:p>
                      <a:pPr indent="0" algn="r"/>
                      <a:r>
                        <a:rPr lang="en-US" sz="400">
                          <a:solidFill>
                            <a:srgbClr val="434343"/>
                          </a:solidFill>
                          <a:latin typeface="Tahoma"/>
                        </a:rPr>
                        <a:t>Bus Station</a:t>
                      </a:r>
                    </a:p>
                  </a:txBody>
                  <a:tcPr marL="0" marR="0" marT="0" marB="0" anchor="ctr"/>
                </a:tc>
                <a:extLst>
                  <a:ext uri="{0D108BD9-81ED-4DB2-BD59-A6C34878D82A}">
                    <a16:rowId xmlns:a16="http://schemas.microsoft.com/office/drawing/2014/main" val="10010"/>
                  </a:ext>
                </a:extLst>
              </a:tr>
            </a:tbl>
          </a:graphicData>
        </a:graphic>
      </p:graphicFrame>
      <p:sp>
        <p:nvSpPr>
          <p:cNvPr id="13487" name="Rectangle 5">
            <a:extLst>
              <a:ext uri="{FF2B5EF4-FFF2-40B4-BE49-F238E27FC236}">
                <a16:creationId xmlns:a16="http://schemas.microsoft.com/office/drawing/2014/main" id="{F727F4D1-5BB9-4908-A33C-AF1009CF7239}"/>
              </a:ext>
            </a:extLst>
          </p:cNvPr>
          <p:cNvSpPr>
            <a:spLocks noChangeArrowheads="1"/>
          </p:cNvSpPr>
          <p:nvPr/>
        </p:nvSpPr>
        <p:spPr bwMode="auto">
          <a:xfrm>
            <a:off x="3236913" y="3027363"/>
            <a:ext cx="10763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838"/>
              </a:spcBef>
              <a:spcAft>
                <a:spcPts val="1475"/>
              </a:spcAft>
            </a:pPr>
            <a:r>
              <a:rPr lang="en-US" altLang="en-US" sz="900" b="1">
                <a:latin typeface="Times New Roman" panose="02020603050405020304" pitchFamily="18" charset="0"/>
              </a:rPr>
              <a:t>Figure 13: Cluster 2.</a:t>
            </a:r>
          </a:p>
        </p:txBody>
      </p:sp>
      <p:sp>
        <p:nvSpPr>
          <p:cNvPr id="13488" name="Rectangle 6">
            <a:extLst>
              <a:ext uri="{FF2B5EF4-FFF2-40B4-BE49-F238E27FC236}">
                <a16:creationId xmlns:a16="http://schemas.microsoft.com/office/drawing/2014/main" id="{4F9761B4-6D62-45E1-B1CA-A36801FF69B5}"/>
              </a:ext>
            </a:extLst>
          </p:cNvPr>
          <p:cNvSpPr>
            <a:spLocks noChangeArrowheads="1"/>
          </p:cNvSpPr>
          <p:nvPr/>
        </p:nvSpPr>
        <p:spPr bwMode="auto">
          <a:xfrm>
            <a:off x="3236913" y="4048125"/>
            <a:ext cx="10763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14: Cluster 3.</a:t>
            </a:r>
          </a:p>
        </p:txBody>
      </p:sp>
      <p:sp>
        <p:nvSpPr>
          <p:cNvPr id="13489" name="Rectangle 7">
            <a:extLst>
              <a:ext uri="{FF2B5EF4-FFF2-40B4-BE49-F238E27FC236}">
                <a16:creationId xmlns:a16="http://schemas.microsoft.com/office/drawing/2014/main" id="{EF70953D-2C0E-493F-8F09-F1BB7BB90500}"/>
              </a:ext>
            </a:extLst>
          </p:cNvPr>
          <p:cNvSpPr>
            <a:spLocks noChangeArrowheads="1"/>
          </p:cNvSpPr>
          <p:nvPr/>
        </p:nvSpPr>
        <p:spPr bwMode="auto">
          <a:xfrm>
            <a:off x="3206750" y="7162800"/>
            <a:ext cx="11398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15: Cluster 4.</a:t>
            </a:r>
          </a:p>
        </p:txBody>
      </p:sp>
      <p:sp>
        <p:nvSpPr>
          <p:cNvPr id="13490" name="Rectangle 8">
            <a:extLst>
              <a:ext uri="{FF2B5EF4-FFF2-40B4-BE49-F238E27FC236}">
                <a16:creationId xmlns:a16="http://schemas.microsoft.com/office/drawing/2014/main" id="{294DF524-D543-4C37-911F-E8AA7C07F017}"/>
              </a:ext>
            </a:extLst>
          </p:cNvPr>
          <p:cNvSpPr>
            <a:spLocks noChangeArrowheads="1"/>
          </p:cNvSpPr>
          <p:nvPr/>
        </p:nvSpPr>
        <p:spPr bwMode="auto">
          <a:xfrm>
            <a:off x="3236913" y="8242300"/>
            <a:ext cx="10763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16: Cluster 5.</a:t>
            </a:r>
          </a:p>
        </p:txBody>
      </p:sp>
      <p:sp>
        <p:nvSpPr>
          <p:cNvPr id="13491" name="Rectangle 9">
            <a:extLst>
              <a:ext uri="{FF2B5EF4-FFF2-40B4-BE49-F238E27FC236}">
                <a16:creationId xmlns:a16="http://schemas.microsoft.com/office/drawing/2014/main" id="{B22FDD1E-FD4E-42F0-8351-58C4B3D6B957}"/>
              </a:ext>
            </a:extLst>
          </p:cNvPr>
          <p:cNvSpPr>
            <a:spLocks noChangeArrowheads="1"/>
          </p:cNvSpPr>
          <p:nvPr/>
        </p:nvSpPr>
        <p:spPr bwMode="auto">
          <a:xfrm>
            <a:off x="831850" y="8951913"/>
            <a:ext cx="5830888"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2938"/>
              </a:spcBef>
            </a:pPr>
            <a:r>
              <a:rPr lang="en-US" altLang="en-US" sz="1300">
                <a:latin typeface="Times New Roman" panose="02020603050405020304" pitchFamily="18" charset="0"/>
              </a:rPr>
              <a:t>Based on the clusters shown above, the neighborhoods can once again be plotted on a map of Mumbai, however, this time with different color markers to distinguish between different clusters.</a:t>
            </a:r>
          </a:p>
        </p:txBody>
      </p:sp>
      <p:sp>
        <p:nvSpPr>
          <p:cNvPr id="13492" name="Rectangle 10">
            <a:extLst>
              <a:ext uri="{FF2B5EF4-FFF2-40B4-BE49-F238E27FC236}">
                <a16:creationId xmlns:a16="http://schemas.microsoft.com/office/drawing/2014/main" id="{5849DA31-6183-4F78-A32B-EB386DE8274E}"/>
              </a:ext>
            </a:extLst>
          </p:cNvPr>
          <p:cNvSpPr>
            <a:spLocks noChangeArrowheads="1"/>
          </p:cNvSpPr>
          <p:nvPr/>
        </p:nvSpPr>
        <p:spPr bwMode="auto">
          <a:xfrm>
            <a:off x="6480175" y="10088563"/>
            <a:ext cx="1730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12</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301C06CD-9DD0-42E1-A39B-70F49C7DB844}"/>
              </a:ext>
            </a:extLst>
          </p:cNvPr>
          <p:cNvSpPr>
            <a:spLocks noChangeArrowheads="1"/>
          </p:cNvSpPr>
          <p:nvPr/>
        </p:nvSpPr>
        <p:spPr bwMode="auto">
          <a:xfrm>
            <a:off x="898525" y="1395413"/>
            <a:ext cx="11493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888"/>
              </a:spcAft>
            </a:pPr>
            <a:r>
              <a:rPr lang="en-US" altLang="en-US" sz="2000">
                <a:solidFill>
                  <a:srgbClr val="2F5496"/>
                </a:solidFill>
                <a:latin typeface="Times New Roman" panose="02020603050405020304" pitchFamily="18" charset="0"/>
              </a:rPr>
              <a:t>Discussion</a:t>
            </a:r>
          </a:p>
        </p:txBody>
      </p:sp>
      <p:sp>
        <p:nvSpPr>
          <p:cNvPr id="14339" name="Rectangle 2">
            <a:extLst>
              <a:ext uri="{FF2B5EF4-FFF2-40B4-BE49-F238E27FC236}">
                <a16:creationId xmlns:a16="http://schemas.microsoft.com/office/drawing/2014/main" id="{BD920078-C5FE-4F46-B374-F236E6E3B489}"/>
              </a:ext>
            </a:extLst>
          </p:cNvPr>
          <p:cNvSpPr>
            <a:spLocks noChangeArrowheads="1"/>
          </p:cNvSpPr>
          <p:nvPr/>
        </p:nvSpPr>
        <p:spPr bwMode="auto">
          <a:xfrm>
            <a:off x="831850" y="1960563"/>
            <a:ext cx="5827713" cy="804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1888"/>
              </a:spcBef>
              <a:spcAft>
                <a:spcPts val="2525"/>
              </a:spcAft>
            </a:pPr>
            <a:r>
              <a:rPr lang="en-US" altLang="en-US" sz="1300">
                <a:latin typeface="Times New Roman" panose="02020603050405020304" pitchFamily="18" charset="0"/>
              </a:rPr>
              <a:t>By analyzing the five clusters obtained we can see that some of the clusters are more suited for restaurants and hotels, whereas, other clusters are less suited. Neighborhoods in clusters 3, 4, and 5 contain a small percentage of restaurants, hotels, cafe and pubs in their top 10 common venues. These clusters contain a higher degree of other venues like train station, bus station, fish market, gym, performing arts venue and smoke shop, to name a few. Thus, they are not well suited for opening a new restaurant. On the other hand, neighborhoods in clusters 1 and 2 contain a much higher degree of restaurants, hotels, multiplex, cafes, bars and other food joints. Thus, the neighborhoods in these clusters would be well suited for opening a new restaurant.</a:t>
            </a:r>
          </a:p>
          <a:p>
            <a:pPr algn="just" eaLnBrk="1" hangingPunct="1">
              <a:lnSpc>
                <a:spcPts val="3213"/>
              </a:lnSpc>
            </a:pPr>
            <a:r>
              <a:rPr lang="en-US" altLang="en-US" sz="1300">
                <a:latin typeface="Times New Roman" panose="02020603050405020304" pitchFamily="18" charset="0"/>
              </a:rPr>
              <a:t>Comparing clusters 1 and 2, neighborhoods in cluster 1 seem to be more suited for starting a restaurant since they contains a larger percentage of food joints in the top 10 most common venues than cluster 2. The neighborhoods in cluster 1 contain a variety of food joints like restaurants, tea rooms, bakery, cafe, steakhouse and pubs and also contain very diverse cuisines like Japanese, Indian, Chinese, Italian and seafood restaurants. Most neighborhoods in cluster 2 seem to have Indian Restaurant as their top most common venue; however, on careful analysis we can see that neighborhoods in cluster 2 also contain other venues like soccer field, flea market, smoke shop, gym, train station, dance studio, music</a:t>
            </a:r>
          </a:p>
        </p:txBody>
      </p:sp>
      <p:sp>
        <p:nvSpPr>
          <p:cNvPr id="14340" name="Rectangle 3">
            <a:extLst>
              <a:ext uri="{FF2B5EF4-FFF2-40B4-BE49-F238E27FC236}">
                <a16:creationId xmlns:a16="http://schemas.microsoft.com/office/drawing/2014/main" id="{5F8D3BCB-D62F-41C8-B873-812D3D506C74}"/>
              </a:ext>
            </a:extLst>
          </p:cNvPr>
          <p:cNvSpPr>
            <a:spLocks noChangeArrowheads="1"/>
          </p:cNvSpPr>
          <p:nvPr/>
        </p:nvSpPr>
        <p:spPr bwMode="auto">
          <a:xfrm>
            <a:off x="6480175" y="10088563"/>
            <a:ext cx="1730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13</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DBCD9AE5-0E69-411B-878C-862FE4C33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9950"/>
            <a:ext cx="601027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a:extLst>
              <a:ext uri="{FF2B5EF4-FFF2-40B4-BE49-F238E27FC236}">
                <a16:creationId xmlns:a16="http://schemas.microsoft.com/office/drawing/2014/main" id="{DF42A24A-3063-4AB2-B0CD-5E65F047324D}"/>
              </a:ext>
            </a:extLst>
          </p:cNvPr>
          <p:cNvSpPr>
            <a:spLocks noChangeArrowheads="1"/>
          </p:cNvSpPr>
          <p:nvPr/>
        </p:nvSpPr>
        <p:spPr bwMode="auto">
          <a:xfrm>
            <a:off x="838200" y="933450"/>
            <a:ext cx="58245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pPr>
            <a:r>
              <a:rPr lang="en-US" altLang="en-US" sz="1300">
                <a:latin typeface="Times New Roman" panose="02020603050405020304" pitchFamily="18" charset="0"/>
              </a:rPr>
              <a:t>store, cosmetics shop and so on. Thus, it is recommended that the new restaurant can be opened in the neighborhoods belonging to cluster 1. This neighborhood can be further plotted on a map as shown below in Figure 18.</a:t>
            </a:r>
          </a:p>
        </p:txBody>
      </p:sp>
      <p:sp>
        <p:nvSpPr>
          <p:cNvPr id="15364" name="Rectangle 3">
            <a:extLst>
              <a:ext uri="{FF2B5EF4-FFF2-40B4-BE49-F238E27FC236}">
                <a16:creationId xmlns:a16="http://schemas.microsoft.com/office/drawing/2014/main" id="{96807ED1-333A-469B-939F-B6200BCA02F2}"/>
              </a:ext>
            </a:extLst>
          </p:cNvPr>
          <p:cNvSpPr>
            <a:spLocks noChangeArrowheads="1"/>
          </p:cNvSpPr>
          <p:nvPr/>
        </p:nvSpPr>
        <p:spPr bwMode="auto">
          <a:xfrm>
            <a:off x="3767138" y="2190750"/>
            <a:ext cx="460375"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425"/>
              </a:spcAft>
            </a:pPr>
            <a:r>
              <a:rPr lang="en-US" altLang="en-US" sz="400" i="1">
                <a:solidFill>
                  <a:srgbClr val="7D9A76"/>
                </a:solidFill>
                <a:latin typeface="Arial" panose="020B0604020202020204" pitchFamily="34" charset="0"/>
              </a:rPr>
              <a:t>jjtunga/eshwp'r</a:t>
            </a:r>
          </a:p>
        </p:txBody>
      </p:sp>
      <p:sp>
        <p:nvSpPr>
          <p:cNvPr id="5" name="Rectangle 4">
            <a:extLst>
              <a:ext uri="{FF2B5EF4-FFF2-40B4-BE49-F238E27FC236}">
                <a16:creationId xmlns:a16="http://schemas.microsoft.com/office/drawing/2014/main" id="{54192F20-CFAE-457F-9A10-4E1BF9DDEFC4}"/>
              </a:ext>
            </a:extLst>
          </p:cNvPr>
          <p:cNvSpPr/>
          <p:nvPr/>
        </p:nvSpPr>
        <p:spPr>
          <a:xfrm>
            <a:off x="4449763" y="2365375"/>
            <a:ext cx="265112" cy="79375"/>
          </a:xfrm>
          <a:prstGeom prst="rect">
            <a:avLst/>
          </a:prstGeom>
        </p:spPr>
        <p:txBody>
          <a:bodyPr wrap="none" lIns="0" tIns="0" rIns="0" bIns="0"/>
          <a:lstStyle/>
          <a:p>
            <a:pPr eaLnBrk="1" fontAlgn="auto" hangingPunct="1">
              <a:spcBef>
                <a:spcPts val="420"/>
              </a:spcBef>
              <a:spcAft>
                <a:spcPts val="0"/>
              </a:spcAft>
              <a:defRPr/>
            </a:pPr>
            <a:r>
              <a:rPr lang="en-US" sz="450" i="1">
                <a:solidFill>
                  <a:srgbClr val="B2A1A8"/>
                </a:solidFill>
                <a:latin typeface="Arial"/>
              </a:rPr>
              <a:t>Bhiwandi</a:t>
            </a:r>
          </a:p>
        </p:txBody>
      </p:sp>
      <p:sp>
        <p:nvSpPr>
          <p:cNvPr id="15366" name="Rectangle 5">
            <a:extLst>
              <a:ext uri="{FF2B5EF4-FFF2-40B4-BE49-F238E27FC236}">
                <a16:creationId xmlns:a16="http://schemas.microsoft.com/office/drawing/2014/main" id="{9A895861-0413-4EA1-B35F-5944BED0075E}"/>
              </a:ext>
            </a:extLst>
          </p:cNvPr>
          <p:cNvSpPr>
            <a:spLocks noChangeArrowheads="1"/>
          </p:cNvSpPr>
          <p:nvPr/>
        </p:nvSpPr>
        <p:spPr bwMode="auto">
          <a:xfrm>
            <a:off x="4330700" y="2617788"/>
            <a:ext cx="3444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595959"/>
                </a:solidFill>
                <a:latin typeface="Tahoma" panose="020B0604030504040204" pitchFamily="34" charset="0"/>
              </a:rPr>
              <a:t>Bhiwandi</a:t>
            </a:r>
          </a:p>
        </p:txBody>
      </p:sp>
      <p:sp>
        <p:nvSpPr>
          <p:cNvPr id="7" name="Rectangle 6">
            <a:extLst>
              <a:ext uri="{FF2B5EF4-FFF2-40B4-BE49-F238E27FC236}">
                <a16:creationId xmlns:a16="http://schemas.microsoft.com/office/drawing/2014/main" id="{504970B2-98B3-4A73-9783-04CEFA5FBE86}"/>
              </a:ext>
            </a:extLst>
          </p:cNvPr>
          <p:cNvSpPr/>
          <p:nvPr/>
        </p:nvSpPr>
        <p:spPr>
          <a:xfrm>
            <a:off x="6211888" y="2687638"/>
            <a:ext cx="204787" cy="79375"/>
          </a:xfrm>
          <a:prstGeom prst="rect">
            <a:avLst/>
          </a:prstGeom>
        </p:spPr>
        <p:txBody>
          <a:bodyPr wrap="none" lIns="0" tIns="0" rIns="0" bIns="0"/>
          <a:lstStyle/>
          <a:p>
            <a:pPr eaLnBrk="1" fontAlgn="auto" hangingPunct="1">
              <a:spcBef>
                <a:spcPts val="0"/>
              </a:spcBef>
              <a:spcAft>
                <a:spcPts val="0"/>
              </a:spcAft>
              <a:defRPr/>
            </a:pPr>
            <a:r>
              <a:rPr lang="en-US" sz="450" i="1">
                <a:solidFill>
                  <a:srgbClr val="B2A1A8"/>
                </a:solidFill>
                <a:latin typeface="Arial"/>
              </a:rPr>
              <a:t>tfurbod'</a:t>
            </a:r>
          </a:p>
        </p:txBody>
      </p:sp>
      <p:sp>
        <p:nvSpPr>
          <p:cNvPr id="15368" name="Rectangle 7">
            <a:extLst>
              <a:ext uri="{FF2B5EF4-FFF2-40B4-BE49-F238E27FC236}">
                <a16:creationId xmlns:a16="http://schemas.microsoft.com/office/drawing/2014/main" id="{9885A8DA-ED96-4E5C-AAC1-5C05E4CD8907}"/>
              </a:ext>
            </a:extLst>
          </p:cNvPr>
          <p:cNvSpPr>
            <a:spLocks noChangeArrowheads="1"/>
          </p:cNvSpPr>
          <p:nvPr/>
        </p:nvSpPr>
        <p:spPr bwMode="auto">
          <a:xfrm>
            <a:off x="4830763" y="2759075"/>
            <a:ext cx="496887"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706E6D"/>
                </a:solidFill>
                <a:latin typeface="Tahoma" panose="020B0604030504040204" pitchFamily="34" charset="0"/>
              </a:rPr>
              <a:t>Ambrvali 'n?"</a:t>
            </a:r>
          </a:p>
        </p:txBody>
      </p:sp>
      <p:sp>
        <p:nvSpPr>
          <p:cNvPr id="9" name="Rectangle 8">
            <a:extLst>
              <a:ext uri="{FF2B5EF4-FFF2-40B4-BE49-F238E27FC236}">
                <a16:creationId xmlns:a16="http://schemas.microsoft.com/office/drawing/2014/main" id="{FB681283-F4BF-4A44-A864-5D1EE0F76A1C}"/>
              </a:ext>
            </a:extLst>
          </p:cNvPr>
          <p:cNvSpPr/>
          <p:nvPr/>
        </p:nvSpPr>
        <p:spPr>
          <a:xfrm>
            <a:off x="3644900" y="2876550"/>
            <a:ext cx="625475" cy="317500"/>
          </a:xfrm>
          <a:prstGeom prst="rect">
            <a:avLst/>
          </a:prstGeom>
        </p:spPr>
        <p:txBody>
          <a:bodyPr lIns="0" tIns="0" rIns="0" bIns="0"/>
          <a:lstStyle/>
          <a:p>
            <a:pPr algn="just" eaLnBrk="1" fontAlgn="auto" hangingPunct="1">
              <a:lnSpc>
                <a:spcPts val="528"/>
              </a:lnSpc>
              <a:spcBef>
                <a:spcPts val="0"/>
              </a:spcBef>
              <a:spcAft>
                <a:spcPts val="0"/>
              </a:spcAft>
              <a:defRPr/>
            </a:pPr>
            <a:r>
              <a:rPr lang="en-US" sz="450">
                <a:solidFill>
                  <a:srgbClr val="7D9A76"/>
                </a:solidFill>
                <a:latin typeface="Times New Roman"/>
              </a:rPr>
              <a:t>1</a:t>
            </a:r>
            <a:r>
              <a:rPr lang="en-US" sz="400">
                <a:solidFill>
                  <a:srgbClr val="7D9A76"/>
                </a:solidFill>
                <a:latin typeface="Tahoma"/>
              </a:rPr>
              <a:t>1 </a:t>
            </a:r>
            <a:r>
              <a:rPr lang="en-US" sz="500" i="1">
                <a:solidFill>
                  <a:srgbClr val="7D9A76"/>
                </a:solidFill>
                <a:latin typeface="Tahoma"/>
              </a:rPr>
              <a:t>f </a:t>
            </a:r>
            <a:r>
              <a:rPr lang="en-US" sz="400" i="1">
                <a:solidFill>
                  <a:srgbClr val="7D9A76"/>
                </a:solidFill>
                <a:latin typeface="Arial"/>
              </a:rPr>
              <a:t>San/ay</a:t>
            </a:r>
            <a:r>
              <a:rPr lang="en-US" sz="450">
                <a:solidFill>
                  <a:srgbClr val="7D9A76"/>
                </a:solidFill>
                <a:latin typeface="Times New Roman"/>
              </a:rPr>
              <a:t> /    </a:t>
            </a:r>
            <a:r>
              <a:rPr lang="en-US" sz="400">
                <a:solidFill>
                  <a:srgbClr val="7D9A76"/>
                </a:solidFill>
                <a:latin typeface="Tahoma"/>
              </a:rPr>
              <a:t>1</a:t>
            </a:r>
          </a:p>
          <a:p>
            <a:pPr algn="just" eaLnBrk="1" fontAlgn="auto" hangingPunct="1">
              <a:lnSpc>
                <a:spcPts val="528"/>
              </a:lnSpc>
              <a:spcBef>
                <a:spcPts val="0"/>
              </a:spcBef>
              <a:spcAft>
                <a:spcPts val="0"/>
              </a:spcAft>
              <a:defRPr/>
            </a:pPr>
            <a:r>
              <a:rPr lang="en-US" sz="450">
                <a:solidFill>
                  <a:srgbClr val="7D9A76"/>
                </a:solidFill>
                <a:latin typeface="Times New Roman"/>
              </a:rPr>
              <a:t>jtc </a:t>
            </a:r>
            <a:r>
              <a:rPr lang="en-US" sz="400" i="1">
                <a:solidFill>
                  <a:srgbClr val="7D9A76"/>
                </a:solidFill>
                <a:latin typeface="Arial"/>
              </a:rPr>
              <a:t>Gandhi})/</a:t>
            </a:r>
            <a:r>
              <a:rPr lang="en-US" sz="450">
                <a:solidFill>
                  <a:srgbClr val="7D9A76"/>
                </a:solidFill>
                <a:latin typeface="Times New Roman"/>
              </a:rPr>
              <a:t> ^ </a:t>
            </a:r>
            <a:r>
              <a:rPr lang="en-US" sz="400" i="1">
                <a:solidFill>
                  <a:srgbClr val="7D9A76"/>
                </a:solidFill>
                <a:latin typeface="Arial"/>
              </a:rPr>
              <a:t>j (Bormlli)^'</a:t>
            </a:r>
            <a:r>
              <a:rPr lang="en-US" sz="450">
                <a:solidFill>
                  <a:srgbClr val="7D9A76"/>
                </a:solidFill>
                <a:latin typeface="Times New Roman"/>
              </a:rPr>
              <a:t> </a:t>
            </a:r>
            <a:r>
              <a:rPr lang="en-US" sz="450">
                <a:solidFill>
                  <a:srgbClr val="DA9993"/>
                </a:solidFill>
                <a:latin typeface="Times New Roman"/>
              </a:rPr>
              <a:t>A--.</a:t>
            </a:r>
          </a:p>
          <a:p>
            <a:pPr algn="just" eaLnBrk="1" fontAlgn="auto" hangingPunct="1">
              <a:spcBef>
                <a:spcPts val="0"/>
              </a:spcBef>
              <a:spcAft>
                <a:spcPts val="0"/>
              </a:spcAft>
              <a:defRPr/>
            </a:pPr>
            <a:r>
              <a:rPr lang="en-US" sz="450">
                <a:solidFill>
                  <a:srgbClr val="595959"/>
                </a:solidFill>
                <a:latin typeface="Calibri"/>
              </a:rPr>
              <a:t>i </a:t>
            </a:r>
            <a:r>
              <a:rPr lang="en-US" sz="550" i="1" baseline="30000">
                <a:solidFill>
                  <a:srgbClr val="595959"/>
                </a:solidFill>
                <a:latin typeface="Arial"/>
              </a:rPr>
              <a:t>Not</a:t>
            </a:r>
            <a:r>
              <a:rPr lang="en-US" sz="550" i="1">
                <a:solidFill>
                  <a:srgbClr val="595959"/>
                </a:solidFill>
                <a:latin typeface="Arial"/>
              </a:rPr>
              <a:t>'</a:t>
            </a:r>
            <a:r>
              <a:rPr lang="en-US" sz="550" i="1" baseline="30000">
                <a:solidFill>
                  <a:srgbClr val="595959"/>
                </a:solidFill>
                <a:latin typeface="Arial"/>
              </a:rPr>
              <a:t>on</a:t>
            </a:r>
            <a:r>
              <a:rPr lang="en-US" sz="550" i="1">
                <a:solidFill>
                  <a:srgbClr val="595959"/>
                </a:solidFill>
                <a:latin typeface="Arial"/>
              </a:rPr>
              <a:t>’</a:t>
            </a:r>
            <a:r>
              <a:rPr lang="en-US" sz="550" i="1" baseline="30000">
                <a:solidFill>
                  <a:srgbClr val="595959"/>
                </a:solidFill>
                <a:latin typeface="Arial"/>
              </a:rPr>
              <a:t>JI</a:t>
            </a:r>
            <a:r>
              <a:rPr lang="en-US" sz="550" i="1">
                <a:solidFill>
                  <a:srgbClr val="595959"/>
                </a:solidFill>
                <a:latin typeface="Arial"/>
              </a:rPr>
              <a:t>Jharye-</a:t>
            </a:r>
          </a:p>
        </p:txBody>
      </p:sp>
      <p:sp>
        <p:nvSpPr>
          <p:cNvPr id="15370" name="Rectangle 9">
            <a:extLst>
              <a:ext uri="{FF2B5EF4-FFF2-40B4-BE49-F238E27FC236}">
                <a16:creationId xmlns:a16="http://schemas.microsoft.com/office/drawing/2014/main" id="{951F362D-F71A-452D-9506-983F033FCB12}"/>
              </a:ext>
            </a:extLst>
          </p:cNvPr>
          <p:cNvSpPr>
            <a:spLocks noChangeArrowheads="1"/>
          </p:cNvSpPr>
          <p:nvPr/>
        </p:nvSpPr>
        <p:spPr bwMode="auto">
          <a:xfrm>
            <a:off x="4435475" y="2914650"/>
            <a:ext cx="6238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595959"/>
                </a:solidFill>
                <a:latin typeface="Tahoma" panose="020B0604030504040204" pitchFamily="34" charset="0"/>
              </a:rPr>
              <a:t>Kalyan-Dorribivli</a:t>
            </a:r>
          </a:p>
        </p:txBody>
      </p:sp>
      <p:sp>
        <p:nvSpPr>
          <p:cNvPr id="15371" name="Rectangle 10">
            <a:extLst>
              <a:ext uri="{FF2B5EF4-FFF2-40B4-BE49-F238E27FC236}">
                <a16:creationId xmlns:a16="http://schemas.microsoft.com/office/drawing/2014/main" id="{40DEECD6-9B50-49E4-8D34-77ACE2B64BB1}"/>
              </a:ext>
            </a:extLst>
          </p:cNvPr>
          <p:cNvSpPr>
            <a:spLocks noChangeArrowheads="1"/>
          </p:cNvSpPr>
          <p:nvPr/>
        </p:nvSpPr>
        <p:spPr bwMode="auto">
          <a:xfrm>
            <a:off x="4913313" y="3063875"/>
            <a:ext cx="334962"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706E6D"/>
                </a:solidFill>
                <a:latin typeface="Tahoma" panose="020B0604030504040204" pitchFamily="34" charset="0"/>
              </a:rPr>
              <a:t>Ambernath</a:t>
            </a:r>
          </a:p>
        </p:txBody>
      </p:sp>
      <p:sp>
        <p:nvSpPr>
          <p:cNvPr id="15372" name="Rectangle 11">
            <a:extLst>
              <a:ext uri="{FF2B5EF4-FFF2-40B4-BE49-F238E27FC236}">
                <a16:creationId xmlns:a16="http://schemas.microsoft.com/office/drawing/2014/main" id="{EDD57FA1-4035-488F-8A40-5F1D8E2BED9B}"/>
              </a:ext>
            </a:extLst>
          </p:cNvPr>
          <p:cNvSpPr>
            <a:spLocks noChangeArrowheads="1"/>
          </p:cNvSpPr>
          <p:nvPr/>
        </p:nvSpPr>
        <p:spPr bwMode="auto">
          <a:xfrm>
            <a:off x="4913313" y="3213100"/>
            <a:ext cx="715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595959"/>
                </a:solidFill>
                <a:latin typeface="Tahoma" panose="020B0604030504040204" pitchFamily="34" charset="0"/>
              </a:rPr>
              <a:t>Kulgaon Badlapur</a:t>
            </a:r>
          </a:p>
        </p:txBody>
      </p:sp>
      <p:sp>
        <p:nvSpPr>
          <p:cNvPr id="13" name="Rectangle 12">
            <a:extLst>
              <a:ext uri="{FF2B5EF4-FFF2-40B4-BE49-F238E27FC236}">
                <a16:creationId xmlns:a16="http://schemas.microsoft.com/office/drawing/2014/main" id="{9CC35E10-3DD4-474D-9685-BF2B96DC8A01}"/>
              </a:ext>
            </a:extLst>
          </p:cNvPr>
          <p:cNvSpPr/>
          <p:nvPr/>
        </p:nvSpPr>
        <p:spPr>
          <a:xfrm>
            <a:off x="4276725" y="3270250"/>
            <a:ext cx="315913" cy="76200"/>
          </a:xfrm>
          <a:prstGeom prst="rect">
            <a:avLst/>
          </a:prstGeom>
        </p:spPr>
        <p:txBody>
          <a:bodyPr wrap="none" lIns="0" tIns="0" rIns="0" bIns="0"/>
          <a:lstStyle/>
          <a:p>
            <a:pPr eaLnBrk="1" fontAlgn="auto" hangingPunct="1">
              <a:spcBef>
                <a:spcPts val="0"/>
              </a:spcBef>
              <a:spcAft>
                <a:spcPts val="0"/>
              </a:spcAft>
              <a:defRPr/>
            </a:pPr>
            <a:r>
              <a:rPr lang="en-US" sz="450" i="1">
                <a:solidFill>
                  <a:srgbClr val="B2A1A8"/>
                </a:solidFill>
                <a:latin typeface="Arial"/>
              </a:rPr>
              <a:t>iThane</a:t>
            </a:r>
            <a:r>
              <a:rPr lang="en-US" sz="450">
                <a:solidFill>
                  <a:srgbClr val="B2A1A8"/>
                </a:solidFill>
                <a:latin typeface="Tahoma"/>
              </a:rPr>
              <a:t> y</a:t>
            </a:r>
          </a:p>
        </p:txBody>
      </p:sp>
      <p:sp>
        <p:nvSpPr>
          <p:cNvPr id="15374" name="Rectangle 13">
            <a:extLst>
              <a:ext uri="{FF2B5EF4-FFF2-40B4-BE49-F238E27FC236}">
                <a16:creationId xmlns:a16="http://schemas.microsoft.com/office/drawing/2014/main" id="{E1920E0B-6F15-4D61-B5D1-CF36F20CC050}"/>
              </a:ext>
            </a:extLst>
          </p:cNvPr>
          <p:cNvSpPr>
            <a:spLocks noChangeArrowheads="1"/>
          </p:cNvSpPr>
          <p:nvPr/>
        </p:nvSpPr>
        <p:spPr bwMode="auto">
          <a:xfrm>
            <a:off x="6305550" y="3517900"/>
            <a:ext cx="4730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650"/>
              </a:lnSpc>
            </a:pPr>
            <a:r>
              <a:rPr lang="en-US" altLang="en-US" sz="500" i="1">
                <a:solidFill>
                  <a:srgbClr val="5D8B58"/>
                </a:solidFill>
                <a:latin typeface="Tahoma" panose="020B0604030504040204" pitchFamily="34" charset="0"/>
              </a:rPr>
              <a:t>Bhimashankar' </a:t>
            </a:r>
            <a:r>
              <a:rPr lang="en-US" altLang="en-US" sz="600">
                <a:solidFill>
                  <a:srgbClr val="5D8B58"/>
                </a:solidFill>
                <a:latin typeface="Tahoma" panose="020B0604030504040204" pitchFamily="34" charset="0"/>
              </a:rPr>
              <a:t>V </a:t>
            </a:r>
            <a:r>
              <a:rPr lang="en-US" altLang="en-US" sz="500" i="1">
                <a:solidFill>
                  <a:srgbClr val="5D8B58"/>
                </a:solidFill>
                <a:latin typeface="Tahoma" panose="020B0604030504040204" pitchFamily="34" charset="0"/>
              </a:rPr>
              <a:t>WLS</a:t>
            </a:r>
          </a:p>
        </p:txBody>
      </p:sp>
      <p:sp>
        <p:nvSpPr>
          <p:cNvPr id="15375" name="Rectangle 14">
            <a:extLst>
              <a:ext uri="{FF2B5EF4-FFF2-40B4-BE49-F238E27FC236}">
                <a16:creationId xmlns:a16="http://schemas.microsoft.com/office/drawing/2014/main" id="{50955EA0-7042-41F6-8531-93B16A2D4638}"/>
              </a:ext>
            </a:extLst>
          </p:cNvPr>
          <p:cNvSpPr>
            <a:spLocks noChangeArrowheads="1"/>
          </p:cNvSpPr>
          <p:nvPr/>
        </p:nvSpPr>
        <p:spPr bwMode="auto">
          <a:xfrm>
            <a:off x="3597275" y="3597275"/>
            <a:ext cx="331788"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595959"/>
                </a:solidFill>
                <a:latin typeface="Tahoma" panose="020B0604030504040204" pitchFamily="34" charset="0"/>
              </a:rPr>
              <a:t>Mumbai</a:t>
            </a:r>
          </a:p>
        </p:txBody>
      </p:sp>
      <p:sp>
        <p:nvSpPr>
          <p:cNvPr id="15376" name="Rectangle 15">
            <a:extLst>
              <a:ext uri="{FF2B5EF4-FFF2-40B4-BE49-F238E27FC236}">
                <a16:creationId xmlns:a16="http://schemas.microsoft.com/office/drawing/2014/main" id="{32DB24CC-2B5C-4223-AF6E-6BE8E9D7F6C6}"/>
              </a:ext>
            </a:extLst>
          </p:cNvPr>
          <p:cNvSpPr>
            <a:spLocks noChangeArrowheads="1"/>
          </p:cNvSpPr>
          <p:nvPr/>
        </p:nvSpPr>
        <p:spPr bwMode="auto">
          <a:xfrm>
            <a:off x="4084638" y="3794125"/>
            <a:ext cx="5175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434343"/>
                </a:solidFill>
                <a:latin typeface="Tahoma" panose="020B0604030504040204" pitchFamily="34" charset="0"/>
              </a:rPr>
              <a:t>Navi Mumbai</a:t>
            </a:r>
          </a:p>
        </p:txBody>
      </p:sp>
      <p:sp>
        <p:nvSpPr>
          <p:cNvPr id="15377" name="Rectangle 16">
            <a:extLst>
              <a:ext uri="{FF2B5EF4-FFF2-40B4-BE49-F238E27FC236}">
                <a16:creationId xmlns:a16="http://schemas.microsoft.com/office/drawing/2014/main" id="{0B5F71E0-33B7-442A-978C-F3EA06B4D136}"/>
              </a:ext>
            </a:extLst>
          </p:cNvPr>
          <p:cNvSpPr>
            <a:spLocks noChangeArrowheads="1"/>
          </p:cNvSpPr>
          <p:nvPr/>
        </p:nvSpPr>
        <p:spPr bwMode="auto">
          <a:xfrm>
            <a:off x="4587875" y="3971925"/>
            <a:ext cx="3016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434343"/>
                </a:solidFill>
                <a:latin typeface="Tahoma" panose="020B0604030504040204" pitchFamily="34" charset="0"/>
              </a:rPr>
              <a:t>, Panyel</a:t>
            </a:r>
          </a:p>
          <a:p>
            <a:pPr eaLnBrk="1" hangingPunct="1"/>
            <a:r>
              <a:rPr lang="en-US" altLang="en-US" sz="400" i="1">
                <a:solidFill>
                  <a:srgbClr val="A09796"/>
                </a:solidFill>
                <a:latin typeface="Tahoma" panose="020B0604030504040204" pitchFamily="34" charset="0"/>
              </a:rPr>
              <a:t>Panvfi^r\</a:t>
            </a:r>
          </a:p>
        </p:txBody>
      </p:sp>
      <p:sp>
        <p:nvSpPr>
          <p:cNvPr id="15378" name="Rectangle 17">
            <a:extLst>
              <a:ext uri="{FF2B5EF4-FFF2-40B4-BE49-F238E27FC236}">
                <a16:creationId xmlns:a16="http://schemas.microsoft.com/office/drawing/2014/main" id="{B0EC1385-BCB9-4AD3-8F56-1D15201260E5}"/>
              </a:ext>
            </a:extLst>
          </p:cNvPr>
          <p:cNvSpPr>
            <a:spLocks noChangeArrowheads="1"/>
          </p:cNvSpPr>
          <p:nvPr/>
        </p:nvSpPr>
        <p:spPr bwMode="auto">
          <a:xfrm>
            <a:off x="6461125" y="4313238"/>
            <a:ext cx="3873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i="1">
                <a:solidFill>
                  <a:srgbClr val="7D9A76"/>
                </a:solidFill>
                <a:latin typeface="Arial" panose="020B0604020202020204" pitchFamily="34" charset="0"/>
              </a:rPr>
              <a:t>Bhamchandra</a:t>
            </a:r>
          </a:p>
          <a:p>
            <a:pPr eaLnBrk="1" hangingPunct="1"/>
            <a:r>
              <a:rPr lang="en-US" altLang="en-US" sz="400" i="1">
                <a:solidFill>
                  <a:srgbClr val="7D9A76"/>
                </a:solidFill>
                <a:latin typeface="Arial" panose="020B0604020202020204" pitchFamily="34" charset="0"/>
              </a:rPr>
              <a:t>Mountain</a:t>
            </a:r>
          </a:p>
        </p:txBody>
      </p:sp>
      <p:sp>
        <p:nvSpPr>
          <p:cNvPr id="15379" name="Rectangle 18">
            <a:extLst>
              <a:ext uri="{FF2B5EF4-FFF2-40B4-BE49-F238E27FC236}">
                <a16:creationId xmlns:a16="http://schemas.microsoft.com/office/drawing/2014/main" id="{431BE3D8-62A6-4132-AE1A-0B872C1EB105}"/>
              </a:ext>
            </a:extLst>
          </p:cNvPr>
          <p:cNvSpPr>
            <a:spLocks noChangeArrowheads="1"/>
          </p:cNvSpPr>
          <p:nvPr/>
        </p:nvSpPr>
        <p:spPr bwMode="auto">
          <a:xfrm>
            <a:off x="4864100" y="4376738"/>
            <a:ext cx="254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706E6D"/>
                </a:solidFill>
                <a:latin typeface="Tahoma" panose="020B0604030504040204" pitchFamily="34" charset="0"/>
              </a:rPr>
              <a:t>Rasayani</a:t>
            </a:r>
          </a:p>
        </p:txBody>
      </p:sp>
      <p:sp>
        <p:nvSpPr>
          <p:cNvPr id="15380" name="Rectangle 19">
            <a:extLst>
              <a:ext uri="{FF2B5EF4-FFF2-40B4-BE49-F238E27FC236}">
                <a16:creationId xmlns:a16="http://schemas.microsoft.com/office/drawing/2014/main" id="{4160D783-05ED-44B7-A29C-8555E86BEF30}"/>
              </a:ext>
            </a:extLst>
          </p:cNvPr>
          <p:cNvSpPr>
            <a:spLocks noChangeArrowheads="1"/>
          </p:cNvSpPr>
          <p:nvPr/>
        </p:nvSpPr>
        <p:spPr bwMode="auto">
          <a:xfrm>
            <a:off x="1978025" y="4892675"/>
            <a:ext cx="3462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17: Neighborhoods most suited for starting a new restaurant.</a:t>
            </a:r>
          </a:p>
        </p:txBody>
      </p:sp>
      <p:sp>
        <p:nvSpPr>
          <p:cNvPr id="15381" name="Rectangle 20">
            <a:extLst>
              <a:ext uri="{FF2B5EF4-FFF2-40B4-BE49-F238E27FC236}">
                <a16:creationId xmlns:a16="http://schemas.microsoft.com/office/drawing/2014/main" id="{AB357A89-E709-415E-B28F-9E7EC6CD5F68}"/>
              </a:ext>
            </a:extLst>
          </p:cNvPr>
          <p:cNvSpPr>
            <a:spLocks noChangeArrowheads="1"/>
          </p:cNvSpPr>
          <p:nvPr/>
        </p:nvSpPr>
        <p:spPr bwMode="auto">
          <a:xfrm>
            <a:off x="6480175" y="10088563"/>
            <a:ext cx="1730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14</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AABFEFBE-9CFE-4B74-ABEB-057DEE614EC3}"/>
              </a:ext>
            </a:extLst>
          </p:cNvPr>
          <p:cNvSpPr>
            <a:spLocks noChangeArrowheads="1"/>
          </p:cNvSpPr>
          <p:nvPr/>
        </p:nvSpPr>
        <p:spPr bwMode="auto">
          <a:xfrm>
            <a:off x="841375" y="950913"/>
            <a:ext cx="11858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888"/>
              </a:spcAft>
            </a:pPr>
            <a:r>
              <a:rPr lang="en-US" altLang="en-US" sz="2000">
                <a:solidFill>
                  <a:srgbClr val="2F5496"/>
                </a:solidFill>
                <a:latin typeface="Times New Roman" panose="02020603050405020304" pitchFamily="18" charset="0"/>
              </a:rPr>
              <a:t>Conclusion</a:t>
            </a:r>
          </a:p>
        </p:txBody>
      </p:sp>
      <p:sp>
        <p:nvSpPr>
          <p:cNvPr id="16387" name="Rectangle 2">
            <a:extLst>
              <a:ext uri="{FF2B5EF4-FFF2-40B4-BE49-F238E27FC236}">
                <a16:creationId xmlns:a16="http://schemas.microsoft.com/office/drawing/2014/main" id="{BFE3C4BF-21D6-4015-ACE1-C1A8FE5C797A}"/>
              </a:ext>
            </a:extLst>
          </p:cNvPr>
          <p:cNvSpPr>
            <a:spLocks noChangeArrowheads="1"/>
          </p:cNvSpPr>
          <p:nvPr/>
        </p:nvSpPr>
        <p:spPr bwMode="auto">
          <a:xfrm>
            <a:off x="895350" y="1517650"/>
            <a:ext cx="5764213"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1888"/>
              </a:spcBef>
            </a:pPr>
            <a:r>
              <a:rPr lang="en-US" altLang="en-US" sz="1300">
                <a:latin typeface="Times New Roman" panose="02020603050405020304" pitchFamily="18" charset="0"/>
              </a:rPr>
              <a:t>In this project, the neighborhoods in Mumbai, India have been successfully analyzed for determining which would be the best neighborhoods for opening a new restaurant. Based on the analysis carried out, neighborhoods in cluster 1 are recommended as locations for the new restaurant. This has also been plotted in the map in Figure 18. The stakeholders and investors can further tune this by considering various other factors like transport, legal requirements, and costs associated. These were out of the scope for this project and thus were not considered</a:t>
            </a:r>
          </a:p>
        </p:txBody>
      </p:sp>
      <p:sp>
        <p:nvSpPr>
          <p:cNvPr id="16388" name="Rectangle 3">
            <a:extLst>
              <a:ext uri="{FF2B5EF4-FFF2-40B4-BE49-F238E27FC236}">
                <a16:creationId xmlns:a16="http://schemas.microsoft.com/office/drawing/2014/main" id="{A786F0CD-1092-46B6-BADA-4821882CC8E5}"/>
              </a:ext>
            </a:extLst>
          </p:cNvPr>
          <p:cNvSpPr>
            <a:spLocks noChangeArrowheads="1"/>
          </p:cNvSpPr>
          <p:nvPr/>
        </p:nvSpPr>
        <p:spPr bwMode="auto">
          <a:xfrm>
            <a:off x="6480175" y="10088563"/>
            <a:ext cx="16986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15</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90B36675-F1A9-4CBF-B622-1CF273A58976}"/>
              </a:ext>
            </a:extLst>
          </p:cNvPr>
          <p:cNvSpPr>
            <a:spLocks noChangeArrowheads="1"/>
          </p:cNvSpPr>
          <p:nvPr/>
        </p:nvSpPr>
        <p:spPr bwMode="auto">
          <a:xfrm>
            <a:off x="904875" y="960438"/>
            <a:ext cx="1954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2313"/>
              </a:spcAft>
            </a:pPr>
            <a:r>
              <a:rPr lang="en-US" altLang="en-US" sz="2000" b="1">
                <a:solidFill>
                  <a:srgbClr val="2F5496"/>
                </a:solidFill>
                <a:latin typeface="Times New Roman" panose="02020603050405020304" pitchFamily="18" charset="0"/>
              </a:rPr>
              <a:t>Table of Contents</a:t>
            </a:r>
          </a:p>
        </p:txBody>
      </p:sp>
      <p:sp>
        <p:nvSpPr>
          <p:cNvPr id="3" name="Rectangle 2">
            <a:extLst>
              <a:ext uri="{FF2B5EF4-FFF2-40B4-BE49-F238E27FC236}">
                <a16:creationId xmlns:a16="http://schemas.microsoft.com/office/drawing/2014/main" id="{3904C3DC-6916-45E5-9678-F0A72BEBD3C7}"/>
              </a:ext>
            </a:extLst>
          </p:cNvPr>
          <p:cNvSpPr/>
          <p:nvPr/>
        </p:nvSpPr>
        <p:spPr>
          <a:xfrm>
            <a:off x="898525" y="1606550"/>
            <a:ext cx="5751513" cy="5927725"/>
          </a:xfrm>
          <a:prstGeom prst="rect">
            <a:avLst/>
          </a:prstGeom>
        </p:spPr>
        <p:txBody>
          <a:bodyPr lIns="0" tIns="0" rIns="0" bIns="0"/>
          <a:lstStyle/>
          <a:p>
            <a:pPr algn="just" eaLnBrk="1" fontAlgn="auto" hangingPunct="1">
              <a:lnSpc>
                <a:spcPts val="4248"/>
              </a:lnSpc>
              <a:spcBef>
                <a:spcPts val="2310"/>
              </a:spcBef>
              <a:spcAft>
                <a:spcPts val="0"/>
              </a:spcAft>
              <a:defRPr/>
            </a:pPr>
            <a:r>
              <a:rPr lang="en-US" sz="1600" b="1">
                <a:latin typeface="Times New Roman"/>
              </a:rPr>
              <a:t>INTRODUCTION..............................................................................2</a:t>
            </a:r>
          </a:p>
          <a:p>
            <a:pPr algn="just" eaLnBrk="1" fontAlgn="auto" hangingPunct="1">
              <a:lnSpc>
                <a:spcPts val="4248"/>
              </a:lnSpc>
              <a:spcBef>
                <a:spcPts val="0"/>
              </a:spcBef>
              <a:spcAft>
                <a:spcPts val="0"/>
              </a:spcAft>
              <a:defRPr/>
            </a:pPr>
            <a:r>
              <a:rPr lang="en-US" sz="1600" b="1">
                <a:latin typeface="Times New Roman"/>
              </a:rPr>
              <a:t>DATA COLLECTION......................................................................2</a:t>
            </a:r>
          </a:p>
          <a:p>
            <a:pPr marL="165100" algn="just" eaLnBrk="1" fontAlgn="auto" hangingPunct="1">
              <a:lnSpc>
                <a:spcPts val="4248"/>
              </a:lnSpc>
              <a:spcBef>
                <a:spcPts val="0"/>
              </a:spcBef>
              <a:spcAft>
                <a:spcPts val="0"/>
              </a:spcAft>
              <a:defRPr/>
            </a:pPr>
            <a:r>
              <a:rPr lang="en-US" sz="1600">
                <a:latin typeface="Times New Roman"/>
              </a:rPr>
              <a:t>N</a:t>
            </a:r>
            <a:r>
              <a:rPr lang="en-US" sz="1600" cap="small">
                <a:latin typeface="Times New Roman"/>
              </a:rPr>
              <a:t>eighborhoods </a:t>
            </a:r>
            <a:r>
              <a:rPr lang="en-US" sz="1600">
                <a:latin typeface="Times New Roman"/>
              </a:rPr>
              <a:t>D</a:t>
            </a:r>
            <a:r>
              <a:rPr lang="en-US" sz="1600" cap="small">
                <a:latin typeface="Times New Roman"/>
              </a:rPr>
              <a:t>ata....................................................................................3</a:t>
            </a:r>
          </a:p>
          <a:p>
            <a:pPr marL="165100" algn="just" eaLnBrk="1" fontAlgn="auto" hangingPunct="1">
              <a:spcBef>
                <a:spcPts val="0"/>
              </a:spcBef>
              <a:spcAft>
                <a:spcPts val="1680"/>
              </a:spcAft>
              <a:defRPr/>
            </a:pPr>
            <a:r>
              <a:rPr lang="en-US" sz="1600">
                <a:latin typeface="Times New Roman"/>
              </a:rPr>
              <a:t>G</a:t>
            </a:r>
            <a:r>
              <a:rPr lang="en-US" sz="1600" cap="small">
                <a:latin typeface="Times New Roman"/>
              </a:rPr>
              <a:t>eographical </a:t>
            </a:r>
            <a:r>
              <a:rPr lang="en-US" sz="1600">
                <a:latin typeface="Times New Roman"/>
              </a:rPr>
              <a:t>C</a:t>
            </a:r>
            <a:r>
              <a:rPr lang="en-US" sz="1600" cap="small">
                <a:latin typeface="Times New Roman"/>
              </a:rPr>
              <a:t>oordinates......................................................................3</a:t>
            </a:r>
          </a:p>
          <a:p>
            <a:pPr marL="165100" algn="just" eaLnBrk="1" fontAlgn="auto" hangingPunct="1">
              <a:lnSpc>
                <a:spcPts val="4272"/>
              </a:lnSpc>
              <a:spcBef>
                <a:spcPts val="0"/>
              </a:spcBef>
              <a:spcAft>
                <a:spcPts val="0"/>
              </a:spcAft>
              <a:defRPr/>
            </a:pPr>
            <a:r>
              <a:rPr lang="en-US" sz="1600">
                <a:latin typeface="Times New Roman"/>
              </a:rPr>
              <a:t>V</a:t>
            </a:r>
            <a:r>
              <a:rPr lang="en-US" sz="1600" cap="small">
                <a:latin typeface="Times New Roman"/>
              </a:rPr>
              <a:t>enue </a:t>
            </a:r>
            <a:r>
              <a:rPr lang="en-US" sz="1600">
                <a:latin typeface="Times New Roman"/>
              </a:rPr>
              <a:t>D</a:t>
            </a:r>
            <a:r>
              <a:rPr lang="en-US" sz="1600" cap="small">
                <a:latin typeface="Times New Roman"/>
              </a:rPr>
              <a:t>ata........................................................................................................5</a:t>
            </a:r>
          </a:p>
          <a:p>
            <a:pPr algn="just" eaLnBrk="1" fontAlgn="auto" hangingPunct="1">
              <a:lnSpc>
                <a:spcPts val="4272"/>
              </a:lnSpc>
              <a:spcBef>
                <a:spcPts val="0"/>
              </a:spcBef>
              <a:spcAft>
                <a:spcPts val="0"/>
              </a:spcAft>
              <a:defRPr/>
            </a:pPr>
            <a:r>
              <a:rPr lang="en-US" sz="1600" b="1">
                <a:latin typeface="Times New Roman"/>
              </a:rPr>
              <a:t>METHODOLOGY.............................................................................6</a:t>
            </a:r>
          </a:p>
          <a:p>
            <a:pPr marL="165100" algn="just" eaLnBrk="1" fontAlgn="auto" hangingPunct="1">
              <a:lnSpc>
                <a:spcPts val="4272"/>
              </a:lnSpc>
              <a:spcBef>
                <a:spcPts val="0"/>
              </a:spcBef>
              <a:spcAft>
                <a:spcPts val="0"/>
              </a:spcAft>
              <a:defRPr/>
            </a:pPr>
            <a:r>
              <a:rPr lang="en-US" sz="1600">
                <a:latin typeface="Times New Roman"/>
              </a:rPr>
              <a:t>D</a:t>
            </a:r>
            <a:r>
              <a:rPr lang="en-US" sz="1600" cap="small">
                <a:latin typeface="Times New Roman"/>
              </a:rPr>
              <a:t>ata </a:t>
            </a:r>
            <a:r>
              <a:rPr lang="en-US" sz="1600">
                <a:latin typeface="Times New Roman"/>
              </a:rPr>
              <a:t>V</a:t>
            </a:r>
            <a:r>
              <a:rPr lang="en-US" sz="1600" cap="small">
                <a:latin typeface="Times New Roman"/>
              </a:rPr>
              <a:t>isualization.......................................................................................6</a:t>
            </a:r>
          </a:p>
          <a:p>
            <a:pPr marL="165100" algn="just" eaLnBrk="1" fontAlgn="auto" hangingPunct="1">
              <a:lnSpc>
                <a:spcPts val="4272"/>
              </a:lnSpc>
              <a:spcBef>
                <a:spcPts val="0"/>
              </a:spcBef>
              <a:spcAft>
                <a:spcPts val="0"/>
              </a:spcAft>
              <a:defRPr/>
            </a:pPr>
            <a:r>
              <a:rPr lang="en-US" sz="1600">
                <a:latin typeface="Times New Roman"/>
              </a:rPr>
              <a:t>F</a:t>
            </a:r>
            <a:r>
              <a:rPr lang="en-US" sz="1600" cap="small">
                <a:latin typeface="Times New Roman"/>
              </a:rPr>
              <a:t>eature </a:t>
            </a:r>
            <a:r>
              <a:rPr lang="en-US" sz="1600">
                <a:latin typeface="Times New Roman"/>
              </a:rPr>
              <a:t>E</a:t>
            </a:r>
            <a:r>
              <a:rPr lang="en-US" sz="1600" cap="small">
                <a:latin typeface="Times New Roman"/>
              </a:rPr>
              <a:t>xtraction......................................................................................7</a:t>
            </a:r>
          </a:p>
          <a:p>
            <a:pPr algn="just" eaLnBrk="1" fontAlgn="auto" hangingPunct="1">
              <a:lnSpc>
                <a:spcPts val="4272"/>
              </a:lnSpc>
              <a:spcBef>
                <a:spcPts val="0"/>
              </a:spcBef>
              <a:spcAft>
                <a:spcPts val="0"/>
              </a:spcAft>
              <a:defRPr/>
            </a:pPr>
            <a:r>
              <a:rPr lang="en-US" sz="1600" b="1">
                <a:latin typeface="Times New Roman"/>
              </a:rPr>
              <a:t>UNSUPERVISED LEARNING........................................................9</a:t>
            </a:r>
          </a:p>
          <a:p>
            <a:pPr algn="just" eaLnBrk="1" fontAlgn="auto" hangingPunct="1">
              <a:lnSpc>
                <a:spcPts val="4272"/>
              </a:lnSpc>
              <a:spcBef>
                <a:spcPts val="0"/>
              </a:spcBef>
              <a:spcAft>
                <a:spcPts val="0"/>
              </a:spcAft>
              <a:defRPr/>
            </a:pPr>
            <a:r>
              <a:rPr lang="en-US" sz="1600" b="1">
                <a:latin typeface="Times New Roman"/>
              </a:rPr>
              <a:t>RESULTS..........................................................................................10</a:t>
            </a:r>
          </a:p>
          <a:p>
            <a:pPr algn="just" eaLnBrk="1" fontAlgn="auto" hangingPunct="1">
              <a:lnSpc>
                <a:spcPts val="4272"/>
              </a:lnSpc>
              <a:spcBef>
                <a:spcPts val="0"/>
              </a:spcBef>
              <a:spcAft>
                <a:spcPts val="0"/>
              </a:spcAft>
              <a:defRPr/>
            </a:pPr>
            <a:r>
              <a:rPr lang="en-US" sz="1600" b="1">
                <a:latin typeface="Times New Roman"/>
              </a:rPr>
              <a:t>DISCUSSION....................................................................................13</a:t>
            </a:r>
          </a:p>
          <a:p>
            <a:pPr algn="just" eaLnBrk="1" fontAlgn="auto" hangingPunct="1">
              <a:lnSpc>
                <a:spcPts val="4272"/>
              </a:lnSpc>
              <a:spcBef>
                <a:spcPts val="0"/>
              </a:spcBef>
              <a:spcAft>
                <a:spcPts val="0"/>
              </a:spcAft>
              <a:defRPr/>
            </a:pPr>
            <a:r>
              <a:rPr lang="en-US" sz="1600" b="1">
                <a:latin typeface="Times New Roman"/>
              </a:rPr>
              <a:t>CONCLUSION.................................................................................15</a:t>
            </a:r>
          </a:p>
        </p:txBody>
      </p:sp>
      <p:sp>
        <p:nvSpPr>
          <p:cNvPr id="2052" name="Rectangle 3">
            <a:extLst>
              <a:ext uri="{FF2B5EF4-FFF2-40B4-BE49-F238E27FC236}">
                <a16:creationId xmlns:a16="http://schemas.microsoft.com/office/drawing/2014/main" id="{358996E3-8C50-4BFC-A5D3-B7D41D2EB5B3}"/>
              </a:ext>
            </a:extLst>
          </p:cNvPr>
          <p:cNvSpPr>
            <a:spLocks noChangeArrowheads="1"/>
          </p:cNvSpPr>
          <p:nvPr/>
        </p:nvSpPr>
        <p:spPr bwMode="auto">
          <a:xfrm>
            <a:off x="6480175" y="10088563"/>
            <a:ext cx="9366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1</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AD28B41E-CAF4-4DF2-B036-3A78B38AC8A4}"/>
              </a:ext>
            </a:extLst>
          </p:cNvPr>
          <p:cNvSpPr>
            <a:spLocks noChangeArrowheads="1"/>
          </p:cNvSpPr>
          <p:nvPr/>
        </p:nvSpPr>
        <p:spPr bwMode="auto">
          <a:xfrm>
            <a:off x="901700" y="950913"/>
            <a:ext cx="1289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888"/>
              </a:spcAft>
            </a:pPr>
            <a:r>
              <a:rPr lang="en-US" altLang="en-US" sz="2000">
                <a:solidFill>
                  <a:srgbClr val="2F5496"/>
                </a:solidFill>
                <a:latin typeface="Times New Roman" panose="02020603050405020304" pitchFamily="18" charset="0"/>
              </a:rPr>
              <a:t>Introduction</a:t>
            </a:r>
          </a:p>
        </p:txBody>
      </p:sp>
      <p:sp>
        <p:nvSpPr>
          <p:cNvPr id="3075" name="Rectangle 2">
            <a:extLst>
              <a:ext uri="{FF2B5EF4-FFF2-40B4-BE49-F238E27FC236}">
                <a16:creationId xmlns:a16="http://schemas.microsoft.com/office/drawing/2014/main" id="{634DE1F8-99EC-4BE2-8374-3F742E9C0495}"/>
              </a:ext>
            </a:extLst>
          </p:cNvPr>
          <p:cNvSpPr>
            <a:spLocks noChangeArrowheads="1"/>
          </p:cNvSpPr>
          <p:nvPr/>
        </p:nvSpPr>
        <p:spPr bwMode="auto">
          <a:xfrm>
            <a:off x="895350" y="1517650"/>
            <a:ext cx="5767388"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1888"/>
              </a:spcBef>
              <a:spcAft>
                <a:spcPts val="3363"/>
              </a:spcAft>
            </a:pPr>
            <a:r>
              <a:rPr lang="en-US" altLang="en-US" sz="1300">
                <a:latin typeface="Times New Roman" panose="02020603050405020304" pitchFamily="18" charset="0"/>
              </a:rPr>
              <a:t>Mumbai is the financial capital of India and is one of the most densely populated cities in the world. It lies on the west coast of India and attracts heavy tourism from all over the globe every year. Personally, I have been brought up in Mumbai and have loved the city from the bottom of my heart. It is one of the major hubs of the world and is extremely diverse with people from various ethnicities residing here. The multi-cultural nature of the city of Mumbai has brought along with it numerous cuisines from all over the world. The people of India generally love food and I personally love to try different cuisines and experience different flavors. Thus, the aim of this project is to study the neighborhoods in Mumbai to determine possible locations for starting a restaurant. This project can be useful for business owners and entrepreneurs who are looking to invest and open a restaurant in Mumbai. The main objective of this project is to carefully analyze appropriate data and find recommendations for the stakeholders.</a:t>
            </a:r>
          </a:p>
        </p:txBody>
      </p:sp>
      <p:sp>
        <p:nvSpPr>
          <p:cNvPr id="4" name="Rectangle 3">
            <a:extLst>
              <a:ext uri="{FF2B5EF4-FFF2-40B4-BE49-F238E27FC236}">
                <a16:creationId xmlns:a16="http://schemas.microsoft.com/office/drawing/2014/main" id="{B001F053-F442-4FD4-B7F2-28631215D24D}"/>
              </a:ext>
            </a:extLst>
          </p:cNvPr>
          <p:cNvSpPr/>
          <p:nvPr/>
        </p:nvSpPr>
        <p:spPr>
          <a:xfrm>
            <a:off x="898525" y="7412038"/>
            <a:ext cx="5602288" cy="1993900"/>
          </a:xfrm>
          <a:prstGeom prst="rect">
            <a:avLst/>
          </a:prstGeom>
        </p:spPr>
        <p:txBody>
          <a:bodyPr lIns="0" tIns="0" rIns="0" bIns="0"/>
          <a:lstStyle/>
          <a:p>
            <a:pPr eaLnBrk="1" fontAlgn="auto" hangingPunct="1">
              <a:spcBef>
                <a:spcPts val="3360"/>
              </a:spcBef>
              <a:spcAft>
                <a:spcPts val="1890"/>
              </a:spcAft>
              <a:defRPr/>
            </a:pPr>
            <a:r>
              <a:rPr lang="en-US" sz="2000">
                <a:solidFill>
                  <a:srgbClr val="2F5496"/>
                </a:solidFill>
                <a:latin typeface="Times New Roman"/>
              </a:rPr>
              <a:t>Data Collection</a:t>
            </a:r>
          </a:p>
          <a:p>
            <a:pPr algn="just" eaLnBrk="1" fontAlgn="auto" hangingPunct="1">
              <a:lnSpc>
                <a:spcPts val="3216"/>
              </a:lnSpc>
              <a:spcBef>
                <a:spcPts val="0"/>
              </a:spcBef>
              <a:spcAft>
                <a:spcPts val="0"/>
              </a:spcAft>
              <a:defRPr/>
            </a:pPr>
            <a:r>
              <a:rPr lang="en-US" sz="1300">
                <a:latin typeface="Times New Roman"/>
              </a:rPr>
              <a:t>The following data is required for the project:</a:t>
            </a:r>
          </a:p>
          <a:p>
            <a:pPr marL="250952" algn="just" eaLnBrk="1" fontAlgn="auto" hangingPunct="1">
              <a:lnSpc>
                <a:spcPts val="3216"/>
              </a:lnSpc>
              <a:spcBef>
                <a:spcPts val="0"/>
              </a:spcBef>
              <a:spcAft>
                <a:spcPts val="0"/>
              </a:spcAft>
              <a:defRPr/>
            </a:pPr>
            <a:r>
              <a:rPr lang="en-US" sz="1300">
                <a:latin typeface="Times New Roman"/>
              </a:rPr>
              <a:t>1)    Neighborhood data of Mumbai</a:t>
            </a:r>
          </a:p>
          <a:p>
            <a:pPr marL="250952" algn="just" eaLnBrk="1" fontAlgn="auto" hangingPunct="1">
              <a:lnSpc>
                <a:spcPts val="3216"/>
              </a:lnSpc>
              <a:spcBef>
                <a:spcPts val="0"/>
              </a:spcBef>
              <a:spcAft>
                <a:spcPts val="0"/>
              </a:spcAft>
              <a:defRPr/>
            </a:pPr>
            <a:r>
              <a:rPr lang="en-US" sz="1300">
                <a:latin typeface="Times New Roman"/>
              </a:rPr>
              <a:t>2)    Geographical coordinates of Mumbai and all neighborhoods in Mumbai</a:t>
            </a:r>
          </a:p>
          <a:p>
            <a:pPr marL="250952" algn="just" eaLnBrk="1" fontAlgn="auto" hangingPunct="1">
              <a:lnSpc>
                <a:spcPts val="3216"/>
              </a:lnSpc>
              <a:spcBef>
                <a:spcPts val="0"/>
              </a:spcBef>
              <a:spcAft>
                <a:spcPts val="0"/>
              </a:spcAft>
              <a:defRPr/>
            </a:pPr>
            <a:r>
              <a:rPr lang="en-US" sz="1300">
                <a:latin typeface="Times New Roman"/>
              </a:rPr>
              <a:t>3)    Venue data for neighborhoods in Mumbai</a:t>
            </a:r>
          </a:p>
        </p:txBody>
      </p:sp>
      <p:sp>
        <p:nvSpPr>
          <p:cNvPr id="3077" name="Rectangle 4">
            <a:extLst>
              <a:ext uri="{FF2B5EF4-FFF2-40B4-BE49-F238E27FC236}">
                <a16:creationId xmlns:a16="http://schemas.microsoft.com/office/drawing/2014/main" id="{59540681-44DC-457B-AB14-D209903FECC4}"/>
              </a:ext>
            </a:extLst>
          </p:cNvPr>
          <p:cNvSpPr>
            <a:spLocks noChangeArrowheads="1"/>
          </p:cNvSpPr>
          <p:nvPr/>
        </p:nvSpPr>
        <p:spPr bwMode="auto">
          <a:xfrm>
            <a:off x="6477000" y="10088563"/>
            <a:ext cx="968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2</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4A3C76B-09EA-4E3B-A097-754DFF2B81B1}"/>
              </a:ext>
            </a:extLst>
          </p:cNvPr>
          <p:cNvSpPr>
            <a:spLocks noChangeArrowheads="1"/>
          </p:cNvSpPr>
          <p:nvPr/>
        </p:nvSpPr>
        <p:spPr bwMode="auto">
          <a:xfrm>
            <a:off x="890588" y="941388"/>
            <a:ext cx="57721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475"/>
              </a:spcAft>
            </a:pPr>
            <a:r>
              <a:rPr lang="en-US" altLang="en-US" sz="1600">
                <a:solidFill>
                  <a:srgbClr val="2F5496"/>
                </a:solidFill>
                <a:latin typeface="Times New Roman" panose="02020603050405020304" pitchFamily="18" charset="0"/>
              </a:rPr>
              <a:t>Neighborhoods Data</a:t>
            </a:r>
          </a:p>
          <a:p>
            <a:pPr eaLnBrk="1" hangingPunct="1">
              <a:lnSpc>
                <a:spcPts val="3213"/>
              </a:lnSpc>
              <a:spcAft>
                <a:spcPts val="1475"/>
              </a:spcAft>
            </a:pPr>
            <a:r>
              <a:rPr lang="en-US" altLang="en-US" sz="1300">
                <a:latin typeface="Times New Roman" panose="02020603050405020304" pitchFamily="18" charset="0"/>
              </a:rPr>
              <a:t>The data of the neighborhoods in Mumbai was scraped from </a:t>
            </a:r>
            <a:r>
              <a:rPr lang="en-US" altLang="en-US" sz="1300" u="sng">
                <a:solidFill>
                  <a:srgbClr val="0000FF"/>
                </a:solidFill>
                <a:latin typeface="Times New Roman" panose="02020603050405020304" pitchFamily="18" charset="0"/>
                <a:hlinkClick r:id="rId2"/>
              </a:rPr>
              <a:t>https://en.wikipedia.org/wiki/List of neighborhoods in Mumbai</a:t>
            </a:r>
            <a:r>
              <a:rPr lang="en-US" altLang="en-US" sz="1300">
                <a:latin typeface="Times New Roman" panose="02020603050405020304" pitchFamily="18" charset="0"/>
              </a:rPr>
              <a:t>. The data is read into a pandas data frame using the read_htmlQ method. The main reason for doing so is that the Wikipedia page provides a comprehensive and detailed table of the data which can easily be scraped using the read_htmlQ method of pandas. The top 10 rows of the dataframe are shown in Figure 1.</a:t>
            </a:r>
          </a:p>
        </p:txBody>
      </p:sp>
      <p:graphicFrame>
        <p:nvGraphicFramePr>
          <p:cNvPr id="3" name="Table 2">
            <a:extLst>
              <a:ext uri="{FF2B5EF4-FFF2-40B4-BE49-F238E27FC236}">
                <a16:creationId xmlns:a16="http://schemas.microsoft.com/office/drawing/2014/main" id="{407C9EAC-DB00-4239-BE25-713228D9E901}"/>
              </a:ext>
            </a:extLst>
          </p:cNvPr>
          <p:cNvGraphicFramePr>
            <a:graphicFrameLocks noGrp="1"/>
          </p:cNvGraphicFramePr>
          <p:nvPr/>
        </p:nvGraphicFramePr>
        <p:xfrm>
          <a:off x="1384300" y="3910013"/>
          <a:ext cx="4856163" cy="3054350"/>
        </p:xfrm>
        <a:graphic>
          <a:graphicData uri="http://schemas.openxmlformats.org/drawingml/2006/table">
            <a:tbl>
              <a:tblPr/>
              <a:tblGrid>
                <a:gridCol w="208266">
                  <a:extLst>
                    <a:ext uri="{9D8B030D-6E8A-4147-A177-3AD203B41FA5}">
                      <a16:colId xmlns:a16="http://schemas.microsoft.com/office/drawing/2014/main" val="20000"/>
                    </a:ext>
                  </a:extLst>
                </a:gridCol>
                <a:gridCol w="1155117">
                  <a:extLst>
                    <a:ext uri="{9D8B030D-6E8A-4147-A177-3AD203B41FA5}">
                      <a16:colId xmlns:a16="http://schemas.microsoft.com/office/drawing/2014/main" val="20001"/>
                    </a:ext>
                  </a:extLst>
                </a:gridCol>
                <a:gridCol w="2057266">
                  <a:extLst>
                    <a:ext uri="{9D8B030D-6E8A-4147-A177-3AD203B41FA5}">
                      <a16:colId xmlns:a16="http://schemas.microsoft.com/office/drawing/2014/main" val="20002"/>
                    </a:ext>
                  </a:extLst>
                </a:gridCol>
                <a:gridCol w="731472">
                  <a:extLst>
                    <a:ext uri="{9D8B030D-6E8A-4147-A177-3AD203B41FA5}">
                      <a16:colId xmlns:a16="http://schemas.microsoft.com/office/drawing/2014/main" val="20003"/>
                    </a:ext>
                  </a:extLst>
                </a:gridCol>
                <a:gridCol w="704042">
                  <a:extLst>
                    <a:ext uri="{9D8B030D-6E8A-4147-A177-3AD203B41FA5}">
                      <a16:colId xmlns:a16="http://schemas.microsoft.com/office/drawing/2014/main" val="20004"/>
                    </a:ext>
                  </a:extLst>
                </a:gridCol>
              </a:tblGrid>
              <a:tr h="216426">
                <a:tc>
                  <a:txBody>
                    <a:bodyPr/>
                    <a:lstStyle/>
                    <a:p>
                      <a:endParaRPr sz="1100"/>
                    </a:p>
                  </a:txBody>
                  <a:tcPr marL="0" marR="0" marT="0" marB="0"/>
                </a:tc>
                <a:tc>
                  <a:txBody>
                    <a:bodyPr/>
                    <a:lstStyle/>
                    <a:p>
                      <a:pPr indent="0" algn="r"/>
                      <a:r>
                        <a:rPr lang="en-US" sz="900" b="1">
                          <a:latin typeface="Tahoma"/>
                        </a:rPr>
                        <a:t>Neighborhood</a:t>
                      </a:r>
                    </a:p>
                  </a:txBody>
                  <a:tcPr marL="0" marR="0" marT="0" marB="0"/>
                </a:tc>
                <a:tc>
                  <a:txBody>
                    <a:bodyPr/>
                    <a:lstStyle/>
                    <a:p>
                      <a:pPr indent="0" algn="r"/>
                      <a:r>
                        <a:rPr lang="en-US" sz="900" b="1">
                          <a:latin typeface="Tahoma"/>
                        </a:rPr>
                        <a:t>Location</a:t>
                      </a:r>
                    </a:p>
                  </a:txBody>
                  <a:tcPr marL="0" marR="0" marT="0" marB="0"/>
                </a:tc>
                <a:tc>
                  <a:txBody>
                    <a:bodyPr/>
                    <a:lstStyle/>
                    <a:p>
                      <a:pPr marL="177800" indent="0"/>
                      <a:r>
                        <a:rPr lang="en-US" sz="900" b="1">
                          <a:latin typeface="Tahoma"/>
                        </a:rPr>
                        <a:t>Latitude</a:t>
                      </a:r>
                    </a:p>
                  </a:txBody>
                  <a:tcPr marL="0" marR="0" marT="0" marB="0"/>
                </a:tc>
                <a:tc>
                  <a:txBody>
                    <a:bodyPr/>
                    <a:lstStyle/>
                    <a:p>
                      <a:pPr indent="0"/>
                      <a:r>
                        <a:rPr lang="en-US" sz="900" b="1">
                          <a:latin typeface="Tahoma"/>
                        </a:rPr>
                        <a:t>Longitude</a:t>
                      </a:r>
                    </a:p>
                  </a:txBody>
                  <a:tcPr marL="0" marR="0" marT="0" marB="0"/>
                </a:tc>
                <a:extLst>
                  <a:ext uri="{0D108BD9-81ED-4DB2-BD59-A6C34878D82A}">
                    <a16:rowId xmlns:a16="http://schemas.microsoft.com/office/drawing/2014/main" val="10000"/>
                  </a:ext>
                </a:extLst>
              </a:tr>
              <a:tr h="292632">
                <a:tc>
                  <a:txBody>
                    <a:bodyPr/>
                    <a:lstStyle/>
                    <a:p>
                      <a:pPr indent="0"/>
                      <a:r>
                        <a:rPr lang="en-US" sz="900" b="1">
                          <a:latin typeface="Tahoma"/>
                        </a:rPr>
                        <a:t>0</a:t>
                      </a:r>
                    </a:p>
                  </a:txBody>
                  <a:tcPr marL="0" marR="0" marT="0" marB="0" anchor="b"/>
                </a:tc>
                <a:tc>
                  <a:txBody>
                    <a:bodyPr/>
                    <a:lstStyle/>
                    <a:p>
                      <a:pPr indent="0" algn="r"/>
                      <a:r>
                        <a:rPr lang="en-US" sz="900">
                          <a:latin typeface="Tahoma"/>
                        </a:rPr>
                        <a:t>Amboli</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19.129300</a:t>
                      </a:r>
                    </a:p>
                  </a:txBody>
                  <a:tcPr marL="0" marR="0" marT="0" marB="0" anchor="ctr"/>
                </a:tc>
                <a:tc>
                  <a:txBody>
                    <a:bodyPr/>
                    <a:lstStyle/>
                    <a:p>
                      <a:pPr indent="0"/>
                      <a:r>
                        <a:rPr lang="en-US" sz="900">
                          <a:latin typeface="Tahoma"/>
                        </a:rPr>
                        <a:t>72.843400</a:t>
                      </a:r>
                    </a:p>
                  </a:txBody>
                  <a:tcPr marL="0" marR="0" marT="0" marB="0" anchor="ctr"/>
                </a:tc>
                <a:extLst>
                  <a:ext uri="{0D108BD9-81ED-4DB2-BD59-A6C34878D82A}">
                    <a16:rowId xmlns:a16="http://schemas.microsoft.com/office/drawing/2014/main" val="10001"/>
                  </a:ext>
                </a:extLst>
              </a:tr>
              <a:tr h="292632">
                <a:tc>
                  <a:txBody>
                    <a:bodyPr/>
                    <a:lstStyle/>
                    <a:p>
                      <a:pPr indent="0"/>
                      <a:r>
                        <a:rPr lang="en-US" sz="900" b="1">
                          <a:latin typeface="Tahoma"/>
                        </a:rPr>
                        <a:t>1</a:t>
                      </a:r>
                    </a:p>
                  </a:txBody>
                  <a:tcPr marL="0" marR="0" marT="0" marB="0" anchor="ctr"/>
                </a:tc>
                <a:tc>
                  <a:txBody>
                    <a:bodyPr/>
                    <a:lstStyle/>
                    <a:p>
                      <a:pPr indent="0" algn="r"/>
                      <a:r>
                        <a:rPr lang="en-US" sz="900">
                          <a:latin typeface="Tahoma"/>
                        </a:rPr>
                        <a:t>Chakala, Andheri</a:t>
                      </a:r>
                    </a:p>
                  </a:txBody>
                  <a:tcPr marL="0" marR="0" marT="0" marB="0" anchor="ctr"/>
                </a:tc>
                <a:tc>
                  <a:txBody>
                    <a:bodyPr/>
                    <a:lstStyle/>
                    <a:p>
                      <a:pPr indent="0" algn="r"/>
                      <a:r>
                        <a:rPr lang="en-US" sz="900">
                          <a:latin typeface="Tahoma"/>
                        </a:rPr>
                        <a:t>Western Suburbs</a:t>
                      </a:r>
                    </a:p>
                  </a:txBody>
                  <a:tcPr marL="0" marR="0" marT="0" marB="0" anchor="ctr"/>
                </a:tc>
                <a:tc>
                  <a:txBody>
                    <a:bodyPr/>
                    <a:lstStyle/>
                    <a:p>
                      <a:pPr indent="0"/>
                      <a:r>
                        <a:rPr lang="en-US" sz="900">
                          <a:latin typeface="Tahoma"/>
                        </a:rPr>
                        <a:t>19.111388</a:t>
                      </a:r>
                    </a:p>
                  </a:txBody>
                  <a:tcPr marL="0" marR="0" marT="0" marB="0" anchor="ctr"/>
                </a:tc>
                <a:tc>
                  <a:txBody>
                    <a:bodyPr/>
                    <a:lstStyle/>
                    <a:p>
                      <a:pPr indent="0"/>
                      <a:r>
                        <a:rPr lang="en-US" sz="900">
                          <a:latin typeface="Tahoma"/>
                        </a:rPr>
                        <a:t>72.860833</a:t>
                      </a:r>
                    </a:p>
                  </a:txBody>
                  <a:tcPr marL="0" marR="0" marT="0" marB="0" anchor="ctr"/>
                </a:tc>
                <a:extLst>
                  <a:ext uri="{0D108BD9-81ED-4DB2-BD59-A6C34878D82A}">
                    <a16:rowId xmlns:a16="http://schemas.microsoft.com/office/drawing/2014/main" val="10002"/>
                  </a:ext>
                </a:extLst>
              </a:tr>
              <a:tr h="286536">
                <a:tc>
                  <a:txBody>
                    <a:bodyPr/>
                    <a:lstStyle/>
                    <a:p>
                      <a:pPr indent="0"/>
                      <a:r>
                        <a:rPr lang="en-US" sz="900" b="1">
                          <a:latin typeface="Tahoma"/>
                        </a:rPr>
                        <a:t>2</a:t>
                      </a:r>
                    </a:p>
                  </a:txBody>
                  <a:tcPr marL="0" marR="0" marT="0" marB="0" anchor="ctr"/>
                </a:tc>
                <a:tc>
                  <a:txBody>
                    <a:bodyPr/>
                    <a:lstStyle/>
                    <a:p>
                      <a:pPr indent="0" algn="r"/>
                      <a:r>
                        <a:rPr lang="en-US" sz="900">
                          <a:latin typeface="Tahoma"/>
                        </a:rPr>
                        <a:t>D.N. Nagar</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19.124085</a:t>
                      </a:r>
                    </a:p>
                  </a:txBody>
                  <a:tcPr marL="0" marR="0" marT="0" marB="0" anchor="ctr"/>
                </a:tc>
                <a:tc>
                  <a:txBody>
                    <a:bodyPr/>
                    <a:lstStyle/>
                    <a:p>
                      <a:pPr indent="0"/>
                      <a:r>
                        <a:rPr lang="en-US" sz="900">
                          <a:latin typeface="Tahoma"/>
                        </a:rPr>
                        <a:t>72.831373</a:t>
                      </a:r>
                    </a:p>
                  </a:txBody>
                  <a:tcPr marL="0" marR="0" marT="0" marB="0" anchor="ctr"/>
                </a:tc>
                <a:extLst>
                  <a:ext uri="{0D108BD9-81ED-4DB2-BD59-A6C34878D82A}">
                    <a16:rowId xmlns:a16="http://schemas.microsoft.com/office/drawing/2014/main" val="10003"/>
                  </a:ext>
                </a:extLst>
              </a:tr>
              <a:tr h="289584">
                <a:tc>
                  <a:txBody>
                    <a:bodyPr/>
                    <a:lstStyle/>
                    <a:p>
                      <a:pPr indent="0"/>
                      <a:r>
                        <a:rPr lang="en-US" sz="900" b="1">
                          <a:latin typeface="Tahoma"/>
                        </a:rPr>
                        <a:t>3</a:t>
                      </a:r>
                    </a:p>
                  </a:txBody>
                  <a:tcPr marL="0" marR="0" marT="0" marB="0" anchor="ctr"/>
                </a:tc>
                <a:tc>
                  <a:txBody>
                    <a:bodyPr/>
                    <a:lstStyle/>
                    <a:p>
                      <a:pPr indent="0" algn="r"/>
                      <a:r>
                        <a:rPr lang="en-US" sz="900">
                          <a:latin typeface="Tahoma"/>
                        </a:rPr>
                        <a:t>Four Bungalows</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19.124714</a:t>
                      </a:r>
                    </a:p>
                  </a:txBody>
                  <a:tcPr marL="0" marR="0" marT="0" marB="0" anchor="ctr"/>
                </a:tc>
                <a:tc>
                  <a:txBody>
                    <a:bodyPr/>
                    <a:lstStyle/>
                    <a:p>
                      <a:pPr indent="0"/>
                      <a:r>
                        <a:rPr lang="en-US" sz="900">
                          <a:latin typeface="Tahoma"/>
                        </a:rPr>
                        <a:t>72.827210</a:t>
                      </a:r>
                    </a:p>
                  </a:txBody>
                  <a:tcPr marL="0" marR="0" marT="0" marB="0" anchor="ctr"/>
                </a:tc>
                <a:extLst>
                  <a:ext uri="{0D108BD9-81ED-4DB2-BD59-A6C34878D82A}">
                    <a16:rowId xmlns:a16="http://schemas.microsoft.com/office/drawing/2014/main" val="10004"/>
                  </a:ext>
                </a:extLst>
              </a:tr>
              <a:tr h="286536">
                <a:tc>
                  <a:txBody>
                    <a:bodyPr/>
                    <a:lstStyle/>
                    <a:p>
                      <a:pPr indent="0"/>
                      <a:r>
                        <a:rPr lang="en-US" sz="900" b="1">
                          <a:latin typeface="Tahoma"/>
                        </a:rPr>
                        <a:t>4</a:t>
                      </a:r>
                    </a:p>
                  </a:txBody>
                  <a:tcPr marL="0" marR="0" marT="0" marB="0" anchor="ctr"/>
                </a:tc>
                <a:tc>
                  <a:txBody>
                    <a:bodyPr/>
                    <a:lstStyle/>
                    <a:p>
                      <a:pPr indent="0" algn="r"/>
                      <a:r>
                        <a:rPr lang="en-US" sz="900">
                          <a:latin typeface="Tahoma"/>
                        </a:rPr>
                        <a:t>Lokhandwala</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19.130815</a:t>
                      </a:r>
                    </a:p>
                  </a:txBody>
                  <a:tcPr marL="0" marR="0" marT="0" marB="0" anchor="ctr"/>
                </a:tc>
                <a:tc>
                  <a:txBody>
                    <a:bodyPr/>
                    <a:lstStyle/>
                    <a:p>
                      <a:pPr indent="0"/>
                      <a:r>
                        <a:rPr lang="en-US" sz="900">
                          <a:latin typeface="Tahoma"/>
                        </a:rPr>
                        <a:t>72.829270</a:t>
                      </a:r>
                    </a:p>
                  </a:txBody>
                  <a:tcPr marL="0" marR="0" marT="0" marB="0" anchor="ctr"/>
                </a:tc>
                <a:extLst>
                  <a:ext uri="{0D108BD9-81ED-4DB2-BD59-A6C34878D82A}">
                    <a16:rowId xmlns:a16="http://schemas.microsoft.com/office/drawing/2014/main" val="10005"/>
                  </a:ext>
                </a:extLst>
              </a:tr>
              <a:tr h="289584">
                <a:tc>
                  <a:txBody>
                    <a:bodyPr/>
                    <a:lstStyle/>
                    <a:p>
                      <a:pPr indent="0"/>
                      <a:r>
                        <a:rPr lang="en-US" sz="900" b="1">
                          <a:latin typeface="Tahoma"/>
                        </a:rPr>
                        <a:t>5</a:t>
                      </a:r>
                    </a:p>
                  </a:txBody>
                  <a:tcPr marL="0" marR="0" marT="0" marB="0" anchor="ctr"/>
                </a:tc>
                <a:tc>
                  <a:txBody>
                    <a:bodyPr/>
                    <a:lstStyle/>
                    <a:p>
                      <a:pPr indent="0" algn="r"/>
                      <a:r>
                        <a:rPr lang="en-US" sz="900">
                          <a:latin typeface="Tahoma"/>
                        </a:rPr>
                        <a:t>Marol</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19.119219</a:t>
                      </a:r>
                    </a:p>
                  </a:txBody>
                  <a:tcPr marL="0" marR="0" marT="0" marB="0" anchor="ctr"/>
                </a:tc>
                <a:tc>
                  <a:txBody>
                    <a:bodyPr/>
                    <a:lstStyle/>
                    <a:p>
                      <a:pPr indent="0"/>
                      <a:r>
                        <a:rPr lang="en-US" sz="900">
                          <a:latin typeface="Tahoma"/>
                        </a:rPr>
                        <a:t>72.882743</a:t>
                      </a:r>
                    </a:p>
                  </a:txBody>
                  <a:tcPr marL="0" marR="0" marT="0" marB="0" anchor="ctr"/>
                </a:tc>
                <a:extLst>
                  <a:ext uri="{0D108BD9-81ED-4DB2-BD59-A6C34878D82A}">
                    <a16:rowId xmlns:a16="http://schemas.microsoft.com/office/drawing/2014/main" val="10006"/>
                  </a:ext>
                </a:extLst>
              </a:tr>
              <a:tr h="286536">
                <a:tc>
                  <a:txBody>
                    <a:bodyPr/>
                    <a:lstStyle/>
                    <a:p>
                      <a:pPr indent="0"/>
                      <a:r>
                        <a:rPr lang="en-US" sz="900" b="1">
                          <a:latin typeface="Tahoma"/>
                        </a:rPr>
                        <a:t>6</a:t>
                      </a:r>
                    </a:p>
                  </a:txBody>
                  <a:tcPr marL="0" marR="0" marT="0" marB="0" anchor="ctr"/>
                </a:tc>
                <a:tc>
                  <a:txBody>
                    <a:bodyPr/>
                    <a:lstStyle/>
                    <a:p>
                      <a:pPr indent="0" algn="r"/>
                      <a:r>
                        <a:rPr lang="en-US" sz="900">
                          <a:latin typeface="Tahoma"/>
                        </a:rPr>
                        <a:t>Sahar</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19.098889</a:t>
                      </a:r>
                    </a:p>
                  </a:txBody>
                  <a:tcPr marL="0" marR="0" marT="0" marB="0" anchor="ctr"/>
                </a:tc>
                <a:tc>
                  <a:txBody>
                    <a:bodyPr/>
                    <a:lstStyle/>
                    <a:p>
                      <a:pPr indent="0"/>
                      <a:r>
                        <a:rPr lang="en-US" sz="900">
                          <a:latin typeface="Tahoma"/>
                        </a:rPr>
                        <a:t>72.867222</a:t>
                      </a:r>
                    </a:p>
                  </a:txBody>
                  <a:tcPr marL="0" marR="0" marT="0" marB="0" anchor="ctr"/>
                </a:tc>
                <a:extLst>
                  <a:ext uri="{0D108BD9-81ED-4DB2-BD59-A6C34878D82A}">
                    <a16:rowId xmlns:a16="http://schemas.microsoft.com/office/drawing/2014/main" val="10007"/>
                  </a:ext>
                </a:extLst>
              </a:tr>
              <a:tr h="289584">
                <a:tc>
                  <a:txBody>
                    <a:bodyPr/>
                    <a:lstStyle/>
                    <a:p>
                      <a:pPr indent="0"/>
                      <a:r>
                        <a:rPr lang="en-US" sz="900" b="1">
                          <a:latin typeface="Tahoma"/>
                        </a:rPr>
                        <a:t>7</a:t>
                      </a:r>
                    </a:p>
                  </a:txBody>
                  <a:tcPr marL="0" marR="0" marT="0" marB="0" anchor="ctr"/>
                </a:tc>
                <a:tc>
                  <a:txBody>
                    <a:bodyPr/>
                    <a:lstStyle/>
                    <a:p>
                      <a:pPr indent="0" algn="r"/>
                      <a:r>
                        <a:rPr lang="en-US" sz="900">
                          <a:latin typeface="Tahoma"/>
                        </a:rPr>
                        <a:t>Seven Bungalows</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19.129052</a:t>
                      </a:r>
                    </a:p>
                  </a:txBody>
                  <a:tcPr marL="0" marR="0" marT="0" marB="0" anchor="ctr"/>
                </a:tc>
                <a:tc>
                  <a:txBody>
                    <a:bodyPr/>
                    <a:lstStyle/>
                    <a:p>
                      <a:pPr indent="0"/>
                      <a:r>
                        <a:rPr lang="en-US" sz="900">
                          <a:latin typeface="Tahoma"/>
                        </a:rPr>
                        <a:t>72.817018</a:t>
                      </a:r>
                    </a:p>
                  </a:txBody>
                  <a:tcPr marL="0" marR="0" marT="0" marB="0" anchor="ctr"/>
                </a:tc>
                <a:extLst>
                  <a:ext uri="{0D108BD9-81ED-4DB2-BD59-A6C34878D82A}">
                    <a16:rowId xmlns:a16="http://schemas.microsoft.com/office/drawing/2014/main" val="10008"/>
                  </a:ext>
                </a:extLst>
              </a:tr>
              <a:tr h="286536">
                <a:tc>
                  <a:txBody>
                    <a:bodyPr/>
                    <a:lstStyle/>
                    <a:p>
                      <a:pPr indent="0"/>
                      <a:r>
                        <a:rPr lang="en-US" sz="900" b="1">
                          <a:latin typeface="Tahoma"/>
                        </a:rPr>
                        <a:t>8</a:t>
                      </a:r>
                    </a:p>
                  </a:txBody>
                  <a:tcPr marL="0" marR="0" marT="0" marB="0" anchor="ctr"/>
                </a:tc>
                <a:tc>
                  <a:txBody>
                    <a:bodyPr/>
                    <a:lstStyle/>
                    <a:p>
                      <a:pPr indent="0" algn="r"/>
                      <a:r>
                        <a:rPr lang="en-US" sz="900">
                          <a:latin typeface="Tahoma"/>
                        </a:rPr>
                        <a:t>Versova</a:t>
                      </a:r>
                    </a:p>
                  </a:txBody>
                  <a:tcPr marL="0" marR="0" marT="0" marB="0" anchor="ctr"/>
                </a:tc>
                <a:tc>
                  <a:txBody>
                    <a:bodyPr/>
                    <a:lstStyle/>
                    <a:p>
                      <a:pPr indent="0" algn="r"/>
                      <a:r>
                        <a:rPr lang="en-US" sz="900">
                          <a:latin typeface="Tahoma"/>
                        </a:rPr>
                        <a:t>Andheri,Western Suburbs</a:t>
                      </a:r>
                    </a:p>
                  </a:txBody>
                  <a:tcPr marL="0" marR="0" marT="0" marB="0" anchor="ctr"/>
                </a:tc>
                <a:tc>
                  <a:txBody>
                    <a:bodyPr/>
                    <a:lstStyle/>
                    <a:p>
                      <a:pPr indent="0"/>
                      <a:r>
                        <a:rPr lang="en-US" sz="900">
                          <a:latin typeface="Tahoma"/>
                        </a:rPr>
                        <a:t>19.120000</a:t>
                      </a:r>
                    </a:p>
                  </a:txBody>
                  <a:tcPr marL="0" marR="0" marT="0" marB="0" anchor="ctr"/>
                </a:tc>
                <a:tc>
                  <a:txBody>
                    <a:bodyPr/>
                    <a:lstStyle/>
                    <a:p>
                      <a:pPr indent="0"/>
                      <a:r>
                        <a:rPr lang="en-US" sz="900">
                          <a:latin typeface="Tahoma"/>
                        </a:rPr>
                        <a:t>72.820000</a:t>
                      </a:r>
                    </a:p>
                  </a:txBody>
                  <a:tcPr marL="0" marR="0" marT="0" marB="0" anchor="ctr"/>
                </a:tc>
                <a:extLst>
                  <a:ext uri="{0D108BD9-81ED-4DB2-BD59-A6C34878D82A}">
                    <a16:rowId xmlns:a16="http://schemas.microsoft.com/office/drawing/2014/main" val="10009"/>
                  </a:ext>
                </a:extLst>
              </a:tr>
              <a:tr h="237764">
                <a:tc>
                  <a:txBody>
                    <a:bodyPr/>
                    <a:lstStyle/>
                    <a:p>
                      <a:pPr indent="0"/>
                      <a:r>
                        <a:rPr lang="en-US" sz="900" b="1">
                          <a:latin typeface="Tahoma"/>
                        </a:rPr>
                        <a:t>9</a:t>
                      </a:r>
                    </a:p>
                  </a:txBody>
                  <a:tcPr marL="0" marR="0" marT="0" marB="0" anchor="b"/>
                </a:tc>
                <a:tc>
                  <a:txBody>
                    <a:bodyPr/>
                    <a:lstStyle/>
                    <a:p>
                      <a:pPr indent="0" algn="r"/>
                      <a:r>
                        <a:rPr lang="en-US" sz="900">
                          <a:latin typeface="Tahoma"/>
                        </a:rPr>
                        <a:t>Mira Road</a:t>
                      </a:r>
                    </a:p>
                  </a:txBody>
                  <a:tcPr marL="0" marR="0" marT="0" marB="0" anchor="b"/>
                </a:tc>
                <a:tc>
                  <a:txBody>
                    <a:bodyPr/>
                    <a:lstStyle/>
                    <a:p>
                      <a:pPr indent="0" algn="r"/>
                      <a:r>
                        <a:rPr lang="en-US" sz="900">
                          <a:latin typeface="Tahoma"/>
                        </a:rPr>
                        <a:t>Mira-Bhayandar,Western Suburbs</a:t>
                      </a:r>
                    </a:p>
                  </a:txBody>
                  <a:tcPr marL="0" marR="0" marT="0" marB="0" anchor="b"/>
                </a:tc>
                <a:tc>
                  <a:txBody>
                    <a:bodyPr/>
                    <a:lstStyle/>
                    <a:p>
                      <a:pPr indent="0"/>
                      <a:r>
                        <a:rPr lang="en-US" sz="900">
                          <a:latin typeface="Tahoma"/>
                        </a:rPr>
                        <a:t>19.284167</a:t>
                      </a:r>
                    </a:p>
                  </a:txBody>
                  <a:tcPr marL="0" marR="0" marT="0" marB="0" anchor="b"/>
                </a:tc>
                <a:tc>
                  <a:txBody>
                    <a:bodyPr/>
                    <a:lstStyle/>
                    <a:p>
                      <a:pPr indent="0"/>
                      <a:r>
                        <a:rPr lang="en-US" sz="900">
                          <a:latin typeface="Tahoma"/>
                        </a:rPr>
                        <a:t>72.871111</a:t>
                      </a:r>
                    </a:p>
                  </a:txBody>
                  <a:tcPr marL="0" marR="0" marT="0" marB="0" anchor="b"/>
                </a:tc>
                <a:extLst>
                  <a:ext uri="{0D108BD9-81ED-4DB2-BD59-A6C34878D82A}">
                    <a16:rowId xmlns:a16="http://schemas.microsoft.com/office/drawing/2014/main" val="10010"/>
                  </a:ext>
                </a:extLst>
              </a:tr>
            </a:tbl>
          </a:graphicData>
        </a:graphic>
      </p:graphicFrame>
      <p:sp>
        <p:nvSpPr>
          <p:cNvPr id="4173" name="Rectangle 3">
            <a:extLst>
              <a:ext uri="{FF2B5EF4-FFF2-40B4-BE49-F238E27FC236}">
                <a16:creationId xmlns:a16="http://schemas.microsoft.com/office/drawing/2014/main" id="{12D2E3DC-A99D-4F94-8775-92AC25059673}"/>
              </a:ext>
            </a:extLst>
          </p:cNvPr>
          <p:cNvSpPr>
            <a:spLocks noChangeArrowheads="1"/>
          </p:cNvSpPr>
          <p:nvPr/>
        </p:nvSpPr>
        <p:spPr bwMode="auto">
          <a:xfrm>
            <a:off x="1731963" y="7229475"/>
            <a:ext cx="40751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1: Top 10 rows of Mumbai neighborhoods data scraped from Wikipedia.</a:t>
            </a:r>
          </a:p>
        </p:txBody>
      </p:sp>
      <p:sp>
        <p:nvSpPr>
          <p:cNvPr id="4174" name="Rectangle 4">
            <a:extLst>
              <a:ext uri="{FF2B5EF4-FFF2-40B4-BE49-F238E27FC236}">
                <a16:creationId xmlns:a16="http://schemas.microsoft.com/office/drawing/2014/main" id="{C4126B1C-24DD-4FEE-818D-B977DDF85386}"/>
              </a:ext>
            </a:extLst>
          </p:cNvPr>
          <p:cNvSpPr>
            <a:spLocks noChangeArrowheads="1"/>
          </p:cNvSpPr>
          <p:nvPr/>
        </p:nvSpPr>
        <p:spPr bwMode="auto">
          <a:xfrm>
            <a:off x="895350" y="7854950"/>
            <a:ext cx="577691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2525"/>
              </a:spcBef>
              <a:spcAft>
                <a:spcPts val="1475"/>
              </a:spcAft>
            </a:pPr>
            <a:r>
              <a:rPr lang="en-US" altLang="en-US" sz="1600">
                <a:solidFill>
                  <a:srgbClr val="2F5496"/>
                </a:solidFill>
                <a:latin typeface="Times New Roman" panose="02020603050405020304" pitchFamily="18" charset="0"/>
              </a:rPr>
              <a:t>Geographical Coordinates</a:t>
            </a:r>
          </a:p>
          <a:p>
            <a:pPr algn="just" eaLnBrk="1" hangingPunct="1">
              <a:lnSpc>
                <a:spcPts val="3213"/>
              </a:lnSpc>
            </a:pPr>
            <a:r>
              <a:rPr lang="en-US" altLang="en-US" sz="1300">
                <a:latin typeface="Times New Roman" panose="02020603050405020304" pitchFamily="18" charset="0"/>
              </a:rPr>
              <a:t>The geographical coordinates for Mumbai has been obtained from the GeoPy library in python. This data is relevant for plotting the map of Mumbai using the Folium library in python. The code for getting the geographical coordinates of Mumbai is shown in Figure 2.</a:t>
            </a:r>
          </a:p>
        </p:txBody>
      </p:sp>
      <p:sp>
        <p:nvSpPr>
          <p:cNvPr id="4175" name="Rectangle 5">
            <a:extLst>
              <a:ext uri="{FF2B5EF4-FFF2-40B4-BE49-F238E27FC236}">
                <a16:creationId xmlns:a16="http://schemas.microsoft.com/office/drawing/2014/main" id="{C68CEA42-B3CE-4F61-99B7-7CD03A60A2D7}"/>
              </a:ext>
            </a:extLst>
          </p:cNvPr>
          <p:cNvSpPr>
            <a:spLocks noChangeArrowheads="1"/>
          </p:cNvSpPr>
          <p:nvPr/>
        </p:nvSpPr>
        <p:spPr bwMode="auto">
          <a:xfrm>
            <a:off x="6477000" y="10088563"/>
            <a:ext cx="968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3</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5581C32-37EE-41D6-94A2-361E46DA54FF}"/>
              </a:ext>
            </a:extLst>
          </p:cNvPr>
          <p:cNvSpPr>
            <a:spLocks noChangeArrowheads="1"/>
          </p:cNvSpPr>
          <p:nvPr/>
        </p:nvSpPr>
        <p:spPr bwMode="auto">
          <a:xfrm>
            <a:off x="1282700" y="993775"/>
            <a:ext cx="49815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84150" indent="-165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913"/>
              </a:lnSpc>
            </a:pPr>
            <a:r>
              <a:rPr lang="en-US" altLang="en-US" sz="800">
                <a:latin typeface="Consolas" panose="020B0609020204030204" pitchFamily="49" charset="0"/>
              </a:rPr>
              <a:t>address </a:t>
            </a:r>
            <a:r>
              <a:rPr lang="en-US" altLang="en-US" sz="800">
                <a:solidFill>
                  <a:srgbClr val="9439CD"/>
                </a:solidFill>
                <a:latin typeface="Consolas" panose="020B0609020204030204" pitchFamily="49" charset="0"/>
              </a:rPr>
              <a:t>= </a:t>
            </a:r>
            <a:r>
              <a:rPr lang="en-US" altLang="en-US" sz="800">
                <a:solidFill>
                  <a:srgbClr val="9A3237"/>
                </a:solidFill>
                <a:latin typeface="Consolas" panose="020B0609020204030204" pitchFamily="49" charset="0"/>
              </a:rPr>
              <a:t>'Mumbai, IN'</a:t>
            </a:r>
          </a:p>
          <a:p>
            <a:pPr eaLnBrk="1" hangingPunct="1">
              <a:lnSpc>
                <a:spcPts val="913"/>
              </a:lnSpc>
            </a:pPr>
            <a:r>
              <a:rPr lang="en-US" altLang="en-US" sz="800">
                <a:latin typeface="Consolas" panose="020B0609020204030204" pitchFamily="49" charset="0"/>
              </a:rPr>
              <a:t>geolocator </a:t>
            </a:r>
            <a:r>
              <a:rPr lang="en-US" altLang="en-US" sz="800">
                <a:solidFill>
                  <a:srgbClr val="9439CD"/>
                </a:solidFill>
                <a:latin typeface="Consolas" panose="020B0609020204030204" pitchFamily="49" charset="0"/>
              </a:rPr>
              <a:t>= </a:t>
            </a:r>
            <a:r>
              <a:rPr lang="en-US" altLang="en-US" sz="800">
                <a:latin typeface="Consolas" panose="020B0609020204030204" pitchFamily="49" charset="0"/>
              </a:rPr>
              <a:t>Nominating)</a:t>
            </a:r>
          </a:p>
          <a:p>
            <a:pPr eaLnBrk="1" hangingPunct="1">
              <a:lnSpc>
                <a:spcPts val="913"/>
              </a:lnSpc>
            </a:pPr>
            <a:r>
              <a:rPr lang="en-US" altLang="en-US" sz="800">
                <a:latin typeface="Consolas" panose="020B0609020204030204" pitchFamily="49" charset="0"/>
              </a:rPr>
              <a:t>location </a:t>
            </a:r>
            <a:r>
              <a:rPr lang="en-US" altLang="en-US" sz="800">
                <a:solidFill>
                  <a:srgbClr val="9439CD"/>
                </a:solidFill>
                <a:latin typeface="Consolas" panose="020B0609020204030204" pitchFamily="49" charset="0"/>
              </a:rPr>
              <a:t>= </a:t>
            </a:r>
            <a:r>
              <a:rPr lang="en-US" altLang="en-US" sz="800">
                <a:latin typeface="Consolas" panose="020B0609020204030204" pitchFamily="49" charset="0"/>
              </a:rPr>
              <a:t>geolocator.geocode(address)</a:t>
            </a:r>
          </a:p>
          <a:p>
            <a:pPr eaLnBrk="1" hangingPunct="1">
              <a:lnSpc>
                <a:spcPts val="913"/>
              </a:lnSpc>
            </a:pPr>
            <a:r>
              <a:rPr lang="en-US" altLang="en-US" sz="800">
                <a:latin typeface="Consolas" panose="020B0609020204030204" pitchFamily="49" charset="0"/>
              </a:rPr>
              <a:t>latitude </a:t>
            </a:r>
            <a:r>
              <a:rPr lang="en-US" altLang="en-US" sz="800">
                <a:solidFill>
                  <a:srgbClr val="9439CD"/>
                </a:solidFill>
                <a:latin typeface="Consolas" panose="020B0609020204030204" pitchFamily="49" charset="0"/>
              </a:rPr>
              <a:t>= </a:t>
            </a:r>
            <a:r>
              <a:rPr lang="en-US" altLang="en-US" sz="800">
                <a:latin typeface="Consolas" panose="020B0609020204030204" pitchFamily="49" charset="0"/>
              </a:rPr>
              <a:t>location.latitude</a:t>
            </a:r>
          </a:p>
          <a:p>
            <a:pPr eaLnBrk="1" hangingPunct="1">
              <a:lnSpc>
                <a:spcPts val="913"/>
              </a:lnSpc>
            </a:pPr>
            <a:r>
              <a:rPr lang="en-US" altLang="en-US" sz="800">
                <a:latin typeface="Consolas" panose="020B0609020204030204" pitchFamily="49" charset="0"/>
              </a:rPr>
              <a:t>longitude </a:t>
            </a:r>
            <a:r>
              <a:rPr lang="en-US" altLang="en-US" sz="800">
                <a:solidFill>
                  <a:srgbClr val="9439CD"/>
                </a:solidFill>
                <a:latin typeface="Consolas" panose="020B0609020204030204" pitchFamily="49" charset="0"/>
              </a:rPr>
              <a:t>= </a:t>
            </a:r>
            <a:r>
              <a:rPr lang="en-US" altLang="en-US" sz="800">
                <a:latin typeface="Consolas" panose="020B0609020204030204" pitchFamily="49" charset="0"/>
              </a:rPr>
              <a:t>location.longitude</a:t>
            </a:r>
          </a:p>
          <a:p>
            <a:pPr eaLnBrk="1" hangingPunct="1">
              <a:lnSpc>
                <a:spcPts val="1613"/>
              </a:lnSpc>
              <a:spcAft>
                <a:spcPts val="625"/>
              </a:spcAft>
            </a:pPr>
            <a:r>
              <a:rPr lang="en-US" altLang="en-US" sz="800">
                <a:solidFill>
                  <a:srgbClr val="464E22"/>
                </a:solidFill>
                <a:latin typeface="Consolas" panose="020B0609020204030204" pitchFamily="49" charset="0"/>
              </a:rPr>
              <a:t>print('The </a:t>
            </a:r>
            <a:r>
              <a:rPr lang="en-US" altLang="en-US" sz="800">
                <a:solidFill>
                  <a:srgbClr val="9A3237"/>
                </a:solidFill>
                <a:latin typeface="Consolas" panose="020B0609020204030204" pitchFamily="49" charset="0"/>
              </a:rPr>
              <a:t>geograpical coordinates of Mumbai are {&gt;, {&gt;.'</a:t>
            </a:r>
            <a:r>
              <a:rPr lang="en-US" altLang="en-US" sz="800">
                <a:latin typeface="Consolas" panose="020B0609020204030204" pitchFamily="49" charset="0"/>
              </a:rPr>
              <a:t>.formattlatitude, longitude)) The geograpical coordinates of Mumbai are 19.0759899, 72.8773928.</a:t>
            </a:r>
          </a:p>
        </p:txBody>
      </p:sp>
      <p:sp>
        <p:nvSpPr>
          <p:cNvPr id="5123" name="Rectangle 2">
            <a:extLst>
              <a:ext uri="{FF2B5EF4-FFF2-40B4-BE49-F238E27FC236}">
                <a16:creationId xmlns:a16="http://schemas.microsoft.com/office/drawing/2014/main" id="{C7C611FC-C035-435E-9825-6DED5DFDCB34}"/>
              </a:ext>
            </a:extLst>
          </p:cNvPr>
          <p:cNvSpPr>
            <a:spLocks noChangeArrowheads="1"/>
          </p:cNvSpPr>
          <p:nvPr/>
        </p:nvSpPr>
        <p:spPr bwMode="auto">
          <a:xfrm>
            <a:off x="2292350" y="2130425"/>
            <a:ext cx="295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625"/>
              </a:spcBef>
              <a:spcAft>
                <a:spcPts val="2525"/>
              </a:spcAft>
            </a:pPr>
            <a:r>
              <a:rPr lang="en-US" altLang="en-US" sz="900" b="1">
                <a:latin typeface="Times New Roman" panose="02020603050405020304" pitchFamily="18" charset="0"/>
              </a:rPr>
              <a:t>Figure 2: Obtaining geographical coordinates of Mumbai.</a:t>
            </a:r>
          </a:p>
        </p:txBody>
      </p:sp>
      <p:sp>
        <p:nvSpPr>
          <p:cNvPr id="5124" name="Rectangle 3">
            <a:extLst>
              <a:ext uri="{FF2B5EF4-FFF2-40B4-BE49-F238E27FC236}">
                <a16:creationId xmlns:a16="http://schemas.microsoft.com/office/drawing/2014/main" id="{AE24A64A-59A5-42D3-B334-0D5F04C9C5B0}"/>
              </a:ext>
            </a:extLst>
          </p:cNvPr>
          <p:cNvSpPr>
            <a:spLocks noChangeArrowheads="1"/>
          </p:cNvSpPr>
          <p:nvPr/>
        </p:nvSpPr>
        <p:spPr bwMode="auto">
          <a:xfrm>
            <a:off x="895350" y="2724150"/>
            <a:ext cx="577056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2525"/>
              </a:spcBef>
              <a:spcAft>
                <a:spcPts val="1475"/>
              </a:spcAft>
            </a:pPr>
            <a:r>
              <a:rPr lang="en-US" altLang="en-US" sz="1300">
                <a:latin typeface="Times New Roman" panose="02020603050405020304" pitchFamily="18" charset="0"/>
              </a:rPr>
              <a:t>The geocoder library in python has been used to obtain latitude and longitude data for various neighborhoods in Mumbai. The coordinates of all neighborhoods in Mumbai are used to check the accuracy of coordinates given on Wikipedia and replace them in our data frame if the absolute difference is more than 0.001. These refined coordinates are then further used for plotting neighborhoods using the Folium library in python. Figure 3 shows the coordinates of neighborhoods in Mumbai obtained from Wikipedia as ‘Latitude’ and ‘Longitude’ and those obtained from geocoder as ‘Latitudel’ and ‘Longitudel’. Furthermore, it also shows the absolute difference between the two latitude columns and the two longitude columns as ‘Latdiff and ‘Longdiff, respectively. Once again only the top 10 rows are shown.</a:t>
            </a:r>
          </a:p>
        </p:txBody>
      </p:sp>
      <p:graphicFrame>
        <p:nvGraphicFramePr>
          <p:cNvPr id="5" name="Table 4">
            <a:extLst>
              <a:ext uri="{FF2B5EF4-FFF2-40B4-BE49-F238E27FC236}">
                <a16:creationId xmlns:a16="http://schemas.microsoft.com/office/drawing/2014/main" id="{E76ADC20-0AF3-4099-A2A7-D12912D868BD}"/>
              </a:ext>
            </a:extLst>
          </p:cNvPr>
          <p:cNvGraphicFramePr>
            <a:graphicFrameLocks noGrp="1"/>
          </p:cNvGraphicFramePr>
          <p:nvPr/>
        </p:nvGraphicFramePr>
        <p:xfrm>
          <a:off x="1408113" y="7254875"/>
          <a:ext cx="4832350" cy="2065336"/>
        </p:xfrm>
        <a:graphic>
          <a:graphicData uri="http://schemas.openxmlformats.org/drawingml/2006/table">
            <a:tbl>
              <a:tblPr/>
              <a:tblGrid>
                <a:gridCol w="208291">
                  <a:extLst>
                    <a:ext uri="{9D8B030D-6E8A-4147-A177-3AD203B41FA5}">
                      <a16:colId xmlns:a16="http://schemas.microsoft.com/office/drawing/2014/main" val="20000"/>
                    </a:ext>
                  </a:extLst>
                </a:gridCol>
                <a:gridCol w="777281">
                  <a:extLst>
                    <a:ext uri="{9D8B030D-6E8A-4147-A177-3AD203B41FA5}">
                      <a16:colId xmlns:a16="http://schemas.microsoft.com/office/drawing/2014/main" val="20001"/>
                    </a:ext>
                  </a:extLst>
                </a:gridCol>
                <a:gridCol w="765088">
                  <a:extLst>
                    <a:ext uri="{9D8B030D-6E8A-4147-A177-3AD203B41FA5}">
                      <a16:colId xmlns:a16="http://schemas.microsoft.com/office/drawing/2014/main" val="20002"/>
                    </a:ext>
                  </a:extLst>
                </a:gridCol>
                <a:gridCol w="426742">
                  <a:extLst>
                    <a:ext uri="{9D8B030D-6E8A-4147-A177-3AD203B41FA5}">
                      <a16:colId xmlns:a16="http://schemas.microsoft.com/office/drawing/2014/main" val="20003"/>
                    </a:ext>
                  </a:extLst>
                </a:gridCol>
                <a:gridCol w="502946">
                  <a:extLst>
                    <a:ext uri="{9D8B030D-6E8A-4147-A177-3AD203B41FA5}">
                      <a16:colId xmlns:a16="http://schemas.microsoft.com/office/drawing/2014/main" val="20004"/>
                    </a:ext>
                  </a:extLst>
                </a:gridCol>
                <a:gridCol w="472465">
                  <a:extLst>
                    <a:ext uri="{9D8B030D-6E8A-4147-A177-3AD203B41FA5}">
                      <a16:colId xmlns:a16="http://schemas.microsoft.com/office/drawing/2014/main" val="20005"/>
                    </a:ext>
                  </a:extLst>
                </a:gridCol>
                <a:gridCol w="551717">
                  <a:extLst>
                    <a:ext uri="{9D8B030D-6E8A-4147-A177-3AD203B41FA5}">
                      <a16:colId xmlns:a16="http://schemas.microsoft.com/office/drawing/2014/main" val="20006"/>
                    </a:ext>
                  </a:extLst>
                </a:gridCol>
                <a:gridCol w="545621">
                  <a:extLst>
                    <a:ext uri="{9D8B030D-6E8A-4147-A177-3AD203B41FA5}">
                      <a16:colId xmlns:a16="http://schemas.microsoft.com/office/drawing/2014/main" val="20007"/>
                    </a:ext>
                  </a:extLst>
                </a:gridCol>
                <a:gridCol w="582199">
                  <a:extLst>
                    <a:ext uri="{9D8B030D-6E8A-4147-A177-3AD203B41FA5}">
                      <a16:colId xmlns:a16="http://schemas.microsoft.com/office/drawing/2014/main" val="20008"/>
                    </a:ext>
                  </a:extLst>
                </a:gridCol>
              </a:tblGrid>
              <a:tr h="152311">
                <a:tc>
                  <a:txBody>
                    <a:bodyPr/>
                    <a:lstStyle/>
                    <a:p>
                      <a:endParaRPr sz="800"/>
                    </a:p>
                  </a:txBody>
                  <a:tcPr marL="0" marR="0" marT="0" marB="0"/>
                </a:tc>
                <a:tc>
                  <a:txBody>
                    <a:bodyPr/>
                    <a:lstStyle/>
                    <a:p>
                      <a:pPr indent="0" algn="r"/>
                      <a:r>
                        <a:rPr lang="en-US" sz="500" b="1">
                          <a:latin typeface="Tahoma"/>
                        </a:rPr>
                        <a:t>Neighborhood</a:t>
                      </a:r>
                    </a:p>
                  </a:txBody>
                  <a:tcPr marL="0" marR="0" marT="0" marB="0"/>
                </a:tc>
                <a:tc>
                  <a:txBody>
                    <a:bodyPr/>
                    <a:lstStyle/>
                    <a:p>
                      <a:pPr indent="0" algn="r"/>
                      <a:r>
                        <a:rPr lang="en-US" sz="500" b="1">
                          <a:latin typeface="Tahoma"/>
                        </a:rPr>
                        <a:t>Location</a:t>
                      </a:r>
                    </a:p>
                  </a:txBody>
                  <a:tcPr marL="0" marR="0" marT="0" marB="0"/>
                </a:tc>
                <a:tc>
                  <a:txBody>
                    <a:bodyPr/>
                    <a:lstStyle/>
                    <a:p>
                      <a:pPr indent="0"/>
                      <a:r>
                        <a:rPr lang="en-US" sz="500" b="1">
                          <a:latin typeface="Tahoma"/>
                        </a:rPr>
                        <a:t>Latitude</a:t>
                      </a:r>
                    </a:p>
                  </a:txBody>
                  <a:tcPr marL="0" marR="0" marT="0" marB="0"/>
                </a:tc>
                <a:tc>
                  <a:txBody>
                    <a:bodyPr/>
                    <a:lstStyle/>
                    <a:p>
                      <a:pPr indent="0" algn="r"/>
                      <a:r>
                        <a:rPr lang="en-US" sz="500" b="1">
                          <a:latin typeface="Tahoma"/>
                        </a:rPr>
                        <a:t>Longitude</a:t>
                      </a:r>
                    </a:p>
                  </a:txBody>
                  <a:tcPr marL="0" marR="0" marT="0" marB="0"/>
                </a:tc>
                <a:tc>
                  <a:txBody>
                    <a:bodyPr/>
                    <a:lstStyle/>
                    <a:p>
                      <a:pPr indent="0"/>
                      <a:r>
                        <a:rPr lang="en-US" sz="500" b="1">
                          <a:latin typeface="Tahoma"/>
                        </a:rPr>
                        <a:t>Latitudel</a:t>
                      </a:r>
                    </a:p>
                  </a:txBody>
                  <a:tcPr marL="0" marR="0" marT="0" marB="0"/>
                </a:tc>
                <a:tc>
                  <a:txBody>
                    <a:bodyPr/>
                    <a:lstStyle/>
                    <a:p>
                      <a:pPr indent="0" algn="r"/>
                      <a:r>
                        <a:rPr lang="en-US" sz="500" b="1">
                          <a:latin typeface="Tahoma"/>
                        </a:rPr>
                        <a:t>Longitudel</a:t>
                      </a:r>
                    </a:p>
                  </a:txBody>
                  <a:tcPr marL="0" marR="0" marT="0" marB="0"/>
                </a:tc>
                <a:tc>
                  <a:txBody>
                    <a:bodyPr/>
                    <a:lstStyle/>
                    <a:p>
                      <a:pPr indent="0" algn="r"/>
                      <a:r>
                        <a:rPr lang="en-US" sz="500" b="1">
                          <a:latin typeface="Tahoma"/>
                        </a:rPr>
                        <a:t>Latdiff</a:t>
                      </a:r>
                    </a:p>
                  </a:txBody>
                  <a:tcPr marL="0" marR="0" marT="0" marB="0"/>
                </a:tc>
                <a:tc>
                  <a:txBody>
                    <a:bodyPr/>
                    <a:lstStyle/>
                    <a:p>
                      <a:pPr indent="0" algn="r"/>
                      <a:r>
                        <a:rPr lang="en-US" sz="500" b="1">
                          <a:latin typeface="Tahoma"/>
                        </a:rPr>
                        <a:t>Longdiff</a:t>
                      </a:r>
                    </a:p>
                  </a:txBody>
                  <a:tcPr marL="0" marR="0" marT="0" marB="0"/>
                </a:tc>
                <a:extLst>
                  <a:ext uri="{0D108BD9-81ED-4DB2-BD59-A6C34878D82A}">
                    <a16:rowId xmlns:a16="http://schemas.microsoft.com/office/drawing/2014/main" val="10000"/>
                  </a:ext>
                </a:extLst>
              </a:tr>
              <a:tr h="198004">
                <a:tc>
                  <a:txBody>
                    <a:bodyPr/>
                    <a:lstStyle/>
                    <a:p>
                      <a:pPr indent="0"/>
                      <a:r>
                        <a:rPr lang="en-US" sz="500" b="1">
                          <a:latin typeface="Tahoma"/>
                        </a:rPr>
                        <a:t>0</a:t>
                      </a:r>
                    </a:p>
                  </a:txBody>
                  <a:tcPr marL="0" marR="0" marT="0" marB="0" anchor="ctr"/>
                </a:tc>
                <a:tc>
                  <a:txBody>
                    <a:bodyPr/>
                    <a:lstStyle/>
                    <a:p>
                      <a:pPr indent="0" algn="r"/>
                      <a:r>
                        <a:rPr lang="en-US" sz="600">
                          <a:latin typeface="Tahoma"/>
                        </a:rPr>
                        <a:t>Amboli</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19.1293</a:t>
                      </a:r>
                    </a:p>
                  </a:txBody>
                  <a:tcPr marL="0" marR="0" marT="0" marB="0" anchor="ctr"/>
                </a:tc>
                <a:tc>
                  <a:txBody>
                    <a:bodyPr/>
                    <a:lstStyle/>
                    <a:p>
                      <a:pPr indent="0" algn="r"/>
                      <a:r>
                        <a:rPr lang="en-US" sz="600">
                          <a:latin typeface="Tahoma"/>
                        </a:rPr>
                        <a:t>72.8464</a:t>
                      </a:r>
                    </a:p>
                  </a:txBody>
                  <a:tcPr marL="0" marR="0" marT="0" marB="0" anchor="ctr"/>
                </a:tc>
                <a:tc>
                  <a:txBody>
                    <a:bodyPr/>
                    <a:lstStyle/>
                    <a:p>
                      <a:pPr marL="114300" indent="0"/>
                      <a:r>
                        <a:rPr lang="en-US" sz="600">
                          <a:latin typeface="Tahoma"/>
                        </a:rPr>
                        <a:t>19.1291</a:t>
                      </a:r>
                    </a:p>
                  </a:txBody>
                  <a:tcPr marL="0" marR="0" marT="0" marB="0" anchor="ctr"/>
                </a:tc>
                <a:tc>
                  <a:txBody>
                    <a:bodyPr/>
                    <a:lstStyle/>
                    <a:p>
                      <a:pPr indent="0" algn="r"/>
                      <a:r>
                        <a:rPr lang="en-US" sz="600">
                          <a:latin typeface="Tahoma"/>
                        </a:rPr>
                        <a:t>72.8464</a:t>
                      </a:r>
                    </a:p>
                  </a:txBody>
                  <a:tcPr marL="0" marR="0" marT="0" marB="0" anchor="ctr"/>
                </a:tc>
                <a:tc>
                  <a:txBody>
                    <a:bodyPr/>
                    <a:lstStyle/>
                    <a:p>
                      <a:pPr indent="0" algn="r"/>
                      <a:r>
                        <a:rPr lang="en-US" sz="600">
                          <a:latin typeface="Tahoma"/>
                        </a:rPr>
                        <a:t>0.00024</a:t>
                      </a:r>
                    </a:p>
                  </a:txBody>
                  <a:tcPr marL="0" marR="0" marT="0" marB="0" anchor="ctr"/>
                </a:tc>
                <a:tc>
                  <a:txBody>
                    <a:bodyPr/>
                    <a:lstStyle/>
                    <a:p>
                      <a:pPr indent="0" algn="r"/>
                      <a:r>
                        <a:rPr lang="en-US" sz="600">
                          <a:latin typeface="Tahoma"/>
                        </a:rPr>
                        <a:t>0.00304</a:t>
                      </a:r>
                    </a:p>
                  </a:txBody>
                  <a:tcPr marL="0" marR="0" marT="0" marB="0" anchor="ctr"/>
                </a:tc>
                <a:extLst>
                  <a:ext uri="{0D108BD9-81ED-4DB2-BD59-A6C34878D82A}">
                    <a16:rowId xmlns:a16="http://schemas.microsoft.com/office/drawing/2014/main" val="10001"/>
                  </a:ext>
                </a:extLst>
              </a:tr>
              <a:tr h="198004">
                <a:tc>
                  <a:txBody>
                    <a:bodyPr/>
                    <a:lstStyle/>
                    <a:p>
                      <a:pPr indent="0"/>
                      <a:r>
                        <a:rPr lang="en-US" sz="500" b="1">
                          <a:latin typeface="Tahoma"/>
                        </a:rPr>
                        <a:t>1</a:t>
                      </a:r>
                    </a:p>
                  </a:txBody>
                  <a:tcPr marL="0" marR="0" marT="0" marB="0" anchor="ctr"/>
                </a:tc>
                <a:tc>
                  <a:txBody>
                    <a:bodyPr/>
                    <a:lstStyle/>
                    <a:p>
                      <a:pPr indent="0" algn="r"/>
                      <a:r>
                        <a:rPr lang="en-US" sz="600">
                          <a:latin typeface="Tahoma"/>
                        </a:rPr>
                        <a:t>Chakala, Andheri</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19.1084</a:t>
                      </a:r>
                    </a:p>
                  </a:txBody>
                  <a:tcPr marL="0" marR="0" marT="0" marB="0" anchor="ctr"/>
                </a:tc>
                <a:tc>
                  <a:txBody>
                    <a:bodyPr/>
                    <a:lstStyle/>
                    <a:p>
                      <a:pPr indent="0" algn="r"/>
                      <a:r>
                        <a:rPr lang="en-US" sz="600">
                          <a:latin typeface="Tahoma"/>
                        </a:rPr>
                        <a:t>72.8623</a:t>
                      </a:r>
                    </a:p>
                  </a:txBody>
                  <a:tcPr marL="0" marR="0" marT="0" marB="0" anchor="ctr"/>
                </a:tc>
                <a:tc>
                  <a:txBody>
                    <a:bodyPr/>
                    <a:lstStyle/>
                    <a:p>
                      <a:pPr marL="114300" indent="0"/>
                      <a:r>
                        <a:rPr lang="en-US" sz="600">
                          <a:latin typeface="Tahoma"/>
                        </a:rPr>
                        <a:t>19.1084</a:t>
                      </a:r>
                    </a:p>
                  </a:txBody>
                  <a:tcPr marL="0" marR="0" marT="0" marB="0" anchor="ctr"/>
                </a:tc>
                <a:tc>
                  <a:txBody>
                    <a:bodyPr/>
                    <a:lstStyle/>
                    <a:p>
                      <a:pPr indent="0" algn="r"/>
                      <a:r>
                        <a:rPr lang="en-US" sz="600">
                          <a:latin typeface="Tahoma"/>
                        </a:rPr>
                        <a:t>72.8623</a:t>
                      </a:r>
                    </a:p>
                  </a:txBody>
                  <a:tcPr marL="0" marR="0" marT="0" marB="0" anchor="ctr"/>
                </a:tc>
                <a:tc>
                  <a:txBody>
                    <a:bodyPr/>
                    <a:lstStyle/>
                    <a:p>
                      <a:pPr indent="0" algn="r"/>
                      <a:r>
                        <a:rPr lang="en-US" sz="600">
                          <a:latin typeface="Tahoma"/>
                        </a:rPr>
                        <a:t>0.003028</a:t>
                      </a:r>
                    </a:p>
                  </a:txBody>
                  <a:tcPr marL="0" marR="0" marT="0" marB="0" anchor="ctr"/>
                </a:tc>
                <a:tc>
                  <a:txBody>
                    <a:bodyPr/>
                    <a:lstStyle/>
                    <a:p>
                      <a:pPr indent="0" algn="r"/>
                      <a:r>
                        <a:rPr lang="en-US" sz="600">
                          <a:latin typeface="Tahoma"/>
                        </a:rPr>
                        <a:t>0.001497</a:t>
                      </a:r>
                    </a:p>
                  </a:txBody>
                  <a:tcPr marL="0" marR="0" marT="0" marB="0" anchor="ctr"/>
                </a:tc>
                <a:extLst>
                  <a:ext uri="{0D108BD9-81ED-4DB2-BD59-A6C34878D82A}">
                    <a16:rowId xmlns:a16="http://schemas.microsoft.com/office/drawing/2014/main" val="10002"/>
                  </a:ext>
                </a:extLst>
              </a:tr>
              <a:tr h="194958">
                <a:tc>
                  <a:txBody>
                    <a:bodyPr/>
                    <a:lstStyle/>
                    <a:p>
                      <a:pPr indent="0"/>
                      <a:r>
                        <a:rPr lang="en-US" sz="500" b="1">
                          <a:latin typeface="Tahoma"/>
                        </a:rPr>
                        <a:t>2</a:t>
                      </a:r>
                    </a:p>
                  </a:txBody>
                  <a:tcPr marL="0" marR="0" marT="0" marB="0" anchor="ctr"/>
                </a:tc>
                <a:tc>
                  <a:txBody>
                    <a:bodyPr/>
                    <a:lstStyle/>
                    <a:p>
                      <a:pPr indent="0" algn="r"/>
                      <a:r>
                        <a:rPr lang="en-US" sz="600">
                          <a:latin typeface="Tahoma"/>
                        </a:rPr>
                        <a:t>D.N. Nagar</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19.1241</a:t>
                      </a:r>
                    </a:p>
                  </a:txBody>
                  <a:tcPr marL="0" marR="0" marT="0" marB="0" anchor="ctr"/>
                </a:tc>
                <a:tc>
                  <a:txBody>
                    <a:bodyPr/>
                    <a:lstStyle/>
                    <a:p>
                      <a:pPr indent="0" algn="r"/>
                      <a:r>
                        <a:rPr lang="en-US" sz="600">
                          <a:latin typeface="Tahoma"/>
                        </a:rPr>
                        <a:t>72.8325</a:t>
                      </a:r>
                    </a:p>
                  </a:txBody>
                  <a:tcPr marL="0" marR="0" marT="0" marB="0" anchor="ctr"/>
                </a:tc>
                <a:tc>
                  <a:txBody>
                    <a:bodyPr/>
                    <a:lstStyle/>
                    <a:p>
                      <a:pPr marL="114300" indent="0"/>
                      <a:r>
                        <a:rPr lang="en-US" sz="600">
                          <a:latin typeface="Tahoma"/>
                        </a:rPr>
                        <a:t>19.1251</a:t>
                      </a:r>
                    </a:p>
                  </a:txBody>
                  <a:tcPr marL="0" marR="0" marT="0" marB="0" anchor="ctr"/>
                </a:tc>
                <a:tc>
                  <a:txBody>
                    <a:bodyPr/>
                    <a:lstStyle/>
                    <a:p>
                      <a:pPr indent="0" algn="r"/>
                      <a:r>
                        <a:rPr lang="en-US" sz="600">
                          <a:latin typeface="Tahoma"/>
                        </a:rPr>
                        <a:t>72.8325</a:t>
                      </a:r>
                    </a:p>
                  </a:txBody>
                  <a:tcPr marL="0" marR="0" marT="0" marB="0" anchor="ctr"/>
                </a:tc>
                <a:tc>
                  <a:txBody>
                    <a:bodyPr/>
                    <a:lstStyle/>
                    <a:p>
                      <a:pPr indent="0" algn="r"/>
                      <a:r>
                        <a:rPr lang="en-US" sz="600">
                          <a:latin typeface="Tahoma"/>
                        </a:rPr>
                        <a:t>0.000965</a:t>
                      </a:r>
                    </a:p>
                  </a:txBody>
                  <a:tcPr marL="0" marR="0" marT="0" marB="0" anchor="ctr"/>
                </a:tc>
                <a:tc>
                  <a:txBody>
                    <a:bodyPr/>
                    <a:lstStyle/>
                    <a:p>
                      <a:pPr indent="0" algn="r"/>
                      <a:r>
                        <a:rPr lang="en-US" sz="600">
                          <a:latin typeface="Tahoma"/>
                        </a:rPr>
                        <a:t>0.001107</a:t>
                      </a:r>
                    </a:p>
                  </a:txBody>
                  <a:tcPr marL="0" marR="0" marT="0" marB="0" anchor="ctr"/>
                </a:tc>
                <a:extLst>
                  <a:ext uri="{0D108BD9-81ED-4DB2-BD59-A6C34878D82A}">
                    <a16:rowId xmlns:a16="http://schemas.microsoft.com/office/drawing/2014/main" val="10003"/>
                  </a:ext>
                </a:extLst>
              </a:tr>
              <a:tr h="198004">
                <a:tc>
                  <a:txBody>
                    <a:bodyPr/>
                    <a:lstStyle/>
                    <a:p>
                      <a:pPr indent="0"/>
                      <a:r>
                        <a:rPr lang="en-US" sz="500" b="1">
                          <a:latin typeface="Tahoma"/>
                        </a:rPr>
                        <a:t>3</a:t>
                      </a:r>
                    </a:p>
                  </a:txBody>
                  <a:tcPr marL="0" marR="0" marT="0" marB="0" anchor="ctr"/>
                </a:tc>
                <a:tc>
                  <a:txBody>
                    <a:bodyPr/>
                    <a:lstStyle/>
                    <a:p>
                      <a:pPr indent="0" algn="r"/>
                      <a:r>
                        <a:rPr lang="en-US" sz="600">
                          <a:latin typeface="Tahoma"/>
                        </a:rPr>
                        <a:t>Four Bungalows</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19.1263</a:t>
                      </a:r>
                    </a:p>
                  </a:txBody>
                  <a:tcPr marL="0" marR="0" marT="0" marB="0" anchor="ctr"/>
                </a:tc>
                <a:tc>
                  <a:txBody>
                    <a:bodyPr/>
                    <a:lstStyle/>
                    <a:p>
                      <a:pPr indent="0" algn="r"/>
                      <a:r>
                        <a:rPr lang="en-US" sz="600">
                          <a:latin typeface="Tahoma"/>
                        </a:rPr>
                        <a:t>72.8243</a:t>
                      </a:r>
                    </a:p>
                  </a:txBody>
                  <a:tcPr marL="0" marR="0" marT="0" marB="0" anchor="ctr"/>
                </a:tc>
                <a:tc>
                  <a:txBody>
                    <a:bodyPr/>
                    <a:lstStyle/>
                    <a:p>
                      <a:pPr marL="114300" indent="0"/>
                      <a:r>
                        <a:rPr lang="en-US" sz="600">
                          <a:latin typeface="Tahoma"/>
                        </a:rPr>
                        <a:t>19.1263</a:t>
                      </a:r>
                    </a:p>
                  </a:txBody>
                  <a:tcPr marL="0" marR="0" marT="0" marB="0" anchor="ctr"/>
                </a:tc>
                <a:tc>
                  <a:txBody>
                    <a:bodyPr/>
                    <a:lstStyle/>
                    <a:p>
                      <a:pPr indent="0" algn="r"/>
                      <a:r>
                        <a:rPr lang="en-US" sz="600">
                          <a:latin typeface="Tahoma"/>
                        </a:rPr>
                        <a:t>72.8243</a:t>
                      </a:r>
                    </a:p>
                  </a:txBody>
                  <a:tcPr marL="0" marR="0" marT="0" marB="0" anchor="ctr"/>
                </a:tc>
                <a:tc>
                  <a:txBody>
                    <a:bodyPr/>
                    <a:lstStyle/>
                    <a:p>
                      <a:pPr indent="0" algn="r"/>
                      <a:r>
                        <a:rPr lang="en-US" sz="600">
                          <a:latin typeface="Tahoma"/>
                        </a:rPr>
                        <a:t>0.001606</a:t>
                      </a:r>
                    </a:p>
                  </a:txBody>
                  <a:tcPr marL="0" marR="0" marT="0" marB="0" anchor="ctr"/>
                </a:tc>
                <a:tc>
                  <a:txBody>
                    <a:bodyPr/>
                    <a:lstStyle/>
                    <a:p>
                      <a:pPr indent="0" algn="r"/>
                      <a:r>
                        <a:rPr lang="en-US" sz="600">
                          <a:latin typeface="Tahoma"/>
                        </a:rPr>
                        <a:t>0.00288</a:t>
                      </a:r>
                    </a:p>
                  </a:txBody>
                  <a:tcPr marL="0" marR="0" marT="0" marB="0" anchor="ctr"/>
                </a:tc>
                <a:extLst>
                  <a:ext uri="{0D108BD9-81ED-4DB2-BD59-A6C34878D82A}">
                    <a16:rowId xmlns:a16="http://schemas.microsoft.com/office/drawing/2014/main" val="10004"/>
                  </a:ext>
                </a:extLst>
              </a:tr>
              <a:tr h="191912">
                <a:tc>
                  <a:txBody>
                    <a:bodyPr/>
                    <a:lstStyle/>
                    <a:p>
                      <a:pPr indent="0"/>
                      <a:r>
                        <a:rPr lang="en-US" sz="500" b="1">
                          <a:latin typeface="Tahoma"/>
                        </a:rPr>
                        <a:t>4</a:t>
                      </a:r>
                    </a:p>
                  </a:txBody>
                  <a:tcPr marL="0" marR="0" marT="0" marB="0" anchor="ctr"/>
                </a:tc>
                <a:tc>
                  <a:txBody>
                    <a:bodyPr/>
                    <a:lstStyle/>
                    <a:p>
                      <a:pPr indent="0" algn="r"/>
                      <a:r>
                        <a:rPr lang="en-US" sz="600">
                          <a:latin typeface="Tahoma"/>
                        </a:rPr>
                        <a:t>Lokhandwala</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19.1432</a:t>
                      </a:r>
                    </a:p>
                  </a:txBody>
                  <a:tcPr marL="0" marR="0" marT="0" marB="0" anchor="ctr"/>
                </a:tc>
                <a:tc>
                  <a:txBody>
                    <a:bodyPr/>
                    <a:lstStyle/>
                    <a:p>
                      <a:pPr indent="0" algn="r"/>
                      <a:r>
                        <a:rPr lang="en-US" sz="600">
                          <a:latin typeface="Tahoma"/>
                        </a:rPr>
                        <a:t>72.8249</a:t>
                      </a:r>
                    </a:p>
                  </a:txBody>
                  <a:tcPr marL="0" marR="0" marT="0" marB="0" anchor="ctr"/>
                </a:tc>
                <a:tc>
                  <a:txBody>
                    <a:bodyPr/>
                    <a:lstStyle/>
                    <a:p>
                      <a:pPr marL="114300" indent="0"/>
                      <a:r>
                        <a:rPr lang="en-US" sz="600">
                          <a:latin typeface="Tahoma"/>
                        </a:rPr>
                        <a:t>19.1432</a:t>
                      </a:r>
                    </a:p>
                  </a:txBody>
                  <a:tcPr marL="0" marR="0" marT="0" marB="0" anchor="ctr"/>
                </a:tc>
                <a:tc>
                  <a:txBody>
                    <a:bodyPr/>
                    <a:lstStyle/>
                    <a:p>
                      <a:pPr indent="0" algn="r"/>
                      <a:r>
                        <a:rPr lang="en-US" sz="600">
                          <a:latin typeface="Tahoma"/>
                        </a:rPr>
                        <a:t>72.8249</a:t>
                      </a:r>
                    </a:p>
                  </a:txBody>
                  <a:tcPr marL="0" marR="0" marT="0" marB="0" anchor="ctr"/>
                </a:tc>
                <a:tc>
                  <a:txBody>
                    <a:bodyPr/>
                    <a:lstStyle/>
                    <a:p>
                      <a:pPr indent="0" algn="r"/>
                      <a:r>
                        <a:rPr lang="en-US" sz="600">
                          <a:latin typeface="Tahoma"/>
                        </a:rPr>
                        <a:t>0.012345</a:t>
                      </a:r>
                    </a:p>
                  </a:txBody>
                  <a:tcPr marL="0" marR="0" marT="0" marB="0" anchor="ctr"/>
                </a:tc>
                <a:tc>
                  <a:txBody>
                    <a:bodyPr/>
                    <a:lstStyle/>
                    <a:p>
                      <a:pPr indent="0" algn="r"/>
                      <a:r>
                        <a:rPr lang="en-US" sz="600">
                          <a:latin typeface="Tahoma"/>
                        </a:rPr>
                        <a:t>0.0044</a:t>
                      </a:r>
                    </a:p>
                  </a:txBody>
                  <a:tcPr marL="0" marR="0" marT="0" marB="0" anchor="ctr"/>
                </a:tc>
                <a:extLst>
                  <a:ext uri="{0D108BD9-81ED-4DB2-BD59-A6C34878D82A}">
                    <a16:rowId xmlns:a16="http://schemas.microsoft.com/office/drawing/2014/main" val="10005"/>
                  </a:ext>
                </a:extLst>
              </a:tr>
              <a:tr h="194958">
                <a:tc>
                  <a:txBody>
                    <a:bodyPr/>
                    <a:lstStyle/>
                    <a:p>
                      <a:pPr indent="0"/>
                      <a:r>
                        <a:rPr lang="en-US" sz="500" b="1">
                          <a:latin typeface="Tahoma"/>
                        </a:rPr>
                        <a:t>5</a:t>
                      </a:r>
                    </a:p>
                  </a:txBody>
                  <a:tcPr marL="0" marR="0" marT="0" marB="0" anchor="ctr"/>
                </a:tc>
                <a:tc>
                  <a:txBody>
                    <a:bodyPr/>
                    <a:lstStyle/>
                    <a:p>
                      <a:pPr indent="0" algn="r"/>
                      <a:r>
                        <a:rPr lang="en-US" sz="600">
                          <a:latin typeface="Tahoma"/>
                        </a:rPr>
                        <a:t>Marol</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19.1192</a:t>
                      </a:r>
                    </a:p>
                  </a:txBody>
                  <a:tcPr marL="0" marR="0" marT="0" marB="0" anchor="ctr"/>
                </a:tc>
                <a:tc>
                  <a:txBody>
                    <a:bodyPr/>
                    <a:lstStyle/>
                    <a:p>
                      <a:pPr indent="0" algn="r"/>
                      <a:r>
                        <a:rPr lang="en-US" sz="600">
                          <a:latin typeface="Tahoma"/>
                        </a:rPr>
                        <a:t>72.8827</a:t>
                      </a:r>
                    </a:p>
                  </a:txBody>
                  <a:tcPr marL="0" marR="0" marT="0" marB="0" anchor="ctr"/>
                </a:tc>
                <a:tc>
                  <a:txBody>
                    <a:bodyPr/>
                    <a:lstStyle/>
                    <a:p>
                      <a:pPr marL="114300" indent="0"/>
                      <a:r>
                        <a:rPr lang="en-US" sz="600">
                          <a:latin typeface="Tahoma"/>
                        </a:rPr>
                        <a:t>19.1191</a:t>
                      </a:r>
                    </a:p>
                  </a:txBody>
                  <a:tcPr marL="0" marR="0" marT="0" marB="0" anchor="ctr"/>
                </a:tc>
                <a:tc>
                  <a:txBody>
                    <a:bodyPr/>
                    <a:lstStyle/>
                    <a:p>
                      <a:pPr indent="0" algn="r"/>
                      <a:r>
                        <a:rPr lang="en-US" sz="600">
                          <a:latin typeface="Tahoma"/>
                        </a:rPr>
                        <a:t>72.8828</a:t>
                      </a:r>
                    </a:p>
                  </a:txBody>
                  <a:tcPr marL="0" marR="0" marT="0" marB="0" anchor="ctr"/>
                </a:tc>
                <a:tc>
                  <a:txBody>
                    <a:bodyPr/>
                    <a:lstStyle/>
                    <a:p>
                      <a:pPr indent="0" algn="r"/>
                      <a:r>
                        <a:rPr lang="en-US" sz="600">
                          <a:latin typeface="Tahoma"/>
                        </a:rPr>
                        <a:t>0.000169</a:t>
                      </a:r>
                    </a:p>
                  </a:txBody>
                  <a:tcPr marL="0" marR="0" marT="0" marB="0" anchor="ctr"/>
                </a:tc>
                <a:tc>
                  <a:txBody>
                    <a:bodyPr/>
                    <a:lstStyle/>
                    <a:p>
                      <a:pPr indent="0" algn="r"/>
                      <a:r>
                        <a:rPr lang="en-US" sz="600">
                          <a:latin typeface="Tahoma"/>
                        </a:rPr>
                        <a:t>6.7e-05</a:t>
                      </a:r>
                    </a:p>
                  </a:txBody>
                  <a:tcPr marL="0" marR="0" marT="0" marB="0" anchor="ctr"/>
                </a:tc>
                <a:extLst>
                  <a:ext uri="{0D108BD9-81ED-4DB2-BD59-A6C34878D82A}">
                    <a16:rowId xmlns:a16="http://schemas.microsoft.com/office/drawing/2014/main" val="10006"/>
                  </a:ext>
                </a:extLst>
              </a:tr>
              <a:tr h="194958">
                <a:tc>
                  <a:txBody>
                    <a:bodyPr/>
                    <a:lstStyle/>
                    <a:p>
                      <a:pPr indent="0"/>
                      <a:r>
                        <a:rPr lang="en-US" sz="500" b="1">
                          <a:latin typeface="Tahoma"/>
                        </a:rPr>
                        <a:t>6</a:t>
                      </a:r>
                    </a:p>
                  </a:txBody>
                  <a:tcPr marL="0" marR="0" marT="0" marB="0" anchor="ctr"/>
                </a:tc>
                <a:tc>
                  <a:txBody>
                    <a:bodyPr/>
                    <a:lstStyle/>
                    <a:p>
                      <a:pPr indent="0" algn="r"/>
                      <a:r>
                        <a:rPr lang="en-US" sz="600">
                          <a:latin typeface="Tahoma"/>
                        </a:rPr>
                        <a:t>Sahar</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19.1027</a:t>
                      </a:r>
                    </a:p>
                  </a:txBody>
                  <a:tcPr marL="0" marR="0" marT="0" marB="0" anchor="ctr"/>
                </a:tc>
                <a:tc>
                  <a:txBody>
                    <a:bodyPr/>
                    <a:lstStyle/>
                    <a:p>
                      <a:pPr indent="0" algn="r"/>
                      <a:r>
                        <a:rPr lang="en-US" sz="600">
                          <a:latin typeface="Tahoma"/>
                        </a:rPr>
                        <a:t>72.8626</a:t>
                      </a:r>
                    </a:p>
                  </a:txBody>
                  <a:tcPr marL="0" marR="0" marT="0" marB="0" anchor="ctr"/>
                </a:tc>
                <a:tc>
                  <a:txBody>
                    <a:bodyPr/>
                    <a:lstStyle/>
                    <a:p>
                      <a:pPr marL="114300" indent="0"/>
                      <a:r>
                        <a:rPr lang="en-US" sz="600">
                          <a:latin typeface="Tahoma"/>
                        </a:rPr>
                        <a:t>19.1027</a:t>
                      </a:r>
                    </a:p>
                  </a:txBody>
                  <a:tcPr marL="0" marR="0" marT="0" marB="0" anchor="ctr"/>
                </a:tc>
                <a:tc>
                  <a:txBody>
                    <a:bodyPr/>
                    <a:lstStyle/>
                    <a:p>
                      <a:pPr indent="0" algn="r"/>
                      <a:r>
                        <a:rPr lang="en-US" sz="600">
                          <a:latin typeface="Tahoma"/>
                        </a:rPr>
                        <a:t>72.8626</a:t>
                      </a:r>
                    </a:p>
                  </a:txBody>
                  <a:tcPr marL="0" marR="0" marT="0" marB="0" anchor="ctr"/>
                </a:tc>
                <a:tc>
                  <a:txBody>
                    <a:bodyPr/>
                    <a:lstStyle/>
                    <a:p>
                      <a:pPr indent="0" algn="r"/>
                      <a:r>
                        <a:rPr lang="en-US" sz="600">
                          <a:latin typeface="Tahoma"/>
                        </a:rPr>
                        <a:t>0.00376476</a:t>
                      </a:r>
                    </a:p>
                  </a:txBody>
                  <a:tcPr marL="0" marR="0" marT="0" marB="0" anchor="ctr"/>
                </a:tc>
                <a:tc>
                  <a:txBody>
                    <a:bodyPr/>
                    <a:lstStyle/>
                    <a:p>
                      <a:pPr indent="0" algn="r"/>
                      <a:r>
                        <a:rPr lang="en-US" sz="600">
                          <a:latin typeface="Tahoma"/>
                        </a:rPr>
                        <a:t>0.00464166</a:t>
                      </a:r>
                    </a:p>
                  </a:txBody>
                  <a:tcPr marL="0" marR="0" marT="0" marB="0" anchor="ctr"/>
                </a:tc>
                <a:extLst>
                  <a:ext uri="{0D108BD9-81ED-4DB2-BD59-A6C34878D82A}">
                    <a16:rowId xmlns:a16="http://schemas.microsoft.com/office/drawing/2014/main" val="10007"/>
                  </a:ext>
                </a:extLst>
              </a:tr>
              <a:tr h="198004">
                <a:tc>
                  <a:txBody>
                    <a:bodyPr/>
                    <a:lstStyle/>
                    <a:p>
                      <a:pPr indent="0"/>
                      <a:r>
                        <a:rPr lang="en-US" sz="500" b="1">
                          <a:latin typeface="Tahoma"/>
                        </a:rPr>
                        <a:t>7</a:t>
                      </a:r>
                    </a:p>
                  </a:txBody>
                  <a:tcPr marL="0" marR="0" marT="0" marB="0" anchor="ctr"/>
                </a:tc>
                <a:tc>
                  <a:txBody>
                    <a:bodyPr/>
                    <a:lstStyle/>
                    <a:p>
                      <a:pPr indent="0" algn="r"/>
                      <a:r>
                        <a:rPr lang="en-US" sz="600">
                          <a:latin typeface="Tahoma"/>
                        </a:rPr>
                        <a:t>Seven Bungalows</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19.1315</a:t>
                      </a:r>
                    </a:p>
                  </a:txBody>
                  <a:tcPr marL="0" marR="0" marT="0" marB="0" anchor="ctr"/>
                </a:tc>
                <a:tc>
                  <a:txBody>
                    <a:bodyPr/>
                    <a:lstStyle/>
                    <a:p>
                      <a:pPr indent="0" algn="r"/>
                      <a:r>
                        <a:rPr lang="en-US" sz="600">
                          <a:latin typeface="Tahoma"/>
                        </a:rPr>
                        <a:t>72.817</a:t>
                      </a:r>
                    </a:p>
                  </a:txBody>
                  <a:tcPr marL="0" marR="0" marT="0" marB="0" anchor="ctr"/>
                </a:tc>
                <a:tc>
                  <a:txBody>
                    <a:bodyPr/>
                    <a:lstStyle/>
                    <a:p>
                      <a:pPr marL="114300" indent="0"/>
                      <a:r>
                        <a:rPr lang="en-US" sz="600">
                          <a:latin typeface="Tahoma"/>
                        </a:rPr>
                        <a:t>19.1315</a:t>
                      </a:r>
                    </a:p>
                  </a:txBody>
                  <a:tcPr marL="0" marR="0" marT="0" marB="0" anchor="ctr"/>
                </a:tc>
                <a:tc>
                  <a:txBody>
                    <a:bodyPr/>
                    <a:lstStyle/>
                    <a:p>
                      <a:pPr indent="0" algn="r"/>
                      <a:r>
                        <a:rPr lang="en-US" sz="600">
                          <a:latin typeface="Tahoma"/>
                        </a:rPr>
                        <a:t>72.8165</a:t>
                      </a:r>
                    </a:p>
                  </a:txBody>
                  <a:tcPr marL="0" marR="0" marT="0" marB="0" anchor="ctr"/>
                </a:tc>
                <a:tc>
                  <a:txBody>
                    <a:bodyPr/>
                    <a:lstStyle/>
                    <a:p>
                      <a:pPr indent="0" algn="r"/>
                      <a:r>
                        <a:rPr lang="en-US" sz="600">
                          <a:latin typeface="Tahoma"/>
                        </a:rPr>
                        <a:t>0.00240802</a:t>
                      </a:r>
                    </a:p>
                  </a:txBody>
                  <a:tcPr marL="0" marR="0" marT="0" marB="0" anchor="ctr"/>
                </a:tc>
                <a:tc>
                  <a:txBody>
                    <a:bodyPr/>
                    <a:lstStyle/>
                    <a:p>
                      <a:pPr indent="0" algn="r"/>
                      <a:r>
                        <a:rPr lang="en-US" sz="600">
                          <a:latin typeface="Tahoma"/>
                        </a:rPr>
                        <a:t>0.000558001</a:t>
                      </a:r>
                    </a:p>
                  </a:txBody>
                  <a:tcPr marL="0" marR="0" marT="0" marB="0" anchor="ctr"/>
                </a:tc>
                <a:extLst>
                  <a:ext uri="{0D108BD9-81ED-4DB2-BD59-A6C34878D82A}">
                    <a16:rowId xmlns:a16="http://schemas.microsoft.com/office/drawing/2014/main" val="10008"/>
                  </a:ext>
                </a:extLst>
              </a:tr>
              <a:tr h="191912">
                <a:tc>
                  <a:txBody>
                    <a:bodyPr/>
                    <a:lstStyle/>
                    <a:p>
                      <a:pPr indent="0"/>
                      <a:r>
                        <a:rPr lang="en-US" sz="500" b="1">
                          <a:latin typeface="Tahoma"/>
                        </a:rPr>
                        <a:t>8</a:t>
                      </a:r>
                    </a:p>
                  </a:txBody>
                  <a:tcPr marL="0" marR="0" marT="0" marB="0" anchor="ctr"/>
                </a:tc>
                <a:tc>
                  <a:txBody>
                    <a:bodyPr/>
                    <a:lstStyle/>
                    <a:p>
                      <a:pPr indent="0" algn="r"/>
                      <a:r>
                        <a:rPr lang="en-US" sz="600">
                          <a:latin typeface="Tahoma"/>
                        </a:rPr>
                        <a:t>Versova</a:t>
                      </a:r>
                    </a:p>
                  </a:txBody>
                  <a:tcPr marL="0" marR="0" marT="0" marB="0" anchor="ctr"/>
                </a:tc>
                <a:tc>
                  <a:txBody>
                    <a:bodyPr/>
                    <a:lstStyle/>
                    <a:p>
                      <a:pPr indent="0" algn="r"/>
                      <a:r>
                        <a:rPr lang="en-US" sz="600">
                          <a:latin typeface="Tahoma"/>
                        </a:rPr>
                        <a:t>Western Suburbs</a:t>
                      </a:r>
                    </a:p>
                  </a:txBody>
                  <a:tcPr marL="0" marR="0" marT="0" marB="0" anchor="ctr"/>
                </a:tc>
                <a:tc>
                  <a:txBody>
                    <a:bodyPr/>
                    <a:lstStyle/>
                    <a:p>
                      <a:pPr indent="0"/>
                      <a:r>
                        <a:rPr lang="en-US" sz="600">
                          <a:latin typeface="Tahoma"/>
                        </a:rPr>
                        <a:t>19.1377</a:t>
                      </a:r>
                    </a:p>
                  </a:txBody>
                  <a:tcPr marL="0" marR="0" marT="0" marB="0" anchor="ctr"/>
                </a:tc>
                <a:tc>
                  <a:txBody>
                    <a:bodyPr/>
                    <a:lstStyle/>
                    <a:p>
                      <a:pPr indent="0" algn="r"/>
                      <a:r>
                        <a:rPr lang="en-US" sz="600">
                          <a:latin typeface="Tahoma"/>
                        </a:rPr>
                        <a:t>72.8135</a:t>
                      </a:r>
                    </a:p>
                  </a:txBody>
                  <a:tcPr marL="0" marR="0" marT="0" marB="0" anchor="ctr"/>
                </a:tc>
                <a:tc>
                  <a:txBody>
                    <a:bodyPr/>
                    <a:lstStyle/>
                    <a:p>
                      <a:pPr marL="114300" indent="0"/>
                      <a:r>
                        <a:rPr lang="en-US" sz="600">
                          <a:latin typeface="Tahoma"/>
                        </a:rPr>
                        <a:t>19.1377</a:t>
                      </a:r>
                    </a:p>
                  </a:txBody>
                  <a:tcPr marL="0" marR="0" marT="0" marB="0" anchor="ctr"/>
                </a:tc>
                <a:tc>
                  <a:txBody>
                    <a:bodyPr/>
                    <a:lstStyle/>
                    <a:p>
                      <a:pPr indent="0" algn="r"/>
                      <a:r>
                        <a:rPr lang="en-US" sz="600">
                          <a:latin typeface="Tahoma"/>
                        </a:rPr>
                        <a:t>72.8135</a:t>
                      </a:r>
                    </a:p>
                  </a:txBody>
                  <a:tcPr marL="0" marR="0" marT="0" marB="0" anchor="ctr"/>
                </a:tc>
                <a:tc>
                  <a:txBody>
                    <a:bodyPr/>
                    <a:lstStyle/>
                    <a:p>
                      <a:pPr indent="0" algn="r"/>
                      <a:r>
                        <a:rPr lang="en-US" sz="600">
                          <a:latin typeface="Tahoma"/>
                        </a:rPr>
                        <a:t>0.01769</a:t>
                      </a:r>
                    </a:p>
                  </a:txBody>
                  <a:tcPr marL="0" marR="0" marT="0" marB="0" anchor="ctr"/>
                </a:tc>
                <a:tc>
                  <a:txBody>
                    <a:bodyPr/>
                    <a:lstStyle/>
                    <a:p>
                      <a:pPr indent="0" algn="r"/>
                      <a:r>
                        <a:rPr lang="en-US" sz="600">
                          <a:latin typeface="Tahoma"/>
                        </a:rPr>
                        <a:t>0.00652</a:t>
                      </a:r>
                    </a:p>
                  </a:txBody>
                  <a:tcPr marL="0" marR="0" marT="0" marB="0" anchor="ctr"/>
                </a:tc>
                <a:extLst>
                  <a:ext uri="{0D108BD9-81ED-4DB2-BD59-A6C34878D82A}">
                    <a16:rowId xmlns:a16="http://schemas.microsoft.com/office/drawing/2014/main" val="10009"/>
                  </a:ext>
                </a:extLst>
              </a:tr>
              <a:tr h="152311">
                <a:tc>
                  <a:txBody>
                    <a:bodyPr/>
                    <a:lstStyle/>
                    <a:p>
                      <a:pPr indent="0"/>
                      <a:r>
                        <a:rPr lang="en-US" sz="500" b="1">
                          <a:latin typeface="Tahoma"/>
                        </a:rPr>
                        <a:t>9</a:t>
                      </a:r>
                    </a:p>
                  </a:txBody>
                  <a:tcPr marL="0" marR="0" marT="0" marB="0" anchor="b"/>
                </a:tc>
                <a:tc>
                  <a:txBody>
                    <a:bodyPr/>
                    <a:lstStyle/>
                    <a:p>
                      <a:pPr indent="0" algn="r"/>
                      <a:r>
                        <a:rPr lang="en-US" sz="600">
                          <a:latin typeface="Tahoma"/>
                        </a:rPr>
                        <a:t>Mira Road</a:t>
                      </a:r>
                    </a:p>
                  </a:txBody>
                  <a:tcPr marL="0" marR="0" marT="0" marB="0" anchor="b"/>
                </a:tc>
                <a:tc>
                  <a:txBody>
                    <a:bodyPr/>
                    <a:lstStyle/>
                    <a:p>
                      <a:pPr indent="0" algn="r"/>
                      <a:r>
                        <a:rPr lang="en-US" sz="600">
                          <a:latin typeface="Tahoma"/>
                        </a:rPr>
                        <a:t>Western Suburbs</a:t>
                      </a:r>
                    </a:p>
                  </a:txBody>
                  <a:tcPr marL="0" marR="0" marT="0" marB="0" anchor="b"/>
                </a:tc>
                <a:tc>
                  <a:txBody>
                    <a:bodyPr/>
                    <a:lstStyle/>
                    <a:p>
                      <a:pPr indent="0"/>
                      <a:r>
                        <a:rPr lang="en-US" sz="600">
                          <a:latin typeface="Tahoma"/>
                        </a:rPr>
                        <a:t>19.2657</a:t>
                      </a:r>
                    </a:p>
                  </a:txBody>
                  <a:tcPr marL="0" marR="0" marT="0" marB="0" anchor="b"/>
                </a:tc>
                <a:tc>
                  <a:txBody>
                    <a:bodyPr/>
                    <a:lstStyle/>
                    <a:p>
                      <a:pPr indent="0" algn="r"/>
                      <a:r>
                        <a:rPr lang="en-US" sz="600">
                          <a:latin typeface="Tahoma"/>
                        </a:rPr>
                        <a:t>72.8711</a:t>
                      </a:r>
                    </a:p>
                  </a:txBody>
                  <a:tcPr marL="0" marR="0" marT="0" marB="0" anchor="b"/>
                </a:tc>
                <a:tc>
                  <a:txBody>
                    <a:bodyPr/>
                    <a:lstStyle/>
                    <a:p>
                      <a:pPr marL="114300" indent="0"/>
                      <a:r>
                        <a:rPr lang="en-US" sz="600">
                          <a:latin typeface="Tahoma"/>
                        </a:rPr>
                        <a:t>19.2657</a:t>
                      </a:r>
                    </a:p>
                  </a:txBody>
                  <a:tcPr marL="0" marR="0" marT="0" marB="0" anchor="b"/>
                </a:tc>
                <a:tc>
                  <a:txBody>
                    <a:bodyPr/>
                    <a:lstStyle/>
                    <a:p>
                      <a:pPr indent="0" algn="r"/>
                      <a:r>
                        <a:rPr lang="en-US" sz="600">
                          <a:latin typeface="Tahoma"/>
                        </a:rPr>
                        <a:t>72.8707</a:t>
                      </a:r>
                    </a:p>
                  </a:txBody>
                  <a:tcPr marL="0" marR="0" marT="0" marB="0" anchor="b"/>
                </a:tc>
                <a:tc>
                  <a:txBody>
                    <a:bodyPr/>
                    <a:lstStyle/>
                    <a:p>
                      <a:pPr indent="0" algn="r"/>
                      <a:r>
                        <a:rPr lang="en-US" sz="600">
                          <a:latin typeface="Tahoma"/>
                        </a:rPr>
                        <a:t>0.0184624</a:t>
                      </a:r>
                    </a:p>
                  </a:txBody>
                  <a:tcPr marL="0" marR="0" marT="0" marB="0" anchor="b"/>
                </a:tc>
                <a:tc>
                  <a:txBody>
                    <a:bodyPr/>
                    <a:lstStyle/>
                    <a:p>
                      <a:pPr indent="0" algn="r"/>
                      <a:r>
                        <a:rPr lang="en-US" sz="600">
                          <a:latin typeface="Tahoma"/>
                        </a:rPr>
                        <a:t>0.000418149</a:t>
                      </a:r>
                    </a:p>
                  </a:txBody>
                  <a:tcPr marL="0" marR="0" marT="0" marB="0" anchor="b"/>
                </a:tc>
                <a:extLst>
                  <a:ext uri="{0D108BD9-81ED-4DB2-BD59-A6C34878D82A}">
                    <a16:rowId xmlns:a16="http://schemas.microsoft.com/office/drawing/2014/main" val="10010"/>
                  </a:ext>
                </a:extLst>
              </a:tr>
            </a:tbl>
          </a:graphicData>
        </a:graphic>
      </p:graphicFrame>
      <p:sp>
        <p:nvSpPr>
          <p:cNvPr id="5247" name="Rectangle 5">
            <a:extLst>
              <a:ext uri="{FF2B5EF4-FFF2-40B4-BE49-F238E27FC236}">
                <a16:creationId xmlns:a16="http://schemas.microsoft.com/office/drawing/2014/main" id="{7DB76F0B-8358-4EB8-9272-B17B38396D9C}"/>
              </a:ext>
            </a:extLst>
          </p:cNvPr>
          <p:cNvSpPr>
            <a:spLocks noChangeArrowheads="1"/>
          </p:cNvSpPr>
          <p:nvPr/>
        </p:nvSpPr>
        <p:spPr bwMode="auto">
          <a:xfrm>
            <a:off x="963613" y="9625013"/>
            <a:ext cx="56134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475"/>
              </a:spcBef>
            </a:pPr>
            <a:r>
              <a:rPr lang="en-US" altLang="en-US" sz="900" b="1">
                <a:latin typeface="Times New Roman" panose="02020603050405020304" pitchFamily="18" charset="0"/>
              </a:rPr>
              <a:t>Figure 3: Absolute difference between latitude and longitude values obtained from Wikipedia and Geocoder.</a:t>
            </a:r>
          </a:p>
        </p:txBody>
      </p:sp>
      <p:sp>
        <p:nvSpPr>
          <p:cNvPr id="5248" name="Rectangle 6">
            <a:extLst>
              <a:ext uri="{FF2B5EF4-FFF2-40B4-BE49-F238E27FC236}">
                <a16:creationId xmlns:a16="http://schemas.microsoft.com/office/drawing/2014/main" id="{DB75CAB5-335A-4193-8393-611C2F6720BC}"/>
              </a:ext>
            </a:extLst>
          </p:cNvPr>
          <p:cNvSpPr>
            <a:spLocks noChangeArrowheads="1"/>
          </p:cNvSpPr>
          <p:nvPr/>
        </p:nvSpPr>
        <p:spPr bwMode="auto">
          <a:xfrm>
            <a:off x="6470650" y="10088563"/>
            <a:ext cx="10318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4</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280062F7-8F5F-4C72-B48F-5B71679D5672}"/>
              </a:ext>
            </a:extLst>
          </p:cNvPr>
          <p:cNvSpPr>
            <a:spLocks noChangeArrowheads="1"/>
          </p:cNvSpPr>
          <p:nvPr/>
        </p:nvSpPr>
        <p:spPr bwMode="auto">
          <a:xfrm>
            <a:off x="895350" y="933450"/>
            <a:ext cx="575786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Aft>
                <a:spcPts val="1475"/>
              </a:spcAft>
            </a:pPr>
            <a:r>
              <a:rPr lang="en-US" altLang="en-US" sz="1300">
                <a:latin typeface="Times New Roman" panose="02020603050405020304" pitchFamily="18" charset="0"/>
              </a:rPr>
              <a:t>Figure 4 shows the top 10 rows of the final Mumbai neighborhoods dataframe after replacing the latitude and longitude values as mentioned before and dropping unnecessary columns.</a:t>
            </a:r>
          </a:p>
        </p:txBody>
      </p:sp>
      <p:sp>
        <p:nvSpPr>
          <p:cNvPr id="3" name="Rectangle 2">
            <a:extLst>
              <a:ext uri="{FF2B5EF4-FFF2-40B4-BE49-F238E27FC236}">
                <a16:creationId xmlns:a16="http://schemas.microsoft.com/office/drawing/2014/main" id="{64532793-7042-4B5F-9821-62D012A6C483}"/>
              </a:ext>
            </a:extLst>
          </p:cNvPr>
          <p:cNvSpPr/>
          <p:nvPr/>
        </p:nvSpPr>
        <p:spPr>
          <a:xfrm>
            <a:off x="2081213" y="2465388"/>
            <a:ext cx="101600" cy="2474912"/>
          </a:xfrm>
          <a:prstGeom prst="rect">
            <a:avLst/>
          </a:prstGeom>
        </p:spPr>
        <p:txBody>
          <a:bodyPr lIns="0" tIns="0" rIns="0" bIns="0"/>
          <a:lstStyle/>
          <a:p>
            <a:pPr algn="just" eaLnBrk="1" fontAlgn="auto" hangingPunct="1">
              <a:lnSpc>
                <a:spcPts val="2040"/>
              </a:lnSpc>
              <a:spcBef>
                <a:spcPts val="0"/>
              </a:spcBef>
              <a:spcAft>
                <a:spcPts val="0"/>
              </a:spcAft>
              <a:defRPr/>
            </a:pPr>
            <a:r>
              <a:rPr lang="en-US" sz="1300">
                <a:latin typeface="Times New Roman"/>
              </a:rPr>
              <a:t>0</a:t>
            </a:r>
          </a:p>
          <a:p>
            <a:pPr algn="just" eaLnBrk="1" fontAlgn="auto" hangingPunct="1">
              <a:lnSpc>
                <a:spcPts val="2040"/>
              </a:lnSpc>
              <a:spcBef>
                <a:spcPts val="0"/>
              </a:spcBef>
              <a:spcAft>
                <a:spcPts val="0"/>
              </a:spcAft>
              <a:defRPr/>
            </a:pPr>
            <a:r>
              <a:rPr lang="en-US" sz="1200" b="1">
                <a:latin typeface="Candara"/>
              </a:rPr>
              <a:t>1</a:t>
            </a:r>
          </a:p>
          <a:p>
            <a:pPr algn="just" eaLnBrk="1" fontAlgn="auto" hangingPunct="1">
              <a:lnSpc>
                <a:spcPts val="2040"/>
              </a:lnSpc>
              <a:spcBef>
                <a:spcPts val="0"/>
              </a:spcBef>
              <a:spcAft>
                <a:spcPts val="0"/>
              </a:spcAft>
              <a:defRPr/>
            </a:pPr>
            <a:r>
              <a:rPr lang="en-US" sz="1000" b="1">
                <a:latin typeface="Consolas"/>
              </a:rPr>
              <a:t>2</a:t>
            </a:r>
          </a:p>
          <a:p>
            <a:pPr algn="just" eaLnBrk="1" fontAlgn="auto" hangingPunct="1">
              <a:lnSpc>
                <a:spcPts val="2040"/>
              </a:lnSpc>
              <a:spcBef>
                <a:spcPts val="0"/>
              </a:spcBef>
              <a:spcAft>
                <a:spcPts val="0"/>
              </a:spcAft>
              <a:defRPr/>
            </a:pPr>
            <a:r>
              <a:rPr lang="en-US" sz="900" b="1">
                <a:latin typeface="Times New Roman"/>
              </a:rPr>
              <a:t>3</a:t>
            </a:r>
          </a:p>
          <a:p>
            <a:pPr algn="just" eaLnBrk="1" fontAlgn="auto" hangingPunct="1">
              <a:lnSpc>
                <a:spcPts val="2040"/>
              </a:lnSpc>
              <a:spcBef>
                <a:spcPts val="0"/>
              </a:spcBef>
              <a:spcAft>
                <a:spcPts val="0"/>
              </a:spcAft>
              <a:defRPr/>
            </a:pPr>
            <a:r>
              <a:rPr lang="en-US" sz="850" b="1">
                <a:latin typeface="Tahoma"/>
              </a:rPr>
              <a:t>4</a:t>
            </a:r>
          </a:p>
          <a:p>
            <a:pPr algn="just" eaLnBrk="1" fontAlgn="auto" hangingPunct="1">
              <a:lnSpc>
                <a:spcPts val="2040"/>
              </a:lnSpc>
              <a:spcBef>
                <a:spcPts val="0"/>
              </a:spcBef>
              <a:spcAft>
                <a:spcPts val="0"/>
              </a:spcAft>
              <a:defRPr/>
            </a:pPr>
            <a:r>
              <a:rPr lang="en-US" sz="850" b="1">
                <a:latin typeface="Tahoma"/>
              </a:rPr>
              <a:t>5</a:t>
            </a:r>
          </a:p>
          <a:p>
            <a:pPr algn="just" eaLnBrk="1" fontAlgn="auto" hangingPunct="1">
              <a:lnSpc>
                <a:spcPts val="2040"/>
              </a:lnSpc>
              <a:spcBef>
                <a:spcPts val="0"/>
              </a:spcBef>
              <a:spcAft>
                <a:spcPts val="0"/>
              </a:spcAft>
              <a:defRPr/>
            </a:pPr>
            <a:r>
              <a:rPr lang="en-US" sz="950" b="1">
                <a:latin typeface="Consolas"/>
              </a:rPr>
              <a:t>6</a:t>
            </a:r>
          </a:p>
          <a:p>
            <a:pPr algn="just" eaLnBrk="1" fontAlgn="auto" hangingPunct="1">
              <a:lnSpc>
                <a:spcPts val="2040"/>
              </a:lnSpc>
              <a:spcBef>
                <a:spcPts val="0"/>
              </a:spcBef>
              <a:spcAft>
                <a:spcPts val="0"/>
              </a:spcAft>
              <a:defRPr/>
            </a:pPr>
            <a:r>
              <a:rPr lang="en-US" sz="850" b="1">
                <a:latin typeface="Tahoma"/>
              </a:rPr>
              <a:t>7</a:t>
            </a:r>
          </a:p>
          <a:p>
            <a:pPr algn="just" eaLnBrk="1" fontAlgn="auto" hangingPunct="1">
              <a:lnSpc>
                <a:spcPts val="2040"/>
              </a:lnSpc>
              <a:spcBef>
                <a:spcPts val="0"/>
              </a:spcBef>
              <a:spcAft>
                <a:spcPts val="0"/>
              </a:spcAft>
              <a:defRPr/>
            </a:pPr>
            <a:r>
              <a:rPr lang="en-US" sz="950" b="1">
                <a:latin typeface="Consolas"/>
              </a:rPr>
              <a:t>8 </a:t>
            </a:r>
            <a:r>
              <a:rPr lang="en-US" sz="850" b="1">
                <a:latin typeface="Tahoma"/>
              </a:rPr>
              <a:t>9</a:t>
            </a:r>
          </a:p>
        </p:txBody>
      </p:sp>
      <p:graphicFrame>
        <p:nvGraphicFramePr>
          <p:cNvPr id="4" name="Table 3">
            <a:extLst>
              <a:ext uri="{FF2B5EF4-FFF2-40B4-BE49-F238E27FC236}">
                <a16:creationId xmlns:a16="http://schemas.microsoft.com/office/drawing/2014/main" id="{CC2EF496-D9B5-410D-B4D0-30D7E0D77463}"/>
              </a:ext>
            </a:extLst>
          </p:cNvPr>
          <p:cNvGraphicFramePr>
            <a:graphicFrameLocks noGrp="1"/>
          </p:cNvGraphicFramePr>
          <p:nvPr/>
        </p:nvGraphicFramePr>
        <p:xfrm>
          <a:off x="2243138" y="2189163"/>
          <a:ext cx="3263900" cy="2754311"/>
        </p:xfrm>
        <a:graphic>
          <a:graphicData uri="http://schemas.openxmlformats.org/drawingml/2006/table">
            <a:tbl>
              <a:tblPr/>
              <a:tblGrid>
                <a:gridCol w="1027016">
                  <a:extLst>
                    <a:ext uri="{9D8B030D-6E8A-4147-A177-3AD203B41FA5}">
                      <a16:colId xmlns:a16="http://schemas.microsoft.com/office/drawing/2014/main" val="20000"/>
                    </a:ext>
                  </a:extLst>
                </a:gridCol>
                <a:gridCol w="1023969">
                  <a:extLst>
                    <a:ext uri="{9D8B030D-6E8A-4147-A177-3AD203B41FA5}">
                      <a16:colId xmlns:a16="http://schemas.microsoft.com/office/drawing/2014/main" val="20001"/>
                    </a:ext>
                  </a:extLst>
                </a:gridCol>
                <a:gridCol w="572935">
                  <a:extLst>
                    <a:ext uri="{9D8B030D-6E8A-4147-A177-3AD203B41FA5}">
                      <a16:colId xmlns:a16="http://schemas.microsoft.com/office/drawing/2014/main" val="20002"/>
                    </a:ext>
                  </a:extLst>
                </a:gridCol>
                <a:gridCol w="639980">
                  <a:extLst>
                    <a:ext uri="{9D8B030D-6E8A-4147-A177-3AD203B41FA5}">
                      <a16:colId xmlns:a16="http://schemas.microsoft.com/office/drawing/2014/main" val="20003"/>
                    </a:ext>
                  </a:extLst>
                </a:gridCol>
              </a:tblGrid>
              <a:tr h="191949">
                <a:tc>
                  <a:txBody>
                    <a:bodyPr/>
                    <a:lstStyle/>
                    <a:p>
                      <a:pPr indent="0" algn="r"/>
                      <a:r>
                        <a:rPr lang="en-US" sz="700" b="1">
                          <a:latin typeface="Tahoma"/>
                        </a:rPr>
                        <a:t>Neighborhood</a:t>
                      </a:r>
                    </a:p>
                  </a:txBody>
                  <a:tcPr marL="0" marR="0" marT="0" marB="0"/>
                </a:tc>
                <a:tc>
                  <a:txBody>
                    <a:bodyPr/>
                    <a:lstStyle/>
                    <a:p>
                      <a:pPr indent="0" algn="r"/>
                      <a:r>
                        <a:rPr lang="en-US" sz="700" b="1">
                          <a:latin typeface="Tahoma"/>
                        </a:rPr>
                        <a:t>Location</a:t>
                      </a:r>
                    </a:p>
                  </a:txBody>
                  <a:tcPr marL="0" marR="0" marT="0" marB="0"/>
                </a:tc>
                <a:tc>
                  <a:txBody>
                    <a:bodyPr/>
                    <a:lstStyle/>
                    <a:p>
                      <a:pPr marL="88900" indent="0"/>
                      <a:r>
                        <a:rPr lang="en-US" sz="700" b="1">
                          <a:latin typeface="Tahoma"/>
                        </a:rPr>
                        <a:t>Latitude</a:t>
                      </a:r>
                    </a:p>
                  </a:txBody>
                  <a:tcPr marL="0" marR="0" marT="0" marB="0"/>
                </a:tc>
                <a:tc>
                  <a:txBody>
                    <a:bodyPr/>
                    <a:lstStyle/>
                    <a:p>
                      <a:pPr indent="0" algn="r"/>
                      <a:r>
                        <a:rPr lang="en-US" sz="700" b="1">
                          <a:latin typeface="Tahoma"/>
                        </a:rPr>
                        <a:t>Longitude</a:t>
                      </a:r>
                    </a:p>
                  </a:txBody>
                  <a:tcPr marL="0" marR="0" marT="0" marB="0"/>
                </a:tc>
                <a:extLst>
                  <a:ext uri="{0D108BD9-81ED-4DB2-BD59-A6C34878D82A}">
                    <a16:rowId xmlns:a16="http://schemas.microsoft.com/office/drawing/2014/main" val="10000"/>
                  </a:ext>
                </a:extLst>
              </a:tr>
              <a:tr h="268119">
                <a:tc>
                  <a:txBody>
                    <a:bodyPr/>
                    <a:lstStyle/>
                    <a:p>
                      <a:pPr indent="0" algn="r"/>
                      <a:r>
                        <a:rPr lang="en-US" sz="800">
                          <a:latin typeface="Tahoma"/>
                        </a:rPr>
                        <a:t>Amboli</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19.1293</a:t>
                      </a:r>
                    </a:p>
                  </a:txBody>
                  <a:tcPr marL="0" marR="0" marT="0" marB="0" anchor="ctr"/>
                </a:tc>
                <a:tc>
                  <a:txBody>
                    <a:bodyPr/>
                    <a:lstStyle/>
                    <a:p>
                      <a:pPr indent="0" algn="r"/>
                      <a:r>
                        <a:rPr lang="en-US" sz="800">
                          <a:latin typeface="Tahoma"/>
                        </a:rPr>
                        <a:t>72.8464</a:t>
                      </a:r>
                    </a:p>
                  </a:txBody>
                  <a:tcPr marL="0" marR="0" marT="0" marB="0" anchor="ctr"/>
                </a:tc>
                <a:extLst>
                  <a:ext uri="{0D108BD9-81ED-4DB2-BD59-A6C34878D82A}">
                    <a16:rowId xmlns:a16="http://schemas.microsoft.com/office/drawing/2014/main" val="10001"/>
                  </a:ext>
                </a:extLst>
              </a:tr>
              <a:tr h="265072">
                <a:tc>
                  <a:txBody>
                    <a:bodyPr/>
                    <a:lstStyle/>
                    <a:p>
                      <a:pPr indent="0" algn="r"/>
                      <a:r>
                        <a:rPr lang="en-US" sz="800">
                          <a:latin typeface="Tahoma"/>
                        </a:rPr>
                        <a:t>Chakala, Andheri</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19.1084</a:t>
                      </a:r>
                    </a:p>
                  </a:txBody>
                  <a:tcPr marL="0" marR="0" marT="0" marB="0" anchor="ctr"/>
                </a:tc>
                <a:tc>
                  <a:txBody>
                    <a:bodyPr/>
                    <a:lstStyle/>
                    <a:p>
                      <a:pPr indent="0" algn="r"/>
                      <a:r>
                        <a:rPr lang="en-US" sz="800">
                          <a:latin typeface="Tahoma"/>
                        </a:rPr>
                        <a:t>72.8623</a:t>
                      </a:r>
                    </a:p>
                  </a:txBody>
                  <a:tcPr marL="0" marR="0" marT="0" marB="0" anchor="ctr"/>
                </a:tc>
                <a:extLst>
                  <a:ext uri="{0D108BD9-81ED-4DB2-BD59-A6C34878D82A}">
                    <a16:rowId xmlns:a16="http://schemas.microsoft.com/office/drawing/2014/main" val="10002"/>
                  </a:ext>
                </a:extLst>
              </a:tr>
              <a:tr h="262025">
                <a:tc>
                  <a:txBody>
                    <a:bodyPr/>
                    <a:lstStyle/>
                    <a:p>
                      <a:pPr indent="0" algn="r"/>
                      <a:r>
                        <a:rPr lang="en-US" sz="800">
                          <a:latin typeface="Tahoma"/>
                        </a:rPr>
                        <a:t>D.N. Nagar</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19.1241</a:t>
                      </a:r>
                    </a:p>
                  </a:txBody>
                  <a:tcPr marL="0" marR="0" marT="0" marB="0" anchor="ctr"/>
                </a:tc>
                <a:tc>
                  <a:txBody>
                    <a:bodyPr/>
                    <a:lstStyle/>
                    <a:p>
                      <a:pPr indent="0" algn="r"/>
                      <a:r>
                        <a:rPr lang="en-US" sz="800">
                          <a:latin typeface="Tahoma"/>
                        </a:rPr>
                        <a:t>72.8325</a:t>
                      </a:r>
                    </a:p>
                  </a:txBody>
                  <a:tcPr marL="0" marR="0" marT="0" marB="0" anchor="ctr"/>
                </a:tc>
                <a:extLst>
                  <a:ext uri="{0D108BD9-81ED-4DB2-BD59-A6C34878D82A}">
                    <a16:rowId xmlns:a16="http://schemas.microsoft.com/office/drawing/2014/main" val="10003"/>
                  </a:ext>
                </a:extLst>
              </a:tr>
              <a:tr h="262025">
                <a:tc>
                  <a:txBody>
                    <a:bodyPr/>
                    <a:lstStyle/>
                    <a:p>
                      <a:pPr indent="0" algn="r"/>
                      <a:r>
                        <a:rPr lang="en-US" sz="800">
                          <a:latin typeface="Tahoma"/>
                        </a:rPr>
                        <a:t>Four Bungalows</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19.1263</a:t>
                      </a:r>
                    </a:p>
                  </a:txBody>
                  <a:tcPr marL="0" marR="0" marT="0" marB="0" anchor="ctr"/>
                </a:tc>
                <a:tc>
                  <a:txBody>
                    <a:bodyPr/>
                    <a:lstStyle/>
                    <a:p>
                      <a:pPr indent="0" algn="r"/>
                      <a:r>
                        <a:rPr lang="en-US" sz="800">
                          <a:latin typeface="Tahoma"/>
                        </a:rPr>
                        <a:t>72.8243</a:t>
                      </a:r>
                    </a:p>
                  </a:txBody>
                  <a:tcPr marL="0" marR="0" marT="0" marB="0" anchor="ctr"/>
                </a:tc>
                <a:extLst>
                  <a:ext uri="{0D108BD9-81ED-4DB2-BD59-A6C34878D82A}">
                    <a16:rowId xmlns:a16="http://schemas.microsoft.com/office/drawing/2014/main" val="10004"/>
                  </a:ext>
                </a:extLst>
              </a:tr>
              <a:tr h="262025">
                <a:tc>
                  <a:txBody>
                    <a:bodyPr/>
                    <a:lstStyle/>
                    <a:p>
                      <a:pPr indent="0" algn="r"/>
                      <a:r>
                        <a:rPr lang="en-US" sz="800">
                          <a:latin typeface="Tahoma"/>
                        </a:rPr>
                        <a:t>Lokhandwala</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19.1432</a:t>
                      </a:r>
                    </a:p>
                  </a:txBody>
                  <a:tcPr marL="0" marR="0" marT="0" marB="0" anchor="ctr"/>
                </a:tc>
                <a:tc>
                  <a:txBody>
                    <a:bodyPr/>
                    <a:lstStyle/>
                    <a:p>
                      <a:pPr indent="0" algn="r"/>
                      <a:r>
                        <a:rPr lang="en-US" sz="800">
                          <a:latin typeface="Tahoma"/>
                        </a:rPr>
                        <a:t>72.8249</a:t>
                      </a:r>
                    </a:p>
                  </a:txBody>
                  <a:tcPr marL="0" marR="0" marT="0" marB="0" anchor="ctr"/>
                </a:tc>
                <a:extLst>
                  <a:ext uri="{0D108BD9-81ED-4DB2-BD59-A6C34878D82A}">
                    <a16:rowId xmlns:a16="http://schemas.microsoft.com/office/drawing/2014/main" val="10005"/>
                  </a:ext>
                </a:extLst>
              </a:tr>
              <a:tr h="262025">
                <a:tc>
                  <a:txBody>
                    <a:bodyPr/>
                    <a:lstStyle/>
                    <a:p>
                      <a:pPr indent="0" algn="r"/>
                      <a:r>
                        <a:rPr lang="en-US" sz="800">
                          <a:latin typeface="Tahoma"/>
                        </a:rPr>
                        <a:t>Marol</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19.1192</a:t>
                      </a:r>
                    </a:p>
                  </a:txBody>
                  <a:tcPr marL="0" marR="0" marT="0" marB="0" anchor="ctr"/>
                </a:tc>
                <a:tc>
                  <a:txBody>
                    <a:bodyPr/>
                    <a:lstStyle/>
                    <a:p>
                      <a:pPr indent="0" algn="r"/>
                      <a:r>
                        <a:rPr lang="en-US" sz="800">
                          <a:latin typeface="Tahoma"/>
                        </a:rPr>
                        <a:t>72.8827</a:t>
                      </a:r>
                    </a:p>
                  </a:txBody>
                  <a:tcPr marL="0" marR="0" marT="0" marB="0" anchor="ctr"/>
                </a:tc>
                <a:extLst>
                  <a:ext uri="{0D108BD9-81ED-4DB2-BD59-A6C34878D82A}">
                    <a16:rowId xmlns:a16="http://schemas.microsoft.com/office/drawing/2014/main" val="10006"/>
                  </a:ext>
                </a:extLst>
              </a:tr>
              <a:tr h="262025">
                <a:tc>
                  <a:txBody>
                    <a:bodyPr/>
                    <a:lstStyle/>
                    <a:p>
                      <a:pPr indent="0" algn="r"/>
                      <a:r>
                        <a:rPr lang="en-US" sz="800">
                          <a:latin typeface="Tahoma"/>
                        </a:rPr>
                        <a:t>Sahar</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19.1027</a:t>
                      </a:r>
                    </a:p>
                  </a:txBody>
                  <a:tcPr marL="0" marR="0" marT="0" marB="0" anchor="ctr"/>
                </a:tc>
                <a:tc>
                  <a:txBody>
                    <a:bodyPr/>
                    <a:lstStyle/>
                    <a:p>
                      <a:pPr indent="0" algn="r"/>
                      <a:r>
                        <a:rPr lang="en-US" sz="800">
                          <a:latin typeface="Tahoma"/>
                        </a:rPr>
                        <a:t>72.8626</a:t>
                      </a:r>
                    </a:p>
                  </a:txBody>
                  <a:tcPr marL="0" marR="0" marT="0" marB="0" anchor="ctr"/>
                </a:tc>
                <a:extLst>
                  <a:ext uri="{0D108BD9-81ED-4DB2-BD59-A6C34878D82A}">
                    <a16:rowId xmlns:a16="http://schemas.microsoft.com/office/drawing/2014/main" val="10007"/>
                  </a:ext>
                </a:extLst>
              </a:tr>
              <a:tr h="265072">
                <a:tc>
                  <a:txBody>
                    <a:bodyPr/>
                    <a:lstStyle/>
                    <a:p>
                      <a:pPr indent="0" algn="r"/>
                      <a:r>
                        <a:rPr lang="en-US" sz="800">
                          <a:latin typeface="Tahoma"/>
                        </a:rPr>
                        <a:t>Seven Bungalows</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19.1315</a:t>
                      </a:r>
                    </a:p>
                  </a:txBody>
                  <a:tcPr marL="0" marR="0" marT="0" marB="0" anchor="ctr"/>
                </a:tc>
                <a:tc>
                  <a:txBody>
                    <a:bodyPr/>
                    <a:lstStyle/>
                    <a:p>
                      <a:pPr indent="0" algn="r"/>
                      <a:r>
                        <a:rPr lang="en-US" sz="800">
                          <a:latin typeface="Tahoma"/>
                        </a:rPr>
                        <a:t>72.817</a:t>
                      </a:r>
                    </a:p>
                  </a:txBody>
                  <a:tcPr marL="0" marR="0" marT="0" marB="0" anchor="ctr"/>
                </a:tc>
                <a:extLst>
                  <a:ext uri="{0D108BD9-81ED-4DB2-BD59-A6C34878D82A}">
                    <a16:rowId xmlns:a16="http://schemas.microsoft.com/office/drawing/2014/main" val="10008"/>
                  </a:ext>
                </a:extLst>
              </a:tr>
              <a:tr h="258978">
                <a:tc>
                  <a:txBody>
                    <a:bodyPr/>
                    <a:lstStyle/>
                    <a:p>
                      <a:pPr indent="0" algn="r"/>
                      <a:r>
                        <a:rPr lang="en-US" sz="800">
                          <a:latin typeface="Tahoma"/>
                        </a:rPr>
                        <a:t>Versova</a:t>
                      </a:r>
                    </a:p>
                  </a:txBody>
                  <a:tcPr marL="0" marR="0" marT="0" marB="0" anchor="ctr"/>
                </a:tc>
                <a:tc>
                  <a:txBody>
                    <a:bodyPr/>
                    <a:lstStyle/>
                    <a:p>
                      <a:pPr indent="0" algn="r"/>
                      <a:r>
                        <a:rPr lang="en-US" sz="800">
                          <a:latin typeface="Tahoma"/>
                        </a:rPr>
                        <a:t>Western Suburbs</a:t>
                      </a:r>
                    </a:p>
                  </a:txBody>
                  <a:tcPr marL="0" marR="0" marT="0" marB="0" anchor="ctr"/>
                </a:tc>
                <a:tc>
                  <a:txBody>
                    <a:bodyPr/>
                    <a:lstStyle/>
                    <a:p>
                      <a:pPr marL="88900" indent="0"/>
                      <a:r>
                        <a:rPr lang="en-US" sz="800">
                          <a:latin typeface="Tahoma"/>
                        </a:rPr>
                        <a:t>19.1377</a:t>
                      </a:r>
                    </a:p>
                  </a:txBody>
                  <a:tcPr marL="0" marR="0" marT="0" marB="0" anchor="ctr"/>
                </a:tc>
                <a:tc>
                  <a:txBody>
                    <a:bodyPr/>
                    <a:lstStyle/>
                    <a:p>
                      <a:pPr indent="0" algn="r"/>
                      <a:r>
                        <a:rPr lang="en-US" sz="800">
                          <a:latin typeface="Tahoma"/>
                        </a:rPr>
                        <a:t>72.8135</a:t>
                      </a:r>
                    </a:p>
                  </a:txBody>
                  <a:tcPr marL="0" marR="0" marT="0" marB="0" anchor="ctr"/>
                </a:tc>
                <a:extLst>
                  <a:ext uri="{0D108BD9-81ED-4DB2-BD59-A6C34878D82A}">
                    <a16:rowId xmlns:a16="http://schemas.microsoft.com/office/drawing/2014/main" val="10009"/>
                  </a:ext>
                </a:extLst>
              </a:tr>
              <a:tr h="194996">
                <a:tc>
                  <a:txBody>
                    <a:bodyPr/>
                    <a:lstStyle/>
                    <a:p>
                      <a:pPr indent="0" algn="r"/>
                      <a:r>
                        <a:rPr lang="en-US" sz="800">
                          <a:latin typeface="Tahoma"/>
                        </a:rPr>
                        <a:t>Mira Road</a:t>
                      </a:r>
                    </a:p>
                  </a:txBody>
                  <a:tcPr marL="0" marR="0" marT="0" marB="0" anchor="b"/>
                </a:tc>
                <a:tc>
                  <a:txBody>
                    <a:bodyPr/>
                    <a:lstStyle/>
                    <a:p>
                      <a:pPr indent="0" algn="r"/>
                      <a:r>
                        <a:rPr lang="en-US" sz="800">
                          <a:latin typeface="Tahoma"/>
                        </a:rPr>
                        <a:t>Western Suburbs</a:t>
                      </a:r>
                    </a:p>
                  </a:txBody>
                  <a:tcPr marL="0" marR="0" marT="0" marB="0" anchor="b"/>
                </a:tc>
                <a:tc>
                  <a:txBody>
                    <a:bodyPr/>
                    <a:lstStyle/>
                    <a:p>
                      <a:pPr marL="88900" indent="0"/>
                      <a:r>
                        <a:rPr lang="en-US" sz="800">
                          <a:latin typeface="Tahoma"/>
                        </a:rPr>
                        <a:t>19.2657</a:t>
                      </a:r>
                    </a:p>
                  </a:txBody>
                  <a:tcPr marL="0" marR="0" marT="0" marB="0" anchor="b"/>
                </a:tc>
                <a:tc>
                  <a:txBody>
                    <a:bodyPr/>
                    <a:lstStyle/>
                    <a:p>
                      <a:pPr indent="0" algn="r"/>
                      <a:r>
                        <a:rPr lang="en-US" sz="800">
                          <a:latin typeface="Tahoma"/>
                        </a:rPr>
                        <a:t>72.8711</a:t>
                      </a:r>
                    </a:p>
                  </a:txBody>
                  <a:tcPr marL="0" marR="0" marT="0" marB="0" anchor="b"/>
                </a:tc>
                <a:extLst>
                  <a:ext uri="{0D108BD9-81ED-4DB2-BD59-A6C34878D82A}">
                    <a16:rowId xmlns:a16="http://schemas.microsoft.com/office/drawing/2014/main" val="10010"/>
                  </a:ext>
                </a:extLst>
              </a:tr>
            </a:tbl>
          </a:graphicData>
        </a:graphic>
      </p:graphicFrame>
      <p:sp>
        <p:nvSpPr>
          <p:cNvPr id="6210" name="Rectangle 4">
            <a:extLst>
              <a:ext uri="{FF2B5EF4-FFF2-40B4-BE49-F238E27FC236}">
                <a16:creationId xmlns:a16="http://schemas.microsoft.com/office/drawing/2014/main" id="{9EE63E25-0EC3-49DF-A749-CF4D82D59B63}"/>
              </a:ext>
            </a:extLst>
          </p:cNvPr>
          <p:cNvSpPr>
            <a:spLocks noChangeArrowheads="1"/>
          </p:cNvSpPr>
          <p:nvPr/>
        </p:nvSpPr>
        <p:spPr bwMode="auto">
          <a:xfrm>
            <a:off x="2474913" y="5310188"/>
            <a:ext cx="2597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00" b="1">
                <a:latin typeface="Times New Roman" panose="02020603050405020304" pitchFamily="18" charset="0"/>
              </a:rPr>
              <a:t>Figure 4: Final Mumbai neighborhoods dataframe.</a:t>
            </a:r>
          </a:p>
        </p:txBody>
      </p:sp>
      <p:sp>
        <p:nvSpPr>
          <p:cNvPr id="6211" name="Rectangle 5">
            <a:extLst>
              <a:ext uri="{FF2B5EF4-FFF2-40B4-BE49-F238E27FC236}">
                <a16:creationId xmlns:a16="http://schemas.microsoft.com/office/drawing/2014/main" id="{EBF157EA-E8E4-40C6-A1F2-22A7BA6C03F0}"/>
              </a:ext>
            </a:extLst>
          </p:cNvPr>
          <p:cNvSpPr>
            <a:spLocks noChangeArrowheads="1"/>
          </p:cNvSpPr>
          <p:nvPr/>
        </p:nvSpPr>
        <p:spPr bwMode="auto">
          <a:xfrm>
            <a:off x="895350" y="5940425"/>
            <a:ext cx="5761038"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2525"/>
              </a:spcBef>
              <a:spcAft>
                <a:spcPts val="1475"/>
              </a:spcAft>
            </a:pPr>
            <a:r>
              <a:rPr lang="en-US" altLang="en-US" sz="1600">
                <a:solidFill>
                  <a:srgbClr val="2F5496"/>
                </a:solidFill>
                <a:latin typeface="Times New Roman" panose="02020603050405020304" pitchFamily="18" charset="0"/>
              </a:rPr>
              <a:t>Venue Data</a:t>
            </a:r>
          </a:p>
          <a:p>
            <a:pPr algn="just" eaLnBrk="1" hangingPunct="1">
              <a:lnSpc>
                <a:spcPts val="3213"/>
              </a:lnSpc>
            </a:pPr>
            <a:r>
              <a:rPr lang="en-US" altLang="en-US" sz="1300">
                <a:latin typeface="Times New Roman" panose="02020603050405020304" pitchFamily="18" charset="0"/>
              </a:rPr>
              <a:t>The venue data has been extracted using the Foursquare API. This data contains venue recommendations for all neighborhoods in Mumbai and is used to study the popular venues of different neighborhoods as well as build the unsupervised learning model to cluster neighborhoods. The venue recommendations of all neighborhoods were obtained with a limit of 200, that is, maximum of 200 venue recommendations per neighborhood and a radius of 1 km around the neighborhood’s geographical coordinates. Figure 5 shows the top 10 rows depicting the results obtained after cleaning the data from Foursquare API.</a:t>
            </a:r>
          </a:p>
        </p:txBody>
      </p:sp>
      <p:sp>
        <p:nvSpPr>
          <p:cNvPr id="6212" name="Rectangle 6">
            <a:extLst>
              <a:ext uri="{FF2B5EF4-FFF2-40B4-BE49-F238E27FC236}">
                <a16:creationId xmlns:a16="http://schemas.microsoft.com/office/drawing/2014/main" id="{1992520F-6E43-44B8-A456-F1A7C8BA39B3}"/>
              </a:ext>
            </a:extLst>
          </p:cNvPr>
          <p:cNvSpPr>
            <a:spLocks noChangeArrowheads="1"/>
          </p:cNvSpPr>
          <p:nvPr/>
        </p:nvSpPr>
        <p:spPr bwMode="auto">
          <a:xfrm>
            <a:off x="6473825" y="10088563"/>
            <a:ext cx="98425"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5</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9903CE74-3AC4-4CD5-97B9-985F391EBB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8782050"/>
            <a:ext cx="1063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a:extLst>
              <a:ext uri="{FF2B5EF4-FFF2-40B4-BE49-F238E27FC236}">
                <a16:creationId xmlns:a16="http://schemas.microsoft.com/office/drawing/2014/main" id="{095E5390-E489-4637-8AAA-1AC0EE5BFE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8285163"/>
            <a:ext cx="361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
            <a:extLst>
              <a:ext uri="{FF2B5EF4-FFF2-40B4-BE49-F238E27FC236}">
                <a16:creationId xmlns:a16="http://schemas.microsoft.com/office/drawing/2014/main" id="{53E81EA7-A0FF-49C9-BB26-0BAD81ED91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7791450"/>
            <a:ext cx="1920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a:extLst>
              <a:ext uri="{FF2B5EF4-FFF2-40B4-BE49-F238E27FC236}">
                <a16:creationId xmlns:a16="http://schemas.microsoft.com/office/drawing/2014/main" id="{769C15C7-B839-4E77-B193-FBDC1BA36EB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7302500"/>
            <a:ext cx="34353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a:extLst>
              <a:ext uri="{FF2B5EF4-FFF2-40B4-BE49-F238E27FC236}">
                <a16:creationId xmlns:a16="http://schemas.microsoft.com/office/drawing/2014/main" id="{EBE50EAB-C269-4390-9F26-15AB02F4E6F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49488" y="6808788"/>
            <a:ext cx="3173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B877B754-5158-4980-92A9-28CEA4C9E95F}"/>
              </a:ext>
            </a:extLst>
          </p:cNvPr>
          <p:cNvGraphicFramePr>
            <a:graphicFrameLocks noGrp="1"/>
          </p:cNvGraphicFramePr>
          <p:nvPr/>
        </p:nvGraphicFramePr>
        <p:xfrm>
          <a:off x="1006475" y="944563"/>
          <a:ext cx="5827712" cy="1868488"/>
        </p:xfrm>
        <a:graphic>
          <a:graphicData uri="http://schemas.openxmlformats.org/drawingml/2006/table">
            <a:tbl>
              <a:tblPr/>
              <a:tblGrid>
                <a:gridCol w="208241">
                  <a:extLst>
                    <a:ext uri="{9D8B030D-6E8A-4147-A177-3AD203B41FA5}">
                      <a16:colId xmlns:a16="http://schemas.microsoft.com/office/drawing/2014/main" val="20000"/>
                    </a:ext>
                  </a:extLst>
                </a:gridCol>
                <a:gridCol w="606440">
                  <a:extLst>
                    <a:ext uri="{9D8B030D-6E8A-4147-A177-3AD203B41FA5}">
                      <a16:colId xmlns:a16="http://schemas.microsoft.com/office/drawing/2014/main" val="20001"/>
                    </a:ext>
                  </a:extLst>
                </a:gridCol>
                <a:gridCol w="932515">
                  <a:extLst>
                    <a:ext uri="{9D8B030D-6E8A-4147-A177-3AD203B41FA5}">
                      <a16:colId xmlns:a16="http://schemas.microsoft.com/office/drawing/2014/main" val="20002"/>
                    </a:ext>
                  </a:extLst>
                </a:gridCol>
                <a:gridCol w="999559">
                  <a:extLst>
                    <a:ext uri="{9D8B030D-6E8A-4147-A177-3AD203B41FA5}">
                      <a16:colId xmlns:a16="http://schemas.microsoft.com/office/drawing/2014/main" val="20003"/>
                    </a:ext>
                  </a:extLst>
                </a:gridCol>
                <a:gridCol w="1020891">
                  <a:extLst>
                    <a:ext uri="{9D8B030D-6E8A-4147-A177-3AD203B41FA5}">
                      <a16:colId xmlns:a16="http://schemas.microsoft.com/office/drawing/2014/main" val="20004"/>
                    </a:ext>
                  </a:extLst>
                </a:gridCol>
                <a:gridCol w="624724">
                  <a:extLst>
                    <a:ext uri="{9D8B030D-6E8A-4147-A177-3AD203B41FA5}">
                      <a16:colId xmlns:a16="http://schemas.microsoft.com/office/drawing/2014/main" val="20005"/>
                    </a:ext>
                  </a:extLst>
                </a:gridCol>
                <a:gridCol w="700910">
                  <a:extLst>
                    <a:ext uri="{9D8B030D-6E8A-4147-A177-3AD203B41FA5}">
                      <a16:colId xmlns:a16="http://schemas.microsoft.com/office/drawing/2014/main" val="20006"/>
                    </a:ext>
                  </a:extLst>
                </a:gridCol>
                <a:gridCol w="734432">
                  <a:extLst>
                    <a:ext uri="{9D8B030D-6E8A-4147-A177-3AD203B41FA5}">
                      <a16:colId xmlns:a16="http://schemas.microsoft.com/office/drawing/2014/main" val="20007"/>
                    </a:ext>
                  </a:extLst>
                </a:gridCol>
              </a:tblGrid>
              <a:tr h="140213">
                <a:tc>
                  <a:txBody>
                    <a:bodyPr/>
                    <a:lstStyle/>
                    <a:p>
                      <a:endParaRPr sz="700"/>
                    </a:p>
                  </a:txBody>
                  <a:tcPr marL="0" marR="0" marT="0" marB="0"/>
                </a:tc>
                <a:tc>
                  <a:txBody>
                    <a:bodyPr/>
                    <a:lstStyle/>
                    <a:p>
                      <a:pPr indent="0" algn="r"/>
                      <a:r>
                        <a:rPr lang="en-US" sz="500" b="1">
                          <a:latin typeface="Tahoma"/>
                        </a:rPr>
                        <a:t>Neighborhood</a:t>
                      </a:r>
                    </a:p>
                  </a:txBody>
                  <a:tcPr marL="0" marR="0" marT="0" marB="0"/>
                </a:tc>
                <a:tc>
                  <a:txBody>
                    <a:bodyPr/>
                    <a:lstStyle/>
                    <a:p>
                      <a:pPr indent="0" algn="r"/>
                      <a:r>
                        <a:rPr lang="en-US" sz="500" b="1">
                          <a:latin typeface="Tahoma"/>
                        </a:rPr>
                        <a:t>Neighborhood Latitude</a:t>
                      </a:r>
                    </a:p>
                  </a:txBody>
                  <a:tcPr marL="0" marR="0" marT="0" marB="0"/>
                </a:tc>
                <a:tc>
                  <a:txBody>
                    <a:bodyPr/>
                    <a:lstStyle/>
                    <a:p>
                      <a:pPr indent="0" algn="r"/>
                      <a:r>
                        <a:rPr lang="en-US" sz="500" b="1">
                          <a:latin typeface="Tahoma"/>
                        </a:rPr>
                        <a:t>Neighborhood Longitude</a:t>
                      </a:r>
                    </a:p>
                  </a:txBody>
                  <a:tcPr marL="0" marR="0" marT="0" marB="0"/>
                </a:tc>
                <a:tc>
                  <a:txBody>
                    <a:bodyPr/>
                    <a:lstStyle/>
                    <a:p>
                      <a:pPr indent="0" algn="r"/>
                      <a:r>
                        <a:rPr lang="en-US" sz="500" b="1">
                          <a:latin typeface="Tahoma"/>
                        </a:rPr>
                        <a:t>Venue</a:t>
                      </a:r>
                    </a:p>
                  </a:txBody>
                  <a:tcPr marL="0" marR="0" marT="0" marB="0"/>
                </a:tc>
                <a:tc>
                  <a:txBody>
                    <a:bodyPr/>
                    <a:lstStyle/>
                    <a:p>
                      <a:pPr indent="0" algn="r"/>
                      <a:r>
                        <a:rPr lang="en-US" sz="500" b="1">
                          <a:latin typeface="Tahoma"/>
                        </a:rPr>
                        <a:t>Venue Latitude</a:t>
                      </a:r>
                    </a:p>
                  </a:txBody>
                  <a:tcPr marL="0" marR="0" marT="0" marB="0"/>
                </a:tc>
                <a:tc>
                  <a:txBody>
                    <a:bodyPr/>
                    <a:lstStyle/>
                    <a:p>
                      <a:pPr indent="0" algn="r"/>
                      <a:r>
                        <a:rPr lang="en-US" sz="500" b="1">
                          <a:latin typeface="Tahoma"/>
                        </a:rPr>
                        <a:t>Venue Longitude</a:t>
                      </a:r>
                    </a:p>
                  </a:txBody>
                  <a:tcPr marL="0" marR="0" marT="0" marB="0"/>
                </a:tc>
                <a:tc>
                  <a:txBody>
                    <a:bodyPr/>
                    <a:lstStyle/>
                    <a:p>
                      <a:pPr indent="0" algn="r"/>
                      <a:r>
                        <a:rPr lang="en-US" sz="500" b="1">
                          <a:latin typeface="Tahoma"/>
                        </a:rPr>
                        <a:t>Venue Category</a:t>
                      </a:r>
                    </a:p>
                  </a:txBody>
                  <a:tcPr marL="0" marR="0" marT="0" marB="0"/>
                </a:tc>
                <a:extLst>
                  <a:ext uri="{0D108BD9-81ED-4DB2-BD59-A6C34878D82A}">
                    <a16:rowId xmlns:a16="http://schemas.microsoft.com/office/drawing/2014/main" val="10000"/>
                  </a:ext>
                </a:extLst>
              </a:tr>
              <a:tr h="176790">
                <a:tc>
                  <a:txBody>
                    <a:bodyPr/>
                    <a:lstStyle/>
                    <a:p>
                      <a:pPr indent="0"/>
                      <a:r>
                        <a:rPr lang="en-US" sz="500" b="1">
                          <a:latin typeface="Tahoma"/>
                        </a:rPr>
                        <a:t>0</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Cafe Arfa</a:t>
                      </a:r>
                    </a:p>
                  </a:txBody>
                  <a:tcPr marL="0" marR="0" marT="0" marB="0" anchor="ctr"/>
                </a:tc>
                <a:tc>
                  <a:txBody>
                    <a:bodyPr/>
                    <a:lstStyle/>
                    <a:p>
                      <a:pPr indent="0" algn="r"/>
                      <a:r>
                        <a:rPr lang="en-US" sz="500">
                          <a:solidFill>
                            <a:srgbClr val="2A2929"/>
                          </a:solidFill>
                          <a:latin typeface="Tahoma"/>
                        </a:rPr>
                        <a:t>19.128930</a:t>
                      </a:r>
                    </a:p>
                  </a:txBody>
                  <a:tcPr marL="0" marR="0" marT="0" marB="0" anchor="ctr"/>
                </a:tc>
                <a:tc>
                  <a:txBody>
                    <a:bodyPr/>
                    <a:lstStyle/>
                    <a:p>
                      <a:pPr indent="0" algn="r"/>
                      <a:r>
                        <a:rPr lang="en-US" sz="500">
                          <a:solidFill>
                            <a:srgbClr val="2A2929"/>
                          </a:solidFill>
                          <a:latin typeface="Tahoma"/>
                        </a:rPr>
                        <a:t>72.847140</a:t>
                      </a:r>
                    </a:p>
                  </a:txBody>
                  <a:tcPr marL="0" marR="0" marT="0" marB="0" anchor="ctr"/>
                </a:tc>
                <a:tc>
                  <a:txBody>
                    <a:bodyPr/>
                    <a:lstStyle/>
                    <a:p>
                      <a:pPr indent="0" algn="r"/>
                      <a:r>
                        <a:rPr lang="en-US" sz="500">
                          <a:solidFill>
                            <a:srgbClr val="2A2929"/>
                          </a:solidFill>
                          <a:latin typeface="Tahoma"/>
                        </a:rPr>
                        <a:t>Indian Restaurant</a:t>
                      </a:r>
                    </a:p>
                  </a:txBody>
                  <a:tcPr marL="0" marR="0" marT="0" marB="0" anchor="ctr"/>
                </a:tc>
                <a:extLst>
                  <a:ext uri="{0D108BD9-81ED-4DB2-BD59-A6C34878D82A}">
                    <a16:rowId xmlns:a16="http://schemas.microsoft.com/office/drawing/2014/main" val="10001"/>
                  </a:ext>
                </a:extLst>
              </a:tr>
              <a:tr h="176790">
                <a:tc>
                  <a:txBody>
                    <a:bodyPr/>
                    <a:lstStyle/>
                    <a:p>
                      <a:pPr indent="0"/>
                      <a:r>
                        <a:rPr lang="en-US" sz="500" b="1">
                          <a:latin typeface="Tahoma"/>
                        </a:rPr>
                        <a:t>1</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5 Spice, Bandra</a:t>
                      </a:r>
                    </a:p>
                  </a:txBody>
                  <a:tcPr marL="0" marR="0" marT="0" marB="0" anchor="ctr"/>
                </a:tc>
                <a:tc>
                  <a:txBody>
                    <a:bodyPr/>
                    <a:lstStyle/>
                    <a:p>
                      <a:pPr indent="0" algn="r"/>
                      <a:r>
                        <a:rPr lang="en-US" sz="500">
                          <a:solidFill>
                            <a:srgbClr val="2A2929"/>
                          </a:solidFill>
                          <a:latin typeface="Tahoma"/>
                        </a:rPr>
                        <a:t>19.130421</a:t>
                      </a:r>
                    </a:p>
                  </a:txBody>
                  <a:tcPr marL="0" marR="0" marT="0" marB="0" anchor="ctr"/>
                </a:tc>
                <a:tc>
                  <a:txBody>
                    <a:bodyPr/>
                    <a:lstStyle/>
                    <a:p>
                      <a:pPr indent="0" algn="r"/>
                      <a:r>
                        <a:rPr lang="en-US" sz="500">
                          <a:solidFill>
                            <a:srgbClr val="2A2929"/>
                          </a:solidFill>
                          <a:latin typeface="Tahoma"/>
                        </a:rPr>
                        <a:t>72.847206</a:t>
                      </a:r>
                    </a:p>
                  </a:txBody>
                  <a:tcPr marL="0" marR="0" marT="0" marB="0" anchor="ctr"/>
                </a:tc>
                <a:tc>
                  <a:txBody>
                    <a:bodyPr/>
                    <a:lstStyle/>
                    <a:p>
                      <a:pPr indent="0" algn="r"/>
                      <a:r>
                        <a:rPr lang="en-US" sz="500">
                          <a:solidFill>
                            <a:srgbClr val="2A2929"/>
                          </a:solidFill>
                          <a:latin typeface="Tahoma"/>
                        </a:rPr>
                        <a:t>Chinese Restaurant</a:t>
                      </a:r>
                    </a:p>
                  </a:txBody>
                  <a:tcPr marL="0" marR="0" marT="0" marB="0" anchor="ctr"/>
                </a:tc>
                <a:extLst>
                  <a:ext uri="{0D108BD9-81ED-4DB2-BD59-A6C34878D82A}">
                    <a16:rowId xmlns:a16="http://schemas.microsoft.com/office/drawing/2014/main" val="10002"/>
                  </a:ext>
                </a:extLst>
              </a:tr>
              <a:tr h="176790">
                <a:tc>
                  <a:txBody>
                    <a:bodyPr/>
                    <a:lstStyle/>
                    <a:p>
                      <a:pPr indent="0"/>
                      <a:r>
                        <a:rPr lang="en-US" sz="500" b="1">
                          <a:latin typeface="Tahoma"/>
                        </a:rPr>
                        <a:t>2</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Shawarma Factory</a:t>
                      </a:r>
                    </a:p>
                  </a:txBody>
                  <a:tcPr marL="0" marR="0" marT="0" marB="0" anchor="ctr"/>
                </a:tc>
                <a:tc>
                  <a:txBody>
                    <a:bodyPr/>
                    <a:lstStyle/>
                    <a:p>
                      <a:pPr indent="0" algn="r"/>
                      <a:r>
                        <a:rPr lang="en-US" sz="500">
                          <a:solidFill>
                            <a:srgbClr val="2A2929"/>
                          </a:solidFill>
                          <a:latin typeface="Tahoma"/>
                        </a:rPr>
                        <a:t>19.124591</a:t>
                      </a:r>
                    </a:p>
                  </a:txBody>
                  <a:tcPr marL="0" marR="0" marT="0" marB="0" anchor="ctr"/>
                </a:tc>
                <a:tc>
                  <a:txBody>
                    <a:bodyPr/>
                    <a:lstStyle/>
                    <a:p>
                      <a:pPr indent="0" algn="r"/>
                      <a:r>
                        <a:rPr lang="en-US" sz="500">
                          <a:solidFill>
                            <a:srgbClr val="2A2929"/>
                          </a:solidFill>
                          <a:latin typeface="Tahoma"/>
                        </a:rPr>
                        <a:t>72.840398</a:t>
                      </a:r>
                    </a:p>
                  </a:txBody>
                  <a:tcPr marL="0" marR="0" marT="0" marB="0" anchor="ctr"/>
                </a:tc>
                <a:tc>
                  <a:txBody>
                    <a:bodyPr/>
                    <a:lstStyle/>
                    <a:p>
                      <a:pPr indent="0" algn="r"/>
                      <a:r>
                        <a:rPr lang="en-US" sz="500">
                          <a:solidFill>
                            <a:srgbClr val="2A2929"/>
                          </a:solidFill>
                          <a:latin typeface="Tahoma"/>
                        </a:rPr>
                        <a:t>Falafel Restaurant</a:t>
                      </a:r>
                    </a:p>
                  </a:txBody>
                  <a:tcPr marL="0" marR="0" marT="0" marB="0" anchor="ctr"/>
                </a:tc>
                <a:extLst>
                  <a:ext uri="{0D108BD9-81ED-4DB2-BD59-A6C34878D82A}">
                    <a16:rowId xmlns:a16="http://schemas.microsoft.com/office/drawing/2014/main" val="10003"/>
                  </a:ext>
                </a:extLst>
              </a:tr>
              <a:tr h="173742">
                <a:tc>
                  <a:txBody>
                    <a:bodyPr/>
                    <a:lstStyle/>
                    <a:p>
                      <a:pPr indent="0"/>
                      <a:r>
                        <a:rPr lang="en-US" sz="500" b="1">
                          <a:latin typeface="Tahoma"/>
                        </a:rPr>
                        <a:t>3</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Jaffer Bhai's Delhi Darbar</a:t>
                      </a:r>
                    </a:p>
                  </a:txBody>
                  <a:tcPr marL="0" marR="0" marT="0" marB="0" anchor="ctr"/>
                </a:tc>
                <a:tc>
                  <a:txBody>
                    <a:bodyPr/>
                    <a:lstStyle/>
                    <a:p>
                      <a:pPr indent="0" algn="r"/>
                      <a:r>
                        <a:rPr lang="en-US" sz="500">
                          <a:solidFill>
                            <a:srgbClr val="2A2929"/>
                          </a:solidFill>
                          <a:latin typeface="Tahoma"/>
                        </a:rPr>
                        <a:t>19.137714</a:t>
                      </a:r>
                    </a:p>
                  </a:txBody>
                  <a:tcPr marL="0" marR="0" marT="0" marB="0" anchor="ctr"/>
                </a:tc>
                <a:tc>
                  <a:txBody>
                    <a:bodyPr/>
                    <a:lstStyle/>
                    <a:p>
                      <a:pPr indent="0" algn="r"/>
                      <a:r>
                        <a:rPr lang="en-US" sz="500">
                          <a:solidFill>
                            <a:srgbClr val="2A2929"/>
                          </a:solidFill>
                          <a:latin typeface="Tahoma"/>
                        </a:rPr>
                        <a:t>72.845909</a:t>
                      </a:r>
                    </a:p>
                  </a:txBody>
                  <a:tcPr marL="0" marR="0" marT="0" marB="0" anchor="ctr"/>
                </a:tc>
                <a:tc>
                  <a:txBody>
                    <a:bodyPr/>
                    <a:lstStyle/>
                    <a:p>
                      <a:pPr indent="0" algn="r"/>
                      <a:r>
                        <a:rPr lang="en-US" sz="500">
                          <a:solidFill>
                            <a:srgbClr val="2A2929"/>
                          </a:solidFill>
                          <a:latin typeface="Tahoma"/>
                        </a:rPr>
                        <a:t>Mughlai Restaurant</a:t>
                      </a:r>
                    </a:p>
                  </a:txBody>
                  <a:tcPr marL="0" marR="0" marT="0" marB="0" anchor="ctr"/>
                </a:tc>
                <a:extLst>
                  <a:ext uri="{0D108BD9-81ED-4DB2-BD59-A6C34878D82A}">
                    <a16:rowId xmlns:a16="http://schemas.microsoft.com/office/drawing/2014/main" val="10004"/>
                  </a:ext>
                </a:extLst>
              </a:tr>
              <a:tr h="173742">
                <a:tc>
                  <a:txBody>
                    <a:bodyPr/>
                    <a:lstStyle/>
                    <a:p>
                      <a:pPr indent="0"/>
                      <a:r>
                        <a:rPr lang="en-US" sz="500" b="1">
                          <a:latin typeface="Tahoma"/>
                        </a:rPr>
                        <a:t>4</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Narayan Sandwich</a:t>
                      </a:r>
                    </a:p>
                  </a:txBody>
                  <a:tcPr marL="0" marR="0" marT="0" marB="0" anchor="ctr"/>
                </a:tc>
                <a:tc>
                  <a:txBody>
                    <a:bodyPr/>
                    <a:lstStyle/>
                    <a:p>
                      <a:pPr indent="0" algn="r"/>
                      <a:r>
                        <a:rPr lang="en-US" sz="500">
                          <a:solidFill>
                            <a:srgbClr val="2A2929"/>
                          </a:solidFill>
                          <a:latin typeface="Tahoma"/>
                        </a:rPr>
                        <a:t>19.121398</a:t>
                      </a:r>
                    </a:p>
                  </a:txBody>
                  <a:tcPr marL="0" marR="0" marT="0" marB="0" anchor="ctr"/>
                </a:tc>
                <a:tc>
                  <a:txBody>
                    <a:bodyPr/>
                    <a:lstStyle/>
                    <a:p>
                      <a:pPr indent="0" algn="r"/>
                      <a:r>
                        <a:rPr lang="en-US" sz="500">
                          <a:solidFill>
                            <a:srgbClr val="2A2929"/>
                          </a:solidFill>
                          <a:latin typeface="Tahoma"/>
                        </a:rPr>
                        <a:t>72.850270</a:t>
                      </a:r>
                    </a:p>
                  </a:txBody>
                  <a:tcPr marL="0" marR="0" marT="0" marB="0" anchor="ctr"/>
                </a:tc>
                <a:tc>
                  <a:txBody>
                    <a:bodyPr/>
                    <a:lstStyle/>
                    <a:p>
                      <a:pPr indent="0" algn="r"/>
                      <a:r>
                        <a:rPr lang="en-US" sz="500">
                          <a:solidFill>
                            <a:srgbClr val="2A2929"/>
                          </a:solidFill>
                          <a:latin typeface="Tahoma"/>
                        </a:rPr>
                        <a:t>Sandwich Place</a:t>
                      </a:r>
                    </a:p>
                  </a:txBody>
                  <a:tcPr marL="0" marR="0" marT="0" marB="0" anchor="ctr"/>
                </a:tc>
                <a:extLst>
                  <a:ext uri="{0D108BD9-81ED-4DB2-BD59-A6C34878D82A}">
                    <a16:rowId xmlns:a16="http://schemas.microsoft.com/office/drawing/2014/main" val="10005"/>
                  </a:ext>
                </a:extLst>
              </a:tr>
              <a:tr h="173742">
                <a:tc>
                  <a:txBody>
                    <a:bodyPr/>
                    <a:lstStyle/>
                    <a:p>
                      <a:pPr indent="0"/>
                      <a:r>
                        <a:rPr lang="en-US" sz="500" b="1">
                          <a:latin typeface="Tahoma"/>
                        </a:rPr>
                        <a:t>5</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Persia Darbar</a:t>
                      </a:r>
                    </a:p>
                  </a:txBody>
                  <a:tcPr marL="0" marR="0" marT="0" marB="0" anchor="ctr"/>
                </a:tc>
                <a:tc>
                  <a:txBody>
                    <a:bodyPr/>
                    <a:lstStyle/>
                    <a:p>
                      <a:pPr indent="0" algn="r"/>
                      <a:r>
                        <a:rPr lang="en-US" sz="500">
                          <a:solidFill>
                            <a:srgbClr val="2A2929"/>
                          </a:solidFill>
                          <a:latin typeface="Tahoma"/>
                        </a:rPr>
                        <a:t>19.136952</a:t>
                      </a:r>
                    </a:p>
                  </a:txBody>
                  <a:tcPr marL="0" marR="0" marT="0" marB="0" anchor="ctr"/>
                </a:tc>
                <a:tc>
                  <a:txBody>
                    <a:bodyPr/>
                    <a:lstStyle/>
                    <a:p>
                      <a:pPr indent="0" algn="r"/>
                      <a:r>
                        <a:rPr lang="en-US" sz="500">
                          <a:solidFill>
                            <a:srgbClr val="2A2929"/>
                          </a:solidFill>
                          <a:latin typeface="Tahoma"/>
                        </a:rPr>
                        <a:t>72.846822</a:t>
                      </a:r>
                    </a:p>
                  </a:txBody>
                  <a:tcPr marL="0" marR="0" marT="0" marB="0" anchor="ctr"/>
                </a:tc>
                <a:tc>
                  <a:txBody>
                    <a:bodyPr/>
                    <a:lstStyle/>
                    <a:p>
                      <a:pPr indent="0" algn="r"/>
                      <a:r>
                        <a:rPr lang="en-US" sz="500">
                          <a:solidFill>
                            <a:srgbClr val="2A2929"/>
                          </a:solidFill>
                          <a:latin typeface="Tahoma"/>
                        </a:rPr>
                        <a:t>Indian Restaurant</a:t>
                      </a:r>
                    </a:p>
                  </a:txBody>
                  <a:tcPr marL="0" marR="0" marT="0" marB="0" anchor="ctr"/>
                </a:tc>
                <a:extLst>
                  <a:ext uri="{0D108BD9-81ED-4DB2-BD59-A6C34878D82A}">
                    <a16:rowId xmlns:a16="http://schemas.microsoft.com/office/drawing/2014/main" val="10006"/>
                  </a:ext>
                </a:extLst>
              </a:tr>
              <a:tr h="176790">
                <a:tc>
                  <a:txBody>
                    <a:bodyPr/>
                    <a:lstStyle/>
                    <a:p>
                      <a:pPr indent="0"/>
                      <a:r>
                        <a:rPr lang="en-US" sz="500" b="1">
                          <a:latin typeface="Tahoma"/>
                        </a:rPr>
                        <a:t>6</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Domino's Pizza</a:t>
                      </a:r>
                    </a:p>
                  </a:txBody>
                  <a:tcPr marL="0" marR="0" marT="0" marB="0" anchor="ctr"/>
                </a:tc>
                <a:tc>
                  <a:txBody>
                    <a:bodyPr/>
                    <a:lstStyle/>
                    <a:p>
                      <a:pPr indent="0" algn="r"/>
                      <a:r>
                        <a:rPr lang="en-US" sz="500">
                          <a:solidFill>
                            <a:srgbClr val="2A2929"/>
                          </a:solidFill>
                          <a:latin typeface="Tahoma"/>
                        </a:rPr>
                        <a:t>19.131000</a:t>
                      </a:r>
                    </a:p>
                  </a:txBody>
                  <a:tcPr marL="0" marR="0" marT="0" marB="0" anchor="ctr"/>
                </a:tc>
                <a:tc>
                  <a:txBody>
                    <a:bodyPr/>
                    <a:lstStyle/>
                    <a:p>
                      <a:pPr indent="0" algn="r"/>
                      <a:r>
                        <a:rPr lang="en-US" sz="500">
                          <a:solidFill>
                            <a:srgbClr val="2A2929"/>
                          </a:solidFill>
                          <a:latin typeface="Tahoma"/>
                        </a:rPr>
                        <a:t>72.848000</a:t>
                      </a:r>
                    </a:p>
                  </a:txBody>
                  <a:tcPr marL="0" marR="0" marT="0" marB="0" anchor="ctr"/>
                </a:tc>
                <a:tc>
                  <a:txBody>
                    <a:bodyPr/>
                    <a:lstStyle/>
                    <a:p>
                      <a:pPr indent="0" algn="r"/>
                      <a:r>
                        <a:rPr lang="en-US" sz="500">
                          <a:solidFill>
                            <a:srgbClr val="2A2929"/>
                          </a:solidFill>
                          <a:latin typeface="Tahoma"/>
                        </a:rPr>
                        <a:t>Pizza Place</a:t>
                      </a:r>
                    </a:p>
                  </a:txBody>
                  <a:tcPr marL="0" marR="0" marT="0" marB="0" anchor="ctr"/>
                </a:tc>
                <a:extLst>
                  <a:ext uri="{0D108BD9-81ED-4DB2-BD59-A6C34878D82A}">
                    <a16:rowId xmlns:a16="http://schemas.microsoft.com/office/drawing/2014/main" val="10007"/>
                  </a:ext>
                </a:extLst>
              </a:tr>
              <a:tr h="173742">
                <a:tc>
                  <a:txBody>
                    <a:bodyPr/>
                    <a:lstStyle/>
                    <a:p>
                      <a:pPr indent="0"/>
                      <a:r>
                        <a:rPr lang="en-US" sz="500" b="1">
                          <a:latin typeface="Tahoma"/>
                        </a:rPr>
                        <a:t>7</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Garden Court</a:t>
                      </a:r>
                    </a:p>
                  </a:txBody>
                  <a:tcPr marL="0" marR="0" marT="0" marB="0" anchor="ctr"/>
                </a:tc>
                <a:tc>
                  <a:txBody>
                    <a:bodyPr/>
                    <a:lstStyle/>
                    <a:p>
                      <a:pPr indent="0" algn="r"/>
                      <a:r>
                        <a:rPr lang="en-US" sz="500">
                          <a:solidFill>
                            <a:srgbClr val="2A2929"/>
                          </a:solidFill>
                          <a:latin typeface="Tahoma"/>
                        </a:rPr>
                        <a:t>19.127188</a:t>
                      </a:r>
                    </a:p>
                  </a:txBody>
                  <a:tcPr marL="0" marR="0" marT="0" marB="0" anchor="ctr"/>
                </a:tc>
                <a:tc>
                  <a:txBody>
                    <a:bodyPr/>
                    <a:lstStyle/>
                    <a:p>
                      <a:pPr indent="0" algn="r"/>
                      <a:r>
                        <a:rPr lang="en-US" sz="500">
                          <a:solidFill>
                            <a:srgbClr val="2A2929"/>
                          </a:solidFill>
                          <a:latin typeface="Tahoma"/>
                        </a:rPr>
                        <a:t>72.837478</a:t>
                      </a:r>
                    </a:p>
                  </a:txBody>
                  <a:tcPr marL="0" marR="0" marT="0" marB="0" anchor="ctr"/>
                </a:tc>
                <a:tc>
                  <a:txBody>
                    <a:bodyPr/>
                    <a:lstStyle/>
                    <a:p>
                      <a:pPr indent="0" algn="r"/>
                      <a:r>
                        <a:rPr lang="en-US" sz="500">
                          <a:solidFill>
                            <a:srgbClr val="2A2929"/>
                          </a:solidFill>
                          <a:latin typeface="Tahoma"/>
                        </a:rPr>
                        <a:t>Indian Restaurant</a:t>
                      </a:r>
                    </a:p>
                  </a:txBody>
                  <a:tcPr marL="0" marR="0" marT="0" marB="0" anchor="ctr"/>
                </a:tc>
                <a:extLst>
                  <a:ext uri="{0D108BD9-81ED-4DB2-BD59-A6C34878D82A}">
                    <a16:rowId xmlns:a16="http://schemas.microsoft.com/office/drawing/2014/main" val="10008"/>
                  </a:ext>
                </a:extLst>
              </a:tr>
              <a:tr h="176790">
                <a:tc>
                  <a:txBody>
                    <a:bodyPr/>
                    <a:lstStyle/>
                    <a:p>
                      <a:pPr indent="0"/>
                      <a:r>
                        <a:rPr lang="en-US" sz="500" b="1">
                          <a:latin typeface="Tahoma"/>
                        </a:rPr>
                        <a:t>8</a:t>
                      </a:r>
                    </a:p>
                  </a:txBody>
                  <a:tcPr marL="0" marR="0" marT="0" marB="0" anchor="ctr"/>
                </a:tc>
                <a:tc>
                  <a:txBody>
                    <a:bodyPr/>
                    <a:lstStyle/>
                    <a:p>
                      <a:pPr indent="0" algn="r"/>
                      <a:r>
                        <a:rPr lang="en-US" sz="500">
                          <a:solidFill>
                            <a:srgbClr val="2A2929"/>
                          </a:solidFill>
                          <a:latin typeface="Tahoma"/>
                        </a:rPr>
                        <a:t>Amboli</a:t>
                      </a:r>
                    </a:p>
                  </a:txBody>
                  <a:tcPr marL="0" marR="0" marT="0" marB="0" anchor="ctr"/>
                </a:tc>
                <a:tc>
                  <a:txBody>
                    <a:bodyPr/>
                    <a:lstStyle/>
                    <a:p>
                      <a:pPr indent="0" algn="r"/>
                      <a:r>
                        <a:rPr lang="en-US" sz="500">
                          <a:solidFill>
                            <a:srgbClr val="2A2929"/>
                          </a:solidFill>
                          <a:latin typeface="Tahoma"/>
                        </a:rPr>
                        <a:t>19.1293</a:t>
                      </a:r>
                    </a:p>
                  </a:txBody>
                  <a:tcPr marL="0" marR="0" marT="0" marB="0" anchor="ctr"/>
                </a:tc>
                <a:tc>
                  <a:txBody>
                    <a:bodyPr/>
                    <a:lstStyle/>
                    <a:p>
                      <a:pPr indent="0" algn="r"/>
                      <a:r>
                        <a:rPr lang="en-US" sz="500">
                          <a:solidFill>
                            <a:srgbClr val="2A2929"/>
                          </a:solidFill>
                          <a:latin typeface="Tahoma"/>
                        </a:rPr>
                        <a:t>72.84644</a:t>
                      </a:r>
                    </a:p>
                  </a:txBody>
                  <a:tcPr marL="0" marR="0" marT="0" marB="0" anchor="ctr"/>
                </a:tc>
                <a:tc>
                  <a:txBody>
                    <a:bodyPr/>
                    <a:lstStyle/>
                    <a:p>
                      <a:pPr indent="0" algn="r"/>
                      <a:r>
                        <a:rPr lang="en-US" sz="500">
                          <a:solidFill>
                            <a:srgbClr val="2A2929"/>
                          </a:solidFill>
                          <a:latin typeface="Tahoma"/>
                        </a:rPr>
                        <a:t>Subway</a:t>
                      </a:r>
                    </a:p>
                  </a:txBody>
                  <a:tcPr marL="0" marR="0" marT="0" marB="0" anchor="ctr"/>
                </a:tc>
                <a:tc>
                  <a:txBody>
                    <a:bodyPr/>
                    <a:lstStyle/>
                    <a:p>
                      <a:pPr indent="0" algn="r"/>
                      <a:r>
                        <a:rPr lang="en-US" sz="500">
                          <a:solidFill>
                            <a:srgbClr val="2A2929"/>
                          </a:solidFill>
                          <a:latin typeface="Tahoma"/>
                        </a:rPr>
                        <a:t>19.127860</a:t>
                      </a:r>
                    </a:p>
                  </a:txBody>
                  <a:tcPr marL="0" marR="0" marT="0" marB="0" anchor="ctr"/>
                </a:tc>
                <a:tc>
                  <a:txBody>
                    <a:bodyPr/>
                    <a:lstStyle/>
                    <a:p>
                      <a:pPr indent="0" algn="r"/>
                      <a:r>
                        <a:rPr lang="en-US" sz="500">
                          <a:solidFill>
                            <a:srgbClr val="2A2929"/>
                          </a:solidFill>
                          <a:latin typeface="Tahoma"/>
                        </a:rPr>
                        <a:t>72.844461</a:t>
                      </a:r>
                    </a:p>
                  </a:txBody>
                  <a:tcPr marL="0" marR="0" marT="0" marB="0" anchor="ctr"/>
                </a:tc>
                <a:tc>
                  <a:txBody>
                    <a:bodyPr/>
                    <a:lstStyle/>
                    <a:p>
                      <a:pPr indent="0" algn="r"/>
                      <a:r>
                        <a:rPr lang="en-US" sz="500">
                          <a:solidFill>
                            <a:srgbClr val="2A2929"/>
                          </a:solidFill>
                          <a:latin typeface="Tahoma"/>
                        </a:rPr>
                        <a:t>Sandwich Place</a:t>
                      </a:r>
                    </a:p>
                  </a:txBody>
                  <a:tcPr marL="0" marR="0" marT="0" marB="0" anchor="ctr"/>
                </a:tc>
                <a:extLst>
                  <a:ext uri="{0D108BD9-81ED-4DB2-BD59-A6C34878D82A}">
                    <a16:rowId xmlns:a16="http://schemas.microsoft.com/office/drawing/2014/main" val="10009"/>
                  </a:ext>
                </a:extLst>
              </a:tr>
              <a:tr h="149357">
                <a:tc>
                  <a:txBody>
                    <a:bodyPr/>
                    <a:lstStyle/>
                    <a:p>
                      <a:pPr indent="0"/>
                      <a:r>
                        <a:rPr lang="en-US" sz="500" b="1">
                          <a:latin typeface="Tahoma"/>
                        </a:rPr>
                        <a:t>9</a:t>
                      </a:r>
                    </a:p>
                  </a:txBody>
                  <a:tcPr marL="0" marR="0" marT="0" marB="0" anchor="b"/>
                </a:tc>
                <a:tc>
                  <a:txBody>
                    <a:bodyPr/>
                    <a:lstStyle/>
                    <a:p>
                      <a:pPr indent="0" algn="r"/>
                      <a:r>
                        <a:rPr lang="en-US" sz="500">
                          <a:solidFill>
                            <a:srgbClr val="2A2929"/>
                          </a:solidFill>
                          <a:latin typeface="Tahoma"/>
                        </a:rPr>
                        <a:t>Amboli</a:t>
                      </a:r>
                    </a:p>
                  </a:txBody>
                  <a:tcPr marL="0" marR="0" marT="0" marB="0" anchor="b"/>
                </a:tc>
                <a:tc>
                  <a:txBody>
                    <a:bodyPr/>
                    <a:lstStyle/>
                    <a:p>
                      <a:pPr indent="0" algn="r"/>
                      <a:r>
                        <a:rPr lang="en-US" sz="500">
                          <a:solidFill>
                            <a:srgbClr val="2A2929"/>
                          </a:solidFill>
                          <a:latin typeface="Tahoma"/>
                        </a:rPr>
                        <a:t>19.1293</a:t>
                      </a:r>
                    </a:p>
                  </a:txBody>
                  <a:tcPr marL="0" marR="0" marT="0" marB="0" anchor="b"/>
                </a:tc>
                <a:tc>
                  <a:txBody>
                    <a:bodyPr/>
                    <a:lstStyle/>
                    <a:p>
                      <a:pPr indent="0" algn="r"/>
                      <a:r>
                        <a:rPr lang="en-US" sz="500">
                          <a:solidFill>
                            <a:srgbClr val="2A2929"/>
                          </a:solidFill>
                          <a:latin typeface="Tahoma"/>
                        </a:rPr>
                        <a:t>72.84644</a:t>
                      </a:r>
                    </a:p>
                  </a:txBody>
                  <a:tcPr marL="0" marR="0" marT="0" marB="0" anchor="b"/>
                </a:tc>
                <a:tc>
                  <a:txBody>
                    <a:bodyPr/>
                    <a:lstStyle/>
                    <a:p>
                      <a:pPr indent="0" algn="r"/>
                      <a:r>
                        <a:rPr lang="en-US" sz="500">
                          <a:solidFill>
                            <a:srgbClr val="2A2929"/>
                          </a:solidFill>
                          <a:latin typeface="Tahoma"/>
                        </a:rPr>
                        <a:t>Sarvodaya Veg. Restaurant</a:t>
                      </a:r>
                    </a:p>
                  </a:txBody>
                  <a:tcPr marL="0" marR="0" marT="0" marB="0" anchor="b"/>
                </a:tc>
                <a:tc>
                  <a:txBody>
                    <a:bodyPr/>
                    <a:lstStyle/>
                    <a:p>
                      <a:pPr indent="0" algn="r"/>
                      <a:r>
                        <a:rPr lang="en-US" sz="500">
                          <a:solidFill>
                            <a:srgbClr val="2A2929"/>
                          </a:solidFill>
                          <a:latin typeface="Tahoma"/>
                        </a:rPr>
                        <a:t>19.123760</a:t>
                      </a:r>
                    </a:p>
                  </a:txBody>
                  <a:tcPr marL="0" marR="0" marT="0" marB="0" anchor="b"/>
                </a:tc>
                <a:tc>
                  <a:txBody>
                    <a:bodyPr/>
                    <a:lstStyle/>
                    <a:p>
                      <a:pPr indent="0" algn="r"/>
                      <a:r>
                        <a:rPr lang="en-US" sz="500">
                          <a:solidFill>
                            <a:srgbClr val="2A2929"/>
                          </a:solidFill>
                          <a:latin typeface="Tahoma"/>
                        </a:rPr>
                        <a:t>72.850893</a:t>
                      </a:r>
                    </a:p>
                  </a:txBody>
                  <a:tcPr marL="0" marR="0" marT="0" marB="0" anchor="b"/>
                </a:tc>
                <a:tc>
                  <a:txBody>
                    <a:bodyPr/>
                    <a:lstStyle/>
                    <a:p>
                      <a:pPr indent="0" algn="r"/>
                      <a:r>
                        <a:rPr lang="en-US" sz="500">
                          <a:solidFill>
                            <a:srgbClr val="2A2929"/>
                          </a:solidFill>
                          <a:latin typeface="Tahoma"/>
                        </a:rPr>
                        <a:t>Indian Restaurant</a:t>
                      </a:r>
                    </a:p>
                  </a:txBody>
                  <a:tcPr marL="0" marR="0" marT="0" marB="0" anchor="b"/>
                </a:tc>
                <a:extLst>
                  <a:ext uri="{0D108BD9-81ED-4DB2-BD59-A6C34878D82A}">
                    <a16:rowId xmlns:a16="http://schemas.microsoft.com/office/drawing/2014/main" val="10010"/>
                  </a:ext>
                </a:extLst>
              </a:tr>
            </a:tbl>
          </a:graphicData>
        </a:graphic>
      </p:graphicFrame>
      <p:sp>
        <p:nvSpPr>
          <p:cNvPr id="7285" name="Rectangle 7">
            <a:extLst>
              <a:ext uri="{FF2B5EF4-FFF2-40B4-BE49-F238E27FC236}">
                <a16:creationId xmlns:a16="http://schemas.microsoft.com/office/drawing/2014/main" id="{710657E7-9A98-4B8E-B287-AD5218A32EC2}"/>
              </a:ext>
            </a:extLst>
          </p:cNvPr>
          <p:cNvSpPr>
            <a:spLocks noChangeArrowheads="1"/>
          </p:cNvSpPr>
          <p:nvPr/>
        </p:nvSpPr>
        <p:spPr bwMode="auto">
          <a:xfrm>
            <a:off x="2219325" y="3133725"/>
            <a:ext cx="3105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3575"/>
              </a:spcAft>
            </a:pPr>
            <a:r>
              <a:rPr lang="en-US" altLang="en-US" sz="900" b="1">
                <a:latin typeface="Times New Roman" panose="02020603050405020304" pitchFamily="18" charset="0"/>
              </a:rPr>
              <a:t>Figure 5: Data obtained from Foursquare API after cleaning.</a:t>
            </a:r>
          </a:p>
        </p:txBody>
      </p:sp>
      <p:sp>
        <p:nvSpPr>
          <p:cNvPr id="7286" name="Rectangle 8">
            <a:extLst>
              <a:ext uri="{FF2B5EF4-FFF2-40B4-BE49-F238E27FC236}">
                <a16:creationId xmlns:a16="http://schemas.microsoft.com/office/drawing/2014/main" id="{5D92EDB8-7182-4AF6-80F2-24E8E1172B91}"/>
              </a:ext>
            </a:extLst>
          </p:cNvPr>
          <p:cNvSpPr>
            <a:spLocks noChangeArrowheads="1"/>
          </p:cNvSpPr>
          <p:nvPr/>
        </p:nvSpPr>
        <p:spPr bwMode="auto">
          <a:xfrm>
            <a:off x="898525" y="3898900"/>
            <a:ext cx="4938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575"/>
              </a:spcBef>
              <a:spcAft>
                <a:spcPts val="1888"/>
              </a:spcAft>
            </a:pPr>
            <a:r>
              <a:rPr lang="en-US" altLang="en-US" sz="2000">
                <a:solidFill>
                  <a:srgbClr val="2F5496"/>
                </a:solidFill>
                <a:latin typeface="Times New Roman" panose="02020603050405020304" pitchFamily="18" charset="0"/>
              </a:rPr>
              <a:t>Methodology</a:t>
            </a:r>
          </a:p>
          <a:p>
            <a:pPr eaLnBrk="1" hangingPunct="1">
              <a:lnSpc>
                <a:spcPts val="3625"/>
              </a:lnSpc>
            </a:pPr>
            <a:r>
              <a:rPr lang="en-US" altLang="en-US" sz="1300">
                <a:latin typeface="Times New Roman" panose="02020603050405020304" pitchFamily="18" charset="0"/>
              </a:rPr>
              <a:t>This section provides details for the methodology used in the project.</a:t>
            </a:r>
          </a:p>
          <a:p>
            <a:pPr eaLnBrk="1" hangingPunct="1">
              <a:lnSpc>
                <a:spcPts val="3625"/>
              </a:lnSpc>
            </a:pPr>
            <a:r>
              <a:rPr lang="en-US" altLang="en-US" sz="1600">
                <a:solidFill>
                  <a:srgbClr val="2F5496"/>
                </a:solidFill>
                <a:latin typeface="Times New Roman" panose="02020603050405020304" pitchFamily="18" charset="0"/>
              </a:rPr>
              <a:t>Data Visualization</a:t>
            </a:r>
          </a:p>
        </p:txBody>
      </p:sp>
      <p:sp>
        <p:nvSpPr>
          <p:cNvPr id="7287" name="Rectangle 9">
            <a:extLst>
              <a:ext uri="{FF2B5EF4-FFF2-40B4-BE49-F238E27FC236}">
                <a16:creationId xmlns:a16="http://schemas.microsoft.com/office/drawing/2014/main" id="{7D4E6CAA-4388-40A8-A9C7-69CF2E2337D6}"/>
              </a:ext>
            </a:extLst>
          </p:cNvPr>
          <p:cNvSpPr>
            <a:spLocks noChangeArrowheads="1"/>
          </p:cNvSpPr>
          <p:nvPr/>
        </p:nvSpPr>
        <p:spPr bwMode="auto">
          <a:xfrm>
            <a:off x="914400" y="5383213"/>
            <a:ext cx="56991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13"/>
              </a:lnSpc>
            </a:pPr>
            <a:r>
              <a:rPr lang="en-US" altLang="en-US" sz="1300">
                <a:latin typeface="Times New Roman" panose="02020603050405020304" pitchFamily="18" charset="0"/>
              </a:rPr>
              <a:t>In order to understand the data obtained for Mumbai neighborhoods, basic visualization was carried out. Figure 6 shows a bar plot depicting the number of neighborhoods in each location in Mumbai.</a:t>
            </a:r>
          </a:p>
        </p:txBody>
      </p:sp>
      <p:sp>
        <p:nvSpPr>
          <p:cNvPr id="11" name="Rectangle 10">
            <a:extLst>
              <a:ext uri="{FF2B5EF4-FFF2-40B4-BE49-F238E27FC236}">
                <a16:creationId xmlns:a16="http://schemas.microsoft.com/office/drawing/2014/main" id="{F95E19AB-71CC-4356-B616-98466E898CC7}"/>
              </a:ext>
            </a:extLst>
          </p:cNvPr>
          <p:cNvSpPr/>
          <p:nvPr/>
        </p:nvSpPr>
        <p:spPr>
          <a:xfrm>
            <a:off x="2587625" y="6586538"/>
            <a:ext cx="2919413" cy="95250"/>
          </a:xfrm>
          <a:prstGeom prst="rect">
            <a:avLst/>
          </a:prstGeom>
        </p:spPr>
        <p:txBody>
          <a:bodyPr wrap="none" lIns="0" tIns="0" rIns="0" bIns="0"/>
          <a:lstStyle/>
          <a:p>
            <a:pPr eaLnBrk="1" fontAlgn="auto" hangingPunct="1">
              <a:spcBef>
                <a:spcPts val="0"/>
              </a:spcBef>
              <a:spcAft>
                <a:spcPts val="1260"/>
              </a:spcAft>
              <a:defRPr/>
            </a:pPr>
            <a:r>
              <a:rPr lang="en-US" sz="750" b="1">
                <a:solidFill>
                  <a:srgbClr val="434343"/>
                </a:solidFill>
                <a:latin typeface="Tahoma"/>
              </a:rPr>
              <a:t>Number of Neighborhoods Grouped by Location </a:t>
            </a:r>
            <a:r>
              <a:rPr lang="en-US" sz="750" b="1">
                <a:solidFill>
                  <a:srgbClr val="595959"/>
                </a:solidFill>
                <a:latin typeface="Tahoma"/>
              </a:rPr>
              <a:t>in </a:t>
            </a:r>
            <a:r>
              <a:rPr lang="en-US" sz="750" b="1">
                <a:solidFill>
                  <a:srgbClr val="434343"/>
                </a:solidFill>
                <a:latin typeface="Tahoma"/>
              </a:rPr>
              <a:t>Mumbai</a:t>
            </a:r>
          </a:p>
        </p:txBody>
      </p:sp>
      <p:sp>
        <p:nvSpPr>
          <p:cNvPr id="7289" name="Rectangle 11">
            <a:extLst>
              <a:ext uri="{FF2B5EF4-FFF2-40B4-BE49-F238E27FC236}">
                <a16:creationId xmlns:a16="http://schemas.microsoft.com/office/drawing/2014/main" id="{9C15E0ED-A4D8-4F76-A8E2-943146B7483A}"/>
              </a:ext>
            </a:extLst>
          </p:cNvPr>
          <p:cNvSpPr>
            <a:spLocks noChangeArrowheads="1"/>
          </p:cNvSpPr>
          <p:nvPr/>
        </p:nvSpPr>
        <p:spPr bwMode="auto">
          <a:xfrm>
            <a:off x="1785938" y="6915150"/>
            <a:ext cx="4206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ts val="3863"/>
              </a:lnSpc>
            </a:pPr>
            <a:r>
              <a:rPr lang="en-US" altLang="en-US" sz="400">
                <a:solidFill>
                  <a:srgbClr val="807F7E"/>
                </a:solidFill>
                <a:latin typeface="Tahoma" panose="020B0604030504040204" pitchFamily="34" charset="0"/>
              </a:rPr>
              <a:t>Western Suburbs South Mumbai</a:t>
            </a:r>
          </a:p>
        </p:txBody>
      </p:sp>
      <p:sp>
        <p:nvSpPr>
          <p:cNvPr id="7290" name="Rectangle 12">
            <a:extLst>
              <a:ext uri="{FF2B5EF4-FFF2-40B4-BE49-F238E27FC236}">
                <a16:creationId xmlns:a16="http://schemas.microsoft.com/office/drawing/2014/main" id="{90797BF9-0371-4750-B5BE-BCE63A532692}"/>
              </a:ext>
            </a:extLst>
          </p:cNvPr>
          <p:cNvSpPr>
            <a:spLocks noChangeArrowheads="1"/>
          </p:cNvSpPr>
          <p:nvPr/>
        </p:nvSpPr>
        <p:spPr bwMode="auto">
          <a:xfrm>
            <a:off x="1695450" y="7812088"/>
            <a:ext cx="5302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400">
                <a:solidFill>
                  <a:srgbClr val="595959"/>
                </a:solidFill>
                <a:latin typeface="Tahoma" panose="020B0604030504040204" pitchFamily="34" charset="0"/>
              </a:rPr>
              <a:t>o</a:t>
            </a:r>
          </a:p>
          <a:p>
            <a:pPr algn="just" eaLnBrk="1" hangingPunct="1">
              <a:lnSpc>
                <a:spcPts val="475"/>
              </a:lnSpc>
            </a:pPr>
            <a:r>
              <a:rPr lang="en-US" altLang="en-US" sz="400">
                <a:solidFill>
                  <a:srgbClr val="595959"/>
                </a:solidFill>
                <a:latin typeface="Tahoma" panose="020B0604030504040204" pitchFamily="34" charset="0"/>
              </a:rPr>
              <a:t>nj    </a:t>
            </a:r>
            <a:r>
              <a:rPr lang="en-US" altLang="en-US" sz="400">
                <a:solidFill>
                  <a:srgbClr val="807F7E"/>
                </a:solidFill>
                <a:latin typeface="Tahoma" panose="020B0604030504040204" pitchFamily="34" charset="0"/>
              </a:rPr>
              <a:t>Mumbai</a:t>
            </a:r>
          </a:p>
          <a:p>
            <a:pPr algn="just" eaLnBrk="1" hangingPunct="1">
              <a:lnSpc>
                <a:spcPts val="475"/>
              </a:lnSpc>
            </a:pPr>
            <a:r>
              <a:rPr lang="en-US" altLang="en-US" sz="400">
                <a:latin typeface="Tahoma" panose="020B0604030504040204" pitchFamily="34" charset="0"/>
              </a:rPr>
              <a:t>u</a:t>
            </a:r>
          </a:p>
          <a:p>
            <a:pPr eaLnBrk="1" hangingPunct="1"/>
            <a:r>
              <a:rPr lang="en-US" altLang="en-US" sz="1000">
                <a:latin typeface="Tahoma" panose="020B0604030504040204" pitchFamily="34" charset="0"/>
              </a:rPr>
              <a:t>■</a:t>
            </a:r>
          </a:p>
        </p:txBody>
      </p:sp>
      <p:sp>
        <p:nvSpPr>
          <p:cNvPr id="7291" name="Rectangle 13">
            <a:extLst>
              <a:ext uri="{FF2B5EF4-FFF2-40B4-BE49-F238E27FC236}">
                <a16:creationId xmlns:a16="http://schemas.microsoft.com/office/drawing/2014/main" id="{4044AFD2-9195-4D0C-9413-2A28D1BD2440}"/>
              </a:ext>
            </a:extLst>
          </p:cNvPr>
          <p:cNvSpPr>
            <a:spLocks noChangeArrowheads="1"/>
          </p:cNvSpPr>
          <p:nvPr/>
        </p:nvSpPr>
        <p:spPr bwMode="auto">
          <a:xfrm>
            <a:off x="1776413" y="8372475"/>
            <a:ext cx="449262"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Harbour Suburbs</a:t>
            </a:r>
          </a:p>
        </p:txBody>
      </p:sp>
      <p:sp>
        <p:nvSpPr>
          <p:cNvPr id="7292" name="Rectangle 14">
            <a:extLst>
              <a:ext uri="{FF2B5EF4-FFF2-40B4-BE49-F238E27FC236}">
                <a16:creationId xmlns:a16="http://schemas.microsoft.com/office/drawing/2014/main" id="{D609E655-D465-4751-8ED1-AF605AADFB2A}"/>
              </a:ext>
            </a:extLst>
          </p:cNvPr>
          <p:cNvSpPr>
            <a:spLocks noChangeArrowheads="1"/>
          </p:cNvSpPr>
          <p:nvPr/>
        </p:nvSpPr>
        <p:spPr bwMode="auto">
          <a:xfrm>
            <a:off x="1792288" y="8872538"/>
            <a:ext cx="43815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Eastern Suburbs</a:t>
            </a:r>
          </a:p>
        </p:txBody>
      </p:sp>
      <p:sp>
        <p:nvSpPr>
          <p:cNvPr id="16" name="Rectangle 15">
            <a:extLst>
              <a:ext uri="{FF2B5EF4-FFF2-40B4-BE49-F238E27FC236}">
                <a16:creationId xmlns:a16="http://schemas.microsoft.com/office/drawing/2014/main" id="{0BBD50B9-1CC8-42CF-A403-7471E8BBC97F}"/>
              </a:ext>
            </a:extLst>
          </p:cNvPr>
          <p:cNvSpPr/>
          <p:nvPr/>
        </p:nvSpPr>
        <p:spPr>
          <a:xfrm>
            <a:off x="2216150" y="9174163"/>
            <a:ext cx="3594100" cy="182562"/>
          </a:xfrm>
          <a:prstGeom prst="rect">
            <a:avLst/>
          </a:prstGeom>
        </p:spPr>
        <p:txBody>
          <a:bodyPr lIns="0" tIns="0" rIns="0" bIns="0"/>
          <a:lstStyle/>
          <a:p>
            <a:pPr algn="just" eaLnBrk="1" fontAlgn="auto" hangingPunct="1">
              <a:spcBef>
                <a:spcPts val="0"/>
              </a:spcBef>
              <a:spcAft>
                <a:spcPts val="0"/>
              </a:spcAft>
              <a:defRPr/>
            </a:pPr>
            <a:r>
              <a:rPr lang="en-US" sz="450" spc="950">
                <a:solidFill>
                  <a:srgbClr val="807F7E"/>
                </a:solidFill>
                <a:latin typeface="Tahoma"/>
              </a:rPr>
              <a:t>0</a:t>
            </a:r>
            <a:r>
              <a:rPr lang="en-US" sz="450">
                <a:solidFill>
                  <a:srgbClr val="807F7E"/>
                </a:solidFill>
                <a:latin typeface="Tahoma"/>
              </a:rPr>
              <a:t>    </a:t>
            </a:r>
            <a:r>
              <a:rPr lang="en-US" sz="450" spc="950">
                <a:solidFill>
                  <a:srgbClr val="807F7E"/>
                </a:solidFill>
                <a:latin typeface="Tahoma"/>
              </a:rPr>
              <a:t>5</a:t>
            </a:r>
            <a:r>
              <a:rPr lang="en-US" sz="450">
                <a:solidFill>
                  <a:srgbClr val="807F7E"/>
                </a:solidFill>
                <a:latin typeface="Tahoma"/>
              </a:rPr>
              <a:t>    </a:t>
            </a:r>
            <a:r>
              <a:rPr lang="en-US" sz="450" spc="950">
                <a:solidFill>
                  <a:srgbClr val="807F7E"/>
                </a:solidFill>
                <a:latin typeface="Tahoma"/>
              </a:rPr>
              <a:t>1015</a:t>
            </a:r>
            <a:r>
              <a:rPr lang="en-US" sz="450">
                <a:solidFill>
                  <a:srgbClr val="807F7E"/>
                </a:solidFill>
                <a:latin typeface="Tahoma"/>
              </a:rPr>
              <a:t>    </a:t>
            </a:r>
            <a:r>
              <a:rPr lang="en-US" sz="450" spc="1300">
                <a:solidFill>
                  <a:srgbClr val="807F7E"/>
                </a:solidFill>
                <a:latin typeface="Tahoma"/>
              </a:rPr>
              <a:t>2025303540</a:t>
            </a:r>
          </a:p>
          <a:p>
            <a:pPr marL="1347216" eaLnBrk="1" fontAlgn="auto" hangingPunct="1">
              <a:spcBef>
                <a:spcPts val="0"/>
              </a:spcBef>
              <a:spcAft>
                <a:spcPts val="1470"/>
              </a:spcAft>
              <a:defRPr/>
            </a:pPr>
            <a:r>
              <a:rPr lang="en-US" sz="500">
                <a:solidFill>
                  <a:srgbClr val="595959"/>
                </a:solidFill>
                <a:latin typeface="Tahoma"/>
              </a:rPr>
              <a:t>Number of Neighborhoods</a:t>
            </a:r>
          </a:p>
        </p:txBody>
      </p:sp>
      <p:sp>
        <p:nvSpPr>
          <p:cNvPr id="7294" name="Rectangle 16">
            <a:extLst>
              <a:ext uri="{FF2B5EF4-FFF2-40B4-BE49-F238E27FC236}">
                <a16:creationId xmlns:a16="http://schemas.microsoft.com/office/drawing/2014/main" id="{36558364-522E-47BD-BF82-AA2069F85958}"/>
              </a:ext>
            </a:extLst>
          </p:cNvPr>
          <p:cNvSpPr>
            <a:spLocks noChangeArrowheads="1"/>
          </p:cNvSpPr>
          <p:nvPr/>
        </p:nvSpPr>
        <p:spPr bwMode="auto">
          <a:xfrm>
            <a:off x="2305050" y="9598025"/>
            <a:ext cx="2933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475"/>
              </a:spcBef>
            </a:pPr>
            <a:r>
              <a:rPr lang="en-US" altLang="en-US" sz="900" b="1">
                <a:latin typeface="Times New Roman" panose="02020603050405020304" pitchFamily="18" charset="0"/>
              </a:rPr>
              <a:t>Figure 6: Number of neighborhoods grouped by location.</a:t>
            </a:r>
          </a:p>
        </p:txBody>
      </p:sp>
      <p:sp>
        <p:nvSpPr>
          <p:cNvPr id="7295" name="Rectangle 17">
            <a:extLst>
              <a:ext uri="{FF2B5EF4-FFF2-40B4-BE49-F238E27FC236}">
                <a16:creationId xmlns:a16="http://schemas.microsoft.com/office/drawing/2014/main" id="{6588EC12-C38E-44B4-983D-067D91EF2DEF}"/>
              </a:ext>
            </a:extLst>
          </p:cNvPr>
          <p:cNvSpPr>
            <a:spLocks noChangeArrowheads="1"/>
          </p:cNvSpPr>
          <p:nvPr/>
        </p:nvSpPr>
        <p:spPr bwMode="auto">
          <a:xfrm>
            <a:off x="6477000" y="10088563"/>
            <a:ext cx="10001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6</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48908E7A-0AB8-4895-9CCC-DCE7BF7CA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773488"/>
            <a:ext cx="5629275"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a:extLst>
              <a:ext uri="{FF2B5EF4-FFF2-40B4-BE49-F238E27FC236}">
                <a16:creationId xmlns:a16="http://schemas.microsoft.com/office/drawing/2014/main" id="{86D25494-AB14-4F54-926D-696FD0F6C50C}"/>
              </a:ext>
            </a:extLst>
          </p:cNvPr>
          <p:cNvSpPr>
            <a:spLocks noChangeArrowheads="1"/>
          </p:cNvSpPr>
          <p:nvPr/>
        </p:nvSpPr>
        <p:spPr bwMode="auto">
          <a:xfrm>
            <a:off x="895350" y="933450"/>
            <a:ext cx="5703888"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13"/>
              </a:lnSpc>
              <a:spcAft>
                <a:spcPts val="2100"/>
              </a:spcAft>
            </a:pPr>
            <a:r>
              <a:rPr lang="en-US" altLang="en-US" sz="1300">
                <a:latin typeface="Times New Roman" panose="02020603050405020304" pitchFamily="18" charset="0"/>
              </a:rPr>
              <a:t>It is evident from Figure 6 that South Mumbai and Western Suburbs have the most number of neighborhoods. Notice how we see one of the locations as Mumbai itself? This is because the neighborhoods contained in this location are located at the outskirts of the city and thus have been termed as just Mumbai.</a:t>
            </a:r>
          </a:p>
        </p:txBody>
      </p:sp>
      <p:sp>
        <p:nvSpPr>
          <p:cNvPr id="8196" name="Rectangle 3">
            <a:extLst>
              <a:ext uri="{FF2B5EF4-FFF2-40B4-BE49-F238E27FC236}">
                <a16:creationId xmlns:a16="http://schemas.microsoft.com/office/drawing/2014/main" id="{3B8C7F48-E5DF-4E11-9786-0FA7D9D47228}"/>
              </a:ext>
            </a:extLst>
          </p:cNvPr>
          <p:cNvSpPr>
            <a:spLocks noChangeArrowheads="1"/>
          </p:cNvSpPr>
          <p:nvPr/>
        </p:nvSpPr>
        <p:spPr bwMode="auto">
          <a:xfrm>
            <a:off x="895350" y="2978150"/>
            <a:ext cx="55848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13"/>
              </a:lnSpc>
              <a:spcBef>
                <a:spcPts val="2100"/>
              </a:spcBef>
            </a:pPr>
            <a:r>
              <a:rPr lang="en-US" altLang="en-US" sz="1300">
                <a:latin typeface="Times New Roman" panose="02020603050405020304" pitchFamily="18" charset="0"/>
              </a:rPr>
              <a:t>Using folium, a map was plotted to show how the different neighborhoods are spread all across Mumbai. This is shown in Figure 7.</a:t>
            </a:r>
          </a:p>
        </p:txBody>
      </p:sp>
      <p:sp>
        <p:nvSpPr>
          <p:cNvPr id="8197" name="Rectangle 4">
            <a:extLst>
              <a:ext uri="{FF2B5EF4-FFF2-40B4-BE49-F238E27FC236}">
                <a16:creationId xmlns:a16="http://schemas.microsoft.com/office/drawing/2014/main" id="{98BB58A1-DFDB-4706-901D-EFCA0CEF4185}"/>
              </a:ext>
            </a:extLst>
          </p:cNvPr>
          <p:cNvSpPr>
            <a:spLocks noChangeArrowheads="1"/>
          </p:cNvSpPr>
          <p:nvPr/>
        </p:nvSpPr>
        <p:spPr bwMode="auto">
          <a:xfrm>
            <a:off x="4895850" y="4276725"/>
            <a:ext cx="334963"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Umber pada</a:t>
            </a:r>
          </a:p>
        </p:txBody>
      </p:sp>
      <p:sp>
        <p:nvSpPr>
          <p:cNvPr id="8198" name="Rectangle 5">
            <a:extLst>
              <a:ext uri="{FF2B5EF4-FFF2-40B4-BE49-F238E27FC236}">
                <a16:creationId xmlns:a16="http://schemas.microsoft.com/office/drawing/2014/main" id="{682F461D-774E-4951-8E25-A7589DCBCFFD}"/>
              </a:ext>
            </a:extLst>
          </p:cNvPr>
          <p:cNvSpPr>
            <a:spLocks noChangeArrowheads="1"/>
          </p:cNvSpPr>
          <p:nvPr/>
        </p:nvSpPr>
        <p:spPr bwMode="auto">
          <a:xfrm>
            <a:off x="5864225" y="4340225"/>
            <a:ext cx="274638"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Shahapur</a:t>
            </a:r>
          </a:p>
        </p:txBody>
      </p:sp>
      <p:sp>
        <p:nvSpPr>
          <p:cNvPr id="8199" name="Rectangle 6">
            <a:extLst>
              <a:ext uri="{FF2B5EF4-FFF2-40B4-BE49-F238E27FC236}">
                <a16:creationId xmlns:a16="http://schemas.microsoft.com/office/drawing/2014/main" id="{E68541A5-36F1-4518-8199-BBABC0129A16}"/>
              </a:ext>
            </a:extLst>
          </p:cNvPr>
          <p:cNvSpPr>
            <a:spLocks noChangeArrowheads="1"/>
          </p:cNvSpPr>
          <p:nvPr/>
        </p:nvSpPr>
        <p:spPr bwMode="auto">
          <a:xfrm>
            <a:off x="3846513" y="4440238"/>
            <a:ext cx="404812"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A34E5B"/>
                </a:solidFill>
                <a:latin typeface="Tahoma" panose="020B0604030504040204" pitchFamily="34" charset="0"/>
              </a:rPr>
              <a:t>VasA-Virar</a:t>
            </a:r>
          </a:p>
        </p:txBody>
      </p:sp>
      <p:sp>
        <p:nvSpPr>
          <p:cNvPr id="8200" name="Rectangle 7">
            <a:extLst>
              <a:ext uri="{FF2B5EF4-FFF2-40B4-BE49-F238E27FC236}">
                <a16:creationId xmlns:a16="http://schemas.microsoft.com/office/drawing/2014/main" id="{9295975B-2F59-437A-AF3B-1158B8FC0F27}"/>
              </a:ext>
            </a:extLst>
          </p:cNvPr>
          <p:cNvSpPr>
            <a:spLocks noChangeArrowheads="1"/>
          </p:cNvSpPr>
          <p:nvPr/>
        </p:nvSpPr>
        <p:spPr bwMode="auto">
          <a:xfrm>
            <a:off x="4803775" y="4949825"/>
            <a:ext cx="328613"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b="1">
                <a:solidFill>
                  <a:srgbClr val="807F7E"/>
                </a:solidFill>
                <a:latin typeface="Arial" panose="020B0604020202020204" pitchFamily="34" charset="0"/>
              </a:rPr>
              <a:t>Bhiwandi</a:t>
            </a:r>
          </a:p>
        </p:txBody>
      </p:sp>
      <p:sp>
        <p:nvSpPr>
          <p:cNvPr id="8201" name="Rectangle 8">
            <a:extLst>
              <a:ext uri="{FF2B5EF4-FFF2-40B4-BE49-F238E27FC236}">
                <a16:creationId xmlns:a16="http://schemas.microsoft.com/office/drawing/2014/main" id="{A51D163E-BE7B-4E12-A326-F5494A078EA8}"/>
              </a:ext>
            </a:extLst>
          </p:cNvPr>
          <p:cNvSpPr>
            <a:spLocks noChangeArrowheads="1"/>
          </p:cNvSpPr>
          <p:nvPr/>
        </p:nvSpPr>
        <p:spPr bwMode="auto">
          <a:xfrm>
            <a:off x="3906838" y="4973638"/>
            <a:ext cx="595312"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706E6D"/>
                </a:solidFill>
                <a:latin typeface="Tahoma" panose="020B0604030504040204" pitchFamily="34" charset="0"/>
              </a:rPr>
              <a:t>Mira-Bnayander</a:t>
            </a:r>
          </a:p>
        </p:txBody>
      </p:sp>
      <p:sp>
        <p:nvSpPr>
          <p:cNvPr id="8202" name="Rectangle 9">
            <a:extLst>
              <a:ext uri="{FF2B5EF4-FFF2-40B4-BE49-F238E27FC236}">
                <a16:creationId xmlns:a16="http://schemas.microsoft.com/office/drawing/2014/main" id="{1A2165AA-0F8C-44DF-9A78-BE44AC44DBBE}"/>
              </a:ext>
            </a:extLst>
          </p:cNvPr>
          <p:cNvSpPr>
            <a:spLocks noChangeArrowheads="1"/>
          </p:cNvSpPr>
          <p:nvPr/>
        </p:nvSpPr>
        <p:spPr bwMode="auto">
          <a:xfrm>
            <a:off x="6142038" y="5145088"/>
            <a:ext cx="2317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Murbad</a:t>
            </a:r>
          </a:p>
        </p:txBody>
      </p:sp>
      <p:sp>
        <p:nvSpPr>
          <p:cNvPr id="8203" name="Rectangle 10">
            <a:extLst>
              <a:ext uri="{FF2B5EF4-FFF2-40B4-BE49-F238E27FC236}">
                <a16:creationId xmlns:a16="http://schemas.microsoft.com/office/drawing/2014/main" id="{F90ECE48-AF44-419F-AFED-96A2C3DA2D78}"/>
              </a:ext>
            </a:extLst>
          </p:cNvPr>
          <p:cNvSpPr>
            <a:spLocks noChangeArrowheads="1"/>
          </p:cNvSpPr>
          <p:nvPr/>
        </p:nvSpPr>
        <p:spPr bwMode="auto">
          <a:xfrm>
            <a:off x="4900613" y="5233988"/>
            <a:ext cx="595312"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706E6D"/>
                </a:solidFill>
                <a:latin typeface="Tahoma" panose="020B0604030504040204" pitchFamily="34" charset="0"/>
              </a:rPr>
              <a:t>Kalyan-Dombivli</a:t>
            </a:r>
          </a:p>
        </p:txBody>
      </p:sp>
      <p:sp>
        <p:nvSpPr>
          <p:cNvPr id="8204" name="Rectangle 11">
            <a:extLst>
              <a:ext uri="{FF2B5EF4-FFF2-40B4-BE49-F238E27FC236}">
                <a16:creationId xmlns:a16="http://schemas.microsoft.com/office/drawing/2014/main" id="{565E33C4-5D10-4A67-8172-A4E861B0B095}"/>
              </a:ext>
            </a:extLst>
          </p:cNvPr>
          <p:cNvSpPr>
            <a:spLocks noChangeArrowheads="1"/>
          </p:cNvSpPr>
          <p:nvPr/>
        </p:nvSpPr>
        <p:spPr bwMode="auto">
          <a:xfrm>
            <a:off x="5357813" y="5373688"/>
            <a:ext cx="3175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Amber nath</a:t>
            </a:r>
          </a:p>
        </p:txBody>
      </p:sp>
      <p:sp>
        <p:nvSpPr>
          <p:cNvPr id="8205" name="Rectangle 12">
            <a:extLst>
              <a:ext uri="{FF2B5EF4-FFF2-40B4-BE49-F238E27FC236}">
                <a16:creationId xmlns:a16="http://schemas.microsoft.com/office/drawing/2014/main" id="{6739485D-BA3A-49DD-A5BC-5FBA9F667DB0}"/>
              </a:ext>
            </a:extLst>
          </p:cNvPr>
          <p:cNvSpPr>
            <a:spLocks noChangeArrowheads="1"/>
          </p:cNvSpPr>
          <p:nvPr/>
        </p:nvSpPr>
        <p:spPr bwMode="auto">
          <a:xfrm>
            <a:off x="4495800" y="5391150"/>
            <a:ext cx="24923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706E6D"/>
                </a:solidFill>
                <a:latin typeface="Tahoma" panose="020B0604030504040204" pitchFamily="34" charset="0"/>
              </a:rPr>
              <a:t>Thane</a:t>
            </a:r>
          </a:p>
        </p:txBody>
      </p:sp>
      <p:sp>
        <p:nvSpPr>
          <p:cNvPr id="8206" name="Rectangle 13">
            <a:extLst>
              <a:ext uri="{FF2B5EF4-FFF2-40B4-BE49-F238E27FC236}">
                <a16:creationId xmlns:a16="http://schemas.microsoft.com/office/drawing/2014/main" id="{15ABA2A6-6813-4928-AF29-22EC0FA89444}"/>
              </a:ext>
            </a:extLst>
          </p:cNvPr>
          <p:cNvSpPr>
            <a:spLocks noChangeArrowheads="1"/>
          </p:cNvSpPr>
          <p:nvPr/>
        </p:nvSpPr>
        <p:spPr bwMode="auto">
          <a:xfrm>
            <a:off x="5354638" y="5516563"/>
            <a:ext cx="6127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b="1">
                <a:solidFill>
                  <a:srgbClr val="706E6D"/>
                </a:solidFill>
                <a:latin typeface="Arial" panose="020B0604020202020204" pitchFamily="34" charset="0"/>
              </a:rPr>
              <a:t>Kulgaon Badlapur</a:t>
            </a:r>
          </a:p>
        </p:txBody>
      </p:sp>
      <p:sp>
        <p:nvSpPr>
          <p:cNvPr id="8207" name="Rectangle 14">
            <a:extLst>
              <a:ext uri="{FF2B5EF4-FFF2-40B4-BE49-F238E27FC236}">
                <a16:creationId xmlns:a16="http://schemas.microsoft.com/office/drawing/2014/main" id="{162CD8FD-D4BB-4A16-9278-EF3C3FDC0A56}"/>
              </a:ext>
            </a:extLst>
          </p:cNvPr>
          <p:cNvSpPr>
            <a:spLocks noChangeArrowheads="1"/>
          </p:cNvSpPr>
          <p:nvPr/>
        </p:nvSpPr>
        <p:spPr bwMode="auto">
          <a:xfrm>
            <a:off x="5089525" y="6235700"/>
            <a:ext cx="2444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706E6D"/>
                </a:solidFill>
                <a:latin typeface="Tahoma" panose="020B0604030504040204" pitchFamily="34" charset="0"/>
              </a:rPr>
              <a:t>Panvel</a:t>
            </a:r>
          </a:p>
        </p:txBody>
      </p:sp>
      <p:sp>
        <p:nvSpPr>
          <p:cNvPr id="8208" name="Rectangle 15">
            <a:extLst>
              <a:ext uri="{FF2B5EF4-FFF2-40B4-BE49-F238E27FC236}">
                <a16:creationId xmlns:a16="http://schemas.microsoft.com/office/drawing/2014/main" id="{CF9F2207-0D8F-40E7-944C-37C2B5DDF320}"/>
              </a:ext>
            </a:extLst>
          </p:cNvPr>
          <p:cNvSpPr>
            <a:spLocks noChangeArrowheads="1"/>
          </p:cNvSpPr>
          <p:nvPr/>
        </p:nvSpPr>
        <p:spPr bwMode="auto">
          <a:xfrm>
            <a:off x="5903913" y="6565900"/>
            <a:ext cx="179387"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Karjat</a:t>
            </a:r>
          </a:p>
        </p:txBody>
      </p:sp>
      <p:sp>
        <p:nvSpPr>
          <p:cNvPr id="8209" name="Rectangle 16">
            <a:extLst>
              <a:ext uri="{FF2B5EF4-FFF2-40B4-BE49-F238E27FC236}">
                <a16:creationId xmlns:a16="http://schemas.microsoft.com/office/drawing/2014/main" id="{765F6B04-F410-4401-A839-BC8F87D97F21}"/>
              </a:ext>
            </a:extLst>
          </p:cNvPr>
          <p:cNvSpPr>
            <a:spLocks noChangeArrowheads="1"/>
          </p:cNvSpPr>
          <p:nvPr/>
        </p:nvSpPr>
        <p:spPr bwMode="auto">
          <a:xfrm>
            <a:off x="5310188" y="6619875"/>
            <a:ext cx="2555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00">
                <a:solidFill>
                  <a:srgbClr val="807F7E"/>
                </a:solidFill>
                <a:latin typeface="Tahoma" panose="020B0604030504040204" pitchFamily="34" charset="0"/>
              </a:rPr>
              <a:t>Rasayam</a:t>
            </a:r>
          </a:p>
        </p:txBody>
      </p:sp>
      <p:sp>
        <p:nvSpPr>
          <p:cNvPr id="8210" name="Rectangle 17">
            <a:extLst>
              <a:ext uri="{FF2B5EF4-FFF2-40B4-BE49-F238E27FC236}">
                <a16:creationId xmlns:a16="http://schemas.microsoft.com/office/drawing/2014/main" id="{1D842B64-3727-4879-B11D-64DAE2CB8E52}"/>
              </a:ext>
            </a:extLst>
          </p:cNvPr>
          <p:cNvSpPr>
            <a:spLocks noChangeArrowheads="1"/>
          </p:cNvSpPr>
          <p:nvPr/>
        </p:nvSpPr>
        <p:spPr bwMode="auto">
          <a:xfrm>
            <a:off x="895350" y="7196138"/>
            <a:ext cx="5764213"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2100"/>
              </a:spcAft>
            </a:pPr>
            <a:r>
              <a:rPr lang="en-US" altLang="en-US" sz="900" b="1">
                <a:latin typeface="Times New Roman" panose="02020603050405020304" pitchFamily="18" charset="0"/>
              </a:rPr>
              <a:t>Figure 7: Depicting the neighborhood spread across Mumbai.</a:t>
            </a:r>
          </a:p>
          <a:p>
            <a:pPr algn="just" eaLnBrk="1" hangingPunct="1">
              <a:spcAft>
                <a:spcPts val="1475"/>
              </a:spcAft>
            </a:pPr>
            <a:r>
              <a:rPr lang="en-US" altLang="en-US" sz="1600">
                <a:solidFill>
                  <a:srgbClr val="2F5496"/>
                </a:solidFill>
                <a:latin typeface="Times New Roman" panose="02020603050405020304" pitchFamily="18" charset="0"/>
              </a:rPr>
              <a:t>Feature Extraction</a:t>
            </a:r>
          </a:p>
          <a:p>
            <a:pPr algn="just" eaLnBrk="1" hangingPunct="1">
              <a:lnSpc>
                <a:spcPts val="3213"/>
              </a:lnSpc>
            </a:pPr>
            <a:r>
              <a:rPr lang="en-US" altLang="en-US" sz="1300">
                <a:latin typeface="Times New Roman" panose="02020603050405020304" pitchFamily="18" charset="0"/>
              </a:rPr>
              <a:t>Feature extraction was carried out to obtain features from the Foursquare API data (as shown in Figure 5) which was used for building the unsupervised learning model. In order to achieve this, the “Venue Category” column had to be converted to some form of numeric value to be used for building the model. This was</a:t>
            </a:r>
          </a:p>
        </p:txBody>
      </p:sp>
      <p:sp>
        <p:nvSpPr>
          <p:cNvPr id="8211" name="Rectangle 18">
            <a:extLst>
              <a:ext uri="{FF2B5EF4-FFF2-40B4-BE49-F238E27FC236}">
                <a16:creationId xmlns:a16="http://schemas.microsoft.com/office/drawing/2014/main" id="{E35D17A1-7235-44F0-911B-7EAC4B0AD595}"/>
              </a:ext>
            </a:extLst>
          </p:cNvPr>
          <p:cNvSpPr>
            <a:spLocks noChangeArrowheads="1"/>
          </p:cNvSpPr>
          <p:nvPr/>
        </p:nvSpPr>
        <p:spPr bwMode="auto">
          <a:xfrm>
            <a:off x="6473825" y="10088563"/>
            <a:ext cx="10001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7</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88028478-8D5B-452A-AF24-F9177D3A4944}"/>
              </a:ext>
            </a:extLst>
          </p:cNvPr>
          <p:cNvSpPr>
            <a:spLocks noChangeArrowheads="1"/>
          </p:cNvSpPr>
          <p:nvPr/>
        </p:nvSpPr>
        <p:spPr bwMode="auto">
          <a:xfrm>
            <a:off x="895350" y="933450"/>
            <a:ext cx="5761038"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pPr>
            <a:r>
              <a:rPr lang="en-US" altLang="en-US" sz="1300">
                <a:latin typeface="Times New Roman" panose="02020603050405020304" pitchFamily="18" charset="0"/>
              </a:rPr>
              <a:t>achieved by the One-hot Encoding method which takes all the unique categories and creates a column for each category. Then, if a neighborhood venue belongs to that category, it would get a value of 1 for that row in that specific category column and if a neighborhood venue does not belong to the particular category, the value would be 0. This process was repeated for all venues in all neighborhoods and the result was a sparse matrix containing the neighborhood name and all unique category columns with either 1 or 0 based on whether the neighborhood venue belonged to that category or not. This dataframe was then grouped by the neighborhood name and the average value was taken for all categories. The result is shown in Figure 8 which shows only the top 10 rows.</a:t>
            </a:r>
          </a:p>
        </p:txBody>
      </p:sp>
      <p:graphicFrame>
        <p:nvGraphicFramePr>
          <p:cNvPr id="3" name="Table 2">
            <a:extLst>
              <a:ext uri="{FF2B5EF4-FFF2-40B4-BE49-F238E27FC236}">
                <a16:creationId xmlns:a16="http://schemas.microsoft.com/office/drawing/2014/main" id="{E2D4F3C5-FDBD-469E-ADE7-BCD1DA0D8E16}"/>
              </a:ext>
            </a:extLst>
          </p:cNvPr>
          <p:cNvGraphicFramePr>
            <a:graphicFrameLocks noGrp="1"/>
          </p:cNvGraphicFramePr>
          <p:nvPr/>
        </p:nvGraphicFramePr>
        <p:xfrm>
          <a:off x="933450" y="5089525"/>
          <a:ext cx="2940050" cy="1789113"/>
        </p:xfrm>
        <a:graphic>
          <a:graphicData uri="http://schemas.openxmlformats.org/drawingml/2006/table">
            <a:tbl>
              <a:tblPr/>
              <a:tblGrid>
                <a:gridCol w="208262">
                  <a:extLst>
                    <a:ext uri="{9D8B030D-6E8A-4147-A177-3AD203B41FA5}">
                      <a16:colId xmlns:a16="http://schemas.microsoft.com/office/drawing/2014/main" val="20000"/>
                    </a:ext>
                  </a:extLst>
                </a:gridCol>
                <a:gridCol w="417540">
                  <a:extLst>
                    <a:ext uri="{9D8B030D-6E8A-4147-A177-3AD203B41FA5}">
                      <a16:colId xmlns:a16="http://schemas.microsoft.com/office/drawing/2014/main" val="20001"/>
                    </a:ext>
                  </a:extLst>
                </a:gridCol>
                <a:gridCol w="208262">
                  <a:extLst>
                    <a:ext uri="{9D8B030D-6E8A-4147-A177-3AD203B41FA5}">
                      <a16:colId xmlns:a16="http://schemas.microsoft.com/office/drawing/2014/main" val="20002"/>
                    </a:ext>
                  </a:extLst>
                </a:gridCol>
                <a:gridCol w="380967">
                  <a:extLst>
                    <a:ext uri="{9D8B030D-6E8A-4147-A177-3AD203B41FA5}">
                      <a16:colId xmlns:a16="http://schemas.microsoft.com/office/drawing/2014/main" val="20003"/>
                    </a:ext>
                  </a:extLst>
                </a:gridCol>
                <a:gridCol w="332203">
                  <a:extLst>
                    <a:ext uri="{9D8B030D-6E8A-4147-A177-3AD203B41FA5}">
                      <a16:colId xmlns:a16="http://schemas.microsoft.com/office/drawing/2014/main" val="20004"/>
                    </a:ext>
                  </a:extLst>
                </a:gridCol>
                <a:gridCol w="377919">
                  <a:extLst>
                    <a:ext uri="{9D8B030D-6E8A-4147-A177-3AD203B41FA5}">
                      <a16:colId xmlns:a16="http://schemas.microsoft.com/office/drawing/2014/main" val="20005"/>
                    </a:ext>
                  </a:extLst>
                </a:gridCol>
                <a:gridCol w="259058">
                  <a:extLst>
                    <a:ext uri="{9D8B030D-6E8A-4147-A177-3AD203B41FA5}">
                      <a16:colId xmlns:a16="http://schemas.microsoft.com/office/drawing/2014/main" val="20006"/>
                    </a:ext>
                  </a:extLst>
                </a:gridCol>
                <a:gridCol w="304774">
                  <a:extLst>
                    <a:ext uri="{9D8B030D-6E8A-4147-A177-3AD203B41FA5}">
                      <a16:colId xmlns:a16="http://schemas.microsoft.com/office/drawing/2014/main" val="20007"/>
                    </a:ext>
                  </a:extLst>
                </a:gridCol>
                <a:gridCol w="231628">
                  <a:extLst>
                    <a:ext uri="{9D8B030D-6E8A-4147-A177-3AD203B41FA5}">
                      <a16:colId xmlns:a16="http://schemas.microsoft.com/office/drawing/2014/main" val="20008"/>
                    </a:ext>
                  </a:extLst>
                </a:gridCol>
                <a:gridCol w="219437">
                  <a:extLst>
                    <a:ext uri="{9D8B030D-6E8A-4147-A177-3AD203B41FA5}">
                      <a16:colId xmlns:a16="http://schemas.microsoft.com/office/drawing/2014/main" val="20009"/>
                    </a:ext>
                  </a:extLst>
                </a:gridCol>
              </a:tblGrid>
              <a:tr h="225544">
                <a:tc>
                  <a:txBody>
                    <a:bodyPr/>
                    <a:lstStyle/>
                    <a:p>
                      <a:endParaRPr sz="1100"/>
                    </a:p>
                  </a:txBody>
                  <a:tcPr marL="0" marR="0" marT="0" marB="0"/>
                </a:tc>
                <a:tc>
                  <a:txBody>
                    <a:bodyPr/>
                    <a:lstStyle/>
                    <a:p>
                      <a:pPr indent="0" algn="r"/>
                      <a:r>
                        <a:rPr lang="en-US" sz="400" b="1">
                          <a:latin typeface="Tahoma"/>
                        </a:rPr>
                        <a:t>Neighborhood</a:t>
                      </a:r>
                    </a:p>
                  </a:txBody>
                  <a:tcPr marL="0" marR="0" marT="0" marB="0"/>
                </a:tc>
                <a:tc>
                  <a:txBody>
                    <a:bodyPr/>
                    <a:lstStyle/>
                    <a:p>
                      <a:pPr indent="0"/>
                      <a:r>
                        <a:rPr lang="en-US" sz="400" b="1">
                          <a:latin typeface="Tahoma"/>
                        </a:rPr>
                        <a:t>ATM</a:t>
                      </a:r>
                    </a:p>
                  </a:txBody>
                  <a:tcPr marL="0" marR="0" marT="0" marB="0"/>
                </a:tc>
                <a:tc>
                  <a:txBody>
                    <a:bodyPr/>
                    <a:lstStyle/>
                    <a:p>
                      <a:pPr indent="0" algn="r"/>
                      <a:r>
                        <a:rPr lang="en-US" sz="400" b="1">
                          <a:latin typeface="Tahoma"/>
                        </a:rPr>
                        <a:t>Accessories</a:t>
                      </a:r>
                    </a:p>
                    <a:p>
                      <a:pPr indent="0" algn="r"/>
                      <a:r>
                        <a:rPr lang="en-US" sz="400" b="1">
                          <a:latin typeface="Tahoma"/>
                        </a:rPr>
                        <a:t>Store</a:t>
                      </a:r>
                    </a:p>
                  </a:txBody>
                  <a:tcPr marL="0" marR="0" marT="0" marB="0"/>
                </a:tc>
                <a:tc>
                  <a:txBody>
                    <a:bodyPr/>
                    <a:lstStyle/>
                    <a:p>
                      <a:pPr indent="0" algn="r"/>
                      <a:r>
                        <a:rPr lang="en-US" sz="400" b="1">
                          <a:solidFill>
                            <a:srgbClr val="2A2929"/>
                          </a:solidFill>
                          <a:latin typeface="Tahoma"/>
                        </a:rPr>
                        <a:t>Airport</a:t>
                      </a:r>
                    </a:p>
                    <a:p>
                      <a:pPr indent="0" algn="r"/>
                      <a:r>
                        <a:rPr lang="en-US" sz="400" b="1">
                          <a:solidFill>
                            <a:srgbClr val="2A2929"/>
                          </a:solidFill>
                          <a:latin typeface="Tahoma"/>
                        </a:rPr>
                        <a:t>Terminal</a:t>
                      </a:r>
                    </a:p>
                  </a:txBody>
                  <a:tcPr marL="0" marR="0" marT="0" marB="0"/>
                </a:tc>
                <a:tc>
                  <a:txBody>
                    <a:bodyPr/>
                    <a:lstStyle/>
                    <a:p>
                      <a:pPr indent="0" algn="r"/>
                      <a:r>
                        <a:rPr lang="en-US" sz="400" b="1">
                          <a:solidFill>
                            <a:srgbClr val="2A2929"/>
                          </a:solidFill>
                          <a:latin typeface="Tahoma"/>
                        </a:rPr>
                        <a:t>American</a:t>
                      </a:r>
                    </a:p>
                    <a:p>
                      <a:pPr indent="0" algn="r"/>
                      <a:r>
                        <a:rPr lang="en-US" sz="400" b="1">
                          <a:solidFill>
                            <a:srgbClr val="2A2929"/>
                          </a:solidFill>
                          <a:latin typeface="Tahoma"/>
                        </a:rPr>
                        <a:t>Restaurant</a:t>
                      </a:r>
                    </a:p>
                  </a:txBody>
                  <a:tcPr marL="0" marR="0" marT="0" marB="0"/>
                </a:tc>
                <a:tc>
                  <a:txBody>
                    <a:bodyPr/>
                    <a:lstStyle/>
                    <a:p>
                      <a:pPr indent="0" algn="r"/>
                      <a:r>
                        <a:rPr lang="en-US" sz="400" b="1">
                          <a:solidFill>
                            <a:srgbClr val="2A2929"/>
                          </a:solidFill>
                          <a:latin typeface="Tahoma"/>
                        </a:rPr>
                        <a:t>Antique</a:t>
                      </a:r>
                    </a:p>
                    <a:p>
                      <a:pPr indent="0" algn="r"/>
                      <a:r>
                        <a:rPr lang="en-US" sz="400" b="1">
                          <a:solidFill>
                            <a:srgbClr val="2A2929"/>
                          </a:solidFill>
                          <a:latin typeface="Tahoma"/>
                        </a:rPr>
                        <a:t>Shop</a:t>
                      </a:r>
                    </a:p>
                  </a:txBody>
                  <a:tcPr marL="0" marR="0" marT="0" marB="0"/>
                </a:tc>
                <a:tc>
                  <a:txBody>
                    <a:bodyPr/>
                    <a:lstStyle/>
                    <a:p>
                      <a:pPr indent="0" algn="r"/>
                      <a:r>
                        <a:rPr lang="en-US" sz="400" b="1">
                          <a:solidFill>
                            <a:srgbClr val="2A2929"/>
                          </a:solidFill>
                          <a:latin typeface="Tahoma"/>
                        </a:rPr>
                        <a:t>Aquarium</a:t>
                      </a:r>
                    </a:p>
                  </a:txBody>
                  <a:tcPr marL="0" marR="0" marT="0" marB="0"/>
                </a:tc>
                <a:tc>
                  <a:txBody>
                    <a:bodyPr/>
                    <a:lstStyle/>
                    <a:p>
                      <a:pPr indent="0" algn="r"/>
                      <a:r>
                        <a:rPr lang="en-US" sz="400" b="1">
                          <a:latin typeface="Tahoma"/>
                        </a:rPr>
                        <a:t>Arcade</a:t>
                      </a:r>
                    </a:p>
                  </a:txBody>
                  <a:tcPr marL="0" marR="0" marT="0" marB="0"/>
                </a:tc>
                <a:tc>
                  <a:txBody>
                    <a:bodyPr/>
                    <a:lstStyle/>
                    <a:p>
                      <a:pPr indent="0" algn="r"/>
                      <a:r>
                        <a:rPr lang="en-US" sz="400" b="1">
                          <a:solidFill>
                            <a:srgbClr val="2A2929"/>
                          </a:solidFill>
                          <a:latin typeface="Tahoma"/>
                        </a:rPr>
                        <a:t>Art</a:t>
                      </a:r>
                    </a:p>
                    <a:p>
                      <a:pPr indent="0" algn="r"/>
                      <a:r>
                        <a:rPr lang="en-US" sz="400" b="1">
                          <a:solidFill>
                            <a:srgbClr val="2A2929"/>
                          </a:solidFill>
                          <a:latin typeface="Tahoma"/>
                        </a:rPr>
                        <a:t>Gallery</a:t>
                      </a:r>
                    </a:p>
                  </a:txBody>
                  <a:tcPr marL="0" marR="0" marT="0" marB="0"/>
                </a:tc>
                <a:extLst>
                  <a:ext uri="{0D108BD9-81ED-4DB2-BD59-A6C34878D82A}">
                    <a16:rowId xmlns:a16="http://schemas.microsoft.com/office/drawing/2014/main" val="10000"/>
                  </a:ext>
                </a:extLst>
              </a:tr>
              <a:tr h="155443">
                <a:tc>
                  <a:txBody>
                    <a:bodyPr/>
                    <a:lstStyle/>
                    <a:p>
                      <a:pPr indent="0"/>
                      <a:r>
                        <a:rPr lang="en-US" sz="400" b="1">
                          <a:solidFill>
                            <a:srgbClr val="2A2929"/>
                          </a:solidFill>
                          <a:latin typeface="Tahoma"/>
                        </a:rPr>
                        <a:t>0</a:t>
                      </a:r>
                    </a:p>
                  </a:txBody>
                  <a:tcPr marL="0" marR="0" marT="0" marB="0" anchor="ctr"/>
                </a:tc>
                <a:tc>
                  <a:txBody>
                    <a:bodyPr/>
                    <a:lstStyle/>
                    <a:p>
                      <a:pPr indent="0" algn="r"/>
                      <a:r>
                        <a:rPr lang="en-US" sz="400">
                          <a:solidFill>
                            <a:srgbClr val="434343"/>
                          </a:solidFill>
                          <a:latin typeface="Tahoma"/>
                        </a:rPr>
                        <a:t>Amboli</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extLst>
                  <a:ext uri="{0D108BD9-81ED-4DB2-BD59-A6C34878D82A}">
                    <a16:rowId xmlns:a16="http://schemas.microsoft.com/office/drawing/2014/main" val="10001"/>
                  </a:ext>
                </a:extLst>
              </a:tr>
              <a:tr h="176778">
                <a:tc>
                  <a:txBody>
                    <a:bodyPr/>
                    <a:lstStyle/>
                    <a:p>
                      <a:pPr indent="0"/>
                      <a:r>
                        <a:rPr lang="en-US" sz="400" b="1">
                          <a:latin typeface="Tahoma"/>
                        </a:rPr>
                        <a:t>1</a:t>
                      </a:r>
                    </a:p>
                  </a:txBody>
                  <a:tcPr marL="0" marR="0" marT="0" marB="0" anchor="ctr"/>
                </a:tc>
                <a:tc>
                  <a:txBody>
                    <a:bodyPr/>
                    <a:lstStyle/>
                    <a:p>
                      <a:pPr indent="0" algn="r"/>
                      <a:r>
                        <a:rPr lang="en-US" sz="400">
                          <a:solidFill>
                            <a:srgbClr val="434343"/>
                          </a:solidFill>
                          <a:latin typeface="Tahoma"/>
                        </a:rPr>
                        <a:t>Chakala,</a:t>
                      </a:r>
                    </a:p>
                    <a:p>
                      <a:pPr indent="0" algn="r"/>
                      <a:r>
                        <a:rPr lang="en-US" sz="400">
                          <a:solidFill>
                            <a:srgbClr val="595959"/>
                          </a:solidFill>
                          <a:latin typeface="Tahoma"/>
                        </a:rPr>
                        <a:t>Andheri</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extLst>
                  <a:ext uri="{0D108BD9-81ED-4DB2-BD59-A6C34878D82A}">
                    <a16:rowId xmlns:a16="http://schemas.microsoft.com/office/drawing/2014/main" val="10002"/>
                  </a:ext>
                </a:extLst>
              </a:tr>
              <a:tr h="170682">
                <a:tc>
                  <a:txBody>
                    <a:bodyPr/>
                    <a:lstStyle/>
                    <a:p>
                      <a:pPr indent="0"/>
                      <a:r>
                        <a:rPr lang="en-US" sz="400" b="1">
                          <a:latin typeface="Tahoma"/>
                        </a:rPr>
                        <a:t>2</a:t>
                      </a:r>
                    </a:p>
                  </a:txBody>
                  <a:tcPr marL="0" marR="0" marT="0" marB="0" anchor="ctr"/>
                </a:tc>
                <a:tc>
                  <a:txBody>
                    <a:bodyPr/>
                    <a:lstStyle/>
                    <a:p>
                      <a:pPr indent="0" algn="r"/>
                      <a:r>
                        <a:rPr lang="en-US" sz="400">
                          <a:solidFill>
                            <a:srgbClr val="434343"/>
                          </a:solidFill>
                          <a:latin typeface="Tahoma"/>
                        </a:rPr>
                        <a:t>D.N. Nagar</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extLst>
                  <a:ext uri="{0D108BD9-81ED-4DB2-BD59-A6C34878D82A}">
                    <a16:rowId xmlns:a16="http://schemas.microsoft.com/office/drawing/2014/main" val="10003"/>
                  </a:ext>
                </a:extLst>
              </a:tr>
              <a:tr h="195065">
                <a:tc>
                  <a:txBody>
                    <a:bodyPr/>
                    <a:lstStyle/>
                    <a:p>
                      <a:pPr indent="0"/>
                      <a:r>
                        <a:rPr lang="en-US" sz="400" b="1">
                          <a:latin typeface="Tahoma"/>
                        </a:rPr>
                        <a:t>3</a:t>
                      </a:r>
                    </a:p>
                  </a:txBody>
                  <a:tcPr marL="0" marR="0" marT="0" marB="0" anchor="ctr"/>
                </a:tc>
                <a:tc>
                  <a:txBody>
                    <a:bodyPr/>
                    <a:lstStyle/>
                    <a:p>
                      <a:pPr indent="0" algn="r"/>
                      <a:r>
                        <a:rPr lang="en-US" sz="400">
                          <a:solidFill>
                            <a:srgbClr val="434343"/>
                          </a:solidFill>
                          <a:latin typeface="Tahoma"/>
                        </a:rPr>
                        <a:t>Four</a:t>
                      </a:r>
                    </a:p>
                    <a:p>
                      <a:pPr indent="0" algn="r"/>
                      <a:r>
                        <a:rPr lang="en-US" sz="400">
                          <a:solidFill>
                            <a:srgbClr val="434343"/>
                          </a:solidFill>
                          <a:latin typeface="Tahoma"/>
                        </a:rPr>
                        <a:t>Bungalows</a:t>
                      </a:r>
                    </a:p>
                  </a:txBody>
                  <a:tcPr marL="0" marR="0" marT="0" marB="0" anchor="ctr"/>
                </a:tc>
                <a:tc>
                  <a:txBody>
                    <a:bodyPr/>
                    <a:lstStyle/>
                    <a:p>
                      <a:pPr indent="0"/>
                      <a:r>
                        <a:rPr lang="en-US" sz="400" b="1">
                          <a:solidFill>
                            <a:srgbClr val="807F7E"/>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extLst>
                  <a:ext uri="{0D108BD9-81ED-4DB2-BD59-A6C34878D82A}">
                    <a16:rowId xmlns:a16="http://schemas.microsoft.com/office/drawing/2014/main" val="10004"/>
                  </a:ext>
                </a:extLst>
              </a:tr>
              <a:tr h="134107">
                <a:tc>
                  <a:txBody>
                    <a:bodyPr/>
                    <a:lstStyle/>
                    <a:p>
                      <a:pPr indent="0"/>
                      <a:r>
                        <a:rPr lang="en-US" sz="400" b="1">
                          <a:solidFill>
                            <a:srgbClr val="2A2929"/>
                          </a:solidFill>
                          <a:latin typeface="Tahoma"/>
                        </a:rPr>
                        <a:t>4</a:t>
                      </a:r>
                    </a:p>
                  </a:txBody>
                  <a:tcPr marL="0" marR="0" marT="0" marB="0" anchor="ctr"/>
                </a:tc>
                <a:tc>
                  <a:txBody>
                    <a:bodyPr/>
                    <a:lstStyle/>
                    <a:p>
                      <a:pPr indent="0" algn="r"/>
                      <a:r>
                        <a:rPr lang="en-US" sz="400">
                          <a:solidFill>
                            <a:srgbClr val="434343"/>
                          </a:solidFill>
                          <a:latin typeface="Tahoma"/>
                        </a:rPr>
                        <a:t>Lokhandwala</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extLst>
                  <a:ext uri="{0D108BD9-81ED-4DB2-BD59-A6C34878D82A}">
                    <a16:rowId xmlns:a16="http://schemas.microsoft.com/office/drawing/2014/main" val="10005"/>
                  </a:ext>
                </a:extLst>
              </a:tr>
              <a:tr h="137155">
                <a:tc>
                  <a:txBody>
                    <a:bodyPr/>
                    <a:lstStyle/>
                    <a:p>
                      <a:pPr indent="0"/>
                      <a:r>
                        <a:rPr lang="en-US" sz="400" b="1">
                          <a:solidFill>
                            <a:srgbClr val="2A2929"/>
                          </a:solidFill>
                          <a:latin typeface="Tahoma"/>
                        </a:rPr>
                        <a:t>5</a:t>
                      </a:r>
                    </a:p>
                  </a:txBody>
                  <a:tcPr marL="0" marR="0" marT="0" marB="0" anchor="ctr"/>
                </a:tc>
                <a:tc>
                  <a:txBody>
                    <a:bodyPr/>
                    <a:lstStyle/>
                    <a:p>
                      <a:pPr indent="0" algn="r"/>
                      <a:r>
                        <a:rPr lang="en-US" sz="400">
                          <a:solidFill>
                            <a:srgbClr val="434343"/>
                          </a:solidFill>
                          <a:latin typeface="Tahoma"/>
                        </a:rPr>
                        <a:t>Marol</a:t>
                      </a:r>
                    </a:p>
                  </a:txBody>
                  <a:tcPr marL="0" marR="0" marT="0" marB="0" anchor="ctr"/>
                </a:tc>
                <a:tc>
                  <a:txBody>
                    <a:bodyPr/>
                    <a:lstStyle/>
                    <a:p>
                      <a:pPr indent="0"/>
                      <a:r>
                        <a:rPr lang="en-US" sz="400" b="1">
                          <a:solidFill>
                            <a:srgbClr val="706E6D"/>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extLst>
                  <a:ext uri="{0D108BD9-81ED-4DB2-BD59-A6C34878D82A}">
                    <a16:rowId xmlns:a16="http://schemas.microsoft.com/office/drawing/2014/main" val="10006"/>
                  </a:ext>
                </a:extLst>
              </a:tr>
              <a:tr h="155443">
                <a:tc>
                  <a:txBody>
                    <a:bodyPr/>
                    <a:lstStyle/>
                    <a:p>
                      <a:pPr indent="0"/>
                      <a:r>
                        <a:rPr lang="en-US" sz="400" b="1">
                          <a:latin typeface="Tahoma"/>
                        </a:rPr>
                        <a:t>6</a:t>
                      </a:r>
                    </a:p>
                  </a:txBody>
                  <a:tcPr marL="0" marR="0" marT="0" marB="0" anchor="ctr"/>
                </a:tc>
                <a:tc>
                  <a:txBody>
                    <a:bodyPr/>
                    <a:lstStyle/>
                    <a:p>
                      <a:pPr indent="0" algn="r"/>
                      <a:r>
                        <a:rPr lang="en-US" sz="400">
                          <a:solidFill>
                            <a:srgbClr val="434343"/>
                          </a:solidFill>
                          <a:latin typeface="Tahoma"/>
                        </a:rPr>
                        <a:t>Sahar</a:t>
                      </a:r>
                    </a:p>
                  </a:txBody>
                  <a:tcPr marL="0" marR="0" marT="0" marB="0" anchor="ctr"/>
                </a:tc>
                <a:tc>
                  <a:txBody>
                    <a:bodyPr/>
                    <a:lstStyle/>
                    <a:p>
                      <a:pPr indent="0"/>
                      <a:r>
                        <a:rPr lang="en-US" sz="400" b="1">
                          <a:solidFill>
                            <a:srgbClr val="706E6D"/>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0.033333</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tc>
                  <a:txBody>
                    <a:bodyPr/>
                    <a:lstStyle/>
                    <a:p>
                      <a:pPr indent="0" algn="r"/>
                      <a:r>
                        <a:rPr lang="en-US" sz="400" b="1">
                          <a:solidFill>
                            <a:srgbClr val="706E6D"/>
                          </a:solidFill>
                          <a:latin typeface="Tahoma"/>
                        </a:rPr>
                        <a:t>0.0</a:t>
                      </a:r>
                    </a:p>
                  </a:txBody>
                  <a:tcPr marL="0" marR="0" marT="0" marB="0" anchor="ctr"/>
                </a:tc>
                <a:extLst>
                  <a:ext uri="{0D108BD9-81ED-4DB2-BD59-A6C34878D82A}">
                    <a16:rowId xmlns:a16="http://schemas.microsoft.com/office/drawing/2014/main" val="10007"/>
                  </a:ext>
                </a:extLst>
              </a:tr>
              <a:tr h="195065">
                <a:tc>
                  <a:txBody>
                    <a:bodyPr/>
                    <a:lstStyle/>
                    <a:p>
                      <a:pPr indent="0"/>
                      <a:r>
                        <a:rPr lang="en-US" sz="400" b="1">
                          <a:solidFill>
                            <a:srgbClr val="2A2929"/>
                          </a:solidFill>
                          <a:latin typeface="Tahoma"/>
                        </a:rPr>
                        <a:t>7</a:t>
                      </a:r>
                    </a:p>
                  </a:txBody>
                  <a:tcPr marL="0" marR="0" marT="0" marB="0" anchor="ctr"/>
                </a:tc>
                <a:tc>
                  <a:txBody>
                    <a:bodyPr/>
                    <a:lstStyle/>
                    <a:p>
                      <a:pPr indent="0" algn="r"/>
                      <a:r>
                        <a:rPr lang="en-US" sz="400">
                          <a:solidFill>
                            <a:srgbClr val="434343"/>
                          </a:solidFill>
                          <a:latin typeface="Tahoma"/>
                        </a:rPr>
                        <a:t>Seven</a:t>
                      </a:r>
                    </a:p>
                    <a:p>
                      <a:pPr indent="0" algn="r"/>
                      <a:r>
                        <a:rPr lang="en-US" sz="400">
                          <a:solidFill>
                            <a:srgbClr val="434343"/>
                          </a:solidFill>
                          <a:latin typeface="Tahoma"/>
                        </a:rPr>
                        <a:t>Bungalows</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extLst>
                  <a:ext uri="{0D108BD9-81ED-4DB2-BD59-A6C34878D82A}">
                    <a16:rowId xmlns:a16="http://schemas.microsoft.com/office/drawing/2014/main" val="10008"/>
                  </a:ext>
                </a:extLst>
              </a:tr>
              <a:tr h="134107">
                <a:tc>
                  <a:txBody>
                    <a:bodyPr/>
                    <a:lstStyle/>
                    <a:p>
                      <a:pPr indent="0"/>
                      <a:r>
                        <a:rPr lang="en-US" sz="400" b="1">
                          <a:latin typeface="Tahoma"/>
                        </a:rPr>
                        <a:t>8</a:t>
                      </a:r>
                    </a:p>
                  </a:txBody>
                  <a:tcPr marL="0" marR="0" marT="0" marB="0" anchor="ctr"/>
                </a:tc>
                <a:tc>
                  <a:txBody>
                    <a:bodyPr/>
                    <a:lstStyle/>
                    <a:p>
                      <a:pPr indent="0" algn="r"/>
                      <a:r>
                        <a:rPr lang="en-US" sz="400">
                          <a:solidFill>
                            <a:srgbClr val="434343"/>
                          </a:solidFill>
                          <a:latin typeface="Tahoma"/>
                        </a:rPr>
                        <a:t>Versova</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extLst>
                  <a:ext uri="{0D108BD9-81ED-4DB2-BD59-A6C34878D82A}">
                    <a16:rowId xmlns:a16="http://schemas.microsoft.com/office/drawing/2014/main" val="10009"/>
                  </a:ext>
                </a:extLst>
              </a:tr>
              <a:tr h="109724">
                <a:tc>
                  <a:txBody>
                    <a:bodyPr/>
                    <a:lstStyle/>
                    <a:p>
                      <a:pPr indent="0"/>
                      <a:r>
                        <a:rPr lang="en-US" sz="400" b="1">
                          <a:latin typeface="Tahoma"/>
                        </a:rPr>
                        <a:t>9</a:t>
                      </a:r>
                    </a:p>
                  </a:txBody>
                  <a:tcPr marL="0" marR="0" marT="0" marB="0" anchor="b"/>
                </a:tc>
                <a:tc>
                  <a:txBody>
                    <a:bodyPr/>
                    <a:lstStyle/>
                    <a:p>
                      <a:pPr indent="0" algn="r"/>
                      <a:r>
                        <a:rPr lang="en-US" sz="400">
                          <a:solidFill>
                            <a:srgbClr val="434343"/>
                          </a:solidFill>
                          <a:latin typeface="Tahoma"/>
                        </a:rPr>
                        <a:t>Mira Road</a:t>
                      </a:r>
                    </a:p>
                  </a:txBody>
                  <a:tcPr marL="0" marR="0" marT="0" marB="0" anchor="b"/>
                </a:tc>
                <a:tc>
                  <a:txBody>
                    <a:bodyPr/>
                    <a:lstStyle/>
                    <a:p>
                      <a:pPr indent="0"/>
                      <a:r>
                        <a:rPr lang="en-US" sz="400" b="1">
                          <a:solidFill>
                            <a:srgbClr val="595959"/>
                          </a:solidFill>
                          <a:latin typeface="Tahoma"/>
                        </a:rPr>
                        <a:t>0.0</a:t>
                      </a:r>
                    </a:p>
                  </a:txBody>
                  <a:tcPr marL="0" marR="0" marT="0" marB="0" anchor="b"/>
                </a:tc>
                <a:tc>
                  <a:txBody>
                    <a:bodyPr/>
                    <a:lstStyle/>
                    <a:p>
                      <a:pPr indent="0" algn="r"/>
                      <a:r>
                        <a:rPr lang="en-US" sz="400" b="1">
                          <a:solidFill>
                            <a:srgbClr val="434343"/>
                          </a:solidFill>
                          <a:latin typeface="Tahoma"/>
                        </a:rPr>
                        <a:t>0.0</a:t>
                      </a:r>
                    </a:p>
                  </a:txBody>
                  <a:tcPr marL="0" marR="0" marT="0" marB="0" anchor="b"/>
                </a:tc>
                <a:tc>
                  <a:txBody>
                    <a:bodyPr/>
                    <a:lstStyle/>
                    <a:p>
                      <a:pPr indent="0" algn="r"/>
                      <a:r>
                        <a:rPr lang="en-US" sz="400" b="1">
                          <a:solidFill>
                            <a:srgbClr val="434343"/>
                          </a:solidFill>
                          <a:latin typeface="Tahoma"/>
                        </a:rPr>
                        <a:t>0.000000</a:t>
                      </a:r>
                    </a:p>
                  </a:txBody>
                  <a:tcPr marL="0" marR="0" marT="0" marB="0" anchor="b"/>
                </a:tc>
                <a:tc>
                  <a:txBody>
                    <a:bodyPr/>
                    <a:lstStyle/>
                    <a:p>
                      <a:pPr indent="0" algn="r"/>
                      <a:r>
                        <a:rPr lang="en-US" sz="400" b="1">
                          <a:solidFill>
                            <a:srgbClr val="595959"/>
                          </a:solidFill>
                          <a:latin typeface="Tahoma"/>
                        </a:rPr>
                        <a:t>0.0</a:t>
                      </a:r>
                    </a:p>
                  </a:txBody>
                  <a:tcPr marL="0" marR="0" marT="0" marB="0" anchor="b"/>
                </a:tc>
                <a:tc>
                  <a:txBody>
                    <a:bodyPr/>
                    <a:lstStyle/>
                    <a:p>
                      <a:pPr indent="0" algn="r"/>
                      <a:r>
                        <a:rPr lang="en-US" sz="400" b="1">
                          <a:solidFill>
                            <a:srgbClr val="595959"/>
                          </a:solidFill>
                          <a:latin typeface="Tahoma"/>
                        </a:rPr>
                        <a:t>0.0</a:t>
                      </a:r>
                    </a:p>
                  </a:txBody>
                  <a:tcPr marL="0" marR="0" marT="0" marB="0" anchor="b"/>
                </a:tc>
                <a:tc>
                  <a:txBody>
                    <a:bodyPr/>
                    <a:lstStyle/>
                    <a:p>
                      <a:pPr indent="0" algn="r"/>
                      <a:r>
                        <a:rPr lang="en-US" sz="400" b="1">
                          <a:solidFill>
                            <a:srgbClr val="595959"/>
                          </a:solidFill>
                          <a:latin typeface="Tahoma"/>
                        </a:rPr>
                        <a:t>0.0</a:t>
                      </a:r>
                    </a:p>
                  </a:txBody>
                  <a:tcPr marL="0" marR="0" marT="0" marB="0" anchor="b"/>
                </a:tc>
                <a:tc>
                  <a:txBody>
                    <a:bodyPr/>
                    <a:lstStyle/>
                    <a:p>
                      <a:pPr indent="0" algn="r"/>
                      <a:r>
                        <a:rPr lang="en-US" sz="400" b="1">
                          <a:solidFill>
                            <a:srgbClr val="595959"/>
                          </a:solidFill>
                          <a:latin typeface="Tahoma"/>
                        </a:rPr>
                        <a:t>0.0</a:t>
                      </a:r>
                    </a:p>
                  </a:txBody>
                  <a:tcPr marL="0" marR="0" marT="0" marB="0" anchor="b"/>
                </a:tc>
                <a:tc>
                  <a:txBody>
                    <a:bodyPr/>
                    <a:lstStyle/>
                    <a:p>
                      <a:pPr indent="0" algn="r"/>
                      <a:r>
                        <a:rPr lang="en-US" sz="400" b="1">
                          <a:solidFill>
                            <a:srgbClr val="434343"/>
                          </a:solidFill>
                          <a:latin typeface="Tahoma"/>
                        </a:rPr>
                        <a:t>0.0</a:t>
                      </a:r>
                    </a:p>
                  </a:txBody>
                  <a:tcPr marL="0" marR="0" marT="0" marB="0" anchor="b"/>
                </a:tc>
                <a:extLst>
                  <a:ext uri="{0D108BD9-81ED-4DB2-BD59-A6C34878D82A}">
                    <a16:rowId xmlns:a16="http://schemas.microsoft.com/office/drawing/2014/main" val="10010"/>
                  </a:ext>
                </a:extLst>
              </a:tr>
            </a:tbl>
          </a:graphicData>
        </a:graphic>
      </p:graphicFrame>
      <p:sp>
        <p:nvSpPr>
          <p:cNvPr id="9353" name="Rectangle 3">
            <a:extLst>
              <a:ext uri="{FF2B5EF4-FFF2-40B4-BE49-F238E27FC236}">
                <a16:creationId xmlns:a16="http://schemas.microsoft.com/office/drawing/2014/main" id="{81F8F8E5-664C-4534-BB73-AD9AE6D0B6C0}"/>
              </a:ext>
            </a:extLst>
          </p:cNvPr>
          <p:cNvSpPr>
            <a:spLocks noChangeArrowheads="1"/>
          </p:cNvSpPr>
          <p:nvPr/>
        </p:nvSpPr>
        <p:spPr bwMode="auto">
          <a:xfrm>
            <a:off x="935038" y="6986588"/>
            <a:ext cx="688975"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
                <a:solidFill>
                  <a:srgbClr val="2A2929"/>
                </a:solidFill>
                <a:latin typeface="Tahoma" panose="020B0604030504040204" pitchFamily="34" charset="0"/>
              </a:rPr>
              <a:t>10 rows x 221 columns</a:t>
            </a:r>
          </a:p>
        </p:txBody>
      </p:sp>
      <p:graphicFrame>
        <p:nvGraphicFramePr>
          <p:cNvPr id="5" name="Table 4">
            <a:extLst>
              <a:ext uri="{FF2B5EF4-FFF2-40B4-BE49-F238E27FC236}">
                <a16:creationId xmlns:a16="http://schemas.microsoft.com/office/drawing/2014/main" id="{2648A7E7-CE6D-45FD-BB38-3ECD296210EC}"/>
              </a:ext>
            </a:extLst>
          </p:cNvPr>
          <p:cNvGraphicFramePr>
            <a:graphicFrameLocks noGrp="1"/>
          </p:cNvGraphicFramePr>
          <p:nvPr/>
        </p:nvGraphicFramePr>
        <p:xfrm>
          <a:off x="3794125" y="5048250"/>
          <a:ext cx="2830513" cy="1830390"/>
        </p:xfrm>
        <a:graphic>
          <a:graphicData uri="http://schemas.openxmlformats.org/drawingml/2006/table">
            <a:tbl>
              <a:tblPr/>
              <a:tblGrid>
                <a:gridCol w="304903">
                  <a:extLst>
                    <a:ext uri="{9D8B030D-6E8A-4147-A177-3AD203B41FA5}">
                      <a16:colId xmlns:a16="http://schemas.microsoft.com/office/drawing/2014/main" val="20000"/>
                    </a:ext>
                  </a:extLst>
                </a:gridCol>
                <a:gridCol w="243922">
                  <a:extLst>
                    <a:ext uri="{9D8B030D-6E8A-4147-A177-3AD203B41FA5}">
                      <a16:colId xmlns:a16="http://schemas.microsoft.com/office/drawing/2014/main" val="20001"/>
                    </a:ext>
                  </a:extLst>
                </a:gridCol>
                <a:gridCol w="208350">
                  <a:extLst>
                    <a:ext uri="{9D8B030D-6E8A-4147-A177-3AD203B41FA5}">
                      <a16:colId xmlns:a16="http://schemas.microsoft.com/office/drawing/2014/main" val="20002"/>
                    </a:ext>
                  </a:extLst>
                </a:gridCol>
                <a:gridCol w="286608">
                  <a:extLst>
                    <a:ext uri="{9D8B030D-6E8A-4147-A177-3AD203B41FA5}">
                      <a16:colId xmlns:a16="http://schemas.microsoft.com/office/drawing/2014/main" val="20003"/>
                    </a:ext>
                  </a:extLst>
                </a:gridCol>
                <a:gridCol w="414668">
                  <a:extLst>
                    <a:ext uri="{9D8B030D-6E8A-4147-A177-3AD203B41FA5}">
                      <a16:colId xmlns:a16="http://schemas.microsoft.com/office/drawing/2014/main" val="20004"/>
                    </a:ext>
                  </a:extLst>
                </a:gridCol>
                <a:gridCol w="237824">
                  <a:extLst>
                    <a:ext uri="{9D8B030D-6E8A-4147-A177-3AD203B41FA5}">
                      <a16:colId xmlns:a16="http://schemas.microsoft.com/office/drawing/2014/main" val="20005"/>
                    </a:ext>
                  </a:extLst>
                </a:gridCol>
                <a:gridCol w="208350">
                  <a:extLst>
                    <a:ext uri="{9D8B030D-6E8A-4147-A177-3AD203B41FA5}">
                      <a16:colId xmlns:a16="http://schemas.microsoft.com/office/drawing/2014/main" val="20006"/>
                    </a:ext>
                  </a:extLst>
                </a:gridCol>
                <a:gridCol w="208350">
                  <a:extLst>
                    <a:ext uri="{9D8B030D-6E8A-4147-A177-3AD203B41FA5}">
                      <a16:colId xmlns:a16="http://schemas.microsoft.com/office/drawing/2014/main" val="20007"/>
                    </a:ext>
                  </a:extLst>
                </a:gridCol>
                <a:gridCol w="289658">
                  <a:extLst>
                    <a:ext uri="{9D8B030D-6E8A-4147-A177-3AD203B41FA5}">
                      <a16:colId xmlns:a16="http://schemas.microsoft.com/office/drawing/2014/main" val="20008"/>
                    </a:ext>
                  </a:extLst>
                </a:gridCol>
                <a:gridCol w="219530">
                  <a:extLst>
                    <a:ext uri="{9D8B030D-6E8A-4147-A177-3AD203B41FA5}">
                      <a16:colId xmlns:a16="http://schemas.microsoft.com/office/drawing/2014/main" val="20009"/>
                    </a:ext>
                  </a:extLst>
                </a:gridCol>
                <a:gridCol w="208350">
                  <a:extLst>
                    <a:ext uri="{9D8B030D-6E8A-4147-A177-3AD203B41FA5}">
                      <a16:colId xmlns:a16="http://schemas.microsoft.com/office/drawing/2014/main" val="20010"/>
                    </a:ext>
                  </a:extLst>
                </a:gridCol>
              </a:tblGrid>
              <a:tr h="268010">
                <a:tc>
                  <a:txBody>
                    <a:bodyPr/>
                    <a:lstStyle/>
                    <a:p>
                      <a:pPr marL="114300" indent="0" algn="just">
                        <a:lnSpc>
                          <a:spcPts val="600"/>
                        </a:lnSpc>
                      </a:pPr>
                      <a:r>
                        <a:rPr lang="en-US" sz="400" b="1">
                          <a:solidFill>
                            <a:srgbClr val="2A2929"/>
                          </a:solidFill>
                          <a:latin typeface="Tahoma"/>
                        </a:rPr>
                        <a:t>Arts &amp; Crafts Store</a:t>
                      </a:r>
                    </a:p>
                  </a:txBody>
                  <a:tcPr marL="0" marR="0" marT="0" marB="0"/>
                </a:tc>
                <a:tc>
                  <a:txBody>
                    <a:bodyPr/>
                    <a:lstStyle/>
                    <a:p>
                      <a:pPr indent="0"/>
                      <a:r>
                        <a:rPr lang="en-US" sz="400" b="1">
                          <a:solidFill>
                            <a:srgbClr val="434343"/>
                          </a:solidFill>
                          <a:latin typeface="Tahoma"/>
                        </a:rPr>
                        <a:t>... </a:t>
                      </a:r>
                      <a:r>
                        <a:rPr lang="en-US" sz="400" b="1">
                          <a:latin typeface="Tahoma"/>
                        </a:rPr>
                        <a:t>Trail</a:t>
                      </a:r>
                    </a:p>
                  </a:txBody>
                  <a:tcPr marL="0" marR="0" marT="0" marB="0" anchor="ctr"/>
                </a:tc>
                <a:tc>
                  <a:txBody>
                    <a:bodyPr/>
                    <a:lstStyle/>
                    <a:p>
                      <a:pPr indent="0"/>
                      <a:r>
                        <a:rPr lang="en-US" sz="400" b="1">
                          <a:latin typeface="Tahoma"/>
                        </a:rPr>
                        <a:t>Train</a:t>
                      </a:r>
                    </a:p>
                  </a:txBody>
                  <a:tcPr marL="0" marR="0" marT="0" marB="0" anchor="ctr"/>
                </a:tc>
                <a:tc>
                  <a:txBody>
                    <a:bodyPr/>
                    <a:lstStyle/>
                    <a:p>
                      <a:pPr indent="0" algn="r"/>
                      <a:r>
                        <a:rPr lang="en-US" sz="400" b="1">
                          <a:solidFill>
                            <a:srgbClr val="2A2929"/>
                          </a:solidFill>
                          <a:latin typeface="Tahoma"/>
                        </a:rPr>
                        <a:t>Train</a:t>
                      </a:r>
                    </a:p>
                    <a:p>
                      <a:pPr indent="0" algn="r"/>
                      <a:r>
                        <a:rPr lang="en-US" sz="400" b="1">
                          <a:solidFill>
                            <a:srgbClr val="2A2929"/>
                          </a:solidFill>
                          <a:latin typeface="Tahoma"/>
                        </a:rPr>
                        <a:t>Station</a:t>
                      </a:r>
                    </a:p>
                  </a:txBody>
                  <a:tcPr marL="0" marR="0" marT="0" marB="0" anchor="ctr"/>
                </a:tc>
                <a:tc>
                  <a:txBody>
                    <a:bodyPr/>
                    <a:lstStyle/>
                    <a:p>
                      <a:pPr indent="0" algn="r">
                        <a:lnSpc>
                          <a:spcPts val="600"/>
                        </a:lnSpc>
                      </a:pPr>
                      <a:r>
                        <a:rPr lang="en-US" sz="400" b="1">
                          <a:solidFill>
                            <a:srgbClr val="2A2929"/>
                          </a:solidFill>
                          <a:latin typeface="Tahoma"/>
                        </a:rPr>
                        <a:t>Vegetarian / Vegan Restaurant</a:t>
                      </a:r>
                    </a:p>
                  </a:txBody>
                  <a:tcPr marL="0" marR="0" marT="0" marB="0"/>
                </a:tc>
                <a:tc>
                  <a:txBody>
                    <a:bodyPr/>
                    <a:lstStyle/>
                    <a:p>
                      <a:pPr indent="0" algn="r"/>
                      <a:r>
                        <a:rPr lang="en-US" sz="400" b="1">
                          <a:latin typeface="Tahoma"/>
                        </a:rPr>
                        <a:t>Whisky</a:t>
                      </a:r>
                    </a:p>
                    <a:p>
                      <a:pPr indent="0" algn="r"/>
                      <a:r>
                        <a:rPr lang="en-US" sz="400" b="1">
                          <a:solidFill>
                            <a:srgbClr val="2A2929"/>
                          </a:solidFill>
                          <a:latin typeface="Tahoma"/>
                        </a:rPr>
                        <a:t>Bar</a:t>
                      </a:r>
                    </a:p>
                  </a:txBody>
                  <a:tcPr marL="0" marR="0" marT="0" marB="0" anchor="ctr"/>
                </a:tc>
                <a:tc>
                  <a:txBody>
                    <a:bodyPr/>
                    <a:lstStyle/>
                    <a:p>
                      <a:pPr indent="0"/>
                      <a:r>
                        <a:rPr lang="en-US" sz="400" b="1">
                          <a:solidFill>
                            <a:srgbClr val="2A2929"/>
                          </a:solidFill>
                          <a:latin typeface="Tahoma"/>
                        </a:rPr>
                        <a:t>Wine</a:t>
                      </a:r>
                    </a:p>
                    <a:p>
                      <a:pPr indent="0"/>
                      <a:r>
                        <a:rPr lang="en-US" sz="400" b="1">
                          <a:solidFill>
                            <a:srgbClr val="2A2929"/>
                          </a:solidFill>
                          <a:latin typeface="Tahoma"/>
                        </a:rPr>
                        <a:t>Bar</a:t>
                      </a:r>
                    </a:p>
                  </a:txBody>
                  <a:tcPr marL="0" marR="0" marT="0" marB="0" anchor="ctr"/>
                </a:tc>
                <a:tc>
                  <a:txBody>
                    <a:bodyPr/>
                    <a:lstStyle/>
                    <a:p>
                      <a:pPr indent="0"/>
                      <a:r>
                        <a:rPr lang="en-US" sz="400" b="1">
                          <a:latin typeface="Tahoma"/>
                        </a:rPr>
                        <a:t>Wine</a:t>
                      </a:r>
                    </a:p>
                    <a:p>
                      <a:pPr indent="0"/>
                      <a:r>
                        <a:rPr lang="en-US" sz="400" b="1">
                          <a:latin typeface="Tahoma"/>
                        </a:rPr>
                        <a:t>Shop</a:t>
                      </a:r>
                    </a:p>
                  </a:txBody>
                  <a:tcPr marL="0" marR="0" marT="0" marB="0" anchor="ctr"/>
                </a:tc>
                <a:tc>
                  <a:txBody>
                    <a:bodyPr/>
                    <a:lstStyle/>
                    <a:p>
                      <a:pPr indent="0" algn="r"/>
                      <a:r>
                        <a:rPr lang="en-US" sz="400" b="1">
                          <a:solidFill>
                            <a:srgbClr val="2A2929"/>
                          </a:solidFill>
                          <a:latin typeface="Tahoma"/>
                        </a:rPr>
                        <a:t>Women's</a:t>
                      </a:r>
                    </a:p>
                    <a:p>
                      <a:pPr indent="0" algn="r"/>
                      <a:r>
                        <a:rPr lang="en-US" sz="400" b="1">
                          <a:solidFill>
                            <a:srgbClr val="2A2929"/>
                          </a:solidFill>
                          <a:latin typeface="Tahoma"/>
                        </a:rPr>
                        <a:t>Store</a:t>
                      </a:r>
                    </a:p>
                  </a:txBody>
                  <a:tcPr marL="0" marR="0" marT="0" marB="0" anchor="ctr"/>
                </a:tc>
                <a:tc>
                  <a:txBody>
                    <a:bodyPr/>
                    <a:lstStyle/>
                    <a:p>
                      <a:pPr indent="0" algn="r"/>
                      <a:r>
                        <a:rPr lang="en-US" sz="400" b="1">
                          <a:solidFill>
                            <a:srgbClr val="2A2929"/>
                          </a:solidFill>
                          <a:latin typeface="Tahoma"/>
                        </a:rPr>
                        <a:t>Yoga</a:t>
                      </a:r>
                    </a:p>
                    <a:p>
                      <a:pPr indent="0" algn="r"/>
                      <a:r>
                        <a:rPr lang="en-US" sz="400" b="1">
                          <a:solidFill>
                            <a:srgbClr val="2A2929"/>
                          </a:solidFill>
                          <a:latin typeface="Tahoma"/>
                        </a:rPr>
                        <a:t>Studio</a:t>
                      </a:r>
                    </a:p>
                  </a:txBody>
                  <a:tcPr marL="0" marR="0" marT="0" marB="0" anchor="ctr"/>
                </a:tc>
                <a:tc>
                  <a:txBody>
                    <a:bodyPr/>
                    <a:lstStyle/>
                    <a:p>
                      <a:pPr indent="0"/>
                      <a:r>
                        <a:rPr lang="en-US" sz="400" b="1">
                          <a:latin typeface="Tahoma"/>
                        </a:rPr>
                        <a:t>Zoo</a:t>
                      </a:r>
                    </a:p>
                  </a:txBody>
                  <a:tcPr marL="0" marR="0" marT="0" marB="0" anchor="ctr"/>
                </a:tc>
                <a:extLst>
                  <a:ext uri="{0D108BD9-81ED-4DB2-BD59-A6C34878D82A}">
                    <a16:rowId xmlns:a16="http://schemas.microsoft.com/office/drawing/2014/main" val="10000"/>
                  </a:ext>
                </a:extLst>
              </a:tr>
              <a:tr h="158370">
                <a:tc>
                  <a:txBody>
                    <a:bodyPr/>
                    <a:lstStyle/>
                    <a:p>
                      <a:pPr indent="0"/>
                      <a:r>
                        <a:rPr lang="en-US" sz="400" b="1">
                          <a:solidFill>
                            <a:srgbClr val="434343"/>
                          </a:solidFill>
                          <a:latin typeface="Tahoma"/>
                        </a:rPr>
                        <a:t>0.000000</a:t>
                      </a:r>
                    </a:p>
                  </a:txBody>
                  <a:tcPr marL="0" marR="0" marT="0" marB="0" anchor="ctr"/>
                </a:tc>
                <a:tc>
                  <a:txBody>
                    <a:bodyPr/>
                    <a:lstStyle/>
                    <a:p>
                      <a:pPr indent="0"/>
                      <a:r>
                        <a:rPr lang="en-US" sz="400" b="1">
                          <a:solidFill>
                            <a:srgbClr val="595959"/>
                          </a:solidFill>
                          <a:latin typeface="Tahoma"/>
                        </a:rPr>
                        <a:t>... 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r>
                        <a:rPr lang="en-US" sz="400" b="1">
                          <a:solidFill>
                            <a:srgbClr val="434343"/>
                          </a:solidFill>
                          <a:latin typeface="Tahoma"/>
                        </a:rPr>
                        <a:t>0.000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1"/>
                  </a:ext>
                </a:extLst>
              </a:tr>
              <a:tr h="170552">
                <a:tc>
                  <a:txBody>
                    <a:bodyPr/>
                    <a:lstStyle/>
                    <a:p>
                      <a:pPr indent="0"/>
                      <a:r>
                        <a:rPr lang="en-US" sz="400" b="1">
                          <a:solidFill>
                            <a:srgbClr val="434343"/>
                          </a:solidFill>
                          <a:latin typeface="Tahoma"/>
                        </a:rPr>
                        <a:t>0.000000</a:t>
                      </a:r>
                    </a:p>
                  </a:txBody>
                  <a:tcPr marL="0" marR="0" marT="0" marB="0" anchor="ctr"/>
                </a:tc>
                <a:tc>
                  <a:txBody>
                    <a:bodyPr/>
                    <a:lstStyle/>
                    <a:p>
                      <a:pPr indent="0"/>
                      <a:r>
                        <a:rPr lang="en-US" sz="400" b="1">
                          <a:solidFill>
                            <a:srgbClr val="434343"/>
                          </a:solidFill>
                          <a:latin typeface="Tahoma"/>
                        </a:rPr>
                        <a:t>... 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0.047619</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r>
                        <a:rPr lang="en-US" sz="400" b="1">
                          <a:solidFill>
                            <a:srgbClr val="434343"/>
                          </a:solidFill>
                          <a:latin typeface="Tahoma"/>
                        </a:rPr>
                        <a:t>0.000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2"/>
                  </a:ext>
                </a:extLst>
              </a:tr>
              <a:tr h="173598">
                <a:tc>
                  <a:txBody>
                    <a:bodyPr/>
                    <a:lstStyle/>
                    <a:p>
                      <a:pPr indent="0"/>
                      <a:r>
                        <a:rPr lang="en-US" sz="400" b="1">
                          <a:solidFill>
                            <a:srgbClr val="434343"/>
                          </a:solidFill>
                          <a:latin typeface="Tahoma"/>
                        </a:rPr>
                        <a:t>0.000000</a:t>
                      </a:r>
                    </a:p>
                  </a:txBody>
                  <a:tcPr marL="0" marR="0" marT="0" marB="0" anchor="ctr"/>
                </a:tc>
                <a:tc>
                  <a:txBody>
                    <a:bodyPr/>
                    <a:lstStyle/>
                    <a:p>
                      <a:pPr indent="0"/>
                      <a:r>
                        <a:rPr lang="en-US" sz="400" b="1">
                          <a:solidFill>
                            <a:srgbClr val="595959"/>
                          </a:solidFill>
                          <a:latin typeface="Tahoma"/>
                        </a:rPr>
                        <a:t>... 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434343"/>
                          </a:solidFill>
                          <a:latin typeface="Tahoma"/>
                        </a:rPr>
                        <a:t>0.043478</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r>
                        <a:rPr lang="en-US" sz="400" b="1">
                          <a:solidFill>
                            <a:srgbClr val="434343"/>
                          </a:solidFill>
                          <a:latin typeface="Tahoma"/>
                        </a:rPr>
                        <a:t>0.000</a:t>
                      </a:r>
                    </a:p>
                  </a:txBody>
                  <a:tcPr marL="0" marR="0" marT="0" marB="0" anchor="ctr"/>
                </a:tc>
                <a:tc>
                  <a:txBody>
                    <a:bodyPr/>
                    <a:lstStyle/>
                    <a:p>
                      <a:pPr indent="0" algn="r"/>
                      <a:r>
                        <a:rPr lang="en-US" sz="400" b="1">
                          <a:solidFill>
                            <a:srgbClr val="434343"/>
                          </a:solidFill>
                          <a:latin typeface="Tahoma"/>
                        </a:rPr>
                        <a:t>0.021739</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434343"/>
                          </a:solidFill>
                          <a:latin typeface="Tahoma"/>
                        </a:rPr>
                        <a:t>0.0</a:t>
                      </a:r>
                    </a:p>
                  </a:txBody>
                  <a:tcPr marL="0" marR="0" marT="0" marB="0" anchor="ctr"/>
                </a:tc>
                <a:extLst>
                  <a:ext uri="{0D108BD9-81ED-4DB2-BD59-A6C34878D82A}">
                    <a16:rowId xmlns:a16="http://schemas.microsoft.com/office/drawing/2014/main" val="10003"/>
                  </a:ext>
                </a:extLst>
              </a:tr>
              <a:tr h="173598">
                <a:tc>
                  <a:txBody>
                    <a:bodyPr/>
                    <a:lstStyle/>
                    <a:p>
                      <a:pPr indent="0"/>
                      <a:r>
                        <a:rPr lang="en-US" sz="400" b="1">
                          <a:solidFill>
                            <a:srgbClr val="595959"/>
                          </a:solidFill>
                          <a:latin typeface="Tahoma"/>
                        </a:rPr>
                        <a:t>0,000000</a:t>
                      </a:r>
                    </a:p>
                  </a:txBody>
                  <a:tcPr marL="0" marR="0" marT="0" marB="0" anchor="ctr"/>
                </a:tc>
                <a:tc>
                  <a:txBody>
                    <a:bodyPr/>
                    <a:lstStyle/>
                    <a:p>
                      <a:pPr indent="0"/>
                      <a:r>
                        <a:rPr lang="en-US" sz="400" b="1">
                          <a:solidFill>
                            <a:srgbClr val="B2A1A8"/>
                          </a:solidFill>
                          <a:latin typeface="Tahoma"/>
                        </a:rPr>
                        <a:t>... </a:t>
                      </a:r>
                      <a:r>
                        <a:rPr lang="en-US" sz="400" b="1">
                          <a:solidFill>
                            <a:srgbClr val="706E6D"/>
                          </a:solidFill>
                          <a:latin typeface="Tahoma"/>
                        </a:rPr>
                        <a:t>0.0</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0.030303</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0,000</a:t>
                      </a:r>
                    </a:p>
                  </a:txBody>
                  <a:tcPr marL="0" marR="0" marT="0" marB="0" anchor="ctr"/>
                </a:tc>
                <a:tc>
                  <a:txBody>
                    <a:bodyPr/>
                    <a:lstStyle/>
                    <a:p>
                      <a:pPr indent="0" algn="r"/>
                      <a:r>
                        <a:rPr lang="en-US" sz="400" b="1">
                          <a:solidFill>
                            <a:srgbClr val="595959"/>
                          </a:solidFill>
                          <a:latin typeface="Tahoma"/>
                        </a:rPr>
                        <a:t>0.015152</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4"/>
                  </a:ext>
                </a:extLst>
              </a:tr>
              <a:tr h="155324">
                <a:tc>
                  <a:txBody>
                    <a:bodyPr/>
                    <a:lstStyle/>
                    <a:p>
                      <a:pPr indent="0"/>
                      <a:r>
                        <a:rPr lang="en-US" sz="400" b="1">
                          <a:solidFill>
                            <a:srgbClr val="434343"/>
                          </a:solidFill>
                          <a:latin typeface="Tahoma"/>
                        </a:rPr>
                        <a:t>0.000000</a:t>
                      </a:r>
                    </a:p>
                  </a:txBody>
                  <a:tcPr marL="0" marR="0" marT="0" marB="0" anchor="b"/>
                </a:tc>
                <a:tc>
                  <a:txBody>
                    <a:bodyPr/>
                    <a:lstStyle/>
                    <a:p>
                      <a:pPr indent="0"/>
                      <a:r>
                        <a:rPr lang="en-US" sz="400" b="1">
                          <a:solidFill>
                            <a:srgbClr val="A09796"/>
                          </a:solidFill>
                          <a:latin typeface="Tahoma"/>
                        </a:rPr>
                        <a:t>... </a:t>
                      </a:r>
                      <a:r>
                        <a:rPr lang="en-US" sz="400" b="1">
                          <a:solidFill>
                            <a:srgbClr val="595959"/>
                          </a:solidFill>
                          <a:latin typeface="Tahoma"/>
                        </a:rPr>
                        <a:t>0.0</a:t>
                      </a:r>
                    </a:p>
                  </a:txBody>
                  <a:tcPr marL="0" marR="0" marT="0" marB="0" anchor="b"/>
                </a:tc>
                <a:tc>
                  <a:txBody>
                    <a:bodyPr/>
                    <a:lstStyle/>
                    <a:p>
                      <a:pPr indent="0"/>
                      <a:r>
                        <a:rPr lang="en-US" sz="400" b="1">
                          <a:solidFill>
                            <a:srgbClr val="2A2929"/>
                          </a:solidFill>
                          <a:latin typeface="Tahoma"/>
                        </a:rPr>
                        <a:t>0.0</a:t>
                      </a:r>
                    </a:p>
                  </a:txBody>
                  <a:tcPr marL="0" marR="0" marT="0" marB="0" anchor="b"/>
                </a:tc>
                <a:tc>
                  <a:txBody>
                    <a:bodyPr/>
                    <a:lstStyle/>
                    <a:p>
                      <a:pPr indent="0" algn="r"/>
                      <a:r>
                        <a:rPr lang="en-US" sz="400" b="1">
                          <a:solidFill>
                            <a:srgbClr val="434343"/>
                          </a:solidFill>
                          <a:latin typeface="Tahoma"/>
                        </a:rPr>
                        <a:t>0.0</a:t>
                      </a:r>
                    </a:p>
                  </a:txBody>
                  <a:tcPr marL="0" marR="0" marT="0" marB="0" anchor="b"/>
                </a:tc>
                <a:tc>
                  <a:txBody>
                    <a:bodyPr/>
                    <a:lstStyle/>
                    <a:p>
                      <a:pPr indent="0" algn="r"/>
                      <a:r>
                        <a:rPr lang="en-US" sz="400" b="1">
                          <a:solidFill>
                            <a:srgbClr val="434343"/>
                          </a:solidFill>
                          <a:latin typeface="Tahoma"/>
                        </a:rPr>
                        <a:t>0.010753</a:t>
                      </a:r>
                    </a:p>
                  </a:txBody>
                  <a:tcPr marL="0" marR="0" marT="0" marB="0" anchor="ctr"/>
                </a:tc>
                <a:tc>
                  <a:txBody>
                    <a:bodyPr/>
                    <a:lstStyle/>
                    <a:p>
                      <a:pPr indent="0" algn="r"/>
                      <a:r>
                        <a:rPr lang="en-US" sz="400" b="1">
                          <a:solidFill>
                            <a:srgbClr val="434343"/>
                          </a:solidFill>
                          <a:latin typeface="Tahoma"/>
                        </a:rPr>
                        <a:t>0,0</a:t>
                      </a:r>
                    </a:p>
                  </a:txBody>
                  <a:tcPr marL="0" marR="0" marT="0" marB="0" anchor="b"/>
                </a:tc>
                <a:tc>
                  <a:txBody>
                    <a:bodyPr/>
                    <a:lstStyle/>
                    <a:p>
                      <a:pPr indent="0"/>
                      <a:r>
                        <a:rPr lang="en-US" sz="400" b="1">
                          <a:solidFill>
                            <a:srgbClr val="595959"/>
                          </a:solidFill>
                          <a:latin typeface="Tahoma"/>
                        </a:rPr>
                        <a:t>0.0</a:t>
                      </a:r>
                    </a:p>
                  </a:txBody>
                  <a:tcPr marL="0" marR="0" marT="0" marB="0" anchor="b"/>
                </a:tc>
                <a:tc>
                  <a:txBody>
                    <a:bodyPr/>
                    <a:lstStyle/>
                    <a:p>
                      <a:pPr indent="0"/>
                      <a:r>
                        <a:rPr lang="en-US" sz="400" b="1">
                          <a:solidFill>
                            <a:srgbClr val="595959"/>
                          </a:solidFill>
                          <a:latin typeface="Tahoma"/>
                        </a:rPr>
                        <a:t>0.000</a:t>
                      </a:r>
                    </a:p>
                  </a:txBody>
                  <a:tcPr marL="0" marR="0" marT="0" marB="0" anchor="b"/>
                </a:tc>
                <a:tc>
                  <a:txBody>
                    <a:bodyPr/>
                    <a:lstStyle/>
                    <a:p>
                      <a:pPr indent="0" algn="r"/>
                      <a:r>
                        <a:rPr lang="en-US" sz="400" b="1">
                          <a:solidFill>
                            <a:srgbClr val="595959"/>
                          </a:solidFill>
                          <a:latin typeface="Tahoma"/>
                        </a:rPr>
                        <a:t>0.010753</a:t>
                      </a:r>
                    </a:p>
                  </a:txBody>
                  <a:tcPr marL="0" marR="0" marT="0" marB="0" anchor="ctr"/>
                </a:tc>
                <a:tc>
                  <a:txBody>
                    <a:bodyPr/>
                    <a:lstStyle/>
                    <a:p>
                      <a:pPr indent="0" algn="r"/>
                      <a:r>
                        <a:rPr lang="en-US" sz="400" b="1">
                          <a:solidFill>
                            <a:srgbClr val="595959"/>
                          </a:solidFill>
                          <a:latin typeface="Tahoma"/>
                        </a:rPr>
                        <a:t>0.0</a:t>
                      </a:r>
                    </a:p>
                  </a:txBody>
                  <a:tcPr marL="0" marR="0" marT="0" marB="0" anchor="b"/>
                </a:tc>
                <a:tc>
                  <a:txBody>
                    <a:bodyPr/>
                    <a:lstStyle/>
                    <a:p>
                      <a:pPr indent="0"/>
                      <a:r>
                        <a:rPr lang="en-US" sz="400" b="1">
                          <a:solidFill>
                            <a:srgbClr val="595959"/>
                          </a:solidFill>
                          <a:latin typeface="Tahoma"/>
                        </a:rPr>
                        <a:t>0.0</a:t>
                      </a:r>
                    </a:p>
                  </a:txBody>
                  <a:tcPr marL="0" marR="0" marT="0" marB="0" anchor="b"/>
                </a:tc>
                <a:extLst>
                  <a:ext uri="{0D108BD9-81ED-4DB2-BD59-A6C34878D82A}">
                    <a16:rowId xmlns:a16="http://schemas.microsoft.com/office/drawing/2014/main" val="10005"/>
                  </a:ext>
                </a:extLst>
              </a:tr>
              <a:tr h="137051">
                <a:tc>
                  <a:txBody>
                    <a:bodyPr/>
                    <a:lstStyle/>
                    <a:p>
                      <a:pPr indent="0"/>
                      <a:r>
                        <a:rPr lang="en-US" sz="400" b="1">
                          <a:solidFill>
                            <a:srgbClr val="595959"/>
                          </a:solidFill>
                          <a:latin typeface="Tahoma"/>
                        </a:rPr>
                        <a:t>0.000000</a:t>
                      </a:r>
                    </a:p>
                  </a:txBody>
                  <a:tcPr marL="0" marR="0" marT="0" marB="0" anchor="ctr"/>
                </a:tc>
                <a:tc>
                  <a:txBody>
                    <a:bodyPr/>
                    <a:lstStyle/>
                    <a:p>
                      <a:pPr indent="0"/>
                      <a:r>
                        <a:rPr lang="en-US" sz="400" b="1">
                          <a:solidFill>
                            <a:srgbClr val="A09796"/>
                          </a:solidFill>
                          <a:latin typeface="Tahoma"/>
                        </a:rPr>
                        <a:t>... </a:t>
                      </a:r>
                      <a:r>
                        <a:rPr lang="en-US" sz="400" b="1">
                          <a:solidFill>
                            <a:srgbClr val="706E6D"/>
                          </a:solidFill>
                          <a:latin typeface="Tahoma"/>
                        </a:rPr>
                        <a:t>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0.000</a:t>
                      </a:r>
                    </a:p>
                  </a:txBody>
                  <a:tcPr marL="0" marR="0" marT="0" marB="0" anchor="ctr"/>
                </a:tc>
                <a:tc>
                  <a:txBody>
                    <a:bodyPr/>
                    <a:lstStyle/>
                    <a:p>
                      <a:pPr indent="0" algn="r"/>
                      <a:r>
                        <a:rPr lang="en-US" sz="400" b="1">
                          <a:solidFill>
                            <a:srgbClr val="59595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6"/>
                  </a:ext>
                </a:extLst>
              </a:tr>
              <a:tr h="155324">
                <a:tc>
                  <a:txBody>
                    <a:bodyPr/>
                    <a:lstStyle/>
                    <a:p>
                      <a:pPr indent="0"/>
                      <a:r>
                        <a:rPr lang="en-US" sz="400" b="1">
                          <a:solidFill>
                            <a:srgbClr val="595959"/>
                          </a:solidFill>
                          <a:latin typeface="Tahoma"/>
                        </a:rPr>
                        <a:t>0.000000</a:t>
                      </a:r>
                    </a:p>
                  </a:txBody>
                  <a:tcPr marL="0" marR="0" marT="0" marB="0" anchor="ctr"/>
                </a:tc>
                <a:tc>
                  <a:txBody>
                    <a:bodyPr/>
                    <a:lstStyle/>
                    <a:p>
                      <a:pPr indent="0"/>
                      <a:r>
                        <a:rPr lang="en-US" sz="400" b="1">
                          <a:solidFill>
                            <a:srgbClr val="A09796"/>
                          </a:solidFill>
                          <a:latin typeface="Tahoma"/>
                        </a:rPr>
                        <a:t>... </a:t>
                      </a:r>
                      <a:r>
                        <a:rPr lang="en-US" sz="400" b="1">
                          <a:solidFill>
                            <a:srgbClr val="706E6D"/>
                          </a:solidFill>
                          <a:latin typeface="Tahoma"/>
                        </a:rPr>
                        <a:t>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lgn="r"/>
                      <a:r>
                        <a:rPr lang="en-US" sz="400" b="1">
                          <a:solidFill>
                            <a:srgbClr val="595959"/>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0.000</a:t>
                      </a:r>
                    </a:p>
                  </a:txBody>
                  <a:tcPr marL="0" marR="0" marT="0" marB="0" anchor="ctr"/>
                </a:tc>
                <a:tc>
                  <a:txBody>
                    <a:bodyPr/>
                    <a:lstStyle/>
                    <a:p>
                      <a:pPr indent="0" algn="r"/>
                      <a:r>
                        <a:rPr lang="en-US" sz="400" b="1">
                          <a:solidFill>
                            <a:srgbClr val="595959"/>
                          </a:solidFill>
                          <a:latin typeface="Tahoma"/>
                        </a:rPr>
                        <a:t>0.000000</a:t>
                      </a:r>
                    </a:p>
                  </a:txBody>
                  <a:tcPr marL="0" marR="0" marT="0" marB="0" anchor="ctr"/>
                </a:tc>
                <a:tc>
                  <a:txBody>
                    <a:bodyPr/>
                    <a:lstStyle/>
                    <a:p>
                      <a:pPr indent="0" algn="r"/>
                      <a:r>
                        <a:rPr lang="en-US" sz="400" b="1">
                          <a:solidFill>
                            <a:srgbClr val="59595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7"/>
                  </a:ext>
                </a:extLst>
              </a:tr>
              <a:tr h="173598">
                <a:tc>
                  <a:txBody>
                    <a:bodyPr/>
                    <a:lstStyle/>
                    <a:p>
                      <a:pPr indent="0"/>
                      <a:r>
                        <a:rPr lang="en-US" sz="400" b="1">
                          <a:solidFill>
                            <a:srgbClr val="434343"/>
                          </a:solidFill>
                          <a:latin typeface="Tahoma"/>
                        </a:rPr>
                        <a:t>0.014925</a:t>
                      </a:r>
                    </a:p>
                  </a:txBody>
                  <a:tcPr marL="0" marR="0" marT="0" marB="0" anchor="ctr"/>
                </a:tc>
                <a:tc>
                  <a:txBody>
                    <a:bodyPr/>
                    <a:lstStyle/>
                    <a:p>
                      <a:pPr indent="0"/>
                      <a:r>
                        <a:rPr lang="en-US" sz="400" b="1">
                          <a:solidFill>
                            <a:srgbClr val="434343"/>
                          </a:solidFill>
                          <a:latin typeface="Tahoma"/>
                        </a:rPr>
                        <a:t>... 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0.029851</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tc>
                  <a:txBody>
                    <a:bodyPr/>
                    <a:lstStyle/>
                    <a:p>
                      <a:pPr indent="0"/>
                      <a:r>
                        <a:rPr lang="en-US" sz="400" b="1">
                          <a:solidFill>
                            <a:srgbClr val="434343"/>
                          </a:solidFill>
                          <a:latin typeface="Tahoma"/>
                        </a:rPr>
                        <a:t>0.000</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8"/>
                  </a:ext>
                </a:extLst>
              </a:tr>
              <a:tr h="155324">
                <a:tc>
                  <a:txBody>
                    <a:bodyPr/>
                    <a:lstStyle/>
                    <a:p>
                      <a:pPr indent="0"/>
                      <a:r>
                        <a:rPr lang="en-US" sz="400" b="1">
                          <a:solidFill>
                            <a:srgbClr val="434343"/>
                          </a:solidFill>
                          <a:latin typeface="Tahoma"/>
                        </a:rPr>
                        <a:t>0.025000</a:t>
                      </a:r>
                    </a:p>
                  </a:txBody>
                  <a:tcPr marL="0" marR="0" marT="0" marB="0" anchor="ctr"/>
                </a:tc>
                <a:tc>
                  <a:txBody>
                    <a:bodyPr/>
                    <a:lstStyle/>
                    <a:p>
                      <a:pPr indent="0"/>
                      <a:r>
                        <a:rPr lang="en-US" sz="400" b="1">
                          <a:solidFill>
                            <a:srgbClr val="706E6D"/>
                          </a:solidFill>
                          <a:latin typeface="Tahoma"/>
                        </a:rPr>
                        <a:t>... </a:t>
                      </a:r>
                      <a:r>
                        <a:rPr lang="en-US" sz="400" b="1">
                          <a:solidFill>
                            <a:srgbClr val="434343"/>
                          </a:solidFill>
                          <a:latin typeface="Tahoma"/>
                        </a:rPr>
                        <a:t>0.0</a:t>
                      </a:r>
                    </a:p>
                  </a:txBody>
                  <a:tcPr marL="0" marR="0" marT="0" marB="0" anchor="ctr"/>
                </a:tc>
                <a:tc>
                  <a:txBody>
                    <a:bodyPr/>
                    <a:lstStyle/>
                    <a:p>
                      <a:pPr indent="0"/>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lgn="r"/>
                      <a:r>
                        <a:rPr lang="en-US" sz="400" b="1">
                          <a:solidFill>
                            <a:srgbClr val="2A2929"/>
                          </a:solidFill>
                          <a:latin typeface="Tahoma"/>
                        </a:rPr>
                        <a:t>0.000000</a:t>
                      </a:r>
                    </a:p>
                  </a:txBody>
                  <a:tcPr marL="0" marR="0" marT="0" marB="0" anchor="ctr"/>
                </a:tc>
                <a:tc>
                  <a:txBody>
                    <a:bodyPr/>
                    <a:lstStyle/>
                    <a:p>
                      <a:pPr indent="0" algn="r"/>
                      <a:r>
                        <a:rPr lang="en-US" sz="400" b="1">
                          <a:solidFill>
                            <a:srgbClr val="2A2929"/>
                          </a:solidFill>
                          <a:latin typeface="Tahoma"/>
                        </a:rPr>
                        <a:t>0.0</a:t>
                      </a:r>
                    </a:p>
                  </a:txBody>
                  <a:tcPr marL="0" marR="0" marT="0" marB="0" anchor="ctr"/>
                </a:tc>
                <a:tc>
                  <a:txBody>
                    <a:bodyPr/>
                    <a:lstStyle/>
                    <a:p>
                      <a:pPr indent="0"/>
                      <a:r>
                        <a:rPr lang="en-US" sz="400" b="1">
                          <a:solidFill>
                            <a:srgbClr val="434343"/>
                          </a:solidFill>
                          <a:latin typeface="Tahoma"/>
                        </a:rPr>
                        <a:t>0.0</a:t>
                      </a:r>
                    </a:p>
                  </a:txBody>
                  <a:tcPr marL="0" marR="0" marT="0" marB="0" anchor="ctr"/>
                </a:tc>
                <a:tc>
                  <a:txBody>
                    <a:bodyPr/>
                    <a:lstStyle/>
                    <a:p>
                      <a:pPr indent="0"/>
                      <a:r>
                        <a:rPr lang="en-US" sz="400" b="1">
                          <a:solidFill>
                            <a:srgbClr val="434343"/>
                          </a:solidFill>
                          <a:latin typeface="Tahoma"/>
                        </a:rPr>
                        <a:t>0.025</a:t>
                      </a:r>
                    </a:p>
                  </a:txBody>
                  <a:tcPr marL="0" marR="0" marT="0" marB="0" anchor="ctr"/>
                </a:tc>
                <a:tc>
                  <a:txBody>
                    <a:bodyPr/>
                    <a:lstStyle/>
                    <a:p>
                      <a:pPr indent="0" algn="r"/>
                      <a:r>
                        <a:rPr lang="en-US" sz="400" b="1">
                          <a:solidFill>
                            <a:srgbClr val="434343"/>
                          </a:solidFill>
                          <a:latin typeface="Tahoma"/>
                        </a:rPr>
                        <a:t>0.000000</a:t>
                      </a:r>
                    </a:p>
                  </a:txBody>
                  <a:tcPr marL="0" marR="0" marT="0" marB="0" anchor="ctr"/>
                </a:tc>
                <a:tc>
                  <a:txBody>
                    <a:bodyPr/>
                    <a:lstStyle/>
                    <a:p>
                      <a:pPr indent="0" algn="r"/>
                      <a:r>
                        <a:rPr lang="en-US" sz="400" b="1">
                          <a:solidFill>
                            <a:srgbClr val="434343"/>
                          </a:solidFill>
                          <a:latin typeface="Tahoma"/>
                        </a:rPr>
                        <a:t>0.0</a:t>
                      </a:r>
                    </a:p>
                  </a:txBody>
                  <a:tcPr marL="0" marR="0" marT="0" marB="0" anchor="ctr"/>
                </a:tc>
                <a:tc>
                  <a:txBody>
                    <a:bodyPr/>
                    <a:lstStyle/>
                    <a:p>
                      <a:pPr indent="0"/>
                      <a:r>
                        <a:rPr lang="en-US" sz="400" b="1">
                          <a:solidFill>
                            <a:srgbClr val="595959"/>
                          </a:solidFill>
                          <a:latin typeface="Tahoma"/>
                        </a:rPr>
                        <a:t>0.0</a:t>
                      </a:r>
                    </a:p>
                  </a:txBody>
                  <a:tcPr marL="0" marR="0" marT="0" marB="0" anchor="ctr"/>
                </a:tc>
                <a:extLst>
                  <a:ext uri="{0D108BD9-81ED-4DB2-BD59-A6C34878D82A}">
                    <a16:rowId xmlns:a16="http://schemas.microsoft.com/office/drawing/2014/main" val="10009"/>
                  </a:ext>
                </a:extLst>
              </a:tr>
              <a:tr h="109641">
                <a:tc>
                  <a:txBody>
                    <a:bodyPr/>
                    <a:lstStyle/>
                    <a:p>
                      <a:pPr indent="0"/>
                      <a:r>
                        <a:rPr lang="en-US" sz="400" b="1">
                          <a:solidFill>
                            <a:srgbClr val="434343"/>
                          </a:solidFill>
                          <a:latin typeface="Tahoma"/>
                        </a:rPr>
                        <a:t>0.000000</a:t>
                      </a:r>
                    </a:p>
                  </a:txBody>
                  <a:tcPr marL="0" marR="0" marT="0" marB="0" anchor="b"/>
                </a:tc>
                <a:tc>
                  <a:txBody>
                    <a:bodyPr/>
                    <a:lstStyle/>
                    <a:p>
                      <a:pPr indent="0"/>
                      <a:r>
                        <a:rPr lang="en-US" sz="400" b="1">
                          <a:solidFill>
                            <a:srgbClr val="595959"/>
                          </a:solidFill>
                          <a:latin typeface="Tahoma"/>
                        </a:rPr>
                        <a:t>... 0.0</a:t>
                      </a:r>
                    </a:p>
                  </a:txBody>
                  <a:tcPr marL="0" marR="0" marT="0" marB="0" anchor="b"/>
                </a:tc>
                <a:tc>
                  <a:txBody>
                    <a:bodyPr/>
                    <a:lstStyle/>
                    <a:p>
                      <a:pPr indent="0"/>
                      <a:r>
                        <a:rPr lang="en-US" sz="400" b="1">
                          <a:solidFill>
                            <a:srgbClr val="2A2929"/>
                          </a:solidFill>
                          <a:latin typeface="Tahoma"/>
                        </a:rPr>
                        <a:t>0.0</a:t>
                      </a:r>
                    </a:p>
                  </a:txBody>
                  <a:tcPr marL="0" marR="0" marT="0" marB="0" anchor="b"/>
                </a:tc>
                <a:tc>
                  <a:txBody>
                    <a:bodyPr/>
                    <a:lstStyle/>
                    <a:p>
                      <a:pPr indent="0" algn="r"/>
                      <a:r>
                        <a:rPr lang="en-US" sz="400" b="1">
                          <a:solidFill>
                            <a:srgbClr val="434343"/>
                          </a:solidFill>
                          <a:latin typeface="Tahoma"/>
                        </a:rPr>
                        <a:t>0.0</a:t>
                      </a:r>
                    </a:p>
                  </a:txBody>
                  <a:tcPr marL="0" marR="0" marT="0" marB="0" anchor="b"/>
                </a:tc>
                <a:tc>
                  <a:txBody>
                    <a:bodyPr/>
                    <a:lstStyle/>
                    <a:p>
                      <a:pPr indent="0" algn="r"/>
                      <a:r>
                        <a:rPr lang="en-US" sz="400" b="1">
                          <a:solidFill>
                            <a:srgbClr val="434343"/>
                          </a:solidFill>
                          <a:latin typeface="Tahoma"/>
                        </a:rPr>
                        <a:t>0.000000</a:t>
                      </a:r>
                    </a:p>
                  </a:txBody>
                  <a:tcPr marL="0" marR="0" marT="0" marB="0" anchor="b"/>
                </a:tc>
                <a:tc>
                  <a:txBody>
                    <a:bodyPr/>
                    <a:lstStyle/>
                    <a:p>
                      <a:pPr indent="0" algn="r"/>
                      <a:r>
                        <a:rPr lang="en-US" sz="400" b="1">
                          <a:solidFill>
                            <a:srgbClr val="434343"/>
                          </a:solidFill>
                          <a:latin typeface="Tahoma"/>
                        </a:rPr>
                        <a:t>0.0</a:t>
                      </a:r>
                    </a:p>
                  </a:txBody>
                  <a:tcPr marL="0" marR="0" marT="0" marB="0" anchor="b"/>
                </a:tc>
                <a:tc>
                  <a:txBody>
                    <a:bodyPr/>
                    <a:lstStyle/>
                    <a:p>
                      <a:pPr indent="0"/>
                      <a:r>
                        <a:rPr lang="en-US" sz="400" b="1">
                          <a:solidFill>
                            <a:srgbClr val="595959"/>
                          </a:solidFill>
                          <a:latin typeface="Tahoma"/>
                        </a:rPr>
                        <a:t>0.0</a:t>
                      </a:r>
                    </a:p>
                  </a:txBody>
                  <a:tcPr marL="0" marR="0" marT="0" marB="0" anchor="b"/>
                </a:tc>
                <a:tc>
                  <a:txBody>
                    <a:bodyPr/>
                    <a:lstStyle/>
                    <a:p>
                      <a:pPr indent="0"/>
                      <a:r>
                        <a:rPr lang="en-US" sz="400" b="1">
                          <a:solidFill>
                            <a:srgbClr val="434343"/>
                          </a:solidFill>
                          <a:latin typeface="Tahoma"/>
                        </a:rPr>
                        <a:t>0.000</a:t>
                      </a:r>
                    </a:p>
                  </a:txBody>
                  <a:tcPr marL="0" marR="0" marT="0" marB="0" anchor="b"/>
                </a:tc>
                <a:tc>
                  <a:txBody>
                    <a:bodyPr/>
                    <a:lstStyle/>
                    <a:p>
                      <a:pPr indent="0" algn="r"/>
                      <a:r>
                        <a:rPr lang="en-US" sz="400" b="1">
                          <a:solidFill>
                            <a:srgbClr val="434343"/>
                          </a:solidFill>
                          <a:latin typeface="Tahoma"/>
                        </a:rPr>
                        <a:t>0.066667</a:t>
                      </a:r>
                    </a:p>
                  </a:txBody>
                  <a:tcPr marL="0" marR="0" marT="0" marB="0" anchor="b"/>
                </a:tc>
                <a:tc>
                  <a:txBody>
                    <a:bodyPr/>
                    <a:lstStyle/>
                    <a:p>
                      <a:pPr indent="0" algn="r"/>
                      <a:r>
                        <a:rPr lang="en-US" sz="400" b="1">
                          <a:solidFill>
                            <a:srgbClr val="595959"/>
                          </a:solidFill>
                          <a:latin typeface="Tahoma"/>
                        </a:rPr>
                        <a:t>0.0</a:t>
                      </a:r>
                    </a:p>
                  </a:txBody>
                  <a:tcPr marL="0" marR="0" marT="0" marB="0" anchor="b"/>
                </a:tc>
                <a:tc>
                  <a:txBody>
                    <a:bodyPr/>
                    <a:lstStyle/>
                    <a:p>
                      <a:pPr indent="0"/>
                      <a:r>
                        <a:rPr lang="en-US" sz="400" b="1">
                          <a:solidFill>
                            <a:srgbClr val="595959"/>
                          </a:solidFill>
                          <a:latin typeface="Tahoma"/>
                        </a:rPr>
                        <a:t>0.0</a:t>
                      </a:r>
                    </a:p>
                  </a:txBody>
                  <a:tcPr marL="0" marR="0" marT="0" marB="0" anchor="b"/>
                </a:tc>
                <a:extLst>
                  <a:ext uri="{0D108BD9-81ED-4DB2-BD59-A6C34878D82A}">
                    <a16:rowId xmlns:a16="http://schemas.microsoft.com/office/drawing/2014/main" val="10010"/>
                  </a:ext>
                </a:extLst>
              </a:tr>
            </a:tbl>
          </a:graphicData>
        </a:graphic>
      </p:graphicFrame>
      <p:sp>
        <p:nvSpPr>
          <p:cNvPr id="9500" name="Rectangle 5">
            <a:extLst>
              <a:ext uri="{FF2B5EF4-FFF2-40B4-BE49-F238E27FC236}">
                <a16:creationId xmlns:a16="http://schemas.microsoft.com/office/drawing/2014/main" id="{00E90133-FDBE-4F96-8D4B-025268FE98D0}"/>
              </a:ext>
            </a:extLst>
          </p:cNvPr>
          <p:cNvSpPr>
            <a:spLocks noChangeArrowheads="1"/>
          </p:cNvSpPr>
          <p:nvPr/>
        </p:nvSpPr>
        <p:spPr bwMode="auto">
          <a:xfrm>
            <a:off x="2520950" y="7345363"/>
            <a:ext cx="24987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3150"/>
              </a:spcAft>
            </a:pPr>
            <a:r>
              <a:rPr lang="en-US" altLang="en-US" sz="900" b="1">
                <a:latin typeface="Times New Roman" panose="02020603050405020304" pitchFamily="18" charset="0"/>
              </a:rPr>
              <a:t>Figure 8: One-hot Encoding resulting dataframe.</a:t>
            </a:r>
          </a:p>
        </p:txBody>
      </p:sp>
      <p:sp>
        <p:nvSpPr>
          <p:cNvPr id="9501" name="Rectangle 6">
            <a:extLst>
              <a:ext uri="{FF2B5EF4-FFF2-40B4-BE49-F238E27FC236}">
                <a16:creationId xmlns:a16="http://schemas.microsoft.com/office/drawing/2014/main" id="{A1688596-5EE9-4BF1-AD9A-2265783CE212}"/>
              </a:ext>
            </a:extLst>
          </p:cNvPr>
          <p:cNvSpPr>
            <a:spLocks noChangeArrowheads="1"/>
          </p:cNvSpPr>
          <p:nvPr/>
        </p:nvSpPr>
        <p:spPr bwMode="auto">
          <a:xfrm>
            <a:off x="893763" y="8053388"/>
            <a:ext cx="5762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3213"/>
              </a:lnSpc>
              <a:spcBef>
                <a:spcPts val="3150"/>
              </a:spcBef>
            </a:pPr>
            <a:r>
              <a:rPr lang="en-US" altLang="en-US" sz="1300">
                <a:latin typeface="Times New Roman" panose="02020603050405020304" pitchFamily="18" charset="0"/>
              </a:rPr>
              <a:t>Notice that most of the values are 0 since there were a large number of unique categories and not all neighborhoods had venues belonging to each category. This data was used for the unsupervised learning model with the neighborhood name dropped. The unsupervised learning model is explained in the next section.</a:t>
            </a:r>
          </a:p>
        </p:txBody>
      </p:sp>
      <p:sp>
        <p:nvSpPr>
          <p:cNvPr id="9502" name="Rectangle 7">
            <a:extLst>
              <a:ext uri="{FF2B5EF4-FFF2-40B4-BE49-F238E27FC236}">
                <a16:creationId xmlns:a16="http://schemas.microsoft.com/office/drawing/2014/main" id="{8C0C8B2A-0159-429C-BC78-86F4426DF39F}"/>
              </a:ext>
            </a:extLst>
          </p:cNvPr>
          <p:cNvSpPr>
            <a:spLocks noChangeArrowheads="1"/>
          </p:cNvSpPr>
          <p:nvPr/>
        </p:nvSpPr>
        <p:spPr bwMode="auto">
          <a:xfrm>
            <a:off x="6473825" y="10088563"/>
            <a:ext cx="100013"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b="1">
                <a:latin typeface="Times New Roman" panose="02020603050405020304" pitchFamily="18" charset="0"/>
              </a:rPr>
              <a:t>8</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3864</Words>
  <Application>Microsoft Office PowerPoint</Application>
  <PresentationFormat>Custom</PresentationFormat>
  <Paragraphs>1220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Arial</vt:lpstr>
      <vt:lpstr>Times New Roman</vt:lpstr>
      <vt:lpstr>Tahoma</vt:lpstr>
      <vt:lpstr>Consolas</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Analyzing the Neighborhoods in Mumbai for Starting a Restaurant - Final Report.docx</dc:title>
  <dc:subject/>
  <dc:creator>Anoosh G P</dc:creator>
  <cp:keywords/>
  <cp:lastModifiedBy>Anoosh G P</cp:lastModifiedBy>
  <cp:revision>2</cp:revision>
  <dcterms:modified xsi:type="dcterms:W3CDTF">2021-06-07T06:23:50Z</dcterms:modified>
</cp:coreProperties>
</file>