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1" r:id="rId4"/>
    <p:sldId id="262" r:id="rId5"/>
    <p:sldId id="257" r:id="rId6"/>
    <p:sldId id="258" r:id="rId7"/>
    <p:sldId id="263" r:id="rId8"/>
    <p:sldId id="268" r:id="rId9"/>
    <p:sldId id="269" r:id="rId10"/>
    <p:sldId id="270" r:id="rId11"/>
    <p:sldId id="271" r:id="rId12"/>
    <p:sldId id="264" r:id="rId13"/>
    <p:sldId id="267" r:id="rId14"/>
    <p:sldId id="273" r:id="rId15"/>
    <p:sldId id="272"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EBEBEB"/>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EBEBEB"/>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EBEBEB"/>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8"/>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2670047"/>
            <a:ext cx="4037075" cy="4187950"/>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0" y="2892551"/>
            <a:ext cx="1522475" cy="2365248"/>
          </a:xfrm>
          <a:prstGeom prst="rect">
            <a:avLst/>
          </a:prstGeom>
          <a:blipFill>
            <a:blip r:embed="rId9" cstate="print"/>
            <a:stretch>
              <a:fillRect/>
            </a:stretch>
          </a:blipFill>
        </p:spPr>
        <p:txBody>
          <a:bodyPr wrap="square" lIns="0" tIns="0" rIns="0" bIns="0" rtlCol="0"/>
          <a:lstStyle/>
          <a:p>
            <a:endParaRPr/>
          </a:p>
        </p:txBody>
      </p:sp>
      <p:sp>
        <p:nvSpPr>
          <p:cNvPr id="19" name="bg object 19"/>
          <p:cNvSpPr/>
          <p:nvPr/>
        </p:nvSpPr>
        <p:spPr>
          <a:xfrm>
            <a:off x="8609076" y="1676400"/>
            <a:ext cx="2819400" cy="2819400"/>
          </a:xfrm>
          <a:prstGeom prst="rect">
            <a:avLst/>
          </a:prstGeom>
          <a:blipFill>
            <a:blip r:embed="rId10" cstate="print"/>
            <a:stretch>
              <a:fillRect/>
            </a:stretch>
          </a:blipFill>
        </p:spPr>
        <p:txBody>
          <a:bodyPr wrap="square" lIns="0" tIns="0" rIns="0" bIns="0" rtlCol="0"/>
          <a:lstStyle/>
          <a:p>
            <a:endParaRPr/>
          </a:p>
        </p:txBody>
      </p:sp>
      <p:sp>
        <p:nvSpPr>
          <p:cNvPr id="20" name="bg object 20"/>
          <p:cNvSpPr/>
          <p:nvPr/>
        </p:nvSpPr>
        <p:spPr>
          <a:xfrm>
            <a:off x="7999476" y="0"/>
            <a:ext cx="1603248" cy="1141476"/>
          </a:xfrm>
          <a:prstGeom prst="rect">
            <a:avLst/>
          </a:prstGeom>
          <a:blipFill>
            <a:blip r:embed="rId11" cstate="print"/>
            <a:stretch>
              <a:fillRect/>
            </a:stretch>
          </a:blipFill>
        </p:spPr>
        <p:txBody>
          <a:bodyPr wrap="square" lIns="0" tIns="0" rIns="0" bIns="0" rtlCol="0"/>
          <a:lstStyle/>
          <a:p>
            <a:endParaRPr/>
          </a:p>
        </p:txBody>
      </p:sp>
      <p:sp>
        <p:nvSpPr>
          <p:cNvPr id="21" name="bg object 21"/>
          <p:cNvSpPr/>
          <p:nvPr/>
        </p:nvSpPr>
        <p:spPr>
          <a:xfrm>
            <a:off x="8606028" y="6095999"/>
            <a:ext cx="993648" cy="761999"/>
          </a:xfrm>
          <a:prstGeom prst="rect">
            <a:avLst/>
          </a:prstGeom>
          <a:blipFill>
            <a:blip r:embed="rId12" cstate="print"/>
            <a:stretch>
              <a:fillRect/>
            </a:stretch>
          </a:blipFill>
        </p:spPr>
        <p:txBody>
          <a:bodyPr wrap="square" lIns="0" tIns="0" rIns="0" bIns="0" rtlCol="0"/>
          <a:lstStyle/>
          <a:p>
            <a:endParaRPr/>
          </a:p>
        </p:txBody>
      </p:sp>
      <p:sp>
        <p:nvSpPr>
          <p:cNvPr id="22" name="bg object 22"/>
          <p:cNvSpPr/>
          <p:nvPr/>
        </p:nvSpPr>
        <p:spPr>
          <a:xfrm>
            <a:off x="10398252" y="0"/>
            <a:ext cx="760488" cy="1203960"/>
          </a:xfrm>
          <a:prstGeom prst="rect">
            <a:avLst/>
          </a:prstGeom>
          <a:blipFill>
            <a:blip r:embed="rId13" cstate="print"/>
            <a:stretch>
              <a:fillRect/>
            </a:stretch>
          </a:blipFill>
        </p:spPr>
        <p:txBody>
          <a:bodyPr wrap="square" lIns="0" tIns="0" rIns="0" bIns="0" rtlCol="0"/>
          <a:lstStyle/>
          <a:p>
            <a:endParaRPr/>
          </a:p>
        </p:txBody>
      </p:sp>
      <p:sp>
        <p:nvSpPr>
          <p:cNvPr id="23" name="bg object 23"/>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AF1512"/>
          </a:solidFill>
        </p:spPr>
        <p:txBody>
          <a:bodyPr wrap="square" lIns="0" tIns="0" rIns="0" bIns="0" rtlCol="0"/>
          <a:lstStyle/>
          <a:p>
            <a:endParaRPr/>
          </a:p>
        </p:txBody>
      </p:sp>
      <p:sp>
        <p:nvSpPr>
          <p:cNvPr id="2" name="Holder 2"/>
          <p:cNvSpPr>
            <a:spLocks noGrp="1"/>
          </p:cNvSpPr>
          <p:nvPr>
            <p:ph type="title"/>
          </p:nvPr>
        </p:nvSpPr>
        <p:spPr>
          <a:xfrm>
            <a:off x="724916" y="452069"/>
            <a:ext cx="10742167" cy="666115"/>
          </a:xfrm>
          <a:prstGeom prst="rect">
            <a:avLst/>
          </a:prstGeom>
        </p:spPr>
        <p:txBody>
          <a:bodyPr wrap="square" lIns="0" tIns="0" rIns="0" bIns="0">
            <a:spAutoFit/>
          </a:bodyPr>
          <a:lstStyle>
            <a:lvl1pPr>
              <a:defRPr sz="4200" b="0" i="0">
                <a:solidFill>
                  <a:srgbClr val="EBEBEB"/>
                </a:solidFill>
                <a:latin typeface="Carlito"/>
                <a:cs typeface="Carlito"/>
              </a:defRPr>
            </a:lvl1pPr>
          </a:lstStyle>
          <a:p>
            <a:endParaRPr/>
          </a:p>
        </p:txBody>
      </p:sp>
      <p:sp>
        <p:nvSpPr>
          <p:cNvPr id="3" name="Holder 3"/>
          <p:cNvSpPr>
            <a:spLocks noGrp="1"/>
          </p:cNvSpPr>
          <p:nvPr>
            <p:ph type="body" idx="1"/>
          </p:nvPr>
        </p:nvSpPr>
        <p:spPr>
          <a:xfrm>
            <a:off x="1097330" y="1736979"/>
            <a:ext cx="8966200" cy="39795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5" Type="http://schemas.openxmlformats.org/officeDocument/2006/relationships/hyperlink" Target="https://doi.org/10.1145/2827872" TargetMode="External"/><Relationship Id="rId4" Type="http://schemas.openxmlformats.org/officeDocument/2006/relationships/hyperlink" Target="https://grouplens.org/datasets/movielen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rouplens.org/datasets/moviele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search/cs?searchtype=author&amp;query=Bhowmick%2C%2BH" TargetMode="External"/><Relationship Id="rId2" Type="http://schemas.openxmlformats.org/officeDocument/2006/relationships/hyperlink" Target="https://arxiv.org/abs/2112.12463" TargetMode="External"/><Relationship Id="rId1" Type="http://schemas.openxmlformats.org/officeDocument/2006/relationships/slideLayout" Target="../slideLayouts/slideLayout2.xml"/><Relationship Id="rId5" Type="http://schemas.openxmlformats.org/officeDocument/2006/relationships/hyperlink" Target="https://arxiv.org/search/cs?searchtype=author&amp;query=Sen%2C%2BJ" TargetMode="External"/><Relationship Id="rId4" Type="http://schemas.openxmlformats.org/officeDocument/2006/relationships/hyperlink" Target="https://arxiv.org/search/cs?searchtype=author&amp;query=Chatterjee%2C%2B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emanticscholar.org/paper/Personalize-Movie-Recommendation-System-CS-229-Liang-Liu/f6cec17b04453d0403c281006352581dc996f43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2782" y="3760470"/>
            <a:ext cx="7011670" cy="665480"/>
          </a:xfrm>
          <a:prstGeom prst="rect">
            <a:avLst/>
          </a:prstGeom>
        </p:spPr>
        <p:txBody>
          <a:bodyPr vert="horz" wrap="square" lIns="0" tIns="12700" rIns="0" bIns="0" rtlCol="0">
            <a:spAutoFit/>
          </a:bodyPr>
          <a:lstStyle/>
          <a:p>
            <a:pPr marL="12700">
              <a:lnSpc>
                <a:spcPct val="100000"/>
              </a:lnSpc>
              <a:spcBef>
                <a:spcPts val="100"/>
              </a:spcBef>
            </a:pPr>
            <a:r>
              <a:rPr sz="4200" spc="-5" dirty="0">
                <a:solidFill>
                  <a:srgbClr val="EBEBEB"/>
                </a:solidFill>
                <a:latin typeface="Carlito"/>
                <a:cs typeface="Carlito"/>
              </a:rPr>
              <a:t>Movie </a:t>
            </a:r>
            <a:r>
              <a:rPr sz="4200" spc="-15" dirty="0">
                <a:solidFill>
                  <a:srgbClr val="EBEBEB"/>
                </a:solidFill>
                <a:latin typeface="Carlito"/>
                <a:cs typeface="Carlito"/>
              </a:rPr>
              <a:t>Recommendation</a:t>
            </a:r>
            <a:r>
              <a:rPr sz="4200" spc="-50" dirty="0">
                <a:solidFill>
                  <a:srgbClr val="EBEBEB"/>
                </a:solidFill>
                <a:latin typeface="Carlito"/>
                <a:cs typeface="Carlito"/>
              </a:rPr>
              <a:t> </a:t>
            </a:r>
            <a:r>
              <a:rPr sz="4200" spc="-35" dirty="0">
                <a:solidFill>
                  <a:srgbClr val="EBEBEB"/>
                </a:solidFill>
                <a:latin typeface="Carlito"/>
                <a:cs typeface="Carlito"/>
              </a:rPr>
              <a:t>System</a:t>
            </a:r>
            <a:endParaRPr sz="4200" dirty="0">
              <a:latin typeface="Carlito"/>
              <a:cs typeface="Carlito"/>
            </a:endParaRPr>
          </a:p>
        </p:txBody>
      </p:sp>
      <p:sp>
        <p:nvSpPr>
          <p:cNvPr id="3" name="object 3"/>
          <p:cNvSpPr txBox="1"/>
          <p:nvPr/>
        </p:nvSpPr>
        <p:spPr>
          <a:xfrm>
            <a:off x="722782" y="4732756"/>
            <a:ext cx="6021705" cy="888365"/>
          </a:xfrm>
          <a:prstGeom prst="rect">
            <a:avLst/>
          </a:prstGeom>
        </p:spPr>
        <p:txBody>
          <a:bodyPr vert="horz" wrap="square" lIns="0" tIns="12700" rIns="0" bIns="0" rtlCol="0">
            <a:spAutoFit/>
          </a:bodyPr>
          <a:lstStyle/>
          <a:p>
            <a:pPr marL="1498600" marR="5080" indent="-1486535">
              <a:lnSpc>
                <a:spcPct val="141500"/>
              </a:lnSpc>
              <a:spcBef>
                <a:spcPts val="100"/>
              </a:spcBef>
            </a:pPr>
            <a:r>
              <a:rPr sz="2000" spc="-5" dirty="0">
                <a:solidFill>
                  <a:srgbClr val="C5E8EA"/>
                </a:solidFill>
                <a:latin typeface="Carlito"/>
                <a:cs typeface="Carlito"/>
              </a:rPr>
              <a:t>PRESENTED </a:t>
            </a:r>
            <a:r>
              <a:rPr sz="2000" spc="-75" dirty="0">
                <a:solidFill>
                  <a:srgbClr val="C5E8EA"/>
                </a:solidFill>
                <a:latin typeface="Carlito"/>
                <a:cs typeface="Carlito"/>
              </a:rPr>
              <a:t>BY: </a:t>
            </a:r>
            <a:r>
              <a:rPr sz="2000" dirty="0">
                <a:solidFill>
                  <a:srgbClr val="C5E8EA"/>
                </a:solidFill>
                <a:latin typeface="Carlito"/>
                <a:cs typeface="Carlito"/>
              </a:rPr>
              <a:t>ANOOSH </a:t>
            </a:r>
            <a:r>
              <a:rPr sz="2000" spc="-10" dirty="0">
                <a:solidFill>
                  <a:srgbClr val="C5E8EA"/>
                </a:solidFill>
                <a:latin typeface="Carlito"/>
                <a:cs typeface="Carlito"/>
              </a:rPr>
              <a:t>GUDDEHITHLU </a:t>
            </a:r>
            <a:r>
              <a:rPr sz="2000" spc="-25" dirty="0">
                <a:solidFill>
                  <a:srgbClr val="C5E8EA"/>
                </a:solidFill>
                <a:latin typeface="Carlito"/>
                <a:cs typeface="Carlito"/>
              </a:rPr>
              <a:t>PRATHAP </a:t>
            </a:r>
            <a:r>
              <a:rPr sz="2000" spc="-5" dirty="0">
                <a:solidFill>
                  <a:srgbClr val="C5E8EA"/>
                </a:solidFill>
                <a:latin typeface="Carlito"/>
                <a:cs typeface="Carlito"/>
              </a:rPr>
              <a:t>KUMAR  </a:t>
            </a:r>
            <a:r>
              <a:rPr sz="2000" dirty="0">
                <a:solidFill>
                  <a:srgbClr val="C5E8EA"/>
                </a:solidFill>
                <a:latin typeface="Carlito"/>
                <a:cs typeface="Carlito"/>
              </a:rPr>
              <a:t>(801200789)</a:t>
            </a:r>
            <a:endParaRPr sz="2000">
              <a:latin typeface="Carlito"/>
              <a:cs typeface="Carlito"/>
            </a:endParaRPr>
          </a:p>
        </p:txBody>
      </p:sp>
      <p:sp>
        <p:nvSpPr>
          <p:cNvPr id="4" name="object 4"/>
          <p:cNvSpPr/>
          <p:nvPr/>
        </p:nvSpPr>
        <p:spPr>
          <a:xfrm>
            <a:off x="0" y="9144"/>
            <a:ext cx="12191999" cy="341985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5F7349-C912-412C-B5D0-0E95A5C89824}"/>
              </a:ext>
            </a:extLst>
          </p:cNvPr>
          <p:cNvPicPr>
            <a:picLocks noChangeAspect="1"/>
          </p:cNvPicPr>
          <p:nvPr/>
        </p:nvPicPr>
        <p:blipFill>
          <a:blip r:embed="rId2"/>
          <a:stretch>
            <a:fillRect/>
          </a:stretch>
        </p:blipFill>
        <p:spPr>
          <a:xfrm>
            <a:off x="0" y="914400"/>
            <a:ext cx="7391400" cy="4843463"/>
          </a:xfrm>
          <a:prstGeom prst="rect">
            <a:avLst/>
          </a:prstGeom>
        </p:spPr>
      </p:pic>
      <p:pic>
        <p:nvPicPr>
          <p:cNvPr id="7" name="Picture 6">
            <a:extLst>
              <a:ext uri="{FF2B5EF4-FFF2-40B4-BE49-F238E27FC236}">
                <a16:creationId xmlns:a16="http://schemas.microsoft.com/office/drawing/2014/main" id="{90894879-111A-4C2D-BF07-FC53EC97AE18}"/>
              </a:ext>
            </a:extLst>
          </p:cNvPr>
          <p:cNvPicPr>
            <a:picLocks noChangeAspect="1"/>
          </p:cNvPicPr>
          <p:nvPr/>
        </p:nvPicPr>
        <p:blipFill>
          <a:blip r:embed="rId3"/>
          <a:stretch>
            <a:fillRect/>
          </a:stretch>
        </p:blipFill>
        <p:spPr>
          <a:xfrm>
            <a:off x="7543800" y="1371600"/>
            <a:ext cx="4442920" cy="4114800"/>
          </a:xfrm>
          <a:prstGeom prst="rect">
            <a:avLst/>
          </a:prstGeom>
        </p:spPr>
      </p:pic>
    </p:spTree>
    <p:extLst>
      <p:ext uri="{BB962C8B-B14F-4D97-AF65-F5344CB8AC3E}">
        <p14:creationId xmlns:p14="http://schemas.microsoft.com/office/powerpoint/2010/main" val="21653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EA7D-440C-4BB9-9D57-4BADEC51E4CD}"/>
              </a:ext>
            </a:extLst>
          </p:cNvPr>
          <p:cNvSpPr>
            <a:spLocks noGrp="1"/>
          </p:cNvSpPr>
          <p:nvPr>
            <p:ph type="title"/>
          </p:nvPr>
        </p:nvSpPr>
        <p:spPr/>
        <p:txBody>
          <a:bodyPr/>
          <a:lstStyle/>
          <a:p>
            <a:r>
              <a:rPr lang="en-IN" dirty="0"/>
              <a:t>Steps involved</a:t>
            </a:r>
          </a:p>
        </p:txBody>
      </p:sp>
      <p:sp>
        <p:nvSpPr>
          <p:cNvPr id="3" name="Text Placeholder 2">
            <a:extLst>
              <a:ext uri="{FF2B5EF4-FFF2-40B4-BE49-F238E27FC236}">
                <a16:creationId xmlns:a16="http://schemas.microsoft.com/office/drawing/2014/main" id="{48611183-7845-4868-82D8-D6889B1B1609}"/>
              </a:ext>
            </a:extLst>
          </p:cNvPr>
          <p:cNvSpPr>
            <a:spLocks noGrp="1"/>
          </p:cNvSpPr>
          <p:nvPr>
            <p:ph type="body" idx="1"/>
          </p:nvPr>
        </p:nvSpPr>
        <p:spPr>
          <a:xfrm>
            <a:off x="914400" y="1295400"/>
            <a:ext cx="8966200" cy="3385542"/>
          </a:xfrm>
        </p:spPr>
        <p:txBody>
          <a:bodyPr/>
          <a:lstStyle/>
          <a:p>
            <a:pPr marL="342900" indent="-342900">
              <a:buFont typeface="Arial" panose="020B0604020202020204" pitchFamily="34" charset="0"/>
              <a:buChar char="•"/>
            </a:pPr>
            <a:r>
              <a:rPr lang="en-IN" sz="2000" b="0" i="0" dirty="0">
                <a:solidFill>
                  <a:schemeClr val="bg1"/>
                </a:solidFill>
                <a:effectLst/>
                <a:latin typeface="ui-monospace"/>
              </a:rPr>
              <a:t>Loading the needed data</a:t>
            </a:r>
            <a:endParaRPr lang="en-IN" sz="2000" b="0" i="0" dirty="0">
              <a:solidFill>
                <a:schemeClr val="bg1"/>
              </a:solidFill>
              <a:effectLst/>
              <a:latin typeface="Carlito"/>
            </a:endParaRPr>
          </a:p>
          <a:p>
            <a:pPr marL="342900" indent="-342900">
              <a:buFont typeface="Arial" panose="020B0604020202020204" pitchFamily="34" charset="0"/>
              <a:buChar char="•"/>
            </a:pPr>
            <a:r>
              <a:rPr lang="en-US" sz="2000" b="0" i="0" dirty="0">
                <a:solidFill>
                  <a:schemeClr val="bg1"/>
                </a:solidFill>
                <a:effectLst/>
                <a:latin typeface="ui-monospace"/>
              </a:rPr>
              <a:t>Check for the movie name in the database</a:t>
            </a:r>
            <a:endParaRPr lang="en-IN" sz="2000" dirty="0">
              <a:solidFill>
                <a:schemeClr val="bg1"/>
              </a:solidFill>
              <a:latin typeface="Carlito"/>
            </a:endParaRPr>
          </a:p>
          <a:p>
            <a:pPr marL="342900" indent="-342900">
              <a:buFont typeface="Arial" panose="020B0604020202020204" pitchFamily="34" charset="0"/>
              <a:buChar char="•"/>
            </a:pPr>
            <a:r>
              <a:rPr lang="en-IN" sz="2000" b="0" i="0" dirty="0">
                <a:solidFill>
                  <a:schemeClr val="bg1"/>
                </a:solidFill>
                <a:effectLst/>
                <a:latin typeface="ui-monospace"/>
              </a:rPr>
              <a:t>Exclude "the“</a:t>
            </a:r>
            <a:endParaRPr lang="en-IN" sz="2000" b="0" i="0" dirty="0">
              <a:solidFill>
                <a:schemeClr val="bg1"/>
              </a:solidFill>
              <a:effectLst/>
              <a:latin typeface="Carlito"/>
            </a:endParaRPr>
          </a:p>
          <a:p>
            <a:pPr marL="342900" indent="-342900">
              <a:buFont typeface="Arial" panose="020B0604020202020204" pitchFamily="34" charset="0"/>
              <a:buChar char="•"/>
            </a:pPr>
            <a:r>
              <a:rPr lang="en-US" sz="2000" b="0" i="0" dirty="0">
                <a:solidFill>
                  <a:schemeClr val="bg1"/>
                </a:solidFill>
                <a:effectLst/>
                <a:latin typeface="ui-monospace"/>
              </a:rPr>
              <a:t>Find the most similars by name</a:t>
            </a:r>
            <a:r>
              <a:rPr lang="en-IN" sz="2000" dirty="0">
                <a:solidFill>
                  <a:schemeClr val="bg1"/>
                </a:solidFill>
                <a:latin typeface="Carlito"/>
              </a:rPr>
              <a:t>.</a:t>
            </a:r>
          </a:p>
          <a:p>
            <a:pPr marL="342900" indent="-342900">
              <a:buFont typeface="Arial" panose="020B0604020202020204" pitchFamily="34" charset="0"/>
              <a:buChar char="•"/>
            </a:pPr>
            <a:r>
              <a:rPr lang="en-US" sz="2000" b="0" i="0" dirty="0">
                <a:solidFill>
                  <a:schemeClr val="bg1"/>
                </a:solidFill>
                <a:effectLst/>
                <a:latin typeface="ui-monospace"/>
              </a:rPr>
              <a:t>Do not add movie to the list if it has already </a:t>
            </a:r>
          </a:p>
          <a:p>
            <a:r>
              <a:rPr lang="en-US" sz="2000" dirty="0">
                <a:solidFill>
                  <a:schemeClr val="bg1"/>
                </a:solidFill>
                <a:latin typeface="ui-monospace"/>
              </a:rPr>
              <a:t>       </a:t>
            </a:r>
            <a:r>
              <a:rPr lang="en-US" sz="2000" b="0" i="0" dirty="0">
                <a:solidFill>
                  <a:schemeClr val="bg1"/>
                </a:solidFill>
                <a:effectLst/>
                <a:latin typeface="ui-monospace"/>
              </a:rPr>
              <a:t>been added</a:t>
            </a:r>
            <a:endParaRPr lang="en-IN" sz="2000" b="0" i="0" dirty="0">
              <a:solidFill>
                <a:schemeClr val="bg1"/>
              </a:solidFill>
              <a:effectLst/>
              <a:latin typeface="Carlito"/>
            </a:endParaRPr>
          </a:p>
          <a:p>
            <a:pPr marL="342900" indent="-342900">
              <a:buFont typeface="Arial" panose="020B0604020202020204" pitchFamily="34" charset="0"/>
              <a:buChar char="•"/>
            </a:pPr>
            <a:r>
              <a:rPr lang="en-US" sz="2000" b="0" i="0" dirty="0">
                <a:solidFill>
                  <a:schemeClr val="bg1"/>
                </a:solidFill>
                <a:effectLst/>
                <a:latin typeface="ui-monospace"/>
              </a:rPr>
              <a:t>Choose the biggest pointed five</a:t>
            </a:r>
            <a:endParaRPr lang="en-IN" sz="2000" dirty="0">
              <a:solidFill>
                <a:schemeClr val="bg1"/>
              </a:solidFill>
              <a:latin typeface="Carlito"/>
            </a:endParaRPr>
          </a:p>
          <a:p>
            <a:pPr marL="342900" indent="-342900">
              <a:buFont typeface="Arial" panose="020B0604020202020204" pitchFamily="34" charset="0"/>
              <a:buChar char="•"/>
            </a:pPr>
            <a:r>
              <a:rPr lang="en-IN" sz="2000" b="0" i="0" dirty="0">
                <a:solidFill>
                  <a:schemeClr val="bg1"/>
                </a:solidFill>
                <a:effectLst/>
                <a:latin typeface="ui-monospace"/>
              </a:rPr>
              <a:t>Ask user for input</a:t>
            </a:r>
            <a:endParaRPr lang="en-IN" sz="2000" b="0" i="0" dirty="0">
              <a:solidFill>
                <a:schemeClr val="bg1"/>
              </a:solidFill>
              <a:effectLst/>
              <a:latin typeface="Carlito"/>
            </a:endParaRPr>
          </a:p>
          <a:p>
            <a:pPr marL="342900" indent="-342900">
              <a:buFont typeface="Arial" panose="020B0604020202020204" pitchFamily="34" charset="0"/>
              <a:buChar char="•"/>
            </a:pPr>
            <a:r>
              <a:rPr lang="en-US" sz="2000" b="0" i="0" dirty="0">
                <a:solidFill>
                  <a:schemeClr val="bg1"/>
                </a:solidFill>
                <a:effectLst/>
                <a:latin typeface="ui-monospace"/>
              </a:rPr>
              <a:t>Find the movie in the database, and sort it by rating</a:t>
            </a:r>
            <a:endParaRPr lang="en-IN" sz="2000" dirty="0">
              <a:solidFill>
                <a:schemeClr val="bg1"/>
              </a:solidFill>
              <a:latin typeface="Carlito"/>
            </a:endParaRPr>
          </a:p>
          <a:p>
            <a:pPr marL="342900" indent="-342900">
              <a:buFont typeface="Arial" panose="020B0604020202020204" pitchFamily="34" charset="0"/>
              <a:buChar char="•"/>
            </a:pPr>
            <a:r>
              <a:rPr lang="en-US" sz="2000" b="0" i="0" dirty="0">
                <a:solidFill>
                  <a:schemeClr val="bg1"/>
                </a:solidFill>
                <a:effectLst/>
                <a:latin typeface="ui-monospace"/>
              </a:rPr>
              <a:t>Get the five biggest rated movie by this user</a:t>
            </a:r>
            <a:endParaRPr lang="en-IN" sz="2000" b="0" i="0" dirty="0">
              <a:solidFill>
                <a:schemeClr val="bg1"/>
              </a:solidFill>
              <a:effectLst/>
              <a:latin typeface="Carlito"/>
            </a:endParaRPr>
          </a:p>
          <a:p>
            <a:pPr marL="342900" indent="-342900">
              <a:buFont typeface="Arial" panose="020B0604020202020204" pitchFamily="34" charset="0"/>
              <a:buChar char="•"/>
            </a:pPr>
            <a:r>
              <a:rPr lang="en-US" sz="2000" b="0" i="0" dirty="0">
                <a:solidFill>
                  <a:schemeClr val="bg1"/>
                </a:solidFill>
                <a:effectLst/>
                <a:latin typeface="ui-monospace"/>
              </a:rPr>
              <a:t>Add these to the recommendations</a:t>
            </a:r>
            <a:endParaRPr lang="en-IN" sz="2000" dirty="0">
              <a:solidFill>
                <a:schemeClr val="bg1"/>
              </a:solidFill>
              <a:latin typeface="Carlito"/>
            </a:endParaRPr>
          </a:p>
        </p:txBody>
      </p:sp>
    </p:spTree>
    <p:extLst>
      <p:ext uri="{BB962C8B-B14F-4D97-AF65-F5344CB8AC3E}">
        <p14:creationId xmlns:p14="http://schemas.microsoft.com/office/powerpoint/2010/main" val="64225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004" y="616826"/>
            <a:ext cx="8723630" cy="659155"/>
          </a:xfrm>
          <a:prstGeom prst="rect">
            <a:avLst/>
          </a:prstGeom>
        </p:spPr>
        <p:txBody>
          <a:bodyPr vert="horz" wrap="square" lIns="0" tIns="12700" rIns="0" bIns="0" rtlCol="0">
            <a:spAutoFit/>
          </a:bodyPr>
          <a:lstStyle/>
          <a:p>
            <a:pPr marL="12700">
              <a:lnSpc>
                <a:spcPct val="100000"/>
              </a:lnSpc>
              <a:spcBef>
                <a:spcPts val="100"/>
              </a:spcBef>
            </a:pPr>
            <a:r>
              <a:rPr lang="en-IN" spc="-5" dirty="0"/>
              <a:t>Result and Future work</a:t>
            </a:r>
            <a:endParaRPr dirty="0"/>
          </a:p>
        </p:txBody>
      </p:sp>
      <p:sp>
        <p:nvSpPr>
          <p:cNvPr id="7" name="TextBox 6">
            <a:extLst>
              <a:ext uri="{FF2B5EF4-FFF2-40B4-BE49-F238E27FC236}">
                <a16:creationId xmlns:a16="http://schemas.microsoft.com/office/drawing/2014/main" id="{32E17A10-53E5-47F5-BFC4-EAB591886B93}"/>
              </a:ext>
            </a:extLst>
          </p:cNvPr>
          <p:cNvSpPr txBox="1"/>
          <p:nvPr/>
        </p:nvSpPr>
        <p:spPr>
          <a:xfrm>
            <a:off x="381000" y="2057400"/>
            <a:ext cx="7696200" cy="1631216"/>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solidFill>
                  <a:schemeClr val="bg1"/>
                </a:solidFill>
                <a:latin typeface="Carlito"/>
              </a:rPr>
              <a:t>The model could successfully recommends list of movies similar to those based on user input and reviews</a:t>
            </a:r>
          </a:p>
          <a:p>
            <a:pPr algn="just"/>
            <a:endParaRPr lang="en-IN" sz="2000" dirty="0">
              <a:solidFill>
                <a:schemeClr val="bg1"/>
              </a:solidFill>
              <a:latin typeface="Carlito"/>
            </a:endParaRPr>
          </a:p>
          <a:p>
            <a:pPr marL="342900" indent="-342900" algn="just">
              <a:buFont typeface="Arial" panose="020B0604020202020204" pitchFamily="34" charset="0"/>
              <a:buChar char="•"/>
            </a:pPr>
            <a:r>
              <a:rPr lang="en-IN" sz="2000" dirty="0">
                <a:solidFill>
                  <a:schemeClr val="bg1"/>
                </a:solidFill>
                <a:latin typeface="Carlito"/>
              </a:rPr>
              <a:t>The future work would be, building front-end using JavaScript and make it web based application using APIs.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52069"/>
            <a:ext cx="3708400" cy="666115"/>
          </a:xfrm>
          <a:prstGeom prst="rect">
            <a:avLst/>
          </a:prstGeom>
        </p:spPr>
        <p:txBody>
          <a:bodyPr vert="horz" wrap="square" lIns="0" tIns="12700" rIns="0" bIns="0" rtlCol="0">
            <a:spAutoFit/>
          </a:bodyPr>
          <a:lstStyle/>
          <a:p>
            <a:pPr marL="12700">
              <a:lnSpc>
                <a:spcPct val="100000"/>
              </a:lnSpc>
              <a:spcBef>
                <a:spcPts val="100"/>
              </a:spcBef>
            </a:pPr>
            <a:r>
              <a:rPr spc="-15" dirty="0"/>
              <a:t>More</a:t>
            </a:r>
            <a:r>
              <a:rPr spc="-85" dirty="0"/>
              <a:t> </a:t>
            </a:r>
            <a:r>
              <a:rPr spc="-30" dirty="0"/>
              <a:t>References</a:t>
            </a:r>
          </a:p>
        </p:txBody>
      </p:sp>
      <p:sp>
        <p:nvSpPr>
          <p:cNvPr id="3" name="object 3"/>
          <p:cNvSpPr txBox="1"/>
          <p:nvPr/>
        </p:nvSpPr>
        <p:spPr>
          <a:xfrm>
            <a:off x="1182116" y="1583782"/>
            <a:ext cx="8567420" cy="4235775"/>
          </a:xfrm>
          <a:prstGeom prst="rect">
            <a:avLst/>
          </a:prstGeom>
        </p:spPr>
        <p:txBody>
          <a:bodyPr vert="horz" wrap="square" lIns="0" tIns="140970" rIns="0" bIns="0" rtlCol="0">
            <a:spAutoFit/>
          </a:bodyPr>
          <a:lstStyle/>
          <a:p>
            <a:pPr marL="12700">
              <a:lnSpc>
                <a:spcPct val="100000"/>
              </a:lnSpc>
              <a:spcBef>
                <a:spcPts val="1010"/>
              </a:spcBef>
              <a:tabLst>
                <a:tab pos="354965" algn="l"/>
              </a:tabLst>
            </a:pPr>
            <a:r>
              <a:rPr sz="1800" u="heavy" spc="-10" dirty="0">
                <a:solidFill>
                  <a:schemeClr val="tx2">
                    <a:lumMod val="60000"/>
                    <a:lumOff val="40000"/>
                  </a:schemeClr>
                </a:solidFill>
                <a:uFill>
                  <a:solidFill>
                    <a:srgbClr val="57C1B9"/>
                  </a:solidFill>
                </a:uFill>
                <a:latin typeface="Carlito"/>
                <a:cs typeface="Carlito"/>
                <a:hlinkClick r:id="rId2">
                  <a:extLst>
                    <a:ext uri="{A12FA001-AC4F-418D-AE19-62706E023703}">
                      <ahyp:hlinkClr xmlns:ahyp="http://schemas.microsoft.com/office/drawing/2018/hyperlinkcolor" val="tx"/>
                    </a:ext>
                  </a:extLst>
                </a:hlinkClick>
              </a:rPr>
              <a:t>https://github.com/</a:t>
            </a:r>
            <a:endParaRPr sz="1800" dirty="0">
              <a:solidFill>
                <a:schemeClr val="tx2">
                  <a:lumMod val="60000"/>
                  <a:lumOff val="40000"/>
                </a:schemeClr>
              </a:solidFill>
              <a:latin typeface="Carlito"/>
              <a:cs typeface="Carlito"/>
            </a:endParaRPr>
          </a:p>
          <a:p>
            <a:pPr marL="12700">
              <a:lnSpc>
                <a:spcPct val="100000"/>
              </a:lnSpc>
              <a:spcBef>
                <a:spcPts val="1000"/>
              </a:spcBef>
              <a:tabLst>
                <a:tab pos="354965" algn="l"/>
              </a:tabLst>
            </a:pPr>
            <a:r>
              <a:rPr sz="1800" u="heavy" spc="-15" dirty="0">
                <a:solidFill>
                  <a:schemeClr val="tx2">
                    <a:lumMod val="60000"/>
                    <a:lumOff val="40000"/>
                  </a:schemeClr>
                </a:solidFill>
                <a:uFill>
                  <a:solidFill>
                    <a:srgbClr val="57C1B9"/>
                  </a:solidFill>
                </a:uFill>
                <a:latin typeface="Carlito"/>
                <a:cs typeface="Carlito"/>
                <a:hlinkClick r:id="rId3">
                  <a:extLst>
                    <a:ext uri="{A12FA001-AC4F-418D-AE19-62706E023703}">
                      <ahyp:hlinkClr xmlns:ahyp="http://schemas.microsoft.com/office/drawing/2018/hyperlinkcolor" val="tx"/>
                    </a:ext>
                  </a:extLst>
                </a:hlinkClick>
              </a:rPr>
              <a:t>https://arxiv.org/</a:t>
            </a:r>
            <a:endParaRPr lang="en-IN" sz="1800" u="heavy" spc="-15" dirty="0">
              <a:solidFill>
                <a:schemeClr val="tx2">
                  <a:lumMod val="60000"/>
                  <a:lumOff val="40000"/>
                </a:schemeClr>
              </a:solidFill>
              <a:uFill>
                <a:solidFill>
                  <a:srgbClr val="57C1B9"/>
                </a:solidFill>
              </a:uFill>
              <a:latin typeface="Carlito"/>
              <a:cs typeface="Carlito"/>
            </a:endParaRPr>
          </a:p>
          <a:p>
            <a:pPr marL="12700">
              <a:lnSpc>
                <a:spcPct val="100000"/>
              </a:lnSpc>
              <a:spcBef>
                <a:spcPts val="1000"/>
              </a:spcBef>
              <a:tabLst>
                <a:tab pos="354965" algn="l"/>
              </a:tabLst>
            </a:pPr>
            <a:r>
              <a:rPr lang="en-IN" sz="1800" dirty="0">
                <a:solidFill>
                  <a:schemeClr val="tx2">
                    <a:lumMod val="60000"/>
                    <a:lumOff val="40000"/>
                  </a:schemeClr>
                </a:solidFill>
                <a:latin typeface="Carlito"/>
                <a:cs typeface="Carlito"/>
                <a:hlinkClick r:id="rId4">
                  <a:extLst>
                    <a:ext uri="{A12FA001-AC4F-418D-AE19-62706E023703}">
                      <ahyp:hlinkClr xmlns:ahyp="http://schemas.microsoft.com/office/drawing/2018/hyperlinkcolor" val="tx"/>
                    </a:ext>
                  </a:extLst>
                </a:hlinkClick>
              </a:rPr>
              <a:t>https://grouplens.org/datasets/movielens/</a:t>
            </a:r>
            <a:endParaRPr lang="en-IN" sz="1800" dirty="0">
              <a:solidFill>
                <a:schemeClr val="tx2">
                  <a:lumMod val="60000"/>
                  <a:lumOff val="40000"/>
                </a:schemeClr>
              </a:solidFill>
              <a:latin typeface="Carlito"/>
              <a:cs typeface="Carlito"/>
            </a:endParaRPr>
          </a:p>
          <a:p>
            <a:pPr marL="12700">
              <a:lnSpc>
                <a:spcPct val="100000"/>
              </a:lnSpc>
              <a:spcBef>
                <a:spcPts val="1000"/>
              </a:spcBef>
              <a:tabLst>
                <a:tab pos="354965" algn="l"/>
              </a:tabLst>
            </a:pPr>
            <a:r>
              <a:rPr lang="en-IN" sz="1800" dirty="0">
                <a:solidFill>
                  <a:schemeClr val="tx2">
                    <a:lumMod val="60000"/>
                    <a:lumOff val="40000"/>
                  </a:schemeClr>
                </a:solidFill>
                <a:latin typeface="Carlito"/>
                <a:cs typeface="Carlito"/>
                <a:hlinkClick r:id="rId5">
                  <a:extLst>
                    <a:ext uri="{A12FA001-AC4F-418D-AE19-62706E023703}">
                      <ahyp:hlinkClr xmlns:ahyp="http://schemas.microsoft.com/office/drawing/2018/hyperlinkcolor" val="tx"/>
                    </a:ext>
                  </a:extLst>
                </a:hlinkClick>
              </a:rPr>
              <a:t>https://doi.org/10.1145/2827872</a:t>
            </a:r>
            <a:endParaRPr sz="1800" dirty="0">
              <a:solidFill>
                <a:schemeClr val="tx2">
                  <a:lumMod val="60000"/>
                  <a:lumOff val="40000"/>
                </a:schemeClr>
              </a:solidFill>
              <a:latin typeface="Carlito"/>
              <a:cs typeface="Carlito"/>
            </a:endParaRPr>
          </a:p>
          <a:p>
            <a:pPr marL="12700">
              <a:lnSpc>
                <a:spcPct val="100000"/>
              </a:lnSpc>
              <a:spcBef>
                <a:spcPts val="994"/>
              </a:spcBef>
              <a:tabLst>
                <a:tab pos="354965" algn="l"/>
              </a:tabLst>
            </a:pPr>
            <a:r>
              <a:rPr sz="1450" spc="240" dirty="0">
                <a:solidFill>
                  <a:srgbClr val="89D0D5"/>
                </a:solidFill>
                <a:latin typeface="Arial"/>
                <a:cs typeface="Arial"/>
              </a:rPr>
              <a:t>	</a:t>
            </a:r>
            <a:r>
              <a:rPr sz="1800" spc="-15" dirty="0">
                <a:solidFill>
                  <a:srgbClr val="89B4F8"/>
                </a:solidFill>
                <a:latin typeface="Carlito"/>
                <a:cs typeface="Carlito"/>
              </a:rPr>
              <a:t>Papers: </a:t>
            </a:r>
            <a:r>
              <a:rPr sz="1800" spc="-15" dirty="0">
                <a:solidFill>
                  <a:srgbClr val="FFFFFF"/>
                </a:solidFill>
                <a:latin typeface="Carlito"/>
                <a:cs typeface="Carlito"/>
              </a:rPr>
              <a:t>References </a:t>
            </a:r>
            <a:r>
              <a:rPr sz="1800" dirty="0">
                <a:solidFill>
                  <a:srgbClr val="FFFFFF"/>
                </a:solidFill>
                <a:latin typeface="Carlito"/>
                <a:cs typeface="Carlito"/>
              </a:rPr>
              <a:t>[1] M </a:t>
            </a:r>
            <a:r>
              <a:rPr sz="1800" spc="-10" dirty="0">
                <a:solidFill>
                  <a:srgbClr val="FFFFFF"/>
                </a:solidFill>
                <a:latin typeface="Carlito"/>
                <a:cs typeface="Carlito"/>
              </a:rPr>
              <a:t>J. Pazzani, </a:t>
            </a:r>
            <a:r>
              <a:rPr sz="1800" spc="-25" dirty="0">
                <a:solidFill>
                  <a:srgbClr val="FFFFFF"/>
                </a:solidFill>
                <a:latin typeface="Carlito"/>
                <a:cs typeface="Carlito"/>
              </a:rPr>
              <a:t>D. </a:t>
            </a:r>
            <a:r>
              <a:rPr sz="1800" spc="-5" dirty="0">
                <a:solidFill>
                  <a:srgbClr val="FFFFFF"/>
                </a:solidFill>
                <a:latin typeface="Carlito"/>
                <a:cs typeface="Carlito"/>
              </a:rPr>
              <a:t>Billsus, “Content-Based </a:t>
            </a:r>
            <a:r>
              <a:rPr sz="1800" spc="-20" dirty="0">
                <a:solidFill>
                  <a:srgbClr val="FFFFFF"/>
                </a:solidFill>
                <a:latin typeface="Carlito"/>
                <a:cs typeface="Carlito"/>
              </a:rPr>
              <a:t>Recommendation,”</a:t>
            </a:r>
            <a:r>
              <a:rPr sz="1800" spc="140" dirty="0">
                <a:solidFill>
                  <a:srgbClr val="FFFFFF"/>
                </a:solidFill>
                <a:latin typeface="Carlito"/>
                <a:cs typeface="Carlito"/>
              </a:rPr>
              <a:t> </a:t>
            </a:r>
            <a:r>
              <a:rPr sz="1800" spc="-5" dirty="0">
                <a:solidFill>
                  <a:srgbClr val="FFFFFF"/>
                </a:solidFill>
                <a:latin typeface="Carlito"/>
                <a:cs typeface="Carlito"/>
              </a:rPr>
              <a:t>The</a:t>
            </a:r>
            <a:endParaRPr sz="1800" dirty="0">
              <a:latin typeface="Carlito"/>
              <a:cs typeface="Carlito"/>
            </a:endParaRPr>
          </a:p>
          <a:p>
            <a:pPr marL="355600">
              <a:lnSpc>
                <a:spcPct val="100000"/>
              </a:lnSpc>
            </a:pPr>
            <a:r>
              <a:rPr sz="1800" spc="-5" dirty="0">
                <a:solidFill>
                  <a:srgbClr val="FFFFFF"/>
                </a:solidFill>
                <a:latin typeface="Carlito"/>
                <a:cs typeface="Carlito"/>
              </a:rPr>
              <a:t>Adaptive </a:t>
            </a:r>
            <a:r>
              <a:rPr sz="1800" spc="-25" dirty="0">
                <a:solidFill>
                  <a:srgbClr val="FFFFFF"/>
                </a:solidFill>
                <a:latin typeface="Carlito"/>
                <a:cs typeface="Carlito"/>
              </a:rPr>
              <a:t>Web </a:t>
            </a:r>
            <a:r>
              <a:rPr sz="1800" spc="-5" dirty="0">
                <a:solidFill>
                  <a:srgbClr val="FFFFFF"/>
                </a:solidFill>
                <a:latin typeface="Carlito"/>
                <a:cs typeface="Carlito"/>
              </a:rPr>
              <a:t>Springer Link, </a:t>
            </a:r>
            <a:r>
              <a:rPr sz="1800" spc="-10" dirty="0">
                <a:solidFill>
                  <a:srgbClr val="FFFFFF"/>
                </a:solidFill>
                <a:latin typeface="Carlito"/>
                <a:cs typeface="Carlito"/>
              </a:rPr>
              <a:t>vol. </a:t>
            </a:r>
            <a:r>
              <a:rPr sz="1800" dirty="0">
                <a:solidFill>
                  <a:srgbClr val="FFFFFF"/>
                </a:solidFill>
                <a:latin typeface="Carlito"/>
                <a:cs typeface="Carlito"/>
              </a:rPr>
              <a:t>4321,</a:t>
            </a:r>
            <a:r>
              <a:rPr sz="1800" spc="50" dirty="0">
                <a:solidFill>
                  <a:srgbClr val="FFFFFF"/>
                </a:solidFill>
                <a:latin typeface="Carlito"/>
                <a:cs typeface="Carlito"/>
              </a:rPr>
              <a:t> </a:t>
            </a:r>
            <a:r>
              <a:rPr sz="1800" dirty="0">
                <a:solidFill>
                  <a:srgbClr val="FFFFFF"/>
                </a:solidFill>
                <a:latin typeface="Carlito"/>
                <a:cs typeface="Carlito"/>
              </a:rPr>
              <a:t>pp.325–341</a:t>
            </a:r>
            <a:endParaRPr sz="1800" dirty="0">
              <a:latin typeface="Carlito"/>
              <a:cs typeface="Carlito"/>
            </a:endParaRPr>
          </a:p>
          <a:p>
            <a:pPr marL="12700">
              <a:lnSpc>
                <a:spcPct val="100000"/>
              </a:lnSpc>
              <a:spcBef>
                <a:spcPts val="1010"/>
              </a:spcBef>
              <a:tabLst>
                <a:tab pos="354965" algn="l"/>
              </a:tabLst>
            </a:pPr>
            <a:r>
              <a:rPr sz="1450" spc="235" dirty="0">
                <a:solidFill>
                  <a:srgbClr val="89D0D5"/>
                </a:solidFill>
                <a:latin typeface="Arial"/>
                <a:cs typeface="Arial"/>
              </a:rPr>
              <a:t>	</a:t>
            </a:r>
            <a:r>
              <a:rPr sz="1800" dirty="0">
                <a:solidFill>
                  <a:srgbClr val="FFFFFF"/>
                </a:solidFill>
                <a:latin typeface="Carlito"/>
                <a:cs typeface="Carlito"/>
              </a:rPr>
              <a:t>[2] G. </a:t>
            </a:r>
            <a:r>
              <a:rPr sz="1800" spc="-10" dirty="0">
                <a:solidFill>
                  <a:srgbClr val="FFFFFF"/>
                </a:solidFill>
                <a:latin typeface="Carlito"/>
                <a:cs typeface="Carlito"/>
              </a:rPr>
              <a:t>Suganeshwari, </a:t>
            </a:r>
            <a:r>
              <a:rPr sz="1800" dirty="0">
                <a:solidFill>
                  <a:srgbClr val="FFFFFF"/>
                </a:solidFill>
                <a:latin typeface="Carlito"/>
                <a:cs typeface="Carlito"/>
              </a:rPr>
              <a:t>and </a:t>
            </a:r>
            <a:r>
              <a:rPr sz="1800" spc="-5" dirty="0">
                <a:solidFill>
                  <a:srgbClr val="FFFFFF"/>
                </a:solidFill>
                <a:latin typeface="Carlito"/>
                <a:cs typeface="Carlito"/>
              </a:rPr>
              <a:t>S. </a:t>
            </a:r>
            <a:r>
              <a:rPr sz="1800" spc="-120" dirty="0">
                <a:solidFill>
                  <a:srgbClr val="FFFFFF"/>
                </a:solidFill>
                <a:latin typeface="Carlito"/>
                <a:cs typeface="Carlito"/>
              </a:rPr>
              <a:t>P. </a:t>
            </a:r>
            <a:r>
              <a:rPr sz="1800" spc="-10" dirty="0">
                <a:solidFill>
                  <a:srgbClr val="FFFFFF"/>
                </a:solidFill>
                <a:latin typeface="Carlito"/>
                <a:cs typeface="Carlito"/>
              </a:rPr>
              <a:t>Ibrahim, </a:t>
            </a:r>
            <a:r>
              <a:rPr sz="1800" spc="-80" dirty="0">
                <a:solidFill>
                  <a:srgbClr val="FFFFFF"/>
                </a:solidFill>
                <a:latin typeface="Carlito"/>
                <a:cs typeface="Carlito"/>
              </a:rPr>
              <a:t>“A </a:t>
            </a:r>
            <a:r>
              <a:rPr sz="1800" spc="-5" dirty="0">
                <a:solidFill>
                  <a:srgbClr val="FFFFFF"/>
                </a:solidFill>
                <a:latin typeface="Carlito"/>
                <a:cs typeface="Carlito"/>
              </a:rPr>
              <a:t>Survey on </a:t>
            </a:r>
            <a:r>
              <a:rPr sz="1800" spc="-10" dirty="0">
                <a:solidFill>
                  <a:srgbClr val="FFFFFF"/>
                </a:solidFill>
                <a:latin typeface="Carlito"/>
                <a:cs typeface="Carlito"/>
              </a:rPr>
              <a:t>Collaborative Filtering</a:t>
            </a:r>
            <a:r>
              <a:rPr sz="1800" spc="40" dirty="0">
                <a:solidFill>
                  <a:srgbClr val="FFFFFF"/>
                </a:solidFill>
                <a:latin typeface="Carlito"/>
                <a:cs typeface="Carlito"/>
              </a:rPr>
              <a:t> </a:t>
            </a:r>
            <a:r>
              <a:rPr sz="1800" dirty="0">
                <a:solidFill>
                  <a:srgbClr val="FFFFFF"/>
                </a:solidFill>
                <a:latin typeface="Carlito"/>
                <a:cs typeface="Carlito"/>
              </a:rPr>
              <a:t>Based</a:t>
            </a:r>
            <a:endParaRPr sz="1800" dirty="0">
              <a:latin typeface="Carlito"/>
              <a:cs typeface="Carlito"/>
            </a:endParaRPr>
          </a:p>
          <a:p>
            <a:pPr marL="355600">
              <a:lnSpc>
                <a:spcPct val="100000"/>
              </a:lnSpc>
            </a:pPr>
            <a:r>
              <a:rPr sz="1800" spc="-10" dirty="0">
                <a:solidFill>
                  <a:srgbClr val="FFFFFF"/>
                </a:solidFill>
                <a:latin typeface="Carlito"/>
                <a:cs typeface="Carlito"/>
              </a:rPr>
              <a:t>Recommendation </a:t>
            </a:r>
            <a:r>
              <a:rPr sz="1800" spc="-30" dirty="0">
                <a:solidFill>
                  <a:srgbClr val="FFFFFF"/>
                </a:solidFill>
                <a:latin typeface="Carlito"/>
                <a:cs typeface="Carlito"/>
              </a:rPr>
              <a:t>System,” </a:t>
            </a:r>
            <a:r>
              <a:rPr sz="1800" spc="-10" dirty="0">
                <a:solidFill>
                  <a:srgbClr val="FFFFFF"/>
                </a:solidFill>
                <a:latin typeface="Carlito"/>
                <a:cs typeface="Carlito"/>
              </a:rPr>
              <a:t>Proceedings </a:t>
            </a:r>
            <a:r>
              <a:rPr sz="1800" spc="-5" dirty="0">
                <a:solidFill>
                  <a:srgbClr val="FFFFFF"/>
                </a:solidFill>
                <a:latin typeface="Carlito"/>
                <a:cs typeface="Carlito"/>
              </a:rPr>
              <a:t>of </a:t>
            </a:r>
            <a:r>
              <a:rPr sz="1800" dirty="0">
                <a:solidFill>
                  <a:srgbClr val="FFFFFF"/>
                </a:solidFill>
                <a:latin typeface="Carlito"/>
                <a:cs typeface="Carlito"/>
              </a:rPr>
              <a:t>the </a:t>
            </a:r>
            <a:r>
              <a:rPr sz="1800" spc="-10" dirty="0">
                <a:solidFill>
                  <a:srgbClr val="FFFFFF"/>
                </a:solidFill>
                <a:latin typeface="Carlito"/>
                <a:cs typeface="Carlito"/>
              </a:rPr>
              <a:t>3rd International </a:t>
            </a:r>
            <a:r>
              <a:rPr sz="1800" spc="-5" dirty="0">
                <a:solidFill>
                  <a:srgbClr val="FFFFFF"/>
                </a:solidFill>
                <a:latin typeface="Carlito"/>
                <a:cs typeface="Carlito"/>
              </a:rPr>
              <a:t>Symposium on </a:t>
            </a:r>
            <a:r>
              <a:rPr sz="1800" dirty="0">
                <a:solidFill>
                  <a:srgbClr val="FFFFFF"/>
                </a:solidFill>
                <a:latin typeface="Carlito"/>
                <a:cs typeface="Carlito"/>
              </a:rPr>
              <a:t>Big</a:t>
            </a:r>
            <a:r>
              <a:rPr sz="1800" spc="200" dirty="0">
                <a:solidFill>
                  <a:srgbClr val="FFFFFF"/>
                </a:solidFill>
                <a:latin typeface="Carlito"/>
                <a:cs typeface="Carlito"/>
              </a:rPr>
              <a:t> </a:t>
            </a:r>
            <a:r>
              <a:rPr sz="1800" spc="-15" dirty="0">
                <a:solidFill>
                  <a:srgbClr val="FFFFFF"/>
                </a:solidFill>
                <a:latin typeface="Carlito"/>
                <a:cs typeface="Carlito"/>
              </a:rPr>
              <a:t>Data</a:t>
            </a:r>
            <a:endParaRPr sz="1800" dirty="0">
              <a:latin typeface="Carlito"/>
              <a:cs typeface="Carlito"/>
            </a:endParaRPr>
          </a:p>
          <a:p>
            <a:pPr marL="355600">
              <a:lnSpc>
                <a:spcPct val="100000"/>
              </a:lnSpc>
            </a:pPr>
            <a:r>
              <a:rPr sz="1800" dirty="0">
                <a:solidFill>
                  <a:srgbClr val="FFFFFF"/>
                </a:solidFill>
                <a:latin typeface="Carlito"/>
                <a:cs typeface="Carlito"/>
              </a:rPr>
              <a:t>and </a:t>
            </a:r>
            <a:r>
              <a:rPr sz="1800" spc="-5" dirty="0">
                <a:solidFill>
                  <a:srgbClr val="FFFFFF"/>
                </a:solidFill>
                <a:latin typeface="Carlito"/>
                <a:cs typeface="Carlito"/>
              </a:rPr>
              <a:t>Cloud Computing Challenges (ISBCC </a:t>
            </a:r>
            <a:r>
              <a:rPr sz="1800" dirty="0">
                <a:solidFill>
                  <a:srgbClr val="FFFFFF"/>
                </a:solidFill>
                <a:latin typeface="Carlito"/>
                <a:cs typeface="Carlito"/>
              </a:rPr>
              <a:t>– </a:t>
            </a:r>
            <a:r>
              <a:rPr sz="1800" spc="-5" dirty="0">
                <a:solidFill>
                  <a:srgbClr val="FFFFFF"/>
                </a:solidFill>
                <a:latin typeface="Carlito"/>
                <a:cs typeface="Carlito"/>
              </a:rPr>
              <a:t>16’), </a:t>
            </a:r>
            <a:r>
              <a:rPr sz="1800" spc="-10" dirty="0">
                <a:solidFill>
                  <a:srgbClr val="FFFFFF"/>
                </a:solidFill>
                <a:latin typeface="Carlito"/>
                <a:cs typeface="Carlito"/>
              </a:rPr>
              <a:t>vol. </a:t>
            </a:r>
            <a:r>
              <a:rPr sz="1800" dirty="0">
                <a:solidFill>
                  <a:srgbClr val="FFFFFF"/>
                </a:solidFill>
                <a:latin typeface="Carlito"/>
                <a:cs typeface="Carlito"/>
              </a:rPr>
              <a:t>49, </a:t>
            </a:r>
            <a:r>
              <a:rPr sz="1800" spc="-5" dirty="0">
                <a:solidFill>
                  <a:srgbClr val="FFFFFF"/>
                </a:solidFill>
                <a:latin typeface="Carlito"/>
                <a:cs typeface="Carlito"/>
              </a:rPr>
              <a:t>pp. </a:t>
            </a:r>
            <a:r>
              <a:rPr sz="1800" dirty="0">
                <a:solidFill>
                  <a:srgbClr val="FFFFFF"/>
                </a:solidFill>
                <a:latin typeface="Carlito"/>
                <a:cs typeface="Carlito"/>
              </a:rPr>
              <a:t>503-518, </a:t>
            </a:r>
            <a:r>
              <a:rPr sz="1800" spc="-5" dirty="0">
                <a:solidFill>
                  <a:srgbClr val="FFFFFF"/>
                </a:solidFill>
                <a:latin typeface="Carlito"/>
                <a:cs typeface="Carlito"/>
              </a:rPr>
              <a:t>February</a:t>
            </a:r>
            <a:r>
              <a:rPr sz="1800" spc="135" dirty="0">
                <a:solidFill>
                  <a:srgbClr val="FFFFFF"/>
                </a:solidFill>
                <a:latin typeface="Carlito"/>
                <a:cs typeface="Carlito"/>
              </a:rPr>
              <a:t> </a:t>
            </a:r>
            <a:r>
              <a:rPr sz="1800" spc="-5" dirty="0">
                <a:solidFill>
                  <a:srgbClr val="FFFFFF"/>
                </a:solidFill>
                <a:latin typeface="Carlito"/>
                <a:cs typeface="Carlito"/>
              </a:rPr>
              <a:t>2016.</a:t>
            </a:r>
            <a:endParaRPr sz="1800" dirty="0">
              <a:latin typeface="Carlito"/>
              <a:cs typeface="Carlito"/>
            </a:endParaRPr>
          </a:p>
          <a:p>
            <a:pPr marL="355600" marR="5080" indent="-342900" algn="just">
              <a:lnSpc>
                <a:spcPct val="100000"/>
              </a:lnSpc>
              <a:spcBef>
                <a:spcPts val="1000"/>
              </a:spcBef>
            </a:pPr>
            <a:r>
              <a:rPr sz="1450" spc="235" dirty="0">
                <a:solidFill>
                  <a:srgbClr val="89D0D5"/>
                </a:solidFill>
                <a:latin typeface="Arial"/>
                <a:cs typeface="Arial"/>
              </a:rPr>
              <a:t> </a:t>
            </a:r>
            <a:r>
              <a:rPr sz="1800" dirty="0">
                <a:solidFill>
                  <a:srgbClr val="FFFFFF"/>
                </a:solidFill>
                <a:latin typeface="Carlito"/>
                <a:cs typeface="Carlito"/>
              </a:rPr>
              <a:t>[3] </a:t>
            </a:r>
            <a:r>
              <a:rPr sz="1800" spc="-5" dirty="0">
                <a:solidFill>
                  <a:srgbClr val="FFFFFF"/>
                </a:solidFill>
                <a:latin typeface="Carlito"/>
                <a:cs typeface="Carlito"/>
              </a:rPr>
              <a:t>Z. </a:t>
            </a:r>
            <a:r>
              <a:rPr sz="1800" spc="-10" dirty="0">
                <a:solidFill>
                  <a:srgbClr val="FFFFFF"/>
                </a:solidFill>
                <a:latin typeface="Carlito"/>
                <a:cs typeface="Carlito"/>
              </a:rPr>
              <a:t>Wang, </a:t>
            </a:r>
            <a:r>
              <a:rPr sz="1800" spc="-5" dirty="0">
                <a:solidFill>
                  <a:srgbClr val="FFFFFF"/>
                </a:solidFill>
                <a:latin typeface="Carlito"/>
                <a:cs typeface="Carlito"/>
              </a:rPr>
              <a:t>X. </a:t>
            </a:r>
            <a:r>
              <a:rPr sz="1800" spc="-30" dirty="0">
                <a:solidFill>
                  <a:srgbClr val="FFFFFF"/>
                </a:solidFill>
                <a:latin typeface="Carlito"/>
                <a:cs typeface="Carlito"/>
              </a:rPr>
              <a:t>Yu, </a:t>
            </a:r>
            <a:r>
              <a:rPr sz="1800" dirty="0">
                <a:solidFill>
                  <a:srgbClr val="FFFFFF"/>
                </a:solidFill>
                <a:latin typeface="Carlito"/>
                <a:cs typeface="Carlito"/>
              </a:rPr>
              <a:t>N. Feng, </a:t>
            </a:r>
            <a:r>
              <a:rPr sz="1800" spc="-5" dirty="0">
                <a:solidFill>
                  <a:srgbClr val="FFFFFF"/>
                </a:solidFill>
                <a:latin typeface="Carlito"/>
                <a:cs typeface="Carlito"/>
              </a:rPr>
              <a:t>Z. </a:t>
            </a:r>
            <a:r>
              <a:rPr sz="1800" spc="-10" dirty="0">
                <a:solidFill>
                  <a:srgbClr val="FFFFFF"/>
                </a:solidFill>
                <a:latin typeface="Carlito"/>
                <a:cs typeface="Carlito"/>
              </a:rPr>
              <a:t>Wang, </a:t>
            </a:r>
            <a:r>
              <a:rPr sz="1800" spc="-55" dirty="0">
                <a:solidFill>
                  <a:srgbClr val="FFFFFF"/>
                </a:solidFill>
                <a:latin typeface="Carlito"/>
                <a:cs typeface="Carlito"/>
              </a:rPr>
              <a:t>“An </a:t>
            </a:r>
            <a:r>
              <a:rPr sz="1800" spc="-10" dirty="0">
                <a:solidFill>
                  <a:srgbClr val="FFFFFF"/>
                </a:solidFill>
                <a:latin typeface="Carlito"/>
                <a:cs typeface="Carlito"/>
              </a:rPr>
              <a:t>improved collaborative </a:t>
            </a:r>
            <a:r>
              <a:rPr sz="1800" spc="-5" dirty="0">
                <a:solidFill>
                  <a:srgbClr val="FFFFFF"/>
                </a:solidFill>
                <a:latin typeface="Carlito"/>
                <a:cs typeface="Carlito"/>
              </a:rPr>
              <a:t>movie </a:t>
            </a:r>
            <a:r>
              <a:rPr sz="1800" spc="-35" dirty="0">
                <a:solidFill>
                  <a:srgbClr val="FFFFFF"/>
                </a:solidFill>
                <a:latin typeface="Carlito"/>
                <a:cs typeface="Carlito"/>
              </a:rPr>
              <a:t>recommendation  </a:t>
            </a:r>
            <a:r>
              <a:rPr sz="1800" spc="-20" dirty="0">
                <a:solidFill>
                  <a:srgbClr val="FFFFFF"/>
                </a:solidFill>
                <a:latin typeface="Carlito"/>
                <a:cs typeface="Carlito"/>
              </a:rPr>
              <a:t>system </a:t>
            </a:r>
            <a:r>
              <a:rPr sz="1800" spc="-5" dirty="0">
                <a:solidFill>
                  <a:srgbClr val="FFFFFF"/>
                </a:solidFill>
                <a:latin typeface="Carlito"/>
                <a:cs typeface="Carlito"/>
              </a:rPr>
              <a:t>using </a:t>
            </a:r>
            <a:r>
              <a:rPr sz="1800" spc="-10" dirty="0">
                <a:solidFill>
                  <a:srgbClr val="FFFFFF"/>
                </a:solidFill>
                <a:latin typeface="Carlito"/>
                <a:cs typeface="Carlito"/>
              </a:rPr>
              <a:t>computational </a:t>
            </a:r>
            <a:r>
              <a:rPr sz="1800" spc="-15" dirty="0">
                <a:solidFill>
                  <a:srgbClr val="FFFFFF"/>
                </a:solidFill>
                <a:latin typeface="Carlito"/>
                <a:cs typeface="Carlito"/>
              </a:rPr>
              <a:t>intelligence,” </a:t>
            </a:r>
            <a:r>
              <a:rPr sz="1800" dirty="0">
                <a:solidFill>
                  <a:srgbClr val="FFFFFF"/>
                </a:solidFill>
                <a:latin typeface="Carlito"/>
                <a:cs typeface="Carlito"/>
              </a:rPr>
              <a:t>Journal </a:t>
            </a:r>
            <a:r>
              <a:rPr sz="1800" spc="-5" dirty="0">
                <a:solidFill>
                  <a:srgbClr val="FFFFFF"/>
                </a:solidFill>
                <a:latin typeface="Carlito"/>
                <a:cs typeface="Carlito"/>
              </a:rPr>
              <a:t>of Visual Languages </a:t>
            </a:r>
            <a:r>
              <a:rPr sz="1800" dirty="0">
                <a:solidFill>
                  <a:srgbClr val="FFFFFF"/>
                </a:solidFill>
                <a:latin typeface="Carlito"/>
                <a:cs typeface="Carlito"/>
              </a:rPr>
              <a:t>&amp; </a:t>
            </a:r>
            <a:r>
              <a:rPr sz="1800" spc="-5" dirty="0">
                <a:solidFill>
                  <a:srgbClr val="FFFFFF"/>
                </a:solidFill>
                <a:latin typeface="Carlito"/>
                <a:cs typeface="Carlito"/>
              </a:rPr>
              <a:t>Computing, </a:t>
            </a:r>
            <a:r>
              <a:rPr sz="1800" spc="-10" dirty="0">
                <a:solidFill>
                  <a:srgbClr val="FFFFFF"/>
                </a:solidFill>
                <a:latin typeface="Carlito"/>
                <a:cs typeface="Carlito"/>
              </a:rPr>
              <a:t>vol.  </a:t>
            </a:r>
            <a:r>
              <a:rPr sz="1800" dirty="0">
                <a:solidFill>
                  <a:srgbClr val="FFFFFF"/>
                </a:solidFill>
                <a:latin typeface="Carlito"/>
                <a:cs typeface="Carlito"/>
              </a:rPr>
              <a:t>25, </a:t>
            </a:r>
            <a:r>
              <a:rPr sz="1800" spc="-5" dirty="0">
                <a:solidFill>
                  <a:srgbClr val="FFFFFF"/>
                </a:solidFill>
                <a:latin typeface="Carlito"/>
                <a:cs typeface="Carlito"/>
              </a:rPr>
              <a:t>pp. </a:t>
            </a:r>
            <a:r>
              <a:rPr sz="1800" dirty="0">
                <a:solidFill>
                  <a:srgbClr val="FFFFFF"/>
                </a:solidFill>
                <a:latin typeface="Carlito"/>
                <a:cs typeface="Carlito"/>
              </a:rPr>
              <a:t>667-675, </a:t>
            </a:r>
            <a:r>
              <a:rPr sz="1800" spc="-5" dirty="0">
                <a:solidFill>
                  <a:srgbClr val="FFFFFF"/>
                </a:solidFill>
                <a:latin typeface="Carlito"/>
                <a:cs typeface="Carlito"/>
              </a:rPr>
              <a:t>December</a:t>
            </a:r>
            <a:r>
              <a:rPr sz="1800" spc="15" dirty="0">
                <a:solidFill>
                  <a:srgbClr val="FFFFFF"/>
                </a:solidFill>
                <a:latin typeface="Carlito"/>
                <a:cs typeface="Carlito"/>
              </a:rPr>
              <a:t> </a:t>
            </a:r>
            <a:r>
              <a:rPr sz="1800" dirty="0">
                <a:solidFill>
                  <a:srgbClr val="FFFFFF"/>
                </a:solidFill>
                <a:latin typeface="Carlito"/>
                <a:cs typeface="Carlito"/>
              </a:rPr>
              <a:t>2014.</a:t>
            </a:r>
            <a:endParaRPr sz="1800" dirty="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96FB4C-809E-4BA9-8A30-DFD87A4E4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730183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19965B-A536-4D69-A29E-01EF20CC4AC1}"/>
              </a:ext>
            </a:extLst>
          </p:cNvPr>
          <p:cNvSpPr>
            <a:spLocks noGrp="1"/>
          </p:cNvSpPr>
          <p:nvPr>
            <p:ph type="body" idx="1"/>
          </p:nvPr>
        </p:nvSpPr>
        <p:spPr>
          <a:xfrm>
            <a:off x="1143000" y="2676048"/>
            <a:ext cx="8966200" cy="738664"/>
          </a:xfrm>
        </p:spPr>
        <p:txBody>
          <a:bodyPr/>
          <a:lstStyle/>
          <a:p>
            <a:r>
              <a:rPr lang="en-IN" sz="4800" dirty="0">
                <a:solidFill>
                  <a:schemeClr val="bg1"/>
                </a:solidFill>
                <a:latin typeface="Carlito"/>
              </a:rPr>
              <a:t>Thank You</a:t>
            </a:r>
          </a:p>
        </p:txBody>
      </p:sp>
    </p:spTree>
    <p:extLst>
      <p:ext uri="{BB962C8B-B14F-4D97-AF65-F5344CB8AC3E}">
        <p14:creationId xmlns:p14="http://schemas.microsoft.com/office/powerpoint/2010/main" val="342719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2116" y="228600"/>
            <a:ext cx="6209284" cy="659155"/>
          </a:xfrm>
          <a:prstGeom prst="rect">
            <a:avLst/>
          </a:prstGeom>
        </p:spPr>
        <p:txBody>
          <a:bodyPr vert="horz" wrap="square" lIns="0" tIns="12700" rIns="0" bIns="0" rtlCol="0">
            <a:spAutoFit/>
          </a:bodyPr>
          <a:lstStyle/>
          <a:p>
            <a:pPr marL="12700">
              <a:lnSpc>
                <a:spcPct val="100000"/>
              </a:lnSpc>
              <a:spcBef>
                <a:spcPts val="100"/>
              </a:spcBef>
            </a:pPr>
            <a:r>
              <a:rPr spc="-15" dirty="0"/>
              <a:t>Problem</a:t>
            </a:r>
            <a:r>
              <a:rPr spc="-45" dirty="0"/>
              <a:t> </a:t>
            </a:r>
            <a:r>
              <a:rPr lang="en-IN" spc="-45" dirty="0"/>
              <a:t>and Challenges</a:t>
            </a:r>
            <a:endParaRPr spc="-25" dirty="0"/>
          </a:p>
        </p:txBody>
      </p:sp>
      <p:sp>
        <p:nvSpPr>
          <p:cNvPr id="3" name="object 3"/>
          <p:cNvSpPr/>
          <p:nvPr/>
        </p:nvSpPr>
        <p:spPr>
          <a:xfrm>
            <a:off x="3854069" y="4125976"/>
            <a:ext cx="53340" cy="17145"/>
          </a:xfrm>
          <a:custGeom>
            <a:avLst/>
            <a:gdLst/>
            <a:ahLst/>
            <a:cxnLst/>
            <a:rect l="l" t="t" r="r" b="b"/>
            <a:pathLst>
              <a:path w="53339" h="17145">
                <a:moveTo>
                  <a:pt x="53339" y="0"/>
                </a:moveTo>
                <a:lnTo>
                  <a:pt x="0" y="0"/>
                </a:lnTo>
                <a:lnTo>
                  <a:pt x="0" y="16763"/>
                </a:lnTo>
                <a:lnTo>
                  <a:pt x="53339" y="16763"/>
                </a:lnTo>
                <a:lnTo>
                  <a:pt x="53339" y="0"/>
                </a:lnTo>
                <a:close/>
              </a:path>
            </a:pathLst>
          </a:custGeom>
          <a:solidFill>
            <a:srgbClr val="FFFFFF"/>
          </a:solidFill>
        </p:spPr>
        <p:txBody>
          <a:bodyPr wrap="square" lIns="0" tIns="0" rIns="0" bIns="0" rtlCol="0"/>
          <a:lstStyle/>
          <a:p>
            <a:endParaRPr/>
          </a:p>
        </p:txBody>
      </p:sp>
      <p:sp>
        <p:nvSpPr>
          <p:cNvPr id="4" name="object 4"/>
          <p:cNvSpPr txBox="1"/>
          <p:nvPr/>
        </p:nvSpPr>
        <p:spPr>
          <a:xfrm>
            <a:off x="1182116" y="1066800"/>
            <a:ext cx="8681085" cy="5040482"/>
          </a:xfrm>
          <a:prstGeom prst="rect">
            <a:avLst/>
          </a:prstGeom>
        </p:spPr>
        <p:txBody>
          <a:bodyPr vert="horz" wrap="square" lIns="0" tIns="13335" rIns="0" bIns="0" rtlCol="0">
            <a:spAutoFit/>
          </a:bodyPr>
          <a:lstStyle/>
          <a:p>
            <a:pPr marL="355600" marR="159385" indent="-342900" algn="just">
              <a:lnSpc>
                <a:spcPct val="100000"/>
              </a:lnSpc>
              <a:spcBef>
                <a:spcPts val="105"/>
              </a:spcBef>
              <a:buFont typeface="Arial" panose="020B0604020202020204" pitchFamily="34" charset="0"/>
              <a:buChar char="•"/>
              <a:tabLst>
                <a:tab pos="354965" algn="l"/>
              </a:tabLst>
            </a:pPr>
            <a:r>
              <a:rPr sz="2000" dirty="0">
                <a:solidFill>
                  <a:srgbClr val="FFFFFF"/>
                </a:solidFill>
                <a:latin typeface="Carlito"/>
                <a:cs typeface="Times New Roman" panose="02020603050405020304" pitchFamily="18" charset="0"/>
              </a:rPr>
              <a:t>Movie Recommendation System recommends movies similar to the movie user  likes and reviews given by the user for that  movie.</a:t>
            </a:r>
            <a:endParaRPr lang="en-IN" sz="2000" dirty="0">
              <a:solidFill>
                <a:srgbClr val="FFFFFF"/>
              </a:solidFill>
              <a:latin typeface="Carlito"/>
              <a:cs typeface="Times New Roman" panose="02020603050405020304" pitchFamily="18" charset="0"/>
            </a:endParaRPr>
          </a:p>
          <a:p>
            <a:pPr marL="12700" marR="159385" algn="just">
              <a:lnSpc>
                <a:spcPct val="100000"/>
              </a:lnSpc>
              <a:spcBef>
                <a:spcPts val="105"/>
              </a:spcBef>
              <a:tabLst>
                <a:tab pos="354965" algn="l"/>
              </a:tabLst>
            </a:pPr>
            <a:endParaRPr lang="en-IN" sz="2000" dirty="0">
              <a:solidFill>
                <a:srgbClr val="FFFFFF"/>
              </a:solidFill>
              <a:latin typeface="Carlito"/>
              <a:cs typeface="Times New Roman" panose="02020603050405020304" pitchFamily="18" charset="0"/>
            </a:endParaRPr>
          </a:p>
          <a:p>
            <a:pPr marL="355600" marR="159385" indent="-342900" algn="just">
              <a:spcBef>
                <a:spcPts val="105"/>
              </a:spcBef>
              <a:buFont typeface="Arial" panose="020B0604020202020204" pitchFamily="34" charset="0"/>
              <a:buChar char="•"/>
              <a:tabLst>
                <a:tab pos="354965" algn="l"/>
              </a:tabLst>
            </a:pPr>
            <a:r>
              <a:rPr lang="en-IN" sz="2000" dirty="0">
                <a:solidFill>
                  <a:srgbClr val="FFFFFF"/>
                </a:solidFill>
                <a:effectLst/>
                <a:latin typeface="Carlito"/>
                <a:ea typeface="Calibri" panose="020F0502020204030204" pitchFamily="34" charset="0"/>
                <a:cs typeface="Times New Roman" panose="02020603050405020304" pitchFamily="18" charset="0"/>
              </a:rPr>
              <a:t>This dataset (ml-latest-small) describes 5-star rating and free-text tagging activity from [MovieLens], It contains 100836 ratings and 3683 tag applications across 9742 movies. </a:t>
            </a:r>
            <a:r>
              <a:rPr lang="en-IN" sz="2000" dirty="0">
                <a:solidFill>
                  <a:schemeClr val="tx2">
                    <a:lumMod val="60000"/>
                    <a:lumOff val="40000"/>
                  </a:schemeClr>
                </a:solidFill>
                <a:latin typeface="Carlito"/>
                <a:cs typeface="Carlito"/>
                <a:hlinkClick r:id="rId2">
                  <a:extLst>
                    <a:ext uri="{A12FA001-AC4F-418D-AE19-62706E023703}">
                      <ahyp:hlinkClr xmlns:ahyp="http://schemas.microsoft.com/office/drawing/2018/hyperlinkcolor" val="tx"/>
                    </a:ext>
                  </a:extLst>
                </a:hlinkClick>
              </a:rPr>
              <a:t>https://grouplens.org/datasets/movielens/</a:t>
            </a:r>
            <a:endParaRPr lang="en-IN" sz="2000" dirty="0">
              <a:solidFill>
                <a:srgbClr val="FFFFFF"/>
              </a:solidFill>
              <a:effectLst/>
              <a:latin typeface="Carlito"/>
              <a:ea typeface="Calibri" panose="020F0502020204030204" pitchFamily="34" charset="0"/>
              <a:cs typeface="Times New Roman" panose="02020603050405020304" pitchFamily="18" charset="0"/>
            </a:endParaRPr>
          </a:p>
          <a:p>
            <a:pPr marL="355600" marR="159385" indent="-342900" algn="just">
              <a:spcBef>
                <a:spcPts val="105"/>
              </a:spcBef>
              <a:buFont typeface="Arial" panose="020B0604020202020204" pitchFamily="34" charset="0"/>
              <a:buChar char="•"/>
              <a:tabLst>
                <a:tab pos="354965" algn="l"/>
              </a:tabLst>
            </a:pPr>
            <a:endParaRPr lang="en-IN" sz="2000" dirty="0">
              <a:solidFill>
                <a:srgbClr val="FFFFFF"/>
              </a:solidFill>
              <a:effectLst/>
              <a:latin typeface="Carlito"/>
              <a:ea typeface="Calibri" panose="020F0502020204030204" pitchFamily="34" charset="0"/>
              <a:cs typeface="Times New Roman" panose="02020603050405020304" pitchFamily="18" charset="0"/>
            </a:endParaRPr>
          </a:p>
          <a:p>
            <a:pPr marL="355600" marR="159385" indent="-342900" algn="just">
              <a:spcBef>
                <a:spcPts val="105"/>
              </a:spcBef>
              <a:buFont typeface="Arial" panose="020B0604020202020204" pitchFamily="34" charset="0"/>
              <a:buChar char="•"/>
              <a:tabLst>
                <a:tab pos="354965" algn="l"/>
              </a:tabLst>
            </a:pPr>
            <a:r>
              <a:rPr lang="en-IN" sz="2000" dirty="0">
                <a:solidFill>
                  <a:schemeClr val="bg1"/>
                </a:solidFill>
                <a:effectLst/>
                <a:latin typeface="Carlito"/>
                <a:ea typeface="Times New Roman" panose="02020603050405020304" pitchFamily="18" charset="0"/>
                <a:cs typeface="Courier New" panose="02070309020205020404" pitchFamily="49" charset="0"/>
              </a:rPr>
              <a:t>The data are contained in the files `links.csv`, `movies.csv`, `ratings.csv` and `tags.csv`.</a:t>
            </a:r>
            <a:endParaRPr lang="en-IN" sz="2000" dirty="0">
              <a:solidFill>
                <a:schemeClr val="bg1"/>
              </a:solidFill>
              <a:effectLst/>
              <a:latin typeface="Carlito"/>
              <a:ea typeface="Calibri" panose="020F0502020204030204" pitchFamily="34" charset="0"/>
              <a:cs typeface="Times New Roman" panose="02020603050405020304" pitchFamily="18" charset="0"/>
            </a:endParaRPr>
          </a:p>
          <a:p>
            <a:pPr marL="12700" marR="159385" algn="just">
              <a:spcBef>
                <a:spcPts val="105"/>
              </a:spcBef>
              <a:tabLst>
                <a:tab pos="354965" algn="l"/>
              </a:tabLst>
            </a:pPr>
            <a:r>
              <a:rPr lang="en-IN" sz="2000" dirty="0">
                <a:solidFill>
                  <a:srgbClr val="FFFFFF"/>
                </a:solidFill>
                <a:effectLst/>
                <a:latin typeface="Carlito"/>
                <a:ea typeface="Calibri" panose="020F0502020204030204" pitchFamily="34" charset="0"/>
                <a:cs typeface="Times New Roman" panose="02020603050405020304" pitchFamily="18" charset="0"/>
              </a:rPr>
              <a:t>                                                   </a:t>
            </a:r>
          </a:p>
          <a:p>
            <a:pPr marL="355600" marR="159385" indent="-342900" algn="just">
              <a:spcBef>
                <a:spcPts val="105"/>
              </a:spcBef>
              <a:buFont typeface="Arial" panose="020B0604020202020204" pitchFamily="34" charset="0"/>
              <a:buChar char="•"/>
              <a:tabLst>
                <a:tab pos="354965" algn="l"/>
              </a:tabLst>
            </a:pPr>
            <a:r>
              <a:rPr lang="en-IN" sz="2000" dirty="0">
                <a:solidFill>
                  <a:schemeClr val="bg1"/>
                </a:solidFill>
                <a:latin typeface="Carlito"/>
                <a:cs typeface="Times New Roman" panose="02020603050405020304" pitchFamily="18" charset="0"/>
              </a:rPr>
              <a:t>Users were selected at random for inclusion, and each user selected rated at least 20 movies. </a:t>
            </a:r>
          </a:p>
          <a:p>
            <a:pPr marL="12700" marR="159385" algn="just">
              <a:spcBef>
                <a:spcPts val="105"/>
              </a:spcBef>
              <a:tabLst>
                <a:tab pos="354965" algn="l"/>
              </a:tabLst>
            </a:pPr>
            <a:endParaRPr lang="en-IN" sz="2000" dirty="0">
              <a:solidFill>
                <a:schemeClr val="bg1"/>
              </a:solidFill>
              <a:latin typeface="Carlito"/>
              <a:cs typeface="Times New Roman" panose="02020603050405020304" pitchFamily="18" charset="0"/>
            </a:endParaRPr>
          </a:p>
          <a:p>
            <a:pPr marL="355600" marR="159385" indent="-342900" algn="just">
              <a:spcBef>
                <a:spcPts val="105"/>
              </a:spcBef>
              <a:buFont typeface="Arial" panose="020B0604020202020204" pitchFamily="34" charset="0"/>
              <a:buChar char="•"/>
              <a:tabLst>
                <a:tab pos="354965" algn="l"/>
              </a:tabLst>
            </a:pPr>
            <a:r>
              <a:rPr lang="en-IN" sz="2000" dirty="0">
                <a:solidFill>
                  <a:schemeClr val="bg1"/>
                </a:solidFill>
                <a:latin typeface="Carlito"/>
                <a:cs typeface="Times New Roman" panose="02020603050405020304" pitchFamily="18" charset="0"/>
              </a:rPr>
              <a:t>One challenge I would mention is, the data set may contain vast number of movies, but not all, that too not in all languages. But to achieve that it takes large amount of datasets, processing power, computational tasks and cost.</a:t>
            </a:r>
            <a:endParaRPr sz="2000" dirty="0">
              <a:solidFill>
                <a:schemeClr val="bg1"/>
              </a:solidFill>
              <a:latin typeface="Carlito"/>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52069"/>
            <a:ext cx="2410460" cy="666115"/>
          </a:xfrm>
          <a:prstGeom prst="rect">
            <a:avLst/>
          </a:prstGeom>
        </p:spPr>
        <p:txBody>
          <a:bodyPr vert="horz" wrap="square" lIns="0" tIns="12700" rIns="0" bIns="0" rtlCol="0">
            <a:spAutoFit/>
          </a:bodyPr>
          <a:lstStyle/>
          <a:p>
            <a:pPr marL="12700">
              <a:lnSpc>
                <a:spcPct val="100000"/>
              </a:lnSpc>
              <a:spcBef>
                <a:spcPts val="100"/>
              </a:spcBef>
            </a:pPr>
            <a:r>
              <a:rPr spc="-15" dirty="0"/>
              <a:t>Motivation</a:t>
            </a:r>
          </a:p>
        </p:txBody>
      </p:sp>
      <p:sp>
        <p:nvSpPr>
          <p:cNvPr id="3" name="object 3"/>
          <p:cNvSpPr txBox="1"/>
          <p:nvPr/>
        </p:nvSpPr>
        <p:spPr>
          <a:xfrm>
            <a:off x="1182116" y="1684147"/>
            <a:ext cx="8564880" cy="3024505"/>
          </a:xfrm>
          <a:prstGeom prst="rect">
            <a:avLst/>
          </a:prstGeom>
        </p:spPr>
        <p:txBody>
          <a:bodyPr vert="horz" wrap="square" lIns="0" tIns="13335" rIns="0" bIns="0" rtlCol="0">
            <a:spAutoFit/>
          </a:bodyPr>
          <a:lstStyle/>
          <a:p>
            <a:pPr marL="355600" marR="61594" indent="-342900" algn="just">
              <a:lnSpc>
                <a:spcPct val="100000"/>
              </a:lnSpc>
              <a:spcBef>
                <a:spcPts val="105"/>
              </a:spcBef>
            </a:pPr>
            <a:r>
              <a:rPr sz="1600" spc="270" dirty="0">
                <a:solidFill>
                  <a:srgbClr val="89D0D5"/>
                </a:solidFill>
                <a:latin typeface="Arial"/>
                <a:cs typeface="Arial"/>
              </a:rPr>
              <a:t> </a:t>
            </a:r>
            <a:r>
              <a:rPr sz="2000" spc="-5" dirty="0">
                <a:solidFill>
                  <a:srgbClr val="FFFFFF"/>
                </a:solidFill>
                <a:latin typeface="Carlito"/>
                <a:cs typeface="Carlito"/>
              </a:rPr>
              <a:t>On </a:t>
            </a:r>
            <a:r>
              <a:rPr sz="2000" dirty="0">
                <a:solidFill>
                  <a:srgbClr val="FFFFFF"/>
                </a:solidFill>
                <a:latin typeface="Carlito"/>
                <a:cs typeface="Carlito"/>
              </a:rPr>
              <a:t>the </a:t>
            </a:r>
            <a:r>
              <a:rPr sz="2000" spc="-10" dirty="0">
                <a:solidFill>
                  <a:srgbClr val="FFFFFF"/>
                </a:solidFill>
                <a:latin typeface="Carlito"/>
                <a:cs typeface="Carlito"/>
              </a:rPr>
              <a:t>Internet, </a:t>
            </a:r>
            <a:r>
              <a:rPr sz="2000" dirty="0">
                <a:solidFill>
                  <a:srgbClr val="FFFFFF"/>
                </a:solidFill>
                <a:latin typeface="Carlito"/>
                <a:cs typeface="Carlito"/>
              </a:rPr>
              <a:t>the </a:t>
            </a:r>
            <a:r>
              <a:rPr sz="2000" spc="-5" dirty="0">
                <a:solidFill>
                  <a:srgbClr val="FFFFFF"/>
                </a:solidFill>
                <a:latin typeface="Carlito"/>
                <a:cs typeface="Carlito"/>
              </a:rPr>
              <a:t>number of choices </a:t>
            </a:r>
            <a:r>
              <a:rPr sz="2000" spc="-10" dirty="0">
                <a:solidFill>
                  <a:srgbClr val="FFFFFF"/>
                </a:solidFill>
                <a:latin typeface="Carlito"/>
                <a:cs typeface="Carlito"/>
              </a:rPr>
              <a:t>are </a:t>
            </a:r>
            <a:r>
              <a:rPr sz="2000" spc="-5" dirty="0">
                <a:solidFill>
                  <a:srgbClr val="FFFFFF"/>
                </a:solidFill>
                <a:latin typeface="Carlito"/>
                <a:cs typeface="Carlito"/>
              </a:rPr>
              <a:t>huge, there </a:t>
            </a:r>
            <a:r>
              <a:rPr sz="2000" dirty="0">
                <a:solidFill>
                  <a:srgbClr val="FFFFFF"/>
                </a:solidFill>
                <a:latin typeface="Carlito"/>
                <a:cs typeface="Carlito"/>
              </a:rPr>
              <a:t>is a </a:t>
            </a:r>
            <a:r>
              <a:rPr sz="2000" spc="-5" dirty="0">
                <a:solidFill>
                  <a:srgbClr val="FFFFFF"/>
                </a:solidFill>
                <a:latin typeface="Carlito"/>
                <a:cs typeface="Carlito"/>
              </a:rPr>
              <a:t>need </a:t>
            </a:r>
            <a:r>
              <a:rPr sz="2000" spc="-15" dirty="0">
                <a:solidFill>
                  <a:srgbClr val="FFFFFF"/>
                </a:solidFill>
                <a:latin typeface="Carlito"/>
                <a:cs typeface="Carlito"/>
              </a:rPr>
              <a:t>to </a:t>
            </a:r>
            <a:r>
              <a:rPr sz="2000" spc="-35" dirty="0">
                <a:solidFill>
                  <a:srgbClr val="FFFFFF"/>
                </a:solidFill>
                <a:latin typeface="Carlito"/>
                <a:cs typeface="Carlito"/>
              </a:rPr>
              <a:t>filter, </a:t>
            </a:r>
            <a:r>
              <a:rPr sz="2000" spc="-80" dirty="0">
                <a:solidFill>
                  <a:srgbClr val="FFFFFF"/>
                </a:solidFill>
                <a:latin typeface="Carlito"/>
                <a:cs typeface="Carlito"/>
              </a:rPr>
              <a:t>order  </a:t>
            </a:r>
            <a:r>
              <a:rPr sz="2000" dirty="0">
                <a:solidFill>
                  <a:srgbClr val="FFFFFF"/>
                </a:solidFill>
                <a:latin typeface="Carlito"/>
                <a:cs typeface="Carlito"/>
              </a:rPr>
              <a:t>and </a:t>
            </a:r>
            <a:r>
              <a:rPr sz="2000" spc="-10" dirty="0">
                <a:solidFill>
                  <a:srgbClr val="FFFFFF"/>
                </a:solidFill>
                <a:latin typeface="Carlito"/>
                <a:cs typeface="Carlito"/>
              </a:rPr>
              <a:t>proficiently deliver </a:t>
            </a:r>
            <a:r>
              <a:rPr sz="2000" spc="-15" dirty="0">
                <a:solidFill>
                  <a:srgbClr val="FFFFFF"/>
                </a:solidFill>
                <a:latin typeface="Carlito"/>
                <a:cs typeface="Carlito"/>
              </a:rPr>
              <a:t>related </a:t>
            </a:r>
            <a:r>
              <a:rPr sz="2000" spc="-10" dirty="0">
                <a:solidFill>
                  <a:srgbClr val="FFFFFF"/>
                </a:solidFill>
                <a:latin typeface="Carlito"/>
                <a:cs typeface="Carlito"/>
              </a:rPr>
              <a:t>information </a:t>
            </a:r>
            <a:r>
              <a:rPr sz="2000" dirty="0">
                <a:solidFill>
                  <a:srgbClr val="FFFFFF"/>
                </a:solidFill>
                <a:latin typeface="Carlito"/>
                <a:cs typeface="Carlito"/>
              </a:rPr>
              <a:t>in </a:t>
            </a:r>
            <a:r>
              <a:rPr sz="2000" spc="-10" dirty="0">
                <a:solidFill>
                  <a:srgbClr val="FFFFFF"/>
                </a:solidFill>
                <a:latin typeface="Carlito"/>
                <a:cs typeface="Carlito"/>
              </a:rPr>
              <a:t>order to </a:t>
            </a:r>
            <a:r>
              <a:rPr sz="2000" spc="-15" dirty="0">
                <a:solidFill>
                  <a:srgbClr val="FFFFFF"/>
                </a:solidFill>
                <a:latin typeface="Carlito"/>
                <a:cs typeface="Carlito"/>
              </a:rPr>
              <a:t>improve </a:t>
            </a:r>
            <a:r>
              <a:rPr sz="2000" dirty="0">
                <a:solidFill>
                  <a:srgbClr val="FFFFFF"/>
                </a:solidFill>
                <a:latin typeface="Carlito"/>
                <a:cs typeface="Carlito"/>
              </a:rPr>
              <a:t>the </a:t>
            </a:r>
            <a:r>
              <a:rPr sz="2000" spc="-10" dirty="0">
                <a:solidFill>
                  <a:srgbClr val="FFFFFF"/>
                </a:solidFill>
                <a:latin typeface="Carlito"/>
                <a:cs typeface="Carlito"/>
              </a:rPr>
              <a:t>problem </a:t>
            </a:r>
            <a:r>
              <a:rPr sz="2000" spc="-5" dirty="0">
                <a:solidFill>
                  <a:srgbClr val="FFFFFF"/>
                </a:solidFill>
                <a:latin typeface="Carlito"/>
                <a:cs typeface="Carlito"/>
              </a:rPr>
              <a:t>of  surplus </a:t>
            </a:r>
            <a:r>
              <a:rPr sz="2000" spc="-10" dirty="0">
                <a:solidFill>
                  <a:srgbClr val="FFFFFF"/>
                </a:solidFill>
                <a:latin typeface="Carlito"/>
                <a:cs typeface="Carlito"/>
              </a:rPr>
              <a:t>information, </a:t>
            </a:r>
            <a:r>
              <a:rPr sz="2000" dirty="0">
                <a:solidFill>
                  <a:srgbClr val="FFFFFF"/>
                </a:solidFill>
                <a:latin typeface="Carlito"/>
                <a:cs typeface="Carlito"/>
              </a:rPr>
              <a:t>which </a:t>
            </a:r>
            <a:r>
              <a:rPr sz="2000" spc="-5" dirty="0">
                <a:solidFill>
                  <a:srgbClr val="FFFFFF"/>
                </a:solidFill>
                <a:latin typeface="Carlito"/>
                <a:cs typeface="Carlito"/>
              </a:rPr>
              <a:t>has </a:t>
            </a:r>
            <a:r>
              <a:rPr sz="2000" spc="-10" dirty="0">
                <a:solidFill>
                  <a:srgbClr val="FFFFFF"/>
                </a:solidFill>
                <a:latin typeface="Carlito"/>
                <a:cs typeface="Carlito"/>
              </a:rPr>
              <a:t>created </a:t>
            </a:r>
            <a:r>
              <a:rPr sz="2000" dirty="0">
                <a:solidFill>
                  <a:srgbClr val="FFFFFF"/>
                </a:solidFill>
                <a:latin typeface="Carlito"/>
                <a:cs typeface="Carlito"/>
              </a:rPr>
              <a:t>a </a:t>
            </a:r>
            <a:r>
              <a:rPr sz="2000" spc="-10" dirty="0">
                <a:solidFill>
                  <a:srgbClr val="FFFFFF"/>
                </a:solidFill>
                <a:latin typeface="Carlito"/>
                <a:cs typeface="Carlito"/>
              </a:rPr>
              <a:t>problem to many Internet</a:t>
            </a:r>
            <a:r>
              <a:rPr sz="2000" spc="60" dirty="0">
                <a:solidFill>
                  <a:srgbClr val="FFFFFF"/>
                </a:solidFill>
                <a:latin typeface="Carlito"/>
                <a:cs typeface="Carlito"/>
              </a:rPr>
              <a:t> </a:t>
            </a:r>
            <a:r>
              <a:rPr sz="2000" spc="-15" dirty="0">
                <a:solidFill>
                  <a:srgbClr val="FFFFFF"/>
                </a:solidFill>
                <a:latin typeface="Carlito"/>
                <a:cs typeface="Carlito"/>
              </a:rPr>
              <a:t>users.</a:t>
            </a:r>
            <a:endParaRPr sz="2000" dirty="0">
              <a:latin typeface="Carlito"/>
              <a:cs typeface="Carlito"/>
            </a:endParaRPr>
          </a:p>
          <a:p>
            <a:pPr marL="355600" marR="5080" indent="-342900" algn="just">
              <a:lnSpc>
                <a:spcPct val="100000"/>
              </a:lnSpc>
              <a:spcBef>
                <a:spcPts val="994"/>
              </a:spcBef>
            </a:pPr>
            <a:r>
              <a:rPr sz="1600" spc="270" dirty="0">
                <a:solidFill>
                  <a:srgbClr val="89D0D5"/>
                </a:solidFill>
                <a:latin typeface="Arial"/>
                <a:cs typeface="Arial"/>
              </a:rPr>
              <a:t> </a:t>
            </a:r>
            <a:r>
              <a:rPr sz="2000" spc="-5" dirty="0">
                <a:solidFill>
                  <a:srgbClr val="FFFFFF"/>
                </a:solidFill>
                <a:latin typeface="Carlito"/>
                <a:cs typeface="Carlito"/>
              </a:rPr>
              <a:t>Recommendation </a:t>
            </a:r>
            <a:r>
              <a:rPr sz="2000" spc="-15" dirty="0">
                <a:solidFill>
                  <a:srgbClr val="FFFFFF"/>
                </a:solidFill>
                <a:latin typeface="Carlito"/>
                <a:cs typeface="Carlito"/>
              </a:rPr>
              <a:t>System </a:t>
            </a:r>
            <a:r>
              <a:rPr sz="2000" spc="-10" dirty="0">
                <a:solidFill>
                  <a:srgbClr val="FFFFFF"/>
                </a:solidFill>
                <a:latin typeface="Carlito"/>
                <a:cs typeface="Carlito"/>
              </a:rPr>
              <a:t>solve </a:t>
            </a:r>
            <a:r>
              <a:rPr sz="2000" dirty="0">
                <a:solidFill>
                  <a:srgbClr val="FFFFFF"/>
                </a:solidFill>
                <a:latin typeface="Carlito"/>
                <a:cs typeface="Carlito"/>
              </a:rPr>
              <a:t>this </a:t>
            </a:r>
            <a:r>
              <a:rPr sz="2000" spc="-10" dirty="0">
                <a:solidFill>
                  <a:srgbClr val="FFFFFF"/>
                </a:solidFill>
                <a:latin typeface="Carlito"/>
                <a:cs typeface="Carlito"/>
              </a:rPr>
              <a:t>problem </a:t>
            </a:r>
            <a:r>
              <a:rPr sz="2000" spc="-5" dirty="0">
                <a:solidFill>
                  <a:srgbClr val="FFFFFF"/>
                </a:solidFill>
                <a:latin typeface="Carlito"/>
                <a:cs typeface="Carlito"/>
              </a:rPr>
              <a:t>by searching through huge </a:t>
            </a:r>
            <a:r>
              <a:rPr sz="2000" spc="-70" dirty="0">
                <a:solidFill>
                  <a:srgbClr val="FFFFFF"/>
                </a:solidFill>
                <a:latin typeface="Carlito"/>
                <a:cs typeface="Carlito"/>
              </a:rPr>
              <a:t>volume  </a:t>
            </a:r>
            <a:r>
              <a:rPr sz="2000" spc="-5" dirty="0">
                <a:solidFill>
                  <a:srgbClr val="FFFFFF"/>
                </a:solidFill>
                <a:latin typeface="Carlito"/>
                <a:cs typeface="Carlito"/>
              </a:rPr>
              <a:t>of dynamically </a:t>
            </a:r>
            <a:r>
              <a:rPr sz="2000" spc="-10" dirty="0">
                <a:solidFill>
                  <a:srgbClr val="FFFFFF"/>
                </a:solidFill>
                <a:latin typeface="Carlito"/>
                <a:cs typeface="Carlito"/>
              </a:rPr>
              <a:t>generated information </a:t>
            </a:r>
            <a:r>
              <a:rPr sz="2000" spc="-15" dirty="0">
                <a:solidFill>
                  <a:srgbClr val="FFFFFF"/>
                </a:solidFill>
                <a:latin typeface="Carlito"/>
                <a:cs typeface="Carlito"/>
              </a:rPr>
              <a:t>to offer </a:t>
            </a:r>
            <a:r>
              <a:rPr sz="2000" dirty="0">
                <a:solidFill>
                  <a:srgbClr val="FFFFFF"/>
                </a:solidFill>
                <a:latin typeface="Carlito"/>
                <a:cs typeface="Carlito"/>
              </a:rPr>
              <a:t>the </a:t>
            </a:r>
            <a:r>
              <a:rPr sz="2000" spc="-10" dirty="0">
                <a:solidFill>
                  <a:srgbClr val="FFFFFF"/>
                </a:solidFill>
                <a:latin typeface="Carlito"/>
                <a:cs typeface="Carlito"/>
              </a:rPr>
              <a:t>users </a:t>
            </a:r>
            <a:r>
              <a:rPr sz="2000" spc="-5" dirty="0">
                <a:solidFill>
                  <a:srgbClr val="FFFFFF"/>
                </a:solidFill>
                <a:latin typeface="Carlito"/>
                <a:cs typeface="Carlito"/>
              </a:rPr>
              <a:t>with modified</a:t>
            </a:r>
            <a:r>
              <a:rPr sz="2000" spc="70" dirty="0">
                <a:solidFill>
                  <a:srgbClr val="FFFFFF"/>
                </a:solidFill>
                <a:latin typeface="Carlito"/>
                <a:cs typeface="Carlito"/>
              </a:rPr>
              <a:t> </a:t>
            </a:r>
            <a:r>
              <a:rPr sz="2000" spc="-10" dirty="0">
                <a:solidFill>
                  <a:srgbClr val="FFFFFF"/>
                </a:solidFill>
                <a:latin typeface="Carlito"/>
                <a:cs typeface="Carlito"/>
              </a:rPr>
              <a:t>content.</a:t>
            </a:r>
            <a:endParaRPr sz="2000" dirty="0">
              <a:latin typeface="Carlito"/>
              <a:cs typeface="Carlito"/>
            </a:endParaRPr>
          </a:p>
          <a:p>
            <a:pPr marL="355600" marR="99695" indent="-342900" algn="just">
              <a:lnSpc>
                <a:spcPct val="100000"/>
              </a:lnSpc>
              <a:spcBef>
                <a:spcPts val="1010"/>
              </a:spcBef>
            </a:pPr>
            <a:r>
              <a:rPr sz="1600" spc="270" dirty="0">
                <a:solidFill>
                  <a:srgbClr val="89D0D5"/>
                </a:solidFill>
                <a:latin typeface="Arial"/>
                <a:cs typeface="Arial"/>
              </a:rPr>
              <a:t> </a:t>
            </a:r>
            <a:r>
              <a:rPr sz="2000" spc="-5" dirty="0">
                <a:solidFill>
                  <a:srgbClr val="FFFFFF"/>
                </a:solidFill>
                <a:latin typeface="Carlito"/>
                <a:cs typeface="Carlito"/>
              </a:rPr>
              <a:t>Similarly </a:t>
            </a:r>
            <a:r>
              <a:rPr sz="2000" dirty="0">
                <a:solidFill>
                  <a:srgbClr val="FFFFFF"/>
                </a:solidFill>
                <a:latin typeface="Carlito"/>
                <a:cs typeface="Carlito"/>
              </a:rPr>
              <a:t>when </a:t>
            </a:r>
            <a:r>
              <a:rPr sz="2000" spc="-10" dirty="0">
                <a:solidFill>
                  <a:srgbClr val="FFFFFF"/>
                </a:solidFill>
                <a:latin typeface="Carlito"/>
                <a:cs typeface="Carlito"/>
              </a:rPr>
              <a:t>we </a:t>
            </a:r>
            <a:r>
              <a:rPr sz="2000" spc="-5" dirty="0">
                <a:solidFill>
                  <a:srgbClr val="FFFFFF"/>
                </a:solidFill>
                <a:latin typeface="Carlito"/>
                <a:cs typeface="Carlito"/>
              </a:rPr>
              <a:t>talk </a:t>
            </a:r>
            <a:r>
              <a:rPr sz="2000" dirty="0">
                <a:solidFill>
                  <a:srgbClr val="FFFFFF"/>
                </a:solidFill>
                <a:latin typeface="Carlito"/>
                <a:cs typeface="Carlito"/>
              </a:rPr>
              <a:t>about </a:t>
            </a:r>
            <a:r>
              <a:rPr sz="2000" spc="-10" dirty="0">
                <a:solidFill>
                  <a:srgbClr val="FFFFFF"/>
                </a:solidFill>
                <a:latin typeface="Carlito"/>
                <a:cs typeface="Carlito"/>
              </a:rPr>
              <a:t>Entertainment, </a:t>
            </a:r>
            <a:r>
              <a:rPr sz="2000" spc="-5" dirty="0">
                <a:solidFill>
                  <a:srgbClr val="FFFFFF"/>
                </a:solidFill>
                <a:latin typeface="Carlito"/>
                <a:cs typeface="Carlito"/>
              </a:rPr>
              <a:t>movies comes </a:t>
            </a:r>
            <a:r>
              <a:rPr sz="2000" spc="-15" dirty="0">
                <a:solidFill>
                  <a:srgbClr val="FFFFFF"/>
                </a:solidFill>
                <a:latin typeface="Carlito"/>
                <a:cs typeface="Carlito"/>
              </a:rPr>
              <a:t>to </a:t>
            </a:r>
            <a:r>
              <a:rPr sz="2000" dirty="0">
                <a:solidFill>
                  <a:srgbClr val="FFFFFF"/>
                </a:solidFill>
                <a:latin typeface="Carlito"/>
                <a:cs typeface="Carlito"/>
              </a:rPr>
              <a:t>our </a:t>
            </a:r>
            <a:r>
              <a:rPr sz="2000" spc="-5" dirty="0">
                <a:solidFill>
                  <a:srgbClr val="FFFFFF"/>
                </a:solidFill>
                <a:latin typeface="Carlito"/>
                <a:cs typeface="Carlito"/>
              </a:rPr>
              <a:t>mind. </a:t>
            </a:r>
            <a:r>
              <a:rPr sz="2000" spc="-90" dirty="0">
                <a:solidFill>
                  <a:srgbClr val="FFFFFF"/>
                </a:solidFill>
                <a:latin typeface="Carlito"/>
                <a:cs typeface="Carlito"/>
              </a:rPr>
              <a:t>There  </a:t>
            </a:r>
            <a:r>
              <a:rPr sz="2000" spc="-10" dirty="0">
                <a:solidFill>
                  <a:srgbClr val="FFFFFF"/>
                </a:solidFill>
                <a:latin typeface="Carlito"/>
                <a:cs typeface="Carlito"/>
              </a:rPr>
              <a:t>are </a:t>
            </a:r>
            <a:r>
              <a:rPr sz="2000" dirty="0">
                <a:solidFill>
                  <a:srgbClr val="FFFFFF"/>
                </a:solidFill>
                <a:latin typeface="Carlito"/>
                <a:cs typeface="Carlito"/>
              </a:rPr>
              <a:t>thousands </a:t>
            </a:r>
            <a:r>
              <a:rPr sz="2000" spc="-5" dirty="0">
                <a:solidFill>
                  <a:srgbClr val="FFFFFF"/>
                </a:solidFill>
                <a:latin typeface="Carlito"/>
                <a:cs typeface="Carlito"/>
              </a:rPr>
              <a:t>of movies </a:t>
            </a:r>
            <a:r>
              <a:rPr sz="2000" dirty="0">
                <a:solidFill>
                  <a:srgbClr val="FFFFFF"/>
                </a:solidFill>
                <a:latin typeface="Carlito"/>
                <a:cs typeface="Carlito"/>
              </a:rPr>
              <a:t>in the </a:t>
            </a:r>
            <a:r>
              <a:rPr sz="2000" spc="-10" dirty="0">
                <a:solidFill>
                  <a:srgbClr val="FFFFFF"/>
                </a:solidFill>
                <a:latin typeface="Carlito"/>
                <a:cs typeface="Carlito"/>
              </a:rPr>
              <a:t>Internet </a:t>
            </a:r>
            <a:r>
              <a:rPr sz="2000" spc="-15" dirty="0">
                <a:solidFill>
                  <a:srgbClr val="FFFFFF"/>
                </a:solidFill>
                <a:latin typeface="Carlito"/>
                <a:cs typeface="Carlito"/>
              </a:rPr>
              <a:t>from </a:t>
            </a:r>
            <a:r>
              <a:rPr sz="2000" spc="-5" dirty="0">
                <a:solidFill>
                  <a:srgbClr val="FFFFFF"/>
                </a:solidFill>
                <a:latin typeface="Carlito"/>
                <a:cs typeface="Carlito"/>
              </a:rPr>
              <a:t>decades </a:t>
            </a:r>
            <a:r>
              <a:rPr sz="2000" dirty="0">
                <a:solidFill>
                  <a:srgbClr val="FFFFFF"/>
                </a:solidFill>
                <a:latin typeface="Carlito"/>
                <a:cs typeface="Carlito"/>
              </a:rPr>
              <a:t>and </a:t>
            </a:r>
            <a:r>
              <a:rPr sz="2000" spc="-10" dirty="0">
                <a:solidFill>
                  <a:srgbClr val="FFFFFF"/>
                </a:solidFill>
                <a:latin typeface="Carlito"/>
                <a:cs typeface="Carlito"/>
              </a:rPr>
              <a:t>still </a:t>
            </a:r>
            <a:r>
              <a:rPr sz="2000" spc="-5" dirty="0">
                <a:solidFill>
                  <a:srgbClr val="FFFFFF"/>
                </a:solidFill>
                <a:latin typeface="Carlito"/>
                <a:cs typeface="Carlito"/>
              </a:rPr>
              <a:t>counting. </a:t>
            </a:r>
            <a:r>
              <a:rPr sz="2000" spc="-10" dirty="0">
                <a:solidFill>
                  <a:srgbClr val="FFFFFF"/>
                </a:solidFill>
                <a:latin typeface="Carlito"/>
                <a:cs typeface="Carlito"/>
              </a:rPr>
              <a:t>Users  </a:t>
            </a:r>
            <a:r>
              <a:rPr sz="2000" spc="-5" dirty="0">
                <a:solidFill>
                  <a:srgbClr val="FFFFFF"/>
                </a:solidFill>
                <a:latin typeface="Carlito"/>
                <a:cs typeface="Carlito"/>
              </a:rPr>
              <a:t>gets confused what </a:t>
            </a:r>
            <a:r>
              <a:rPr sz="2000" spc="-15" dirty="0">
                <a:solidFill>
                  <a:srgbClr val="FFFFFF"/>
                </a:solidFill>
                <a:latin typeface="Carlito"/>
                <a:cs typeface="Carlito"/>
              </a:rPr>
              <a:t>to watch, </a:t>
            </a:r>
            <a:r>
              <a:rPr sz="2000" spc="-10" dirty="0">
                <a:solidFill>
                  <a:srgbClr val="FFFFFF"/>
                </a:solidFill>
                <a:latin typeface="Carlito"/>
                <a:cs typeface="Carlito"/>
              </a:rPr>
              <a:t>so </a:t>
            </a:r>
            <a:r>
              <a:rPr sz="2000" dirty="0">
                <a:solidFill>
                  <a:srgbClr val="FFFFFF"/>
                </a:solidFill>
                <a:latin typeface="Carlito"/>
                <a:cs typeface="Carlito"/>
              </a:rPr>
              <a:t>based </a:t>
            </a:r>
            <a:r>
              <a:rPr sz="2000" spc="-5" dirty="0">
                <a:solidFill>
                  <a:srgbClr val="FFFFFF"/>
                </a:solidFill>
                <a:latin typeface="Carlito"/>
                <a:cs typeface="Carlito"/>
              </a:rPr>
              <a:t>on user rating, genres, </a:t>
            </a:r>
            <a:r>
              <a:rPr sz="2000" spc="-10" dirty="0">
                <a:solidFill>
                  <a:srgbClr val="FFFFFF"/>
                </a:solidFill>
                <a:latin typeface="Carlito"/>
                <a:cs typeface="Carlito"/>
              </a:rPr>
              <a:t>preferences </a:t>
            </a:r>
            <a:r>
              <a:rPr sz="2000" dirty="0">
                <a:solidFill>
                  <a:srgbClr val="FFFFFF"/>
                </a:solidFill>
                <a:latin typeface="Carlito"/>
                <a:cs typeface="Carlito"/>
              </a:rPr>
              <a:t>and  </a:t>
            </a:r>
            <a:r>
              <a:rPr sz="2000" spc="-10" dirty="0">
                <a:solidFill>
                  <a:srgbClr val="FFFFFF"/>
                </a:solidFill>
                <a:latin typeface="Carlito"/>
                <a:cs typeface="Carlito"/>
              </a:rPr>
              <a:t>etc. </a:t>
            </a:r>
            <a:r>
              <a:rPr sz="2000" dirty="0">
                <a:solidFill>
                  <a:srgbClr val="FFFFFF"/>
                </a:solidFill>
                <a:latin typeface="Carlito"/>
                <a:cs typeface="Carlito"/>
              </a:rPr>
              <a:t>it </a:t>
            </a:r>
            <a:r>
              <a:rPr sz="2000" spc="-5" dirty="0">
                <a:solidFill>
                  <a:srgbClr val="FFFFFF"/>
                </a:solidFill>
                <a:latin typeface="Carlito"/>
                <a:cs typeface="Carlito"/>
              </a:rPr>
              <a:t>is beneficial </a:t>
            </a:r>
            <a:r>
              <a:rPr sz="2000" spc="-10" dirty="0">
                <a:solidFill>
                  <a:srgbClr val="FFFFFF"/>
                </a:solidFill>
                <a:latin typeface="Carlito"/>
                <a:cs typeface="Carlito"/>
              </a:rPr>
              <a:t>to </a:t>
            </a:r>
            <a:r>
              <a:rPr sz="2000" spc="-5" dirty="0">
                <a:solidFill>
                  <a:srgbClr val="FFFFFF"/>
                </a:solidFill>
                <a:latin typeface="Carlito"/>
                <a:cs typeface="Carlito"/>
              </a:rPr>
              <a:t>build </a:t>
            </a:r>
            <a:r>
              <a:rPr sz="2000" dirty="0">
                <a:solidFill>
                  <a:srgbClr val="FFFFFF"/>
                </a:solidFill>
                <a:latin typeface="Carlito"/>
                <a:cs typeface="Carlito"/>
              </a:rPr>
              <a:t>a </a:t>
            </a:r>
            <a:r>
              <a:rPr sz="2000" spc="-5" dirty="0">
                <a:solidFill>
                  <a:srgbClr val="FFFFFF"/>
                </a:solidFill>
                <a:latin typeface="Carlito"/>
                <a:cs typeface="Carlito"/>
              </a:rPr>
              <a:t>Movie Recommendation </a:t>
            </a:r>
            <a:r>
              <a:rPr sz="2000" spc="-15" dirty="0">
                <a:solidFill>
                  <a:srgbClr val="FFFFFF"/>
                </a:solidFill>
                <a:latin typeface="Carlito"/>
                <a:cs typeface="Carlito"/>
              </a:rPr>
              <a:t>System.</a:t>
            </a:r>
            <a:endParaRPr sz="2000" dirty="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52069"/>
            <a:ext cx="3313684" cy="659155"/>
          </a:xfrm>
          <a:prstGeom prst="rect">
            <a:avLst/>
          </a:prstGeom>
        </p:spPr>
        <p:txBody>
          <a:bodyPr vert="horz" wrap="square" lIns="0" tIns="12700" rIns="0" bIns="0" rtlCol="0">
            <a:spAutoFit/>
          </a:bodyPr>
          <a:lstStyle/>
          <a:p>
            <a:pPr marL="12700">
              <a:lnSpc>
                <a:spcPct val="100000"/>
              </a:lnSpc>
              <a:spcBef>
                <a:spcPts val="100"/>
              </a:spcBef>
            </a:pPr>
            <a:r>
              <a:rPr lang="en-IN" spc="-10" dirty="0"/>
              <a:t>Existing Work</a:t>
            </a:r>
            <a:endParaRPr spc="-10" dirty="0"/>
          </a:p>
        </p:txBody>
      </p:sp>
      <p:sp>
        <p:nvSpPr>
          <p:cNvPr id="3" name="object 3"/>
          <p:cNvSpPr txBox="1"/>
          <p:nvPr/>
        </p:nvSpPr>
        <p:spPr>
          <a:xfrm>
            <a:off x="1183030" y="1490599"/>
            <a:ext cx="8589010" cy="3830954"/>
          </a:xfrm>
          <a:prstGeom prst="rect">
            <a:avLst/>
          </a:prstGeom>
        </p:spPr>
        <p:txBody>
          <a:bodyPr vert="horz" wrap="square" lIns="0" tIns="140335" rIns="0" bIns="0" rtlCol="0">
            <a:spAutoFit/>
          </a:bodyPr>
          <a:lstStyle/>
          <a:p>
            <a:pPr marL="12700">
              <a:lnSpc>
                <a:spcPct val="100000"/>
              </a:lnSpc>
              <a:spcBef>
                <a:spcPts val="1105"/>
              </a:spcBef>
              <a:tabLst>
                <a:tab pos="355600" algn="l"/>
              </a:tabLst>
            </a:pPr>
            <a:r>
              <a:rPr sz="1450" spc="235" dirty="0">
                <a:solidFill>
                  <a:srgbClr val="89D0D5"/>
                </a:solidFill>
                <a:latin typeface="Arial"/>
                <a:cs typeface="Arial"/>
              </a:rPr>
              <a:t>	</a:t>
            </a:r>
            <a:r>
              <a:rPr sz="1800" b="1" spc="-5" dirty="0">
                <a:solidFill>
                  <a:srgbClr val="FFFFFF"/>
                </a:solidFill>
                <a:latin typeface="Carlito"/>
                <a:cs typeface="Carlito"/>
              </a:rPr>
              <a:t>Title</a:t>
            </a:r>
            <a:r>
              <a:rPr sz="1800" spc="-5" dirty="0">
                <a:solidFill>
                  <a:srgbClr val="FFFFFF"/>
                </a:solidFill>
                <a:latin typeface="Carlito"/>
                <a:cs typeface="Carlito"/>
              </a:rPr>
              <a:t>: Movie </a:t>
            </a:r>
            <a:r>
              <a:rPr sz="1800" spc="-10" dirty="0">
                <a:solidFill>
                  <a:srgbClr val="FFFFFF"/>
                </a:solidFill>
                <a:latin typeface="Carlito"/>
                <a:cs typeface="Carlito"/>
              </a:rPr>
              <a:t>Recommendation </a:t>
            </a:r>
            <a:r>
              <a:rPr sz="1800" spc="-15" dirty="0">
                <a:solidFill>
                  <a:srgbClr val="FFFFFF"/>
                </a:solidFill>
                <a:latin typeface="Carlito"/>
                <a:cs typeface="Carlito"/>
              </a:rPr>
              <a:t>System </a:t>
            </a:r>
            <a:r>
              <a:rPr sz="1800" spc="-5" dirty="0">
                <a:solidFill>
                  <a:srgbClr val="FFFFFF"/>
                </a:solidFill>
                <a:latin typeface="Carlito"/>
                <a:cs typeface="Carlito"/>
              </a:rPr>
              <a:t>using Cosine Similarity </a:t>
            </a:r>
            <a:r>
              <a:rPr sz="1800" dirty="0">
                <a:solidFill>
                  <a:srgbClr val="FFFFFF"/>
                </a:solidFill>
                <a:latin typeface="Carlito"/>
                <a:cs typeface="Carlito"/>
              </a:rPr>
              <a:t>and</a:t>
            </a:r>
            <a:r>
              <a:rPr sz="1800" spc="85" dirty="0">
                <a:solidFill>
                  <a:srgbClr val="FFFFFF"/>
                </a:solidFill>
                <a:latin typeface="Carlito"/>
                <a:cs typeface="Carlito"/>
              </a:rPr>
              <a:t> </a:t>
            </a:r>
            <a:r>
              <a:rPr sz="1800" dirty="0">
                <a:solidFill>
                  <a:srgbClr val="FFFFFF"/>
                </a:solidFill>
                <a:latin typeface="Carlito"/>
                <a:cs typeface="Carlito"/>
              </a:rPr>
              <a:t>KNN</a:t>
            </a:r>
            <a:endParaRPr sz="1800" dirty="0">
              <a:latin typeface="Carlito"/>
              <a:cs typeface="Carlito"/>
            </a:endParaRPr>
          </a:p>
          <a:p>
            <a:pPr marL="355600" marR="281305" indent="-343535">
              <a:lnSpc>
                <a:spcPct val="100000"/>
              </a:lnSpc>
              <a:spcBef>
                <a:spcPts val="1010"/>
              </a:spcBef>
              <a:tabLst>
                <a:tab pos="355600" algn="l"/>
              </a:tabLst>
            </a:pPr>
            <a:r>
              <a:rPr sz="1450" spc="235" dirty="0">
                <a:solidFill>
                  <a:srgbClr val="89D0D5"/>
                </a:solidFill>
                <a:latin typeface="Arial"/>
                <a:cs typeface="Arial"/>
              </a:rPr>
              <a:t>	</a:t>
            </a:r>
            <a:r>
              <a:rPr sz="1800" b="1" spc="-5" dirty="0">
                <a:solidFill>
                  <a:srgbClr val="FFFFFF"/>
                </a:solidFill>
                <a:latin typeface="Carlito"/>
                <a:cs typeface="Carlito"/>
              </a:rPr>
              <a:t>Authors: </a:t>
            </a:r>
            <a:r>
              <a:rPr sz="1800" dirty="0">
                <a:solidFill>
                  <a:srgbClr val="FFFFFF"/>
                </a:solidFill>
                <a:latin typeface="Carlito"/>
                <a:cs typeface="Carlito"/>
              </a:rPr>
              <a:t>Ramni </a:t>
            </a:r>
            <a:r>
              <a:rPr sz="1800" spc="-5" dirty="0">
                <a:solidFill>
                  <a:srgbClr val="FFFFFF"/>
                </a:solidFill>
                <a:latin typeface="Carlito"/>
                <a:cs typeface="Carlito"/>
              </a:rPr>
              <a:t>Harbir Singh, </a:t>
            </a:r>
            <a:r>
              <a:rPr sz="1800" spc="-15" dirty="0">
                <a:solidFill>
                  <a:srgbClr val="FFFFFF"/>
                </a:solidFill>
                <a:latin typeface="Carlito"/>
                <a:cs typeface="Carlito"/>
              </a:rPr>
              <a:t>Sargam </a:t>
            </a:r>
            <a:r>
              <a:rPr sz="1800" spc="-5" dirty="0">
                <a:solidFill>
                  <a:srgbClr val="FFFFFF"/>
                </a:solidFill>
                <a:latin typeface="Carlito"/>
                <a:cs typeface="Carlito"/>
              </a:rPr>
              <a:t>Maurya, </a:t>
            </a:r>
            <a:r>
              <a:rPr sz="1800" spc="-25" dirty="0">
                <a:solidFill>
                  <a:srgbClr val="FFFFFF"/>
                </a:solidFill>
                <a:latin typeface="Carlito"/>
                <a:cs typeface="Carlito"/>
              </a:rPr>
              <a:t>Tanisha </a:t>
            </a:r>
            <a:r>
              <a:rPr sz="1800" spc="-20" dirty="0">
                <a:solidFill>
                  <a:srgbClr val="FFFFFF"/>
                </a:solidFill>
                <a:latin typeface="Carlito"/>
                <a:cs typeface="Carlito"/>
              </a:rPr>
              <a:t>Tripathi, </a:t>
            </a:r>
            <a:r>
              <a:rPr sz="1800" spc="-25" dirty="0">
                <a:solidFill>
                  <a:srgbClr val="FFFFFF"/>
                </a:solidFill>
                <a:latin typeface="Carlito"/>
                <a:cs typeface="Carlito"/>
              </a:rPr>
              <a:t>Tushar </a:t>
            </a:r>
            <a:r>
              <a:rPr sz="1800" dirty="0">
                <a:solidFill>
                  <a:srgbClr val="FFFFFF"/>
                </a:solidFill>
                <a:latin typeface="Carlito"/>
                <a:cs typeface="Carlito"/>
              </a:rPr>
              <a:t>Narula, </a:t>
            </a:r>
            <a:r>
              <a:rPr sz="1800" spc="-15" dirty="0">
                <a:solidFill>
                  <a:srgbClr val="FFFFFF"/>
                </a:solidFill>
                <a:latin typeface="Carlito"/>
                <a:cs typeface="Carlito"/>
              </a:rPr>
              <a:t>Gaurav  Srivastav</a:t>
            </a:r>
            <a:endParaRPr sz="1800" dirty="0">
              <a:latin typeface="Carlito"/>
              <a:cs typeface="Carlito"/>
            </a:endParaRPr>
          </a:p>
          <a:p>
            <a:pPr marL="12700">
              <a:lnSpc>
                <a:spcPct val="100000"/>
              </a:lnSpc>
              <a:spcBef>
                <a:spcPts val="994"/>
              </a:spcBef>
              <a:tabLst>
                <a:tab pos="355600" algn="l"/>
              </a:tabLst>
            </a:pPr>
            <a:r>
              <a:rPr sz="1450" spc="240" dirty="0">
                <a:solidFill>
                  <a:srgbClr val="89D0D5"/>
                </a:solidFill>
                <a:latin typeface="Arial"/>
                <a:cs typeface="Arial"/>
              </a:rPr>
              <a:t>	</a:t>
            </a:r>
            <a:r>
              <a:rPr sz="1800" b="1" spc="-35" dirty="0">
                <a:solidFill>
                  <a:srgbClr val="FFFFFF"/>
                </a:solidFill>
                <a:latin typeface="Carlito"/>
                <a:cs typeface="Carlito"/>
              </a:rPr>
              <a:t>Year: </a:t>
            </a:r>
            <a:r>
              <a:rPr sz="1800" dirty="0">
                <a:solidFill>
                  <a:srgbClr val="FFFFFF"/>
                </a:solidFill>
                <a:latin typeface="Carlito"/>
                <a:cs typeface="Carlito"/>
              </a:rPr>
              <a:t>June</a:t>
            </a:r>
            <a:r>
              <a:rPr sz="1800" spc="40" dirty="0">
                <a:solidFill>
                  <a:srgbClr val="FFFFFF"/>
                </a:solidFill>
                <a:latin typeface="Carlito"/>
                <a:cs typeface="Carlito"/>
              </a:rPr>
              <a:t> </a:t>
            </a:r>
            <a:r>
              <a:rPr sz="1800" spc="-5" dirty="0">
                <a:solidFill>
                  <a:srgbClr val="FFFFFF"/>
                </a:solidFill>
                <a:latin typeface="Carlito"/>
                <a:cs typeface="Carlito"/>
              </a:rPr>
              <a:t>2020</a:t>
            </a:r>
            <a:endParaRPr sz="1800" dirty="0">
              <a:latin typeface="Carlito"/>
              <a:cs typeface="Carlito"/>
            </a:endParaRPr>
          </a:p>
          <a:p>
            <a:pPr marL="355600" marR="5080" indent="-343535">
              <a:lnSpc>
                <a:spcPct val="100000"/>
              </a:lnSpc>
              <a:spcBef>
                <a:spcPts val="1000"/>
              </a:spcBef>
              <a:tabLst>
                <a:tab pos="355600" algn="l"/>
              </a:tabLst>
            </a:pPr>
            <a:r>
              <a:rPr sz="1450" spc="235" dirty="0">
                <a:solidFill>
                  <a:srgbClr val="89D0D5"/>
                </a:solidFill>
                <a:latin typeface="Arial"/>
                <a:cs typeface="Arial"/>
              </a:rPr>
              <a:t>	</a:t>
            </a:r>
            <a:r>
              <a:rPr sz="1800" b="1" spc="-5" dirty="0">
                <a:solidFill>
                  <a:srgbClr val="FFFFFF"/>
                </a:solidFill>
                <a:latin typeface="Carlito"/>
                <a:cs typeface="Carlito"/>
              </a:rPr>
              <a:t>Publication: </a:t>
            </a:r>
            <a:r>
              <a:rPr sz="1800" spc="-10" dirty="0">
                <a:solidFill>
                  <a:srgbClr val="FFFFFF"/>
                </a:solidFill>
                <a:latin typeface="Carlito"/>
                <a:cs typeface="Carlito"/>
              </a:rPr>
              <a:t>International </a:t>
            </a:r>
            <a:r>
              <a:rPr sz="1800" dirty="0">
                <a:solidFill>
                  <a:srgbClr val="FFFFFF"/>
                </a:solidFill>
                <a:latin typeface="Carlito"/>
                <a:cs typeface="Carlito"/>
              </a:rPr>
              <a:t>Journal </a:t>
            </a:r>
            <a:r>
              <a:rPr sz="1800" spc="-5" dirty="0">
                <a:solidFill>
                  <a:srgbClr val="FFFFFF"/>
                </a:solidFill>
                <a:latin typeface="Carlito"/>
                <a:cs typeface="Carlito"/>
              </a:rPr>
              <a:t>of Engineering </a:t>
            </a:r>
            <a:r>
              <a:rPr sz="1800" dirty="0">
                <a:solidFill>
                  <a:srgbClr val="FFFFFF"/>
                </a:solidFill>
                <a:latin typeface="Carlito"/>
                <a:cs typeface="Carlito"/>
              </a:rPr>
              <a:t>and </a:t>
            </a:r>
            <a:r>
              <a:rPr sz="1800" spc="-5" dirty="0">
                <a:solidFill>
                  <a:srgbClr val="FFFFFF"/>
                </a:solidFill>
                <a:latin typeface="Carlito"/>
                <a:cs typeface="Carlito"/>
              </a:rPr>
              <a:t>Advanced </a:t>
            </a:r>
            <a:r>
              <a:rPr sz="1800" spc="-20" dirty="0">
                <a:solidFill>
                  <a:srgbClr val="FFFFFF"/>
                </a:solidFill>
                <a:latin typeface="Carlito"/>
                <a:cs typeface="Carlito"/>
              </a:rPr>
              <a:t>Technology </a:t>
            </a:r>
            <a:r>
              <a:rPr sz="1800" spc="-30" dirty="0">
                <a:solidFill>
                  <a:srgbClr val="FFFFFF"/>
                </a:solidFill>
                <a:latin typeface="Carlito"/>
                <a:cs typeface="Carlito"/>
              </a:rPr>
              <a:t>(IJEAT), </a:t>
            </a:r>
            <a:r>
              <a:rPr sz="1800" dirty="0">
                <a:solidFill>
                  <a:srgbClr val="FFFFFF"/>
                </a:solidFill>
                <a:latin typeface="Carlito"/>
                <a:cs typeface="Carlito"/>
              </a:rPr>
              <a:t>ISSN:  2249 – 8958 </a:t>
            </a:r>
            <a:r>
              <a:rPr sz="1800" spc="-5" dirty="0">
                <a:solidFill>
                  <a:srgbClr val="FFFFFF"/>
                </a:solidFill>
                <a:latin typeface="Carlito"/>
                <a:cs typeface="Carlito"/>
              </a:rPr>
              <a:t>(Online), </a:t>
            </a:r>
            <a:r>
              <a:rPr sz="1800" spc="-15" dirty="0">
                <a:solidFill>
                  <a:srgbClr val="FFFFFF"/>
                </a:solidFill>
                <a:latin typeface="Carlito"/>
                <a:cs typeface="Carlito"/>
              </a:rPr>
              <a:t>Volume-9 </a:t>
            </a:r>
            <a:r>
              <a:rPr sz="1800" dirty="0">
                <a:solidFill>
                  <a:srgbClr val="FFFFFF"/>
                </a:solidFill>
                <a:latin typeface="Carlito"/>
                <a:cs typeface="Carlito"/>
              </a:rPr>
              <a:t>Issue-5, June</a:t>
            </a:r>
            <a:r>
              <a:rPr sz="1800" spc="65" dirty="0">
                <a:solidFill>
                  <a:srgbClr val="FFFFFF"/>
                </a:solidFill>
                <a:latin typeface="Carlito"/>
                <a:cs typeface="Carlito"/>
              </a:rPr>
              <a:t> </a:t>
            </a:r>
            <a:r>
              <a:rPr sz="1800" dirty="0">
                <a:solidFill>
                  <a:srgbClr val="FFFFFF"/>
                </a:solidFill>
                <a:latin typeface="Carlito"/>
                <a:cs typeface="Carlito"/>
              </a:rPr>
              <a:t>2020</a:t>
            </a:r>
            <a:endParaRPr sz="1800" dirty="0">
              <a:latin typeface="Carlito"/>
              <a:cs typeface="Carlito"/>
            </a:endParaRPr>
          </a:p>
          <a:p>
            <a:pPr marL="12700" marR="12065">
              <a:lnSpc>
                <a:spcPct val="100000"/>
              </a:lnSpc>
              <a:spcBef>
                <a:spcPts val="985"/>
              </a:spcBef>
            </a:pPr>
            <a:r>
              <a:rPr sz="2000" spc="-5" dirty="0">
                <a:solidFill>
                  <a:srgbClr val="FFFFFF"/>
                </a:solidFill>
                <a:latin typeface="Carlito"/>
                <a:cs typeface="Carlito"/>
              </a:rPr>
              <a:t>This </a:t>
            </a:r>
            <a:r>
              <a:rPr sz="2000" dirty="0">
                <a:solidFill>
                  <a:srgbClr val="FFFFFF"/>
                </a:solidFill>
                <a:latin typeface="Carlito"/>
                <a:cs typeface="Carlito"/>
              </a:rPr>
              <a:t>paper </a:t>
            </a:r>
            <a:r>
              <a:rPr sz="2000" spc="-5" dirty="0">
                <a:solidFill>
                  <a:srgbClr val="FFFFFF"/>
                </a:solidFill>
                <a:latin typeface="Carlito"/>
                <a:cs typeface="Carlito"/>
              </a:rPr>
              <a:t>describes </a:t>
            </a:r>
            <a:r>
              <a:rPr sz="2000" dirty="0">
                <a:solidFill>
                  <a:srgbClr val="FFFFFF"/>
                </a:solidFill>
                <a:latin typeface="Carlito"/>
                <a:cs typeface="Carlito"/>
              </a:rPr>
              <a:t>an </a:t>
            </a:r>
            <a:r>
              <a:rPr sz="2000" spc="-5" dirty="0">
                <a:solidFill>
                  <a:srgbClr val="FFFFFF"/>
                </a:solidFill>
                <a:latin typeface="Carlito"/>
                <a:cs typeface="Carlito"/>
              </a:rPr>
              <a:t>approach </a:t>
            </a:r>
            <a:r>
              <a:rPr sz="2000" dirty="0">
                <a:solidFill>
                  <a:srgbClr val="FFFFFF"/>
                </a:solidFill>
                <a:latin typeface="Carlito"/>
                <a:cs typeface="Carlito"/>
              </a:rPr>
              <a:t>which </a:t>
            </a:r>
            <a:r>
              <a:rPr sz="2000" spc="-20" dirty="0">
                <a:solidFill>
                  <a:srgbClr val="FFFFFF"/>
                </a:solidFill>
                <a:latin typeface="Carlito"/>
                <a:cs typeface="Carlito"/>
              </a:rPr>
              <a:t>offers </a:t>
            </a:r>
            <a:r>
              <a:rPr sz="2000" spc="-10" dirty="0">
                <a:solidFill>
                  <a:srgbClr val="FFFFFF"/>
                </a:solidFill>
                <a:latin typeface="Carlito"/>
                <a:cs typeface="Carlito"/>
              </a:rPr>
              <a:t>generalized </a:t>
            </a:r>
            <a:r>
              <a:rPr sz="2000" spc="-5" dirty="0">
                <a:solidFill>
                  <a:srgbClr val="FFFFFF"/>
                </a:solidFill>
                <a:latin typeface="Carlito"/>
                <a:cs typeface="Carlito"/>
              </a:rPr>
              <a:t>recommendations </a:t>
            </a:r>
            <a:r>
              <a:rPr sz="2000" spc="-15" dirty="0">
                <a:solidFill>
                  <a:srgbClr val="FFFFFF"/>
                </a:solidFill>
                <a:latin typeface="Carlito"/>
                <a:cs typeface="Carlito"/>
              </a:rPr>
              <a:t>to  </a:t>
            </a:r>
            <a:r>
              <a:rPr sz="2000" spc="-10" dirty="0">
                <a:solidFill>
                  <a:srgbClr val="FFFFFF"/>
                </a:solidFill>
                <a:latin typeface="Carlito"/>
                <a:cs typeface="Carlito"/>
              </a:rPr>
              <a:t>every </a:t>
            </a:r>
            <a:r>
              <a:rPr sz="2000" spc="-40" dirty="0">
                <a:solidFill>
                  <a:srgbClr val="FFFFFF"/>
                </a:solidFill>
                <a:latin typeface="Carlito"/>
                <a:cs typeface="Carlito"/>
              </a:rPr>
              <a:t>user, </a:t>
            </a:r>
            <a:r>
              <a:rPr sz="2000" spc="-5" dirty="0">
                <a:solidFill>
                  <a:srgbClr val="FFFFFF"/>
                </a:solidFill>
                <a:latin typeface="Carlito"/>
                <a:cs typeface="Carlito"/>
              </a:rPr>
              <a:t>based on movie popularity and/or genre. Content-Based Recommender  </a:t>
            </a:r>
            <a:r>
              <a:rPr sz="2000" spc="-15" dirty="0">
                <a:solidFill>
                  <a:srgbClr val="FFFFFF"/>
                </a:solidFill>
                <a:latin typeface="Carlito"/>
                <a:cs typeface="Carlito"/>
              </a:rPr>
              <a:t>System </a:t>
            </a:r>
            <a:r>
              <a:rPr sz="2000" dirty="0">
                <a:solidFill>
                  <a:srgbClr val="FFFFFF"/>
                </a:solidFill>
                <a:latin typeface="Carlito"/>
                <a:cs typeface="Carlito"/>
              </a:rPr>
              <a:t>is </a:t>
            </a:r>
            <a:r>
              <a:rPr sz="2000" spc="-10" dirty="0">
                <a:solidFill>
                  <a:srgbClr val="FFFFFF"/>
                </a:solidFill>
                <a:latin typeface="Carlito"/>
                <a:cs typeface="Carlito"/>
              </a:rPr>
              <a:t>implemented </a:t>
            </a:r>
            <a:r>
              <a:rPr sz="2000" spc="-5" dirty="0">
                <a:solidFill>
                  <a:srgbClr val="FFFFFF"/>
                </a:solidFill>
                <a:latin typeface="Carlito"/>
                <a:cs typeface="Carlito"/>
              </a:rPr>
              <a:t>using </a:t>
            </a:r>
            <a:r>
              <a:rPr sz="2000" spc="-10" dirty="0">
                <a:solidFill>
                  <a:srgbClr val="FFFFFF"/>
                </a:solidFill>
                <a:latin typeface="Carlito"/>
                <a:cs typeface="Carlito"/>
              </a:rPr>
              <a:t>various </a:t>
            </a:r>
            <a:r>
              <a:rPr sz="2000" dirty="0">
                <a:solidFill>
                  <a:srgbClr val="FFFFFF"/>
                </a:solidFill>
                <a:latin typeface="Carlito"/>
                <a:cs typeface="Carlito"/>
              </a:rPr>
              <a:t>deep learning </a:t>
            </a:r>
            <a:r>
              <a:rPr sz="2000" spc="-5" dirty="0">
                <a:solidFill>
                  <a:srgbClr val="FFFFFF"/>
                </a:solidFill>
                <a:latin typeface="Carlito"/>
                <a:cs typeface="Carlito"/>
              </a:rPr>
              <a:t>approaches. This </a:t>
            </a:r>
            <a:r>
              <a:rPr sz="2000" dirty="0">
                <a:solidFill>
                  <a:srgbClr val="FFFFFF"/>
                </a:solidFill>
                <a:latin typeface="Carlito"/>
                <a:cs typeface="Carlito"/>
              </a:rPr>
              <a:t>paper </a:t>
            </a:r>
            <a:r>
              <a:rPr sz="2000" spc="-5" dirty="0">
                <a:solidFill>
                  <a:srgbClr val="FFFFFF"/>
                </a:solidFill>
                <a:latin typeface="Carlito"/>
                <a:cs typeface="Carlito"/>
              </a:rPr>
              <a:t>also  gives </a:t>
            </a:r>
            <a:r>
              <a:rPr sz="2000" dirty="0">
                <a:solidFill>
                  <a:srgbClr val="FFFFFF"/>
                </a:solidFill>
                <a:latin typeface="Carlito"/>
                <a:cs typeface="Carlito"/>
              </a:rPr>
              <a:t>an </a:t>
            </a:r>
            <a:r>
              <a:rPr sz="2000" spc="-5" dirty="0">
                <a:solidFill>
                  <a:srgbClr val="FFFFFF"/>
                </a:solidFill>
                <a:latin typeface="Carlito"/>
                <a:cs typeface="Carlito"/>
              </a:rPr>
              <a:t>insight </a:t>
            </a:r>
            <a:r>
              <a:rPr sz="2000" spc="-15" dirty="0">
                <a:solidFill>
                  <a:srgbClr val="FFFFFF"/>
                </a:solidFill>
                <a:latin typeface="Carlito"/>
                <a:cs typeface="Carlito"/>
              </a:rPr>
              <a:t>into </a:t>
            </a:r>
            <a:r>
              <a:rPr sz="2000" spc="-10" dirty="0">
                <a:solidFill>
                  <a:srgbClr val="FFFFFF"/>
                </a:solidFill>
                <a:latin typeface="Carlito"/>
                <a:cs typeface="Carlito"/>
              </a:rPr>
              <a:t>problems </a:t>
            </a:r>
            <a:r>
              <a:rPr sz="2000" dirty="0">
                <a:solidFill>
                  <a:srgbClr val="FFFFFF"/>
                </a:solidFill>
                <a:latin typeface="Carlito"/>
                <a:cs typeface="Carlito"/>
              </a:rPr>
              <a:t>which </a:t>
            </a:r>
            <a:r>
              <a:rPr sz="2000" spc="-10" dirty="0">
                <a:solidFill>
                  <a:srgbClr val="FFFFFF"/>
                </a:solidFill>
                <a:latin typeface="Carlito"/>
                <a:cs typeface="Carlito"/>
              </a:rPr>
              <a:t>are faced </a:t>
            </a:r>
            <a:r>
              <a:rPr sz="2000" dirty="0">
                <a:solidFill>
                  <a:srgbClr val="FFFFFF"/>
                </a:solidFill>
                <a:latin typeface="Carlito"/>
                <a:cs typeface="Carlito"/>
              </a:rPr>
              <a:t>in </a:t>
            </a:r>
            <a:r>
              <a:rPr sz="2000" spc="-10" dirty="0">
                <a:solidFill>
                  <a:srgbClr val="FFFFFF"/>
                </a:solidFill>
                <a:latin typeface="Carlito"/>
                <a:cs typeface="Carlito"/>
              </a:rPr>
              <a:t>content-based </a:t>
            </a:r>
            <a:r>
              <a:rPr sz="2000" spc="-5" dirty="0">
                <a:solidFill>
                  <a:srgbClr val="FFFFFF"/>
                </a:solidFill>
                <a:latin typeface="Carlito"/>
                <a:cs typeface="Carlito"/>
              </a:rPr>
              <a:t>recommendation  </a:t>
            </a:r>
            <a:r>
              <a:rPr sz="2000" spc="-20" dirty="0">
                <a:solidFill>
                  <a:srgbClr val="FFFFFF"/>
                </a:solidFill>
                <a:latin typeface="Carlito"/>
                <a:cs typeface="Carlito"/>
              </a:rPr>
              <a:t>system</a:t>
            </a:r>
            <a:r>
              <a:rPr lang="en-IN" sz="2000" spc="-20" dirty="0">
                <a:solidFill>
                  <a:srgbClr val="FFFFFF"/>
                </a:solidFill>
                <a:latin typeface="Carlito"/>
                <a:cs typeface="Carlito"/>
              </a:rPr>
              <a:t>.</a:t>
            </a:r>
            <a:endParaRPr sz="20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52069"/>
            <a:ext cx="8845550" cy="1306830"/>
          </a:xfrm>
          <a:prstGeom prst="rect">
            <a:avLst/>
          </a:prstGeom>
        </p:spPr>
        <p:txBody>
          <a:bodyPr vert="horz" wrap="square" lIns="0" tIns="12700" rIns="0" bIns="0" rtlCol="0">
            <a:spAutoFit/>
          </a:bodyPr>
          <a:lstStyle/>
          <a:p>
            <a:pPr marL="12700" marR="5080">
              <a:lnSpc>
                <a:spcPct val="100000"/>
              </a:lnSpc>
              <a:spcBef>
                <a:spcPts val="100"/>
              </a:spcBef>
            </a:pPr>
            <a:r>
              <a:rPr spc="-10" dirty="0"/>
              <a:t>Comprehensive </a:t>
            </a:r>
            <a:r>
              <a:rPr spc="-5" dirty="0"/>
              <a:t>Movie </a:t>
            </a:r>
            <a:r>
              <a:rPr spc="-15" dirty="0"/>
              <a:t>Recommendation  </a:t>
            </a:r>
            <a:r>
              <a:rPr spc="-35" dirty="0"/>
              <a:t>System</a:t>
            </a:r>
          </a:p>
        </p:txBody>
      </p:sp>
      <p:sp>
        <p:nvSpPr>
          <p:cNvPr id="3" name="object 3"/>
          <p:cNvSpPr txBox="1"/>
          <p:nvPr/>
        </p:nvSpPr>
        <p:spPr>
          <a:xfrm>
            <a:off x="1157630" y="2101263"/>
            <a:ext cx="7649209" cy="2488565"/>
          </a:xfrm>
          <a:prstGeom prst="rect">
            <a:avLst/>
          </a:prstGeom>
        </p:spPr>
        <p:txBody>
          <a:bodyPr vert="horz" wrap="square" lIns="0" tIns="138430" rIns="0" bIns="0" rtlCol="0">
            <a:spAutoFit/>
          </a:bodyPr>
          <a:lstStyle/>
          <a:p>
            <a:pPr marL="38100">
              <a:lnSpc>
                <a:spcPct val="100000"/>
              </a:lnSpc>
              <a:spcBef>
                <a:spcPts val="1090"/>
              </a:spcBef>
              <a:tabLst>
                <a:tab pos="381000" algn="l"/>
              </a:tabLst>
            </a:pPr>
            <a:r>
              <a:rPr sz="1600" spc="270" dirty="0">
                <a:solidFill>
                  <a:srgbClr val="89D0D5"/>
                </a:solidFill>
                <a:latin typeface="Arial"/>
                <a:cs typeface="Arial"/>
              </a:rPr>
              <a:t>	</a:t>
            </a:r>
            <a:r>
              <a:rPr sz="2000" b="1" spc="-5" dirty="0">
                <a:solidFill>
                  <a:srgbClr val="FFFFFF"/>
                </a:solidFill>
                <a:latin typeface="Carlito"/>
                <a:cs typeface="Carlito"/>
              </a:rPr>
              <a:t>Authors: </a:t>
            </a:r>
            <a:r>
              <a:rPr sz="2000" spc="-10" dirty="0">
                <a:solidFill>
                  <a:srgbClr val="FFFFFF"/>
                </a:solidFill>
                <a:latin typeface="Carlito"/>
                <a:cs typeface="Carlito"/>
              </a:rPr>
              <a:t>Hrisav </a:t>
            </a:r>
            <a:r>
              <a:rPr sz="2000" spc="-5" dirty="0">
                <a:solidFill>
                  <a:srgbClr val="FFFFFF"/>
                </a:solidFill>
                <a:latin typeface="Carlito"/>
                <a:cs typeface="Carlito"/>
              </a:rPr>
              <a:t>Bhowmick, </a:t>
            </a:r>
            <a:r>
              <a:rPr sz="2000" dirty="0">
                <a:solidFill>
                  <a:srgbClr val="FFFFFF"/>
                </a:solidFill>
                <a:latin typeface="Carlito"/>
                <a:cs typeface="Carlito"/>
              </a:rPr>
              <a:t>Ananda </a:t>
            </a:r>
            <a:r>
              <a:rPr sz="2000" spc="-10" dirty="0">
                <a:solidFill>
                  <a:srgbClr val="FFFFFF"/>
                </a:solidFill>
                <a:latin typeface="Carlito"/>
                <a:cs typeface="Carlito"/>
              </a:rPr>
              <a:t>Chatterjee, Jaydip</a:t>
            </a:r>
            <a:r>
              <a:rPr sz="2000" spc="-15" dirty="0">
                <a:solidFill>
                  <a:srgbClr val="FFFFFF"/>
                </a:solidFill>
                <a:latin typeface="Carlito"/>
                <a:cs typeface="Carlito"/>
              </a:rPr>
              <a:t> </a:t>
            </a:r>
            <a:r>
              <a:rPr sz="2000" spc="-5" dirty="0">
                <a:solidFill>
                  <a:srgbClr val="FFFFFF"/>
                </a:solidFill>
                <a:latin typeface="Carlito"/>
                <a:cs typeface="Carlito"/>
              </a:rPr>
              <a:t>Sen.</a:t>
            </a:r>
            <a:endParaRPr sz="2000">
              <a:latin typeface="Carlito"/>
              <a:cs typeface="Carlito"/>
            </a:endParaRPr>
          </a:p>
          <a:p>
            <a:pPr marL="38100">
              <a:lnSpc>
                <a:spcPct val="100000"/>
              </a:lnSpc>
              <a:spcBef>
                <a:spcPts val="994"/>
              </a:spcBef>
              <a:tabLst>
                <a:tab pos="381000" algn="l"/>
              </a:tabLst>
            </a:pPr>
            <a:r>
              <a:rPr sz="1600" spc="270" dirty="0">
                <a:solidFill>
                  <a:srgbClr val="89D0D5"/>
                </a:solidFill>
                <a:latin typeface="Arial"/>
                <a:cs typeface="Arial"/>
              </a:rPr>
              <a:t>	</a:t>
            </a:r>
            <a:r>
              <a:rPr sz="2000" b="1" spc="-35" dirty="0">
                <a:solidFill>
                  <a:srgbClr val="FFFFFF"/>
                </a:solidFill>
                <a:latin typeface="Carlito"/>
                <a:cs typeface="Carlito"/>
              </a:rPr>
              <a:t>Year: </a:t>
            </a:r>
            <a:r>
              <a:rPr sz="2000" dirty="0">
                <a:solidFill>
                  <a:srgbClr val="FFFFFF"/>
                </a:solidFill>
                <a:latin typeface="Carlito"/>
                <a:cs typeface="Carlito"/>
              </a:rPr>
              <a:t>23 </a:t>
            </a:r>
            <a:r>
              <a:rPr sz="2000" spc="-5" dirty="0">
                <a:solidFill>
                  <a:srgbClr val="FFFFFF"/>
                </a:solidFill>
                <a:latin typeface="Carlito"/>
                <a:cs typeface="Carlito"/>
              </a:rPr>
              <a:t>Dec</a:t>
            </a:r>
            <a:r>
              <a:rPr sz="2000" spc="-10" dirty="0">
                <a:solidFill>
                  <a:srgbClr val="FFFFFF"/>
                </a:solidFill>
                <a:latin typeface="Carlito"/>
                <a:cs typeface="Carlito"/>
              </a:rPr>
              <a:t> </a:t>
            </a:r>
            <a:r>
              <a:rPr sz="2000" dirty="0">
                <a:solidFill>
                  <a:srgbClr val="FFFFFF"/>
                </a:solidFill>
                <a:latin typeface="Carlito"/>
                <a:cs typeface="Carlito"/>
              </a:rPr>
              <a:t>2021</a:t>
            </a:r>
            <a:endParaRPr sz="2000">
              <a:latin typeface="Carlito"/>
              <a:cs typeface="Carlito"/>
            </a:endParaRPr>
          </a:p>
          <a:p>
            <a:pPr marL="38100">
              <a:lnSpc>
                <a:spcPct val="100000"/>
              </a:lnSpc>
              <a:spcBef>
                <a:spcPts val="1010"/>
              </a:spcBef>
              <a:tabLst>
                <a:tab pos="381000" algn="l"/>
              </a:tabLst>
            </a:pPr>
            <a:r>
              <a:rPr sz="1600" spc="270" dirty="0">
                <a:solidFill>
                  <a:srgbClr val="89D0D5"/>
                </a:solidFill>
                <a:latin typeface="Arial"/>
                <a:cs typeface="Arial"/>
              </a:rPr>
              <a:t>	</a:t>
            </a:r>
            <a:r>
              <a:rPr sz="2000" b="1" spc="-5" dirty="0">
                <a:solidFill>
                  <a:srgbClr val="FFFFFF"/>
                </a:solidFill>
                <a:latin typeface="Carlito"/>
                <a:cs typeface="Carlito"/>
              </a:rPr>
              <a:t>Publication: </a:t>
            </a:r>
            <a:r>
              <a:rPr sz="2000" u="heavy" dirty="0">
                <a:solidFill>
                  <a:srgbClr val="FFFFFF"/>
                </a:solidFill>
                <a:uFill>
                  <a:solidFill>
                    <a:srgbClr val="FFFFFF"/>
                  </a:solidFill>
                </a:uFill>
                <a:latin typeface="Carlito"/>
                <a:cs typeface="Carlito"/>
                <a:hlinkClick r:id="rId2"/>
              </a:rPr>
              <a:t>arXiv:2112.12463</a:t>
            </a:r>
            <a:r>
              <a:rPr sz="2000" spc="-75" dirty="0">
                <a:solidFill>
                  <a:srgbClr val="FFFFFF"/>
                </a:solidFill>
                <a:latin typeface="Carlito"/>
                <a:cs typeface="Carlito"/>
                <a:hlinkClick r:id="rId2"/>
              </a:rPr>
              <a:t> </a:t>
            </a:r>
            <a:r>
              <a:rPr sz="2000" b="1" dirty="0">
                <a:solidFill>
                  <a:srgbClr val="FFFFFF"/>
                </a:solidFill>
                <a:latin typeface="Carlito"/>
                <a:cs typeface="Carlito"/>
              </a:rPr>
              <a:t>[cs.IR]</a:t>
            </a:r>
            <a:endParaRPr sz="2000">
              <a:latin typeface="Carlito"/>
              <a:cs typeface="Carlito"/>
            </a:endParaRPr>
          </a:p>
          <a:p>
            <a:pPr marL="38100">
              <a:lnSpc>
                <a:spcPct val="100000"/>
              </a:lnSpc>
              <a:spcBef>
                <a:spcPts val="994"/>
              </a:spcBef>
              <a:tabLst>
                <a:tab pos="381000" algn="l"/>
              </a:tabLst>
            </a:pPr>
            <a:r>
              <a:rPr sz="1600" spc="270" dirty="0">
                <a:solidFill>
                  <a:srgbClr val="89D0D5"/>
                </a:solidFill>
                <a:latin typeface="Arial"/>
                <a:cs typeface="Arial"/>
              </a:rPr>
              <a:t>	</a:t>
            </a:r>
            <a:r>
              <a:rPr sz="2000" b="1" spc="-10" dirty="0">
                <a:solidFill>
                  <a:srgbClr val="FFFFFF"/>
                </a:solidFill>
                <a:latin typeface="Carlito"/>
                <a:cs typeface="Carlito"/>
              </a:rPr>
              <a:t>Paper </a:t>
            </a:r>
            <a:r>
              <a:rPr sz="2000" b="1" spc="-5" dirty="0">
                <a:solidFill>
                  <a:srgbClr val="FFFFFF"/>
                </a:solidFill>
                <a:latin typeface="Carlito"/>
                <a:cs typeface="Carlito"/>
              </a:rPr>
              <a:t>Title: </a:t>
            </a:r>
            <a:r>
              <a:rPr sz="2000" spc="-5" dirty="0">
                <a:solidFill>
                  <a:srgbClr val="FFFFFF"/>
                </a:solidFill>
                <a:latin typeface="Carlito"/>
                <a:cs typeface="Carlito"/>
              </a:rPr>
              <a:t>Comprehensive Movie Recommendation </a:t>
            </a:r>
            <a:r>
              <a:rPr sz="2000" spc="-15" dirty="0">
                <a:solidFill>
                  <a:srgbClr val="FFFFFF"/>
                </a:solidFill>
                <a:latin typeface="Carlito"/>
                <a:cs typeface="Carlito"/>
              </a:rPr>
              <a:t>System, </a:t>
            </a:r>
            <a:r>
              <a:rPr sz="2000" spc="5" dirty="0">
                <a:solidFill>
                  <a:srgbClr val="FFFFFF"/>
                </a:solidFill>
                <a:latin typeface="Carlito"/>
                <a:cs typeface="Carlito"/>
              </a:rPr>
              <a:t>23</a:t>
            </a:r>
            <a:r>
              <a:rPr sz="1950" spc="7" baseline="25641" dirty="0">
                <a:solidFill>
                  <a:srgbClr val="FFFFFF"/>
                </a:solidFill>
                <a:latin typeface="Carlito"/>
                <a:cs typeface="Carlito"/>
              </a:rPr>
              <a:t>rd</a:t>
            </a:r>
            <a:r>
              <a:rPr sz="1950" spc="179" baseline="25641" dirty="0">
                <a:solidFill>
                  <a:srgbClr val="FFFFFF"/>
                </a:solidFill>
                <a:latin typeface="Carlito"/>
                <a:cs typeface="Carlito"/>
              </a:rPr>
              <a:t> </a:t>
            </a:r>
            <a:r>
              <a:rPr sz="2000" spc="-5" dirty="0">
                <a:solidFill>
                  <a:srgbClr val="FFFFFF"/>
                </a:solidFill>
                <a:latin typeface="Carlito"/>
                <a:cs typeface="Carlito"/>
              </a:rPr>
              <a:t>Dec</a:t>
            </a:r>
            <a:endParaRPr sz="2000">
              <a:latin typeface="Carlito"/>
              <a:cs typeface="Carlito"/>
            </a:endParaRPr>
          </a:p>
          <a:p>
            <a:pPr marL="381000">
              <a:lnSpc>
                <a:spcPct val="100000"/>
              </a:lnSpc>
            </a:pPr>
            <a:r>
              <a:rPr sz="2000" dirty="0">
                <a:solidFill>
                  <a:srgbClr val="FFFFFF"/>
                </a:solidFill>
                <a:latin typeface="Carlito"/>
                <a:cs typeface="Carlito"/>
              </a:rPr>
              <a:t>2021, </a:t>
            </a:r>
            <a:r>
              <a:rPr sz="2000" u="heavy" spc="-15" dirty="0">
                <a:solidFill>
                  <a:srgbClr val="FFFFFF"/>
                </a:solidFill>
                <a:uFill>
                  <a:solidFill>
                    <a:srgbClr val="FFFFFF"/>
                  </a:solidFill>
                </a:uFill>
                <a:latin typeface="Carlito"/>
                <a:cs typeface="Carlito"/>
                <a:hlinkClick r:id="rId3"/>
              </a:rPr>
              <a:t>Hrisav </a:t>
            </a:r>
            <a:r>
              <a:rPr sz="2000" u="heavy" spc="-5" dirty="0">
                <a:solidFill>
                  <a:srgbClr val="FFFFFF"/>
                </a:solidFill>
                <a:uFill>
                  <a:solidFill>
                    <a:srgbClr val="FFFFFF"/>
                  </a:solidFill>
                </a:uFill>
                <a:latin typeface="Carlito"/>
                <a:cs typeface="Carlito"/>
                <a:hlinkClick r:id="rId3"/>
              </a:rPr>
              <a:t>Bhowmick</a:t>
            </a:r>
            <a:r>
              <a:rPr sz="2000" spc="-5" dirty="0">
                <a:solidFill>
                  <a:srgbClr val="FFFFFF"/>
                </a:solidFill>
                <a:latin typeface="Carlito"/>
                <a:cs typeface="Carlito"/>
              </a:rPr>
              <a:t>, </a:t>
            </a:r>
            <a:r>
              <a:rPr sz="2000" u="heavy" dirty="0">
                <a:solidFill>
                  <a:srgbClr val="FFFFFF"/>
                </a:solidFill>
                <a:uFill>
                  <a:solidFill>
                    <a:srgbClr val="FFFFFF"/>
                  </a:solidFill>
                </a:uFill>
                <a:latin typeface="Carlito"/>
                <a:cs typeface="Carlito"/>
                <a:hlinkClick r:id="rId4"/>
              </a:rPr>
              <a:t>Ananda </a:t>
            </a:r>
            <a:r>
              <a:rPr sz="2000" u="heavy" spc="-10" dirty="0">
                <a:solidFill>
                  <a:srgbClr val="FFFFFF"/>
                </a:solidFill>
                <a:uFill>
                  <a:solidFill>
                    <a:srgbClr val="FFFFFF"/>
                  </a:solidFill>
                </a:uFill>
                <a:latin typeface="Carlito"/>
                <a:cs typeface="Carlito"/>
                <a:hlinkClick r:id="rId4"/>
              </a:rPr>
              <a:t>Chatterjee</a:t>
            </a:r>
            <a:r>
              <a:rPr sz="2000" spc="-10" dirty="0">
                <a:solidFill>
                  <a:srgbClr val="FFFFFF"/>
                </a:solidFill>
                <a:latin typeface="Carlito"/>
                <a:cs typeface="Carlito"/>
              </a:rPr>
              <a:t>, </a:t>
            </a:r>
            <a:r>
              <a:rPr sz="2000" u="heavy" spc="-10" dirty="0">
                <a:solidFill>
                  <a:srgbClr val="FFFFFF"/>
                </a:solidFill>
                <a:uFill>
                  <a:solidFill>
                    <a:srgbClr val="FFFFFF"/>
                  </a:solidFill>
                </a:uFill>
                <a:latin typeface="Carlito"/>
                <a:cs typeface="Carlito"/>
                <a:hlinkClick r:id="rId5"/>
              </a:rPr>
              <a:t>Jaydip</a:t>
            </a:r>
            <a:r>
              <a:rPr sz="2000" u="heavy" spc="-15" dirty="0">
                <a:solidFill>
                  <a:srgbClr val="FFFFFF"/>
                </a:solidFill>
                <a:uFill>
                  <a:solidFill>
                    <a:srgbClr val="FFFFFF"/>
                  </a:solidFill>
                </a:uFill>
                <a:latin typeface="Carlito"/>
                <a:cs typeface="Carlito"/>
                <a:hlinkClick r:id="rId5"/>
              </a:rPr>
              <a:t> </a:t>
            </a:r>
            <a:r>
              <a:rPr sz="2000" u="heavy" dirty="0">
                <a:solidFill>
                  <a:srgbClr val="FFFFFF"/>
                </a:solidFill>
                <a:uFill>
                  <a:solidFill>
                    <a:srgbClr val="FFFFFF"/>
                  </a:solidFill>
                </a:uFill>
                <a:latin typeface="Carlito"/>
                <a:cs typeface="Carlito"/>
                <a:hlinkClick r:id="rId5"/>
              </a:rPr>
              <a:t>Sen</a:t>
            </a:r>
            <a:r>
              <a:rPr sz="2000" dirty="0">
                <a:solidFill>
                  <a:srgbClr val="FFFFFF"/>
                </a:solidFill>
                <a:latin typeface="Carlito"/>
                <a:cs typeface="Carlito"/>
              </a:rPr>
              <a:t>.</a:t>
            </a:r>
            <a:endParaRPr sz="2000">
              <a:latin typeface="Carlito"/>
              <a:cs typeface="Carlito"/>
            </a:endParaRPr>
          </a:p>
          <a:p>
            <a:pPr marL="1466215">
              <a:lnSpc>
                <a:spcPct val="100000"/>
              </a:lnSpc>
              <a:spcBef>
                <a:spcPts val="1000"/>
              </a:spcBef>
            </a:pPr>
            <a:r>
              <a:rPr sz="2000" u="heavy" dirty="0">
                <a:solidFill>
                  <a:srgbClr val="FFFFFF"/>
                </a:solidFill>
                <a:uFill>
                  <a:solidFill>
                    <a:srgbClr val="FFFFFF"/>
                  </a:solidFill>
                </a:uFill>
                <a:latin typeface="Carlito"/>
                <a:cs typeface="Carlito"/>
                <a:hlinkClick r:id="rId2"/>
              </a:rPr>
              <a:t>arXiv:2112.12463</a:t>
            </a:r>
            <a:r>
              <a:rPr sz="2000" spc="-50" dirty="0">
                <a:solidFill>
                  <a:srgbClr val="FFFFFF"/>
                </a:solidFill>
                <a:latin typeface="Carlito"/>
                <a:cs typeface="Carlito"/>
                <a:hlinkClick r:id="rId2"/>
              </a:rPr>
              <a:t> </a:t>
            </a:r>
            <a:r>
              <a:rPr sz="2000" b="1" dirty="0">
                <a:solidFill>
                  <a:srgbClr val="FFFFFF"/>
                </a:solidFill>
                <a:latin typeface="Carlito"/>
                <a:cs typeface="Carlito"/>
              </a:rPr>
              <a:t>[cs.IR]</a:t>
            </a:r>
            <a:endParaRPr sz="200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405"/>
            <a:ext cx="1976755" cy="666115"/>
          </a:xfrm>
          <a:prstGeom prst="rect">
            <a:avLst/>
          </a:prstGeom>
        </p:spPr>
        <p:txBody>
          <a:bodyPr vert="horz" wrap="square" lIns="0" tIns="12700" rIns="0" bIns="0" rtlCol="0">
            <a:spAutoFit/>
          </a:bodyPr>
          <a:lstStyle/>
          <a:p>
            <a:pPr marL="12700">
              <a:lnSpc>
                <a:spcPct val="100000"/>
              </a:lnSpc>
              <a:spcBef>
                <a:spcPts val="100"/>
              </a:spcBef>
            </a:pPr>
            <a:r>
              <a:rPr dirty="0">
                <a:latin typeface="Gothic Uralic"/>
                <a:cs typeface="Gothic Uralic"/>
              </a:rPr>
              <a:t>Contd..</a:t>
            </a:r>
          </a:p>
        </p:txBody>
      </p:sp>
      <p:sp>
        <p:nvSpPr>
          <p:cNvPr id="3" name="object 3"/>
          <p:cNvSpPr txBox="1"/>
          <p:nvPr/>
        </p:nvSpPr>
        <p:spPr>
          <a:xfrm>
            <a:off x="1183030" y="1464005"/>
            <a:ext cx="8790940" cy="3329940"/>
          </a:xfrm>
          <a:prstGeom prst="rect">
            <a:avLst/>
          </a:prstGeom>
        </p:spPr>
        <p:txBody>
          <a:bodyPr vert="horz" wrap="square" lIns="0" tIns="13335" rIns="0" bIns="0" rtlCol="0">
            <a:spAutoFit/>
          </a:bodyPr>
          <a:lstStyle/>
          <a:p>
            <a:pPr marL="355600" marR="5080" indent="-343535" algn="just">
              <a:lnSpc>
                <a:spcPct val="100000"/>
              </a:lnSpc>
              <a:spcBef>
                <a:spcPts val="105"/>
              </a:spcBef>
            </a:pPr>
            <a:r>
              <a:rPr sz="1600" spc="270" dirty="0">
                <a:solidFill>
                  <a:srgbClr val="89D0D5"/>
                </a:solidFill>
                <a:latin typeface="Arial"/>
                <a:cs typeface="Arial"/>
              </a:rPr>
              <a:t> </a:t>
            </a:r>
            <a:r>
              <a:rPr sz="2000" dirty="0">
                <a:solidFill>
                  <a:srgbClr val="FFFFFF"/>
                </a:solidFill>
                <a:latin typeface="Carlito"/>
                <a:cs typeface="Carlito"/>
              </a:rPr>
              <a:t>A </a:t>
            </a:r>
            <a:r>
              <a:rPr sz="2000" spc="-5" dirty="0">
                <a:solidFill>
                  <a:srgbClr val="FFFFFF"/>
                </a:solidFill>
                <a:latin typeface="Carlito"/>
                <a:cs typeface="Carlito"/>
              </a:rPr>
              <a:t>recommender </a:t>
            </a:r>
            <a:r>
              <a:rPr sz="2000" spc="-15" dirty="0">
                <a:solidFill>
                  <a:srgbClr val="FFFFFF"/>
                </a:solidFill>
                <a:latin typeface="Carlito"/>
                <a:cs typeface="Carlito"/>
              </a:rPr>
              <a:t>system, </a:t>
            </a:r>
            <a:r>
              <a:rPr sz="2000" spc="5" dirty="0">
                <a:solidFill>
                  <a:srgbClr val="FFFFFF"/>
                </a:solidFill>
                <a:latin typeface="Carlito"/>
                <a:cs typeface="Carlito"/>
              </a:rPr>
              <a:t>also </a:t>
            </a:r>
            <a:r>
              <a:rPr sz="2000" spc="-5" dirty="0">
                <a:solidFill>
                  <a:srgbClr val="FFFFFF"/>
                </a:solidFill>
                <a:latin typeface="Carlito"/>
                <a:cs typeface="Carlito"/>
              </a:rPr>
              <a:t>known </a:t>
            </a:r>
            <a:r>
              <a:rPr sz="2000" dirty="0">
                <a:solidFill>
                  <a:srgbClr val="FFFFFF"/>
                </a:solidFill>
                <a:latin typeface="Carlito"/>
                <a:cs typeface="Carlito"/>
              </a:rPr>
              <a:t>as a </a:t>
            </a:r>
            <a:r>
              <a:rPr sz="2000" spc="-5" dirty="0">
                <a:solidFill>
                  <a:srgbClr val="FFFFFF"/>
                </a:solidFill>
                <a:latin typeface="Carlito"/>
                <a:cs typeface="Carlito"/>
              </a:rPr>
              <a:t>recommendation </a:t>
            </a:r>
            <a:r>
              <a:rPr sz="2000" spc="-20" dirty="0">
                <a:solidFill>
                  <a:srgbClr val="FFFFFF"/>
                </a:solidFill>
                <a:latin typeface="Carlito"/>
                <a:cs typeface="Carlito"/>
              </a:rPr>
              <a:t>system, </a:t>
            </a:r>
            <a:r>
              <a:rPr sz="2000" spc="-5" dirty="0">
                <a:solidFill>
                  <a:srgbClr val="FFFFFF"/>
                </a:solidFill>
                <a:latin typeface="Carlito"/>
                <a:cs typeface="Carlito"/>
              </a:rPr>
              <a:t>is </a:t>
            </a:r>
            <a:r>
              <a:rPr sz="2000" dirty="0">
                <a:solidFill>
                  <a:srgbClr val="FFFFFF"/>
                </a:solidFill>
                <a:latin typeface="Carlito"/>
                <a:cs typeface="Carlito"/>
              </a:rPr>
              <a:t>a </a:t>
            </a:r>
            <a:r>
              <a:rPr sz="2000" spc="-5" dirty="0">
                <a:solidFill>
                  <a:srgbClr val="FFFFFF"/>
                </a:solidFill>
                <a:latin typeface="Carlito"/>
                <a:cs typeface="Carlito"/>
              </a:rPr>
              <a:t>type </a:t>
            </a:r>
            <a:r>
              <a:rPr sz="2000" spc="-190" dirty="0">
                <a:solidFill>
                  <a:srgbClr val="FFFFFF"/>
                </a:solidFill>
                <a:latin typeface="Carlito"/>
                <a:cs typeface="Carlito"/>
              </a:rPr>
              <a:t>of  </a:t>
            </a:r>
            <a:r>
              <a:rPr sz="2000" spc="-10" dirty="0">
                <a:solidFill>
                  <a:srgbClr val="FFFFFF"/>
                </a:solidFill>
                <a:latin typeface="Carlito"/>
                <a:cs typeface="Carlito"/>
              </a:rPr>
              <a:t>information filtering </a:t>
            </a:r>
            <a:r>
              <a:rPr sz="2000" spc="-20" dirty="0">
                <a:solidFill>
                  <a:srgbClr val="FFFFFF"/>
                </a:solidFill>
                <a:latin typeface="Carlito"/>
                <a:cs typeface="Carlito"/>
              </a:rPr>
              <a:t>system </a:t>
            </a:r>
            <a:r>
              <a:rPr sz="2000" spc="-5" dirty="0">
                <a:solidFill>
                  <a:srgbClr val="FFFFFF"/>
                </a:solidFill>
                <a:latin typeface="Carlito"/>
                <a:cs typeface="Carlito"/>
              </a:rPr>
              <a:t>that </a:t>
            </a:r>
            <a:r>
              <a:rPr sz="2000" spc="-10" dirty="0">
                <a:solidFill>
                  <a:srgbClr val="FFFFFF"/>
                </a:solidFill>
                <a:latin typeface="Carlito"/>
                <a:cs typeface="Carlito"/>
              </a:rPr>
              <a:t>attempts </a:t>
            </a:r>
            <a:r>
              <a:rPr sz="2000" spc="-15" dirty="0">
                <a:solidFill>
                  <a:srgbClr val="FFFFFF"/>
                </a:solidFill>
                <a:latin typeface="Carlito"/>
                <a:cs typeface="Carlito"/>
              </a:rPr>
              <a:t>to forecast </a:t>
            </a:r>
            <a:r>
              <a:rPr sz="2000" dirty="0">
                <a:solidFill>
                  <a:srgbClr val="FFFFFF"/>
                </a:solidFill>
                <a:latin typeface="Carlito"/>
                <a:cs typeface="Carlito"/>
              </a:rPr>
              <a:t>a </a:t>
            </a:r>
            <a:r>
              <a:rPr sz="2000" spc="-5" dirty="0">
                <a:solidFill>
                  <a:srgbClr val="FFFFFF"/>
                </a:solidFill>
                <a:latin typeface="Carlito"/>
                <a:cs typeface="Carlito"/>
              </a:rPr>
              <a:t>user's </a:t>
            </a:r>
            <a:r>
              <a:rPr sz="2000" spc="-10" dirty="0">
                <a:solidFill>
                  <a:srgbClr val="FFFFFF"/>
                </a:solidFill>
                <a:latin typeface="Carlito"/>
                <a:cs typeface="Carlito"/>
              </a:rPr>
              <a:t>rating </a:t>
            </a:r>
            <a:r>
              <a:rPr sz="2000" spc="-5" dirty="0">
                <a:solidFill>
                  <a:srgbClr val="FFFFFF"/>
                </a:solidFill>
                <a:latin typeface="Carlito"/>
                <a:cs typeface="Carlito"/>
              </a:rPr>
              <a:t>or  </a:t>
            </a:r>
            <a:r>
              <a:rPr sz="2000" spc="-15" dirty="0">
                <a:solidFill>
                  <a:srgbClr val="FFFFFF"/>
                </a:solidFill>
                <a:latin typeface="Carlito"/>
                <a:cs typeface="Carlito"/>
              </a:rPr>
              <a:t>preference for </a:t>
            </a:r>
            <a:r>
              <a:rPr sz="2000" dirty="0">
                <a:solidFill>
                  <a:srgbClr val="FFFFFF"/>
                </a:solidFill>
                <a:latin typeface="Carlito"/>
                <a:cs typeface="Carlito"/>
              </a:rPr>
              <a:t>an</a:t>
            </a:r>
            <a:r>
              <a:rPr sz="2000" spc="-5" dirty="0">
                <a:solidFill>
                  <a:srgbClr val="FFFFFF"/>
                </a:solidFill>
                <a:latin typeface="Carlito"/>
                <a:cs typeface="Carlito"/>
              </a:rPr>
              <a:t> </a:t>
            </a:r>
            <a:r>
              <a:rPr sz="2000" spc="-10" dirty="0">
                <a:solidFill>
                  <a:srgbClr val="FFFFFF"/>
                </a:solidFill>
                <a:latin typeface="Carlito"/>
                <a:cs typeface="Carlito"/>
              </a:rPr>
              <a:t>item.</a:t>
            </a:r>
            <a:endParaRPr sz="2000" dirty="0">
              <a:latin typeface="Carlito"/>
              <a:cs typeface="Carlito"/>
            </a:endParaRPr>
          </a:p>
          <a:p>
            <a:pPr marL="355600" marR="5715" indent="-343535" algn="just">
              <a:lnSpc>
                <a:spcPct val="100000"/>
              </a:lnSpc>
              <a:spcBef>
                <a:spcPts val="1000"/>
              </a:spcBef>
            </a:pPr>
            <a:r>
              <a:rPr sz="1600" spc="270" dirty="0">
                <a:solidFill>
                  <a:srgbClr val="89D0D5"/>
                </a:solidFill>
                <a:latin typeface="Arial"/>
                <a:cs typeface="Arial"/>
              </a:rPr>
              <a:t> </a:t>
            </a:r>
            <a:r>
              <a:rPr sz="2000" spc="-5" dirty="0">
                <a:solidFill>
                  <a:srgbClr val="FFFFFF"/>
                </a:solidFill>
                <a:latin typeface="Carlito"/>
                <a:cs typeface="Carlito"/>
              </a:rPr>
              <a:t>Movie </a:t>
            </a:r>
            <a:r>
              <a:rPr sz="2000" spc="-10" dirty="0">
                <a:solidFill>
                  <a:srgbClr val="FFFFFF"/>
                </a:solidFill>
                <a:latin typeface="Carlito"/>
                <a:cs typeface="Carlito"/>
              </a:rPr>
              <a:t>Recommendation </a:t>
            </a:r>
            <a:r>
              <a:rPr sz="2000" spc="-20" dirty="0">
                <a:solidFill>
                  <a:srgbClr val="FFFFFF"/>
                </a:solidFill>
                <a:latin typeface="Carlito"/>
                <a:cs typeface="Carlito"/>
              </a:rPr>
              <a:t>System </a:t>
            </a:r>
            <a:r>
              <a:rPr sz="2000" spc="-10" dirty="0">
                <a:solidFill>
                  <a:srgbClr val="FFFFFF"/>
                </a:solidFill>
                <a:latin typeface="Carlito"/>
                <a:cs typeface="Carlito"/>
              </a:rPr>
              <a:t>prototype </a:t>
            </a:r>
            <a:r>
              <a:rPr sz="2000" spc="-5" dirty="0">
                <a:solidFill>
                  <a:srgbClr val="FFFFFF"/>
                </a:solidFill>
                <a:latin typeface="Carlito"/>
                <a:cs typeface="Carlito"/>
              </a:rPr>
              <a:t>based </a:t>
            </a:r>
            <a:r>
              <a:rPr sz="2000" spc="-10" dirty="0">
                <a:solidFill>
                  <a:srgbClr val="FFFFFF"/>
                </a:solidFill>
                <a:latin typeface="Carlito"/>
                <a:cs typeface="Carlito"/>
              </a:rPr>
              <a:t>on </a:t>
            </a:r>
            <a:r>
              <a:rPr sz="2000" dirty="0">
                <a:solidFill>
                  <a:srgbClr val="FFFFFF"/>
                </a:solidFill>
                <a:latin typeface="Carlito"/>
                <a:cs typeface="Carlito"/>
              </a:rPr>
              <a:t>the </a:t>
            </a:r>
            <a:r>
              <a:rPr sz="2000" spc="-5" dirty="0">
                <a:solidFill>
                  <a:srgbClr val="FFFFFF"/>
                </a:solidFill>
                <a:latin typeface="Carlito"/>
                <a:cs typeface="Carlito"/>
              </a:rPr>
              <a:t>Genre, </a:t>
            </a:r>
            <a:r>
              <a:rPr sz="2000" spc="-70" dirty="0">
                <a:solidFill>
                  <a:srgbClr val="FFFFFF"/>
                </a:solidFill>
                <a:latin typeface="Carlito"/>
                <a:cs typeface="Carlito"/>
              </a:rPr>
              <a:t>Pearson  </a:t>
            </a:r>
            <a:r>
              <a:rPr sz="2000" spc="-10" dirty="0">
                <a:solidFill>
                  <a:srgbClr val="FFFFFF"/>
                </a:solidFill>
                <a:latin typeface="Carlito"/>
                <a:cs typeface="Carlito"/>
              </a:rPr>
              <a:t>Correlation Coefficient, </a:t>
            </a:r>
            <a:r>
              <a:rPr sz="2000" spc="-5" dirty="0">
                <a:solidFill>
                  <a:srgbClr val="FFFFFF"/>
                </a:solidFill>
                <a:latin typeface="Carlito"/>
                <a:cs typeface="Carlito"/>
              </a:rPr>
              <a:t>Cosine </a:t>
            </a:r>
            <a:r>
              <a:rPr sz="2000" spc="-15" dirty="0">
                <a:solidFill>
                  <a:srgbClr val="FFFFFF"/>
                </a:solidFill>
                <a:latin typeface="Carlito"/>
                <a:cs typeface="Carlito"/>
              </a:rPr>
              <a:t>Similarity, </a:t>
            </a:r>
            <a:r>
              <a:rPr sz="2000" dirty="0">
                <a:solidFill>
                  <a:srgbClr val="FFFFFF"/>
                </a:solidFill>
                <a:latin typeface="Carlito"/>
                <a:cs typeface="Carlito"/>
              </a:rPr>
              <a:t>KNN-Based, </a:t>
            </a:r>
            <a:r>
              <a:rPr sz="2000" spc="-10" dirty="0">
                <a:solidFill>
                  <a:srgbClr val="FFFFFF"/>
                </a:solidFill>
                <a:latin typeface="Carlito"/>
                <a:cs typeface="Carlito"/>
              </a:rPr>
              <a:t>Content-Based </a:t>
            </a:r>
            <a:r>
              <a:rPr sz="2000" spc="-5" dirty="0">
                <a:solidFill>
                  <a:srgbClr val="FFFFFF"/>
                </a:solidFill>
                <a:latin typeface="Carlito"/>
                <a:cs typeface="Carlito"/>
              </a:rPr>
              <a:t>Filtering  using TFIDF </a:t>
            </a:r>
            <a:r>
              <a:rPr sz="2000" spc="-10" dirty="0">
                <a:solidFill>
                  <a:srgbClr val="FFFFFF"/>
                </a:solidFill>
                <a:latin typeface="Carlito"/>
                <a:cs typeface="Carlito"/>
              </a:rPr>
              <a:t>and </a:t>
            </a:r>
            <a:r>
              <a:rPr sz="2000" spc="-20" dirty="0">
                <a:solidFill>
                  <a:srgbClr val="FFFFFF"/>
                </a:solidFill>
                <a:latin typeface="Carlito"/>
                <a:cs typeface="Carlito"/>
              </a:rPr>
              <a:t>SVD, </a:t>
            </a:r>
            <a:r>
              <a:rPr sz="2000" spc="-10" dirty="0">
                <a:solidFill>
                  <a:srgbClr val="FFFFFF"/>
                </a:solidFill>
                <a:latin typeface="Carlito"/>
                <a:cs typeface="Carlito"/>
              </a:rPr>
              <a:t>Collaborative </a:t>
            </a:r>
            <a:r>
              <a:rPr sz="2000" spc="-5" dirty="0">
                <a:solidFill>
                  <a:srgbClr val="FFFFFF"/>
                </a:solidFill>
                <a:latin typeface="Carlito"/>
                <a:cs typeface="Carlito"/>
              </a:rPr>
              <a:t>Filtering using TFIDF </a:t>
            </a:r>
            <a:r>
              <a:rPr sz="2000" spc="-10" dirty="0">
                <a:solidFill>
                  <a:srgbClr val="FFFFFF"/>
                </a:solidFill>
                <a:latin typeface="Carlito"/>
                <a:cs typeface="Carlito"/>
              </a:rPr>
              <a:t>and </a:t>
            </a:r>
            <a:r>
              <a:rPr sz="2000" spc="-20" dirty="0">
                <a:solidFill>
                  <a:srgbClr val="FFFFFF"/>
                </a:solidFill>
                <a:latin typeface="Carlito"/>
                <a:cs typeface="Carlito"/>
              </a:rPr>
              <a:t>SVD, </a:t>
            </a:r>
            <a:r>
              <a:rPr sz="2000" spc="-5" dirty="0">
                <a:solidFill>
                  <a:srgbClr val="FFFFFF"/>
                </a:solidFill>
                <a:latin typeface="Carlito"/>
                <a:cs typeface="Carlito"/>
              </a:rPr>
              <a:t>Surprise </a:t>
            </a:r>
            <a:r>
              <a:rPr sz="2000" spc="-10" dirty="0">
                <a:solidFill>
                  <a:srgbClr val="FFFFFF"/>
                </a:solidFill>
                <a:latin typeface="Carlito"/>
                <a:cs typeface="Carlito"/>
              </a:rPr>
              <a:t>Library  </a:t>
            </a:r>
            <a:r>
              <a:rPr sz="2000" spc="-5" dirty="0">
                <a:solidFill>
                  <a:srgbClr val="FFFFFF"/>
                </a:solidFill>
                <a:latin typeface="Carlito"/>
                <a:cs typeface="Carlito"/>
              </a:rPr>
              <a:t>based recommendation </a:t>
            </a:r>
            <a:r>
              <a:rPr sz="2000" spc="-20" dirty="0">
                <a:solidFill>
                  <a:srgbClr val="FFFFFF"/>
                </a:solidFill>
                <a:latin typeface="Carlito"/>
                <a:cs typeface="Carlito"/>
              </a:rPr>
              <a:t>system</a:t>
            </a:r>
            <a:r>
              <a:rPr sz="2000" spc="20" dirty="0">
                <a:solidFill>
                  <a:srgbClr val="FFFFFF"/>
                </a:solidFill>
                <a:latin typeface="Carlito"/>
                <a:cs typeface="Carlito"/>
              </a:rPr>
              <a:t> </a:t>
            </a:r>
            <a:r>
              <a:rPr sz="2000" spc="-15" dirty="0">
                <a:solidFill>
                  <a:srgbClr val="FFFFFF"/>
                </a:solidFill>
                <a:latin typeface="Carlito"/>
                <a:cs typeface="Carlito"/>
              </a:rPr>
              <a:t>technology.</a:t>
            </a:r>
            <a:endParaRPr sz="2000" dirty="0">
              <a:latin typeface="Carlito"/>
              <a:cs typeface="Carlito"/>
            </a:endParaRPr>
          </a:p>
          <a:p>
            <a:pPr marL="355600" marR="5080" indent="-343535" algn="just">
              <a:lnSpc>
                <a:spcPct val="100000"/>
              </a:lnSpc>
              <a:spcBef>
                <a:spcPts val="1010"/>
              </a:spcBef>
            </a:pPr>
            <a:r>
              <a:rPr sz="1600" spc="270" dirty="0">
                <a:solidFill>
                  <a:srgbClr val="89D0D5"/>
                </a:solidFill>
                <a:latin typeface="Arial"/>
                <a:cs typeface="Arial"/>
              </a:rPr>
              <a:t> </a:t>
            </a:r>
            <a:r>
              <a:rPr sz="2000" spc="-10" dirty="0">
                <a:solidFill>
                  <a:srgbClr val="FFFFFF"/>
                </a:solidFill>
                <a:latin typeface="Carlito"/>
                <a:cs typeface="Carlito"/>
              </a:rPr>
              <a:t>Dataset: </a:t>
            </a:r>
            <a:r>
              <a:rPr sz="2000" spc="-5" dirty="0">
                <a:solidFill>
                  <a:srgbClr val="FFFFFF"/>
                </a:solidFill>
                <a:latin typeface="Carlito"/>
                <a:cs typeface="Carlito"/>
              </a:rPr>
              <a:t>Movie Lens </a:t>
            </a:r>
            <a:r>
              <a:rPr sz="2000" spc="-10" dirty="0">
                <a:solidFill>
                  <a:srgbClr val="FFFFFF"/>
                </a:solidFill>
                <a:latin typeface="Carlito"/>
                <a:cs typeface="Carlito"/>
              </a:rPr>
              <a:t>dataset </a:t>
            </a:r>
            <a:r>
              <a:rPr sz="2000" spc="-15" dirty="0">
                <a:solidFill>
                  <a:srgbClr val="FFFFFF"/>
                </a:solidFill>
                <a:latin typeface="Carlito"/>
                <a:cs typeface="Carlito"/>
              </a:rPr>
              <a:t>from </a:t>
            </a:r>
            <a:r>
              <a:rPr sz="2000" spc="-10" dirty="0">
                <a:solidFill>
                  <a:srgbClr val="FFFFFF"/>
                </a:solidFill>
                <a:latin typeface="Carlito"/>
                <a:cs typeface="Carlito"/>
              </a:rPr>
              <a:t>group </a:t>
            </a:r>
            <a:r>
              <a:rPr sz="2000" spc="-5" dirty="0">
                <a:solidFill>
                  <a:srgbClr val="FFFFFF"/>
                </a:solidFill>
                <a:latin typeface="Carlito"/>
                <a:cs typeface="Carlito"/>
              </a:rPr>
              <a:t>lens </a:t>
            </a:r>
            <a:r>
              <a:rPr sz="2000" spc="-10" dirty="0">
                <a:solidFill>
                  <a:srgbClr val="FFFFFF"/>
                </a:solidFill>
                <a:latin typeface="Carlito"/>
                <a:cs typeface="Carlito"/>
              </a:rPr>
              <a:t>website </a:t>
            </a:r>
            <a:r>
              <a:rPr sz="2000" spc="-5" dirty="0">
                <a:solidFill>
                  <a:srgbClr val="FFFFFF"/>
                </a:solidFill>
                <a:latin typeface="Carlito"/>
                <a:cs typeface="Carlito"/>
              </a:rPr>
              <a:t>which </a:t>
            </a:r>
            <a:r>
              <a:rPr sz="2000" spc="-10" dirty="0">
                <a:solidFill>
                  <a:srgbClr val="FFFFFF"/>
                </a:solidFill>
                <a:latin typeface="Carlito"/>
                <a:cs typeface="Carlito"/>
              </a:rPr>
              <a:t>contains </a:t>
            </a:r>
            <a:r>
              <a:rPr sz="2000" spc="-60" dirty="0">
                <a:solidFill>
                  <a:srgbClr val="FFFFFF"/>
                </a:solidFill>
                <a:latin typeface="Carlito"/>
                <a:cs typeface="Carlito"/>
              </a:rPr>
              <a:t>100836  </a:t>
            </a:r>
            <a:r>
              <a:rPr sz="2000" spc="-10" dirty="0">
                <a:solidFill>
                  <a:srgbClr val="FFFFFF"/>
                </a:solidFill>
                <a:latin typeface="Carlito"/>
                <a:cs typeface="Carlito"/>
              </a:rPr>
              <a:t>ratings </a:t>
            </a:r>
            <a:r>
              <a:rPr sz="2000" dirty="0">
                <a:solidFill>
                  <a:srgbClr val="FFFFFF"/>
                </a:solidFill>
                <a:latin typeface="Carlito"/>
                <a:cs typeface="Carlito"/>
              </a:rPr>
              <a:t>and 3683 </a:t>
            </a:r>
            <a:r>
              <a:rPr sz="2000" spc="-10" dirty="0">
                <a:solidFill>
                  <a:srgbClr val="FFFFFF"/>
                </a:solidFill>
                <a:latin typeface="Carlito"/>
                <a:cs typeface="Carlito"/>
              </a:rPr>
              <a:t>tag </a:t>
            </a:r>
            <a:r>
              <a:rPr sz="2000" spc="-5" dirty="0">
                <a:solidFill>
                  <a:srgbClr val="FFFFFF"/>
                </a:solidFill>
                <a:latin typeface="Carlito"/>
                <a:cs typeface="Carlito"/>
              </a:rPr>
              <a:t>applications </a:t>
            </a:r>
            <a:r>
              <a:rPr sz="2000" spc="-10" dirty="0">
                <a:solidFill>
                  <a:srgbClr val="FFFFFF"/>
                </a:solidFill>
                <a:latin typeface="Carlito"/>
                <a:cs typeface="Carlito"/>
              </a:rPr>
              <a:t>across </a:t>
            </a:r>
            <a:r>
              <a:rPr sz="2000" dirty="0">
                <a:solidFill>
                  <a:srgbClr val="FFFFFF"/>
                </a:solidFill>
                <a:latin typeface="Carlito"/>
                <a:cs typeface="Carlito"/>
              </a:rPr>
              <a:t>9742 </a:t>
            </a:r>
            <a:r>
              <a:rPr sz="2000" spc="-5" dirty="0">
                <a:solidFill>
                  <a:srgbClr val="FFFFFF"/>
                </a:solidFill>
                <a:latin typeface="Carlito"/>
                <a:cs typeface="Carlito"/>
              </a:rPr>
              <a:t>movies. These </a:t>
            </a:r>
            <a:r>
              <a:rPr sz="2000" spc="-15" dirty="0">
                <a:solidFill>
                  <a:srgbClr val="FFFFFF"/>
                </a:solidFill>
                <a:latin typeface="Carlito"/>
                <a:cs typeface="Carlito"/>
              </a:rPr>
              <a:t>data were </a:t>
            </a:r>
            <a:r>
              <a:rPr sz="2000" spc="-10" dirty="0">
                <a:solidFill>
                  <a:srgbClr val="FFFFFF"/>
                </a:solidFill>
                <a:latin typeface="Carlito"/>
                <a:cs typeface="Carlito"/>
              </a:rPr>
              <a:t>created  </a:t>
            </a:r>
            <a:r>
              <a:rPr sz="2000" spc="-5" dirty="0">
                <a:solidFill>
                  <a:srgbClr val="FFFFFF"/>
                </a:solidFill>
                <a:latin typeface="Carlito"/>
                <a:cs typeface="Carlito"/>
              </a:rPr>
              <a:t>by </a:t>
            </a:r>
            <a:r>
              <a:rPr sz="2000" dirty="0">
                <a:solidFill>
                  <a:srgbClr val="FFFFFF"/>
                </a:solidFill>
                <a:latin typeface="Carlito"/>
                <a:cs typeface="Carlito"/>
              </a:rPr>
              <a:t>610 </a:t>
            </a:r>
            <a:r>
              <a:rPr sz="2000" spc="-15" dirty="0">
                <a:solidFill>
                  <a:srgbClr val="FFFFFF"/>
                </a:solidFill>
                <a:latin typeface="Carlito"/>
                <a:cs typeface="Carlito"/>
              </a:rPr>
              <a:t>users </a:t>
            </a:r>
            <a:r>
              <a:rPr sz="2000" spc="-5" dirty="0">
                <a:solidFill>
                  <a:srgbClr val="FFFFFF"/>
                </a:solidFill>
                <a:latin typeface="Carlito"/>
                <a:cs typeface="Carlito"/>
              </a:rPr>
              <a:t>between March </a:t>
            </a:r>
            <a:r>
              <a:rPr sz="2000" dirty="0">
                <a:solidFill>
                  <a:srgbClr val="FFFFFF"/>
                </a:solidFill>
                <a:latin typeface="Carlito"/>
                <a:cs typeface="Carlito"/>
              </a:rPr>
              <a:t>29, 1996, and </a:t>
            </a:r>
            <a:r>
              <a:rPr sz="2000" spc="-10" dirty="0">
                <a:solidFill>
                  <a:srgbClr val="FFFFFF"/>
                </a:solidFill>
                <a:latin typeface="Carlito"/>
                <a:cs typeface="Carlito"/>
              </a:rPr>
              <a:t>September </a:t>
            </a:r>
            <a:r>
              <a:rPr sz="2000" dirty="0">
                <a:solidFill>
                  <a:srgbClr val="FFFFFF"/>
                </a:solidFill>
                <a:latin typeface="Carlito"/>
                <a:cs typeface="Carlito"/>
              </a:rPr>
              <a:t>24,</a:t>
            </a:r>
            <a:r>
              <a:rPr sz="2000" spc="-70" dirty="0">
                <a:solidFill>
                  <a:srgbClr val="FFFFFF"/>
                </a:solidFill>
                <a:latin typeface="Carlito"/>
                <a:cs typeface="Carlito"/>
              </a:rPr>
              <a:t> </a:t>
            </a:r>
            <a:r>
              <a:rPr sz="2000" dirty="0">
                <a:solidFill>
                  <a:srgbClr val="FFFFFF"/>
                </a:solidFill>
                <a:latin typeface="Carlito"/>
                <a:cs typeface="Carlito"/>
              </a:rPr>
              <a:t>2018.</a:t>
            </a:r>
            <a:endParaRPr sz="2000" dirty="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52069"/>
            <a:ext cx="1915160" cy="666115"/>
          </a:xfrm>
          <a:prstGeom prst="rect">
            <a:avLst/>
          </a:prstGeom>
        </p:spPr>
        <p:txBody>
          <a:bodyPr vert="horz" wrap="square" lIns="0" tIns="12700" rIns="0" bIns="0" rtlCol="0">
            <a:spAutoFit/>
          </a:bodyPr>
          <a:lstStyle/>
          <a:p>
            <a:pPr marL="12700">
              <a:lnSpc>
                <a:spcPct val="100000"/>
              </a:lnSpc>
              <a:spcBef>
                <a:spcPts val="100"/>
              </a:spcBef>
            </a:pPr>
            <a:r>
              <a:rPr lang="en-IN" spc="-10" dirty="0"/>
              <a:t>Contd..</a:t>
            </a:r>
            <a:endParaRPr spc="-10" dirty="0"/>
          </a:p>
        </p:txBody>
      </p:sp>
      <p:sp>
        <p:nvSpPr>
          <p:cNvPr id="3" name="object 3"/>
          <p:cNvSpPr txBox="1"/>
          <p:nvPr/>
        </p:nvSpPr>
        <p:spPr>
          <a:xfrm>
            <a:off x="1182116" y="1248028"/>
            <a:ext cx="8788400" cy="4757420"/>
          </a:xfrm>
          <a:prstGeom prst="rect">
            <a:avLst/>
          </a:prstGeom>
        </p:spPr>
        <p:txBody>
          <a:bodyPr vert="horz" wrap="square" lIns="0" tIns="140970" rIns="0" bIns="0" rtlCol="0">
            <a:spAutoFit/>
          </a:bodyPr>
          <a:lstStyle/>
          <a:p>
            <a:pPr marL="12700">
              <a:lnSpc>
                <a:spcPct val="100000"/>
              </a:lnSpc>
              <a:spcBef>
                <a:spcPts val="1110"/>
              </a:spcBef>
              <a:tabLst>
                <a:tab pos="354965" algn="l"/>
              </a:tabLst>
            </a:pPr>
            <a:r>
              <a:rPr sz="1450" spc="235" dirty="0">
                <a:solidFill>
                  <a:srgbClr val="89D0D5"/>
                </a:solidFill>
                <a:latin typeface="Arial"/>
                <a:cs typeface="Arial"/>
              </a:rPr>
              <a:t>	</a:t>
            </a:r>
            <a:r>
              <a:rPr sz="1800" b="1" spc="-5" dirty="0">
                <a:solidFill>
                  <a:srgbClr val="FFFFFF"/>
                </a:solidFill>
                <a:latin typeface="Carlito"/>
                <a:cs typeface="Carlito"/>
              </a:rPr>
              <a:t>Title</a:t>
            </a:r>
            <a:r>
              <a:rPr sz="1800" spc="-5" dirty="0">
                <a:solidFill>
                  <a:srgbClr val="FFFFFF"/>
                </a:solidFill>
                <a:latin typeface="Carlito"/>
                <a:cs typeface="Carlito"/>
              </a:rPr>
              <a:t>: </a:t>
            </a:r>
            <a:r>
              <a:rPr sz="1800" spc="-15" dirty="0">
                <a:solidFill>
                  <a:srgbClr val="FFFFFF"/>
                </a:solidFill>
                <a:latin typeface="Carlito"/>
                <a:cs typeface="Carlito"/>
              </a:rPr>
              <a:t>Personalize </a:t>
            </a:r>
            <a:r>
              <a:rPr sz="1800" spc="-5" dirty="0">
                <a:solidFill>
                  <a:srgbClr val="FFFFFF"/>
                </a:solidFill>
                <a:latin typeface="Carlito"/>
                <a:cs typeface="Carlito"/>
              </a:rPr>
              <a:t>Movie </a:t>
            </a:r>
            <a:r>
              <a:rPr sz="1800" spc="-10" dirty="0">
                <a:solidFill>
                  <a:srgbClr val="FFFFFF"/>
                </a:solidFill>
                <a:latin typeface="Carlito"/>
                <a:cs typeface="Carlito"/>
              </a:rPr>
              <a:t>Recommendation</a:t>
            </a:r>
            <a:r>
              <a:rPr sz="1800" spc="50" dirty="0">
                <a:solidFill>
                  <a:srgbClr val="FFFFFF"/>
                </a:solidFill>
                <a:latin typeface="Carlito"/>
                <a:cs typeface="Carlito"/>
              </a:rPr>
              <a:t> </a:t>
            </a:r>
            <a:r>
              <a:rPr sz="1800" spc="-15" dirty="0">
                <a:solidFill>
                  <a:srgbClr val="FFFFFF"/>
                </a:solidFill>
                <a:latin typeface="Carlito"/>
                <a:cs typeface="Carlito"/>
              </a:rPr>
              <a:t>System</a:t>
            </a:r>
            <a:endParaRPr sz="1800" dirty="0">
              <a:latin typeface="Carlito"/>
              <a:cs typeface="Carlito"/>
            </a:endParaRPr>
          </a:p>
          <a:p>
            <a:pPr marL="12700">
              <a:lnSpc>
                <a:spcPct val="100000"/>
              </a:lnSpc>
              <a:spcBef>
                <a:spcPts val="1010"/>
              </a:spcBef>
              <a:tabLst>
                <a:tab pos="354965" algn="l"/>
              </a:tabLst>
            </a:pPr>
            <a:r>
              <a:rPr sz="1450" spc="235" dirty="0">
                <a:solidFill>
                  <a:srgbClr val="89D0D5"/>
                </a:solidFill>
                <a:latin typeface="Arial"/>
                <a:cs typeface="Arial"/>
              </a:rPr>
              <a:t>	</a:t>
            </a:r>
            <a:r>
              <a:rPr sz="1800" b="1" spc="-5" dirty="0">
                <a:solidFill>
                  <a:srgbClr val="FFFFFF"/>
                </a:solidFill>
                <a:latin typeface="Carlito"/>
                <a:cs typeface="Carlito"/>
              </a:rPr>
              <a:t>Authors: </a:t>
            </a:r>
            <a:r>
              <a:rPr sz="1800" spc="-5" dirty="0">
                <a:solidFill>
                  <a:srgbClr val="FFFFFF"/>
                </a:solidFill>
                <a:latin typeface="Carlito"/>
                <a:cs typeface="Carlito"/>
              </a:rPr>
              <a:t>Shujia </a:t>
            </a:r>
            <a:r>
              <a:rPr sz="1800" dirty="0">
                <a:solidFill>
                  <a:srgbClr val="FFFFFF"/>
                </a:solidFill>
                <a:latin typeface="Carlito"/>
                <a:cs typeface="Carlito"/>
              </a:rPr>
              <a:t>Liang, </a:t>
            </a:r>
            <a:r>
              <a:rPr sz="1800" spc="-5" dirty="0">
                <a:solidFill>
                  <a:srgbClr val="FFFFFF"/>
                </a:solidFill>
                <a:latin typeface="Carlito"/>
                <a:cs typeface="Carlito"/>
              </a:rPr>
              <a:t>Lily Liu, </a:t>
            </a:r>
            <a:r>
              <a:rPr sz="1800" spc="-10" dirty="0">
                <a:solidFill>
                  <a:srgbClr val="FFFFFF"/>
                </a:solidFill>
                <a:latin typeface="Carlito"/>
                <a:cs typeface="Carlito"/>
              </a:rPr>
              <a:t>Tianyi</a:t>
            </a:r>
            <a:r>
              <a:rPr sz="1800" spc="55" dirty="0">
                <a:solidFill>
                  <a:srgbClr val="FFFFFF"/>
                </a:solidFill>
                <a:latin typeface="Carlito"/>
                <a:cs typeface="Carlito"/>
              </a:rPr>
              <a:t> </a:t>
            </a:r>
            <a:r>
              <a:rPr sz="1800" spc="-5" dirty="0">
                <a:solidFill>
                  <a:srgbClr val="FFFFFF"/>
                </a:solidFill>
                <a:latin typeface="Carlito"/>
                <a:cs typeface="Carlito"/>
              </a:rPr>
              <a:t>Liu</a:t>
            </a:r>
            <a:endParaRPr sz="1800" dirty="0">
              <a:latin typeface="Carlito"/>
              <a:cs typeface="Carlito"/>
            </a:endParaRPr>
          </a:p>
          <a:p>
            <a:pPr marL="12700">
              <a:lnSpc>
                <a:spcPct val="100000"/>
              </a:lnSpc>
              <a:spcBef>
                <a:spcPts val="994"/>
              </a:spcBef>
              <a:tabLst>
                <a:tab pos="354965" algn="l"/>
              </a:tabLst>
            </a:pPr>
            <a:r>
              <a:rPr sz="1450" spc="235" dirty="0">
                <a:solidFill>
                  <a:srgbClr val="89D0D5"/>
                </a:solidFill>
                <a:latin typeface="Arial"/>
                <a:cs typeface="Arial"/>
              </a:rPr>
              <a:t>	</a:t>
            </a:r>
            <a:r>
              <a:rPr sz="1800" b="1" spc="-30" dirty="0">
                <a:solidFill>
                  <a:srgbClr val="FFFFFF"/>
                </a:solidFill>
                <a:latin typeface="Carlito"/>
                <a:cs typeface="Carlito"/>
              </a:rPr>
              <a:t>Year: </a:t>
            </a:r>
            <a:r>
              <a:rPr sz="1800" spc="-5" dirty="0">
                <a:solidFill>
                  <a:srgbClr val="FFFFFF"/>
                </a:solidFill>
                <a:latin typeface="Carlito"/>
                <a:cs typeface="Carlito"/>
              </a:rPr>
              <a:t>December </a:t>
            </a:r>
            <a:r>
              <a:rPr sz="1800" dirty="0">
                <a:solidFill>
                  <a:srgbClr val="FFFFFF"/>
                </a:solidFill>
                <a:latin typeface="Carlito"/>
                <a:cs typeface="Carlito"/>
              </a:rPr>
              <a:t>4,</a:t>
            </a:r>
            <a:r>
              <a:rPr sz="1800" spc="40" dirty="0">
                <a:solidFill>
                  <a:srgbClr val="FFFFFF"/>
                </a:solidFill>
                <a:latin typeface="Carlito"/>
                <a:cs typeface="Carlito"/>
              </a:rPr>
              <a:t> </a:t>
            </a:r>
            <a:r>
              <a:rPr sz="1800" dirty="0">
                <a:solidFill>
                  <a:srgbClr val="FFFFFF"/>
                </a:solidFill>
                <a:latin typeface="Carlito"/>
                <a:cs typeface="Carlito"/>
              </a:rPr>
              <a:t>2018</a:t>
            </a:r>
            <a:endParaRPr sz="1800" dirty="0">
              <a:latin typeface="Carlito"/>
              <a:cs typeface="Carlito"/>
            </a:endParaRPr>
          </a:p>
          <a:p>
            <a:pPr marL="12700">
              <a:lnSpc>
                <a:spcPct val="100000"/>
              </a:lnSpc>
              <a:spcBef>
                <a:spcPts val="994"/>
              </a:spcBef>
              <a:tabLst>
                <a:tab pos="354965" algn="l"/>
              </a:tabLst>
            </a:pPr>
            <a:r>
              <a:rPr sz="1450" spc="235" dirty="0">
                <a:solidFill>
                  <a:srgbClr val="89D0D5"/>
                </a:solidFill>
                <a:latin typeface="Arial"/>
                <a:cs typeface="Arial"/>
              </a:rPr>
              <a:t>	</a:t>
            </a:r>
            <a:r>
              <a:rPr sz="1800" b="1" spc="-5" dirty="0">
                <a:solidFill>
                  <a:srgbClr val="FFFFFF"/>
                </a:solidFill>
                <a:latin typeface="Carlito"/>
                <a:cs typeface="Carlito"/>
              </a:rPr>
              <a:t>Publication: </a:t>
            </a:r>
            <a:r>
              <a:rPr sz="1800" b="1" spc="-15" dirty="0">
                <a:solidFill>
                  <a:srgbClr val="FFFFFF"/>
                </a:solidFill>
                <a:latin typeface="Carlito"/>
                <a:cs typeface="Carlito"/>
              </a:rPr>
              <a:t>Personalize </a:t>
            </a:r>
            <a:r>
              <a:rPr sz="1800" b="1" dirty="0">
                <a:solidFill>
                  <a:srgbClr val="FFFFFF"/>
                </a:solidFill>
                <a:latin typeface="Carlito"/>
                <a:cs typeface="Carlito"/>
              </a:rPr>
              <a:t>Movie </a:t>
            </a:r>
            <a:r>
              <a:rPr sz="1800" b="1" spc="-10" dirty="0">
                <a:solidFill>
                  <a:srgbClr val="FFFFFF"/>
                </a:solidFill>
                <a:latin typeface="Carlito"/>
                <a:cs typeface="Carlito"/>
              </a:rPr>
              <a:t>Recommendation </a:t>
            </a:r>
            <a:r>
              <a:rPr sz="1800" b="1" spc="-15" dirty="0">
                <a:solidFill>
                  <a:srgbClr val="FFFFFF"/>
                </a:solidFill>
                <a:latin typeface="Carlito"/>
                <a:cs typeface="Carlito"/>
              </a:rPr>
              <a:t>System </a:t>
            </a:r>
            <a:r>
              <a:rPr sz="1800" b="1" spc="-5" dirty="0">
                <a:solidFill>
                  <a:srgbClr val="FFFFFF"/>
                </a:solidFill>
                <a:latin typeface="Carlito"/>
                <a:cs typeface="Carlito"/>
              </a:rPr>
              <a:t>CS </a:t>
            </a:r>
            <a:r>
              <a:rPr sz="1800" b="1" dirty="0">
                <a:solidFill>
                  <a:srgbClr val="FFFFFF"/>
                </a:solidFill>
                <a:latin typeface="Carlito"/>
                <a:cs typeface="Carlito"/>
              </a:rPr>
              <a:t>229 </a:t>
            </a:r>
            <a:r>
              <a:rPr sz="1800" b="1" spc="-5" dirty="0">
                <a:solidFill>
                  <a:srgbClr val="FFFFFF"/>
                </a:solidFill>
                <a:latin typeface="Carlito"/>
                <a:cs typeface="Carlito"/>
              </a:rPr>
              <a:t>Project </a:t>
            </a:r>
            <a:r>
              <a:rPr sz="1800" b="1" dirty="0">
                <a:solidFill>
                  <a:srgbClr val="FFFFFF"/>
                </a:solidFill>
                <a:latin typeface="Carlito"/>
                <a:cs typeface="Carlito"/>
              </a:rPr>
              <a:t>Final</a:t>
            </a:r>
            <a:r>
              <a:rPr sz="1800" b="1" spc="-95" dirty="0">
                <a:solidFill>
                  <a:srgbClr val="FFFFFF"/>
                </a:solidFill>
                <a:latin typeface="Carlito"/>
                <a:cs typeface="Carlito"/>
              </a:rPr>
              <a:t> </a:t>
            </a:r>
            <a:r>
              <a:rPr sz="1800" b="1" spc="-15" dirty="0">
                <a:solidFill>
                  <a:srgbClr val="FFFFFF"/>
                </a:solidFill>
                <a:latin typeface="Carlito"/>
                <a:cs typeface="Carlito"/>
              </a:rPr>
              <a:t>Writeup</a:t>
            </a:r>
            <a:endParaRPr sz="1800" dirty="0">
              <a:latin typeface="Carlito"/>
              <a:cs typeface="Carlito"/>
            </a:endParaRPr>
          </a:p>
          <a:p>
            <a:pPr marL="12700" marR="8890">
              <a:lnSpc>
                <a:spcPct val="100000"/>
              </a:lnSpc>
              <a:spcBef>
                <a:spcPts val="1010"/>
              </a:spcBef>
            </a:pPr>
            <a:r>
              <a:rPr sz="1800" u="heavy" spc="-10" dirty="0">
                <a:solidFill>
                  <a:srgbClr val="57C1B9"/>
                </a:solidFill>
                <a:uFill>
                  <a:solidFill>
                    <a:srgbClr val="57C1B9"/>
                  </a:solidFill>
                </a:uFill>
                <a:latin typeface="Carlito"/>
                <a:cs typeface="Carlito"/>
                <a:hlinkClick r:id="rId2"/>
              </a:rPr>
              <a:t>https://www.semanticscholar.org/paper/Personalize-Movie-Recommendation-System-CS-229- </a:t>
            </a:r>
            <a:r>
              <a:rPr sz="1800" spc="-10" dirty="0">
                <a:solidFill>
                  <a:srgbClr val="57C1B9"/>
                </a:solidFill>
                <a:latin typeface="Carlito"/>
                <a:cs typeface="Carlito"/>
                <a:hlinkClick r:id="rId2"/>
              </a:rPr>
              <a:t> </a:t>
            </a:r>
            <a:r>
              <a:rPr sz="1800" u="heavy" spc="-5" dirty="0">
                <a:solidFill>
                  <a:srgbClr val="57C1B9"/>
                </a:solidFill>
                <a:uFill>
                  <a:solidFill>
                    <a:srgbClr val="57C1B9"/>
                  </a:solidFill>
                </a:uFill>
                <a:latin typeface="Carlito"/>
                <a:cs typeface="Carlito"/>
                <a:hlinkClick r:id="rId2"/>
              </a:rPr>
              <a:t>Liang-Liu/f6cec17b04453d0403c281006352581dc996f439</a:t>
            </a:r>
            <a:r>
              <a:rPr sz="1800" spc="-5" dirty="0">
                <a:solidFill>
                  <a:srgbClr val="FFFFFF"/>
                </a:solidFill>
                <a:latin typeface="Carlito"/>
                <a:cs typeface="Carlito"/>
                <a:hlinkClick r:id="rId2"/>
              </a:rPr>
              <a:t>. Corpus </a:t>
            </a:r>
            <a:r>
              <a:rPr sz="1800" dirty="0">
                <a:solidFill>
                  <a:srgbClr val="FFFFFF"/>
                </a:solidFill>
                <a:latin typeface="Carlito"/>
                <a:cs typeface="Carlito"/>
                <a:hlinkClick r:id="rId2"/>
              </a:rPr>
              <a:t>ID:</a:t>
            </a:r>
            <a:r>
              <a:rPr sz="1800" spc="85" dirty="0">
                <a:solidFill>
                  <a:srgbClr val="FFFFFF"/>
                </a:solidFill>
                <a:latin typeface="Carlito"/>
                <a:cs typeface="Carlito"/>
                <a:hlinkClick r:id="rId2"/>
              </a:rPr>
              <a:t> </a:t>
            </a:r>
            <a:r>
              <a:rPr sz="1800" dirty="0">
                <a:solidFill>
                  <a:srgbClr val="FFFFFF"/>
                </a:solidFill>
                <a:latin typeface="Carlito"/>
                <a:cs typeface="Carlito"/>
                <a:hlinkClick r:id="rId2"/>
              </a:rPr>
              <a:t>145035080</a:t>
            </a:r>
            <a:endParaRPr sz="1800" dirty="0">
              <a:latin typeface="Carlito"/>
              <a:cs typeface="Carlito"/>
            </a:endParaRPr>
          </a:p>
          <a:p>
            <a:pPr marL="12700" marR="5080">
              <a:lnSpc>
                <a:spcPct val="100000"/>
              </a:lnSpc>
              <a:spcBef>
                <a:spcPts val="1000"/>
              </a:spcBef>
            </a:pPr>
            <a:r>
              <a:rPr sz="1800" spc="-10" dirty="0">
                <a:solidFill>
                  <a:srgbClr val="FFFFFF"/>
                </a:solidFill>
                <a:latin typeface="Carlito"/>
                <a:cs typeface="Carlito"/>
              </a:rPr>
              <a:t>Current recommender </a:t>
            </a:r>
            <a:r>
              <a:rPr sz="1800" spc="-15" dirty="0">
                <a:solidFill>
                  <a:srgbClr val="FFFFFF"/>
                </a:solidFill>
                <a:latin typeface="Carlito"/>
                <a:cs typeface="Carlito"/>
              </a:rPr>
              <a:t>systems </a:t>
            </a:r>
            <a:r>
              <a:rPr sz="1800" spc="-10" dirty="0">
                <a:solidFill>
                  <a:srgbClr val="FFFFFF"/>
                </a:solidFill>
                <a:latin typeface="Carlito"/>
                <a:cs typeface="Carlito"/>
              </a:rPr>
              <a:t>generally fall into two categories: </a:t>
            </a:r>
            <a:r>
              <a:rPr sz="1800" spc="-5" dirty="0">
                <a:solidFill>
                  <a:srgbClr val="FFFFFF"/>
                </a:solidFill>
                <a:latin typeface="Carlito"/>
                <a:cs typeface="Carlito"/>
              </a:rPr>
              <a:t>content-based </a:t>
            </a:r>
            <a:r>
              <a:rPr sz="1800" spc="-10" dirty="0">
                <a:solidFill>
                  <a:srgbClr val="FFFFFF"/>
                </a:solidFill>
                <a:latin typeface="Carlito"/>
                <a:cs typeface="Carlito"/>
              </a:rPr>
              <a:t>filtering </a:t>
            </a:r>
            <a:r>
              <a:rPr sz="1800" dirty="0">
                <a:solidFill>
                  <a:srgbClr val="FFFFFF"/>
                </a:solidFill>
                <a:latin typeface="Carlito"/>
                <a:cs typeface="Carlito"/>
              </a:rPr>
              <a:t>and  </a:t>
            </a:r>
            <a:r>
              <a:rPr sz="1800" spc="-10" dirty="0">
                <a:solidFill>
                  <a:srgbClr val="FFFFFF"/>
                </a:solidFill>
                <a:latin typeface="Carlito"/>
                <a:cs typeface="Carlito"/>
              </a:rPr>
              <a:t>collaborative filtering. </a:t>
            </a:r>
            <a:r>
              <a:rPr sz="1800" spc="-5" dirty="0">
                <a:solidFill>
                  <a:srgbClr val="FFFFFF"/>
                </a:solidFill>
                <a:latin typeface="Carlito"/>
                <a:cs typeface="Carlito"/>
              </a:rPr>
              <a:t>The paper </a:t>
            </a:r>
            <a:r>
              <a:rPr sz="1800" spc="-10" dirty="0">
                <a:solidFill>
                  <a:srgbClr val="FFFFFF"/>
                </a:solidFill>
                <a:latin typeface="Carlito"/>
                <a:cs typeface="Carlito"/>
              </a:rPr>
              <a:t>explains </a:t>
            </a:r>
            <a:r>
              <a:rPr sz="1800" spc="-5" dirty="0">
                <a:solidFill>
                  <a:srgbClr val="FFFFFF"/>
                </a:solidFill>
                <a:latin typeface="Carlito"/>
                <a:cs typeface="Carlito"/>
              </a:rPr>
              <a:t>both approaches. Content-based filtering, uses  movie </a:t>
            </a:r>
            <a:r>
              <a:rPr sz="1800" spc="-15" dirty="0">
                <a:solidFill>
                  <a:srgbClr val="FFFFFF"/>
                </a:solidFill>
                <a:latin typeface="Carlito"/>
                <a:cs typeface="Carlito"/>
              </a:rPr>
              <a:t>features </a:t>
            </a:r>
            <a:r>
              <a:rPr sz="1800" spc="-5" dirty="0">
                <a:solidFill>
                  <a:srgbClr val="FFFFFF"/>
                </a:solidFill>
                <a:latin typeface="Carlito"/>
                <a:cs typeface="Carlito"/>
              </a:rPr>
              <a:t>such </a:t>
            </a:r>
            <a:r>
              <a:rPr sz="1800" dirty="0">
                <a:solidFill>
                  <a:srgbClr val="FFFFFF"/>
                </a:solidFill>
                <a:latin typeface="Carlito"/>
                <a:cs typeface="Carlito"/>
              </a:rPr>
              <a:t>as </a:t>
            </a:r>
            <a:r>
              <a:rPr sz="1800" spc="-15" dirty="0">
                <a:solidFill>
                  <a:srgbClr val="FFFFFF"/>
                </a:solidFill>
                <a:latin typeface="Carlito"/>
                <a:cs typeface="Carlito"/>
              </a:rPr>
              <a:t>actors, directors, </a:t>
            </a:r>
            <a:r>
              <a:rPr sz="1800" spc="-5" dirty="0">
                <a:solidFill>
                  <a:srgbClr val="FFFFFF"/>
                </a:solidFill>
                <a:latin typeface="Carlito"/>
                <a:cs typeface="Carlito"/>
              </a:rPr>
              <a:t>movie description, </a:t>
            </a:r>
            <a:r>
              <a:rPr sz="1800" dirty="0">
                <a:solidFill>
                  <a:srgbClr val="FFFFFF"/>
                </a:solidFill>
                <a:latin typeface="Carlito"/>
                <a:cs typeface="Carlito"/>
              </a:rPr>
              <a:t>and </a:t>
            </a:r>
            <a:r>
              <a:rPr sz="1800" spc="-15" dirty="0">
                <a:solidFill>
                  <a:srgbClr val="FFFFFF"/>
                </a:solidFill>
                <a:latin typeface="Carlito"/>
                <a:cs typeface="Carlito"/>
              </a:rPr>
              <a:t>keywords </a:t>
            </a:r>
            <a:r>
              <a:rPr sz="1800" dirty="0">
                <a:solidFill>
                  <a:srgbClr val="FFFFFF"/>
                </a:solidFill>
                <a:latin typeface="Carlito"/>
                <a:cs typeface="Carlito"/>
              </a:rPr>
              <a:t>as inputs and </a:t>
            </a:r>
            <a:r>
              <a:rPr sz="1800" spc="5" dirty="0">
                <a:solidFill>
                  <a:srgbClr val="FFFFFF"/>
                </a:solidFill>
                <a:latin typeface="Carlito"/>
                <a:cs typeface="Carlito"/>
              </a:rPr>
              <a:t>TF-IDF  </a:t>
            </a:r>
            <a:r>
              <a:rPr sz="1800" dirty="0">
                <a:solidFill>
                  <a:srgbClr val="FFFFFF"/>
                </a:solidFill>
                <a:latin typeface="Carlito"/>
                <a:cs typeface="Carlito"/>
              </a:rPr>
              <a:t>and </a:t>
            </a:r>
            <a:r>
              <a:rPr sz="1800" spc="-5" dirty="0">
                <a:solidFill>
                  <a:srgbClr val="FFFFFF"/>
                </a:solidFill>
                <a:latin typeface="Carlito"/>
                <a:cs typeface="Carlito"/>
              </a:rPr>
              <a:t>doc2vec </a:t>
            </a:r>
            <a:r>
              <a:rPr sz="1800" spc="-10" dirty="0">
                <a:solidFill>
                  <a:srgbClr val="FFFFFF"/>
                </a:solidFill>
                <a:latin typeface="Carlito"/>
                <a:cs typeface="Carlito"/>
              </a:rPr>
              <a:t>to calculate </a:t>
            </a:r>
            <a:r>
              <a:rPr sz="1800" dirty="0">
                <a:solidFill>
                  <a:srgbClr val="FFFFFF"/>
                </a:solidFill>
                <a:latin typeface="Carlito"/>
                <a:cs typeface="Carlito"/>
              </a:rPr>
              <a:t>the </a:t>
            </a:r>
            <a:r>
              <a:rPr sz="1800" spc="-5" dirty="0">
                <a:solidFill>
                  <a:srgbClr val="FFFFFF"/>
                </a:solidFill>
                <a:latin typeface="Carlito"/>
                <a:cs typeface="Carlito"/>
              </a:rPr>
              <a:t>similarity between movies. </a:t>
            </a:r>
            <a:r>
              <a:rPr sz="1800" spc="-10" dirty="0">
                <a:solidFill>
                  <a:srgbClr val="FFFFFF"/>
                </a:solidFill>
                <a:latin typeface="Carlito"/>
                <a:cs typeface="Carlito"/>
              </a:rPr>
              <a:t>Collaborative filtering </a:t>
            </a:r>
            <a:r>
              <a:rPr sz="1800" spc="-5" dirty="0">
                <a:solidFill>
                  <a:srgbClr val="FFFFFF"/>
                </a:solidFill>
                <a:latin typeface="Carlito"/>
                <a:cs typeface="Carlito"/>
              </a:rPr>
              <a:t>uses </a:t>
            </a:r>
            <a:r>
              <a:rPr sz="1800" spc="-10" dirty="0">
                <a:solidFill>
                  <a:srgbClr val="FFFFFF"/>
                </a:solidFill>
                <a:latin typeface="Carlito"/>
                <a:cs typeface="Carlito"/>
              </a:rPr>
              <a:t>‘observed  users’ </a:t>
            </a:r>
            <a:r>
              <a:rPr sz="1800" spc="-5" dirty="0">
                <a:solidFill>
                  <a:srgbClr val="FFFFFF"/>
                </a:solidFill>
                <a:latin typeface="Carlito"/>
                <a:cs typeface="Carlito"/>
              </a:rPr>
              <a:t>movie </a:t>
            </a:r>
            <a:r>
              <a:rPr sz="1800" spc="-15" dirty="0">
                <a:solidFill>
                  <a:srgbClr val="FFFFFF"/>
                </a:solidFill>
                <a:latin typeface="Carlito"/>
                <a:cs typeface="Carlito"/>
              </a:rPr>
              <a:t>rating </a:t>
            </a:r>
            <a:r>
              <a:rPr sz="1800" dirty="0">
                <a:solidFill>
                  <a:srgbClr val="FFFFFF"/>
                </a:solidFill>
                <a:latin typeface="Carlito"/>
                <a:cs typeface="Carlito"/>
              </a:rPr>
              <a:t>as input and also </a:t>
            </a:r>
            <a:r>
              <a:rPr sz="1800" spc="-5" dirty="0">
                <a:solidFill>
                  <a:srgbClr val="FFFFFF"/>
                </a:solidFill>
                <a:latin typeface="Carlito"/>
                <a:cs typeface="Carlito"/>
              </a:rPr>
              <a:t>use K-nearest </a:t>
            </a:r>
            <a:r>
              <a:rPr sz="1800" spc="-10" dirty="0">
                <a:solidFill>
                  <a:srgbClr val="FFFFFF"/>
                </a:solidFill>
                <a:latin typeface="Carlito"/>
                <a:cs typeface="Carlito"/>
              </a:rPr>
              <a:t>neighbors </a:t>
            </a:r>
            <a:r>
              <a:rPr sz="1800" dirty="0">
                <a:solidFill>
                  <a:srgbClr val="FFFFFF"/>
                </a:solidFill>
                <a:latin typeface="Carlito"/>
                <a:cs typeface="Carlito"/>
              </a:rPr>
              <a:t>and </a:t>
            </a:r>
            <a:r>
              <a:rPr sz="1800" spc="-5" dirty="0">
                <a:solidFill>
                  <a:srgbClr val="FFFFFF"/>
                </a:solidFill>
                <a:latin typeface="Carlito"/>
                <a:cs typeface="Carlito"/>
              </a:rPr>
              <a:t>matrix </a:t>
            </a:r>
            <a:r>
              <a:rPr sz="1800" spc="-15" dirty="0">
                <a:solidFill>
                  <a:srgbClr val="FFFFFF"/>
                </a:solidFill>
                <a:latin typeface="Carlito"/>
                <a:cs typeface="Carlito"/>
              </a:rPr>
              <a:t>factorization</a:t>
            </a:r>
            <a:r>
              <a:rPr sz="1800" spc="130" dirty="0">
                <a:solidFill>
                  <a:srgbClr val="FFFFFF"/>
                </a:solidFill>
                <a:latin typeface="Carlito"/>
                <a:cs typeface="Carlito"/>
              </a:rPr>
              <a:t> </a:t>
            </a:r>
            <a:r>
              <a:rPr sz="1800" spc="-10" dirty="0">
                <a:solidFill>
                  <a:srgbClr val="FFFFFF"/>
                </a:solidFill>
                <a:latin typeface="Carlito"/>
                <a:cs typeface="Carlito"/>
              </a:rPr>
              <a:t>to</a:t>
            </a:r>
            <a:endParaRPr sz="1800" dirty="0">
              <a:latin typeface="Carlito"/>
              <a:cs typeface="Carlito"/>
            </a:endParaRPr>
          </a:p>
          <a:p>
            <a:pPr marL="12700">
              <a:lnSpc>
                <a:spcPct val="100000"/>
              </a:lnSpc>
            </a:pPr>
            <a:r>
              <a:rPr sz="1800" spc="-10" dirty="0">
                <a:solidFill>
                  <a:srgbClr val="FFFFFF"/>
                </a:solidFill>
                <a:latin typeface="Carlito"/>
                <a:cs typeface="Carlito"/>
              </a:rPr>
              <a:t>predict user’s </a:t>
            </a:r>
            <a:r>
              <a:rPr sz="1800" spc="-5" dirty="0">
                <a:solidFill>
                  <a:srgbClr val="FFFFFF"/>
                </a:solidFill>
                <a:latin typeface="Carlito"/>
                <a:cs typeface="Carlito"/>
              </a:rPr>
              <a:t>movie </a:t>
            </a:r>
            <a:r>
              <a:rPr sz="1800" spc="-10" dirty="0">
                <a:solidFill>
                  <a:srgbClr val="FFFFFF"/>
                </a:solidFill>
                <a:latin typeface="Carlito"/>
                <a:cs typeface="Carlito"/>
              </a:rPr>
              <a:t>ratings. </a:t>
            </a:r>
            <a:r>
              <a:rPr sz="1800" spc="-5" dirty="0">
                <a:solidFill>
                  <a:srgbClr val="FFFFFF"/>
                </a:solidFill>
                <a:latin typeface="Carlito"/>
                <a:cs typeface="Carlito"/>
              </a:rPr>
              <a:t>When </a:t>
            </a:r>
            <a:r>
              <a:rPr sz="1800" spc="-10" dirty="0">
                <a:solidFill>
                  <a:srgbClr val="FFFFFF"/>
                </a:solidFill>
                <a:latin typeface="Carlito"/>
                <a:cs typeface="Carlito"/>
              </a:rPr>
              <a:t>comparing collaborative filtering </a:t>
            </a:r>
            <a:r>
              <a:rPr sz="1800" dirty="0">
                <a:solidFill>
                  <a:srgbClr val="FFFFFF"/>
                </a:solidFill>
                <a:latin typeface="Carlito"/>
                <a:cs typeface="Carlito"/>
              </a:rPr>
              <a:t>seems </a:t>
            </a:r>
            <a:r>
              <a:rPr sz="1800" spc="-10" dirty="0">
                <a:solidFill>
                  <a:srgbClr val="FFFFFF"/>
                </a:solidFill>
                <a:latin typeface="Carlito"/>
                <a:cs typeface="Carlito"/>
              </a:rPr>
              <a:t>to perform</a:t>
            </a:r>
            <a:r>
              <a:rPr sz="1800" spc="195" dirty="0">
                <a:solidFill>
                  <a:srgbClr val="FFFFFF"/>
                </a:solidFill>
                <a:latin typeface="Carlito"/>
                <a:cs typeface="Carlito"/>
              </a:rPr>
              <a:t> </a:t>
            </a:r>
            <a:r>
              <a:rPr sz="1800" spc="-15" dirty="0">
                <a:solidFill>
                  <a:srgbClr val="FFFFFF"/>
                </a:solidFill>
                <a:latin typeface="Carlito"/>
                <a:cs typeface="Carlito"/>
              </a:rPr>
              <a:t>better</a:t>
            </a:r>
            <a:endParaRPr sz="1800" dirty="0">
              <a:latin typeface="Carlito"/>
              <a:cs typeface="Carlito"/>
            </a:endParaRPr>
          </a:p>
          <a:p>
            <a:pPr marL="12700">
              <a:lnSpc>
                <a:spcPct val="100000"/>
              </a:lnSpc>
            </a:pPr>
            <a:r>
              <a:rPr sz="1800" dirty="0">
                <a:solidFill>
                  <a:srgbClr val="FFFFFF"/>
                </a:solidFill>
                <a:latin typeface="Carlito"/>
                <a:cs typeface="Carlito"/>
              </a:rPr>
              <a:t>than </a:t>
            </a:r>
            <a:r>
              <a:rPr sz="1800" spc="-10" dirty="0">
                <a:solidFill>
                  <a:srgbClr val="FFFFFF"/>
                </a:solidFill>
                <a:latin typeface="Carlito"/>
                <a:cs typeface="Carlito"/>
              </a:rPr>
              <a:t>content-based filtering </a:t>
            </a:r>
            <a:r>
              <a:rPr sz="1800" spc="-5" dirty="0">
                <a:solidFill>
                  <a:srgbClr val="FFFFFF"/>
                </a:solidFill>
                <a:latin typeface="Carlito"/>
                <a:cs typeface="Carlito"/>
              </a:rPr>
              <a:t>in terms of </a:t>
            </a:r>
            <a:r>
              <a:rPr sz="1800" spc="-10" dirty="0">
                <a:solidFill>
                  <a:srgbClr val="FFFFFF"/>
                </a:solidFill>
                <a:latin typeface="Carlito"/>
                <a:cs typeface="Carlito"/>
              </a:rPr>
              <a:t>prediction error </a:t>
            </a:r>
            <a:r>
              <a:rPr sz="1800" dirty="0">
                <a:solidFill>
                  <a:srgbClr val="FFFFFF"/>
                </a:solidFill>
                <a:latin typeface="Carlito"/>
                <a:cs typeface="Carlito"/>
              </a:rPr>
              <a:t>and </a:t>
            </a:r>
            <a:r>
              <a:rPr sz="1800" spc="-10" dirty="0">
                <a:solidFill>
                  <a:srgbClr val="FFFFFF"/>
                </a:solidFill>
                <a:latin typeface="Carlito"/>
                <a:cs typeface="Carlito"/>
              </a:rPr>
              <a:t>computation</a:t>
            </a:r>
            <a:r>
              <a:rPr sz="1800" spc="160" dirty="0">
                <a:solidFill>
                  <a:srgbClr val="FFFFFF"/>
                </a:solidFill>
                <a:latin typeface="Carlito"/>
                <a:cs typeface="Carlito"/>
              </a:rPr>
              <a:t> </a:t>
            </a:r>
            <a:r>
              <a:rPr sz="1800" spc="-5" dirty="0">
                <a:solidFill>
                  <a:srgbClr val="FFFFFF"/>
                </a:solidFill>
                <a:latin typeface="Carlito"/>
                <a:cs typeface="Carlito"/>
              </a:rPr>
              <a:t>time.</a:t>
            </a:r>
            <a:endParaRPr sz="1800" dirty="0">
              <a:latin typeface="Carlito"/>
              <a:cs typeface="Carlito"/>
            </a:endParaRPr>
          </a:p>
          <a:p>
            <a:pPr marL="12700">
              <a:lnSpc>
                <a:spcPct val="100000"/>
              </a:lnSpc>
              <a:spcBef>
                <a:spcPts val="1000"/>
              </a:spcBef>
            </a:pPr>
            <a:r>
              <a:rPr sz="1800" spc="-10" dirty="0">
                <a:solidFill>
                  <a:srgbClr val="FFFFFF"/>
                </a:solidFill>
                <a:latin typeface="Carlito"/>
                <a:cs typeface="Carlito"/>
              </a:rPr>
              <a:t>Dataset:</a:t>
            </a:r>
            <a:r>
              <a:rPr sz="1800" spc="5" dirty="0">
                <a:solidFill>
                  <a:srgbClr val="FFFFFF"/>
                </a:solidFill>
                <a:latin typeface="Carlito"/>
                <a:cs typeface="Carlito"/>
              </a:rPr>
              <a:t> </a:t>
            </a:r>
            <a:r>
              <a:rPr sz="1800" spc="-5" dirty="0">
                <a:solidFill>
                  <a:srgbClr val="FFFFFF"/>
                </a:solidFill>
                <a:latin typeface="Carlito"/>
                <a:cs typeface="Carlito"/>
              </a:rPr>
              <a:t>MovieLens</a:t>
            </a:r>
            <a:endParaRPr sz="1800" dirty="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C000-A815-40C7-B5AE-DCBE0E24A2AB}"/>
              </a:ext>
            </a:extLst>
          </p:cNvPr>
          <p:cNvSpPr>
            <a:spLocks noGrp="1"/>
          </p:cNvSpPr>
          <p:nvPr>
            <p:ph type="title"/>
          </p:nvPr>
        </p:nvSpPr>
        <p:spPr/>
        <p:txBody>
          <a:bodyPr/>
          <a:lstStyle/>
          <a:p>
            <a:r>
              <a:rPr lang="en-IN" dirty="0"/>
              <a:t>My Work and Implementation</a:t>
            </a:r>
          </a:p>
        </p:txBody>
      </p:sp>
      <p:sp>
        <p:nvSpPr>
          <p:cNvPr id="3" name="Text Placeholder 2">
            <a:extLst>
              <a:ext uri="{FF2B5EF4-FFF2-40B4-BE49-F238E27FC236}">
                <a16:creationId xmlns:a16="http://schemas.microsoft.com/office/drawing/2014/main" id="{C60F60B0-CFF4-42CF-BD69-4D55DCA28A1B}"/>
              </a:ext>
            </a:extLst>
          </p:cNvPr>
          <p:cNvSpPr>
            <a:spLocks noGrp="1"/>
          </p:cNvSpPr>
          <p:nvPr>
            <p:ph type="body" idx="1"/>
          </p:nvPr>
        </p:nvSpPr>
        <p:spPr>
          <a:xfrm>
            <a:off x="758253" y="1144528"/>
            <a:ext cx="8966200" cy="4568943"/>
          </a:xfrm>
        </p:spPr>
        <p:txBody>
          <a:bodyPr/>
          <a:lstStyle/>
          <a:p>
            <a:pPr marL="285750" indent="-285750">
              <a:lnSpc>
                <a:spcPct val="150000"/>
              </a:lnSpc>
              <a:buFont typeface="Arial" panose="020B0604020202020204" pitchFamily="34" charset="0"/>
              <a:buChar char="•"/>
            </a:pPr>
            <a:r>
              <a:rPr lang="en-IN" sz="2000" dirty="0">
                <a:solidFill>
                  <a:schemeClr val="bg1"/>
                </a:solidFill>
                <a:latin typeface="Carlito"/>
              </a:rPr>
              <a:t>Prior versions of MovieLens dataset consists of precomputed cross-folds or scripts </a:t>
            </a:r>
          </a:p>
          <a:p>
            <a:pPr>
              <a:lnSpc>
                <a:spcPct val="150000"/>
              </a:lnSpc>
            </a:pPr>
            <a:r>
              <a:rPr lang="en-IN" sz="2000" dirty="0">
                <a:solidFill>
                  <a:schemeClr val="bg1"/>
                </a:solidFill>
                <a:latin typeface="Carlito"/>
              </a:rPr>
              <a:t>      to perform this task, but we don’t use either of these features in our dataset.</a:t>
            </a:r>
          </a:p>
          <a:p>
            <a:pPr marL="342900" indent="-342900">
              <a:lnSpc>
                <a:spcPct val="150000"/>
              </a:lnSpc>
              <a:buFont typeface="Arial" panose="020B0604020202020204" pitchFamily="34" charset="0"/>
              <a:buChar char="•"/>
            </a:pPr>
            <a:r>
              <a:rPr lang="en-IN" sz="2000" dirty="0">
                <a:solidFill>
                  <a:schemeClr val="bg1"/>
                </a:solidFill>
                <a:latin typeface="Carlito"/>
              </a:rPr>
              <a:t>User Ids and Movie Ids</a:t>
            </a:r>
          </a:p>
          <a:p>
            <a:pPr marL="342900" indent="-342900">
              <a:lnSpc>
                <a:spcPct val="150000"/>
              </a:lnSpc>
              <a:buFont typeface="Arial" panose="020B0604020202020204" pitchFamily="34" charset="0"/>
              <a:buChar char="•"/>
            </a:pPr>
            <a:r>
              <a:rPr lang="en-IN" sz="2000" dirty="0">
                <a:solidFill>
                  <a:schemeClr val="bg1"/>
                </a:solidFill>
                <a:latin typeface="Carlito"/>
              </a:rPr>
              <a:t>Ratings Data file Structure, Tags Data file structure, Movies data file structure and links data file structure.</a:t>
            </a:r>
          </a:p>
          <a:p>
            <a:pPr marL="342900" indent="-342900">
              <a:lnSpc>
                <a:spcPct val="150000"/>
              </a:lnSpc>
              <a:buFont typeface="Arial" panose="020B0604020202020204" pitchFamily="34" charset="0"/>
              <a:buChar char="•"/>
            </a:pP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Genres included: * Action* Adventure* Animation* Children's* Comedy* Crime* Documentary*Drama* Fantasy*Film-Noir* Horror* Musical* Mystery* Romance* Sci-Fi*Thriller* War* Western* (no genres listed)</a:t>
            </a:r>
          </a:p>
          <a:p>
            <a:pPr marL="342900" indent="-342900">
              <a:lnSpc>
                <a:spcPct val="150000"/>
              </a:lnSpc>
              <a:buFont typeface="Arial" panose="020B0604020202020204" pitchFamily="34" charset="0"/>
              <a:buChar char="•"/>
            </a:pP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000" dirty="0">
              <a:solidFill>
                <a:schemeClr val="bg1"/>
              </a:solidFill>
              <a:latin typeface="Carlito"/>
            </a:endParaRPr>
          </a:p>
        </p:txBody>
      </p:sp>
      <p:sp>
        <p:nvSpPr>
          <p:cNvPr id="8" name="TextBox 7">
            <a:extLst>
              <a:ext uri="{FF2B5EF4-FFF2-40B4-BE49-F238E27FC236}">
                <a16:creationId xmlns:a16="http://schemas.microsoft.com/office/drawing/2014/main" id="{C5D7CC49-1CEC-4F7A-B657-460272126ED7}"/>
              </a:ext>
            </a:extLst>
          </p:cNvPr>
          <p:cNvSpPr txBox="1"/>
          <p:nvPr/>
        </p:nvSpPr>
        <p:spPr>
          <a:xfrm>
            <a:off x="724916" y="4806799"/>
            <a:ext cx="6093618" cy="1631216"/>
          </a:xfrm>
          <a:prstGeom prst="rect">
            <a:avLst/>
          </a:prstGeom>
          <a:noFill/>
        </p:spPr>
        <p:txBody>
          <a:bodyPr wrap="square">
            <a:spAutoFit/>
          </a:bodyPr>
          <a:lstStyle/>
          <a:p>
            <a:pPr algn="l"/>
            <a:r>
              <a:rPr lang="en-US" sz="2000" b="1" i="0" dirty="0">
                <a:solidFill>
                  <a:srgbClr val="C9D1D9"/>
                </a:solidFill>
                <a:effectLst/>
                <a:latin typeface="Carlito"/>
              </a:rPr>
              <a:t>Usage</a:t>
            </a:r>
          </a:p>
          <a:p>
            <a:pPr algn="l">
              <a:buFont typeface="Arial" panose="020B0604020202020204" pitchFamily="34" charset="0"/>
              <a:buChar char="•"/>
            </a:pPr>
            <a:r>
              <a:rPr lang="en-US" sz="2000" b="0" i="0" dirty="0">
                <a:solidFill>
                  <a:srgbClr val="C9D1D9"/>
                </a:solidFill>
                <a:effectLst/>
                <a:latin typeface="Carlito"/>
              </a:rPr>
              <a:t> Works with any case (lower or upper)</a:t>
            </a:r>
          </a:p>
          <a:p>
            <a:pPr algn="l">
              <a:buFont typeface="Arial" panose="020B0604020202020204" pitchFamily="34" charset="0"/>
              <a:buChar char="•"/>
            </a:pPr>
            <a:r>
              <a:rPr lang="en-US" sz="2000" b="0" i="0" dirty="0">
                <a:solidFill>
                  <a:srgbClr val="C9D1D9"/>
                </a:solidFill>
                <a:effectLst/>
                <a:latin typeface="Carlito"/>
              </a:rPr>
              <a:t> The word "the" is always ignored</a:t>
            </a:r>
          </a:p>
          <a:p>
            <a:pPr algn="l">
              <a:buFont typeface="Arial" panose="020B0604020202020204" pitchFamily="34" charset="0"/>
              <a:buChar char="•"/>
            </a:pPr>
            <a:r>
              <a:rPr lang="en-US" sz="2000" b="0" i="0" dirty="0">
                <a:solidFill>
                  <a:srgbClr val="C9D1D9"/>
                </a:solidFill>
                <a:effectLst/>
                <a:latin typeface="Carlito"/>
              </a:rPr>
              <a:t> You can put the year of the movie inside brackets like: (2020)</a:t>
            </a:r>
          </a:p>
        </p:txBody>
      </p:sp>
    </p:spTree>
    <p:extLst>
      <p:ext uri="{BB962C8B-B14F-4D97-AF65-F5344CB8AC3E}">
        <p14:creationId xmlns:p14="http://schemas.microsoft.com/office/powerpoint/2010/main" val="403084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0BF918-EF1F-4D30-A5B8-5E591681E19B}"/>
              </a:ext>
            </a:extLst>
          </p:cNvPr>
          <p:cNvPicPr>
            <a:picLocks noChangeAspect="1"/>
          </p:cNvPicPr>
          <p:nvPr/>
        </p:nvPicPr>
        <p:blipFill>
          <a:blip r:embed="rId2"/>
          <a:stretch>
            <a:fillRect/>
          </a:stretch>
        </p:blipFill>
        <p:spPr>
          <a:xfrm>
            <a:off x="234926" y="1103477"/>
            <a:ext cx="5858693" cy="5039428"/>
          </a:xfrm>
          <a:prstGeom prst="rect">
            <a:avLst/>
          </a:prstGeom>
        </p:spPr>
      </p:pic>
      <p:pic>
        <p:nvPicPr>
          <p:cNvPr id="5" name="Picture 4">
            <a:extLst>
              <a:ext uri="{FF2B5EF4-FFF2-40B4-BE49-F238E27FC236}">
                <a16:creationId xmlns:a16="http://schemas.microsoft.com/office/drawing/2014/main" id="{201A14C0-C6E5-45CD-9117-2AC1AB44D86B}"/>
              </a:ext>
            </a:extLst>
          </p:cNvPr>
          <p:cNvPicPr>
            <a:picLocks noChangeAspect="1"/>
          </p:cNvPicPr>
          <p:nvPr/>
        </p:nvPicPr>
        <p:blipFill>
          <a:blip r:embed="rId3"/>
          <a:stretch>
            <a:fillRect/>
          </a:stretch>
        </p:blipFill>
        <p:spPr>
          <a:xfrm>
            <a:off x="6200403" y="1103477"/>
            <a:ext cx="5410200" cy="5039428"/>
          </a:xfrm>
          <a:prstGeom prst="rect">
            <a:avLst/>
          </a:prstGeom>
        </p:spPr>
      </p:pic>
      <p:sp>
        <p:nvSpPr>
          <p:cNvPr id="7" name="TextBox 6">
            <a:extLst>
              <a:ext uri="{FF2B5EF4-FFF2-40B4-BE49-F238E27FC236}">
                <a16:creationId xmlns:a16="http://schemas.microsoft.com/office/drawing/2014/main" id="{3352BBB5-A856-48F6-AC8C-62793FB1D06F}"/>
              </a:ext>
            </a:extLst>
          </p:cNvPr>
          <p:cNvSpPr txBox="1"/>
          <p:nvPr/>
        </p:nvSpPr>
        <p:spPr>
          <a:xfrm>
            <a:off x="201588" y="530429"/>
            <a:ext cx="6093618" cy="400110"/>
          </a:xfrm>
          <a:prstGeom prst="rect">
            <a:avLst/>
          </a:prstGeom>
          <a:noFill/>
        </p:spPr>
        <p:txBody>
          <a:bodyPr wrap="square">
            <a:spAutoFit/>
          </a:bodyPr>
          <a:lstStyle/>
          <a:p>
            <a:r>
              <a:rPr lang="en-US" sz="2000" b="0" i="0" dirty="0">
                <a:solidFill>
                  <a:schemeClr val="bg1"/>
                </a:solidFill>
                <a:effectLst/>
                <a:latin typeface="Carlito"/>
              </a:rPr>
              <a:t>Start by inspecting our dataset</a:t>
            </a:r>
            <a:endParaRPr lang="en-IN" sz="2000" dirty="0">
              <a:solidFill>
                <a:schemeClr val="bg1"/>
              </a:solidFill>
              <a:latin typeface="Carlito"/>
            </a:endParaRPr>
          </a:p>
        </p:txBody>
      </p:sp>
    </p:spTree>
    <p:extLst>
      <p:ext uri="{BB962C8B-B14F-4D97-AF65-F5344CB8AC3E}">
        <p14:creationId xmlns:p14="http://schemas.microsoft.com/office/powerpoint/2010/main" val="2013240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TotalTime>
  <Words>1182</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Carlito</vt:lpstr>
      <vt:lpstr>Gothic Uralic</vt:lpstr>
      <vt:lpstr>ui-monospace</vt:lpstr>
      <vt:lpstr>Office Theme</vt:lpstr>
      <vt:lpstr>PowerPoint Presentation</vt:lpstr>
      <vt:lpstr>Problem and Challenges</vt:lpstr>
      <vt:lpstr>Motivation</vt:lpstr>
      <vt:lpstr>Existing Work</vt:lpstr>
      <vt:lpstr>Comprehensive Movie Recommendation  System</vt:lpstr>
      <vt:lpstr>Contd..</vt:lpstr>
      <vt:lpstr>Contd..</vt:lpstr>
      <vt:lpstr>My Work and Implementation</vt:lpstr>
      <vt:lpstr>PowerPoint Presentation</vt:lpstr>
      <vt:lpstr>PowerPoint Presentation</vt:lpstr>
      <vt:lpstr>Steps involved</vt:lpstr>
      <vt:lpstr>Result and Future work</vt:lpstr>
      <vt:lpstr>More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Anoosh G P</dc:creator>
  <cp:lastModifiedBy>Anoosh G P</cp:lastModifiedBy>
  <cp:revision>6</cp:revision>
  <dcterms:created xsi:type="dcterms:W3CDTF">2022-02-23T18:20:50Z</dcterms:created>
  <dcterms:modified xsi:type="dcterms:W3CDTF">2022-02-24T01:16:48Z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2022-01-29T00:00:00Z</vt:filetime>
  </property>
  <property fmtid="{D5CDD505-2E9C-101B-9397-08002B2CF9AE}" pid="3" name="Creator">
    <vt:lpwstr>Microsoft® PowerPoint® 2016</vt:lpwstr>
  </property>
  <property fmtid="{D5CDD505-2E9C-101B-9397-08002B2CF9AE}" pid="4" name="LastSaved">
    <vt:filetime>2022-02-23T00:00:00Z</vt:filetime>
  </property>
</Properties>
</file>