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sldIdLst>
    <p:sldId id="256" r:id="rId2"/>
    <p:sldId id="265" r:id="rId3"/>
    <p:sldId id="267" r:id="rId4"/>
    <p:sldId id="266" r:id="rId5"/>
    <p:sldId id="268" r:id="rId6"/>
    <p:sldId id="269" r:id="rId7"/>
    <p:sldId id="270" r:id="rId8"/>
    <p:sldId id="271" r:id="rId9"/>
    <p:sldId id="273" r:id="rId10"/>
    <p:sldId id="272" r:id="rId11"/>
    <p:sldId id="274" r:id="rId12"/>
    <p:sldId id="278" r:id="rId13"/>
    <p:sldId id="279" r:id="rId14"/>
    <p:sldId id="280" r:id="rId15"/>
    <p:sldId id="281" r:id="rId16"/>
    <p:sldId id="275" r:id="rId17"/>
    <p:sldId id="276" r:id="rId18"/>
    <p:sldId id="277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5" r:id="rId32"/>
    <p:sldId id="296" r:id="rId33"/>
    <p:sldId id="294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4" r:id="rId50"/>
    <p:sldId id="313" r:id="rId51"/>
    <p:sldId id="315" r:id="rId52"/>
    <p:sldId id="316" r:id="rId53"/>
    <p:sldId id="317" r:id="rId54"/>
    <p:sldId id="318" r:id="rId55"/>
    <p:sldId id="319" r:id="rId56"/>
  </p:sldIdLst>
  <p:sldSz cx="9144000" cy="6858000" type="screen4x3"/>
  <p:notesSz cx="6858000" cy="9144000"/>
  <p:embeddedFontLst>
    <p:embeddedFont>
      <p:font typeface="Arial Unicode MS" panose="020B0604020202020204" pitchFamily="34" charset="-128"/>
      <p:regular r:id="rId57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2" autoAdjust="0"/>
    <p:restoredTop sz="94660"/>
  </p:normalViewPr>
  <p:slideViewPr>
    <p:cSldViewPr>
      <p:cViewPr varScale="1">
        <p:scale>
          <a:sx n="92" d="100"/>
          <a:sy n="92" d="100"/>
        </p:scale>
        <p:origin x="126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cs-CZ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cs-CZ"/>
          </a:p>
        </p:txBody>
      </p:sp>
      <p:pic>
        <p:nvPicPr>
          <p:cNvPr id="6" name="Picture 9" descr="b2e2lirt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3775" y="3392488"/>
            <a:ext cx="1684338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7B9364-DCCC-4D05-B0FA-719EEEBCFA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40B15-6A23-4095-8263-F2994648D9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7D0B20-9BE7-4E93-9F4F-C4488C1865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endParaRPr lang="cs-CZ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471E4-1618-4962-9DD3-FCE8E632E5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EBF73-CAE2-432A-9A2E-9080CCBFFF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78488-AB5A-47C2-B2B6-472A9A087E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369BDD-82F9-424B-9994-CD1838C6CB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CF2EB-87CC-4745-AD19-3DD75C6277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3AD98-49E4-47EF-8F7C-26DD62AA6C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6C51F-3A30-42D6-83FC-956567B7DA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74032-6628-4C3A-8BF9-A244AF1014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89377-A873-492C-BC45-4FDBEF9E0E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cs-CZ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fld id="{38E7A3CD-479E-4A86-9484-C287E7BC54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2557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cs-CZ"/>
          </a:p>
        </p:txBody>
      </p:sp>
      <p:pic>
        <p:nvPicPr>
          <p:cNvPr id="1033" name="Picture 9" descr="b2e2lirt[1]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29575" y="115888"/>
            <a:ext cx="1114425" cy="93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Compiler principles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Syntax analysis</a:t>
            </a:r>
            <a:endParaRPr lang="cs-CZ" dirty="0" smtClean="0"/>
          </a:p>
          <a:p>
            <a:pPr eaLnBrk="1" hangingPunct="1"/>
            <a:endParaRPr lang="cs-CZ" dirty="0" smtClean="0"/>
          </a:p>
          <a:p>
            <a:pPr eaLnBrk="1" hangingPunct="1"/>
            <a:endParaRPr lang="cs-CZ" dirty="0" smtClean="0"/>
          </a:p>
          <a:p>
            <a:pPr eaLnBrk="1" hangingPunct="1"/>
            <a:r>
              <a:rPr lang="cs-CZ" dirty="0" smtClean="0"/>
              <a:t>Jakub Yaghob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Left factoring</a:t>
            </a:r>
            <a:endParaRPr lang="cs-CZ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845641"/>
          </a:xfrm>
        </p:spPr>
        <p:txBody>
          <a:bodyPr/>
          <a:lstStyle/>
          <a:p>
            <a:pPr eaLnBrk="1" hangingPunct="1"/>
            <a:r>
              <a:rPr lang="en-US" dirty="0" smtClean="0"/>
              <a:t>It is not clear, which option we should choose</a:t>
            </a:r>
            <a:endParaRPr lang="cs-CZ" dirty="0" smtClean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539179" y="2636912"/>
            <a:ext cx="287972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92150" lvl="1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cs-CZ" sz="2600" dirty="0"/>
              <a:t>A </a:t>
            </a:r>
            <a:r>
              <a:rPr lang="cs-CZ" sz="2600" dirty="0">
                <a:cs typeface="Arial" charset="0"/>
              </a:rPr>
              <a:t>→ </a:t>
            </a:r>
            <a:r>
              <a:rPr lang="el-GR" sz="2600" dirty="0">
                <a:cs typeface="Arial" charset="0"/>
              </a:rPr>
              <a:t>αβ</a:t>
            </a:r>
            <a:r>
              <a:rPr lang="cs-CZ" sz="2600" baseline="-25000" dirty="0">
                <a:cs typeface="Arial" charset="0"/>
              </a:rPr>
              <a:t>1</a:t>
            </a:r>
          </a:p>
          <a:p>
            <a:pPr marL="692150" lvl="1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cs-CZ" sz="2600" dirty="0">
                <a:cs typeface="Arial" charset="0"/>
              </a:rPr>
              <a:t>A → </a:t>
            </a:r>
            <a:r>
              <a:rPr lang="el-GR" sz="2600" dirty="0">
                <a:cs typeface="Arial" charset="0"/>
              </a:rPr>
              <a:t>αβ</a:t>
            </a:r>
            <a:r>
              <a:rPr lang="cs-CZ" sz="2600" baseline="-25000" dirty="0">
                <a:cs typeface="Arial" charset="0"/>
              </a:rPr>
              <a:t>2</a:t>
            </a:r>
            <a:endParaRPr lang="el-GR" sz="2600" dirty="0">
              <a:cs typeface="Arial" charset="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4499992" y="2636912"/>
            <a:ext cx="3278187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92150" lvl="1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cs-CZ" sz="2600"/>
              <a:t>A</a:t>
            </a:r>
            <a:r>
              <a:rPr lang="cs-CZ" sz="2600">
                <a:cs typeface="Arial" charset="0"/>
              </a:rPr>
              <a:t>→ </a:t>
            </a:r>
            <a:r>
              <a:rPr lang="el-GR" sz="2600">
                <a:cs typeface="Arial" charset="0"/>
              </a:rPr>
              <a:t>α</a:t>
            </a:r>
            <a:r>
              <a:rPr lang="cs-CZ" sz="2600">
                <a:cs typeface="Arial" charset="0"/>
              </a:rPr>
              <a:t>A</a:t>
            </a:r>
            <a:r>
              <a:rPr lang="en-US" sz="2600">
                <a:cs typeface="Arial" charset="0"/>
              </a:rPr>
              <a:t>’</a:t>
            </a:r>
            <a:endParaRPr lang="cs-CZ" sz="2600">
              <a:cs typeface="Arial" charset="0"/>
            </a:endParaRPr>
          </a:p>
          <a:p>
            <a:pPr marL="692150" lvl="1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cs-CZ" sz="2600">
                <a:cs typeface="Arial" charset="0"/>
              </a:rPr>
              <a:t>A</a:t>
            </a:r>
            <a:r>
              <a:rPr lang="en-US" sz="2600">
                <a:cs typeface="Arial" charset="0"/>
              </a:rPr>
              <a:t>’</a:t>
            </a:r>
            <a:r>
              <a:rPr lang="cs-CZ" sz="2600">
                <a:cs typeface="Arial" charset="0"/>
              </a:rPr>
              <a:t>→ </a:t>
            </a:r>
            <a:r>
              <a:rPr lang="el-GR" sz="2600">
                <a:cs typeface="Arial" charset="0"/>
              </a:rPr>
              <a:t>β</a:t>
            </a:r>
            <a:r>
              <a:rPr lang="cs-CZ" sz="2600" baseline="-25000">
                <a:cs typeface="Arial" charset="0"/>
              </a:rPr>
              <a:t>1</a:t>
            </a:r>
            <a:endParaRPr lang="en-US" sz="2600">
              <a:cs typeface="Arial" charset="0"/>
            </a:endParaRPr>
          </a:p>
          <a:p>
            <a:pPr marL="692150" lvl="1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cs-CZ" sz="2600">
                <a:cs typeface="Arial" charset="0"/>
              </a:rPr>
              <a:t>A</a:t>
            </a:r>
            <a:r>
              <a:rPr lang="en-US" sz="2600">
                <a:cs typeface="Arial" charset="0"/>
              </a:rPr>
              <a:t>’</a:t>
            </a:r>
            <a:r>
              <a:rPr lang="cs-CZ" sz="2600">
                <a:cs typeface="Arial" charset="0"/>
              </a:rPr>
              <a:t>→</a:t>
            </a:r>
            <a:r>
              <a:rPr lang="en-US" sz="2600">
                <a:cs typeface="Arial" charset="0"/>
              </a:rPr>
              <a:t> </a:t>
            </a:r>
            <a:r>
              <a:rPr lang="el-GR" sz="2600">
                <a:cs typeface="Arial" charset="0"/>
              </a:rPr>
              <a:t>β</a:t>
            </a:r>
            <a:r>
              <a:rPr lang="cs-CZ" sz="2600" baseline="-25000">
                <a:cs typeface="Arial" charset="0"/>
              </a:rPr>
              <a:t>2</a:t>
            </a:r>
            <a:endParaRPr lang="el-GR" sz="2600" baseline="-2500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Non-context-free language constructions</a:t>
            </a:r>
            <a:endParaRPr lang="cs-CZ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noProof="1" smtClean="0"/>
              <a:t>L</a:t>
            </a:r>
            <a:r>
              <a:rPr lang="cs-CZ" baseline="-25000" noProof="1" smtClean="0"/>
              <a:t>1</a:t>
            </a:r>
            <a:r>
              <a:rPr lang="cs-CZ" noProof="1" smtClean="0"/>
              <a:t>={ wcw | w=(a|b)* }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Check, whether an identifier </a:t>
            </a:r>
            <a:r>
              <a:rPr lang="en-US" b="1" dirty="0" smtClean="0"/>
              <a:t>w</a:t>
            </a:r>
            <a:r>
              <a:rPr lang="en-US" dirty="0" smtClean="0"/>
              <a:t> is declared before using</a:t>
            </a:r>
          </a:p>
          <a:p>
            <a:pPr eaLnBrk="1" hangingPunct="1">
              <a:lnSpc>
                <a:spcPct val="90000"/>
              </a:lnSpc>
            </a:pPr>
            <a:r>
              <a:rPr lang="en-US" noProof="1" smtClean="0"/>
              <a:t>L</a:t>
            </a:r>
            <a:r>
              <a:rPr lang="en-US" baseline="-25000" noProof="1" smtClean="0"/>
              <a:t>2</a:t>
            </a:r>
            <a:r>
              <a:rPr lang="en-US" noProof="1" smtClean="0"/>
              <a:t>={ a</a:t>
            </a:r>
            <a:r>
              <a:rPr lang="en-US" baseline="30000" noProof="1" smtClean="0"/>
              <a:t>n</a:t>
            </a:r>
            <a:r>
              <a:rPr lang="en-US" noProof="1" smtClean="0"/>
              <a:t>b</a:t>
            </a:r>
            <a:r>
              <a:rPr lang="en-US" baseline="30000" noProof="1" smtClean="0"/>
              <a:t>m</a:t>
            </a:r>
            <a:r>
              <a:rPr lang="en-US" noProof="1" smtClean="0"/>
              <a:t>c</a:t>
            </a:r>
            <a:r>
              <a:rPr lang="en-US" baseline="30000" noProof="1" smtClean="0"/>
              <a:t>n</a:t>
            </a:r>
            <a:r>
              <a:rPr lang="en-US" noProof="1" smtClean="0"/>
              <a:t>d</a:t>
            </a:r>
            <a:r>
              <a:rPr lang="en-US" baseline="30000" noProof="1" smtClean="0"/>
              <a:t>m</a:t>
            </a:r>
            <a:r>
              <a:rPr lang="en-US" noProof="1" smtClean="0"/>
              <a:t> | n</a:t>
            </a:r>
            <a:r>
              <a:rPr lang="en-US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≥</a:t>
            </a:r>
            <a:r>
              <a:rPr lang="en-US" noProof="1" smtClean="0"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en-US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m≥</a:t>
            </a:r>
            <a:r>
              <a:rPr lang="en-US" noProof="1" smtClean="0"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en-US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noProof="1" smtClean="0"/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Check, whether number of parameters in function call confirms to the function declaration</a:t>
            </a:r>
          </a:p>
          <a:p>
            <a:pPr eaLnBrk="1" hangingPunct="1">
              <a:lnSpc>
                <a:spcPct val="90000"/>
              </a:lnSpc>
            </a:pPr>
            <a:r>
              <a:rPr lang="en-US" noProof="1" smtClean="0"/>
              <a:t>L</a:t>
            </a:r>
            <a:r>
              <a:rPr lang="en-US" baseline="-25000" noProof="1" smtClean="0"/>
              <a:t>3</a:t>
            </a:r>
            <a:r>
              <a:rPr lang="en-US" noProof="1" smtClean="0"/>
              <a:t>={ a</a:t>
            </a:r>
            <a:r>
              <a:rPr lang="en-US" baseline="30000" noProof="1" smtClean="0"/>
              <a:t>n</a:t>
            </a:r>
            <a:r>
              <a:rPr lang="en-US" noProof="1" smtClean="0"/>
              <a:t>b</a:t>
            </a:r>
            <a:r>
              <a:rPr lang="en-US" baseline="30000" noProof="1" smtClean="0"/>
              <a:t>n</a:t>
            </a:r>
            <a:r>
              <a:rPr lang="en-US" noProof="1" smtClean="0"/>
              <a:t>c</a:t>
            </a:r>
            <a:r>
              <a:rPr lang="en-US" baseline="30000" noProof="1" smtClean="0"/>
              <a:t>n</a:t>
            </a:r>
            <a:r>
              <a:rPr lang="en-US" noProof="1" smtClean="0"/>
              <a:t> | n</a:t>
            </a:r>
            <a:r>
              <a:rPr lang="en-US" noProof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≥</a:t>
            </a:r>
            <a:r>
              <a:rPr lang="en-US" noProof="1" smtClean="0">
                <a:ea typeface="Arial Unicode MS" pitchFamily="34" charset="-128"/>
                <a:cs typeface="Arial Unicode MS" pitchFamily="34" charset="-128"/>
              </a:rPr>
              <a:t>0</a:t>
            </a:r>
            <a:r>
              <a:rPr lang="en-US" noProof="1" smtClean="0"/>
              <a:t> }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The problem of “underscoring” a word</a:t>
            </a:r>
            <a:endParaRPr lang="cs-CZ" dirty="0" smtClean="0"/>
          </a:p>
          <a:p>
            <a:pPr lvl="2" eaLnBrk="1" hangingPunct="1">
              <a:lnSpc>
                <a:spcPct val="90000"/>
              </a:lnSpc>
            </a:pPr>
            <a:r>
              <a:rPr lang="en-US" b="1" dirty="0" smtClean="0"/>
              <a:t>a</a:t>
            </a:r>
            <a:r>
              <a:rPr lang="en-US" dirty="0" smtClean="0"/>
              <a:t> is a char</a:t>
            </a:r>
            <a:r>
              <a:rPr lang="cs-CZ" dirty="0" smtClean="0"/>
              <a:t>, </a:t>
            </a:r>
            <a:r>
              <a:rPr lang="cs-CZ" b="1" dirty="0" smtClean="0"/>
              <a:t>b</a:t>
            </a:r>
            <a:r>
              <a:rPr lang="cs-CZ" dirty="0" smtClean="0"/>
              <a:t> </a:t>
            </a:r>
            <a:r>
              <a:rPr lang="en-US" dirty="0" smtClean="0"/>
              <a:t>is</a:t>
            </a:r>
            <a:r>
              <a:rPr lang="cs-CZ" dirty="0" smtClean="0"/>
              <a:t> BS, </a:t>
            </a:r>
            <a:r>
              <a:rPr lang="cs-CZ" b="1" dirty="0" smtClean="0"/>
              <a:t>c</a:t>
            </a:r>
            <a:r>
              <a:rPr lang="cs-CZ" dirty="0" smtClean="0"/>
              <a:t> </a:t>
            </a:r>
            <a:r>
              <a:rPr lang="en-US" dirty="0" smtClean="0"/>
              <a:t>is underscore</a:t>
            </a:r>
            <a:endParaRPr lang="cs-CZ" dirty="0" smtClean="0"/>
          </a:p>
          <a:p>
            <a:pPr lvl="1" eaLnBrk="1" hangingPunct="1">
              <a:lnSpc>
                <a:spcPct val="90000"/>
              </a:lnSpc>
            </a:pPr>
            <a:r>
              <a:rPr lang="cs-CZ" noProof="1" smtClean="0"/>
              <a:t>(abc)*</a:t>
            </a:r>
            <a:r>
              <a:rPr lang="cs-CZ" dirty="0" smtClean="0"/>
              <a:t> </a:t>
            </a:r>
            <a:r>
              <a:rPr lang="en-US" dirty="0" smtClean="0"/>
              <a:t>is a regular expression</a:t>
            </a:r>
            <a:endParaRPr lang="cs-C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Operators </a:t>
            </a:r>
            <a:r>
              <a:rPr lang="cs-CZ" dirty="0" smtClean="0"/>
              <a:t>FIRST </a:t>
            </a:r>
            <a:r>
              <a:rPr lang="en-US" dirty="0" smtClean="0"/>
              <a:t>and</a:t>
            </a:r>
            <a:r>
              <a:rPr lang="cs-CZ" dirty="0" smtClean="0"/>
              <a:t> FOLLOW –</a:t>
            </a:r>
            <a:r>
              <a:rPr lang="en-US" dirty="0" smtClean="0"/>
              <a:t> definitions</a:t>
            </a:r>
            <a:endParaRPr lang="cs-CZ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 dirty="0" smtClean="0"/>
              <a:t>If </a:t>
            </a:r>
            <a:r>
              <a:rPr lang="el-GR" sz="2600" dirty="0" smtClean="0">
                <a:cs typeface="Arial" charset="0"/>
              </a:rPr>
              <a:t>α</a:t>
            </a:r>
            <a:r>
              <a:rPr lang="cs-CZ" sz="2600" dirty="0" smtClean="0">
                <a:cs typeface="Arial" charset="0"/>
              </a:rPr>
              <a:t> </a:t>
            </a:r>
            <a:r>
              <a:rPr lang="en-US" sz="2600" dirty="0" smtClean="0">
                <a:cs typeface="Arial" charset="0"/>
              </a:rPr>
              <a:t>is any string of grammar symbols</a:t>
            </a:r>
            <a:r>
              <a:rPr lang="cs-CZ" sz="2600" dirty="0" smtClean="0">
                <a:cs typeface="Arial" charset="0"/>
              </a:rPr>
              <a:t>, </a:t>
            </a:r>
            <a:r>
              <a:rPr lang="en-US" sz="2600" dirty="0" smtClean="0">
                <a:cs typeface="Arial" charset="0"/>
              </a:rPr>
              <a:t>let</a:t>
            </a:r>
            <a:r>
              <a:rPr lang="cs-CZ" sz="2600" dirty="0" smtClean="0">
                <a:cs typeface="Arial" charset="0"/>
              </a:rPr>
              <a:t> FIRST(</a:t>
            </a:r>
            <a:r>
              <a:rPr lang="el-GR" sz="2600" dirty="0" smtClean="0">
                <a:cs typeface="Arial" charset="0"/>
              </a:rPr>
              <a:t>α</a:t>
            </a:r>
            <a:r>
              <a:rPr lang="cs-CZ" sz="2600" dirty="0" smtClean="0">
                <a:cs typeface="Arial" charset="0"/>
              </a:rPr>
              <a:t>) </a:t>
            </a:r>
            <a:r>
              <a:rPr lang="en-US" sz="2600" dirty="0" smtClean="0">
                <a:cs typeface="Arial" charset="0"/>
              </a:rPr>
              <a:t>be the set of terminals that begin the strings derived from</a:t>
            </a:r>
            <a:r>
              <a:rPr lang="cs-CZ" sz="2600" dirty="0" smtClean="0">
                <a:cs typeface="Arial" charset="0"/>
              </a:rPr>
              <a:t> </a:t>
            </a:r>
            <a:r>
              <a:rPr lang="el-GR" sz="2600" dirty="0" smtClean="0">
                <a:cs typeface="Arial" charset="0"/>
              </a:rPr>
              <a:t>α</a:t>
            </a:r>
            <a:r>
              <a:rPr lang="cs-CZ" sz="2600" dirty="0" smtClean="0">
                <a:cs typeface="Arial" charset="0"/>
              </a:rPr>
              <a:t>. </a:t>
            </a:r>
            <a:r>
              <a:rPr lang="en-US" sz="2600" dirty="0" smtClean="0">
                <a:cs typeface="Arial" charset="0"/>
              </a:rPr>
              <a:t>If </a:t>
            </a:r>
            <a:r>
              <a:rPr lang="el-GR" sz="2600" dirty="0" smtClean="0">
                <a:cs typeface="Arial" charset="0"/>
              </a:rPr>
              <a:t>α</a:t>
            </a:r>
            <a:r>
              <a:rPr lang="cs-CZ" sz="2600" dirty="0" smtClean="0">
                <a:cs typeface="Arial" charset="0"/>
              </a:rPr>
              <a:t> </a:t>
            </a:r>
            <a:r>
              <a:rPr lang="en-US" sz="2600" dirty="0" smtClean="0">
                <a:cs typeface="Arial" charset="0"/>
              </a:rPr>
              <a:t>can be derived to</a:t>
            </a:r>
            <a:r>
              <a:rPr lang="cs-CZ" sz="2600" dirty="0" smtClean="0">
                <a:cs typeface="Arial" charset="0"/>
              </a:rPr>
              <a:t> </a:t>
            </a:r>
            <a:r>
              <a:rPr lang="el-GR" sz="26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cs-CZ" sz="2600" dirty="0" smtClean="0">
                <a:cs typeface="Arial" charset="0"/>
              </a:rPr>
              <a:t>, </a:t>
            </a:r>
            <a:r>
              <a:rPr lang="en-US" sz="2600" dirty="0" smtClean="0">
                <a:cs typeface="Arial" charset="0"/>
              </a:rPr>
              <a:t>then</a:t>
            </a:r>
            <a:r>
              <a:rPr lang="cs-CZ" sz="2600" dirty="0" smtClean="0">
                <a:cs typeface="Arial" charset="0"/>
              </a:rPr>
              <a:t> </a:t>
            </a:r>
            <a:r>
              <a:rPr lang="el-GR" sz="26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cs-CZ" sz="2600" dirty="0" smtClean="0">
                <a:cs typeface="Arial" charset="0"/>
              </a:rPr>
              <a:t> </a:t>
            </a:r>
            <a:r>
              <a:rPr lang="en-US" sz="2600" dirty="0" smtClean="0">
                <a:cs typeface="Arial" charset="0"/>
              </a:rPr>
              <a:t>is also in</a:t>
            </a:r>
            <a:r>
              <a:rPr lang="cs-CZ" sz="2600" dirty="0" smtClean="0">
                <a:cs typeface="Arial" charset="0"/>
              </a:rPr>
              <a:t> FIRST(</a:t>
            </a:r>
            <a:r>
              <a:rPr lang="el-GR" sz="2600" dirty="0" smtClean="0">
                <a:cs typeface="Arial" charset="0"/>
              </a:rPr>
              <a:t>α</a:t>
            </a:r>
            <a:r>
              <a:rPr lang="cs-CZ" sz="2600" dirty="0" smtClean="0">
                <a:cs typeface="Arial" charset="0"/>
              </a:rPr>
              <a:t>)</a:t>
            </a:r>
          </a:p>
          <a:p>
            <a:pPr eaLnBrk="1" hangingPunct="1"/>
            <a:r>
              <a:rPr lang="en-US" sz="2600" dirty="0" smtClean="0">
                <a:cs typeface="Arial" charset="0"/>
              </a:rPr>
              <a:t>Define </a:t>
            </a:r>
            <a:r>
              <a:rPr lang="cs-CZ" sz="2600" dirty="0" smtClean="0">
                <a:cs typeface="Arial" charset="0"/>
              </a:rPr>
              <a:t>FOLLOW(A)</a:t>
            </a:r>
            <a:r>
              <a:rPr lang="en-US" sz="2600" dirty="0" smtClean="0">
                <a:cs typeface="Arial" charset="0"/>
              </a:rPr>
              <a:t>,</a:t>
            </a:r>
            <a:r>
              <a:rPr lang="cs-CZ" sz="2600" dirty="0" smtClean="0">
                <a:cs typeface="Arial" charset="0"/>
              </a:rPr>
              <a:t> </a:t>
            </a:r>
            <a:r>
              <a:rPr lang="en-US" sz="2600" dirty="0" smtClean="0">
                <a:cs typeface="Arial" charset="0"/>
              </a:rPr>
              <a:t>for nonterminal</a:t>
            </a:r>
            <a:r>
              <a:rPr lang="cs-CZ" sz="2600" dirty="0" smtClean="0">
                <a:cs typeface="Arial" charset="0"/>
              </a:rPr>
              <a:t> A</a:t>
            </a:r>
            <a:r>
              <a:rPr lang="en-US" sz="2600" dirty="0" smtClean="0">
                <a:cs typeface="Arial" charset="0"/>
              </a:rPr>
              <a:t>, to be the set of terminals</a:t>
            </a:r>
            <a:r>
              <a:rPr lang="cs-CZ" sz="2600" dirty="0" smtClean="0">
                <a:cs typeface="Arial" charset="0"/>
              </a:rPr>
              <a:t> </a:t>
            </a:r>
            <a:r>
              <a:rPr lang="en-US" sz="2600" dirty="0" smtClean="0">
                <a:cs typeface="Arial" charset="0"/>
              </a:rPr>
              <a:t>that can appear immediately to the right of </a:t>
            </a:r>
            <a:r>
              <a:rPr lang="cs-CZ" sz="2600" dirty="0" smtClean="0">
                <a:cs typeface="Arial" charset="0"/>
              </a:rPr>
              <a:t>A </a:t>
            </a:r>
            <a:r>
              <a:rPr lang="en-US" sz="2600" dirty="0" smtClean="0">
                <a:cs typeface="Arial" charset="0"/>
              </a:rPr>
              <a:t>in some string</a:t>
            </a:r>
            <a:r>
              <a:rPr lang="cs-CZ" sz="2600" dirty="0" smtClean="0">
                <a:cs typeface="Arial" charset="0"/>
              </a:rPr>
              <a:t>, </a:t>
            </a:r>
            <a:r>
              <a:rPr lang="en-US" sz="2600" dirty="0" smtClean="0">
                <a:cs typeface="Arial" charset="0"/>
              </a:rPr>
              <a:t>where exists a derivation of the form </a:t>
            </a:r>
            <a:r>
              <a:rPr lang="cs-CZ" sz="2600" dirty="0" smtClean="0">
                <a:cs typeface="Arial" charset="0"/>
              </a:rPr>
              <a:t>S </a:t>
            </a:r>
            <a:r>
              <a:rPr lang="cs-CZ" sz="2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cs-CZ" sz="2600" dirty="0" smtClean="0">
                <a:ea typeface="Arial Unicode MS" pitchFamily="34" charset="-128"/>
                <a:cs typeface="Arial Unicode MS" pitchFamily="34" charset="-128"/>
              </a:rPr>
              <a:t>* </a:t>
            </a:r>
            <a:r>
              <a:rPr lang="el-GR" sz="2600" dirty="0" smtClean="0">
                <a:cs typeface="Arial" charset="0"/>
              </a:rPr>
              <a:t>α</a:t>
            </a:r>
            <a:r>
              <a:rPr lang="cs-CZ" sz="2600" dirty="0" err="1" smtClean="0">
                <a:cs typeface="Arial" charset="0"/>
              </a:rPr>
              <a:t>Aa</a:t>
            </a:r>
            <a:r>
              <a:rPr lang="el-GR" sz="2600" dirty="0" smtClean="0">
                <a:cs typeface="Arial" charset="0"/>
              </a:rPr>
              <a:t>β</a:t>
            </a:r>
            <a:r>
              <a:rPr lang="en-US" sz="2600" dirty="0" smtClean="0">
                <a:cs typeface="Arial" charset="0"/>
              </a:rPr>
              <a:t> for some </a:t>
            </a:r>
            <a:r>
              <a:rPr lang="el-GR" sz="2600" dirty="0" smtClean="0">
                <a:cs typeface="Arial" charset="0"/>
              </a:rPr>
              <a:t>α</a:t>
            </a:r>
            <a:r>
              <a:rPr lang="cs-CZ" sz="2600" dirty="0" smtClean="0">
                <a:cs typeface="Arial" charset="0"/>
              </a:rPr>
              <a:t> </a:t>
            </a:r>
            <a:r>
              <a:rPr lang="en-US" sz="2600" dirty="0" smtClean="0">
                <a:cs typeface="Arial" charset="0"/>
              </a:rPr>
              <a:t>and</a:t>
            </a:r>
            <a:r>
              <a:rPr lang="cs-CZ" sz="2600" dirty="0" smtClean="0">
                <a:cs typeface="Arial" charset="0"/>
              </a:rPr>
              <a:t> </a:t>
            </a:r>
            <a:r>
              <a:rPr lang="el-GR" sz="2600" dirty="0" smtClean="0">
                <a:cs typeface="Arial" charset="0"/>
              </a:rPr>
              <a:t>β</a:t>
            </a:r>
            <a:r>
              <a:rPr lang="cs-CZ" sz="2600" dirty="0" smtClean="0">
                <a:cs typeface="Arial" charset="0"/>
              </a:rPr>
              <a:t>. </a:t>
            </a:r>
            <a:r>
              <a:rPr lang="en-US" sz="2600" dirty="0" smtClean="0">
                <a:cs typeface="Arial" charset="0"/>
              </a:rPr>
              <a:t>If</a:t>
            </a:r>
            <a:r>
              <a:rPr lang="cs-CZ" sz="2600" dirty="0" smtClean="0">
                <a:cs typeface="Arial" charset="0"/>
              </a:rPr>
              <a:t> A </a:t>
            </a:r>
            <a:r>
              <a:rPr lang="en-US" sz="2600" dirty="0" smtClean="0">
                <a:cs typeface="Arial" charset="0"/>
              </a:rPr>
              <a:t>can be the rightmost symbol in some sentential form</a:t>
            </a:r>
            <a:r>
              <a:rPr lang="cs-CZ" sz="2600" dirty="0" smtClean="0">
                <a:cs typeface="Arial" charset="0"/>
              </a:rPr>
              <a:t>, </a:t>
            </a:r>
            <a:r>
              <a:rPr lang="en-US" sz="2600" dirty="0" smtClean="0">
                <a:cs typeface="Arial" charset="0"/>
              </a:rPr>
              <a:t>then</a:t>
            </a:r>
            <a:r>
              <a:rPr lang="cs-CZ" sz="2600" dirty="0" smtClean="0">
                <a:cs typeface="Arial" charset="0"/>
              </a:rPr>
              <a:t> </a:t>
            </a:r>
            <a:r>
              <a:rPr lang="en-US" sz="2600" dirty="0" smtClean="0">
                <a:cs typeface="Arial" charset="0"/>
              </a:rPr>
              <a:t>$</a:t>
            </a:r>
            <a:r>
              <a:rPr lang="cs-CZ" sz="2600" dirty="0" smtClean="0">
                <a:cs typeface="Arial" charset="0"/>
              </a:rPr>
              <a:t> </a:t>
            </a:r>
            <a:r>
              <a:rPr lang="en-US" sz="2600" dirty="0" smtClean="0">
                <a:cs typeface="Arial" charset="0"/>
              </a:rPr>
              <a:t>is in</a:t>
            </a:r>
            <a:r>
              <a:rPr lang="cs-CZ" sz="2600" dirty="0" smtClean="0">
                <a:cs typeface="Arial" charset="0"/>
              </a:rPr>
              <a:t> FOLLOW(A).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Construction of the </a:t>
            </a:r>
            <a:r>
              <a:rPr lang="cs-CZ" dirty="0" smtClean="0"/>
              <a:t>FIRST</a:t>
            </a:r>
            <a:r>
              <a:rPr lang="en-US" dirty="0" smtClean="0"/>
              <a:t> operator</a:t>
            </a:r>
            <a:endParaRPr lang="cs-CZ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 dirty="0" smtClean="0"/>
              <a:t>Construction for a grammar symbol </a:t>
            </a:r>
            <a:r>
              <a:rPr lang="cs-CZ" sz="2600" dirty="0" smtClean="0"/>
              <a:t>X</a:t>
            </a:r>
          </a:p>
          <a:p>
            <a:pPr lvl="1" eaLnBrk="1" hangingPunct="1"/>
            <a:r>
              <a:rPr lang="en-US" sz="2200" dirty="0" smtClean="0"/>
              <a:t>If</a:t>
            </a:r>
            <a:r>
              <a:rPr lang="cs-CZ" sz="2200" dirty="0" smtClean="0"/>
              <a:t> X </a:t>
            </a:r>
            <a:r>
              <a:rPr lang="en-US" sz="2200" dirty="0" smtClean="0"/>
              <a:t>is terminal</a:t>
            </a:r>
            <a:r>
              <a:rPr lang="cs-CZ" sz="2200" dirty="0" smtClean="0"/>
              <a:t>, </a:t>
            </a:r>
            <a:r>
              <a:rPr lang="en-US" sz="2200" dirty="0" smtClean="0"/>
              <a:t>then</a:t>
            </a:r>
            <a:r>
              <a:rPr lang="cs-CZ" sz="2200" dirty="0" smtClean="0"/>
              <a:t> FIRST(X)=</a:t>
            </a:r>
            <a:r>
              <a:rPr lang="en-US" sz="2200" dirty="0" smtClean="0"/>
              <a:t>{X}</a:t>
            </a:r>
            <a:endParaRPr lang="cs-CZ" sz="2200" dirty="0" smtClean="0"/>
          </a:p>
          <a:p>
            <a:pPr lvl="1" eaLnBrk="1" hangingPunct="1"/>
            <a:r>
              <a:rPr lang="en-US" sz="2200" dirty="0" smtClean="0"/>
              <a:t>If</a:t>
            </a:r>
            <a:r>
              <a:rPr lang="cs-CZ" sz="2200" dirty="0" smtClean="0"/>
              <a:t> X</a:t>
            </a:r>
            <a:r>
              <a:rPr lang="cs-CZ" sz="2200" dirty="0" smtClean="0">
                <a:cs typeface="Arial" charset="0"/>
              </a:rPr>
              <a:t>→</a:t>
            </a:r>
            <a:r>
              <a:rPr lang="el-GR" sz="22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cs-CZ" sz="2200" dirty="0"/>
              <a:t> </a:t>
            </a:r>
            <a:r>
              <a:rPr lang="en-US" sz="2200" dirty="0" smtClean="0"/>
              <a:t>is a production</a:t>
            </a:r>
            <a:r>
              <a:rPr lang="cs-CZ" sz="2200" dirty="0" smtClean="0">
                <a:cs typeface="Arial" charset="0"/>
              </a:rPr>
              <a:t>, </a:t>
            </a:r>
            <a:r>
              <a:rPr lang="en-US" sz="2200" dirty="0" smtClean="0">
                <a:cs typeface="Arial" charset="0"/>
              </a:rPr>
              <a:t>then add</a:t>
            </a:r>
            <a:r>
              <a:rPr lang="cs-CZ" sz="2200" dirty="0" smtClean="0">
                <a:cs typeface="Arial" charset="0"/>
              </a:rPr>
              <a:t> </a:t>
            </a:r>
            <a:r>
              <a:rPr lang="el-GR" sz="22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cs-CZ" sz="2200" dirty="0" smtClean="0">
                <a:cs typeface="Arial" charset="0"/>
              </a:rPr>
              <a:t> </a:t>
            </a:r>
            <a:r>
              <a:rPr lang="en-US" sz="2200" dirty="0" smtClean="0">
                <a:cs typeface="Arial" charset="0"/>
              </a:rPr>
              <a:t>to</a:t>
            </a:r>
            <a:r>
              <a:rPr lang="cs-CZ" sz="2200" dirty="0" smtClean="0">
                <a:cs typeface="Arial" charset="0"/>
              </a:rPr>
              <a:t> FIRST(X)</a:t>
            </a:r>
          </a:p>
          <a:p>
            <a:pPr lvl="1" eaLnBrk="1" hangingPunct="1"/>
            <a:r>
              <a:rPr lang="en-US" sz="2200" dirty="0" smtClean="0">
                <a:cs typeface="Arial" charset="0"/>
              </a:rPr>
              <a:t>If</a:t>
            </a:r>
            <a:r>
              <a:rPr lang="cs-CZ" sz="2200" dirty="0" smtClean="0">
                <a:cs typeface="Arial" charset="0"/>
              </a:rPr>
              <a:t> X </a:t>
            </a:r>
            <a:r>
              <a:rPr lang="en-US" sz="2200" dirty="0" smtClean="0">
                <a:cs typeface="Arial" charset="0"/>
              </a:rPr>
              <a:t>is nonterminal and</a:t>
            </a:r>
            <a:r>
              <a:rPr lang="cs-CZ" sz="2200" dirty="0" smtClean="0">
                <a:cs typeface="Arial" charset="0"/>
              </a:rPr>
              <a:t> </a:t>
            </a:r>
            <a:r>
              <a:rPr lang="cs-CZ" sz="2200" noProof="1" smtClean="0">
                <a:cs typeface="Arial" charset="0"/>
              </a:rPr>
              <a:t>X→Y</a:t>
            </a:r>
            <a:r>
              <a:rPr lang="cs-CZ" sz="2200" baseline="-25000" noProof="1" smtClean="0">
                <a:cs typeface="Arial" charset="0"/>
              </a:rPr>
              <a:t>1</a:t>
            </a:r>
            <a:r>
              <a:rPr lang="cs-CZ" sz="2200" noProof="1" smtClean="0">
                <a:cs typeface="Arial" charset="0"/>
              </a:rPr>
              <a:t>Y</a:t>
            </a:r>
            <a:r>
              <a:rPr lang="cs-CZ" sz="2200" baseline="-25000" noProof="1" smtClean="0">
                <a:cs typeface="Arial" charset="0"/>
              </a:rPr>
              <a:t>2</a:t>
            </a:r>
            <a:r>
              <a:rPr lang="cs-CZ" sz="2200" noProof="1" smtClean="0">
                <a:cs typeface="Arial" charset="0"/>
              </a:rPr>
              <a:t>…Y</a:t>
            </a:r>
            <a:r>
              <a:rPr lang="cs-CZ" sz="2200" baseline="-25000" noProof="1" smtClean="0">
                <a:cs typeface="Arial" charset="0"/>
              </a:rPr>
              <a:t>k</a:t>
            </a:r>
            <a:r>
              <a:rPr lang="cs-CZ" sz="2200" dirty="0" smtClean="0">
                <a:cs typeface="Arial" charset="0"/>
              </a:rPr>
              <a:t> </a:t>
            </a:r>
            <a:r>
              <a:rPr lang="en-US" sz="2200" dirty="0" smtClean="0">
                <a:cs typeface="Arial" charset="0"/>
              </a:rPr>
              <a:t>is a production</a:t>
            </a:r>
            <a:r>
              <a:rPr lang="cs-CZ" sz="2200" dirty="0" smtClean="0">
                <a:cs typeface="Arial" charset="0"/>
              </a:rPr>
              <a:t>, </a:t>
            </a:r>
            <a:r>
              <a:rPr lang="en-US" sz="2200" dirty="0" smtClean="0">
                <a:cs typeface="Arial" charset="0"/>
              </a:rPr>
              <a:t>then place</a:t>
            </a:r>
            <a:r>
              <a:rPr lang="cs-CZ" sz="2200" dirty="0" smtClean="0">
                <a:cs typeface="Arial" charset="0"/>
              </a:rPr>
              <a:t> </a:t>
            </a:r>
            <a:r>
              <a:rPr lang="cs-CZ" sz="2200" b="1" dirty="0" smtClean="0">
                <a:cs typeface="Arial" charset="0"/>
              </a:rPr>
              <a:t>a</a:t>
            </a:r>
            <a:r>
              <a:rPr lang="cs-CZ" sz="2200" dirty="0" smtClean="0">
                <a:cs typeface="Arial" charset="0"/>
              </a:rPr>
              <a:t> </a:t>
            </a:r>
            <a:r>
              <a:rPr lang="en-US" sz="2200" dirty="0" smtClean="0">
                <a:cs typeface="Arial" charset="0"/>
              </a:rPr>
              <a:t>in</a:t>
            </a:r>
            <a:r>
              <a:rPr lang="cs-CZ" sz="2200" dirty="0" smtClean="0">
                <a:cs typeface="Arial" charset="0"/>
              </a:rPr>
              <a:t> FIRST(X), </a:t>
            </a:r>
            <a:r>
              <a:rPr lang="en-US" sz="2200" dirty="0" smtClean="0">
                <a:cs typeface="Arial" charset="0"/>
              </a:rPr>
              <a:t>if for some </a:t>
            </a:r>
            <a:r>
              <a:rPr lang="en-US" sz="2200" dirty="0" err="1" smtClean="0">
                <a:cs typeface="Arial" charset="0"/>
              </a:rPr>
              <a:t>i</a:t>
            </a:r>
            <a:r>
              <a:rPr lang="en-US" sz="2200" dirty="0" smtClean="0">
                <a:cs typeface="Arial" charset="0"/>
              </a:rPr>
              <a:t>,</a:t>
            </a:r>
            <a:r>
              <a:rPr lang="cs-CZ" sz="2200" dirty="0" smtClean="0">
                <a:cs typeface="Arial" charset="0"/>
              </a:rPr>
              <a:t> </a:t>
            </a:r>
            <a:r>
              <a:rPr lang="cs-CZ" sz="2200" b="1" dirty="0" smtClean="0">
                <a:cs typeface="Arial" charset="0"/>
              </a:rPr>
              <a:t>a</a:t>
            </a:r>
            <a:r>
              <a:rPr lang="cs-CZ" sz="2200" dirty="0" smtClean="0">
                <a:cs typeface="Arial" charset="0"/>
              </a:rPr>
              <a:t> </a:t>
            </a:r>
            <a:r>
              <a:rPr lang="en-US" sz="2200" dirty="0" smtClean="0">
                <a:cs typeface="Arial" charset="0"/>
              </a:rPr>
              <a:t>is in</a:t>
            </a:r>
            <a:r>
              <a:rPr lang="cs-CZ" sz="2200" dirty="0" smtClean="0">
                <a:cs typeface="Arial" charset="0"/>
              </a:rPr>
              <a:t> FIRST(</a:t>
            </a:r>
            <a:r>
              <a:rPr lang="cs-CZ" sz="2200" noProof="1" smtClean="0">
                <a:cs typeface="Arial" charset="0"/>
              </a:rPr>
              <a:t>Y</a:t>
            </a:r>
            <a:r>
              <a:rPr lang="cs-CZ" sz="2200" baseline="-25000" noProof="1" smtClean="0">
                <a:cs typeface="Arial" charset="0"/>
              </a:rPr>
              <a:t>i</a:t>
            </a:r>
            <a:r>
              <a:rPr lang="cs-CZ" sz="2200" dirty="0" smtClean="0">
                <a:cs typeface="Arial" charset="0"/>
              </a:rPr>
              <a:t>) </a:t>
            </a:r>
            <a:r>
              <a:rPr lang="en-US" sz="2200" dirty="0" smtClean="0">
                <a:cs typeface="Arial" charset="0"/>
              </a:rPr>
              <a:t>and </a:t>
            </a:r>
            <a:r>
              <a:rPr lang="el-GR" sz="2200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cs-CZ" sz="22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sz="2200" dirty="0">
                <a:ea typeface="Arial Unicode MS" pitchFamily="34" charset="-128"/>
                <a:cs typeface="Arial Unicode MS" pitchFamily="34" charset="-128"/>
              </a:rPr>
              <a:t>FIRST(</a:t>
            </a:r>
            <a:r>
              <a:rPr lang="cs-CZ" sz="2200" noProof="1">
                <a:ea typeface="Arial Unicode MS" pitchFamily="34" charset="-128"/>
                <a:cs typeface="Arial Unicode MS" pitchFamily="34" charset="-128"/>
              </a:rPr>
              <a:t>Y</a:t>
            </a:r>
            <a:r>
              <a:rPr lang="cs-CZ" sz="2200" baseline="-25000" noProof="1">
                <a:ea typeface="Arial Unicode MS" pitchFamily="34" charset="-128"/>
                <a:cs typeface="Arial Unicode MS" pitchFamily="34" charset="-128"/>
              </a:rPr>
              <a:t>j</a:t>
            </a:r>
            <a:r>
              <a:rPr lang="cs-CZ" sz="2200" dirty="0" smtClean="0">
                <a:ea typeface="Arial Unicode MS" pitchFamily="34" charset="-128"/>
                <a:cs typeface="Arial Unicode MS" pitchFamily="34" charset="-128"/>
              </a:rPr>
              <a:t>)</a:t>
            </a:r>
            <a:r>
              <a:rPr lang="en-US" sz="22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∀ </a:t>
            </a:r>
            <a:r>
              <a:rPr lang="cs-CZ" sz="2200" dirty="0" smtClean="0">
                <a:cs typeface="Arial" charset="0"/>
              </a:rPr>
              <a:t>j</a:t>
            </a:r>
            <a:r>
              <a:rPr lang="en-US" sz="2200" dirty="0" smtClean="0">
                <a:cs typeface="Arial" charset="0"/>
              </a:rPr>
              <a:t>&lt;</a:t>
            </a:r>
            <a:r>
              <a:rPr lang="cs-CZ" sz="2200" dirty="0" smtClean="0">
                <a:cs typeface="Arial" charset="0"/>
              </a:rPr>
              <a:t>i. </a:t>
            </a:r>
            <a:r>
              <a:rPr lang="en-US" sz="2200" dirty="0" smtClean="0">
                <a:cs typeface="Arial" charset="0"/>
              </a:rPr>
              <a:t>If</a:t>
            </a:r>
            <a:r>
              <a:rPr lang="cs-CZ" sz="2200" dirty="0" smtClean="0">
                <a:cs typeface="Arial" charset="0"/>
              </a:rPr>
              <a:t> </a:t>
            </a:r>
            <a:r>
              <a:rPr lang="el-GR" sz="22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cs-CZ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sz="2200" dirty="0" smtClean="0">
                <a:ea typeface="Arial Unicode MS" pitchFamily="34" charset="-128"/>
                <a:cs typeface="Arial Unicode MS" pitchFamily="34" charset="-128"/>
              </a:rPr>
              <a:t>FIRST(</a:t>
            </a:r>
            <a:r>
              <a:rPr lang="cs-CZ" sz="2200" noProof="1" smtClean="0">
                <a:ea typeface="Arial Unicode MS" pitchFamily="34" charset="-128"/>
                <a:cs typeface="Arial Unicode MS" pitchFamily="34" charset="-128"/>
              </a:rPr>
              <a:t>Y</a:t>
            </a:r>
            <a:r>
              <a:rPr lang="cs-CZ" sz="2200" baseline="-25000" noProof="1" smtClean="0">
                <a:ea typeface="Arial Unicode MS" pitchFamily="34" charset="-128"/>
                <a:cs typeface="Arial Unicode MS" pitchFamily="34" charset="-128"/>
              </a:rPr>
              <a:t>j</a:t>
            </a:r>
            <a:r>
              <a:rPr lang="cs-CZ" sz="2200" dirty="0" smtClean="0">
                <a:ea typeface="Arial Unicode MS" pitchFamily="34" charset="-128"/>
                <a:cs typeface="Arial Unicode MS" pitchFamily="34" charset="-128"/>
              </a:rPr>
              <a:t>)</a:t>
            </a:r>
            <a:r>
              <a:rPr lang="en-US" sz="22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∀ </a:t>
            </a:r>
            <a:r>
              <a:rPr lang="cs-CZ" sz="2200" dirty="0" smtClean="0">
                <a:cs typeface="Arial" charset="0"/>
              </a:rPr>
              <a:t>j</a:t>
            </a:r>
            <a:r>
              <a:rPr lang="en-US" sz="2200" dirty="0" smtClean="0">
                <a:cs typeface="Arial" charset="0"/>
              </a:rPr>
              <a:t>,</a:t>
            </a:r>
            <a:r>
              <a:rPr lang="cs-CZ" sz="22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200" dirty="0" smtClean="0">
                <a:ea typeface="Arial Unicode MS" pitchFamily="34" charset="-128"/>
                <a:cs typeface="Arial Unicode MS" pitchFamily="34" charset="-128"/>
              </a:rPr>
              <a:t>then add</a:t>
            </a:r>
            <a:r>
              <a:rPr lang="cs-CZ" sz="22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l-GR" sz="22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cs-CZ" sz="22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200" dirty="0" smtClean="0">
                <a:ea typeface="Arial Unicode MS" pitchFamily="34" charset="-128"/>
                <a:cs typeface="Arial Unicode MS" pitchFamily="34" charset="-128"/>
              </a:rPr>
              <a:t>to</a:t>
            </a:r>
            <a:r>
              <a:rPr lang="cs-CZ" sz="2200" dirty="0" smtClean="0">
                <a:ea typeface="Arial Unicode MS" pitchFamily="34" charset="-128"/>
                <a:cs typeface="Arial Unicode MS" pitchFamily="34" charset="-128"/>
              </a:rPr>
              <a:t> FIRST(X)</a:t>
            </a:r>
          </a:p>
          <a:p>
            <a:pPr eaLnBrk="1" hangingPunct="1"/>
            <a:r>
              <a:rPr lang="en-US" sz="2600" dirty="0" smtClean="0">
                <a:ea typeface="Arial Unicode MS" pitchFamily="34" charset="-128"/>
                <a:cs typeface="Arial Unicode MS" pitchFamily="34" charset="-128"/>
              </a:rPr>
              <a:t>Construction for any string</a:t>
            </a:r>
            <a:endParaRPr lang="cs-CZ" sz="2600" dirty="0" smtClean="0">
              <a:ea typeface="Arial Unicode MS" pitchFamily="34" charset="-128"/>
              <a:cs typeface="Arial Unicode MS" pitchFamily="34" charset="-128"/>
            </a:endParaRPr>
          </a:p>
          <a:p>
            <a:pPr lvl="1" eaLnBrk="1" hangingPunct="1"/>
            <a:r>
              <a:rPr lang="en-US" sz="2200" dirty="0" smtClean="0">
                <a:ea typeface="Arial Unicode MS" pitchFamily="34" charset="-128"/>
                <a:cs typeface="Arial Unicode MS" pitchFamily="34" charset="-128"/>
              </a:rPr>
              <a:t>The construction of the FIRST operator for a string</a:t>
            </a:r>
            <a:r>
              <a:rPr lang="cs-CZ" sz="22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sz="2200" noProof="1" smtClean="0">
                <a:ea typeface="Arial Unicode MS" pitchFamily="34" charset="-128"/>
                <a:cs typeface="Arial Unicode MS" pitchFamily="34" charset="-128"/>
              </a:rPr>
              <a:t>X</a:t>
            </a:r>
            <a:r>
              <a:rPr lang="cs-CZ" sz="2200" baseline="-25000" noProof="1" smtClean="0"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cs-CZ" sz="2200" noProof="1" smtClean="0">
                <a:ea typeface="Arial Unicode MS" pitchFamily="34" charset="-128"/>
                <a:cs typeface="Arial Unicode MS" pitchFamily="34" charset="-128"/>
              </a:rPr>
              <a:t>X</a:t>
            </a:r>
            <a:r>
              <a:rPr lang="cs-CZ" sz="2200" baseline="-25000" noProof="1" smtClean="0"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cs-CZ" sz="2200" noProof="1" smtClean="0">
                <a:ea typeface="Arial Unicode MS" pitchFamily="34" charset="-128"/>
                <a:cs typeface="Arial Unicode MS" pitchFamily="34" charset="-128"/>
              </a:rPr>
              <a:t>…X</a:t>
            </a:r>
            <a:r>
              <a:rPr lang="cs-CZ" sz="2200" baseline="-25000" noProof="1" smtClean="0">
                <a:ea typeface="Arial Unicode MS" pitchFamily="34" charset="-128"/>
                <a:cs typeface="Arial Unicode MS" pitchFamily="34" charset="-128"/>
              </a:rPr>
              <a:t>n</a:t>
            </a:r>
            <a:r>
              <a:rPr lang="cs-CZ" sz="2200" noProof="1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200" dirty="0" smtClean="0">
                <a:ea typeface="Arial Unicode MS" pitchFamily="34" charset="-128"/>
                <a:cs typeface="Arial Unicode MS" pitchFamily="34" charset="-128"/>
              </a:rPr>
              <a:t>is similar as for nonterminal</a:t>
            </a:r>
            <a:r>
              <a:rPr lang="cs-CZ" sz="2200" dirty="0" smtClean="0">
                <a:ea typeface="Arial Unicode MS" pitchFamily="34" charset="-128"/>
                <a:cs typeface="Arial Unicode MS" pitchFamily="34" charset="-128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Construction of the </a:t>
            </a:r>
            <a:r>
              <a:rPr lang="cs-CZ" dirty="0" smtClean="0"/>
              <a:t>FOLLOW</a:t>
            </a:r>
            <a:r>
              <a:rPr lang="en-US" dirty="0" smtClean="0"/>
              <a:t> operator</a:t>
            </a:r>
            <a:endParaRPr lang="cs-CZ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Construction for a nonterminal A</a:t>
            </a:r>
            <a:endParaRPr lang="cs-CZ" dirty="0" smtClean="0"/>
          </a:p>
          <a:p>
            <a:pPr lvl="1" eaLnBrk="1" hangingPunct="1"/>
            <a:r>
              <a:rPr lang="en-US" dirty="0" smtClean="0"/>
              <a:t>Place $</a:t>
            </a:r>
            <a:r>
              <a:rPr lang="cs-CZ" dirty="0" smtClean="0"/>
              <a:t> </a:t>
            </a:r>
            <a:r>
              <a:rPr lang="en-US" dirty="0" smtClean="0"/>
              <a:t>in</a:t>
            </a:r>
            <a:r>
              <a:rPr lang="cs-CZ" dirty="0" smtClean="0"/>
              <a:t> FOLLOW(S), </a:t>
            </a:r>
            <a:r>
              <a:rPr lang="en-US" dirty="0" smtClean="0"/>
              <a:t>where</a:t>
            </a:r>
            <a:r>
              <a:rPr lang="cs-CZ" dirty="0" smtClean="0"/>
              <a:t> S </a:t>
            </a:r>
            <a:r>
              <a:rPr lang="en-US" dirty="0" smtClean="0"/>
              <a:t>is the start symbol of a grammar and</a:t>
            </a:r>
            <a:r>
              <a:rPr lang="cs-CZ" dirty="0" smtClean="0"/>
              <a:t> </a:t>
            </a:r>
            <a:r>
              <a:rPr lang="en-US" dirty="0" smtClean="0"/>
              <a:t>$</a:t>
            </a:r>
            <a:r>
              <a:rPr lang="cs-CZ" dirty="0" smtClean="0"/>
              <a:t> </a:t>
            </a:r>
            <a:r>
              <a:rPr lang="en-US" dirty="0" smtClean="0"/>
              <a:t>is </a:t>
            </a:r>
            <a:r>
              <a:rPr lang="cs-CZ" dirty="0" smtClean="0"/>
              <a:t>EOS</a:t>
            </a:r>
          </a:p>
          <a:p>
            <a:pPr lvl="1" eaLnBrk="1" hangingPunct="1"/>
            <a:r>
              <a:rPr lang="en-US" dirty="0" smtClean="0"/>
              <a:t>If there is a production </a:t>
            </a:r>
            <a:r>
              <a:rPr lang="cs-CZ" dirty="0" smtClean="0"/>
              <a:t>A</a:t>
            </a:r>
            <a:r>
              <a:rPr lang="cs-CZ" dirty="0" smtClean="0">
                <a:cs typeface="Arial" charset="0"/>
              </a:rPr>
              <a:t>→</a:t>
            </a:r>
            <a:r>
              <a:rPr lang="el-GR" dirty="0" smtClean="0">
                <a:cs typeface="Arial" charset="0"/>
              </a:rPr>
              <a:t>α</a:t>
            </a:r>
            <a:r>
              <a:rPr lang="cs-CZ" dirty="0" smtClean="0">
                <a:cs typeface="Arial" charset="0"/>
              </a:rPr>
              <a:t>B</a:t>
            </a:r>
            <a:r>
              <a:rPr lang="el-GR" dirty="0" smtClean="0">
                <a:cs typeface="Arial" charset="0"/>
              </a:rPr>
              <a:t>β</a:t>
            </a:r>
            <a:r>
              <a:rPr lang="en-US" dirty="0" smtClean="0">
                <a:cs typeface="Arial" charset="0"/>
              </a:rPr>
              <a:t>, then everything in </a:t>
            </a:r>
            <a:r>
              <a:rPr lang="cs-CZ" dirty="0" smtClean="0">
                <a:cs typeface="Arial" charset="0"/>
              </a:rPr>
              <a:t>FIRST(</a:t>
            </a:r>
            <a:r>
              <a:rPr lang="el-GR" dirty="0" smtClean="0">
                <a:cs typeface="Arial" charset="0"/>
              </a:rPr>
              <a:t>β</a:t>
            </a:r>
            <a:r>
              <a:rPr lang="cs-CZ" dirty="0" smtClean="0">
                <a:cs typeface="Arial" charset="0"/>
              </a:rPr>
              <a:t>) </a:t>
            </a:r>
            <a:r>
              <a:rPr lang="en-US" dirty="0" smtClean="0">
                <a:cs typeface="Arial" charset="0"/>
              </a:rPr>
              <a:t>except for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cs-CZ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is placed in </a:t>
            </a:r>
            <a:r>
              <a:rPr lang="cs-CZ" dirty="0" smtClean="0">
                <a:cs typeface="Arial" charset="0"/>
              </a:rPr>
              <a:t>FOLLOW(B)</a:t>
            </a:r>
            <a:endParaRPr lang="el-GR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r>
              <a:rPr lang="en-US" dirty="0" smtClean="0">
                <a:cs typeface="Arial" charset="0"/>
              </a:rPr>
              <a:t>If there is a production </a:t>
            </a:r>
            <a:r>
              <a:rPr lang="cs-CZ" dirty="0" smtClean="0">
                <a:cs typeface="Arial" charset="0"/>
              </a:rPr>
              <a:t>A→</a:t>
            </a:r>
            <a:r>
              <a:rPr lang="el-GR" dirty="0" smtClean="0">
                <a:cs typeface="Arial" charset="0"/>
              </a:rPr>
              <a:t>α</a:t>
            </a:r>
            <a:r>
              <a:rPr lang="cs-CZ" dirty="0" smtClean="0">
                <a:cs typeface="Arial" charset="0"/>
              </a:rPr>
              <a:t>B </a:t>
            </a:r>
            <a:r>
              <a:rPr lang="en-US" dirty="0" smtClean="0">
                <a:cs typeface="Arial" charset="0"/>
              </a:rPr>
              <a:t>or </a:t>
            </a:r>
            <a:r>
              <a:rPr lang="cs-CZ" dirty="0" smtClean="0">
                <a:cs typeface="Arial" charset="0"/>
              </a:rPr>
              <a:t>A→</a:t>
            </a:r>
            <a:r>
              <a:rPr lang="el-GR" dirty="0" smtClean="0">
                <a:cs typeface="Arial" charset="0"/>
              </a:rPr>
              <a:t>α</a:t>
            </a:r>
            <a:r>
              <a:rPr lang="cs-CZ" dirty="0" smtClean="0">
                <a:cs typeface="Arial" charset="0"/>
              </a:rPr>
              <a:t>B</a:t>
            </a:r>
            <a:r>
              <a:rPr lang="el-GR" dirty="0" smtClean="0">
                <a:cs typeface="Arial" charset="0"/>
              </a:rPr>
              <a:t>β</a:t>
            </a:r>
            <a:r>
              <a:rPr lang="en-US" dirty="0" smtClean="0">
                <a:cs typeface="Arial" charset="0"/>
              </a:rPr>
              <a:t> where</a:t>
            </a:r>
            <a:r>
              <a:rPr lang="cs-CZ" dirty="0" smtClean="0">
                <a:cs typeface="Arial" charset="0"/>
              </a:rPr>
              <a:t>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dirty="0" smtClean="0">
                <a:cs typeface="Arial" charset="0"/>
              </a:rPr>
              <a:t>FIRST(</a:t>
            </a:r>
            <a:r>
              <a:rPr lang="el-GR" dirty="0" smtClean="0">
                <a:cs typeface="Arial" charset="0"/>
              </a:rPr>
              <a:t>β</a:t>
            </a:r>
            <a:r>
              <a:rPr lang="cs-CZ" dirty="0" smtClean="0">
                <a:cs typeface="Arial" charset="0"/>
              </a:rPr>
              <a:t>)</a:t>
            </a:r>
            <a:r>
              <a:rPr lang="en-US" dirty="0" smtClean="0">
                <a:cs typeface="Arial" charset="0"/>
              </a:rPr>
              <a:t>, then everything in </a:t>
            </a:r>
            <a:r>
              <a:rPr lang="cs-CZ" dirty="0" smtClean="0">
                <a:cs typeface="Arial" charset="0"/>
              </a:rPr>
              <a:t>FOLLOW(A) </a:t>
            </a:r>
            <a:r>
              <a:rPr lang="en-US" dirty="0" smtClean="0">
                <a:cs typeface="Arial" charset="0"/>
              </a:rPr>
              <a:t>is in</a:t>
            </a:r>
            <a:r>
              <a:rPr lang="cs-CZ" dirty="0" smtClean="0">
                <a:cs typeface="Arial" charset="0"/>
              </a:rPr>
              <a:t> FOLLOW(B)</a:t>
            </a:r>
            <a:endParaRPr lang="el-GR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dirty="0" smtClean="0"/>
              <a:t>FIRST </a:t>
            </a:r>
            <a:r>
              <a:rPr lang="en-US" dirty="0" smtClean="0"/>
              <a:t>and</a:t>
            </a:r>
            <a:r>
              <a:rPr lang="cs-CZ" dirty="0" smtClean="0"/>
              <a:t> FOLLOW – </a:t>
            </a:r>
            <a:r>
              <a:rPr lang="en-US" dirty="0" smtClean="0"/>
              <a:t>an example for our grammar</a:t>
            </a:r>
            <a:endParaRPr lang="cs-CZ" dirty="0" smtClean="0"/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cs-CZ" sz="2600" smtClean="0"/>
              <a:t>FIRST(</a:t>
            </a:r>
            <a:r>
              <a:rPr lang="en-US" sz="2600" smtClean="0"/>
              <a:t>E</a:t>
            </a:r>
            <a:r>
              <a:rPr lang="cs-CZ" sz="2600" smtClean="0"/>
              <a:t>)=</a:t>
            </a:r>
            <a:r>
              <a:rPr lang="en-US" sz="2600" smtClean="0"/>
              <a:t>{ </a:t>
            </a:r>
            <a:r>
              <a:rPr lang="cs-CZ" sz="2600" b="1" smtClean="0">
                <a:solidFill>
                  <a:schemeClr val="accent2"/>
                </a:solidFill>
                <a:cs typeface="Arial" charset="0"/>
              </a:rPr>
              <a:t>(</a:t>
            </a:r>
            <a:r>
              <a:rPr lang="en-US" sz="2600" smtClean="0"/>
              <a:t>, </a:t>
            </a:r>
            <a:r>
              <a:rPr lang="cs-CZ" sz="2600" b="1" smtClean="0">
                <a:solidFill>
                  <a:schemeClr val="accent2"/>
                </a:solidFill>
                <a:cs typeface="Arial" charset="0"/>
              </a:rPr>
              <a:t>id</a:t>
            </a:r>
            <a:r>
              <a:rPr lang="en-US" sz="2600" smtClean="0"/>
              <a:t> }</a:t>
            </a:r>
          </a:p>
          <a:p>
            <a:pPr eaLnBrk="1" hangingPunct="1"/>
            <a:r>
              <a:rPr lang="cs-CZ" sz="2600" smtClean="0"/>
              <a:t>FIRST(</a:t>
            </a:r>
            <a:r>
              <a:rPr lang="en-US" sz="2600" smtClean="0"/>
              <a:t>T</a:t>
            </a:r>
            <a:r>
              <a:rPr lang="cs-CZ" sz="2600" smtClean="0"/>
              <a:t>)=</a:t>
            </a:r>
            <a:r>
              <a:rPr lang="en-US" sz="2600" smtClean="0"/>
              <a:t>{ </a:t>
            </a:r>
            <a:r>
              <a:rPr lang="cs-CZ" sz="2600" b="1" smtClean="0">
                <a:solidFill>
                  <a:schemeClr val="accent2"/>
                </a:solidFill>
                <a:cs typeface="Arial" charset="0"/>
              </a:rPr>
              <a:t>(</a:t>
            </a:r>
            <a:r>
              <a:rPr lang="en-US" sz="2600" smtClean="0"/>
              <a:t>, </a:t>
            </a:r>
            <a:r>
              <a:rPr lang="cs-CZ" sz="2600" b="1" smtClean="0">
                <a:solidFill>
                  <a:schemeClr val="accent2"/>
                </a:solidFill>
                <a:cs typeface="Arial" charset="0"/>
              </a:rPr>
              <a:t>id</a:t>
            </a:r>
            <a:r>
              <a:rPr lang="en-US" sz="2600" smtClean="0"/>
              <a:t> }</a:t>
            </a:r>
          </a:p>
          <a:p>
            <a:pPr eaLnBrk="1" hangingPunct="1"/>
            <a:r>
              <a:rPr lang="cs-CZ" sz="2600" smtClean="0"/>
              <a:t>FIRST(</a:t>
            </a:r>
            <a:r>
              <a:rPr lang="en-US" sz="2600" smtClean="0"/>
              <a:t>F</a:t>
            </a:r>
            <a:r>
              <a:rPr lang="cs-CZ" sz="2600" smtClean="0"/>
              <a:t>)=</a:t>
            </a:r>
            <a:r>
              <a:rPr lang="en-US" sz="2600" smtClean="0"/>
              <a:t>{ </a:t>
            </a:r>
            <a:r>
              <a:rPr lang="cs-CZ" sz="2600" b="1" smtClean="0">
                <a:solidFill>
                  <a:schemeClr val="accent2"/>
                </a:solidFill>
                <a:cs typeface="Arial" charset="0"/>
              </a:rPr>
              <a:t>(</a:t>
            </a:r>
            <a:r>
              <a:rPr lang="en-US" sz="2600" smtClean="0"/>
              <a:t>, </a:t>
            </a:r>
            <a:r>
              <a:rPr lang="cs-CZ" sz="2600" b="1" smtClean="0">
                <a:solidFill>
                  <a:schemeClr val="accent2"/>
                </a:solidFill>
                <a:cs typeface="Arial" charset="0"/>
              </a:rPr>
              <a:t>id</a:t>
            </a:r>
            <a:r>
              <a:rPr lang="en-US" sz="2600" smtClean="0"/>
              <a:t> }</a:t>
            </a:r>
          </a:p>
          <a:p>
            <a:pPr eaLnBrk="1" hangingPunct="1"/>
            <a:r>
              <a:rPr lang="en-US" sz="2600" smtClean="0"/>
              <a:t>FIRST(E’)={ </a:t>
            </a:r>
            <a:r>
              <a:rPr lang="cs-CZ" sz="2600" b="1" smtClean="0">
                <a:solidFill>
                  <a:schemeClr val="accent2"/>
                </a:solidFill>
                <a:cs typeface="Arial" charset="0"/>
              </a:rPr>
              <a:t>+</a:t>
            </a:r>
            <a:r>
              <a:rPr lang="en-US" sz="2600" smtClean="0"/>
              <a:t>, </a:t>
            </a:r>
            <a:r>
              <a:rPr lang="el-GR" sz="260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600" smtClean="0"/>
              <a:t> }</a:t>
            </a:r>
          </a:p>
          <a:p>
            <a:pPr eaLnBrk="1" hangingPunct="1"/>
            <a:r>
              <a:rPr lang="en-US" sz="2600" smtClean="0"/>
              <a:t>FIRST(T’)={ </a:t>
            </a:r>
            <a:r>
              <a:rPr lang="cs-CZ" sz="2600" b="1" smtClean="0">
                <a:solidFill>
                  <a:schemeClr val="accent2"/>
                </a:solidFill>
                <a:cs typeface="Arial" charset="0"/>
              </a:rPr>
              <a:t>*</a:t>
            </a:r>
            <a:r>
              <a:rPr lang="en-US" sz="2600" smtClean="0"/>
              <a:t>, </a:t>
            </a:r>
            <a:r>
              <a:rPr lang="el-GR" sz="260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600" smtClean="0"/>
              <a:t> }</a:t>
            </a:r>
            <a:endParaRPr lang="cs-CZ" sz="2600" smtClean="0"/>
          </a:p>
        </p:txBody>
      </p:sp>
      <p:sp>
        <p:nvSpPr>
          <p:cNvPr id="25604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719263"/>
            <a:ext cx="4171950" cy="4411662"/>
          </a:xfrm>
        </p:spPr>
        <p:txBody>
          <a:bodyPr/>
          <a:lstStyle/>
          <a:p>
            <a:pPr eaLnBrk="1" hangingPunct="1"/>
            <a:r>
              <a:rPr lang="en-US" sz="2600" smtClean="0"/>
              <a:t>FOLLOW(E)={ </a:t>
            </a:r>
            <a:r>
              <a:rPr lang="cs-CZ" sz="2600" b="1" smtClean="0">
                <a:solidFill>
                  <a:schemeClr val="accent2"/>
                </a:solidFill>
                <a:cs typeface="Arial" charset="0"/>
              </a:rPr>
              <a:t>)</a:t>
            </a:r>
            <a:r>
              <a:rPr lang="en-US" sz="2600" smtClean="0"/>
              <a:t>, $ }</a:t>
            </a:r>
          </a:p>
          <a:p>
            <a:pPr eaLnBrk="1" hangingPunct="1"/>
            <a:r>
              <a:rPr lang="en-US" sz="2600" smtClean="0"/>
              <a:t>FOLLOW(E’)={ </a:t>
            </a:r>
            <a:r>
              <a:rPr lang="cs-CZ" sz="2600" b="1" smtClean="0">
                <a:solidFill>
                  <a:schemeClr val="accent2"/>
                </a:solidFill>
                <a:cs typeface="Arial" charset="0"/>
              </a:rPr>
              <a:t>)</a:t>
            </a:r>
            <a:r>
              <a:rPr lang="en-US" sz="2600" smtClean="0"/>
              <a:t>, $ }</a:t>
            </a:r>
          </a:p>
          <a:p>
            <a:pPr eaLnBrk="1" hangingPunct="1"/>
            <a:r>
              <a:rPr lang="en-US" sz="2600" smtClean="0"/>
              <a:t>FOLLOW(T)={ </a:t>
            </a:r>
            <a:r>
              <a:rPr lang="cs-CZ" sz="2600" b="1" smtClean="0">
                <a:solidFill>
                  <a:schemeClr val="accent2"/>
                </a:solidFill>
                <a:cs typeface="Arial" charset="0"/>
              </a:rPr>
              <a:t>+</a:t>
            </a:r>
            <a:r>
              <a:rPr lang="en-US" sz="2600" smtClean="0"/>
              <a:t>,</a:t>
            </a:r>
            <a:r>
              <a:rPr lang="cs-CZ" sz="2600" b="1" smtClean="0">
                <a:solidFill>
                  <a:schemeClr val="accent2"/>
                </a:solidFill>
                <a:cs typeface="Arial" charset="0"/>
              </a:rPr>
              <a:t>)</a:t>
            </a:r>
            <a:r>
              <a:rPr lang="en-US" sz="2600" smtClean="0"/>
              <a:t>, $ }</a:t>
            </a:r>
          </a:p>
          <a:p>
            <a:pPr eaLnBrk="1" hangingPunct="1"/>
            <a:r>
              <a:rPr lang="en-US" sz="2600" smtClean="0"/>
              <a:t>FOLLOW(T’)={ </a:t>
            </a:r>
            <a:r>
              <a:rPr lang="cs-CZ" sz="2600" b="1" smtClean="0">
                <a:solidFill>
                  <a:schemeClr val="accent2"/>
                </a:solidFill>
                <a:cs typeface="Arial" charset="0"/>
              </a:rPr>
              <a:t>+</a:t>
            </a:r>
            <a:r>
              <a:rPr lang="en-US" sz="2600" smtClean="0"/>
              <a:t>,</a:t>
            </a:r>
            <a:r>
              <a:rPr lang="cs-CZ" sz="2600" b="1" smtClean="0">
                <a:solidFill>
                  <a:schemeClr val="accent2"/>
                </a:solidFill>
                <a:cs typeface="Arial" charset="0"/>
              </a:rPr>
              <a:t>)</a:t>
            </a:r>
            <a:r>
              <a:rPr lang="en-US" sz="2600" smtClean="0"/>
              <a:t>, $ }</a:t>
            </a:r>
          </a:p>
          <a:p>
            <a:pPr eaLnBrk="1" hangingPunct="1"/>
            <a:r>
              <a:rPr lang="en-US" sz="2600" smtClean="0"/>
              <a:t>FOLLOW(F)={ </a:t>
            </a:r>
            <a:r>
              <a:rPr lang="cs-CZ" sz="2600" b="1" smtClean="0">
                <a:solidFill>
                  <a:schemeClr val="accent2"/>
                </a:solidFill>
                <a:cs typeface="Arial" charset="0"/>
              </a:rPr>
              <a:t>+</a:t>
            </a:r>
            <a:r>
              <a:rPr lang="en-US" sz="2600" smtClean="0"/>
              <a:t>, </a:t>
            </a:r>
            <a:r>
              <a:rPr lang="cs-CZ" sz="2600" b="1" smtClean="0">
                <a:solidFill>
                  <a:schemeClr val="accent2"/>
                </a:solidFill>
                <a:cs typeface="Arial" charset="0"/>
              </a:rPr>
              <a:t>*</a:t>
            </a:r>
            <a:r>
              <a:rPr lang="en-US" sz="2600" smtClean="0"/>
              <a:t>, </a:t>
            </a:r>
            <a:r>
              <a:rPr lang="cs-CZ" sz="2600" b="1" smtClean="0">
                <a:solidFill>
                  <a:schemeClr val="accent2"/>
                </a:solidFill>
                <a:cs typeface="Arial" charset="0"/>
              </a:rPr>
              <a:t>)</a:t>
            </a:r>
            <a:r>
              <a:rPr lang="en-US" sz="2600" smtClean="0"/>
              <a:t>, $ }</a:t>
            </a:r>
            <a:endParaRPr lang="cs-CZ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Top-down parsing</a:t>
            </a:r>
            <a:endParaRPr lang="cs-CZ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An attempt to find a leftmost derivation for an input string</a:t>
            </a:r>
            <a:endParaRPr lang="cs-CZ" sz="2100" dirty="0" smtClean="0"/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An attempt to construct a parse tree for the input starting from the root and creating the nodes of the tree in preorder</a:t>
            </a:r>
            <a:endParaRPr lang="cs-CZ" sz="2100" dirty="0" smtClean="0"/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Recursive-descent parsing</a:t>
            </a:r>
            <a:endParaRPr lang="cs-CZ" sz="21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Recursive descent using procedures</a:t>
            </a:r>
            <a:endParaRPr lang="cs-CZ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100" dirty="0" err="1" smtClean="0"/>
              <a:t>Nonrecursive</a:t>
            </a:r>
            <a:r>
              <a:rPr lang="en-US" sz="2100" dirty="0" smtClean="0"/>
              <a:t> predictive parsing</a:t>
            </a:r>
            <a:endParaRPr lang="cs-CZ" sz="21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An automaton with an explicit stack</a:t>
            </a:r>
            <a:endParaRPr lang="cs-CZ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Both solutions have a problem with left recursion in a grammar</a:t>
            </a:r>
            <a:endParaRPr lang="cs-CZ" sz="2100" dirty="0" smtClean="0"/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Many current parser generators use top-down parsing</a:t>
            </a:r>
            <a:endParaRPr lang="cs-CZ" sz="2100" dirty="0" smtClean="0"/>
          </a:p>
          <a:p>
            <a:pPr lvl="1" eaLnBrk="1" hangingPunct="1">
              <a:lnSpc>
                <a:spcPct val="90000"/>
              </a:lnSpc>
            </a:pPr>
            <a:r>
              <a:rPr lang="cs-CZ" sz="2000" dirty="0" smtClean="0"/>
              <a:t>ANTLR, </a:t>
            </a:r>
            <a:r>
              <a:rPr lang="cs-CZ" sz="2000" dirty="0" err="1" smtClean="0"/>
              <a:t>CocoR</a:t>
            </a:r>
            <a:r>
              <a:rPr lang="cs-CZ" sz="2000" dirty="0" smtClean="0"/>
              <a:t> – LL(1) </a:t>
            </a:r>
            <a:r>
              <a:rPr lang="en-US" sz="2000" dirty="0" smtClean="0"/>
              <a:t>grammars with conflict resolution using dynamic look-ahead</a:t>
            </a:r>
            <a:r>
              <a:rPr lang="cs-CZ" sz="2000" dirty="0" smtClean="0"/>
              <a:t> </a:t>
            </a:r>
            <a:r>
              <a:rPr lang="en-US" sz="2000" dirty="0" smtClean="0"/>
              <a:t>expansion to LL(k)</a:t>
            </a:r>
            <a:endParaRPr lang="cs-CZ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Recursive-descent parsing</a:t>
            </a:r>
            <a:endParaRPr lang="cs-CZ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One procedure/function for each nonterminal of a grammar</a:t>
            </a:r>
            <a:endParaRPr lang="cs-CZ" sz="2600" dirty="0" smtClean="0"/>
          </a:p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Each procedure does two things</a:t>
            </a:r>
            <a:endParaRPr lang="cs-CZ" sz="26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It decides, which grammar production with given nonterminal on the left side will be used using look-ahead.</a:t>
            </a:r>
            <a:r>
              <a:rPr lang="cs-CZ" sz="2200" dirty="0" smtClean="0"/>
              <a:t> </a:t>
            </a:r>
            <a:r>
              <a:rPr lang="en-US" sz="2200" dirty="0" smtClean="0"/>
              <a:t>A production with right side </a:t>
            </a:r>
            <a:r>
              <a:rPr lang="el-GR" sz="2200" dirty="0">
                <a:cs typeface="Arial" charset="0"/>
              </a:rPr>
              <a:t>α</a:t>
            </a:r>
            <a:r>
              <a:rPr lang="cs-CZ" sz="2200" dirty="0">
                <a:cs typeface="Arial" charset="0"/>
              </a:rPr>
              <a:t> </a:t>
            </a:r>
            <a:r>
              <a:rPr lang="en-US" sz="2200" dirty="0" smtClean="0"/>
              <a:t>will be used, when the look-ahead is in </a:t>
            </a:r>
            <a:r>
              <a:rPr lang="cs-CZ" sz="2200" dirty="0" smtClean="0">
                <a:cs typeface="Arial" charset="0"/>
              </a:rPr>
              <a:t>FIRST(</a:t>
            </a:r>
            <a:r>
              <a:rPr lang="el-GR" sz="2200" dirty="0" smtClean="0">
                <a:cs typeface="Arial" charset="0"/>
              </a:rPr>
              <a:t>α</a:t>
            </a:r>
            <a:r>
              <a:rPr lang="cs-CZ" sz="2200" dirty="0" smtClean="0">
                <a:cs typeface="Arial" charset="0"/>
              </a:rPr>
              <a:t>). </a:t>
            </a:r>
            <a:r>
              <a:rPr lang="en-US" sz="2200" dirty="0" smtClean="0">
                <a:cs typeface="Arial" charset="0"/>
              </a:rPr>
              <a:t>If there is a conflict for the look-ahead among some production right sides, the grammar is not suitable for recursive-descent parsing.</a:t>
            </a:r>
            <a:r>
              <a:rPr lang="cs-CZ" sz="2200" dirty="0" smtClean="0">
                <a:cs typeface="Arial" charset="0"/>
              </a:rPr>
              <a:t> </a:t>
            </a:r>
            <a:r>
              <a:rPr lang="en-US" sz="2200" dirty="0" smtClean="0">
                <a:cs typeface="Arial" charset="0"/>
              </a:rPr>
              <a:t>A production with </a:t>
            </a:r>
            <a:r>
              <a:rPr lang="el-GR" sz="22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cs-CZ" sz="2200" dirty="0" smtClean="0">
                <a:cs typeface="Arial" charset="0"/>
              </a:rPr>
              <a:t> </a:t>
            </a:r>
            <a:r>
              <a:rPr lang="en-US" sz="2200" dirty="0" smtClean="0">
                <a:cs typeface="Arial" charset="0"/>
              </a:rPr>
              <a:t>on the right side will be used, if the look-ahead is not in FIRST of any right side.</a:t>
            </a:r>
            <a:endParaRPr lang="cs-CZ" sz="2200" dirty="0" smtClean="0">
              <a:cs typeface="Arial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>
                <a:cs typeface="Arial" charset="0"/>
              </a:rPr>
              <a:t>Procedure code copies the right side of a production.</a:t>
            </a:r>
            <a:r>
              <a:rPr lang="cs-CZ" sz="2200" dirty="0" smtClean="0">
                <a:cs typeface="Arial" charset="0"/>
              </a:rPr>
              <a:t> </a:t>
            </a:r>
            <a:r>
              <a:rPr lang="en-US" sz="2200" dirty="0" smtClean="0">
                <a:cs typeface="Arial" charset="0"/>
              </a:rPr>
              <a:t>Nonterminal means calling a procedure for this nonterminal.</a:t>
            </a:r>
            <a:r>
              <a:rPr lang="cs-CZ" sz="2200" dirty="0" smtClean="0">
                <a:cs typeface="Arial" charset="0"/>
              </a:rPr>
              <a:t> </a:t>
            </a:r>
            <a:r>
              <a:rPr lang="en-US" sz="2200" dirty="0" smtClean="0">
                <a:cs typeface="Arial" charset="0"/>
              </a:rPr>
              <a:t>Terminal is compared with the look-ahead. If they are equal, a next terminal is read. If they are not equal, it is an error.</a:t>
            </a:r>
            <a:endParaRPr lang="cs-CZ" sz="2200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Recursive-descent parsing – example for our grammar</a:t>
            </a:r>
            <a:endParaRPr lang="cs-CZ" dirty="0" smtClean="0"/>
          </a:p>
        </p:txBody>
      </p:sp>
      <p:sp>
        <p:nvSpPr>
          <p:cNvPr id="28675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4038600" cy="48053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cs-CZ" sz="1800" b="1" noProof="1" smtClean="0">
                <a:latin typeface="Courier New" pitchFamily="49" charset="0"/>
              </a:rPr>
              <a:t>void match(token t)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cs-CZ" sz="1800" b="1" noProof="1" smtClean="0">
                <a:latin typeface="Courier New" pitchFamily="49" charset="0"/>
              </a:rPr>
              <a:t>  if(lookahead==t)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cs-CZ" sz="1800" b="1" noProof="1" smtClean="0">
                <a:latin typeface="Courier New" pitchFamily="49" charset="0"/>
              </a:rPr>
              <a:t>    lookahead = nexttoken();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cs-CZ" sz="1800" b="1" noProof="1" smtClean="0">
                <a:latin typeface="Courier New" pitchFamily="49" charset="0"/>
              </a:rPr>
              <a:t>  else error();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cs-CZ" sz="1800" b="1" noProof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cs-CZ" sz="1800" b="1" noProof="1" smtClean="0">
                <a:latin typeface="Courier New" pitchFamily="49" charset="0"/>
              </a:rPr>
              <a:t>void E(void)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cs-CZ" sz="1800" b="1" noProof="1" smtClean="0">
                <a:latin typeface="Courier New" pitchFamily="49" charset="0"/>
              </a:rPr>
              <a:t>  T(); Eap();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cs-CZ" sz="1800" b="1" noProof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cs-CZ" sz="1800" b="1" noProof="1" smtClean="0">
                <a:latin typeface="Courier New" pitchFamily="49" charset="0"/>
              </a:rPr>
              <a:t>void Eap(void)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cs-CZ" sz="1800" b="1" noProof="1" smtClean="0">
                <a:latin typeface="Courier New" pitchFamily="49" charset="0"/>
              </a:rPr>
              <a:t>  if(lookahead=='+')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cs-CZ" sz="1800" b="1" noProof="1" smtClean="0">
                <a:latin typeface="Courier New" pitchFamily="49" charset="0"/>
              </a:rPr>
              <a:t>    match('+'); T(); Eap();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cs-CZ" sz="1800" b="1" noProof="1" smtClean="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cs-CZ" sz="1800" b="1" noProof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cs-CZ" sz="1800" b="1" noProof="1" smtClean="0">
                <a:latin typeface="Courier New" pitchFamily="49" charset="0"/>
              </a:rPr>
              <a:t>void T(void)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cs-CZ" sz="1800" b="1" noProof="1" smtClean="0">
                <a:latin typeface="Courier New" pitchFamily="49" charset="0"/>
              </a:rPr>
              <a:t>  F(); Tap();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cs-CZ" sz="1800" b="1" noProof="1" smtClean="0">
                <a:latin typeface="Courier New" pitchFamily="49" charset="0"/>
              </a:rPr>
              <a:t>}</a:t>
            </a:r>
            <a:endParaRPr lang="cs-CZ" sz="1800" smtClean="0">
              <a:latin typeface="Courier New" pitchFamily="49" charset="0"/>
            </a:endParaRPr>
          </a:p>
        </p:txBody>
      </p:sp>
      <p:sp>
        <p:nvSpPr>
          <p:cNvPr id="28676" name="Rectangle 9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719263"/>
            <a:ext cx="4495800" cy="48053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cs-CZ" sz="1800" b="1" noProof="1" smtClean="0">
                <a:latin typeface="Courier New" pitchFamily="49" charset="0"/>
              </a:rPr>
              <a:t>void Tap(void) {</a:t>
            </a:r>
          </a:p>
          <a:p>
            <a:pPr eaLnBrk="1" hangingPunct="1">
              <a:buFont typeface="Wingdings" pitchFamily="2" charset="2"/>
              <a:buNone/>
            </a:pPr>
            <a:r>
              <a:rPr lang="cs-CZ" sz="1800" b="1" noProof="1" smtClean="0">
                <a:latin typeface="Courier New" pitchFamily="49" charset="0"/>
              </a:rPr>
              <a:t>  if(lookahead=='*') {</a:t>
            </a:r>
          </a:p>
          <a:p>
            <a:pPr eaLnBrk="1" hangingPunct="1">
              <a:buFont typeface="Wingdings" pitchFamily="2" charset="2"/>
              <a:buNone/>
            </a:pPr>
            <a:r>
              <a:rPr lang="cs-CZ" sz="1800" b="1" noProof="1" smtClean="0">
                <a:latin typeface="Courier New" pitchFamily="49" charset="0"/>
              </a:rPr>
              <a:t>    match('*'); F(); Tap(); }</a:t>
            </a:r>
          </a:p>
          <a:p>
            <a:pPr eaLnBrk="1" hangingPunct="1">
              <a:buFont typeface="Wingdings" pitchFamily="2" charset="2"/>
              <a:buNone/>
            </a:pPr>
            <a:r>
              <a:rPr lang="cs-CZ" sz="1800" b="1" noProof="1" smtClean="0">
                <a:latin typeface="Courier New" pitchFamily="49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r>
              <a:rPr lang="cs-CZ" sz="1800" b="1" noProof="1" smtClean="0">
                <a:latin typeface="Courier New" pitchFamily="49" charset="0"/>
              </a:rPr>
              <a:t>void F(void) {</a:t>
            </a:r>
          </a:p>
          <a:p>
            <a:pPr eaLnBrk="1" hangingPunct="1">
              <a:buFont typeface="Wingdings" pitchFamily="2" charset="2"/>
              <a:buNone/>
            </a:pPr>
            <a:r>
              <a:rPr lang="cs-CZ" sz="1800" b="1" noProof="1" smtClean="0">
                <a:latin typeface="Courier New" pitchFamily="49" charset="0"/>
              </a:rPr>
              <a:t>  switch(lookahead) {</a:t>
            </a:r>
          </a:p>
          <a:p>
            <a:pPr eaLnBrk="1" hangingPunct="1">
              <a:buFont typeface="Wingdings" pitchFamily="2" charset="2"/>
              <a:buNone/>
            </a:pPr>
            <a:r>
              <a:rPr lang="cs-CZ" sz="1800" b="1" noProof="1" smtClean="0">
                <a:latin typeface="Courier New" pitchFamily="49" charset="0"/>
              </a:rPr>
              <a:t>    case '(':	match('('); E(); </a:t>
            </a:r>
          </a:p>
          <a:p>
            <a:pPr eaLnBrk="1" hangingPunct="1">
              <a:buFont typeface="Wingdings" pitchFamily="2" charset="2"/>
              <a:buNone/>
            </a:pPr>
            <a:r>
              <a:rPr lang="cs-CZ" sz="1800" b="1" noProof="1" smtClean="0">
                <a:latin typeface="Courier New" pitchFamily="49" charset="0"/>
              </a:rPr>
              <a:t>			match(')');break;</a:t>
            </a:r>
          </a:p>
          <a:p>
            <a:pPr eaLnBrk="1" hangingPunct="1">
              <a:buFont typeface="Wingdings" pitchFamily="2" charset="2"/>
              <a:buNone/>
            </a:pPr>
            <a:r>
              <a:rPr lang="cs-CZ" sz="1800" b="1" noProof="1" smtClean="0">
                <a:latin typeface="Courier New" pitchFamily="49" charset="0"/>
              </a:rPr>
              <a:t>    case 'id':	match('id'); break;</a:t>
            </a:r>
          </a:p>
          <a:p>
            <a:pPr eaLnBrk="1" hangingPunct="1">
              <a:buFont typeface="Wingdings" pitchFamily="2" charset="2"/>
              <a:buNone/>
            </a:pPr>
            <a:r>
              <a:rPr lang="cs-CZ" sz="1800" b="1" noProof="1" smtClean="0">
                <a:latin typeface="Courier New" pitchFamily="49" charset="0"/>
              </a:rPr>
              <a:t>    default:</a:t>
            </a:r>
          </a:p>
          <a:p>
            <a:pPr eaLnBrk="1" hangingPunct="1">
              <a:buFont typeface="Wingdings" pitchFamily="2" charset="2"/>
              <a:buNone/>
            </a:pPr>
            <a:r>
              <a:rPr lang="cs-CZ" sz="1800" b="1" noProof="1" smtClean="0">
                <a:latin typeface="Courier New" pitchFamily="49" charset="0"/>
              </a:rPr>
              <a:t>		error();</a:t>
            </a:r>
          </a:p>
          <a:p>
            <a:pPr eaLnBrk="1" hangingPunct="1">
              <a:buFont typeface="Wingdings" pitchFamily="2" charset="2"/>
              <a:buNone/>
            </a:pPr>
            <a:r>
              <a:rPr lang="cs-CZ" sz="1800" b="1" noProof="1" smtClean="0">
                <a:latin typeface="Courier New" pitchFamily="49" charset="0"/>
              </a:rPr>
              <a:t>  }</a:t>
            </a:r>
          </a:p>
          <a:p>
            <a:pPr eaLnBrk="1" hangingPunct="1">
              <a:buFont typeface="Wingdings" pitchFamily="2" charset="2"/>
              <a:buNone/>
            </a:pPr>
            <a:r>
              <a:rPr lang="cs-CZ" sz="1800" b="1" noProof="1" smtClean="0">
                <a:latin typeface="Courier New" pitchFamily="49" charset="0"/>
              </a:rPr>
              <a:t>}</a:t>
            </a:r>
            <a:endParaRPr lang="cs-CZ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Nonrecursive</a:t>
            </a:r>
            <a:r>
              <a:rPr lang="en-US" dirty="0" smtClean="0"/>
              <a:t> predictive parsing</a:t>
            </a:r>
            <a:endParaRPr lang="cs-CZ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4581525"/>
            <a:ext cx="8229600" cy="1655763"/>
          </a:xfrm>
        </p:spPr>
        <p:txBody>
          <a:bodyPr/>
          <a:lstStyle/>
          <a:p>
            <a:pPr eaLnBrk="1" hangingPunct="1"/>
            <a:r>
              <a:rPr lang="en-US" dirty="0" smtClean="0"/>
              <a:t>Parsing table </a:t>
            </a:r>
            <a:r>
              <a:rPr lang="cs-CZ" dirty="0" smtClean="0"/>
              <a:t>M</a:t>
            </a:r>
            <a:r>
              <a:rPr lang="en-US" dirty="0" smtClean="0"/>
              <a:t>[A, a]</a:t>
            </a:r>
            <a:r>
              <a:rPr lang="cs-CZ" dirty="0" smtClean="0"/>
              <a:t>, </a:t>
            </a:r>
            <a:r>
              <a:rPr lang="en-US" dirty="0" smtClean="0"/>
              <a:t>where</a:t>
            </a:r>
            <a:r>
              <a:rPr lang="cs-CZ" dirty="0" smtClean="0"/>
              <a:t> A </a:t>
            </a:r>
            <a:r>
              <a:rPr lang="en-US" dirty="0" smtClean="0"/>
              <a:t>is nonterminal and </a:t>
            </a:r>
            <a:r>
              <a:rPr lang="cs-CZ" b="1" dirty="0" smtClean="0"/>
              <a:t>a</a:t>
            </a:r>
            <a:r>
              <a:rPr lang="cs-CZ" dirty="0" smtClean="0"/>
              <a:t> </a:t>
            </a:r>
            <a:r>
              <a:rPr lang="en-US" dirty="0" smtClean="0"/>
              <a:t>is terminal</a:t>
            </a:r>
            <a:endParaRPr lang="cs-CZ" dirty="0" smtClean="0"/>
          </a:p>
          <a:p>
            <a:pPr eaLnBrk="1" hangingPunct="1"/>
            <a:r>
              <a:rPr lang="en-US" dirty="0" smtClean="0"/>
              <a:t>The stack contains grammar symbols</a:t>
            </a:r>
            <a:endParaRPr lang="cs-CZ" dirty="0" smtClean="0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922713" y="2565400"/>
            <a:ext cx="1439862" cy="649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 dirty="0" smtClean="0"/>
              <a:t>Automat</a:t>
            </a:r>
            <a:r>
              <a:rPr lang="en-US" dirty="0" smtClean="0"/>
              <a:t>on</a:t>
            </a:r>
            <a:endParaRPr lang="cs-CZ" dirty="0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3922713" y="3790950"/>
            <a:ext cx="1439862" cy="6492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Parsing </a:t>
            </a:r>
            <a:br>
              <a:rPr lang="en-US" dirty="0" smtClean="0"/>
            </a:br>
            <a:r>
              <a:rPr lang="en-US" dirty="0" smtClean="0"/>
              <a:t>table </a:t>
            </a:r>
            <a:r>
              <a:rPr lang="cs-CZ" dirty="0" smtClean="0"/>
              <a:t>M</a:t>
            </a:r>
            <a:endParaRPr lang="cs-CZ" dirty="0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3994150" y="1557338"/>
            <a:ext cx="433388" cy="3603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a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4427538" y="1557338"/>
            <a:ext cx="433387" cy="3603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+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4859338" y="1557338"/>
            <a:ext cx="433387" cy="3603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b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5291138" y="1557338"/>
            <a:ext cx="433387" cy="3603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$</a:t>
            </a:r>
            <a:endParaRPr lang="cs-CZ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4641850" y="321468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 flipV="1">
            <a:off x="4641850" y="19177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1978025" y="2565400"/>
            <a:ext cx="504825" cy="431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X</a:t>
            </a:r>
            <a:endParaRPr lang="cs-CZ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1978025" y="2998788"/>
            <a:ext cx="504825" cy="431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Y</a:t>
            </a: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1978025" y="3430588"/>
            <a:ext cx="504825" cy="431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Z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1978025" y="3862388"/>
            <a:ext cx="504825" cy="431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$</a:t>
            </a:r>
            <a:endParaRPr lang="cs-CZ"/>
          </a:p>
        </p:txBody>
      </p:sp>
      <p:sp>
        <p:nvSpPr>
          <p:cNvPr id="29712" name="Line 16"/>
          <p:cNvSpPr>
            <a:spLocks noChangeShapeType="1"/>
          </p:cNvSpPr>
          <p:nvPr/>
        </p:nvSpPr>
        <p:spPr bwMode="auto">
          <a:xfrm flipH="1">
            <a:off x="2482850" y="2781300"/>
            <a:ext cx="1439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>
            <a:off x="5362575" y="2781300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6565900" y="2946400"/>
            <a:ext cx="8258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output</a:t>
            </a:r>
            <a:endParaRPr lang="cs-CZ" dirty="0"/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2914650" y="1557338"/>
            <a:ext cx="684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input</a:t>
            </a:r>
            <a:endParaRPr lang="cs-CZ" dirty="0"/>
          </a:p>
        </p:txBody>
      </p: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754063" y="2565400"/>
            <a:ext cx="7232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stack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6"/>
          <p:cNvSpPr txBox="1">
            <a:spLocks noChangeArrowheads="1"/>
          </p:cNvSpPr>
          <p:nvPr/>
        </p:nvSpPr>
        <p:spPr bwMode="auto">
          <a:xfrm>
            <a:off x="3563938" y="4508500"/>
            <a:ext cx="11525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/>
              <a:t>Get next</a:t>
            </a:r>
            <a:br>
              <a:rPr lang="en-US" dirty="0" smtClean="0"/>
            </a:br>
            <a:r>
              <a:rPr lang="en-US" dirty="0" smtClean="0"/>
              <a:t>token</a:t>
            </a:r>
            <a:endParaRPr lang="en-US" dirty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Syntax analysis</a:t>
            </a:r>
            <a:endParaRPr lang="cs-CZ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942669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The main task</a:t>
            </a:r>
            <a:endParaRPr lang="cs-CZ" sz="26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Decide, whether an input word is a word from an input language</a:t>
            </a:r>
            <a:endParaRPr lang="cs-CZ" sz="2200" dirty="0" smtClean="0"/>
          </a:p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Other important tasks</a:t>
            </a:r>
            <a:endParaRPr lang="cs-CZ" sz="26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Syntax-directed translation is the main loop of the compiler</a:t>
            </a:r>
            <a:endParaRPr lang="cs-CZ" sz="22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Build the derivation tree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/>
              <a:t>Automaton 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/>
              <a:t>We are talking about </a:t>
            </a:r>
            <a:r>
              <a:rPr lang="en-US" sz="2200" dirty="0" smtClean="0"/>
              <a:t>(deterministic) context-free </a:t>
            </a:r>
            <a:r>
              <a:rPr lang="en-US" sz="2200" dirty="0"/>
              <a:t>grammars, therefore </a:t>
            </a:r>
            <a:r>
              <a:rPr lang="en-US" sz="2200" dirty="0" smtClean="0"/>
              <a:t>we are using (deterministic) pushdown automata</a:t>
            </a:r>
            <a:endParaRPr lang="cs-CZ" sz="2200" dirty="0"/>
          </a:p>
          <a:p>
            <a:pPr lvl="2" eaLnBrk="1" hangingPunct="1">
              <a:lnSpc>
                <a:spcPct val="80000"/>
              </a:lnSpc>
            </a:pPr>
            <a:endParaRPr lang="cs-CZ" sz="1900" dirty="0" smtClean="0"/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2268538" y="5013325"/>
            <a:ext cx="1295400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Lexical</a:t>
            </a:r>
            <a:br>
              <a:rPr lang="en-US" dirty="0" smtClean="0"/>
            </a:br>
            <a:r>
              <a:rPr lang="en-US" dirty="0" smtClean="0"/>
              <a:t>analysis</a:t>
            </a:r>
            <a:endParaRPr lang="cs-CZ" dirty="0"/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4427538" y="5013325"/>
            <a:ext cx="1295400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Syntax</a:t>
            </a:r>
            <a:br>
              <a:rPr lang="en-US" dirty="0" smtClean="0"/>
            </a:br>
            <a:r>
              <a:rPr lang="en-US" dirty="0" smtClean="0"/>
              <a:t>analysis</a:t>
            </a:r>
            <a:endParaRPr lang="cs-CZ" dirty="0"/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323850" y="5013325"/>
            <a:ext cx="1295400" cy="5762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Source</a:t>
            </a:r>
            <a:br>
              <a:rPr lang="en-US" dirty="0" smtClean="0"/>
            </a:br>
            <a:r>
              <a:rPr lang="en-US" dirty="0" smtClean="0"/>
              <a:t>code</a:t>
            </a:r>
            <a:endParaRPr lang="cs-CZ" dirty="0"/>
          </a:p>
        </p:txBody>
      </p:sp>
      <p:sp>
        <p:nvSpPr>
          <p:cNvPr id="12296" name="Rectangle 7"/>
          <p:cNvSpPr>
            <a:spLocks noChangeArrowheads="1"/>
          </p:cNvSpPr>
          <p:nvPr/>
        </p:nvSpPr>
        <p:spPr bwMode="auto">
          <a:xfrm>
            <a:off x="4427538" y="6165850"/>
            <a:ext cx="1295400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Symbol</a:t>
            </a:r>
            <a:br>
              <a:rPr lang="en-US" dirty="0" smtClean="0"/>
            </a:br>
            <a:r>
              <a:rPr lang="en-US" dirty="0" smtClean="0"/>
              <a:t>tables</a:t>
            </a:r>
            <a:endParaRPr lang="cs-CZ" dirty="0"/>
          </a:p>
        </p:txBody>
      </p:sp>
      <p:sp>
        <p:nvSpPr>
          <p:cNvPr id="12297" name="Line 8"/>
          <p:cNvSpPr>
            <a:spLocks noChangeShapeType="1"/>
          </p:cNvSpPr>
          <p:nvPr/>
        </p:nvSpPr>
        <p:spPr bwMode="auto">
          <a:xfrm>
            <a:off x="1619250" y="5300663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12298" name="Line 9"/>
          <p:cNvSpPr>
            <a:spLocks noChangeShapeType="1"/>
          </p:cNvSpPr>
          <p:nvPr/>
        </p:nvSpPr>
        <p:spPr bwMode="auto">
          <a:xfrm>
            <a:off x="3563938" y="54451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12299" name="Line 10"/>
          <p:cNvSpPr>
            <a:spLocks noChangeShapeType="1"/>
          </p:cNvSpPr>
          <p:nvPr/>
        </p:nvSpPr>
        <p:spPr bwMode="auto">
          <a:xfrm flipH="1">
            <a:off x="3563938" y="51577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12300" name="Line 11"/>
          <p:cNvSpPr>
            <a:spLocks noChangeShapeType="1"/>
          </p:cNvSpPr>
          <p:nvPr/>
        </p:nvSpPr>
        <p:spPr bwMode="auto">
          <a:xfrm>
            <a:off x="2916238" y="5589588"/>
            <a:ext cx="1511300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12301" name="Line 12"/>
          <p:cNvSpPr>
            <a:spLocks noChangeShapeType="1"/>
          </p:cNvSpPr>
          <p:nvPr/>
        </p:nvSpPr>
        <p:spPr bwMode="auto">
          <a:xfrm flipH="1">
            <a:off x="5724525" y="5589588"/>
            <a:ext cx="1800225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12302" name="Line 13"/>
          <p:cNvSpPr>
            <a:spLocks noChangeShapeType="1"/>
          </p:cNvSpPr>
          <p:nvPr/>
        </p:nvSpPr>
        <p:spPr bwMode="auto">
          <a:xfrm>
            <a:off x="8101013" y="5300663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12303" name="Text Box 14"/>
          <p:cNvSpPr txBox="1">
            <a:spLocks noChangeArrowheads="1"/>
          </p:cNvSpPr>
          <p:nvPr/>
        </p:nvSpPr>
        <p:spPr bwMode="auto">
          <a:xfrm>
            <a:off x="3635375" y="5445125"/>
            <a:ext cx="8002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Token</a:t>
            </a:r>
            <a:endParaRPr lang="en-US" dirty="0"/>
          </a:p>
        </p:txBody>
      </p:sp>
      <p:sp>
        <p:nvSpPr>
          <p:cNvPr id="12304" name="Rectangle 17"/>
          <p:cNvSpPr>
            <a:spLocks noChangeArrowheads="1"/>
          </p:cNvSpPr>
          <p:nvPr/>
        </p:nvSpPr>
        <p:spPr bwMode="auto">
          <a:xfrm>
            <a:off x="6804025" y="5013325"/>
            <a:ext cx="1295400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The rest of</a:t>
            </a:r>
            <a:br>
              <a:rPr lang="en-US" dirty="0" smtClean="0"/>
            </a:br>
            <a:r>
              <a:rPr lang="en-US" dirty="0" smtClean="0"/>
              <a:t>front-end</a:t>
            </a:r>
            <a:endParaRPr lang="cs-CZ" dirty="0"/>
          </a:p>
        </p:txBody>
      </p:sp>
      <p:sp>
        <p:nvSpPr>
          <p:cNvPr id="12305" name="Line 18"/>
          <p:cNvSpPr>
            <a:spLocks noChangeShapeType="1"/>
          </p:cNvSpPr>
          <p:nvPr/>
        </p:nvSpPr>
        <p:spPr bwMode="auto">
          <a:xfrm>
            <a:off x="5724525" y="5300663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12306" name="Text Box 19"/>
          <p:cNvSpPr txBox="1">
            <a:spLocks noChangeArrowheads="1"/>
          </p:cNvSpPr>
          <p:nvPr/>
        </p:nvSpPr>
        <p:spPr bwMode="auto">
          <a:xfrm>
            <a:off x="7689756" y="5553760"/>
            <a:ext cx="14542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Intermediate</a:t>
            </a:r>
            <a:br>
              <a:rPr lang="en-US" dirty="0" smtClean="0"/>
            </a:b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2307" name="Text Box 20"/>
          <p:cNvSpPr txBox="1">
            <a:spLocks noChangeArrowheads="1"/>
          </p:cNvSpPr>
          <p:nvPr/>
        </p:nvSpPr>
        <p:spPr bwMode="auto">
          <a:xfrm>
            <a:off x="5724525" y="4652963"/>
            <a:ext cx="1223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Derivation</a:t>
            </a:r>
            <a:br>
              <a:rPr lang="en-US" dirty="0" smtClean="0"/>
            </a:br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12308" name="Line 21"/>
          <p:cNvSpPr>
            <a:spLocks noChangeShapeType="1"/>
          </p:cNvSpPr>
          <p:nvPr/>
        </p:nvSpPr>
        <p:spPr bwMode="auto">
          <a:xfrm>
            <a:off x="5076825" y="558958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LL(1) automaton behavior</a:t>
            </a:r>
            <a:endParaRPr lang="cs-CZ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Initial configuration</a:t>
            </a:r>
            <a:endParaRPr lang="cs-CZ" sz="21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Input pointer points to the first terminal in the input string</a:t>
            </a:r>
            <a:endParaRPr lang="cs-CZ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stack contains the start symbol of the grammar on top of $</a:t>
            </a:r>
            <a:endParaRPr lang="cs-CZ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In each step, the automaton decides, what to do, using a symbol X on top of the stack and a terminal </a:t>
            </a:r>
            <a:r>
              <a:rPr lang="cs-CZ" sz="2100" b="1" dirty="0" smtClean="0"/>
              <a:t>a</a:t>
            </a:r>
            <a:r>
              <a:rPr lang="cs-CZ" sz="2100" dirty="0" smtClean="0"/>
              <a:t>, </a:t>
            </a:r>
            <a:r>
              <a:rPr lang="en-US" sz="2100" dirty="0" smtClean="0"/>
              <a:t>pointed by input pointer</a:t>
            </a:r>
            <a:endParaRPr lang="cs-CZ" sz="21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If</a:t>
            </a:r>
            <a:r>
              <a:rPr lang="cs-CZ" sz="2000" dirty="0" smtClean="0"/>
              <a:t> X=a=</a:t>
            </a:r>
            <a:r>
              <a:rPr lang="en-US" sz="2000" dirty="0" smtClean="0"/>
              <a:t>$</a:t>
            </a:r>
            <a:r>
              <a:rPr lang="cs-CZ" sz="2000" dirty="0" smtClean="0"/>
              <a:t>, </a:t>
            </a:r>
            <a:r>
              <a:rPr lang="en-US" sz="2000" dirty="0" smtClean="0"/>
              <a:t>the parser halts, parsing finished successfully</a:t>
            </a:r>
            <a:endParaRPr lang="cs-CZ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If</a:t>
            </a:r>
            <a:r>
              <a:rPr lang="cs-CZ" sz="2000" dirty="0" smtClean="0"/>
              <a:t> X=a</a:t>
            </a:r>
            <a:r>
              <a:rPr lang="cs-CZ" sz="2000" dirty="0" smtClean="0">
                <a:cs typeface="Arial" charset="0"/>
              </a:rPr>
              <a:t>≠</a:t>
            </a:r>
            <a:r>
              <a:rPr lang="en-US" sz="2000" dirty="0" smtClean="0"/>
              <a:t>$</a:t>
            </a:r>
            <a:r>
              <a:rPr lang="cs-CZ" sz="2000" dirty="0" smtClean="0"/>
              <a:t>, </a:t>
            </a:r>
            <a:r>
              <a:rPr lang="en-US" sz="2000" dirty="0" smtClean="0"/>
              <a:t>the parser pops</a:t>
            </a:r>
            <a:r>
              <a:rPr lang="cs-CZ" sz="2000" dirty="0" smtClean="0"/>
              <a:t> X </a:t>
            </a:r>
            <a:r>
              <a:rPr lang="en-US" sz="2000" dirty="0" smtClean="0"/>
              <a:t>from the stack and advances the input pointer to the next input </a:t>
            </a:r>
            <a:r>
              <a:rPr lang="en-US" sz="2000" dirty="0" smtClean="0"/>
              <a:t>symbol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If X</a:t>
            </a:r>
            <a:r>
              <a:rPr lang="cs-CZ" sz="2000" dirty="0" smtClean="0">
                <a:cs typeface="Arial" charset="0"/>
              </a:rPr>
              <a:t>≠</a:t>
            </a:r>
            <a:r>
              <a:rPr lang="en-US" sz="2000" dirty="0" smtClean="0">
                <a:cs typeface="Arial" charset="0"/>
              </a:rPr>
              <a:t>a and X</a:t>
            </a:r>
            <a:r>
              <a:rPr lang="en-US" sz="2000" dirty="0" smtClean="0">
                <a:ea typeface="Arial Unicode MS" pitchFamily="34" charset="-128"/>
                <a:cs typeface="Arial Unicode MS" pitchFamily="34" charset="-128"/>
              </a:rPr>
              <a:t>∈T, the parser reports error</a:t>
            </a:r>
            <a:endParaRPr lang="cs-CZ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If</a:t>
            </a:r>
            <a:r>
              <a:rPr lang="cs-CZ" sz="2000" dirty="0" smtClean="0"/>
              <a:t> X </a:t>
            </a:r>
            <a:r>
              <a:rPr lang="en-US" sz="2000" dirty="0" smtClean="0"/>
              <a:t>is a nonterminal</a:t>
            </a:r>
            <a:r>
              <a:rPr lang="cs-CZ" sz="2000" dirty="0" smtClean="0"/>
              <a:t>, </a:t>
            </a:r>
            <a:r>
              <a:rPr lang="en-US" sz="2000" dirty="0" smtClean="0"/>
              <a:t>the parser uses entry </a:t>
            </a:r>
            <a:r>
              <a:rPr lang="cs-CZ" sz="2000" dirty="0" smtClean="0"/>
              <a:t>M</a:t>
            </a:r>
            <a:r>
              <a:rPr lang="en-US" sz="2000" dirty="0" smtClean="0"/>
              <a:t>[X, a]</a:t>
            </a:r>
            <a:r>
              <a:rPr lang="cs-CZ" sz="2000" dirty="0" smtClean="0"/>
              <a:t>. </a:t>
            </a:r>
            <a:r>
              <a:rPr lang="en-US" sz="2000" dirty="0" smtClean="0"/>
              <a:t>If this entry is a production, the parser replaces X on top of the stack by the right side (leftmost symbol on top of the stack).</a:t>
            </a:r>
            <a:r>
              <a:rPr lang="cs-CZ" sz="2000" dirty="0" smtClean="0"/>
              <a:t> </a:t>
            </a:r>
            <a:r>
              <a:rPr lang="en-US" sz="2000" dirty="0" smtClean="0"/>
              <a:t>At the same time, the parser generates an output about using the production.</a:t>
            </a:r>
            <a:r>
              <a:rPr lang="cs-CZ" sz="2000" dirty="0" smtClean="0"/>
              <a:t> </a:t>
            </a:r>
            <a:r>
              <a:rPr lang="en-US" sz="2000" dirty="0" smtClean="0"/>
              <a:t>If the entry is </a:t>
            </a:r>
            <a:r>
              <a:rPr lang="en-US" sz="2000" b="1" dirty="0" smtClean="0"/>
              <a:t>error</a:t>
            </a:r>
            <a:r>
              <a:rPr lang="cs-CZ" sz="2000" dirty="0" smtClean="0"/>
              <a:t>, </a:t>
            </a:r>
            <a:r>
              <a:rPr lang="en-US" sz="2000" dirty="0" smtClean="0"/>
              <a:t>the parser informs about a syntax error</a:t>
            </a:r>
            <a:r>
              <a:rPr lang="cs-CZ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Construction of predictive parsing tables</a:t>
            </a:r>
            <a:endParaRPr lang="cs-CZ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 each production </a:t>
            </a:r>
            <a:r>
              <a:rPr lang="cs-CZ" dirty="0" smtClean="0"/>
              <a:t>A</a:t>
            </a:r>
            <a:r>
              <a:rPr lang="cs-CZ" dirty="0" smtClean="0">
                <a:cs typeface="Arial" charset="0"/>
              </a:rPr>
              <a:t>→</a:t>
            </a:r>
            <a:r>
              <a:rPr lang="el-GR" dirty="0" smtClean="0">
                <a:cs typeface="Arial" charset="0"/>
              </a:rPr>
              <a:t>α</a:t>
            </a:r>
            <a:r>
              <a:rPr lang="cs-CZ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do following steps</a:t>
            </a:r>
            <a:endParaRPr lang="cs-CZ" dirty="0" smtClean="0">
              <a:cs typeface="Arial" charset="0"/>
            </a:endParaRPr>
          </a:p>
          <a:p>
            <a:pPr lvl="1" eaLnBrk="1" hangingPunct="1"/>
            <a:r>
              <a:rPr lang="en-US" dirty="0" smtClean="0">
                <a:cs typeface="Arial" charset="0"/>
              </a:rPr>
              <a:t>For</a:t>
            </a:r>
            <a:r>
              <a:rPr lang="cs-CZ" dirty="0" smtClean="0">
                <a:cs typeface="Arial" charset="0"/>
              </a:rPr>
              <a:t> 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∀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dirty="0" err="1" smtClean="0"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cs-CZ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dirty="0" err="1" smtClean="0">
                <a:ea typeface="Arial Unicode MS" pitchFamily="34" charset="-128"/>
                <a:cs typeface="Arial Unicode MS" pitchFamily="34" charset="-128"/>
              </a:rPr>
              <a:t>FIRST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l-GR" dirty="0" smtClean="0">
                <a:cs typeface="Arial" charset="0"/>
              </a:rPr>
              <a:t>α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) 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add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dirty="0" smtClean="0"/>
              <a:t>A</a:t>
            </a:r>
            <a:r>
              <a:rPr lang="cs-CZ" dirty="0" smtClean="0">
                <a:cs typeface="Arial" charset="0"/>
              </a:rPr>
              <a:t>→</a:t>
            </a:r>
            <a:r>
              <a:rPr lang="el-GR" dirty="0" smtClean="0">
                <a:cs typeface="Arial" charset="0"/>
              </a:rPr>
              <a:t>α</a:t>
            </a:r>
            <a:r>
              <a:rPr lang="cs-CZ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to</a:t>
            </a:r>
            <a:r>
              <a:rPr lang="cs-CZ" dirty="0" smtClean="0">
                <a:cs typeface="Arial" charset="0"/>
              </a:rPr>
              <a:t> M</a:t>
            </a:r>
            <a:r>
              <a:rPr lang="en-US" dirty="0" smtClean="0">
                <a:cs typeface="Arial" charset="0"/>
              </a:rPr>
              <a:t>[A, a]</a:t>
            </a:r>
          </a:p>
          <a:p>
            <a:pPr lvl="1" eaLnBrk="1" hangingPunct="1"/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If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FIRST(</a:t>
            </a:r>
            <a:r>
              <a:rPr lang="el-GR" dirty="0" smtClean="0">
                <a:cs typeface="Arial" charset="0"/>
              </a:rPr>
              <a:t>α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), 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add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dirty="0" smtClean="0"/>
              <a:t>A</a:t>
            </a:r>
            <a:r>
              <a:rPr lang="cs-CZ" dirty="0" smtClean="0">
                <a:cs typeface="Arial" charset="0"/>
              </a:rPr>
              <a:t>→</a:t>
            </a:r>
            <a:r>
              <a:rPr lang="el-GR" dirty="0" smtClean="0">
                <a:cs typeface="Arial" charset="0"/>
              </a:rPr>
              <a:t>α</a:t>
            </a:r>
            <a:r>
              <a:rPr lang="cs-CZ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to</a:t>
            </a:r>
            <a:r>
              <a:rPr lang="cs-CZ" dirty="0" smtClean="0">
                <a:cs typeface="Arial" charset="0"/>
              </a:rPr>
              <a:t> M </a:t>
            </a:r>
            <a:r>
              <a:rPr lang="en-US" dirty="0" smtClean="0">
                <a:cs typeface="Arial" charset="0"/>
              </a:rPr>
              <a:t>[A, </a:t>
            </a:r>
            <a:r>
              <a:rPr lang="cs-CZ" dirty="0" smtClean="0">
                <a:cs typeface="Arial" charset="0"/>
              </a:rPr>
              <a:t>b</a:t>
            </a:r>
            <a:r>
              <a:rPr lang="en-US" dirty="0" smtClean="0">
                <a:cs typeface="Arial" charset="0"/>
              </a:rPr>
              <a:t>]</a:t>
            </a:r>
            <a:r>
              <a:rPr lang="cs-CZ" dirty="0" smtClean="0">
                <a:cs typeface="Arial" charset="0"/>
              </a:rPr>
              <a:t> </a:t>
            </a:r>
            <a:br>
              <a:rPr lang="cs-CZ" dirty="0" smtClean="0">
                <a:cs typeface="Arial" charset="0"/>
              </a:rPr>
            </a:b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∀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dirty="0" err="1" smtClean="0">
                <a:ea typeface="Arial Unicode MS" pitchFamily="34" charset="-128"/>
                <a:cs typeface="Arial Unicode MS" pitchFamily="34" charset="-128"/>
              </a:rPr>
              <a:t>b</a:t>
            </a:r>
            <a:r>
              <a:rPr lang="cs-CZ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dirty="0" err="1" smtClean="0">
                <a:ea typeface="Arial Unicode MS" pitchFamily="34" charset="-128"/>
                <a:cs typeface="Arial Unicode MS" pitchFamily="34" charset="-128"/>
              </a:rPr>
              <a:t>FOLLOW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(A). 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Moreover, if $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FOLLOW(A), 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add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dirty="0" smtClean="0"/>
              <a:t>A</a:t>
            </a:r>
            <a:r>
              <a:rPr lang="cs-CZ" dirty="0" smtClean="0">
                <a:cs typeface="Arial" charset="0"/>
              </a:rPr>
              <a:t>→</a:t>
            </a:r>
            <a:r>
              <a:rPr lang="el-GR" dirty="0" smtClean="0">
                <a:cs typeface="Arial" charset="0"/>
              </a:rPr>
              <a:t>α</a:t>
            </a:r>
            <a:r>
              <a:rPr lang="cs-CZ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to</a:t>
            </a:r>
            <a:r>
              <a:rPr lang="cs-CZ" dirty="0" smtClean="0">
                <a:cs typeface="Arial" charset="0"/>
              </a:rPr>
              <a:t> M</a:t>
            </a:r>
            <a:r>
              <a:rPr lang="en-US" dirty="0" smtClean="0">
                <a:cs typeface="Arial" charset="0"/>
              </a:rPr>
              <a:t>[A, $]</a:t>
            </a:r>
            <a:endParaRPr lang="cs-CZ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/>
            <a:r>
              <a:rPr lang="en-US" dirty="0" smtClean="0">
                <a:cs typeface="Arial" charset="0"/>
              </a:rPr>
              <a:t>Mark each empty entry in</a:t>
            </a:r>
            <a:r>
              <a:rPr lang="cs-CZ" dirty="0" smtClean="0">
                <a:cs typeface="Arial" charset="0"/>
              </a:rPr>
              <a:t> M </a:t>
            </a:r>
            <a:r>
              <a:rPr lang="en-US" dirty="0" smtClean="0">
                <a:cs typeface="Arial" charset="0"/>
              </a:rPr>
              <a:t>as</a:t>
            </a:r>
            <a:r>
              <a:rPr lang="cs-CZ" dirty="0" smtClean="0">
                <a:cs typeface="Arial" charset="0"/>
              </a:rPr>
              <a:t> </a:t>
            </a:r>
            <a:r>
              <a:rPr lang="en-US" b="1" dirty="0" smtClean="0">
                <a:cs typeface="Arial" charset="0"/>
              </a:rPr>
              <a:t>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of table construction for our grammar</a:t>
            </a:r>
            <a:endParaRPr lang="cs-CZ" dirty="0" smtClean="0"/>
          </a:p>
        </p:txBody>
      </p:sp>
      <p:graphicFrame>
        <p:nvGraphicFramePr>
          <p:cNvPr id="44187" name="Group 155"/>
          <p:cNvGraphicFramePr>
            <a:graphicFrameLocks noGrp="1"/>
          </p:cNvGraphicFramePr>
          <p:nvPr>
            <p:ph idx="1"/>
          </p:nvPr>
        </p:nvGraphicFramePr>
        <p:xfrm>
          <a:off x="457200" y="1719263"/>
          <a:ext cx="8229600" cy="4411665"/>
        </p:xfrm>
        <a:graphic>
          <a:graphicData uri="http://schemas.openxmlformats.org/drawingml/2006/table">
            <a:tbl>
              <a:tblPr/>
              <a:tblGrid>
                <a:gridCol w="658813"/>
                <a:gridCol w="1152525"/>
                <a:gridCol w="1439862"/>
                <a:gridCol w="1368425"/>
                <a:gridCol w="1366838"/>
                <a:gridCol w="1152525"/>
                <a:gridCol w="1090612"/>
              </a:tblGrid>
              <a:tr h="735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</a:t>
                      </a: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</a:t>
                      </a: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5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→TE’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→TE’</a:t>
                      </a: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’</a:t>
                      </a: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E’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→+TE’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E’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</a:t>
                      </a:r>
                      <a:r>
                        <a:rPr kumimoji="0" lang="el-G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Λ</a:t>
                      </a: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E’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</a:t>
                      </a:r>
                      <a:r>
                        <a:rPr kumimoji="0" lang="el-G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Λ</a:t>
                      </a: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5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→FT’</a:t>
                      </a: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→FT’</a:t>
                      </a: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5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T’</a:t>
                      </a: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T’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</a:t>
                      </a:r>
                      <a:r>
                        <a:rPr kumimoji="0" lang="el-G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Λ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T’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→*FT’</a:t>
                      </a: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T’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</a:t>
                      </a:r>
                      <a:r>
                        <a:rPr kumimoji="0" lang="el-G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Λ</a:t>
                      </a: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T’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</a:t>
                      </a:r>
                      <a:r>
                        <a:rPr kumimoji="0" lang="el-G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Λ</a:t>
                      </a: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5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→id</a:t>
                      </a: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→(E)</a:t>
                      </a: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of parser behavior for our grammar</a:t>
            </a:r>
            <a:endParaRPr lang="cs-CZ" dirty="0" smtClean="0"/>
          </a:p>
        </p:txBody>
      </p:sp>
      <p:graphicFrame>
        <p:nvGraphicFramePr>
          <p:cNvPr id="45452" name="Group 39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28213895"/>
              </p:ext>
            </p:extLst>
          </p:nvPr>
        </p:nvGraphicFramePr>
        <p:xfrm>
          <a:off x="457200" y="1719263"/>
          <a:ext cx="4038600" cy="4589465"/>
        </p:xfrm>
        <a:graphic>
          <a:graphicData uri="http://schemas.openxmlformats.org/drawingml/2006/table">
            <a:tbl>
              <a:tblPr/>
              <a:tblGrid>
                <a:gridCol w="1346200"/>
                <a:gridCol w="1346200"/>
                <a:gridCol w="1346200"/>
              </a:tblGrid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Stack</a:t>
                      </a:r>
                      <a:endParaRPr kumimoji="0" lang="cs-CZ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</a:t>
                      </a:r>
                      <a:endParaRPr kumimoji="0" lang="cs-CZ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Output</a:t>
                      </a:r>
                      <a:endParaRPr kumimoji="0" lang="cs-CZ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</a:t>
                      </a: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id+id*id$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</a:t>
                      </a: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E’T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id+id*id$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→TE’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</a:t>
                      </a: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E’T’F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id+id*id$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→FT’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</a:t>
                      </a: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E’T’</a:t>
                      </a: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id+id*id$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</a:t>
                      </a: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</a:t>
                      </a: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E’T’</a:t>
                      </a:r>
                      <a:endParaRPr kumimoji="0" lang="cs-CZ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+id*id$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</a:t>
                      </a: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E’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+id*id$</a:t>
                      </a:r>
                      <a:endParaRPr kumimoji="0" lang="cs-CZ" sz="20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T’</a:t>
                      </a: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</a:t>
                      </a:r>
                      <a:r>
                        <a:rPr kumimoji="0" lang="el-GR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Λ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</a:t>
                      </a: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E’T</a:t>
                      </a: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+id*id$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E’</a:t>
                      </a: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</a:t>
                      </a: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TE’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</a:t>
                      </a: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E’T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id*id$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</a:t>
                      </a: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E’T’F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id*id$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→FT’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5450" name="Group 39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37567216"/>
              </p:ext>
            </p:extLst>
          </p:nvPr>
        </p:nvGraphicFramePr>
        <p:xfrm>
          <a:off x="4648200" y="1719263"/>
          <a:ext cx="4038600" cy="4157663"/>
        </p:xfrm>
        <a:graphic>
          <a:graphicData uri="http://schemas.openxmlformats.org/drawingml/2006/table">
            <a:tbl>
              <a:tblPr/>
              <a:tblGrid>
                <a:gridCol w="1346200"/>
                <a:gridCol w="1346200"/>
                <a:gridCol w="1346200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Stack</a:t>
                      </a:r>
                      <a:endParaRPr kumimoji="0" lang="cs-CZ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</a:t>
                      </a:r>
                      <a:endParaRPr kumimoji="0" lang="cs-CZ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Output</a:t>
                      </a:r>
                      <a:endParaRPr kumimoji="0" lang="cs-CZ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</a:t>
                      </a: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E’T’</a:t>
                      </a: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id*id$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</a:t>
                      </a: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</a:t>
                      </a: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E’T’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*id$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</a:t>
                      </a: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E’T’F</a:t>
                      </a: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*id$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T’</a:t>
                      </a: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</a:t>
                      </a: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*</a:t>
                      </a: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FT’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</a:t>
                      </a: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E’T’F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id$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</a:t>
                      </a: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E’T’</a:t>
                      </a: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id$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</a:t>
                      </a: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</a:t>
                      </a: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E’T’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</a:t>
                      </a: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E’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T’</a:t>
                      </a: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</a:t>
                      </a:r>
                      <a:r>
                        <a:rPr kumimoji="0" lang="el-GR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Λ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E’</a:t>
                      </a:r>
                      <a:r>
                        <a:rPr kumimoji="0" lang="cs-CZ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</a:t>
                      </a:r>
                      <a:r>
                        <a:rPr kumimoji="0" lang="el-GR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Λ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LL(1) grammar</a:t>
            </a:r>
            <a:endParaRPr lang="cs-CZ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Context-free grammar </a:t>
            </a:r>
            <a:r>
              <a:rPr lang="cs-CZ" dirty="0" smtClean="0"/>
              <a:t>G=(T,N,S,P) </a:t>
            </a:r>
            <a:r>
              <a:rPr lang="en-US" dirty="0" smtClean="0"/>
              <a:t>is a</a:t>
            </a:r>
            <a:r>
              <a:rPr lang="cs-CZ" dirty="0" smtClean="0"/>
              <a:t> LL(1) </a:t>
            </a:r>
            <a:r>
              <a:rPr lang="en-US" dirty="0" smtClean="0"/>
              <a:t>grammar</a:t>
            </a:r>
            <a:r>
              <a:rPr lang="cs-CZ" dirty="0" smtClean="0"/>
              <a:t>, </a:t>
            </a:r>
            <a:r>
              <a:rPr lang="en-US" dirty="0" smtClean="0"/>
              <a:t>if and only if whenever 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A→</a:t>
            </a:r>
            <a:r>
              <a:rPr lang="el-GR" dirty="0" smtClean="0">
                <a:cs typeface="Arial" charset="0"/>
              </a:rPr>
              <a:t>α</a:t>
            </a:r>
            <a:r>
              <a:rPr lang="cs-CZ" dirty="0" smtClean="0">
                <a:cs typeface="Arial" charset="0"/>
              </a:rPr>
              <a:t>, A→</a:t>
            </a:r>
            <a:r>
              <a:rPr lang="el-GR" dirty="0" smtClean="0">
                <a:cs typeface="Arial" charset="0"/>
              </a:rPr>
              <a:t>β</a:t>
            </a:r>
            <a:r>
              <a:rPr lang="cs-CZ" dirty="0" smtClean="0">
                <a:cs typeface="Arial" charset="0"/>
              </a:rPr>
              <a:t> 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P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 are two </a:t>
            </a:r>
            <a:r>
              <a:rPr lang="en-US" dirty="0">
                <a:ea typeface="Arial Unicode MS" pitchFamily="34" charset="-128"/>
                <a:cs typeface="Arial Unicode MS" pitchFamily="34" charset="-128"/>
              </a:rPr>
              <a:t>distinct (</a:t>
            </a:r>
            <a:r>
              <a:rPr lang="el-GR" dirty="0">
                <a:cs typeface="Arial" charset="0"/>
              </a:rPr>
              <a:t>α≠β</a:t>
            </a:r>
            <a:r>
              <a:rPr lang="en-US" dirty="0">
                <a:cs typeface="Arial" charset="0"/>
              </a:rPr>
              <a:t>) 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productions of G and</a:t>
            </a:r>
            <a:r>
              <a:rPr lang="cs-CZ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we have any left sentential forms</a:t>
            </a:r>
            <a:r>
              <a:rPr lang="cs-CZ" dirty="0" smtClean="0">
                <a:cs typeface="Arial" charset="0"/>
              </a:rPr>
              <a:t> </a:t>
            </a:r>
            <a:r>
              <a:rPr lang="cs-CZ" noProof="1" smtClean="0">
                <a:cs typeface="Arial" charset="0"/>
              </a:rPr>
              <a:t>uA</a:t>
            </a:r>
            <a:r>
              <a:rPr lang="el-GR" noProof="1" smtClean="0">
                <a:cs typeface="Arial" charset="0"/>
              </a:rPr>
              <a:t>γ</a:t>
            </a:r>
            <a:r>
              <a:rPr lang="cs-CZ" dirty="0" smtClean="0">
                <a:cs typeface="Arial" charset="0"/>
              </a:rPr>
              <a:t>, </a:t>
            </a:r>
            <a:r>
              <a:rPr lang="cs-CZ" noProof="1" smtClean="0">
                <a:cs typeface="Arial" charset="0"/>
              </a:rPr>
              <a:t>vA</a:t>
            </a:r>
            <a:r>
              <a:rPr lang="el-GR" noProof="1" smtClean="0">
                <a:cs typeface="Arial" charset="0"/>
              </a:rPr>
              <a:t>δ</a:t>
            </a:r>
            <a:r>
              <a:rPr lang="en-US" noProof="1" smtClean="0">
                <a:cs typeface="Arial" charset="0"/>
              </a:rPr>
              <a:t>, where</a:t>
            </a:r>
            <a:r>
              <a:rPr lang="cs-CZ" dirty="0" smtClean="0">
                <a:cs typeface="Arial" charset="0"/>
              </a:rPr>
              <a:t> </a:t>
            </a:r>
            <a:r>
              <a:rPr lang="cs-CZ" dirty="0" err="1" smtClean="0">
                <a:cs typeface="Arial" charset="0"/>
              </a:rPr>
              <a:t>u,v</a:t>
            </a:r>
            <a:r>
              <a:rPr lang="cs-CZ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dirty="0" err="1" smtClean="0">
                <a:ea typeface="Arial Unicode MS" pitchFamily="34" charset="-128"/>
                <a:cs typeface="Arial Unicode MS" pitchFamily="34" charset="-128"/>
              </a:rPr>
              <a:t>T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* 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and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l-GR" dirty="0" smtClean="0">
                <a:cs typeface="Arial" charset="0"/>
              </a:rPr>
              <a:t>γ</a:t>
            </a:r>
            <a:r>
              <a:rPr lang="cs-CZ" dirty="0" smtClean="0">
                <a:cs typeface="Arial" charset="0"/>
              </a:rPr>
              <a:t>,</a:t>
            </a:r>
            <a:r>
              <a:rPr lang="el-GR" dirty="0" smtClean="0">
                <a:cs typeface="Arial" charset="0"/>
              </a:rPr>
              <a:t>δ</a:t>
            </a:r>
            <a:r>
              <a:rPr lang="el-GR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(T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∪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N)*, 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the following condition holds:</a:t>
            </a:r>
          </a:p>
          <a:p>
            <a:pPr lvl="1" eaLnBrk="1" hangingPunct="1"/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FIRST(</a:t>
            </a:r>
            <a:r>
              <a:rPr lang="el-GR" dirty="0" smtClean="0">
                <a:cs typeface="Arial" charset="0"/>
              </a:rPr>
              <a:t>αγ</a:t>
            </a:r>
            <a:r>
              <a:rPr lang="cs-CZ" dirty="0" smtClean="0">
                <a:cs typeface="Arial" charset="0"/>
              </a:rPr>
              <a:t>)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∩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FIRST(</a:t>
            </a:r>
            <a:r>
              <a:rPr lang="el-GR" dirty="0" smtClean="0">
                <a:cs typeface="Arial" charset="0"/>
              </a:rPr>
              <a:t>βδ</a:t>
            </a:r>
            <a:r>
              <a:rPr lang="cs-CZ" dirty="0" smtClean="0">
                <a:cs typeface="Arial" charset="0"/>
              </a:rPr>
              <a:t>)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=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∅</a:t>
            </a:r>
            <a:endParaRPr lang="en-US" dirty="0">
              <a:ea typeface="Arial Unicode MS" pitchFamily="34" charset="-128"/>
              <a:cs typeface="Arial Unicode MS" pitchFamily="34" charset="-128"/>
            </a:endParaRPr>
          </a:p>
          <a:p>
            <a:pPr eaLnBrk="1" hangingPunct="1"/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Simplified detection: no ambiguous or left-recursive grammar can be LL(1)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Grammar terminology</a:t>
            </a:r>
            <a:endParaRPr lang="cs-CZ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sz="2600" dirty="0" smtClean="0"/>
              <a:t>PXY(k)</a:t>
            </a:r>
          </a:p>
          <a:p>
            <a:pPr eaLnBrk="1" hangingPunct="1">
              <a:lnSpc>
                <a:spcPct val="80000"/>
              </a:lnSpc>
            </a:pPr>
            <a:r>
              <a:rPr lang="cs-CZ" sz="2600" dirty="0" smtClean="0"/>
              <a:t>X – </a:t>
            </a:r>
            <a:r>
              <a:rPr lang="en-US" sz="2600" dirty="0" smtClean="0"/>
              <a:t>direction of the input reading</a:t>
            </a:r>
            <a:endParaRPr lang="cs-CZ" sz="26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In our case always </a:t>
            </a:r>
            <a:r>
              <a:rPr lang="cs-CZ" sz="2200" dirty="0" smtClean="0"/>
              <a:t>L, </a:t>
            </a:r>
            <a:r>
              <a:rPr lang="en-US" sz="2200" dirty="0" smtClean="0"/>
              <a:t>i.e. from left to right</a:t>
            </a:r>
            <a:endParaRPr lang="cs-CZ" sz="2200" dirty="0" smtClean="0"/>
          </a:p>
          <a:p>
            <a:pPr eaLnBrk="1" hangingPunct="1">
              <a:lnSpc>
                <a:spcPct val="80000"/>
              </a:lnSpc>
            </a:pPr>
            <a:r>
              <a:rPr lang="cs-CZ" sz="2600" dirty="0" smtClean="0"/>
              <a:t>Y – </a:t>
            </a:r>
            <a:r>
              <a:rPr lang="en-US" sz="2600" dirty="0" smtClean="0"/>
              <a:t>kind of derivation</a:t>
            </a:r>
            <a:endParaRPr lang="cs-CZ" sz="2600" dirty="0" smtClean="0"/>
          </a:p>
          <a:p>
            <a:pPr lvl="1" eaLnBrk="1" hangingPunct="1">
              <a:lnSpc>
                <a:spcPct val="80000"/>
              </a:lnSpc>
            </a:pPr>
            <a:r>
              <a:rPr lang="cs-CZ" sz="2200" dirty="0" smtClean="0"/>
              <a:t>L – </a:t>
            </a:r>
            <a:r>
              <a:rPr lang="en-US" sz="2200" dirty="0" smtClean="0"/>
              <a:t>left derivation</a:t>
            </a:r>
            <a:endParaRPr lang="cs-CZ" sz="2200" dirty="0" smtClean="0"/>
          </a:p>
          <a:p>
            <a:pPr lvl="1" eaLnBrk="1" hangingPunct="1">
              <a:lnSpc>
                <a:spcPct val="80000"/>
              </a:lnSpc>
            </a:pPr>
            <a:r>
              <a:rPr lang="cs-CZ" sz="2200" dirty="0" smtClean="0"/>
              <a:t>R – </a:t>
            </a:r>
            <a:r>
              <a:rPr lang="en-US" sz="2200" dirty="0" smtClean="0"/>
              <a:t>right derivation</a:t>
            </a:r>
            <a:endParaRPr lang="cs-CZ" sz="2200" dirty="0" smtClean="0"/>
          </a:p>
          <a:p>
            <a:pPr eaLnBrk="1" hangingPunct="1">
              <a:lnSpc>
                <a:spcPct val="80000"/>
              </a:lnSpc>
            </a:pPr>
            <a:r>
              <a:rPr lang="cs-CZ" sz="2600" dirty="0" smtClean="0"/>
              <a:t>P – prefix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Subtle division of some grammar classes</a:t>
            </a:r>
            <a:endParaRPr lang="cs-CZ" sz="2200" dirty="0" smtClean="0"/>
          </a:p>
          <a:p>
            <a:pPr eaLnBrk="1" hangingPunct="1">
              <a:lnSpc>
                <a:spcPct val="80000"/>
              </a:lnSpc>
            </a:pPr>
            <a:r>
              <a:rPr lang="cs-CZ" sz="2600" dirty="0" smtClean="0"/>
              <a:t>k –</a:t>
            </a:r>
            <a:r>
              <a:rPr lang="en-US" sz="2600" dirty="0" smtClean="0"/>
              <a:t> look-ahead</a:t>
            </a:r>
            <a:endParaRPr lang="cs-CZ" sz="26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/>
              <a:t>An integer</a:t>
            </a:r>
            <a:r>
              <a:rPr lang="cs-CZ" sz="2200" dirty="0" smtClean="0"/>
              <a:t>, </a:t>
            </a:r>
            <a:r>
              <a:rPr lang="en-US" sz="2200" dirty="0" smtClean="0"/>
              <a:t>usually</a:t>
            </a:r>
            <a:r>
              <a:rPr lang="cs-CZ" sz="2200" dirty="0" smtClean="0"/>
              <a:t> 1, </a:t>
            </a:r>
            <a:r>
              <a:rPr lang="en-US" sz="2200" dirty="0" smtClean="0"/>
              <a:t>can be</a:t>
            </a:r>
            <a:r>
              <a:rPr lang="cs-CZ" sz="2200" dirty="0" smtClean="0"/>
              <a:t> 0 </a:t>
            </a:r>
            <a:r>
              <a:rPr lang="en-US" sz="2200" dirty="0" smtClean="0"/>
              <a:t>or more generally</a:t>
            </a:r>
            <a:r>
              <a:rPr lang="cs-CZ" sz="2200" dirty="0" smtClean="0"/>
              <a:t> k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Examples</a:t>
            </a:r>
            <a:endParaRPr lang="cs-CZ" sz="2600" dirty="0" smtClean="0"/>
          </a:p>
          <a:p>
            <a:pPr lvl="1" eaLnBrk="1" hangingPunct="1">
              <a:lnSpc>
                <a:spcPct val="80000"/>
              </a:lnSpc>
            </a:pPr>
            <a:r>
              <a:rPr lang="cs-CZ" sz="2200" dirty="0" smtClean="0"/>
              <a:t>LL(1), LR(0), LR(1), LL(k), SLR(1), LALR(1)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Expanding definition of </a:t>
            </a:r>
            <a:r>
              <a:rPr lang="cs-CZ" dirty="0" smtClean="0"/>
              <a:t>FIRST </a:t>
            </a:r>
            <a:r>
              <a:rPr lang="en-US" dirty="0" smtClean="0"/>
              <a:t>and</a:t>
            </a:r>
            <a:r>
              <a:rPr lang="cs-CZ" dirty="0" smtClean="0"/>
              <a:t> FOLLOW </a:t>
            </a:r>
            <a:r>
              <a:rPr lang="en-US" dirty="0" smtClean="0"/>
              <a:t>on</a:t>
            </a:r>
            <a:r>
              <a:rPr lang="cs-CZ" dirty="0" smtClean="0"/>
              <a:t> k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If </a:t>
            </a:r>
            <a:r>
              <a:rPr lang="el-GR" sz="2600" dirty="0" smtClean="0">
                <a:cs typeface="Arial" charset="0"/>
              </a:rPr>
              <a:t>α</a:t>
            </a:r>
            <a:r>
              <a:rPr lang="cs-CZ" sz="2600" dirty="0" smtClean="0">
                <a:cs typeface="Arial" charset="0"/>
              </a:rPr>
              <a:t> </a:t>
            </a:r>
            <a:r>
              <a:rPr lang="en-US" sz="2600" dirty="0" smtClean="0">
                <a:cs typeface="Arial" charset="0"/>
              </a:rPr>
              <a:t>is a string from grammar symbols</a:t>
            </a:r>
            <a:r>
              <a:rPr lang="cs-CZ" sz="2600" dirty="0" smtClean="0">
                <a:cs typeface="Arial" charset="0"/>
              </a:rPr>
              <a:t>, </a:t>
            </a:r>
            <a:r>
              <a:rPr lang="en-US" sz="2600" dirty="0" smtClean="0">
                <a:cs typeface="Arial" charset="0"/>
              </a:rPr>
              <a:t>then</a:t>
            </a:r>
            <a:r>
              <a:rPr lang="cs-CZ" sz="2600" dirty="0" smtClean="0">
                <a:cs typeface="Arial" charset="0"/>
              </a:rPr>
              <a:t> </a:t>
            </a:r>
            <a:r>
              <a:rPr lang="cs-CZ" sz="2600" dirty="0" err="1" smtClean="0">
                <a:cs typeface="Arial" charset="0"/>
              </a:rPr>
              <a:t>FIRST</a:t>
            </a:r>
            <a:r>
              <a:rPr lang="cs-CZ" sz="2600" baseline="-25000" dirty="0" err="1" smtClean="0">
                <a:cs typeface="Arial" charset="0"/>
              </a:rPr>
              <a:t>k</a:t>
            </a:r>
            <a:r>
              <a:rPr lang="cs-CZ" sz="2600" dirty="0" smtClean="0">
                <a:cs typeface="Arial" charset="0"/>
              </a:rPr>
              <a:t>(</a:t>
            </a:r>
            <a:r>
              <a:rPr lang="el-GR" sz="2600" dirty="0" smtClean="0">
                <a:cs typeface="Arial" charset="0"/>
              </a:rPr>
              <a:t>α</a:t>
            </a:r>
            <a:r>
              <a:rPr lang="cs-CZ" sz="2600" dirty="0" smtClean="0">
                <a:cs typeface="Arial" charset="0"/>
              </a:rPr>
              <a:t>) </a:t>
            </a:r>
            <a:r>
              <a:rPr lang="en-US" sz="2600" dirty="0" smtClean="0">
                <a:cs typeface="Arial" charset="0"/>
              </a:rPr>
              <a:t>is a set of terminal words with maximal length</a:t>
            </a:r>
            <a:r>
              <a:rPr lang="cs-CZ" sz="2600" dirty="0" smtClean="0">
                <a:cs typeface="Arial" charset="0"/>
              </a:rPr>
              <a:t> k, </a:t>
            </a:r>
            <a:r>
              <a:rPr lang="en-US" sz="2600" dirty="0" smtClean="0">
                <a:cs typeface="Arial" charset="0"/>
              </a:rPr>
              <a:t>which are on the beginning of at least one string derived from </a:t>
            </a:r>
            <a:r>
              <a:rPr lang="el-GR" sz="2600" dirty="0" smtClean="0">
                <a:cs typeface="Arial" charset="0"/>
              </a:rPr>
              <a:t>α</a:t>
            </a:r>
            <a:r>
              <a:rPr lang="cs-CZ" sz="2600" dirty="0" smtClean="0">
                <a:cs typeface="Arial" charset="0"/>
              </a:rPr>
              <a:t>. </a:t>
            </a:r>
            <a:r>
              <a:rPr lang="en-US" sz="2600" dirty="0" smtClean="0">
                <a:cs typeface="Arial" charset="0"/>
              </a:rPr>
              <a:t>If </a:t>
            </a:r>
            <a:r>
              <a:rPr lang="el-GR" sz="2600" dirty="0" smtClean="0">
                <a:cs typeface="Arial" charset="0"/>
              </a:rPr>
              <a:t>α</a:t>
            </a:r>
            <a:r>
              <a:rPr lang="cs-CZ" sz="2600" dirty="0" smtClean="0">
                <a:cs typeface="Arial" charset="0"/>
              </a:rPr>
              <a:t> </a:t>
            </a:r>
            <a:r>
              <a:rPr lang="en-US" sz="2600" dirty="0" smtClean="0">
                <a:cs typeface="Arial" charset="0"/>
              </a:rPr>
              <a:t>can be derived on</a:t>
            </a:r>
            <a:r>
              <a:rPr lang="cs-CZ" sz="2600" dirty="0" smtClean="0">
                <a:cs typeface="Arial" charset="0"/>
              </a:rPr>
              <a:t> </a:t>
            </a:r>
            <a:r>
              <a:rPr lang="el-GR" sz="26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cs-CZ" sz="2600" dirty="0" smtClean="0">
                <a:cs typeface="Arial" charset="0"/>
              </a:rPr>
              <a:t>, </a:t>
            </a:r>
            <a:r>
              <a:rPr lang="en-US" sz="2600" dirty="0" smtClean="0">
                <a:cs typeface="Arial" charset="0"/>
              </a:rPr>
              <a:t>then</a:t>
            </a:r>
            <a:r>
              <a:rPr lang="cs-CZ" sz="2600" dirty="0" smtClean="0">
                <a:cs typeface="Arial" charset="0"/>
              </a:rPr>
              <a:t> </a:t>
            </a:r>
            <a:r>
              <a:rPr lang="el-GR" sz="26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cs-CZ" sz="2600" dirty="0" smtClean="0">
                <a:cs typeface="Arial" charset="0"/>
              </a:rPr>
              <a:t> </a:t>
            </a:r>
            <a:r>
              <a:rPr lang="en-US" sz="2600" dirty="0" smtClean="0">
                <a:cs typeface="Arial" charset="0"/>
              </a:rPr>
              <a:t>is in</a:t>
            </a:r>
            <a:r>
              <a:rPr lang="cs-CZ" sz="2600" dirty="0" smtClean="0">
                <a:cs typeface="Arial" charset="0"/>
              </a:rPr>
              <a:t> </a:t>
            </a:r>
            <a:r>
              <a:rPr lang="cs-CZ" sz="2600" dirty="0" err="1" smtClean="0">
                <a:cs typeface="Arial" charset="0"/>
              </a:rPr>
              <a:t>FIRST</a:t>
            </a:r>
            <a:r>
              <a:rPr lang="cs-CZ" sz="2600" baseline="-25000" dirty="0" err="1" smtClean="0">
                <a:cs typeface="Arial" charset="0"/>
              </a:rPr>
              <a:t>k</a:t>
            </a:r>
            <a:r>
              <a:rPr lang="cs-CZ" sz="2600" dirty="0" smtClean="0">
                <a:cs typeface="Arial" charset="0"/>
              </a:rPr>
              <a:t>(</a:t>
            </a:r>
            <a:r>
              <a:rPr lang="el-GR" sz="2600" dirty="0" smtClean="0">
                <a:cs typeface="Arial" charset="0"/>
              </a:rPr>
              <a:t>α</a:t>
            </a:r>
            <a:r>
              <a:rPr lang="cs-CZ" sz="2600" dirty="0" smtClean="0">
                <a:cs typeface="Arial" charset="0"/>
              </a:rPr>
              <a:t>).</a:t>
            </a:r>
          </a:p>
          <a:p>
            <a:pPr eaLnBrk="1" hangingPunct="1">
              <a:lnSpc>
                <a:spcPct val="80000"/>
              </a:lnSpc>
            </a:pPr>
            <a:r>
              <a:rPr lang="cs-CZ" sz="2600" dirty="0" err="1" smtClean="0">
                <a:cs typeface="Arial" charset="0"/>
              </a:rPr>
              <a:t>FOLLOW</a:t>
            </a:r>
            <a:r>
              <a:rPr lang="cs-CZ" sz="2600" baseline="-25000" dirty="0" err="1" smtClean="0">
                <a:cs typeface="Arial" charset="0"/>
              </a:rPr>
              <a:t>k</a:t>
            </a:r>
            <a:r>
              <a:rPr lang="cs-CZ" sz="2600" dirty="0" smtClean="0">
                <a:cs typeface="Arial" charset="0"/>
              </a:rPr>
              <a:t>(A) </a:t>
            </a:r>
            <a:r>
              <a:rPr lang="en-US" sz="2600" dirty="0" smtClean="0">
                <a:cs typeface="Arial" charset="0"/>
              </a:rPr>
              <a:t>for nonterminal </a:t>
            </a:r>
            <a:r>
              <a:rPr lang="cs-CZ" sz="2600" dirty="0" smtClean="0">
                <a:cs typeface="Arial" charset="0"/>
              </a:rPr>
              <a:t>A </a:t>
            </a:r>
            <a:r>
              <a:rPr lang="en-US" sz="2600" dirty="0" smtClean="0">
                <a:cs typeface="Arial" charset="0"/>
              </a:rPr>
              <a:t>is a set of terminal words with maximal length k</a:t>
            </a:r>
            <a:r>
              <a:rPr lang="cs-CZ" sz="2600" dirty="0" smtClean="0">
                <a:cs typeface="Arial" charset="0"/>
              </a:rPr>
              <a:t>, </a:t>
            </a:r>
            <a:r>
              <a:rPr lang="en-US" sz="2600" dirty="0" smtClean="0">
                <a:cs typeface="Arial" charset="0"/>
              </a:rPr>
              <a:t>which can be on the right side of </a:t>
            </a:r>
            <a:r>
              <a:rPr lang="cs-CZ" sz="2600" dirty="0" smtClean="0">
                <a:cs typeface="Arial" charset="0"/>
              </a:rPr>
              <a:t>A </a:t>
            </a:r>
            <a:r>
              <a:rPr lang="en-US" sz="2600" dirty="0" smtClean="0">
                <a:cs typeface="Arial" charset="0"/>
              </a:rPr>
              <a:t>in any string derived from the start nonterminal</a:t>
            </a:r>
            <a:r>
              <a:rPr lang="cs-CZ" sz="2600" dirty="0" smtClean="0">
                <a:cs typeface="Arial" charset="0"/>
              </a:rPr>
              <a:t> (S </a:t>
            </a:r>
            <a:r>
              <a:rPr lang="cs-CZ" sz="2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cs-CZ" sz="2600" dirty="0" smtClean="0">
                <a:ea typeface="Arial Unicode MS" pitchFamily="34" charset="-128"/>
                <a:cs typeface="Arial Unicode MS" pitchFamily="34" charset="-128"/>
              </a:rPr>
              <a:t>* </a:t>
            </a:r>
            <a:r>
              <a:rPr lang="el-GR" sz="2600" dirty="0" smtClean="0">
                <a:cs typeface="Arial" charset="0"/>
              </a:rPr>
              <a:t>α</a:t>
            </a:r>
            <a:r>
              <a:rPr lang="cs-CZ" sz="2600" dirty="0" smtClean="0">
                <a:cs typeface="Arial" charset="0"/>
              </a:rPr>
              <a:t>Au</a:t>
            </a:r>
            <a:r>
              <a:rPr lang="el-GR" sz="2600" dirty="0" smtClean="0">
                <a:cs typeface="Arial" charset="0"/>
              </a:rPr>
              <a:t>β</a:t>
            </a:r>
            <a:r>
              <a:rPr lang="cs-CZ" sz="2600" dirty="0" smtClean="0">
                <a:cs typeface="Arial" charset="0"/>
              </a:rPr>
              <a:t> </a:t>
            </a:r>
            <a:r>
              <a:rPr lang="en-US" sz="2600" dirty="0" smtClean="0">
                <a:cs typeface="Arial" charset="0"/>
              </a:rPr>
              <a:t>for some</a:t>
            </a:r>
            <a:r>
              <a:rPr lang="cs-CZ" sz="2600" dirty="0" smtClean="0">
                <a:cs typeface="Arial" charset="0"/>
              </a:rPr>
              <a:t> </a:t>
            </a:r>
            <a:r>
              <a:rPr lang="el-GR" sz="2600" dirty="0" smtClean="0">
                <a:cs typeface="Arial" charset="0"/>
              </a:rPr>
              <a:t>α</a:t>
            </a:r>
            <a:r>
              <a:rPr lang="cs-CZ" sz="2600" dirty="0" smtClean="0">
                <a:cs typeface="Arial" charset="0"/>
              </a:rPr>
              <a:t> </a:t>
            </a:r>
            <a:r>
              <a:rPr lang="en-US" sz="2600" dirty="0" smtClean="0">
                <a:cs typeface="Arial" charset="0"/>
              </a:rPr>
              <a:t>and</a:t>
            </a:r>
            <a:r>
              <a:rPr lang="cs-CZ" sz="2600" dirty="0" smtClean="0">
                <a:cs typeface="Arial" charset="0"/>
              </a:rPr>
              <a:t> </a:t>
            </a:r>
            <a:r>
              <a:rPr lang="el-GR" sz="2600" dirty="0" smtClean="0">
                <a:cs typeface="Arial" charset="0"/>
              </a:rPr>
              <a:t>β</a:t>
            </a:r>
            <a:r>
              <a:rPr lang="cs-CZ" sz="2600" dirty="0" smtClean="0">
                <a:cs typeface="Arial" charset="0"/>
              </a:rPr>
              <a:t>). </a:t>
            </a:r>
            <a:r>
              <a:rPr lang="en-US" sz="2600" dirty="0" smtClean="0">
                <a:cs typeface="Arial" charset="0"/>
              </a:rPr>
              <a:t>If </a:t>
            </a:r>
            <a:r>
              <a:rPr lang="cs-CZ" sz="2600" dirty="0" smtClean="0">
                <a:cs typeface="Arial" charset="0"/>
              </a:rPr>
              <a:t>A </a:t>
            </a:r>
            <a:r>
              <a:rPr lang="en-US" sz="2600" dirty="0" smtClean="0">
                <a:cs typeface="Arial" charset="0"/>
              </a:rPr>
              <a:t>is the right-most symbol in any sentential form</a:t>
            </a:r>
            <a:r>
              <a:rPr lang="cs-CZ" sz="2600" dirty="0" smtClean="0">
                <a:cs typeface="Arial" charset="0"/>
              </a:rPr>
              <a:t>, </a:t>
            </a:r>
            <a:r>
              <a:rPr lang="en-US" sz="2600" dirty="0" smtClean="0">
                <a:cs typeface="Arial" charset="0"/>
              </a:rPr>
              <a:t>then</a:t>
            </a:r>
            <a:r>
              <a:rPr lang="cs-CZ" sz="2600" dirty="0" smtClean="0">
                <a:cs typeface="Arial" charset="0"/>
              </a:rPr>
              <a:t> </a:t>
            </a:r>
            <a:r>
              <a:rPr lang="en-US" sz="2600" dirty="0" smtClean="0">
                <a:cs typeface="Arial" charset="0"/>
              </a:rPr>
              <a:t>$</a:t>
            </a:r>
            <a:r>
              <a:rPr lang="cs-CZ" sz="2600" dirty="0" smtClean="0">
                <a:cs typeface="Arial" charset="0"/>
              </a:rPr>
              <a:t> </a:t>
            </a:r>
            <a:r>
              <a:rPr lang="en-US" sz="2600" dirty="0" smtClean="0">
                <a:cs typeface="Arial" charset="0"/>
              </a:rPr>
              <a:t>is in</a:t>
            </a:r>
            <a:r>
              <a:rPr lang="cs-CZ" sz="2600" dirty="0" smtClean="0">
                <a:cs typeface="Arial" charset="0"/>
              </a:rPr>
              <a:t> </a:t>
            </a:r>
            <a:r>
              <a:rPr lang="cs-CZ" sz="2600" dirty="0" err="1" smtClean="0">
                <a:cs typeface="Arial" charset="0"/>
              </a:rPr>
              <a:t>FOLLOW</a:t>
            </a:r>
            <a:r>
              <a:rPr lang="cs-CZ" sz="2600" baseline="-25000" dirty="0" err="1" smtClean="0">
                <a:cs typeface="Arial" charset="0"/>
              </a:rPr>
              <a:t>k</a:t>
            </a:r>
            <a:r>
              <a:rPr lang="cs-CZ" sz="2600" dirty="0" smtClean="0">
                <a:cs typeface="Arial" charset="0"/>
              </a:rPr>
              <a:t>(A).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dirty="0" smtClean="0"/>
              <a:t>LL(k) </a:t>
            </a:r>
            <a:r>
              <a:rPr lang="en-US" dirty="0" smtClean="0"/>
              <a:t>grammar</a:t>
            </a:r>
            <a:endParaRPr lang="cs-CZ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Context-free grammar </a:t>
            </a:r>
            <a:r>
              <a:rPr lang="cs-CZ" dirty="0" smtClean="0"/>
              <a:t>G=(T,N,S,P) </a:t>
            </a:r>
            <a:r>
              <a:rPr lang="en-US" dirty="0" smtClean="0"/>
              <a:t>is a strong </a:t>
            </a:r>
            <a:r>
              <a:rPr lang="cs-CZ" dirty="0" smtClean="0"/>
              <a:t>LL(k) </a:t>
            </a:r>
            <a:r>
              <a:rPr lang="en-US" dirty="0" smtClean="0"/>
              <a:t>grammar for</a:t>
            </a:r>
            <a:r>
              <a:rPr lang="cs-CZ" dirty="0" smtClean="0"/>
              <a:t> k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≥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cs-CZ" dirty="0" smtClean="0"/>
              <a:t>, </a:t>
            </a:r>
            <a:r>
              <a:rPr lang="en-US" dirty="0" smtClean="0"/>
              <a:t>if and only if whenever 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A→</a:t>
            </a:r>
            <a:r>
              <a:rPr lang="el-GR" dirty="0" smtClean="0">
                <a:cs typeface="Arial" charset="0"/>
              </a:rPr>
              <a:t>α</a:t>
            </a:r>
            <a:r>
              <a:rPr lang="cs-CZ" dirty="0" smtClean="0">
                <a:cs typeface="Arial" charset="0"/>
              </a:rPr>
              <a:t>, A→</a:t>
            </a:r>
            <a:r>
              <a:rPr lang="el-GR" dirty="0" smtClean="0">
                <a:cs typeface="Arial" charset="0"/>
              </a:rPr>
              <a:t>β</a:t>
            </a:r>
            <a:r>
              <a:rPr lang="cs-CZ" dirty="0" smtClean="0">
                <a:cs typeface="Arial" charset="0"/>
              </a:rPr>
              <a:t> 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P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 are two distinct (</a:t>
            </a:r>
            <a:r>
              <a:rPr lang="el-GR" dirty="0">
                <a:cs typeface="Arial" charset="0"/>
              </a:rPr>
              <a:t>α≠</a:t>
            </a:r>
            <a:r>
              <a:rPr lang="el-GR" dirty="0" smtClean="0">
                <a:cs typeface="Arial" charset="0"/>
              </a:rPr>
              <a:t>β</a:t>
            </a:r>
            <a:r>
              <a:rPr lang="en-US" dirty="0" smtClean="0">
                <a:cs typeface="Arial" charset="0"/>
              </a:rPr>
              <a:t>) 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productions and we have </a:t>
            </a:r>
            <a:r>
              <a:rPr lang="en-US" dirty="0" smtClean="0">
                <a:cs typeface="Arial" charset="0"/>
              </a:rPr>
              <a:t>any left sentential forms </a:t>
            </a:r>
            <a:r>
              <a:rPr lang="cs-CZ" noProof="1" smtClean="0">
                <a:cs typeface="Arial" charset="0"/>
              </a:rPr>
              <a:t>uA</a:t>
            </a:r>
            <a:r>
              <a:rPr lang="el-GR" noProof="1" smtClean="0">
                <a:cs typeface="Arial" charset="0"/>
              </a:rPr>
              <a:t>γ</a:t>
            </a:r>
            <a:r>
              <a:rPr lang="cs-CZ" dirty="0" smtClean="0">
                <a:cs typeface="Arial" charset="0"/>
              </a:rPr>
              <a:t>, </a:t>
            </a:r>
            <a:r>
              <a:rPr lang="cs-CZ" noProof="1" smtClean="0">
                <a:cs typeface="Arial" charset="0"/>
              </a:rPr>
              <a:t>vA</a:t>
            </a:r>
            <a:r>
              <a:rPr lang="el-GR" noProof="1" smtClean="0">
                <a:cs typeface="Arial" charset="0"/>
              </a:rPr>
              <a:t>δ</a:t>
            </a:r>
            <a:r>
              <a:rPr lang="cs-CZ" dirty="0" smtClean="0">
                <a:cs typeface="Arial" charset="0"/>
              </a:rPr>
              <a:t>, </a:t>
            </a:r>
            <a:r>
              <a:rPr lang="en-US" dirty="0" smtClean="0">
                <a:cs typeface="Arial" charset="0"/>
              </a:rPr>
              <a:t>where </a:t>
            </a:r>
            <a:r>
              <a:rPr lang="cs-CZ" dirty="0" err="1" smtClean="0">
                <a:cs typeface="Arial" charset="0"/>
              </a:rPr>
              <a:t>u,v</a:t>
            </a:r>
            <a:r>
              <a:rPr lang="cs-CZ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dirty="0" err="1" smtClean="0">
                <a:ea typeface="Arial Unicode MS" pitchFamily="34" charset="-128"/>
                <a:cs typeface="Arial Unicode MS" pitchFamily="34" charset="-128"/>
              </a:rPr>
              <a:t>T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* 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and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l-GR" dirty="0" smtClean="0">
                <a:cs typeface="Arial" charset="0"/>
              </a:rPr>
              <a:t>γ</a:t>
            </a:r>
            <a:r>
              <a:rPr lang="cs-CZ" dirty="0" smtClean="0">
                <a:cs typeface="Arial" charset="0"/>
              </a:rPr>
              <a:t>,</a:t>
            </a:r>
            <a:r>
              <a:rPr lang="el-GR" dirty="0" smtClean="0">
                <a:cs typeface="Arial" charset="0"/>
              </a:rPr>
              <a:t>δ</a:t>
            </a:r>
            <a:r>
              <a:rPr lang="el-GR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(T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∪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N)*, 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the following condition holds:</a:t>
            </a:r>
          </a:p>
          <a:p>
            <a:pPr lvl="1" eaLnBrk="1" hangingPunct="1"/>
            <a:r>
              <a:rPr lang="en-US" dirty="0" err="1" smtClean="0">
                <a:ea typeface="Arial Unicode MS" pitchFamily="34" charset="-128"/>
                <a:cs typeface="Arial Unicode MS" pitchFamily="34" charset="-128"/>
              </a:rPr>
              <a:t>FIRST</a:t>
            </a:r>
            <a:r>
              <a:rPr lang="en-US" baseline="-25000" dirty="0" err="1" smtClean="0">
                <a:ea typeface="Arial Unicode MS" pitchFamily="34" charset="-128"/>
                <a:cs typeface="Arial Unicode MS" pitchFamily="34" charset="-128"/>
              </a:rPr>
              <a:t>k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l-GR" dirty="0" smtClean="0">
                <a:cs typeface="Arial" charset="0"/>
              </a:rPr>
              <a:t>αγ</a:t>
            </a:r>
            <a:r>
              <a:rPr lang="cs-CZ" dirty="0" smtClean="0">
                <a:cs typeface="Arial" charset="0"/>
              </a:rPr>
              <a:t>)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∩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dirty="0" err="1" smtClean="0">
                <a:ea typeface="Arial Unicode MS" pitchFamily="34" charset="-128"/>
                <a:cs typeface="Arial Unicode MS" pitchFamily="34" charset="-128"/>
              </a:rPr>
              <a:t>FIRST</a:t>
            </a:r>
            <a:r>
              <a:rPr lang="cs-CZ" baseline="-25000" dirty="0" err="1" smtClean="0">
                <a:ea typeface="Arial Unicode MS" pitchFamily="34" charset="-128"/>
                <a:cs typeface="Arial Unicode MS" pitchFamily="34" charset="-128"/>
              </a:rPr>
              <a:t>k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l-GR" dirty="0" smtClean="0">
                <a:cs typeface="Arial" charset="0"/>
              </a:rPr>
              <a:t>βδ</a:t>
            </a:r>
            <a:r>
              <a:rPr lang="cs-CZ" dirty="0" smtClean="0">
                <a:cs typeface="Arial" charset="0"/>
              </a:rPr>
              <a:t>)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=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∅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pPr eaLnBrk="1" hangingPunct="1"/>
            <a:r>
              <a:rPr lang="cs-CZ" dirty="0" smtClean="0"/>
              <a:t>LL(k) (</a:t>
            </a:r>
            <a:r>
              <a:rPr lang="en-US" dirty="0" smtClean="0"/>
              <a:t>not strong</a:t>
            </a:r>
            <a:r>
              <a:rPr lang="cs-CZ" dirty="0" smtClean="0"/>
              <a:t>)</a:t>
            </a:r>
          </a:p>
          <a:p>
            <a:pPr lvl="1" eaLnBrk="1" hangingPunct="1"/>
            <a:r>
              <a:rPr lang="cs-CZ" dirty="0" smtClean="0"/>
              <a:t>u=v, </a:t>
            </a:r>
            <a:r>
              <a:rPr lang="el-GR" dirty="0" smtClean="0">
                <a:cs typeface="Arial" charset="0"/>
              </a:rPr>
              <a:t>γ</a:t>
            </a:r>
            <a:r>
              <a:rPr lang="cs-CZ" dirty="0" smtClean="0">
                <a:cs typeface="Arial" charset="0"/>
              </a:rPr>
              <a:t>=</a:t>
            </a:r>
            <a:r>
              <a:rPr lang="el-GR" dirty="0" smtClean="0">
                <a:cs typeface="Arial" charset="0"/>
              </a:rPr>
              <a:t>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Bottom-up analysis</a:t>
            </a:r>
            <a:endParaRPr lang="cs-CZ" dirty="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Attempts to find in reverse the rightmost derivation for an input string</a:t>
            </a:r>
            <a:endParaRPr lang="cs-CZ" sz="2100" dirty="0" smtClean="0"/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Attempts to construct a parse tree for an input string beginning at the leaves and working up towards the root</a:t>
            </a:r>
            <a:endParaRPr lang="cs-CZ" sz="2100" dirty="0" smtClean="0"/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Replace a substring </a:t>
            </a:r>
            <a:r>
              <a:rPr lang="en-US" sz="2100" dirty="0"/>
              <a:t>c</a:t>
            </a:r>
            <a:r>
              <a:rPr lang="en-US" sz="2100" dirty="0" smtClean="0"/>
              <a:t>orresponding to a right side of a production by a nonterminal from the left side of the production in each reduce step</a:t>
            </a:r>
            <a:endParaRPr lang="cs-CZ" sz="2100" dirty="0" smtClean="0"/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Used in parser generators</a:t>
            </a:r>
            <a:endParaRPr lang="cs-CZ" sz="2100" dirty="0" smtClean="0"/>
          </a:p>
          <a:p>
            <a:pPr lvl="1" eaLnBrk="1" hangingPunct="1">
              <a:lnSpc>
                <a:spcPct val="90000"/>
              </a:lnSpc>
            </a:pPr>
            <a:r>
              <a:rPr lang="cs-CZ" sz="2000" dirty="0" err="1" smtClean="0"/>
              <a:t>Bison</a:t>
            </a:r>
            <a:r>
              <a:rPr lang="cs-CZ" sz="2000" dirty="0" smtClean="0"/>
              <a:t> – LALR(1), GLR(1)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Advantages against</a:t>
            </a:r>
            <a:r>
              <a:rPr lang="cs-CZ" sz="2100" dirty="0" smtClean="0"/>
              <a:t> LL(1) </a:t>
            </a:r>
            <a:r>
              <a:rPr lang="en-US" sz="2100" dirty="0" smtClean="0"/>
              <a:t>parsers</a:t>
            </a:r>
            <a:endParaRPr lang="cs-CZ" sz="21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It can be implemented with the same efficiency as top-down parsing</a:t>
            </a:r>
            <a:endParaRPr lang="cs-CZ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class of decidable languages</a:t>
            </a:r>
            <a:r>
              <a:rPr lang="cs-CZ" sz="2000" dirty="0" smtClean="0"/>
              <a:t> LR(1) </a:t>
            </a:r>
            <a:r>
              <a:rPr lang="en-US" sz="2000" dirty="0" smtClean="0"/>
              <a:t>is a proper superset of </a:t>
            </a:r>
            <a:r>
              <a:rPr lang="cs-CZ" sz="2000" dirty="0" smtClean="0"/>
              <a:t> LL(1)</a:t>
            </a:r>
          </a:p>
          <a:p>
            <a:pPr eaLnBrk="1" hangingPunct="1">
              <a:lnSpc>
                <a:spcPct val="90000"/>
              </a:lnSpc>
            </a:pPr>
            <a:r>
              <a:rPr lang="cs-CZ" sz="2100" dirty="0" smtClean="0"/>
              <a:t>SLR(1), LR(1), LALR(1)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LR parser automaton</a:t>
            </a:r>
            <a:endParaRPr lang="cs-CZ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24400"/>
            <a:ext cx="8229600" cy="144145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cs-CZ" sz="2600" dirty="0" smtClean="0"/>
              <a:t>s</a:t>
            </a:r>
            <a:r>
              <a:rPr lang="cs-CZ" sz="2600" baseline="-25000" dirty="0" smtClean="0"/>
              <a:t>i</a:t>
            </a:r>
            <a:r>
              <a:rPr lang="cs-CZ" sz="2600" dirty="0" smtClean="0"/>
              <a:t> </a:t>
            </a:r>
            <a:r>
              <a:rPr lang="en-US" sz="2600" dirty="0" smtClean="0"/>
              <a:t>are states</a:t>
            </a:r>
            <a:endParaRPr lang="cs-CZ" sz="2600" dirty="0" smtClean="0"/>
          </a:p>
          <a:p>
            <a:pPr lvl="1" eaLnBrk="1" hangingPunct="1"/>
            <a:r>
              <a:rPr lang="en-US" sz="2200" dirty="0" smtClean="0"/>
              <a:t>A state on the top of the stack is the current state of the automaton</a:t>
            </a:r>
            <a:endParaRPr lang="cs-CZ" sz="2200" dirty="0" smtClean="0"/>
          </a:p>
          <a:p>
            <a:pPr eaLnBrk="1" hangingPunct="1"/>
            <a:r>
              <a:rPr lang="cs-CZ" sz="2600" dirty="0" err="1" smtClean="0"/>
              <a:t>x</a:t>
            </a:r>
            <a:r>
              <a:rPr lang="cs-CZ" sz="2600" baseline="-25000" dirty="0" err="1" smtClean="0"/>
              <a:t>i</a:t>
            </a:r>
            <a:r>
              <a:rPr lang="cs-CZ" sz="2600" dirty="0" smtClean="0"/>
              <a:t> </a:t>
            </a:r>
            <a:r>
              <a:rPr lang="en-US" sz="2600" dirty="0" smtClean="0"/>
              <a:t>are grammar symbols</a:t>
            </a:r>
            <a:endParaRPr lang="cs-CZ" sz="2600" dirty="0" smtClean="0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3922713" y="2565400"/>
            <a:ext cx="1439862" cy="649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 dirty="0" smtClean="0"/>
              <a:t>Automat</a:t>
            </a:r>
            <a:r>
              <a:rPr lang="en-US" dirty="0" smtClean="0"/>
              <a:t>on</a:t>
            </a:r>
            <a:endParaRPr lang="cs-CZ" dirty="0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3203575" y="3789363"/>
            <a:ext cx="1439863" cy="6492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action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4427538" y="1557338"/>
            <a:ext cx="433387" cy="3603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a</a:t>
            </a:r>
            <a:r>
              <a:rPr lang="cs-CZ" baseline="-25000"/>
              <a:t>i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4860925" y="1557338"/>
            <a:ext cx="433388" cy="3603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…</a:t>
            </a: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5292725" y="1557338"/>
            <a:ext cx="433388" cy="3603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a</a:t>
            </a:r>
            <a:r>
              <a:rPr lang="cs-CZ" baseline="-25000"/>
              <a:t>n</a:t>
            </a: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5724525" y="1557338"/>
            <a:ext cx="433388" cy="3603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$</a:t>
            </a:r>
            <a:endParaRPr lang="cs-CZ"/>
          </a:p>
        </p:txBody>
      </p:sp>
      <p:sp>
        <p:nvSpPr>
          <p:cNvPr id="39946" name="Freeform 10"/>
          <p:cNvSpPr>
            <a:spLocks/>
          </p:cNvSpPr>
          <p:nvPr/>
        </p:nvSpPr>
        <p:spPr bwMode="auto">
          <a:xfrm>
            <a:off x="3851275" y="3214688"/>
            <a:ext cx="790575" cy="574675"/>
          </a:xfrm>
          <a:custGeom>
            <a:avLst/>
            <a:gdLst>
              <a:gd name="T0" fmla="*/ 498 w 498"/>
              <a:gd name="T1" fmla="*/ 0 h 362"/>
              <a:gd name="T2" fmla="*/ 122 w 498"/>
              <a:gd name="T3" fmla="*/ 129 h 362"/>
              <a:gd name="T4" fmla="*/ 0 w 498"/>
              <a:gd name="T5" fmla="*/ 362 h 362"/>
              <a:gd name="T6" fmla="*/ 0 60000 65536"/>
              <a:gd name="T7" fmla="*/ 0 60000 65536"/>
              <a:gd name="T8" fmla="*/ 0 60000 65536"/>
              <a:gd name="T9" fmla="*/ 0 w 498"/>
              <a:gd name="T10" fmla="*/ 0 h 362"/>
              <a:gd name="T11" fmla="*/ 498 w 498"/>
              <a:gd name="T12" fmla="*/ 362 h 3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8" h="362">
                <a:moveTo>
                  <a:pt x="498" y="0"/>
                </a:moveTo>
                <a:cubicBezTo>
                  <a:pt x="435" y="21"/>
                  <a:pt x="205" y="69"/>
                  <a:pt x="122" y="129"/>
                </a:cubicBezTo>
                <a:cubicBezTo>
                  <a:pt x="39" y="189"/>
                  <a:pt x="25" y="314"/>
                  <a:pt x="0" y="36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 flipV="1">
            <a:off x="4641850" y="19177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1979613" y="2565400"/>
            <a:ext cx="504825" cy="3587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s</a:t>
            </a:r>
            <a:r>
              <a:rPr lang="cs-CZ" baseline="-25000"/>
              <a:t>m</a:t>
            </a:r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1979613" y="2924175"/>
            <a:ext cx="504825" cy="3603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X</a:t>
            </a:r>
            <a:r>
              <a:rPr lang="cs-CZ" baseline="-25000"/>
              <a:t>m</a:t>
            </a:r>
          </a:p>
        </p:txBody>
      </p:sp>
      <p:sp>
        <p:nvSpPr>
          <p:cNvPr id="39950" name="Rectangle 15"/>
          <p:cNvSpPr>
            <a:spLocks noChangeArrowheads="1"/>
          </p:cNvSpPr>
          <p:nvPr/>
        </p:nvSpPr>
        <p:spPr bwMode="auto">
          <a:xfrm>
            <a:off x="1979613" y="4005263"/>
            <a:ext cx="504825" cy="3603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…</a:t>
            </a:r>
            <a:endParaRPr lang="cs-CZ" baseline="-25000"/>
          </a:p>
        </p:txBody>
      </p:sp>
      <p:sp>
        <p:nvSpPr>
          <p:cNvPr id="39951" name="Line 16"/>
          <p:cNvSpPr>
            <a:spLocks noChangeShapeType="1"/>
          </p:cNvSpPr>
          <p:nvPr/>
        </p:nvSpPr>
        <p:spPr bwMode="auto">
          <a:xfrm flipH="1">
            <a:off x="2482850" y="2781300"/>
            <a:ext cx="1439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39952" name="Line 17"/>
          <p:cNvSpPr>
            <a:spLocks noChangeShapeType="1"/>
          </p:cNvSpPr>
          <p:nvPr/>
        </p:nvSpPr>
        <p:spPr bwMode="auto">
          <a:xfrm>
            <a:off x="5362575" y="2781300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39953" name="Text Box 18"/>
          <p:cNvSpPr txBox="1">
            <a:spLocks noChangeArrowheads="1"/>
          </p:cNvSpPr>
          <p:nvPr/>
        </p:nvSpPr>
        <p:spPr bwMode="auto">
          <a:xfrm>
            <a:off x="6565900" y="2946400"/>
            <a:ext cx="8258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output</a:t>
            </a:r>
            <a:endParaRPr lang="cs-CZ" dirty="0"/>
          </a:p>
        </p:txBody>
      </p:sp>
      <p:sp>
        <p:nvSpPr>
          <p:cNvPr id="39954" name="Text Box 19"/>
          <p:cNvSpPr txBox="1">
            <a:spLocks noChangeArrowheads="1"/>
          </p:cNvSpPr>
          <p:nvPr/>
        </p:nvSpPr>
        <p:spPr bwMode="auto">
          <a:xfrm>
            <a:off x="2555875" y="1557338"/>
            <a:ext cx="684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input</a:t>
            </a:r>
            <a:endParaRPr lang="cs-CZ" dirty="0"/>
          </a:p>
        </p:txBody>
      </p:sp>
      <p:sp>
        <p:nvSpPr>
          <p:cNvPr id="39955" name="Text Box 20"/>
          <p:cNvSpPr txBox="1">
            <a:spLocks noChangeArrowheads="1"/>
          </p:cNvSpPr>
          <p:nvPr/>
        </p:nvSpPr>
        <p:spPr bwMode="auto">
          <a:xfrm>
            <a:off x="754063" y="2565400"/>
            <a:ext cx="7232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stack</a:t>
            </a:r>
            <a:endParaRPr lang="cs-CZ" dirty="0"/>
          </a:p>
        </p:txBody>
      </p:sp>
      <p:sp>
        <p:nvSpPr>
          <p:cNvPr id="39956" name="Rectangle 21"/>
          <p:cNvSpPr>
            <a:spLocks noChangeArrowheads="1"/>
          </p:cNvSpPr>
          <p:nvPr/>
        </p:nvSpPr>
        <p:spPr bwMode="auto">
          <a:xfrm>
            <a:off x="3565525" y="1557338"/>
            <a:ext cx="433388" cy="3603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a</a:t>
            </a:r>
            <a:r>
              <a:rPr lang="cs-CZ" baseline="-25000"/>
              <a:t>1</a:t>
            </a:r>
          </a:p>
        </p:txBody>
      </p:sp>
      <p:sp>
        <p:nvSpPr>
          <p:cNvPr id="39957" name="Rectangle 22"/>
          <p:cNvSpPr>
            <a:spLocks noChangeArrowheads="1"/>
          </p:cNvSpPr>
          <p:nvPr/>
        </p:nvSpPr>
        <p:spPr bwMode="auto">
          <a:xfrm>
            <a:off x="3997325" y="1557338"/>
            <a:ext cx="433388" cy="3603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…</a:t>
            </a:r>
          </a:p>
        </p:txBody>
      </p:sp>
      <p:sp>
        <p:nvSpPr>
          <p:cNvPr id="39958" name="Rectangle 23"/>
          <p:cNvSpPr>
            <a:spLocks noChangeArrowheads="1"/>
          </p:cNvSpPr>
          <p:nvPr/>
        </p:nvSpPr>
        <p:spPr bwMode="auto">
          <a:xfrm>
            <a:off x="1979613" y="3284538"/>
            <a:ext cx="504825" cy="3603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s</a:t>
            </a:r>
            <a:r>
              <a:rPr lang="cs-CZ" baseline="-25000"/>
              <a:t>m-1</a:t>
            </a:r>
          </a:p>
        </p:txBody>
      </p:sp>
      <p:sp>
        <p:nvSpPr>
          <p:cNvPr id="39959" name="Rectangle 24"/>
          <p:cNvSpPr>
            <a:spLocks noChangeArrowheads="1"/>
          </p:cNvSpPr>
          <p:nvPr/>
        </p:nvSpPr>
        <p:spPr bwMode="auto">
          <a:xfrm>
            <a:off x="1979613" y="3644900"/>
            <a:ext cx="504825" cy="3587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X</a:t>
            </a:r>
            <a:r>
              <a:rPr lang="cs-CZ" baseline="-25000"/>
              <a:t>m-1</a:t>
            </a:r>
          </a:p>
        </p:txBody>
      </p:sp>
      <p:sp>
        <p:nvSpPr>
          <p:cNvPr id="39960" name="Rectangle 25"/>
          <p:cNvSpPr>
            <a:spLocks noChangeArrowheads="1"/>
          </p:cNvSpPr>
          <p:nvPr/>
        </p:nvSpPr>
        <p:spPr bwMode="auto">
          <a:xfrm>
            <a:off x="1979613" y="4365625"/>
            <a:ext cx="504825" cy="3603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s</a:t>
            </a:r>
            <a:r>
              <a:rPr lang="cs-CZ" baseline="-25000"/>
              <a:t>0</a:t>
            </a:r>
          </a:p>
        </p:txBody>
      </p:sp>
      <p:sp>
        <p:nvSpPr>
          <p:cNvPr id="39961" name="Rectangle 26"/>
          <p:cNvSpPr>
            <a:spLocks noChangeArrowheads="1"/>
          </p:cNvSpPr>
          <p:nvPr/>
        </p:nvSpPr>
        <p:spPr bwMode="auto">
          <a:xfrm>
            <a:off x="4643438" y="3789363"/>
            <a:ext cx="1439862" cy="6492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goto</a:t>
            </a:r>
          </a:p>
        </p:txBody>
      </p:sp>
      <p:sp>
        <p:nvSpPr>
          <p:cNvPr id="39962" name="Freeform 27"/>
          <p:cNvSpPr>
            <a:spLocks/>
          </p:cNvSpPr>
          <p:nvPr/>
        </p:nvSpPr>
        <p:spPr bwMode="auto">
          <a:xfrm flipH="1">
            <a:off x="4643438" y="3213100"/>
            <a:ext cx="790575" cy="574675"/>
          </a:xfrm>
          <a:custGeom>
            <a:avLst/>
            <a:gdLst>
              <a:gd name="T0" fmla="*/ 498 w 498"/>
              <a:gd name="T1" fmla="*/ 0 h 362"/>
              <a:gd name="T2" fmla="*/ 122 w 498"/>
              <a:gd name="T3" fmla="*/ 129 h 362"/>
              <a:gd name="T4" fmla="*/ 0 w 498"/>
              <a:gd name="T5" fmla="*/ 362 h 362"/>
              <a:gd name="T6" fmla="*/ 0 60000 65536"/>
              <a:gd name="T7" fmla="*/ 0 60000 65536"/>
              <a:gd name="T8" fmla="*/ 0 60000 65536"/>
              <a:gd name="T9" fmla="*/ 0 w 498"/>
              <a:gd name="T10" fmla="*/ 0 h 362"/>
              <a:gd name="T11" fmla="*/ 498 w 498"/>
              <a:gd name="T12" fmla="*/ 362 h 3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8" h="362">
                <a:moveTo>
                  <a:pt x="498" y="0"/>
                </a:moveTo>
                <a:cubicBezTo>
                  <a:pt x="435" y="21"/>
                  <a:pt x="205" y="69"/>
                  <a:pt x="122" y="129"/>
                </a:cubicBezTo>
                <a:cubicBezTo>
                  <a:pt x="39" y="189"/>
                  <a:pt x="25" y="314"/>
                  <a:pt x="0" y="36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Our grammar</a:t>
            </a:r>
            <a:endParaRPr lang="cs-CZ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buSzTx/>
              <a:buFont typeface="Wingdings" pitchFamily="2" charset="2"/>
              <a:buAutoNum type="arabicPeriod"/>
            </a:pPr>
            <a:r>
              <a:rPr lang="cs-CZ" dirty="0" smtClean="0"/>
              <a:t>E </a:t>
            </a:r>
            <a:r>
              <a:rPr lang="cs-CZ" dirty="0" smtClean="0">
                <a:cs typeface="Arial" charset="0"/>
              </a:rPr>
              <a:t>→ E </a:t>
            </a:r>
            <a:r>
              <a:rPr lang="cs-CZ" b="1" dirty="0" smtClean="0">
                <a:solidFill>
                  <a:schemeClr val="accent2"/>
                </a:solidFill>
                <a:cs typeface="Arial" charset="0"/>
              </a:rPr>
              <a:t>+</a:t>
            </a:r>
            <a:r>
              <a:rPr lang="cs-CZ" dirty="0" smtClean="0">
                <a:cs typeface="Arial" charset="0"/>
              </a:rPr>
              <a:t> T</a:t>
            </a:r>
          </a:p>
          <a:p>
            <a:pPr marL="571500" indent="-571500" eaLnBrk="1" hangingPunct="1">
              <a:buSzTx/>
              <a:buFont typeface="Wingdings" pitchFamily="2" charset="2"/>
              <a:buAutoNum type="arabicPeriod"/>
            </a:pPr>
            <a:r>
              <a:rPr lang="cs-CZ" dirty="0" smtClean="0"/>
              <a:t>E </a:t>
            </a:r>
            <a:r>
              <a:rPr lang="cs-CZ" dirty="0" smtClean="0">
                <a:cs typeface="Arial" charset="0"/>
              </a:rPr>
              <a:t>→ T</a:t>
            </a:r>
          </a:p>
          <a:p>
            <a:pPr marL="571500" indent="-571500" eaLnBrk="1" hangingPunct="1">
              <a:buSzTx/>
              <a:buFont typeface="Wingdings" pitchFamily="2" charset="2"/>
              <a:buAutoNum type="arabicPeriod"/>
            </a:pPr>
            <a:r>
              <a:rPr lang="cs-CZ" dirty="0" smtClean="0"/>
              <a:t>T </a:t>
            </a:r>
            <a:r>
              <a:rPr lang="cs-CZ" dirty="0" smtClean="0">
                <a:cs typeface="Arial" charset="0"/>
              </a:rPr>
              <a:t>→ T </a:t>
            </a:r>
            <a:r>
              <a:rPr lang="cs-CZ" b="1" dirty="0" smtClean="0">
                <a:solidFill>
                  <a:schemeClr val="accent2"/>
                </a:solidFill>
                <a:cs typeface="Arial" charset="0"/>
              </a:rPr>
              <a:t>*</a:t>
            </a:r>
            <a:r>
              <a:rPr lang="cs-CZ" dirty="0" smtClean="0">
                <a:cs typeface="Arial" charset="0"/>
              </a:rPr>
              <a:t> F</a:t>
            </a:r>
          </a:p>
          <a:p>
            <a:pPr marL="571500" indent="-571500" eaLnBrk="1" hangingPunct="1">
              <a:buSzTx/>
              <a:buFont typeface="Wingdings" pitchFamily="2" charset="2"/>
              <a:buAutoNum type="arabicPeriod"/>
            </a:pPr>
            <a:r>
              <a:rPr lang="cs-CZ" dirty="0" smtClean="0"/>
              <a:t>T </a:t>
            </a:r>
            <a:r>
              <a:rPr lang="cs-CZ" dirty="0" smtClean="0">
                <a:cs typeface="Arial" charset="0"/>
              </a:rPr>
              <a:t>→ F</a:t>
            </a:r>
          </a:p>
          <a:p>
            <a:pPr marL="571500" indent="-571500" eaLnBrk="1" hangingPunct="1">
              <a:buSzTx/>
              <a:buFont typeface="Wingdings" pitchFamily="2" charset="2"/>
              <a:buAutoNum type="arabicPeriod"/>
            </a:pPr>
            <a:r>
              <a:rPr lang="cs-CZ" dirty="0" smtClean="0"/>
              <a:t>F </a:t>
            </a:r>
            <a:r>
              <a:rPr lang="cs-CZ" dirty="0" smtClean="0">
                <a:cs typeface="Arial" charset="0"/>
              </a:rPr>
              <a:t>→ </a:t>
            </a:r>
            <a:r>
              <a:rPr lang="cs-CZ" b="1" dirty="0" smtClean="0">
                <a:solidFill>
                  <a:schemeClr val="accent2"/>
                </a:solidFill>
                <a:cs typeface="Arial" charset="0"/>
              </a:rPr>
              <a:t>(</a:t>
            </a:r>
            <a:r>
              <a:rPr lang="cs-CZ" dirty="0" smtClean="0">
                <a:cs typeface="Arial" charset="0"/>
              </a:rPr>
              <a:t> E </a:t>
            </a:r>
            <a:r>
              <a:rPr lang="cs-CZ" b="1" dirty="0" smtClean="0">
                <a:solidFill>
                  <a:schemeClr val="accent2"/>
                </a:solidFill>
                <a:cs typeface="Arial" charset="0"/>
              </a:rPr>
              <a:t>)</a:t>
            </a:r>
          </a:p>
          <a:p>
            <a:pPr marL="571500" indent="-571500" eaLnBrk="1" hangingPunct="1">
              <a:buSzTx/>
              <a:buFont typeface="Wingdings" pitchFamily="2" charset="2"/>
              <a:buAutoNum type="arabicPeriod"/>
            </a:pPr>
            <a:r>
              <a:rPr lang="cs-CZ" dirty="0" smtClean="0"/>
              <a:t>F </a:t>
            </a:r>
            <a:r>
              <a:rPr lang="cs-CZ" dirty="0" smtClean="0">
                <a:cs typeface="Arial" charset="0"/>
              </a:rPr>
              <a:t>→ </a:t>
            </a:r>
            <a:r>
              <a:rPr lang="cs-CZ" b="1" dirty="0" smtClean="0">
                <a:solidFill>
                  <a:schemeClr val="accent2"/>
                </a:solidFill>
                <a:cs typeface="Arial" charset="0"/>
              </a:rPr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LR(1) automaton behavior</a:t>
            </a:r>
            <a:endParaRPr lang="cs-CZ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100" dirty="0" smtClean="0"/>
              <a:t>Initial configuration</a:t>
            </a:r>
            <a:endParaRPr lang="cs-CZ" sz="21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Input pointer points to the first terminal in the input string</a:t>
            </a:r>
            <a:endParaRPr lang="cs-CZ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Initial state </a:t>
            </a:r>
            <a:r>
              <a:rPr lang="cs-CZ" sz="2000" dirty="0" smtClean="0"/>
              <a:t>s</a:t>
            </a:r>
            <a:r>
              <a:rPr lang="cs-CZ" sz="2000" baseline="-25000" dirty="0" smtClean="0"/>
              <a:t>0</a:t>
            </a:r>
            <a:r>
              <a:rPr lang="en-US" sz="2000" dirty="0" smtClean="0"/>
              <a:t> is on the stack</a:t>
            </a:r>
            <a:endParaRPr lang="cs-CZ" sz="2000" baseline="-25000" dirty="0" smtClean="0"/>
          </a:p>
          <a:p>
            <a:pPr eaLnBrk="1" hangingPunct="1">
              <a:lnSpc>
                <a:spcPct val="80000"/>
              </a:lnSpc>
            </a:pPr>
            <a:r>
              <a:rPr lang="en-US" sz="2100" dirty="0" smtClean="0"/>
              <a:t>In each step address table action[</a:t>
            </a:r>
            <a:r>
              <a:rPr lang="en-US" sz="2100" dirty="0" err="1" smtClean="0"/>
              <a:t>s</a:t>
            </a:r>
            <a:r>
              <a:rPr lang="en-US" sz="2100" baseline="-25000" dirty="0" err="1" smtClean="0"/>
              <a:t>m</a:t>
            </a:r>
            <a:r>
              <a:rPr lang="en-US" sz="2100" dirty="0"/>
              <a:t>, </a:t>
            </a:r>
            <a:r>
              <a:rPr lang="en-US" sz="2100" dirty="0" err="1"/>
              <a:t>a</a:t>
            </a:r>
            <a:r>
              <a:rPr lang="en-US" sz="2100" baseline="-25000" dirty="0" err="1"/>
              <a:t>i</a:t>
            </a:r>
            <a:r>
              <a:rPr lang="en-US" sz="2100" dirty="0"/>
              <a:t>]</a:t>
            </a:r>
            <a:r>
              <a:rPr lang="en-US" sz="2100" dirty="0" smtClean="0"/>
              <a:t> using </a:t>
            </a:r>
            <a:r>
              <a:rPr lang="cs-CZ" sz="2100" dirty="0" err="1" smtClean="0"/>
              <a:t>s</a:t>
            </a:r>
            <a:r>
              <a:rPr lang="cs-CZ" sz="2100" baseline="-25000" dirty="0" err="1" smtClean="0"/>
              <a:t>m</a:t>
            </a:r>
            <a:r>
              <a:rPr lang="cs-CZ" sz="2100" dirty="0" smtClean="0"/>
              <a:t> </a:t>
            </a:r>
            <a:r>
              <a:rPr lang="en-US" sz="2100" dirty="0" smtClean="0"/>
              <a:t>and</a:t>
            </a:r>
            <a:r>
              <a:rPr lang="cs-CZ" sz="2100" dirty="0" smtClean="0"/>
              <a:t> </a:t>
            </a:r>
            <a:r>
              <a:rPr lang="cs-CZ" sz="2100" dirty="0" err="1" smtClean="0"/>
              <a:t>a</a:t>
            </a:r>
            <a:r>
              <a:rPr lang="cs-CZ" sz="2100" baseline="-25000" dirty="0" err="1" smtClean="0"/>
              <a:t>i</a:t>
            </a:r>
            <a:endParaRPr lang="en-US" sz="21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Shift</a:t>
            </a:r>
            <a:r>
              <a:rPr lang="cs-CZ" sz="2000" dirty="0" smtClean="0"/>
              <a:t> s, </a:t>
            </a:r>
            <a:r>
              <a:rPr lang="en-US" sz="2000" dirty="0" smtClean="0"/>
              <a:t>where</a:t>
            </a:r>
            <a:r>
              <a:rPr lang="cs-CZ" sz="2000" dirty="0" smtClean="0"/>
              <a:t> s </a:t>
            </a:r>
            <a:r>
              <a:rPr lang="en-US" sz="2000" dirty="0" smtClean="0"/>
              <a:t>is a new state</a:t>
            </a:r>
            <a:endParaRPr lang="cs-CZ" sz="2000" dirty="0" smtClean="0"/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It shifts the input tape</a:t>
            </a:r>
            <a:r>
              <a:rPr lang="cs-CZ" sz="1800" dirty="0" smtClean="0"/>
              <a:t> </a:t>
            </a:r>
            <a:r>
              <a:rPr lang="en-US" sz="1800" dirty="0" smtClean="0"/>
              <a:t>by </a:t>
            </a:r>
            <a:r>
              <a:rPr lang="cs-CZ" sz="1800" dirty="0" smtClean="0"/>
              <a:t>1 </a:t>
            </a:r>
            <a:r>
              <a:rPr lang="en-US" sz="1800" dirty="0" smtClean="0"/>
              <a:t>terminal and add </a:t>
            </a:r>
            <a:r>
              <a:rPr lang="cs-CZ" sz="1800" dirty="0" err="1" smtClean="0"/>
              <a:t>a</a:t>
            </a:r>
            <a:r>
              <a:rPr lang="cs-CZ" sz="1800" baseline="-25000" dirty="0" err="1" smtClean="0"/>
              <a:t>i</a:t>
            </a:r>
            <a:r>
              <a:rPr lang="cs-CZ" sz="1800" dirty="0" smtClean="0"/>
              <a:t> </a:t>
            </a:r>
            <a:r>
              <a:rPr lang="en-US" sz="1800" dirty="0" smtClean="0"/>
              <a:t>and</a:t>
            </a:r>
            <a:r>
              <a:rPr lang="cs-CZ" sz="1800" dirty="0" smtClean="0"/>
              <a:t> s</a:t>
            </a:r>
            <a:r>
              <a:rPr lang="en-US" sz="1800" dirty="0" smtClean="0"/>
              <a:t> on the top of the stack</a:t>
            </a:r>
            <a:endParaRPr lang="cs-CZ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Reduce using production </a:t>
            </a:r>
            <a:r>
              <a:rPr lang="cs-CZ" sz="2000" dirty="0" smtClean="0"/>
              <a:t>A</a:t>
            </a:r>
            <a:r>
              <a:rPr lang="cs-CZ" sz="2000" dirty="0" smtClean="0">
                <a:cs typeface="Arial" charset="0"/>
              </a:rPr>
              <a:t>→</a:t>
            </a:r>
            <a:r>
              <a:rPr lang="el-GR" sz="2000" dirty="0" smtClean="0">
                <a:cs typeface="Arial" charset="0"/>
              </a:rPr>
              <a:t>α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Remove </a:t>
            </a:r>
            <a:r>
              <a:rPr lang="cs-CZ" sz="1800" dirty="0" smtClean="0"/>
              <a:t>r=</a:t>
            </a:r>
            <a:r>
              <a:rPr lang="en-US" sz="1800" dirty="0" smtClean="0">
                <a:cs typeface="Arial" charset="0"/>
              </a:rPr>
              <a:t>|</a:t>
            </a:r>
            <a:r>
              <a:rPr lang="el-GR" sz="1800" dirty="0" smtClean="0">
                <a:cs typeface="Arial" charset="0"/>
              </a:rPr>
              <a:t>α</a:t>
            </a:r>
            <a:r>
              <a:rPr lang="en-US" sz="1800" dirty="0" smtClean="0">
                <a:cs typeface="Arial" charset="0"/>
              </a:rPr>
              <a:t>|</a:t>
            </a:r>
            <a:r>
              <a:rPr lang="cs-CZ" sz="1800" dirty="0" smtClean="0">
                <a:cs typeface="Arial" charset="0"/>
              </a:rPr>
              <a:t> </a:t>
            </a:r>
            <a:r>
              <a:rPr lang="en-US" sz="1800" dirty="0" smtClean="0">
                <a:cs typeface="Arial" charset="0"/>
              </a:rPr>
              <a:t>pairs</a:t>
            </a:r>
            <a:r>
              <a:rPr lang="cs-CZ" sz="1800" dirty="0" smtClean="0">
                <a:cs typeface="Arial" charset="0"/>
              </a:rPr>
              <a:t> (</a:t>
            </a:r>
            <a:r>
              <a:rPr lang="cs-CZ" sz="1800" dirty="0" err="1" smtClean="0">
                <a:cs typeface="Arial" charset="0"/>
              </a:rPr>
              <a:t>s</a:t>
            </a:r>
            <a:r>
              <a:rPr lang="cs-CZ" sz="1800" baseline="-25000" dirty="0" err="1" smtClean="0">
                <a:cs typeface="Arial" charset="0"/>
              </a:rPr>
              <a:t>k</a:t>
            </a:r>
            <a:r>
              <a:rPr lang="cs-CZ" sz="1800" dirty="0" smtClean="0">
                <a:cs typeface="Arial" charset="0"/>
              </a:rPr>
              <a:t>, </a:t>
            </a:r>
            <a:r>
              <a:rPr lang="cs-CZ" sz="1800" dirty="0" err="1" smtClean="0">
                <a:cs typeface="Arial" charset="0"/>
              </a:rPr>
              <a:t>X</a:t>
            </a:r>
            <a:r>
              <a:rPr lang="cs-CZ" sz="1800" baseline="-25000" dirty="0" err="1" smtClean="0">
                <a:cs typeface="Arial" charset="0"/>
              </a:rPr>
              <a:t>k</a:t>
            </a:r>
            <a:r>
              <a:rPr lang="cs-CZ" sz="1800" dirty="0" smtClean="0">
                <a:cs typeface="Arial" charset="0"/>
              </a:rPr>
              <a:t>)</a:t>
            </a:r>
            <a:r>
              <a:rPr lang="en-US" sz="1800" dirty="0" smtClean="0">
                <a:cs typeface="Arial" charset="0"/>
              </a:rPr>
              <a:t> from the top of the stack</a:t>
            </a:r>
            <a:r>
              <a:rPr lang="cs-CZ" sz="1800" dirty="0" smtClean="0">
                <a:cs typeface="Arial" charset="0"/>
              </a:rPr>
              <a:t>, </a:t>
            </a:r>
            <a:r>
              <a:rPr lang="en-US" sz="1800" dirty="0" smtClean="0">
                <a:cs typeface="Arial" charset="0"/>
              </a:rPr>
              <a:t>add</a:t>
            </a:r>
            <a:r>
              <a:rPr lang="cs-CZ" sz="1800" dirty="0" smtClean="0">
                <a:cs typeface="Arial" charset="0"/>
              </a:rPr>
              <a:t> A </a:t>
            </a:r>
            <a:r>
              <a:rPr lang="en-US" sz="1800" dirty="0" smtClean="0">
                <a:cs typeface="Arial" charset="0"/>
              </a:rPr>
              <a:t>on the top of the stack and</a:t>
            </a:r>
            <a:r>
              <a:rPr lang="cs-CZ" sz="1800" dirty="0" smtClean="0">
                <a:cs typeface="Arial" charset="0"/>
              </a:rPr>
              <a:t> </a:t>
            </a:r>
            <a:r>
              <a:rPr lang="en-US" sz="1800" dirty="0" smtClean="0">
                <a:cs typeface="Arial" charset="0"/>
              </a:rPr>
              <a:t>then </a:t>
            </a:r>
            <a:r>
              <a:rPr lang="cs-CZ" sz="1800" dirty="0" err="1" smtClean="0">
                <a:cs typeface="Arial" charset="0"/>
              </a:rPr>
              <a:t>goto</a:t>
            </a:r>
            <a:r>
              <a:rPr lang="en-US" sz="1800" dirty="0" smtClean="0">
                <a:cs typeface="Arial" charset="0"/>
              </a:rPr>
              <a:t>[</a:t>
            </a:r>
            <a:r>
              <a:rPr lang="cs-CZ" sz="1800" dirty="0" err="1" smtClean="0">
                <a:cs typeface="Arial" charset="0"/>
              </a:rPr>
              <a:t>s</a:t>
            </a:r>
            <a:r>
              <a:rPr lang="cs-CZ" sz="1800" baseline="-25000" dirty="0" err="1" smtClean="0">
                <a:cs typeface="Arial" charset="0"/>
              </a:rPr>
              <a:t>m</a:t>
            </a:r>
            <a:r>
              <a:rPr lang="cs-CZ" sz="1800" baseline="-25000" dirty="0" smtClean="0">
                <a:cs typeface="Arial" charset="0"/>
              </a:rPr>
              <a:t>-r</a:t>
            </a:r>
            <a:r>
              <a:rPr lang="cs-CZ" sz="1800" dirty="0" smtClean="0">
                <a:cs typeface="Arial" charset="0"/>
              </a:rPr>
              <a:t>, A</a:t>
            </a:r>
            <a:r>
              <a:rPr lang="en-US" sz="1800" dirty="0" smtClean="0">
                <a:cs typeface="Arial" charset="0"/>
              </a:rPr>
              <a:t>]</a:t>
            </a:r>
            <a:r>
              <a:rPr lang="cs-CZ" sz="1800" dirty="0" smtClean="0">
                <a:cs typeface="Arial" charset="0"/>
              </a:rPr>
              <a:t> (</a:t>
            </a:r>
            <a:r>
              <a:rPr lang="cs-CZ" sz="1800" dirty="0" err="1" smtClean="0">
                <a:cs typeface="Arial" charset="0"/>
              </a:rPr>
              <a:t>s</a:t>
            </a:r>
            <a:r>
              <a:rPr lang="cs-CZ" sz="1800" baseline="-25000" dirty="0" err="1" smtClean="0">
                <a:cs typeface="Arial" charset="0"/>
              </a:rPr>
              <a:t>m</a:t>
            </a:r>
            <a:r>
              <a:rPr lang="cs-CZ" sz="1800" baseline="-25000" dirty="0" smtClean="0">
                <a:cs typeface="Arial" charset="0"/>
              </a:rPr>
              <a:t>-r</a:t>
            </a:r>
            <a:r>
              <a:rPr lang="cs-CZ" sz="1800" dirty="0" smtClean="0">
                <a:cs typeface="Arial" charset="0"/>
              </a:rPr>
              <a:t> </a:t>
            </a:r>
            <a:r>
              <a:rPr lang="en-US" sz="1800" dirty="0" smtClean="0">
                <a:cs typeface="Arial" charset="0"/>
              </a:rPr>
              <a:t>is a state on the top of the stack after erasing pairs</a:t>
            </a:r>
            <a:r>
              <a:rPr lang="cs-CZ" sz="1800" dirty="0" smtClean="0">
                <a:cs typeface="Arial" charset="0"/>
              </a:rPr>
              <a:t>)</a:t>
            </a:r>
            <a:endParaRPr lang="en-US" sz="1800" dirty="0" smtClean="0">
              <a:cs typeface="Arial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Generate an output</a:t>
            </a:r>
            <a:endParaRPr lang="cs-CZ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Accept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The input string is accepted</a:t>
            </a:r>
            <a:endParaRPr lang="cs-CZ" sz="1800" dirty="0" smtClean="0"/>
          </a:p>
          <a:p>
            <a:pPr lvl="2" eaLnBrk="1" hangingPunct="1">
              <a:lnSpc>
                <a:spcPct val="80000"/>
              </a:lnSpc>
            </a:pPr>
            <a:r>
              <a:rPr lang="en-US" sz="1800" dirty="0"/>
              <a:t>Generate an output</a:t>
            </a:r>
            <a:endParaRPr lang="cs-CZ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Error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The input string is not in the input language</a:t>
            </a:r>
            <a:endParaRPr lang="cs-CZ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LR automaton tables for our grammar</a:t>
            </a:r>
            <a:endParaRPr lang="cs-CZ" dirty="0" smtClean="0"/>
          </a:p>
        </p:txBody>
      </p:sp>
      <p:graphicFrame>
        <p:nvGraphicFramePr>
          <p:cNvPr id="58694" name="Group 32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2051829"/>
              </p:ext>
            </p:extLst>
          </p:nvPr>
        </p:nvGraphicFramePr>
        <p:xfrm>
          <a:off x="468313" y="1700213"/>
          <a:ext cx="8229600" cy="4771200"/>
        </p:xfrm>
        <a:graphic>
          <a:graphicData uri="http://schemas.openxmlformats.org/drawingml/2006/table">
            <a:tbl>
              <a:tblPr/>
              <a:tblGrid>
                <a:gridCol w="822325"/>
                <a:gridCol w="823912"/>
                <a:gridCol w="822325"/>
                <a:gridCol w="823913"/>
                <a:gridCol w="822325"/>
                <a:gridCol w="822325"/>
                <a:gridCol w="823912"/>
                <a:gridCol w="822325"/>
                <a:gridCol w="823913"/>
                <a:gridCol w="822325"/>
              </a:tblGrid>
              <a:tr h="3397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state</a:t>
                      </a:r>
                      <a:endParaRPr kumimoji="0" lang="cs-CZ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action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goto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339725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s5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s4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s6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acc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r2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s7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r2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r2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r4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r4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r4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r4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s5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s4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r6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r6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r6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r6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s5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s4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s5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s4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s6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s11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r1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s7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r1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r1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r3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r3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r3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r3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r5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r5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r5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r5</a:t>
                      </a: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cs-CZ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of LR parser behavior </a:t>
            </a:r>
            <a:endParaRPr lang="cs-CZ" dirty="0" smtClean="0"/>
          </a:p>
        </p:txBody>
      </p:sp>
      <p:graphicFrame>
        <p:nvGraphicFramePr>
          <p:cNvPr id="60685" name="Group 26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529709"/>
              </p:ext>
            </p:extLst>
          </p:nvPr>
        </p:nvGraphicFramePr>
        <p:xfrm>
          <a:off x="457200" y="1719263"/>
          <a:ext cx="8229600" cy="5112000"/>
        </p:xfrm>
        <a:graphic>
          <a:graphicData uri="http://schemas.openxmlformats.org/drawingml/2006/table">
            <a:tbl>
              <a:tblPr/>
              <a:tblGrid>
                <a:gridCol w="3609975"/>
                <a:gridCol w="1985963"/>
                <a:gridCol w="2633662"/>
              </a:tblGrid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Stack</a:t>
                      </a:r>
                      <a:endParaRPr kumimoji="0" lang="cs-CZ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</a:t>
                      </a:r>
                      <a:endParaRPr kumimoji="0" lang="cs-CZ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Action</a:t>
                      </a:r>
                      <a:endParaRPr kumimoji="0" lang="cs-CZ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id+id*id$</a:t>
                      </a:r>
                      <a:endParaRPr kumimoji="0" lang="cs-CZ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s5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</a:t>
                      </a:r>
                      <a:r>
                        <a:rPr kumimoji="0" lang="cs-CZ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5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+id*id$</a:t>
                      </a:r>
                      <a:endParaRPr kumimoji="0" lang="cs-CZ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r6: F</a:t>
                      </a: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</a:t>
                      </a:r>
                      <a:r>
                        <a:rPr kumimoji="0" lang="cs-CZ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F 3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+id*id$</a:t>
                      </a:r>
                      <a:endParaRPr kumimoji="0" lang="cs-CZ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r4: T</a:t>
                      </a: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→F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T 2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+id*id$</a:t>
                      </a:r>
                      <a:endParaRPr kumimoji="0" lang="cs-CZ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r2: E</a:t>
                      </a: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→T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E 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+id*id$</a:t>
                      </a:r>
                      <a:endParaRPr kumimoji="0" lang="cs-CZ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s6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E 1 </a:t>
                      </a:r>
                      <a:r>
                        <a:rPr kumimoji="0" lang="cs-CZ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6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id*id$</a:t>
                      </a:r>
                      <a:endParaRPr kumimoji="0" lang="cs-CZ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s5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E 1 </a:t>
                      </a:r>
                      <a:r>
                        <a:rPr kumimoji="0" lang="cs-CZ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6 </a:t>
                      </a:r>
                      <a:r>
                        <a:rPr kumimoji="0" lang="cs-CZ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5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*id$</a:t>
                      </a:r>
                      <a:endParaRPr kumimoji="0" lang="cs-CZ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r6: F</a:t>
                      </a: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</a:t>
                      </a:r>
                      <a:r>
                        <a:rPr kumimoji="0" lang="cs-CZ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E 1 </a:t>
                      </a:r>
                      <a:r>
                        <a:rPr kumimoji="0" lang="cs-CZ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6 F 3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*id$</a:t>
                      </a:r>
                      <a:endParaRPr kumimoji="0" lang="cs-CZ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r4: T</a:t>
                      </a: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→F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E 1 </a:t>
                      </a:r>
                      <a:r>
                        <a:rPr kumimoji="0" lang="cs-CZ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6 T 9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*id$</a:t>
                      </a:r>
                      <a:endParaRPr kumimoji="0" lang="cs-CZ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s7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E 1 </a:t>
                      </a:r>
                      <a:r>
                        <a:rPr kumimoji="0" lang="cs-CZ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6 T 9 </a:t>
                      </a:r>
                      <a:r>
                        <a:rPr kumimoji="0" lang="cs-CZ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</a:t>
                      </a: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7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id$</a:t>
                      </a:r>
                      <a:endParaRPr kumimoji="0" lang="cs-CZ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s5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E 1 </a:t>
                      </a:r>
                      <a:r>
                        <a:rPr kumimoji="0" lang="cs-CZ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6 T 9 </a:t>
                      </a:r>
                      <a:r>
                        <a:rPr kumimoji="0" lang="cs-CZ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</a:t>
                      </a: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7 </a:t>
                      </a:r>
                      <a:r>
                        <a:rPr kumimoji="0" lang="cs-CZ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5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</a:t>
                      </a:r>
                      <a:endParaRPr kumimoji="0" lang="cs-CZ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r6: F</a:t>
                      </a: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</a:t>
                      </a:r>
                      <a:r>
                        <a:rPr kumimoji="0" lang="cs-CZ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E 1 </a:t>
                      </a:r>
                      <a:r>
                        <a:rPr kumimoji="0" lang="cs-CZ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6 T 9 </a:t>
                      </a:r>
                      <a:r>
                        <a:rPr kumimoji="0" lang="cs-CZ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</a:t>
                      </a: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7 F 10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</a:t>
                      </a:r>
                      <a:endParaRPr kumimoji="0" lang="cs-CZ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r3: T</a:t>
                      </a: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→T </a:t>
                      </a:r>
                      <a:r>
                        <a:rPr kumimoji="0" lang="cs-CZ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*</a:t>
                      </a: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E 1 </a:t>
                      </a:r>
                      <a:r>
                        <a:rPr kumimoji="0" lang="cs-CZ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6 T 9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</a:t>
                      </a:r>
                      <a:endParaRPr kumimoji="0" lang="cs-CZ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r1: E</a:t>
                      </a: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→E </a:t>
                      </a:r>
                      <a:r>
                        <a:rPr kumimoji="0" lang="cs-CZ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T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E 1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</a:t>
                      </a:r>
                      <a:endParaRPr kumimoji="0" lang="cs-CZ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acc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dirty="0" smtClean="0"/>
              <a:t>LR(k) </a:t>
            </a:r>
            <a:r>
              <a:rPr lang="en-US" dirty="0" smtClean="0"/>
              <a:t>grammar</a:t>
            </a:r>
            <a:endParaRPr lang="cs-CZ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Context-free grammar </a:t>
            </a:r>
            <a:r>
              <a:rPr lang="cs-CZ" dirty="0" smtClean="0"/>
              <a:t>G=(T,N,S,P) </a:t>
            </a:r>
            <a:r>
              <a:rPr lang="en-US" dirty="0" smtClean="0"/>
              <a:t>is </a:t>
            </a:r>
            <a:r>
              <a:rPr lang="cs-CZ" dirty="0" smtClean="0"/>
              <a:t>LR(k) </a:t>
            </a:r>
            <a:r>
              <a:rPr lang="en-US" dirty="0" smtClean="0"/>
              <a:t>grammar for</a:t>
            </a:r>
            <a:r>
              <a:rPr lang="cs-CZ" dirty="0" smtClean="0"/>
              <a:t> k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≥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cs-CZ" dirty="0" smtClean="0"/>
              <a:t>, </a:t>
            </a:r>
            <a:r>
              <a:rPr lang="en-US" dirty="0" smtClean="0"/>
              <a:t>if and only </a:t>
            </a:r>
            <a:r>
              <a:rPr lang="en-US" dirty="0"/>
              <a:t>if whenever </a:t>
            </a:r>
            <a:r>
              <a:rPr lang="cs-CZ" dirty="0">
                <a:ea typeface="Arial Unicode MS" pitchFamily="34" charset="-128"/>
                <a:cs typeface="Arial Unicode MS" pitchFamily="34" charset="-128"/>
              </a:rPr>
              <a:t>A→</a:t>
            </a:r>
            <a:r>
              <a:rPr lang="el-GR" dirty="0">
                <a:cs typeface="Arial" charset="0"/>
              </a:rPr>
              <a:t>α</a:t>
            </a:r>
            <a:r>
              <a:rPr lang="cs-CZ" dirty="0">
                <a:cs typeface="Arial" charset="0"/>
              </a:rPr>
              <a:t>, A→</a:t>
            </a:r>
            <a:r>
              <a:rPr lang="el-GR" dirty="0">
                <a:cs typeface="Arial" charset="0"/>
              </a:rPr>
              <a:t>β</a:t>
            </a:r>
            <a:r>
              <a:rPr lang="cs-CZ" dirty="0">
                <a:cs typeface="Arial" charset="0"/>
              </a:rPr>
              <a:t> </a:t>
            </a:r>
            <a:r>
              <a:rPr lang="cs-CZ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dirty="0">
                <a:ea typeface="Arial Unicode MS" pitchFamily="34" charset="-128"/>
                <a:cs typeface="Arial Unicode MS" pitchFamily="34" charset="-128"/>
              </a:rPr>
              <a:t> P</a:t>
            </a:r>
            <a:r>
              <a:rPr lang="en-US" dirty="0">
                <a:ea typeface="Arial Unicode MS" pitchFamily="34" charset="-128"/>
                <a:cs typeface="Arial Unicode MS" pitchFamily="34" charset="-128"/>
              </a:rPr>
              <a:t> are two distinct (</a:t>
            </a:r>
            <a:r>
              <a:rPr lang="el-GR" dirty="0">
                <a:cs typeface="Arial" charset="0"/>
              </a:rPr>
              <a:t>α≠β</a:t>
            </a:r>
            <a:r>
              <a:rPr lang="en-US" dirty="0">
                <a:cs typeface="Arial" charset="0"/>
              </a:rPr>
              <a:t>) </a:t>
            </a:r>
            <a:r>
              <a:rPr lang="en-US" dirty="0">
                <a:ea typeface="Arial Unicode MS" pitchFamily="34" charset="-128"/>
                <a:cs typeface="Arial Unicode MS" pitchFamily="34" charset="-128"/>
              </a:rPr>
              <a:t>productions of 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G</a:t>
            </a:r>
            <a:r>
              <a:rPr lang="cs-CZ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and we have any two right sentential forms </a:t>
            </a:r>
            <a:r>
              <a:rPr lang="el-GR" noProof="1" smtClean="0">
                <a:cs typeface="Arial" charset="0"/>
              </a:rPr>
              <a:t>γ</a:t>
            </a:r>
            <a:r>
              <a:rPr lang="cs-CZ" noProof="1" smtClean="0">
                <a:cs typeface="Arial" charset="0"/>
              </a:rPr>
              <a:t>Au</a:t>
            </a:r>
            <a:r>
              <a:rPr lang="cs-CZ" dirty="0" smtClean="0">
                <a:cs typeface="Arial" charset="0"/>
              </a:rPr>
              <a:t>, </a:t>
            </a:r>
            <a:r>
              <a:rPr lang="el-GR" noProof="1" smtClean="0">
                <a:cs typeface="Arial" charset="0"/>
              </a:rPr>
              <a:t>δ</a:t>
            </a:r>
            <a:r>
              <a:rPr lang="cs-CZ" noProof="1" smtClean="0">
                <a:cs typeface="Arial" charset="0"/>
              </a:rPr>
              <a:t>Av</a:t>
            </a:r>
            <a:r>
              <a:rPr lang="cs-CZ" dirty="0" smtClean="0">
                <a:cs typeface="Arial" charset="0"/>
              </a:rPr>
              <a:t>, </a:t>
            </a:r>
            <a:r>
              <a:rPr lang="en-US" dirty="0" smtClean="0">
                <a:cs typeface="Arial" charset="0"/>
              </a:rPr>
              <a:t>where</a:t>
            </a:r>
            <a:r>
              <a:rPr lang="cs-CZ" dirty="0" smtClean="0">
                <a:cs typeface="Arial" charset="0"/>
              </a:rPr>
              <a:t> </a:t>
            </a:r>
            <a:r>
              <a:rPr lang="cs-CZ" dirty="0" err="1" smtClean="0">
                <a:cs typeface="Arial" charset="0"/>
              </a:rPr>
              <a:t>u,v</a:t>
            </a:r>
            <a:r>
              <a:rPr lang="cs-CZ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dirty="0" err="1" smtClean="0">
                <a:ea typeface="Arial Unicode MS" pitchFamily="34" charset="-128"/>
                <a:cs typeface="Arial Unicode MS" pitchFamily="34" charset="-128"/>
              </a:rPr>
              <a:t>T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* 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and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l-GR" dirty="0" smtClean="0">
                <a:cs typeface="Arial" charset="0"/>
              </a:rPr>
              <a:t>γ</a:t>
            </a:r>
            <a:r>
              <a:rPr lang="cs-CZ" dirty="0" smtClean="0">
                <a:cs typeface="Arial" charset="0"/>
              </a:rPr>
              <a:t>,</a:t>
            </a:r>
            <a:r>
              <a:rPr lang="el-GR" dirty="0" smtClean="0">
                <a:cs typeface="Arial" charset="0"/>
              </a:rPr>
              <a:t>δ</a:t>
            </a:r>
            <a:r>
              <a:rPr lang="el-GR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(T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∪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N)*, 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the following condition holds:</a:t>
            </a:r>
          </a:p>
          <a:p>
            <a:pPr lvl="1" eaLnBrk="1" hangingPunct="1"/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FIRST</a:t>
            </a:r>
            <a:r>
              <a:rPr lang="cs-CZ" baseline="-25000" dirty="0" smtClean="0">
                <a:ea typeface="Arial Unicode MS" pitchFamily="34" charset="-128"/>
                <a:cs typeface="Arial Unicode MS" pitchFamily="34" charset="-128"/>
              </a:rPr>
              <a:t>k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cs-CZ" dirty="0" smtClean="0">
                <a:cs typeface="Arial" charset="0"/>
              </a:rPr>
              <a:t>u)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∩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FIRST</a:t>
            </a:r>
            <a:r>
              <a:rPr lang="cs-CZ" baseline="-25000" dirty="0" smtClean="0">
                <a:ea typeface="Arial Unicode MS" pitchFamily="34" charset="-128"/>
                <a:cs typeface="Arial Unicode MS" pitchFamily="34" charset="-128"/>
              </a:rPr>
              <a:t>k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(v</a:t>
            </a:r>
            <a:r>
              <a:rPr lang="cs-CZ" dirty="0" smtClean="0">
                <a:cs typeface="Arial" charset="0"/>
              </a:rPr>
              <a:t>)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=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∅</a:t>
            </a:r>
            <a:endParaRPr lang="cs-CZ" dirty="0" smtClean="0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Grammars (languages) strength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4043363" cy="4446587"/>
          </a:xfrm>
        </p:spPr>
        <p:txBody>
          <a:bodyPr/>
          <a:lstStyle/>
          <a:p>
            <a:pPr eaLnBrk="1" hangingPunct="1"/>
            <a:r>
              <a:rPr lang="en-US" dirty="0" smtClean="0"/>
              <a:t>Union of all </a:t>
            </a:r>
            <a:r>
              <a:rPr lang="cs-CZ" dirty="0" smtClean="0"/>
              <a:t>LR(k) </a:t>
            </a:r>
            <a:r>
              <a:rPr lang="en-US" dirty="0" smtClean="0"/>
              <a:t>are deterministic context-free languages (DBKJ) and it is a proper subset of all context-free languages (BKJ)</a:t>
            </a:r>
          </a:p>
        </p:txBody>
      </p:sp>
      <p:pic>
        <p:nvPicPr>
          <p:cNvPr id="45060" name="Picture 6" descr="Jazyk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7900" y="1628775"/>
            <a:ext cx="3810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Grammar augmentation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 dirty="0" smtClean="0"/>
              <a:t>Augmentation of a grammar </a:t>
            </a:r>
            <a:r>
              <a:rPr lang="cs-CZ" sz="2600" dirty="0" smtClean="0"/>
              <a:t>G=(T,N,S,P)</a:t>
            </a:r>
            <a:r>
              <a:rPr lang="en-US" sz="2600" dirty="0" smtClean="0"/>
              <a:t> is a grammar </a:t>
            </a:r>
            <a:r>
              <a:rPr lang="cs-CZ" sz="2600" dirty="0" smtClean="0"/>
              <a:t>G</a:t>
            </a:r>
            <a:r>
              <a:rPr lang="en-US" sz="2600" dirty="0" smtClean="0"/>
              <a:t>’</a:t>
            </a:r>
            <a:r>
              <a:rPr lang="cs-CZ" sz="2600" dirty="0" smtClean="0"/>
              <a:t>=(T,N</a:t>
            </a:r>
            <a:r>
              <a:rPr lang="en-US" sz="2600" dirty="0" smtClean="0"/>
              <a:t>’</a:t>
            </a:r>
            <a:r>
              <a:rPr lang="cs-CZ" sz="2600" dirty="0" smtClean="0"/>
              <a:t>,S</a:t>
            </a:r>
            <a:r>
              <a:rPr lang="en-US" sz="2600" dirty="0" smtClean="0"/>
              <a:t>’</a:t>
            </a:r>
            <a:r>
              <a:rPr lang="cs-CZ" sz="2600" dirty="0" smtClean="0"/>
              <a:t>,P</a:t>
            </a:r>
            <a:r>
              <a:rPr lang="en-US" sz="2600" dirty="0" smtClean="0"/>
              <a:t>’</a:t>
            </a:r>
            <a:r>
              <a:rPr lang="cs-CZ" sz="2600" dirty="0" smtClean="0"/>
              <a:t>), </a:t>
            </a:r>
            <a:r>
              <a:rPr lang="en-US" sz="2600" dirty="0" smtClean="0"/>
              <a:t>where</a:t>
            </a:r>
            <a:r>
              <a:rPr lang="cs-CZ" sz="2600" dirty="0" smtClean="0"/>
              <a:t> N</a:t>
            </a:r>
            <a:r>
              <a:rPr lang="en-US" sz="2600" dirty="0" smtClean="0"/>
              <a:t>’</a:t>
            </a:r>
            <a:r>
              <a:rPr lang="cs-CZ" sz="2600" dirty="0" smtClean="0"/>
              <a:t>=N</a:t>
            </a:r>
            <a:r>
              <a:rPr lang="cs-CZ" sz="2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∪</a:t>
            </a:r>
            <a:r>
              <a:rPr lang="en-US" sz="2600" dirty="0" smtClean="0">
                <a:ea typeface="Arial Unicode MS" pitchFamily="34" charset="-128"/>
                <a:cs typeface="Arial Unicode MS" pitchFamily="34" charset="-128"/>
              </a:rPr>
              <a:t>{S</a:t>
            </a:r>
            <a:r>
              <a:rPr lang="en-US" sz="2600" dirty="0" smtClean="0"/>
              <a:t>’} and P’=P</a:t>
            </a:r>
            <a:r>
              <a:rPr lang="en-US" sz="2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∪{S’→S}</a:t>
            </a:r>
          </a:p>
          <a:p>
            <a:pPr eaLnBrk="1" hangingPunct="1"/>
            <a:r>
              <a:rPr lang="en-US" sz="2600" dirty="0" smtClean="0">
                <a:ea typeface="Arial Unicode MS" pitchFamily="34" charset="-128"/>
                <a:cs typeface="Arial Unicode MS" pitchFamily="34" charset="-128"/>
              </a:rPr>
              <a:t>The augmentation is not necessary whenever S is on the left side of one production and it isn’t on any right side of grammar productions</a:t>
            </a:r>
            <a:endParaRPr lang="cs-CZ" sz="2600" dirty="0" smtClean="0">
              <a:ea typeface="Arial Unicode MS" pitchFamily="34" charset="-128"/>
              <a:cs typeface="Arial Unicode MS" pitchFamily="34" charset="-128"/>
            </a:endParaRPr>
          </a:p>
          <a:p>
            <a:pPr eaLnBrk="1" hangingPunct="1"/>
            <a:r>
              <a:rPr lang="en-US" sz="2600" dirty="0" smtClean="0">
                <a:ea typeface="Arial Unicode MS" pitchFamily="34" charset="-128"/>
                <a:cs typeface="Arial Unicode MS" pitchFamily="34" charset="-128"/>
              </a:rPr>
              <a:t>It helps recognize the end of parsing</a:t>
            </a:r>
            <a:endParaRPr lang="cs-CZ" sz="2600" dirty="0" smtClean="0">
              <a:ea typeface="Arial Unicode MS" pitchFamily="34" charset="-128"/>
              <a:cs typeface="Arial Unicode MS" pitchFamily="34" charset="-128"/>
            </a:endParaRPr>
          </a:p>
          <a:p>
            <a:pPr eaLnBrk="1" hangingPunct="1"/>
            <a:r>
              <a:rPr lang="en-US" sz="2600" dirty="0" smtClean="0">
                <a:ea typeface="Arial Unicode MS" pitchFamily="34" charset="-128"/>
                <a:cs typeface="Arial Unicode MS" pitchFamily="34" charset="-128"/>
              </a:rPr>
              <a:t>For our grammar</a:t>
            </a:r>
            <a:r>
              <a:rPr lang="cs-CZ" sz="2600" dirty="0" smtClean="0">
                <a:ea typeface="Arial Unicode MS" pitchFamily="34" charset="-128"/>
                <a:cs typeface="Arial Unicode MS" pitchFamily="34" charset="-128"/>
              </a:rPr>
              <a:t>:</a:t>
            </a:r>
          </a:p>
          <a:p>
            <a:pPr lvl="1" eaLnBrk="1" hangingPunct="1"/>
            <a:r>
              <a:rPr lang="cs-CZ" sz="2200" dirty="0" smtClean="0">
                <a:ea typeface="Arial Unicode MS" pitchFamily="34" charset="-128"/>
                <a:cs typeface="Arial Unicode MS" pitchFamily="34" charset="-128"/>
              </a:rPr>
              <a:t>S</a:t>
            </a:r>
            <a:r>
              <a:rPr lang="en-US" sz="2200" dirty="0" smtClean="0">
                <a:ea typeface="Arial Unicode MS" pitchFamily="34" charset="-128"/>
                <a:cs typeface="Arial Unicode MS" pitchFamily="34" charset="-128"/>
              </a:rPr>
              <a:t>’</a:t>
            </a:r>
            <a:r>
              <a:rPr lang="cs-CZ" sz="2200" dirty="0" smtClean="0">
                <a:ea typeface="Arial Unicode MS" pitchFamily="34" charset="-128"/>
                <a:cs typeface="Arial Unicode MS" pitchFamily="34" charset="-128"/>
              </a:rPr>
              <a:t>→E</a:t>
            </a:r>
            <a:endParaRPr lang="cs-CZ" sz="2200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LR(0) items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 dirty="0" smtClean="0"/>
              <a:t>LR(0) item of a grammar </a:t>
            </a:r>
            <a:r>
              <a:rPr lang="cs-CZ" sz="2600" dirty="0" smtClean="0"/>
              <a:t>G </a:t>
            </a:r>
            <a:r>
              <a:rPr lang="en-US" sz="2600" dirty="0" smtClean="0"/>
              <a:t>is a production with a special symbol dot on the right side</a:t>
            </a:r>
            <a:endParaRPr lang="cs-CZ" sz="2600" dirty="0" smtClean="0"/>
          </a:p>
          <a:p>
            <a:pPr lvl="1" eaLnBrk="1" hangingPunct="1"/>
            <a:r>
              <a:rPr lang="en-US" sz="2200" dirty="0" smtClean="0"/>
              <a:t>Special symbol is a valid symbol for comparison of two LR(0) items of a same production. LR(0) items of the same production are different, whenever the dot is on different position. Moreover, the dot is not a grammar symbol</a:t>
            </a:r>
            <a:endParaRPr lang="cs-CZ" sz="2200" dirty="0" smtClean="0"/>
          </a:p>
          <a:p>
            <a:pPr eaLnBrk="1" hangingPunct="1"/>
            <a:r>
              <a:rPr lang="en-US" sz="2600" dirty="0" smtClean="0"/>
              <a:t>An example for production </a:t>
            </a:r>
            <a:r>
              <a:rPr lang="cs-CZ" sz="2600" dirty="0" smtClean="0"/>
              <a:t>E </a:t>
            </a:r>
            <a:r>
              <a:rPr lang="cs-CZ" sz="2600" dirty="0" smtClean="0">
                <a:cs typeface="Arial" charset="0"/>
              </a:rPr>
              <a:t>→ E </a:t>
            </a:r>
            <a:r>
              <a:rPr lang="cs-CZ" sz="2600" b="1" dirty="0" smtClean="0">
                <a:solidFill>
                  <a:schemeClr val="accent2"/>
                </a:solidFill>
                <a:cs typeface="Arial" charset="0"/>
              </a:rPr>
              <a:t>+</a:t>
            </a:r>
            <a:r>
              <a:rPr lang="cs-CZ" sz="2600" dirty="0" smtClean="0">
                <a:cs typeface="Arial" charset="0"/>
              </a:rPr>
              <a:t> T: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cs-CZ" sz="2200" dirty="0" smtClean="0"/>
              <a:t>E </a:t>
            </a:r>
            <a:r>
              <a:rPr lang="cs-CZ" sz="2200" dirty="0" smtClean="0">
                <a:cs typeface="Arial" charset="0"/>
              </a:rPr>
              <a:t>→ ♦E </a:t>
            </a:r>
            <a:r>
              <a:rPr lang="cs-CZ" sz="2200" b="1" dirty="0" smtClean="0">
                <a:solidFill>
                  <a:schemeClr val="accent2"/>
                </a:solidFill>
                <a:cs typeface="Arial" charset="0"/>
              </a:rPr>
              <a:t>+</a:t>
            </a:r>
            <a:r>
              <a:rPr lang="cs-CZ" sz="2200" dirty="0" smtClean="0">
                <a:cs typeface="Arial" charset="0"/>
              </a:rPr>
              <a:t> T				</a:t>
            </a:r>
            <a:r>
              <a:rPr lang="cs-CZ" sz="2200" dirty="0" smtClean="0"/>
              <a:t>E </a:t>
            </a:r>
            <a:r>
              <a:rPr lang="cs-CZ" sz="2200" dirty="0" smtClean="0">
                <a:cs typeface="Arial" charset="0"/>
              </a:rPr>
              <a:t>→ E </a:t>
            </a:r>
            <a:r>
              <a:rPr lang="cs-CZ" sz="2200" b="1" dirty="0" smtClean="0">
                <a:solidFill>
                  <a:schemeClr val="accent2"/>
                </a:solidFill>
                <a:cs typeface="Arial" charset="0"/>
              </a:rPr>
              <a:t>+</a:t>
            </a:r>
            <a:r>
              <a:rPr lang="cs-CZ" sz="2200" dirty="0" smtClean="0">
                <a:cs typeface="Arial" charset="0"/>
              </a:rPr>
              <a:t> ♦T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cs-CZ" sz="2200" dirty="0" smtClean="0"/>
              <a:t>E </a:t>
            </a:r>
            <a:r>
              <a:rPr lang="cs-CZ" sz="2200" dirty="0" smtClean="0">
                <a:cs typeface="Arial" charset="0"/>
              </a:rPr>
              <a:t>→ E ♦</a:t>
            </a:r>
            <a:r>
              <a:rPr lang="cs-CZ" sz="2200" b="1" dirty="0" smtClean="0">
                <a:solidFill>
                  <a:schemeClr val="accent2"/>
                </a:solidFill>
                <a:cs typeface="Arial" charset="0"/>
              </a:rPr>
              <a:t>+</a:t>
            </a:r>
            <a:r>
              <a:rPr lang="cs-CZ" sz="2200" dirty="0" smtClean="0">
                <a:cs typeface="Arial" charset="0"/>
              </a:rPr>
              <a:t> T			</a:t>
            </a:r>
            <a:r>
              <a:rPr lang="en-US" sz="2200" dirty="0" smtClean="0">
                <a:cs typeface="Arial" charset="0"/>
              </a:rPr>
              <a:t>	</a:t>
            </a:r>
            <a:r>
              <a:rPr lang="cs-CZ" sz="2200" dirty="0" smtClean="0"/>
              <a:t>E </a:t>
            </a:r>
            <a:r>
              <a:rPr lang="cs-CZ" sz="2200" dirty="0" smtClean="0">
                <a:cs typeface="Arial" charset="0"/>
              </a:rPr>
              <a:t>→ E </a:t>
            </a:r>
            <a:r>
              <a:rPr lang="cs-CZ" sz="2200" b="1" dirty="0" smtClean="0">
                <a:solidFill>
                  <a:schemeClr val="accent2"/>
                </a:solidFill>
                <a:cs typeface="Arial" charset="0"/>
              </a:rPr>
              <a:t>+</a:t>
            </a:r>
            <a:r>
              <a:rPr lang="cs-CZ" sz="2200" dirty="0" smtClean="0">
                <a:cs typeface="Arial" charset="0"/>
              </a:rPr>
              <a:t> T♦</a:t>
            </a:r>
            <a:endParaRPr lang="en-US" sz="2200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closure operation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If I is a set of LR(0) items for a grammar G, then</a:t>
            </a:r>
            <a:r>
              <a:rPr lang="cs-CZ" dirty="0" smtClean="0"/>
              <a:t> CLOSURE(I) </a:t>
            </a:r>
            <a:r>
              <a:rPr lang="en-US" dirty="0" smtClean="0"/>
              <a:t>is a set of LR(0) items constructed from I by following rules:</a:t>
            </a:r>
            <a:endParaRPr lang="cs-CZ" dirty="0" smtClean="0"/>
          </a:p>
          <a:p>
            <a:pPr lvl="1" eaLnBrk="1" hangingPunct="1"/>
            <a:r>
              <a:rPr lang="en-US" dirty="0" smtClean="0"/>
              <a:t>Add I to the</a:t>
            </a:r>
            <a:r>
              <a:rPr lang="cs-CZ" dirty="0" smtClean="0"/>
              <a:t> CLOSURE(I)</a:t>
            </a:r>
          </a:p>
          <a:p>
            <a:pPr lvl="1" eaLnBrk="1" hangingPunct="1"/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∀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A→</a:t>
            </a:r>
            <a:r>
              <a:rPr lang="el-GR" dirty="0" smtClean="0">
                <a:cs typeface="Arial" charset="0"/>
              </a:rPr>
              <a:t>α</a:t>
            </a:r>
            <a:r>
              <a:rPr lang="cs-CZ" dirty="0" smtClean="0">
                <a:cs typeface="Arial" charset="0"/>
              </a:rPr>
              <a:t>♦B</a:t>
            </a:r>
            <a:r>
              <a:rPr lang="el-GR" dirty="0" smtClean="0">
                <a:cs typeface="Arial" charset="0"/>
              </a:rPr>
              <a:t>β</a:t>
            </a:r>
            <a:r>
              <a:rPr lang="el-GR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CLOSURE(I)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, where B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∈N,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add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∀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B→</a:t>
            </a:r>
            <a:r>
              <a:rPr lang="el-GR" dirty="0" smtClean="0">
                <a:cs typeface="Arial" charset="0"/>
              </a:rPr>
              <a:t>γ</a:t>
            </a:r>
            <a:r>
              <a:rPr lang="el-GR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P 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to 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CLOSURE(I) 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LR(0) item 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B→</a:t>
            </a:r>
            <a:r>
              <a:rPr lang="cs-CZ" dirty="0" smtClean="0">
                <a:cs typeface="Arial" charset="0"/>
              </a:rPr>
              <a:t>♦</a:t>
            </a:r>
            <a:r>
              <a:rPr lang="el-GR" dirty="0" smtClean="0">
                <a:cs typeface="Arial" charset="0"/>
              </a:rPr>
              <a:t>γ</a:t>
            </a:r>
            <a:r>
              <a:rPr lang="cs-CZ" dirty="0" smtClean="0">
                <a:cs typeface="Arial" charset="0"/>
              </a:rPr>
              <a:t>, </a:t>
            </a:r>
            <a:r>
              <a:rPr lang="en-US" dirty="0" smtClean="0">
                <a:cs typeface="Arial" charset="0"/>
              </a:rPr>
              <a:t>if it is not already there</a:t>
            </a:r>
            <a:r>
              <a:rPr lang="cs-CZ" dirty="0" smtClean="0">
                <a:cs typeface="Arial" charset="0"/>
              </a:rPr>
              <a:t>. </a:t>
            </a:r>
            <a:r>
              <a:rPr lang="en-US" dirty="0" smtClean="0">
                <a:cs typeface="Arial" charset="0"/>
              </a:rPr>
              <a:t>Apply this rule until no more new LR(0) items can be added to </a:t>
            </a:r>
            <a:r>
              <a:rPr lang="cs-CZ" dirty="0" smtClean="0">
                <a:cs typeface="Arial" charset="0"/>
              </a:rPr>
              <a:t>CLOSURE(I)</a:t>
            </a:r>
            <a:endParaRPr lang="el-GR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of closure for our grammar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dirty="0" smtClean="0"/>
              <a:t>I=</a:t>
            </a:r>
            <a:r>
              <a:rPr lang="en-US" dirty="0" smtClean="0"/>
              <a:t>{S’</a:t>
            </a:r>
            <a:r>
              <a:rPr lang="en-US" dirty="0" smtClean="0">
                <a:cs typeface="Arial" charset="0"/>
              </a:rPr>
              <a:t>→♦E}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CLOSURE(I)=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S’</a:t>
            </a:r>
            <a:r>
              <a:rPr lang="en-US" dirty="0" smtClean="0">
                <a:cs typeface="Arial" charset="0"/>
              </a:rPr>
              <a:t>→ ♦E</a:t>
            </a:r>
          </a:p>
          <a:p>
            <a:pPr lvl="1" eaLnBrk="1" hangingPunct="1">
              <a:lnSpc>
                <a:spcPct val="90000"/>
              </a:lnSpc>
            </a:pPr>
            <a:r>
              <a:rPr lang="cs-CZ" dirty="0" smtClean="0"/>
              <a:t>E </a:t>
            </a:r>
            <a:r>
              <a:rPr lang="cs-CZ" dirty="0" smtClean="0">
                <a:cs typeface="Arial" charset="0"/>
              </a:rPr>
              <a:t>→</a:t>
            </a:r>
            <a:r>
              <a:rPr lang="en-US" dirty="0" smtClean="0">
                <a:cs typeface="Arial" charset="0"/>
              </a:rPr>
              <a:t> ♦</a:t>
            </a:r>
            <a:r>
              <a:rPr lang="cs-CZ" dirty="0" smtClean="0">
                <a:cs typeface="Arial" charset="0"/>
              </a:rPr>
              <a:t>E </a:t>
            </a:r>
            <a:r>
              <a:rPr lang="cs-CZ" b="1" dirty="0" smtClean="0">
                <a:solidFill>
                  <a:schemeClr val="accent2"/>
                </a:solidFill>
                <a:cs typeface="Arial" charset="0"/>
              </a:rPr>
              <a:t>+</a:t>
            </a:r>
            <a:r>
              <a:rPr lang="cs-CZ" dirty="0" smtClean="0">
                <a:cs typeface="Arial" charset="0"/>
              </a:rPr>
              <a:t> T</a:t>
            </a:r>
            <a:endParaRPr lang="en-US" dirty="0" smtClean="0"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cs-CZ" dirty="0" smtClean="0"/>
              <a:t>E </a:t>
            </a:r>
            <a:r>
              <a:rPr lang="cs-CZ" dirty="0" smtClean="0">
                <a:cs typeface="Arial" charset="0"/>
              </a:rPr>
              <a:t>→</a:t>
            </a:r>
            <a:r>
              <a:rPr lang="en-US" dirty="0" smtClean="0">
                <a:cs typeface="Arial" charset="0"/>
              </a:rPr>
              <a:t> ♦</a:t>
            </a:r>
            <a:r>
              <a:rPr lang="cs-CZ" dirty="0" smtClean="0">
                <a:cs typeface="Arial" charset="0"/>
              </a:rPr>
              <a:t>T</a:t>
            </a:r>
            <a:endParaRPr lang="en-US" dirty="0" smtClean="0"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cs-CZ" dirty="0" smtClean="0"/>
              <a:t>T </a:t>
            </a:r>
            <a:r>
              <a:rPr lang="cs-CZ" dirty="0" smtClean="0">
                <a:cs typeface="Arial" charset="0"/>
              </a:rPr>
              <a:t>→ </a:t>
            </a:r>
            <a:r>
              <a:rPr lang="en-US" dirty="0" smtClean="0">
                <a:cs typeface="Arial" charset="0"/>
              </a:rPr>
              <a:t>♦</a:t>
            </a:r>
            <a:r>
              <a:rPr lang="cs-CZ" dirty="0" smtClean="0">
                <a:cs typeface="Arial" charset="0"/>
              </a:rPr>
              <a:t>T </a:t>
            </a:r>
            <a:r>
              <a:rPr lang="cs-CZ" b="1" dirty="0" smtClean="0">
                <a:solidFill>
                  <a:schemeClr val="accent2"/>
                </a:solidFill>
                <a:cs typeface="Arial" charset="0"/>
              </a:rPr>
              <a:t>*</a:t>
            </a:r>
            <a:r>
              <a:rPr lang="cs-CZ" dirty="0" smtClean="0">
                <a:cs typeface="Arial" charset="0"/>
              </a:rPr>
              <a:t> F</a:t>
            </a:r>
            <a:endParaRPr lang="en-US" dirty="0" smtClean="0"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cs-CZ" dirty="0" smtClean="0"/>
              <a:t>T </a:t>
            </a:r>
            <a:r>
              <a:rPr lang="cs-CZ" dirty="0" smtClean="0">
                <a:cs typeface="Arial" charset="0"/>
              </a:rPr>
              <a:t>→ </a:t>
            </a:r>
            <a:r>
              <a:rPr lang="en-US" dirty="0" smtClean="0">
                <a:cs typeface="Arial" charset="0"/>
              </a:rPr>
              <a:t>♦</a:t>
            </a:r>
            <a:r>
              <a:rPr lang="cs-CZ" dirty="0" smtClean="0">
                <a:cs typeface="Arial" charset="0"/>
              </a:rPr>
              <a:t>F</a:t>
            </a:r>
            <a:endParaRPr lang="en-US" dirty="0" smtClean="0"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cs-CZ" dirty="0" smtClean="0"/>
              <a:t>F </a:t>
            </a:r>
            <a:r>
              <a:rPr lang="cs-CZ" dirty="0" smtClean="0">
                <a:cs typeface="Arial" charset="0"/>
              </a:rPr>
              <a:t>→ </a:t>
            </a:r>
            <a:r>
              <a:rPr lang="en-US" dirty="0" smtClean="0">
                <a:cs typeface="Arial" charset="0"/>
              </a:rPr>
              <a:t>♦</a:t>
            </a:r>
            <a:r>
              <a:rPr lang="cs-CZ" b="1" dirty="0" smtClean="0">
                <a:solidFill>
                  <a:schemeClr val="accent2"/>
                </a:solidFill>
                <a:cs typeface="Arial" charset="0"/>
              </a:rPr>
              <a:t>(</a:t>
            </a:r>
            <a:r>
              <a:rPr lang="cs-CZ" dirty="0" smtClean="0">
                <a:cs typeface="Arial" charset="0"/>
              </a:rPr>
              <a:t> E </a:t>
            </a:r>
            <a:r>
              <a:rPr lang="cs-CZ" b="1" dirty="0" smtClean="0">
                <a:solidFill>
                  <a:schemeClr val="accent2"/>
                </a:solidFill>
                <a:cs typeface="Arial" charset="0"/>
              </a:rPr>
              <a:t>)</a:t>
            </a:r>
            <a:endParaRPr lang="en-US" b="1" dirty="0" smtClean="0">
              <a:solidFill>
                <a:schemeClr val="accent2"/>
              </a:solidFill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cs-CZ" dirty="0" smtClean="0"/>
              <a:t>F </a:t>
            </a:r>
            <a:r>
              <a:rPr lang="cs-CZ" dirty="0" smtClean="0">
                <a:cs typeface="Arial" charset="0"/>
              </a:rPr>
              <a:t>→ </a:t>
            </a:r>
            <a:r>
              <a:rPr lang="en-US" dirty="0" smtClean="0">
                <a:cs typeface="Arial" charset="0"/>
              </a:rPr>
              <a:t>♦</a:t>
            </a:r>
            <a:r>
              <a:rPr lang="cs-CZ" b="1" dirty="0" smtClean="0">
                <a:solidFill>
                  <a:schemeClr val="accent2"/>
                </a:solidFill>
                <a:cs typeface="Arial" charset="0"/>
              </a:rPr>
              <a:t>id</a:t>
            </a:r>
            <a:endParaRPr lang="en-US" b="1" dirty="0" smtClean="0">
              <a:solidFill>
                <a:schemeClr val="accent2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GOTO operation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dirty="0" smtClean="0"/>
              <a:t>GOTO(I, X) </a:t>
            </a:r>
            <a:r>
              <a:rPr lang="en-US" dirty="0" smtClean="0"/>
              <a:t>operation for a set I of LR(0) items and a grammar symbol X is defined to be the closure of the set of all LR(0) items </a:t>
            </a:r>
            <a:r>
              <a:rPr lang="cs-CZ" dirty="0" smtClean="0"/>
              <a:t>A</a:t>
            </a:r>
            <a:r>
              <a:rPr lang="cs-CZ" dirty="0" smtClean="0">
                <a:cs typeface="Arial" charset="0"/>
              </a:rPr>
              <a:t>→</a:t>
            </a:r>
            <a:r>
              <a:rPr lang="el-GR" dirty="0" smtClean="0">
                <a:cs typeface="Arial" charset="0"/>
              </a:rPr>
              <a:t>α</a:t>
            </a:r>
            <a:r>
              <a:rPr lang="cs-CZ" dirty="0" smtClean="0">
                <a:cs typeface="Arial" charset="0"/>
              </a:rPr>
              <a:t>X♦</a:t>
            </a:r>
            <a:r>
              <a:rPr lang="el-GR" dirty="0" smtClean="0">
                <a:cs typeface="Arial" charset="0"/>
              </a:rPr>
              <a:t>β</a:t>
            </a:r>
            <a:r>
              <a:rPr lang="cs-CZ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such that </a:t>
            </a:r>
            <a:r>
              <a:rPr lang="cs-CZ" dirty="0" smtClean="0"/>
              <a:t>A</a:t>
            </a:r>
            <a:r>
              <a:rPr lang="cs-CZ" dirty="0" smtClean="0">
                <a:cs typeface="Arial" charset="0"/>
              </a:rPr>
              <a:t>→</a:t>
            </a:r>
            <a:r>
              <a:rPr lang="el-GR" dirty="0" smtClean="0">
                <a:cs typeface="Arial" charset="0"/>
              </a:rPr>
              <a:t>α</a:t>
            </a:r>
            <a:r>
              <a:rPr lang="cs-CZ" dirty="0" smtClean="0">
                <a:cs typeface="Arial" charset="0"/>
              </a:rPr>
              <a:t>♦X</a:t>
            </a:r>
            <a:r>
              <a:rPr lang="el-GR" dirty="0" smtClean="0">
                <a:cs typeface="Arial" charset="0"/>
              </a:rPr>
              <a:t>β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Derivation (parse, syntax) tree</a:t>
            </a:r>
            <a:endParaRPr lang="cs-CZ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2"/>
            <a:ext cx="8229600" cy="451804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Graphical representation of derivations using trees</a:t>
            </a:r>
            <a:endParaRPr lang="cs-CZ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Vertices are both non-terminals and terminals</a:t>
            </a:r>
            <a:endParaRPr lang="cs-CZ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Edges from inner vertex representing a non-terminal on the left side of a production rule to all symbols from the right side of a production rule</a:t>
            </a:r>
            <a:endParaRPr lang="cs-CZ" dirty="0" smtClean="0"/>
          </a:p>
          <a:p>
            <a:pPr eaLnBrk="1" hangingPunct="1">
              <a:lnSpc>
                <a:spcPct val="90000"/>
              </a:lnSpc>
            </a:pPr>
            <a:r>
              <a:rPr lang="cs-CZ" dirty="0" smtClean="0"/>
              <a:t>E 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⇒①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E+T</a:t>
            </a:r>
            <a:r>
              <a:rPr lang="cs-CZ" dirty="0" smtClean="0"/>
              <a:t> 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⇒②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T+T</a:t>
            </a:r>
            <a:r>
              <a:rPr lang="cs-CZ" dirty="0" smtClean="0"/>
              <a:t> 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⇒④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F+T</a:t>
            </a:r>
            <a:r>
              <a:rPr lang="cs-CZ" dirty="0" smtClean="0"/>
              <a:t> 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⇒⑥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dirty="0" err="1" smtClean="0">
                <a:ea typeface="Arial Unicode MS" pitchFamily="34" charset="-128"/>
                <a:cs typeface="Arial Unicode MS" pitchFamily="34" charset="-128"/>
              </a:rPr>
              <a:t>id+T</a:t>
            </a:r>
            <a:r>
              <a:rPr lang="cs-CZ" dirty="0" smtClean="0"/>
              <a:t> 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⇒③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dirty="0" err="1" smtClean="0">
                <a:ea typeface="Arial Unicode MS" pitchFamily="34" charset="-128"/>
                <a:cs typeface="Arial Unicode MS" pitchFamily="34" charset="-128"/>
              </a:rPr>
              <a:t>id+T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*F</a:t>
            </a:r>
            <a:r>
              <a:rPr lang="cs-CZ" dirty="0" smtClean="0"/>
              <a:t> 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⇒④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dirty="0" err="1" smtClean="0">
                <a:ea typeface="Arial Unicode MS" pitchFamily="34" charset="-128"/>
                <a:cs typeface="Arial Unicode MS" pitchFamily="34" charset="-128"/>
              </a:rPr>
              <a:t>id+F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*F 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⇒⑥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dirty="0" err="1" smtClean="0">
                <a:ea typeface="Arial Unicode MS" pitchFamily="34" charset="-128"/>
                <a:cs typeface="Arial Unicode MS" pitchFamily="34" charset="-128"/>
              </a:rPr>
              <a:t>id+id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*F 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⇒⑥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dirty="0" err="1" smtClean="0">
                <a:ea typeface="Arial Unicode MS" pitchFamily="34" charset="-128"/>
                <a:cs typeface="Arial Unicode MS" pitchFamily="34" charset="-128"/>
              </a:rPr>
              <a:t>id+id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*id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Construction of canonical collection of sets of LR(0) items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We have an augmented grammar </a:t>
            </a:r>
            <a:r>
              <a:rPr lang="cs-CZ" dirty="0" smtClean="0"/>
              <a:t>G</a:t>
            </a:r>
            <a:r>
              <a:rPr lang="en-US" dirty="0" smtClean="0"/>
              <a:t>’</a:t>
            </a:r>
            <a:r>
              <a:rPr lang="cs-CZ" dirty="0" smtClean="0"/>
              <a:t>=(T,N</a:t>
            </a:r>
            <a:r>
              <a:rPr lang="en-US" dirty="0" smtClean="0"/>
              <a:t>’</a:t>
            </a:r>
            <a:r>
              <a:rPr lang="cs-CZ" dirty="0" smtClean="0"/>
              <a:t>,S</a:t>
            </a:r>
            <a:r>
              <a:rPr lang="en-US" dirty="0" smtClean="0"/>
              <a:t>’</a:t>
            </a:r>
            <a:r>
              <a:rPr lang="cs-CZ" dirty="0" smtClean="0"/>
              <a:t>,P</a:t>
            </a:r>
            <a:r>
              <a:rPr lang="en-US" dirty="0" smtClean="0"/>
              <a:t>’</a:t>
            </a:r>
            <a:r>
              <a:rPr lang="cs-CZ" dirty="0" smtClean="0"/>
              <a:t>)</a:t>
            </a:r>
          </a:p>
          <a:p>
            <a:pPr eaLnBrk="1" hangingPunct="1"/>
            <a:r>
              <a:rPr lang="en-US" dirty="0" smtClean="0"/>
              <a:t>Construction of canonical collection</a:t>
            </a:r>
            <a:r>
              <a:rPr lang="cs-CZ" dirty="0" smtClean="0"/>
              <a:t> C </a:t>
            </a:r>
            <a:r>
              <a:rPr lang="en-US" dirty="0" smtClean="0"/>
              <a:t>of sets of LR(0) items</a:t>
            </a:r>
            <a:r>
              <a:rPr lang="cs-CZ" dirty="0" smtClean="0"/>
              <a:t>:</a:t>
            </a:r>
          </a:p>
          <a:p>
            <a:pPr lvl="1" eaLnBrk="1" hangingPunct="1"/>
            <a:r>
              <a:rPr lang="en-US" dirty="0" smtClean="0"/>
              <a:t>We start with</a:t>
            </a:r>
            <a:r>
              <a:rPr lang="cs-CZ" dirty="0" smtClean="0"/>
              <a:t> C=</a:t>
            </a:r>
            <a:r>
              <a:rPr lang="en-US" dirty="0" smtClean="0"/>
              <a:t>{ CLOSURE({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S’→</a:t>
            </a:r>
            <a:r>
              <a:rPr lang="en-US" dirty="0" smtClean="0">
                <a:cs typeface="Arial" charset="0"/>
              </a:rPr>
              <a:t>♦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S}) }</a:t>
            </a:r>
          </a:p>
          <a:p>
            <a:pPr lvl="1" eaLnBrk="1" hangingPunct="1"/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∀ I∈C and ∀ X∈T∪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N’ such as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GOTO(I, X)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∉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C 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∧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GOTO(I, X)≠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∅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add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GOTO(I, X) 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to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C. 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Repeat this step, until something new is added to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C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.</a:t>
            </a:r>
            <a:endParaRPr lang="cs-CZ" dirty="0" smtClean="0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Construction of canonical </a:t>
            </a:r>
            <a:r>
              <a:rPr lang="en-US" dirty="0" smtClean="0"/>
              <a:t>collection for our grammar</a:t>
            </a:r>
          </a:p>
        </p:txBody>
      </p:sp>
      <p:sp>
        <p:nvSpPr>
          <p:cNvPr id="76804" name="AutoShape 4"/>
          <p:cNvSpPr>
            <a:spLocks noChangeArrowheads="1"/>
          </p:cNvSpPr>
          <p:nvPr/>
        </p:nvSpPr>
        <p:spPr bwMode="auto">
          <a:xfrm>
            <a:off x="971550" y="1557338"/>
            <a:ext cx="1584325" cy="244951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S’→ ♦E</a:t>
            </a:r>
          </a:p>
          <a:p>
            <a:r>
              <a:rPr lang="cs-CZ" sz="2000"/>
              <a:t>E →</a:t>
            </a:r>
            <a:r>
              <a:rPr lang="en-US" sz="2000"/>
              <a:t> ♦</a:t>
            </a:r>
            <a:r>
              <a:rPr lang="cs-CZ" sz="2000"/>
              <a:t>E </a:t>
            </a:r>
            <a:r>
              <a:rPr lang="cs-CZ" sz="2000" b="1">
                <a:solidFill>
                  <a:schemeClr val="accent2"/>
                </a:solidFill>
              </a:rPr>
              <a:t>+</a:t>
            </a:r>
            <a:r>
              <a:rPr lang="cs-CZ" sz="2000"/>
              <a:t> T</a:t>
            </a:r>
          </a:p>
          <a:p>
            <a:r>
              <a:rPr lang="cs-CZ" sz="2000"/>
              <a:t>E →</a:t>
            </a:r>
            <a:r>
              <a:rPr lang="en-US" sz="2000"/>
              <a:t> ♦</a:t>
            </a:r>
            <a:r>
              <a:rPr lang="cs-CZ" sz="2000"/>
              <a:t>T</a:t>
            </a:r>
          </a:p>
          <a:p>
            <a:r>
              <a:rPr lang="cs-CZ" sz="2000"/>
              <a:t>T → </a:t>
            </a:r>
            <a:r>
              <a:rPr lang="en-US" sz="2000"/>
              <a:t>♦</a:t>
            </a:r>
            <a:r>
              <a:rPr lang="cs-CZ" sz="2000"/>
              <a:t>T </a:t>
            </a:r>
            <a:r>
              <a:rPr lang="cs-CZ" sz="2000" b="1">
                <a:solidFill>
                  <a:schemeClr val="accent2"/>
                </a:solidFill>
              </a:rPr>
              <a:t>*</a:t>
            </a:r>
            <a:r>
              <a:rPr lang="cs-CZ" sz="2000"/>
              <a:t> F</a:t>
            </a:r>
          </a:p>
          <a:p>
            <a:r>
              <a:rPr lang="cs-CZ" sz="2000"/>
              <a:t>T → </a:t>
            </a:r>
            <a:r>
              <a:rPr lang="en-US" sz="2000"/>
              <a:t>♦</a:t>
            </a:r>
            <a:r>
              <a:rPr lang="cs-CZ" sz="2000"/>
              <a:t>F</a:t>
            </a:r>
          </a:p>
          <a:p>
            <a:r>
              <a:rPr lang="cs-CZ" sz="2000"/>
              <a:t>F → </a:t>
            </a:r>
            <a:r>
              <a:rPr lang="en-US" sz="2000"/>
              <a:t>♦</a:t>
            </a:r>
            <a:r>
              <a:rPr lang="cs-CZ" sz="2000" b="1">
                <a:solidFill>
                  <a:schemeClr val="accent2"/>
                </a:solidFill>
              </a:rPr>
              <a:t>(</a:t>
            </a:r>
            <a:r>
              <a:rPr lang="cs-CZ" sz="2000"/>
              <a:t> E </a:t>
            </a:r>
            <a:r>
              <a:rPr lang="cs-CZ" sz="2000" b="1">
                <a:solidFill>
                  <a:schemeClr val="accent2"/>
                </a:solidFill>
              </a:rPr>
              <a:t>)</a:t>
            </a:r>
          </a:p>
          <a:p>
            <a:r>
              <a:rPr lang="cs-CZ" sz="2000"/>
              <a:t>F → </a:t>
            </a:r>
            <a:r>
              <a:rPr lang="en-US" sz="2000"/>
              <a:t>♦</a:t>
            </a:r>
            <a:r>
              <a:rPr lang="cs-CZ" sz="2000" b="1">
                <a:solidFill>
                  <a:schemeClr val="accent2"/>
                </a:solidFill>
              </a:rPr>
              <a:t>id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76805" name="AutoShape 5"/>
          <p:cNvSpPr>
            <a:spLocks noChangeArrowheads="1"/>
          </p:cNvSpPr>
          <p:nvPr/>
        </p:nvSpPr>
        <p:spPr bwMode="auto">
          <a:xfrm>
            <a:off x="971550" y="4294188"/>
            <a:ext cx="1584325" cy="7207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S’→ E♦</a:t>
            </a:r>
          </a:p>
          <a:p>
            <a:r>
              <a:rPr lang="cs-CZ" sz="2000"/>
              <a:t>E →</a:t>
            </a:r>
            <a:r>
              <a:rPr lang="en-US" sz="2000"/>
              <a:t> </a:t>
            </a:r>
            <a:r>
              <a:rPr lang="cs-CZ" sz="2000"/>
              <a:t>E </a:t>
            </a:r>
            <a:r>
              <a:rPr lang="en-US" sz="2000"/>
              <a:t>♦</a:t>
            </a:r>
            <a:r>
              <a:rPr lang="cs-CZ" sz="2000" b="1">
                <a:solidFill>
                  <a:schemeClr val="accent2"/>
                </a:solidFill>
              </a:rPr>
              <a:t>+</a:t>
            </a:r>
            <a:r>
              <a:rPr lang="cs-CZ" sz="2000"/>
              <a:t> T</a:t>
            </a:r>
            <a:endParaRPr lang="en-US" sz="2000"/>
          </a:p>
        </p:txBody>
      </p:sp>
      <p:sp>
        <p:nvSpPr>
          <p:cNvPr id="76806" name="AutoShape 6"/>
          <p:cNvSpPr>
            <a:spLocks noChangeArrowheads="1"/>
          </p:cNvSpPr>
          <p:nvPr/>
        </p:nvSpPr>
        <p:spPr bwMode="auto">
          <a:xfrm>
            <a:off x="971550" y="5302250"/>
            <a:ext cx="1584325" cy="7207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cs-CZ" sz="2000"/>
              <a:t>E →</a:t>
            </a:r>
            <a:r>
              <a:rPr lang="en-US" sz="2000"/>
              <a:t> </a:t>
            </a:r>
            <a:r>
              <a:rPr lang="cs-CZ" sz="2000"/>
              <a:t>T</a:t>
            </a:r>
            <a:r>
              <a:rPr lang="en-US" sz="2000"/>
              <a:t>♦</a:t>
            </a:r>
          </a:p>
          <a:p>
            <a:r>
              <a:rPr lang="cs-CZ" sz="2000"/>
              <a:t>T → T </a:t>
            </a:r>
            <a:r>
              <a:rPr lang="en-US" sz="2000"/>
              <a:t>♦</a:t>
            </a:r>
            <a:r>
              <a:rPr lang="cs-CZ" sz="2000" b="1">
                <a:solidFill>
                  <a:schemeClr val="accent2"/>
                </a:solidFill>
              </a:rPr>
              <a:t>*</a:t>
            </a:r>
            <a:r>
              <a:rPr lang="cs-CZ" sz="2000"/>
              <a:t> F</a:t>
            </a:r>
            <a:endParaRPr lang="en-US" sz="2000"/>
          </a:p>
        </p:txBody>
      </p:sp>
      <p:sp>
        <p:nvSpPr>
          <p:cNvPr id="76807" name="AutoShape 7"/>
          <p:cNvSpPr>
            <a:spLocks noChangeArrowheads="1"/>
          </p:cNvSpPr>
          <p:nvPr/>
        </p:nvSpPr>
        <p:spPr bwMode="auto">
          <a:xfrm>
            <a:off x="971550" y="6308725"/>
            <a:ext cx="1584325" cy="47625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cs-CZ" sz="2000"/>
              <a:t>T → F</a:t>
            </a:r>
            <a:r>
              <a:rPr lang="en-US" sz="2000"/>
              <a:t>♦</a:t>
            </a:r>
          </a:p>
        </p:txBody>
      </p:sp>
      <p:sp>
        <p:nvSpPr>
          <p:cNvPr id="76808" name="AutoShape 8"/>
          <p:cNvSpPr>
            <a:spLocks noChangeArrowheads="1"/>
          </p:cNvSpPr>
          <p:nvPr/>
        </p:nvSpPr>
        <p:spPr bwMode="auto">
          <a:xfrm>
            <a:off x="3708400" y="1557338"/>
            <a:ext cx="1584325" cy="244951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cs-CZ" sz="2000"/>
              <a:t>F → </a:t>
            </a:r>
            <a:r>
              <a:rPr lang="cs-CZ" sz="2000" b="1">
                <a:solidFill>
                  <a:schemeClr val="accent2"/>
                </a:solidFill>
              </a:rPr>
              <a:t>( </a:t>
            </a:r>
            <a:r>
              <a:rPr lang="en-US" sz="2000"/>
              <a:t>♦</a:t>
            </a:r>
            <a:r>
              <a:rPr lang="cs-CZ" sz="2000"/>
              <a:t>E </a:t>
            </a:r>
            <a:r>
              <a:rPr lang="cs-CZ" sz="2000" b="1">
                <a:solidFill>
                  <a:schemeClr val="accent2"/>
                </a:solidFill>
              </a:rPr>
              <a:t>)</a:t>
            </a:r>
            <a:endParaRPr lang="en-US" sz="2000"/>
          </a:p>
          <a:p>
            <a:r>
              <a:rPr lang="cs-CZ" sz="2000"/>
              <a:t>E →</a:t>
            </a:r>
            <a:r>
              <a:rPr lang="en-US" sz="2000"/>
              <a:t> ♦</a:t>
            </a:r>
            <a:r>
              <a:rPr lang="cs-CZ" sz="2000"/>
              <a:t>E </a:t>
            </a:r>
            <a:r>
              <a:rPr lang="cs-CZ" sz="2000" b="1">
                <a:solidFill>
                  <a:schemeClr val="accent2"/>
                </a:solidFill>
              </a:rPr>
              <a:t>+</a:t>
            </a:r>
            <a:r>
              <a:rPr lang="cs-CZ" sz="2000"/>
              <a:t> T</a:t>
            </a:r>
          </a:p>
          <a:p>
            <a:r>
              <a:rPr lang="cs-CZ" sz="2000"/>
              <a:t>E →</a:t>
            </a:r>
            <a:r>
              <a:rPr lang="en-US" sz="2000"/>
              <a:t> ♦</a:t>
            </a:r>
            <a:r>
              <a:rPr lang="cs-CZ" sz="2000"/>
              <a:t>T</a:t>
            </a:r>
          </a:p>
          <a:p>
            <a:r>
              <a:rPr lang="cs-CZ" sz="2000"/>
              <a:t>T → </a:t>
            </a:r>
            <a:r>
              <a:rPr lang="en-US" sz="2000"/>
              <a:t>♦</a:t>
            </a:r>
            <a:r>
              <a:rPr lang="cs-CZ" sz="2000"/>
              <a:t>T </a:t>
            </a:r>
            <a:r>
              <a:rPr lang="cs-CZ" sz="2000" b="1">
                <a:solidFill>
                  <a:schemeClr val="accent2"/>
                </a:solidFill>
              </a:rPr>
              <a:t>*</a:t>
            </a:r>
            <a:r>
              <a:rPr lang="cs-CZ" sz="2000"/>
              <a:t> F</a:t>
            </a:r>
          </a:p>
          <a:p>
            <a:r>
              <a:rPr lang="cs-CZ" sz="2000"/>
              <a:t>T → </a:t>
            </a:r>
            <a:r>
              <a:rPr lang="en-US" sz="2000"/>
              <a:t>♦</a:t>
            </a:r>
            <a:r>
              <a:rPr lang="cs-CZ" sz="2000"/>
              <a:t>F</a:t>
            </a:r>
          </a:p>
          <a:p>
            <a:r>
              <a:rPr lang="cs-CZ" sz="2000"/>
              <a:t>F → </a:t>
            </a:r>
            <a:r>
              <a:rPr lang="en-US" sz="2000"/>
              <a:t>♦</a:t>
            </a:r>
            <a:r>
              <a:rPr lang="cs-CZ" sz="2000" b="1">
                <a:solidFill>
                  <a:schemeClr val="accent2"/>
                </a:solidFill>
              </a:rPr>
              <a:t>(</a:t>
            </a:r>
            <a:r>
              <a:rPr lang="cs-CZ" sz="2000"/>
              <a:t> E </a:t>
            </a:r>
            <a:r>
              <a:rPr lang="cs-CZ" sz="2000" b="1">
                <a:solidFill>
                  <a:schemeClr val="accent2"/>
                </a:solidFill>
              </a:rPr>
              <a:t>)</a:t>
            </a:r>
          </a:p>
          <a:p>
            <a:r>
              <a:rPr lang="cs-CZ" sz="2000"/>
              <a:t>F → </a:t>
            </a:r>
            <a:r>
              <a:rPr lang="en-US" sz="2000"/>
              <a:t>♦</a:t>
            </a:r>
            <a:r>
              <a:rPr lang="cs-CZ" sz="2000" b="1">
                <a:solidFill>
                  <a:schemeClr val="accent2"/>
                </a:solidFill>
              </a:rPr>
              <a:t>id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76809" name="AutoShape 9"/>
          <p:cNvSpPr>
            <a:spLocks noChangeArrowheads="1"/>
          </p:cNvSpPr>
          <p:nvPr/>
        </p:nvSpPr>
        <p:spPr bwMode="auto">
          <a:xfrm>
            <a:off x="3708400" y="4221163"/>
            <a:ext cx="1584325" cy="47625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cs-CZ" sz="2000"/>
              <a:t>F → </a:t>
            </a:r>
            <a:r>
              <a:rPr lang="cs-CZ" sz="2000" b="1">
                <a:solidFill>
                  <a:schemeClr val="accent2"/>
                </a:solidFill>
              </a:rPr>
              <a:t>id</a:t>
            </a:r>
            <a:r>
              <a:rPr lang="en-US" sz="2000"/>
              <a:t>♦</a:t>
            </a:r>
          </a:p>
        </p:txBody>
      </p:sp>
      <p:sp>
        <p:nvSpPr>
          <p:cNvPr id="76810" name="AutoShape 10"/>
          <p:cNvSpPr>
            <a:spLocks noChangeArrowheads="1"/>
          </p:cNvSpPr>
          <p:nvPr/>
        </p:nvSpPr>
        <p:spPr bwMode="auto">
          <a:xfrm>
            <a:off x="3708400" y="4941888"/>
            <a:ext cx="1584325" cy="18446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cs-CZ" sz="2000"/>
              <a:t>E →</a:t>
            </a:r>
            <a:r>
              <a:rPr lang="en-US" sz="2000"/>
              <a:t> </a:t>
            </a:r>
            <a:r>
              <a:rPr lang="cs-CZ" sz="2000"/>
              <a:t>E </a:t>
            </a:r>
            <a:r>
              <a:rPr lang="cs-CZ" sz="2000" b="1">
                <a:solidFill>
                  <a:schemeClr val="accent2"/>
                </a:solidFill>
              </a:rPr>
              <a:t>+</a:t>
            </a:r>
            <a:r>
              <a:rPr lang="cs-CZ" sz="2000"/>
              <a:t> </a:t>
            </a:r>
            <a:r>
              <a:rPr lang="en-US" sz="2000"/>
              <a:t>♦</a:t>
            </a:r>
            <a:r>
              <a:rPr lang="cs-CZ" sz="2000"/>
              <a:t>T</a:t>
            </a:r>
          </a:p>
          <a:p>
            <a:r>
              <a:rPr lang="cs-CZ" sz="2000"/>
              <a:t>T → </a:t>
            </a:r>
            <a:r>
              <a:rPr lang="en-US" sz="2000"/>
              <a:t>♦</a:t>
            </a:r>
            <a:r>
              <a:rPr lang="cs-CZ" sz="2000"/>
              <a:t>T </a:t>
            </a:r>
            <a:r>
              <a:rPr lang="cs-CZ" sz="2000" b="1">
                <a:solidFill>
                  <a:schemeClr val="accent2"/>
                </a:solidFill>
              </a:rPr>
              <a:t>*</a:t>
            </a:r>
            <a:r>
              <a:rPr lang="cs-CZ" sz="2000"/>
              <a:t> F</a:t>
            </a:r>
          </a:p>
          <a:p>
            <a:r>
              <a:rPr lang="cs-CZ" sz="2000"/>
              <a:t>T → </a:t>
            </a:r>
            <a:r>
              <a:rPr lang="en-US" sz="2000"/>
              <a:t>♦</a:t>
            </a:r>
            <a:r>
              <a:rPr lang="cs-CZ" sz="2000"/>
              <a:t>F</a:t>
            </a:r>
          </a:p>
          <a:p>
            <a:r>
              <a:rPr lang="cs-CZ" sz="2000"/>
              <a:t>F → </a:t>
            </a:r>
            <a:r>
              <a:rPr lang="en-US" sz="2000"/>
              <a:t>♦</a:t>
            </a:r>
            <a:r>
              <a:rPr lang="cs-CZ" sz="2000" b="1">
                <a:solidFill>
                  <a:schemeClr val="accent2"/>
                </a:solidFill>
              </a:rPr>
              <a:t>(</a:t>
            </a:r>
            <a:r>
              <a:rPr lang="cs-CZ" sz="2000"/>
              <a:t> E </a:t>
            </a:r>
            <a:r>
              <a:rPr lang="cs-CZ" sz="2000" b="1">
                <a:solidFill>
                  <a:schemeClr val="accent2"/>
                </a:solidFill>
              </a:rPr>
              <a:t>)</a:t>
            </a:r>
          </a:p>
          <a:p>
            <a:r>
              <a:rPr lang="cs-CZ" sz="2000"/>
              <a:t>F → </a:t>
            </a:r>
            <a:r>
              <a:rPr lang="en-US" sz="2000"/>
              <a:t>♦</a:t>
            </a:r>
            <a:r>
              <a:rPr lang="cs-CZ" sz="2000" b="1">
                <a:solidFill>
                  <a:schemeClr val="accent2"/>
                </a:solidFill>
              </a:rPr>
              <a:t>id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76811" name="AutoShape 11"/>
          <p:cNvSpPr>
            <a:spLocks noChangeArrowheads="1"/>
          </p:cNvSpPr>
          <p:nvPr/>
        </p:nvSpPr>
        <p:spPr bwMode="auto">
          <a:xfrm>
            <a:off x="6588125" y="1557338"/>
            <a:ext cx="1584325" cy="10080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cs-CZ" sz="2000"/>
              <a:t>T → T </a:t>
            </a:r>
            <a:r>
              <a:rPr lang="cs-CZ" sz="2000" b="1">
                <a:solidFill>
                  <a:schemeClr val="accent2"/>
                </a:solidFill>
              </a:rPr>
              <a:t>*</a:t>
            </a:r>
            <a:r>
              <a:rPr lang="cs-CZ" sz="2000"/>
              <a:t> </a:t>
            </a:r>
            <a:r>
              <a:rPr lang="en-US" sz="2000"/>
              <a:t>♦</a:t>
            </a:r>
            <a:r>
              <a:rPr lang="cs-CZ" sz="2000"/>
              <a:t>F</a:t>
            </a:r>
          </a:p>
          <a:p>
            <a:r>
              <a:rPr lang="cs-CZ" sz="2000"/>
              <a:t>F → </a:t>
            </a:r>
            <a:r>
              <a:rPr lang="en-US" sz="2000"/>
              <a:t>♦</a:t>
            </a:r>
            <a:r>
              <a:rPr lang="cs-CZ" sz="2000" b="1">
                <a:solidFill>
                  <a:schemeClr val="accent2"/>
                </a:solidFill>
              </a:rPr>
              <a:t>(</a:t>
            </a:r>
            <a:r>
              <a:rPr lang="cs-CZ" sz="2000"/>
              <a:t> E </a:t>
            </a:r>
            <a:r>
              <a:rPr lang="cs-CZ" sz="2000" b="1">
                <a:solidFill>
                  <a:schemeClr val="accent2"/>
                </a:solidFill>
              </a:rPr>
              <a:t>)</a:t>
            </a:r>
          </a:p>
          <a:p>
            <a:r>
              <a:rPr lang="cs-CZ" sz="2000"/>
              <a:t>F → </a:t>
            </a:r>
            <a:r>
              <a:rPr lang="en-US" sz="2000"/>
              <a:t>♦</a:t>
            </a:r>
            <a:r>
              <a:rPr lang="cs-CZ" sz="2000" b="1">
                <a:solidFill>
                  <a:schemeClr val="accent2"/>
                </a:solidFill>
              </a:rPr>
              <a:t>id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76812" name="AutoShape 12"/>
          <p:cNvSpPr>
            <a:spLocks noChangeArrowheads="1"/>
          </p:cNvSpPr>
          <p:nvPr/>
        </p:nvSpPr>
        <p:spPr bwMode="auto">
          <a:xfrm>
            <a:off x="6588125" y="2852738"/>
            <a:ext cx="1584325" cy="7207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cs-CZ" sz="2000"/>
              <a:t>F → </a:t>
            </a:r>
            <a:r>
              <a:rPr lang="cs-CZ" sz="2000" b="1">
                <a:solidFill>
                  <a:schemeClr val="accent2"/>
                </a:solidFill>
              </a:rPr>
              <a:t>(</a:t>
            </a:r>
            <a:r>
              <a:rPr lang="cs-CZ" sz="2000"/>
              <a:t> E </a:t>
            </a:r>
            <a:r>
              <a:rPr lang="en-US" sz="2000"/>
              <a:t>♦</a:t>
            </a:r>
            <a:r>
              <a:rPr lang="cs-CZ" sz="2000" b="1">
                <a:solidFill>
                  <a:schemeClr val="accent2"/>
                </a:solidFill>
              </a:rPr>
              <a:t>)</a:t>
            </a:r>
          </a:p>
          <a:p>
            <a:r>
              <a:rPr lang="cs-CZ" sz="2000"/>
              <a:t>E →</a:t>
            </a:r>
            <a:r>
              <a:rPr lang="en-US" sz="2000"/>
              <a:t> </a:t>
            </a:r>
            <a:r>
              <a:rPr lang="cs-CZ" sz="2000"/>
              <a:t>E </a:t>
            </a:r>
            <a:r>
              <a:rPr lang="en-US" sz="2000"/>
              <a:t>♦</a:t>
            </a:r>
            <a:r>
              <a:rPr lang="cs-CZ" sz="2000" b="1">
                <a:solidFill>
                  <a:schemeClr val="accent2"/>
                </a:solidFill>
              </a:rPr>
              <a:t>+</a:t>
            </a:r>
            <a:r>
              <a:rPr lang="cs-CZ" sz="2000"/>
              <a:t> T</a:t>
            </a:r>
            <a:endParaRPr lang="en-US" sz="2000"/>
          </a:p>
        </p:txBody>
      </p:sp>
      <p:sp>
        <p:nvSpPr>
          <p:cNvPr id="76813" name="AutoShape 13"/>
          <p:cNvSpPr>
            <a:spLocks noChangeArrowheads="1"/>
          </p:cNvSpPr>
          <p:nvPr/>
        </p:nvSpPr>
        <p:spPr bwMode="auto">
          <a:xfrm>
            <a:off x="6588125" y="3860800"/>
            <a:ext cx="1584325" cy="7207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cs-CZ" sz="2000"/>
              <a:t>E →</a:t>
            </a:r>
            <a:r>
              <a:rPr lang="en-US" sz="2000"/>
              <a:t> </a:t>
            </a:r>
            <a:r>
              <a:rPr lang="cs-CZ" sz="2000"/>
              <a:t>E </a:t>
            </a:r>
            <a:r>
              <a:rPr lang="cs-CZ" sz="2000" b="1">
                <a:solidFill>
                  <a:schemeClr val="accent2"/>
                </a:solidFill>
              </a:rPr>
              <a:t>+</a:t>
            </a:r>
            <a:r>
              <a:rPr lang="cs-CZ" sz="2000"/>
              <a:t> T</a:t>
            </a:r>
            <a:r>
              <a:rPr lang="en-US" sz="2000"/>
              <a:t>♦</a:t>
            </a:r>
          </a:p>
          <a:p>
            <a:r>
              <a:rPr lang="cs-CZ" sz="2000"/>
              <a:t>T → T </a:t>
            </a:r>
            <a:r>
              <a:rPr lang="en-US" sz="2000"/>
              <a:t>♦</a:t>
            </a:r>
            <a:r>
              <a:rPr lang="cs-CZ" sz="2000" b="1">
                <a:solidFill>
                  <a:schemeClr val="accent2"/>
                </a:solidFill>
              </a:rPr>
              <a:t>*</a:t>
            </a:r>
            <a:r>
              <a:rPr lang="cs-CZ" sz="2000"/>
              <a:t> F</a:t>
            </a:r>
            <a:endParaRPr lang="en-US" sz="2000"/>
          </a:p>
        </p:txBody>
      </p:sp>
      <p:sp>
        <p:nvSpPr>
          <p:cNvPr id="76814" name="AutoShape 14"/>
          <p:cNvSpPr>
            <a:spLocks noChangeArrowheads="1"/>
          </p:cNvSpPr>
          <p:nvPr/>
        </p:nvSpPr>
        <p:spPr bwMode="auto">
          <a:xfrm>
            <a:off x="6588125" y="4868863"/>
            <a:ext cx="1584325" cy="47625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cs-CZ" sz="2000"/>
              <a:t>T → T </a:t>
            </a:r>
            <a:r>
              <a:rPr lang="cs-CZ" sz="2000" b="1">
                <a:solidFill>
                  <a:schemeClr val="accent2"/>
                </a:solidFill>
              </a:rPr>
              <a:t>*</a:t>
            </a:r>
            <a:r>
              <a:rPr lang="cs-CZ" sz="2000"/>
              <a:t> F</a:t>
            </a:r>
            <a:r>
              <a:rPr lang="en-US" sz="2000"/>
              <a:t>♦</a:t>
            </a:r>
          </a:p>
        </p:txBody>
      </p:sp>
      <p:sp>
        <p:nvSpPr>
          <p:cNvPr id="76815" name="AutoShape 15"/>
          <p:cNvSpPr>
            <a:spLocks noChangeArrowheads="1"/>
          </p:cNvSpPr>
          <p:nvPr/>
        </p:nvSpPr>
        <p:spPr bwMode="auto">
          <a:xfrm>
            <a:off x="6588125" y="5589588"/>
            <a:ext cx="1584325" cy="47625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cs-CZ" sz="2000"/>
              <a:t>F → </a:t>
            </a:r>
            <a:r>
              <a:rPr lang="cs-CZ" sz="2000" b="1">
                <a:solidFill>
                  <a:schemeClr val="accent2"/>
                </a:solidFill>
              </a:rPr>
              <a:t>(</a:t>
            </a:r>
            <a:r>
              <a:rPr lang="cs-CZ" sz="2000"/>
              <a:t> E </a:t>
            </a:r>
            <a:r>
              <a:rPr lang="cs-CZ" sz="2000" b="1">
                <a:solidFill>
                  <a:schemeClr val="accent2"/>
                </a:solidFill>
              </a:rPr>
              <a:t>)</a:t>
            </a:r>
            <a:r>
              <a:rPr lang="en-US" sz="2000"/>
              <a:t>♦</a:t>
            </a:r>
          </a:p>
        </p:txBody>
      </p:sp>
      <p:sp>
        <p:nvSpPr>
          <p:cNvPr id="52239" name="Text Box 16"/>
          <p:cNvSpPr txBox="1">
            <a:spLocks noChangeArrowheads="1"/>
          </p:cNvSpPr>
          <p:nvPr/>
        </p:nvSpPr>
        <p:spPr bwMode="auto">
          <a:xfrm>
            <a:off x="468313" y="1628775"/>
            <a:ext cx="331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I</a:t>
            </a:r>
            <a:r>
              <a:rPr lang="cs-CZ" baseline="-25000"/>
              <a:t>0</a:t>
            </a:r>
            <a:endParaRPr lang="en-US" baseline="-25000"/>
          </a:p>
        </p:txBody>
      </p:sp>
      <p:sp>
        <p:nvSpPr>
          <p:cNvPr id="76817" name="Text Box 17"/>
          <p:cNvSpPr txBox="1">
            <a:spLocks noChangeArrowheads="1"/>
          </p:cNvSpPr>
          <p:nvPr/>
        </p:nvSpPr>
        <p:spPr bwMode="auto">
          <a:xfrm>
            <a:off x="468313" y="4292600"/>
            <a:ext cx="331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I</a:t>
            </a:r>
            <a:r>
              <a:rPr lang="cs-CZ" baseline="-25000"/>
              <a:t>1</a:t>
            </a:r>
            <a:endParaRPr lang="en-US" baseline="-25000"/>
          </a:p>
        </p:txBody>
      </p:sp>
      <p:sp>
        <p:nvSpPr>
          <p:cNvPr id="76818" name="Text Box 18"/>
          <p:cNvSpPr txBox="1">
            <a:spLocks noChangeArrowheads="1"/>
          </p:cNvSpPr>
          <p:nvPr/>
        </p:nvSpPr>
        <p:spPr bwMode="auto">
          <a:xfrm>
            <a:off x="468313" y="5300663"/>
            <a:ext cx="3317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I</a:t>
            </a:r>
            <a:r>
              <a:rPr lang="cs-CZ" baseline="-25000"/>
              <a:t>2</a:t>
            </a:r>
            <a:endParaRPr lang="en-US" baseline="-25000"/>
          </a:p>
        </p:txBody>
      </p:sp>
      <p:sp>
        <p:nvSpPr>
          <p:cNvPr id="76819" name="Text Box 19"/>
          <p:cNvSpPr txBox="1">
            <a:spLocks noChangeArrowheads="1"/>
          </p:cNvSpPr>
          <p:nvPr/>
        </p:nvSpPr>
        <p:spPr bwMode="auto">
          <a:xfrm>
            <a:off x="468313" y="6237288"/>
            <a:ext cx="3317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I</a:t>
            </a:r>
            <a:r>
              <a:rPr lang="cs-CZ" baseline="-25000"/>
              <a:t>3</a:t>
            </a:r>
            <a:endParaRPr lang="en-US" baseline="-25000"/>
          </a:p>
        </p:txBody>
      </p:sp>
      <p:sp>
        <p:nvSpPr>
          <p:cNvPr id="76820" name="Text Box 20"/>
          <p:cNvSpPr txBox="1">
            <a:spLocks noChangeArrowheads="1"/>
          </p:cNvSpPr>
          <p:nvPr/>
        </p:nvSpPr>
        <p:spPr bwMode="auto">
          <a:xfrm>
            <a:off x="3203575" y="1628775"/>
            <a:ext cx="331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I</a:t>
            </a:r>
            <a:r>
              <a:rPr lang="cs-CZ" baseline="-25000"/>
              <a:t>4</a:t>
            </a:r>
            <a:endParaRPr lang="en-US" baseline="-25000"/>
          </a:p>
        </p:txBody>
      </p:sp>
      <p:sp>
        <p:nvSpPr>
          <p:cNvPr id="76821" name="Text Box 21"/>
          <p:cNvSpPr txBox="1">
            <a:spLocks noChangeArrowheads="1"/>
          </p:cNvSpPr>
          <p:nvPr/>
        </p:nvSpPr>
        <p:spPr bwMode="auto">
          <a:xfrm>
            <a:off x="3203575" y="4221163"/>
            <a:ext cx="3317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I</a:t>
            </a:r>
            <a:r>
              <a:rPr lang="cs-CZ" baseline="-25000"/>
              <a:t>5</a:t>
            </a:r>
            <a:endParaRPr lang="en-US" baseline="-25000"/>
          </a:p>
        </p:txBody>
      </p:sp>
      <p:sp>
        <p:nvSpPr>
          <p:cNvPr id="76822" name="Text Box 22"/>
          <p:cNvSpPr txBox="1">
            <a:spLocks noChangeArrowheads="1"/>
          </p:cNvSpPr>
          <p:nvPr/>
        </p:nvSpPr>
        <p:spPr bwMode="auto">
          <a:xfrm>
            <a:off x="3203575" y="5013325"/>
            <a:ext cx="331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I</a:t>
            </a:r>
            <a:r>
              <a:rPr lang="cs-CZ" baseline="-25000"/>
              <a:t>6</a:t>
            </a:r>
            <a:endParaRPr lang="en-US" baseline="-25000"/>
          </a:p>
        </p:txBody>
      </p:sp>
      <p:sp>
        <p:nvSpPr>
          <p:cNvPr id="76823" name="Text Box 23"/>
          <p:cNvSpPr txBox="1">
            <a:spLocks noChangeArrowheads="1"/>
          </p:cNvSpPr>
          <p:nvPr/>
        </p:nvSpPr>
        <p:spPr bwMode="auto">
          <a:xfrm>
            <a:off x="6084888" y="1628775"/>
            <a:ext cx="331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I</a:t>
            </a:r>
            <a:r>
              <a:rPr lang="cs-CZ" baseline="-25000"/>
              <a:t>7</a:t>
            </a:r>
            <a:endParaRPr lang="en-US" baseline="-25000"/>
          </a:p>
        </p:txBody>
      </p:sp>
      <p:sp>
        <p:nvSpPr>
          <p:cNvPr id="76824" name="Text Box 24"/>
          <p:cNvSpPr txBox="1">
            <a:spLocks noChangeArrowheads="1"/>
          </p:cNvSpPr>
          <p:nvPr/>
        </p:nvSpPr>
        <p:spPr bwMode="auto">
          <a:xfrm>
            <a:off x="6084888" y="2852738"/>
            <a:ext cx="3317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I</a:t>
            </a:r>
            <a:r>
              <a:rPr lang="cs-CZ" baseline="-25000"/>
              <a:t>8</a:t>
            </a:r>
            <a:endParaRPr lang="en-US" baseline="-25000"/>
          </a:p>
        </p:txBody>
      </p:sp>
      <p:sp>
        <p:nvSpPr>
          <p:cNvPr id="76825" name="Text Box 25"/>
          <p:cNvSpPr txBox="1">
            <a:spLocks noChangeArrowheads="1"/>
          </p:cNvSpPr>
          <p:nvPr/>
        </p:nvSpPr>
        <p:spPr bwMode="auto">
          <a:xfrm>
            <a:off x="6084888" y="3860800"/>
            <a:ext cx="331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I</a:t>
            </a:r>
            <a:r>
              <a:rPr lang="cs-CZ" baseline="-25000"/>
              <a:t>9</a:t>
            </a:r>
            <a:endParaRPr lang="en-US" baseline="-25000"/>
          </a:p>
        </p:txBody>
      </p:sp>
      <p:sp>
        <p:nvSpPr>
          <p:cNvPr id="76826" name="Text Box 26"/>
          <p:cNvSpPr txBox="1">
            <a:spLocks noChangeArrowheads="1"/>
          </p:cNvSpPr>
          <p:nvPr/>
        </p:nvSpPr>
        <p:spPr bwMode="auto">
          <a:xfrm>
            <a:off x="6084888" y="4868863"/>
            <a:ext cx="415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I</a:t>
            </a:r>
            <a:r>
              <a:rPr lang="cs-CZ" baseline="-25000"/>
              <a:t>10</a:t>
            </a:r>
            <a:endParaRPr lang="en-US" baseline="-25000"/>
          </a:p>
        </p:txBody>
      </p:sp>
      <p:sp>
        <p:nvSpPr>
          <p:cNvPr id="76827" name="Text Box 27"/>
          <p:cNvSpPr txBox="1">
            <a:spLocks noChangeArrowheads="1"/>
          </p:cNvSpPr>
          <p:nvPr/>
        </p:nvSpPr>
        <p:spPr bwMode="auto">
          <a:xfrm>
            <a:off x="6084888" y="5589588"/>
            <a:ext cx="415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I</a:t>
            </a:r>
            <a:r>
              <a:rPr lang="cs-CZ" baseline="-25000"/>
              <a:t>11</a:t>
            </a:r>
            <a:endParaRPr lang="en-US" baseline="-25000"/>
          </a:p>
        </p:txBody>
      </p:sp>
      <p:sp>
        <p:nvSpPr>
          <p:cNvPr id="76841" name="Freeform 41"/>
          <p:cNvSpPr>
            <a:spLocks/>
          </p:cNvSpPr>
          <p:nvPr/>
        </p:nvSpPr>
        <p:spPr bwMode="auto">
          <a:xfrm flipH="1">
            <a:off x="755650" y="3357563"/>
            <a:ext cx="220663" cy="1152525"/>
          </a:xfrm>
          <a:custGeom>
            <a:avLst/>
            <a:gdLst>
              <a:gd name="T0" fmla="*/ 0 w 139"/>
              <a:gd name="T1" fmla="*/ 0 h 726"/>
              <a:gd name="T2" fmla="*/ 139 w 139"/>
              <a:gd name="T3" fmla="*/ 396 h 726"/>
              <a:gd name="T4" fmla="*/ 0 w 139"/>
              <a:gd name="T5" fmla="*/ 726 h 726"/>
              <a:gd name="T6" fmla="*/ 0 60000 65536"/>
              <a:gd name="T7" fmla="*/ 0 60000 65536"/>
              <a:gd name="T8" fmla="*/ 0 60000 65536"/>
              <a:gd name="T9" fmla="*/ 0 w 139"/>
              <a:gd name="T10" fmla="*/ 0 h 726"/>
              <a:gd name="T11" fmla="*/ 139 w 139"/>
              <a:gd name="T12" fmla="*/ 726 h 7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" h="726">
                <a:moveTo>
                  <a:pt x="0" y="0"/>
                </a:moveTo>
                <a:cubicBezTo>
                  <a:pt x="23" y="66"/>
                  <a:pt x="139" y="275"/>
                  <a:pt x="139" y="396"/>
                </a:cubicBezTo>
                <a:cubicBezTo>
                  <a:pt x="139" y="517"/>
                  <a:pt x="29" y="657"/>
                  <a:pt x="0" y="72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76842" name="Freeform 42"/>
          <p:cNvSpPr>
            <a:spLocks/>
          </p:cNvSpPr>
          <p:nvPr/>
        </p:nvSpPr>
        <p:spPr bwMode="auto">
          <a:xfrm>
            <a:off x="612775" y="2998788"/>
            <a:ext cx="350838" cy="2513012"/>
          </a:xfrm>
          <a:custGeom>
            <a:avLst/>
            <a:gdLst>
              <a:gd name="T0" fmla="*/ 221 w 221"/>
              <a:gd name="T1" fmla="*/ 0 h 1583"/>
              <a:gd name="T2" fmla="*/ 0 w 221"/>
              <a:gd name="T3" fmla="*/ 565 h 1583"/>
              <a:gd name="T4" fmla="*/ 221 w 221"/>
              <a:gd name="T5" fmla="*/ 1583 h 1583"/>
              <a:gd name="T6" fmla="*/ 0 60000 65536"/>
              <a:gd name="T7" fmla="*/ 0 60000 65536"/>
              <a:gd name="T8" fmla="*/ 0 60000 65536"/>
              <a:gd name="T9" fmla="*/ 0 w 221"/>
              <a:gd name="T10" fmla="*/ 0 h 1583"/>
              <a:gd name="T11" fmla="*/ 221 w 221"/>
              <a:gd name="T12" fmla="*/ 1583 h 15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" h="1583">
                <a:moveTo>
                  <a:pt x="221" y="0"/>
                </a:moveTo>
                <a:cubicBezTo>
                  <a:pt x="185" y="94"/>
                  <a:pt x="0" y="301"/>
                  <a:pt x="0" y="565"/>
                </a:cubicBezTo>
                <a:cubicBezTo>
                  <a:pt x="0" y="829"/>
                  <a:pt x="175" y="1371"/>
                  <a:pt x="221" y="158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76843" name="Freeform 43"/>
          <p:cNvSpPr>
            <a:spLocks/>
          </p:cNvSpPr>
          <p:nvPr/>
        </p:nvSpPr>
        <p:spPr bwMode="auto">
          <a:xfrm>
            <a:off x="403225" y="2224088"/>
            <a:ext cx="552450" cy="4210050"/>
          </a:xfrm>
          <a:custGeom>
            <a:avLst/>
            <a:gdLst>
              <a:gd name="T0" fmla="*/ 348 w 348"/>
              <a:gd name="T1" fmla="*/ 0 h 2652"/>
              <a:gd name="T2" fmla="*/ 0 w 348"/>
              <a:gd name="T3" fmla="*/ 1012 h 2652"/>
              <a:gd name="T4" fmla="*/ 343 w 348"/>
              <a:gd name="T5" fmla="*/ 2652 h 2652"/>
              <a:gd name="T6" fmla="*/ 0 60000 65536"/>
              <a:gd name="T7" fmla="*/ 0 60000 65536"/>
              <a:gd name="T8" fmla="*/ 0 60000 65536"/>
              <a:gd name="T9" fmla="*/ 0 w 348"/>
              <a:gd name="T10" fmla="*/ 0 h 2652"/>
              <a:gd name="T11" fmla="*/ 348 w 348"/>
              <a:gd name="T12" fmla="*/ 2652 h 26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8" h="2652">
                <a:moveTo>
                  <a:pt x="348" y="0"/>
                </a:moveTo>
                <a:cubicBezTo>
                  <a:pt x="290" y="168"/>
                  <a:pt x="1" y="570"/>
                  <a:pt x="0" y="1012"/>
                </a:cubicBezTo>
                <a:cubicBezTo>
                  <a:pt x="0" y="1405"/>
                  <a:pt x="272" y="2310"/>
                  <a:pt x="343" y="26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76844" name="Line 44"/>
          <p:cNvSpPr>
            <a:spLocks noChangeShapeType="1"/>
          </p:cNvSpPr>
          <p:nvPr/>
        </p:nvSpPr>
        <p:spPr bwMode="auto">
          <a:xfrm>
            <a:off x="2555875" y="2205038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76845" name="Line 45"/>
          <p:cNvSpPr>
            <a:spLocks noChangeShapeType="1"/>
          </p:cNvSpPr>
          <p:nvPr/>
        </p:nvSpPr>
        <p:spPr bwMode="auto">
          <a:xfrm>
            <a:off x="2555875" y="2420938"/>
            <a:ext cx="1152525" cy="2160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76846" name="Line 46"/>
          <p:cNvSpPr>
            <a:spLocks noChangeShapeType="1"/>
          </p:cNvSpPr>
          <p:nvPr/>
        </p:nvSpPr>
        <p:spPr bwMode="auto">
          <a:xfrm>
            <a:off x="2555875" y="4652963"/>
            <a:ext cx="1152525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76847" name="Freeform 47"/>
          <p:cNvSpPr>
            <a:spLocks/>
          </p:cNvSpPr>
          <p:nvPr/>
        </p:nvSpPr>
        <p:spPr bwMode="auto">
          <a:xfrm>
            <a:off x="2422525" y="2232025"/>
            <a:ext cx="4167188" cy="3055938"/>
          </a:xfrm>
          <a:custGeom>
            <a:avLst/>
            <a:gdLst>
              <a:gd name="T0" fmla="*/ 0 w 2625"/>
              <a:gd name="T1" fmla="*/ 1925 h 1925"/>
              <a:gd name="T2" fmla="*/ 555 w 2625"/>
              <a:gd name="T3" fmla="*/ 1272 h 1925"/>
              <a:gd name="T4" fmla="*/ 1878 w 2625"/>
              <a:gd name="T5" fmla="*/ 1126 h 1925"/>
              <a:gd name="T6" fmla="*/ 2179 w 2625"/>
              <a:gd name="T7" fmla="*/ 213 h 1925"/>
              <a:gd name="T8" fmla="*/ 2625 w 2625"/>
              <a:gd name="T9" fmla="*/ 0 h 19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25"/>
              <a:gd name="T16" fmla="*/ 0 h 1925"/>
              <a:gd name="T17" fmla="*/ 2625 w 2625"/>
              <a:gd name="T18" fmla="*/ 1925 h 19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25" h="1925">
                <a:moveTo>
                  <a:pt x="0" y="1925"/>
                </a:moveTo>
                <a:cubicBezTo>
                  <a:pt x="92" y="1816"/>
                  <a:pt x="242" y="1405"/>
                  <a:pt x="555" y="1272"/>
                </a:cubicBezTo>
                <a:cubicBezTo>
                  <a:pt x="868" y="1139"/>
                  <a:pt x="1607" y="1302"/>
                  <a:pt x="1878" y="1126"/>
                </a:cubicBezTo>
                <a:cubicBezTo>
                  <a:pt x="2202" y="963"/>
                  <a:pt x="2054" y="401"/>
                  <a:pt x="2179" y="213"/>
                </a:cubicBezTo>
                <a:cubicBezTo>
                  <a:pt x="2304" y="25"/>
                  <a:pt x="2532" y="44"/>
                  <a:pt x="2625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76848" name="Line 48"/>
          <p:cNvSpPr>
            <a:spLocks noChangeShapeType="1"/>
          </p:cNvSpPr>
          <p:nvPr/>
        </p:nvSpPr>
        <p:spPr bwMode="auto">
          <a:xfrm flipV="1">
            <a:off x="5292725" y="32131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76849" name="Line 49"/>
          <p:cNvSpPr>
            <a:spLocks noChangeShapeType="1"/>
          </p:cNvSpPr>
          <p:nvPr/>
        </p:nvSpPr>
        <p:spPr bwMode="auto">
          <a:xfrm flipH="1">
            <a:off x="2555875" y="2852738"/>
            <a:ext cx="1152525" cy="3529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76850" name="Line 50"/>
          <p:cNvSpPr>
            <a:spLocks noChangeShapeType="1"/>
          </p:cNvSpPr>
          <p:nvPr/>
        </p:nvSpPr>
        <p:spPr bwMode="auto">
          <a:xfrm flipH="1">
            <a:off x="2555875" y="2492375"/>
            <a:ext cx="1152525" cy="302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76851" name="Freeform 51"/>
          <p:cNvSpPr>
            <a:spLocks/>
          </p:cNvSpPr>
          <p:nvPr/>
        </p:nvSpPr>
        <p:spPr bwMode="auto">
          <a:xfrm>
            <a:off x="5272088" y="1704975"/>
            <a:ext cx="450850" cy="368300"/>
          </a:xfrm>
          <a:custGeom>
            <a:avLst/>
            <a:gdLst>
              <a:gd name="T0" fmla="*/ 13 w 284"/>
              <a:gd name="T1" fmla="*/ 224 h 232"/>
              <a:gd name="T2" fmla="*/ 239 w 284"/>
              <a:gd name="T3" fmla="*/ 203 h 232"/>
              <a:gd name="T4" fmla="*/ 244 w 284"/>
              <a:gd name="T5" fmla="*/ 47 h 232"/>
              <a:gd name="T6" fmla="*/ 0 w 284"/>
              <a:gd name="T7" fmla="*/ 0 h 232"/>
              <a:gd name="T8" fmla="*/ 0 60000 65536"/>
              <a:gd name="T9" fmla="*/ 0 60000 65536"/>
              <a:gd name="T10" fmla="*/ 0 60000 65536"/>
              <a:gd name="T11" fmla="*/ 0 60000 65536"/>
              <a:gd name="T12" fmla="*/ 0 w 284"/>
              <a:gd name="T13" fmla="*/ 0 h 232"/>
              <a:gd name="T14" fmla="*/ 284 w 284"/>
              <a:gd name="T15" fmla="*/ 232 h 2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4" h="232">
                <a:moveTo>
                  <a:pt x="13" y="224"/>
                </a:moveTo>
                <a:cubicBezTo>
                  <a:pt x="51" y="221"/>
                  <a:pt x="201" y="232"/>
                  <a:pt x="239" y="203"/>
                </a:cubicBezTo>
                <a:cubicBezTo>
                  <a:pt x="277" y="174"/>
                  <a:pt x="284" y="81"/>
                  <a:pt x="244" y="47"/>
                </a:cubicBezTo>
                <a:cubicBezTo>
                  <a:pt x="204" y="13"/>
                  <a:pt x="51" y="1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76852" name="Freeform 52"/>
          <p:cNvSpPr>
            <a:spLocks/>
          </p:cNvSpPr>
          <p:nvPr/>
        </p:nvSpPr>
        <p:spPr bwMode="auto">
          <a:xfrm>
            <a:off x="5292725" y="3284538"/>
            <a:ext cx="220663" cy="1049337"/>
          </a:xfrm>
          <a:custGeom>
            <a:avLst/>
            <a:gdLst>
              <a:gd name="T0" fmla="*/ 0 w 139"/>
              <a:gd name="T1" fmla="*/ 0 h 661"/>
              <a:gd name="T2" fmla="*/ 139 w 139"/>
              <a:gd name="T3" fmla="*/ 396 h 661"/>
              <a:gd name="T4" fmla="*/ 3 w 139"/>
              <a:gd name="T5" fmla="*/ 661 h 661"/>
              <a:gd name="T6" fmla="*/ 0 60000 65536"/>
              <a:gd name="T7" fmla="*/ 0 60000 65536"/>
              <a:gd name="T8" fmla="*/ 0 60000 65536"/>
              <a:gd name="T9" fmla="*/ 0 w 139"/>
              <a:gd name="T10" fmla="*/ 0 h 661"/>
              <a:gd name="T11" fmla="*/ 139 w 139"/>
              <a:gd name="T12" fmla="*/ 661 h 6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" h="661">
                <a:moveTo>
                  <a:pt x="0" y="0"/>
                </a:moveTo>
                <a:cubicBezTo>
                  <a:pt x="23" y="66"/>
                  <a:pt x="139" y="286"/>
                  <a:pt x="139" y="396"/>
                </a:cubicBezTo>
                <a:cubicBezTo>
                  <a:pt x="139" y="517"/>
                  <a:pt x="31" y="606"/>
                  <a:pt x="3" y="66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76853" name="Line 53"/>
          <p:cNvSpPr>
            <a:spLocks noChangeShapeType="1"/>
          </p:cNvSpPr>
          <p:nvPr/>
        </p:nvSpPr>
        <p:spPr bwMode="auto">
          <a:xfrm flipV="1">
            <a:off x="5292725" y="4149725"/>
            <a:ext cx="1295400" cy="165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76854" name="Line 54"/>
          <p:cNvSpPr>
            <a:spLocks noChangeShapeType="1"/>
          </p:cNvSpPr>
          <p:nvPr/>
        </p:nvSpPr>
        <p:spPr bwMode="auto">
          <a:xfrm flipH="1">
            <a:off x="2555875" y="6524625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76855" name="Freeform 55"/>
          <p:cNvSpPr>
            <a:spLocks/>
          </p:cNvSpPr>
          <p:nvPr/>
        </p:nvSpPr>
        <p:spPr bwMode="auto">
          <a:xfrm flipV="1">
            <a:off x="5292725" y="4508500"/>
            <a:ext cx="220663" cy="865188"/>
          </a:xfrm>
          <a:custGeom>
            <a:avLst/>
            <a:gdLst>
              <a:gd name="T0" fmla="*/ 0 w 139"/>
              <a:gd name="T1" fmla="*/ 0 h 726"/>
              <a:gd name="T2" fmla="*/ 139 w 139"/>
              <a:gd name="T3" fmla="*/ 396 h 726"/>
              <a:gd name="T4" fmla="*/ 0 w 139"/>
              <a:gd name="T5" fmla="*/ 726 h 726"/>
              <a:gd name="T6" fmla="*/ 0 60000 65536"/>
              <a:gd name="T7" fmla="*/ 0 60000 65536"/>
              <a:gd name="T8" fmla="*/ 0 60000 65536"/>
              <a:gd name="T9" fmla="*/ 0 w 139"/>
              <a:gd name="T10" fmla="*/ 0 h 726"/>
              <a:gd name="T11" fmla="*/ 139 w 139"/>
              <a:gd name="T12" fmla="*/ 726 h 7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" h="726">
                <a:moveTo>
                  <a:pt x="0" y="0"/>
                </a:moveTo>
                <a:cubicBezTo>
                  <a:pt x="23" y="66"/>
                  <a:pt x="139" y="275"/>
                  <a:pt x="139" y="396"/>
                </a:cubicBezTo>
                <a:cubicBezTo>
                  <a:pt x="139" y="517"/>
                  <a:pt x="29" y="657"/>
                  <a:pt x="0" y="72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76856" name="Line 56"/>
          <p:cNvSpPr>
            <a:spLocks noChangeShapeType="1"/>
          </p:cNvSpPr>
          <p:nvPr/>
        </p:nvSpPr>
        <p:spPr bwMode="auto">
          <a:xfrm flipH="1">
            <a:off x="5292725" y="2133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76857" name="Freeform 57"/>
          <p:cNvSpPr>
            <a:spLocks/>
          </p:cNvSpPr>
          <p:nvPr/>
        </p:nvSpPr>
        <p:spPr bwMode="auto">
          <a:xfrm>
            <a:off x="5292725" y="2349500"/>
            <a:ext cx="1295400" cy="2141538"/>
          </a:xfrm>
          <a:custGeom>
            <a:avLst/>
            <a:gdLst>
              <a:gd name="T0" fmla="*/ 816 w 816"/>
              <a:gd name="T1" fmla="*/ 0 h 1349"/>
              <a:gd name="T2" fmla="*/ 454 w 816"/>
              <a:gd name="T3" fmla="*/ 206 h 1349"/>
              <a:gd name="T4" fmla="*/ 252 w 816"/>
              <a:gd name="T5" fmla="*/ 1130 h 1349"/>
              <a:gd name="T6" fmla="*/ 0 w 816"/>
              <a:gd name="T7" fmla="*/ 1315 h 1349"/>
              <a:gd name="T8" fmla="*/ 0 60000 65536"/>
              <a:gd name="T9" fmla="*/ 0 60000 65536"/>
              <a:gd name="T10" fmla="*/ 0 60000 65536"/>
              <a:gd name="T11" fmla="*/ 0 60000 65536"/>
              <a:gd name="T12" fmla="*/ 0 w 816"/>
              <a:gd name="T13" fmla="*/ 0 h 1349"/>
              <a:gd name="T14" fmla="*/ 816 w 816"/>
              <a:gd name="T15" fmla="*/ 1349 h 13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6" h="1349">
                <a:moveTo>
                  <a:pt x="816" y="0"/>
                </a:moveTo>
                <a:cubicBezTo>
                  <a:pt x="756" y="34"/>
                  <a:pt x="548" y="18"/>
                  <a:pt x="454" y="206"/>
                </a:cubicBezTo>
                <a:cubicBezTo>
                  <a:pt x="360" y="394"/>
                  <a:pt x="328" y="945"/>
                  <a:pt x="252" y="1130"/>
                </a:cubicBezTo>
                <a:cubicBezTo>
                  <a:pt x="116" y="1349"/>
                  <a:pt x="52" y="1276"/>
                  <a:pt x="0" y="131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76858" name="Freeform 58"/>
          <p:cNvSpPr>
            <a:spLocks/>
          </p:cNvSpPr>
          <p:nvPr/>
        </p:nvSpPr>
        <p:spPr bwMode="auto">
          <a:xfrm>
            <a:off x="8172450" y="1844675"/>
            <a:ext cx="431800" cy="3168650"/>
          </a:xfrm>
          <a:custGeom>
            <a:avLst/>
            <a:gdLst>
              <a:gd name="T0" fmla="*/ 0 w 161"/>
              <a:gd name="T1" fmla="*/ 0 h 1814"/>
              <a:gd name="T2" fmla="*/ 161 w 161"/>
              <a:gd name="T3" fmla="*/ 768 h 1814"/>
              <a:gd name="T4" fmla="*/ 0 w 161"/>
              <a:gd name="T5" fmla="*/ 1814 h 1814"/>
              <a:gd name="T6" fmla="*/ 0 60000 65536"/>
              <a:gd name="T7" fmla="*/ 0 60000 65536"/>
              <a:gd name="T8" fmla="*/ 0 60000 65536"/>
              <a:gd name="T9" fmla="*/ 0 w 161"/>
              <a:gd name="T10" fmla="*/ 0 h 1814"/>
              <a:gd name="T11" fmla="*/ 161 w 161"/>
              <a:gd name="T12" fmla="*/ 1814 h 18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1" h="1814">
                <a:moveTo>
                  <a:pt x="0" y="0"/>
                </a:moveTo>
                <a:cubicBezTo>
                  <a:pt x="27" y="128"/>
                  <a:pt x="161" y="466"/>
                  <a:pt x="161" y="768"/>
                </a:cubicBezTo>
                <a:cubicBezTo>
                  <a:pt x="161" y="1070"/>
                  <a:pt x="34" y="1596"/>
                  <a:pt x="0" y="181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76859" name="Freeform 59"/>
          <p:cNvSpPr>
            <a:spLocks/>
          </p:cNvSpPr>
          <p:nvPr/>
        </p:nvSpPr>
        <p:spPr bwMode="auto">
          <a:xfrm>
            <a:off x="8172450" y="2997200"/>
            <a:ext cx="255588" cy="2879725"/>
          </a:xfrm>
          <a:custGeom>
            <a:avLst/>
            <a:gdLst>
              <a:gd name="T0" fmla="*/ 0 w 161"/>
              <a:gd name="T1" fmla="*/ 0 h 1814"/>
              <a:gd name="T2" fmla="*/ 161 w 161"/>
              <a:gd name="T3" fmla="*/ 768 h 1814"/>
              <a:gd name="T4" fmla="*/ 0 w 161"/>
              <a:gd name="T5" fmla="*/ 1814 h 1814"/>
              <a:gd name="T6" fmla="*/ 0 60000 65536"/>
              <a:gd name="T7" fmla="*/ 0 60000 65536"/>
              <a:gd name="T8" fmla="*/ 0 60000 65536"/>
              <a:gd name="T9" fmla="*/ 0 w 161"/>
              <a:gd name="T10" fmla="*/ 0 h 1814"/>
              <a:gd name="T11" fmla="*/ 161 w 161"/>
              <a:gd name="T12" fmla="*/ 1814 h 18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1" h="1814">
                <a:moveTo>
                  <a:pt x="0" y="0"/>
                </a:moveTo>
                <a:cubicBezTo>
                  <a:pt x="27" y="128"/>
                  <a:pt x="161" y="466"/>
                  <a:pt x="161" y="768"/>
                </a:cubicBezTo>
                <a:cubicBezTo>
                  <a:pt x="161" y="1070"/>
                  <a:pt x="34" y="1596"/>
                  <a:pt x="0" y="181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76860" name="Freeform 60"/>
          <p:cNvSpPr>
            <a:spLocks/>
          </p:cNvSpPr>
          <p:nvPr/>
        </p:nvSpPr>
        <p:spPr bwMode="auto">
          <a:xfrm>
            <a:off x="5292725" y="3357563"/>
            <a:ext cx="1295400" cy="2232025"/>
          </a:xfrm>
          <a:custGeom>
            <a:avLst/>
            <a:gdLst>
              <a:gd name="T0" fmla="*/ 816 w 816"/>
              <a:gd name="T1" fmla="*/ 0 h 1406"/>
              <a:gd name="T2" fmla="*/ 496 w 816"/>
              <a:gd name="T3" fmla="*/ 308 h 1406"/>
              <a:gd name="T4" fmla="*/ 231 w 816"/>
              <a:gd name="T5" fmla="*/ 1076 h 1406"/>
              <a:gd name="T6" fmla="*/ 0 w 816"/>
              <a:gd name="T7" fmla="*/ 1406 h 1406"/>
              <a:gd name="T8" fmla="*/ 0 60000 65536"/>
              <a:gd name="T9" fmla="*/ 0 60000 65536"/>
              <a:gd name="T10" fmla="*/ 0 60000 65536"/>
              <a:gd name="T11" fmla="*/ 0 60000 65536"/>
              <a:gd name="T12" fmla="*/ 0 w 816"/>
              <a:gd name="T13" fmla="*/ 0 h 1406"/>
              <a:gd name="T14" fmla="*/ 816 w 816"/>
              <a:gd name="T15" fmla="*/ 1406 h 14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6" h="1406">
                <a:moveTo>
                  <a:pt x="816" y="0"/>
                </a:moveTo>
                <a:cubicBezTo>
                  <a:pt x="763" y="51"/>
                  <a:pt x="593" y="129"/>
                  <a:pt x="496" y="308"/>
                </a:cubicBezTo>
                <a:cubicBezTo>
                  <a:pt x="399" y="487"/>
                  <a:pt x="314" y="893"/>
                  <a:pt x="231" y="1076"/>
                </a:cubicBezTo>
                <a:cubicBezTo>
                  <a:pt x="95" y="1310"/>
                  <a:pt x="48" y="1338"/>
                  <a:pt x="0" y="140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76861" name="Freeform 61"/>
          <p:cNvSpPr>
            <a:spLocks/>
          </p:cNvSpPr>
          <p:nvPr/>
        </p:nvSpPr>
        <p:spPr bwMode="auto">
          <a:xfrm>
            <a:off x="8172450" y="2276475"/>
            <a:ext cx="196850" cy="1873250"/>
          </a:xfrm>
          <a:custGeom>
            <a:avLst/>
            <a:gdLst>
              <a:gd name="T0" fmla="*/ 0 w 124"/>
              <a:gd name="T1" fmla="*/ 1180 h 1180"/>
              <a:gd name="T2" fmla="*/ 124 w 124"/>
              <a:gd name="T3" fmla="*/ 647 h 1180"/>
              <a:gd name="T4" fmla="*/ 0 w 124"/>
              <a:gd name="T5" fmla="*/ 0 h 1180"/>
              <a:gd name="T6" fmla="*/ 0 60000 65536"/>
              <a:gd name="T7" fmla="*/ 0 60000 65536"/>
              <a:gd name="T8" fmla="*/ 0 60000 65536"/>
              <a:gd name="T9" fmla="*/ 0 w 124"/>
              <a:gd name="T10" fmla="*/ 0 h 1180"/>
              <a:gd name="T11" fmla="*/ 124 w 124"/>
              <a:gd name="T12" fmla="*/ 1180 h 11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" h="1180">
                <a:moveTo>
                  <a:pt x="0" y="1180"/>
                </a:moveTo>
                <a:cubicBezTo>
                  <a:pt x="21" y="1091"/>
                  <a:pt x="124" y="844"/>
                  <a:pt x="124" y="647"/>
                </a:cubicBezTo>
                <a:cubicBezTo>
                  <a:pt x="124" y="450"/>
                  <a:pt x="26" y="135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76862" name="Text Box 62"/>
          <p:cNvSpPr txBox="1">
            <a:spLocks noChangeArrowheads="1"/>
          </p:cNvSpPr>
          <p:nvPr/>
        </p:nvSpPr>
        <p:spPr bwMode="auto">
          <a:xfrm>
            <a:off x="735013" y="3808413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E</a:t>
            </a:r>
            <a:endParaRPr lang="en-US"/>
          </a:p>
        </p:txBody>
      </p:sp>
      <p:sp>
        <p:nvSpPr>
          <p:cNvPr id="76863" name="Text Box 63"/>
          <p:cNvSpPr txBox="1">
            <a:spLocks noChangeArrowheads="1"/>
          </p:cNvSpPr>
          <p:nvPr/>
        </p:nvSpPr>
        <p:spPr bwMode="auto">
          <a:xfrm>
            <a:off x="179388" y="479742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F</a:t>
            </a:r>
            <a:endParaRPr lang="en-US"/>
          </a:p>
        </p:txBody>
      </p:sp>
      <p:sp>
        <p:nvSpPr>
          <p:cNvPr id="76864" name="Text Box 64"/>
          <p:cNvSpPr txBox="1">
            <a:spLocks noChangeArrowheads="1"/>
          </p:cNvSpPr>
          <p:nvPr/>
        </p:nvSpPr>
        <p:spPr bwMode="auto">
          <a:xfrm>
            <a:off x="611188" y="27813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T</a:t>
            </a:r>
            <a:endParaRPr lang="en-US"/>
          </a:p>
        </p:txBody>
      </p:sp>
      <p:sp>
        <p:nvSpPr>
          <p:cNvPr id="76865" name="Text Box 65"/>
          <p:cNvSpPr txBox="1">
            <a:spLocks noChangeArrowheads="1"/>
          </p:cNvSpPr>
          <p:nvPr/>
        </p:nvSpPr>
        <p:spPr bwMode="auto">
          <a:xfrm>
            <a:off x="2843213" y="1844675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b="1">
                <a:solidFill>
                  <a:schemeClr val="accent2"/>
                </a:solidFill>
              </a:rPr>
              <a:t>(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76866" name="Rectangle 66"/>
          <p:cNvSpPr>
            <a:spLocks noChangeArrowheads="1"/>
          </p:cNvSpPr>
          <p:nvPr/>
        </p:nvSpPr>
        <p:spPr bwMode="auto">
          <a:xfrm>
            <a:off x="2700338" y="2420938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b="1">
                <a:solidFill>
                  <a:schemeClr val="accent2"/>
                </a:solidFill>
              </a:rPr>
              <a:t>id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76867" name="Text Box 67"/>
          <p:cNvSpPr txBox="1">
            <a:spLocks noChangeArrowheads="1"/>
          </p:cNvSpPr>
          <p:nvPr/>
        </p:nvSpPr>
        <p:spPr bwMode="auto">
          <a:xfrm>
            <a:off x="3059113" y="5229225"/>
            <a:ext cx="317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b="1">
                <a:solidFill>
                  <a:schemeClr val="accent2"/>
                </a:solidFill>
              </a:rPr>
              <a:t>+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76868" name="Rectangle 68"/>
          <p:cNvSpPr>
            <a:spLocks noChangeArrowheads="1"/>
          </p:cNvSpPr>
          <p:nvPr/>
        </p:nvSpPr>
        <p:spPr bwMode="auto">
          <a:xfrm>
            <a:off x="2627313" y="4365625"/>
            <a:ext cx="273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b="1">
                <a:solidFill>
                  <a:schemeClr val="accent2"/>
                </a:solidFill>
              </a:rPr>
              <a:t>*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76869" name="Text Box 69"/>
          <p:cNvSpPr txBox="1">
            <a:spLocks noChangeArrowheads="1"/>
          </p:cNvSpPr>
          <p:nvPr/>
        </p:nvSpPr>
        <p:spPr bwMode="auto">
          <a:xfrm>
            <a:off x="5364163" y="285273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E</a:t>
            </a:r>
            <a:endParaRPr lang="en-US"/>
          </a:p>
        </p:txBody>
      </p:sp>
      <p:sp>
        <p:nvSpPr>
          <p:cNvPr id="76870" name="Text Box 70"/>
          <p:cNvSpPr txBox="1">
            <a:spLocks noChangeArrowheads="1"/>
          </p:cNvSpPr>
          <p:nvPr/>
        </p:nvSpPr>
        <p:spPr bwMode="auto">
          <a:xfrm>
            <a:off x="3203575" y="27082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T</a:t>
            </a:r>
            <a:endParaRPr lang="en-US"/>
          </a:p>
        </p:txBody>
      </p:sp>
      <p:sp>
        <p:nvSpPr>
          <p:cNvPr id="76871" name="Text Box 71"/>
          <p:cNvSpPr txBox="1">
            <a:spLocks noChangeArrowheads="1"/>
          </p:cNvSpPr>
          <p:nvPr/>
        </p:nvSpPr>
        <p:spPr bwMode="auto">
          <a:xfrm>
            <a:off x="2771775" y="55165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F</a:t>
            </a:r>
            <a:endParaRPr lang="en-US"/>
          </a:p>
        </p:txBody>
      </p:sp>
      <p:sp>
        <p:nvSpPr>
          <p:cNvPr id="76872" name="Text Box 72"/>
          <p:cNvSpPr txBox="1">
            <a:spLocks noChangeArrowheads="1"/>
          </p:cNvSpPr>
          <p:nvPr/>
        </p:nvSpPr>
        <p:spPr bwMode="auto">
          <a:xfrm>
            <a:off x="5508625" y="1412875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b="1">
                <a:solidFill>
                  <a:schemeClr val="accent2"/>
                </a:solidFill>
              </a:rPr>
              <a:t>(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76873" name="Rectangle 73"/>
          <p:cNvSpPr>
            <a:spLocks noChangeArrowheads="1"/>
          </p:cNvSpPr>
          <p:nvPr/>
        </p:nvSpPr>
        <p:spPr bwMode="auto">
          <a:xfrm>
            <a:off x="5364163" y="3284538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b="1">
                <a:solidFill>
                  <a:schemeClr val="accent2"/>
                </a:solidFill>
              </a:rPr>
              <a:t>id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76874" name="Text Box 74"/>
          <p:cNvSpPr txBox="1">
            <a:spLocks noChangeArrowheads="1"/>
          </p:cNvSpPr>
          <p:nvPr/>
        </p:nvSpPr>
        <p:spPr bwMode="auto">
          <a:xfrm>
            <a:off x="5580063" y="53736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T</a:t>
            </a:r>
            <a:endParaRPr lang="en-US"/>
          </a:p>
        </p:txBody>
      </p:sp>
      <p:sp>
        <p:nvSpPr>
          <p:cNvPr id="76875" name="Text Box 75"/>
          <p:cNvSpPr txBox="1">
            <a:spLocks noChangeArrowheads="1"/>
          </p:cNvSpPr>
          <p:nvPr/>
        </p:nvSpPr>
        <p:spPr bwMode="auto">
          <a:xfrm>
            <a:off x="3059113" y="61658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F</a:t>
            </a:r>
            <a:endParaRPr lang="en-US"/>
          </a:p>
        </p:txBody>
      </p:sp>
      <p:sp>
        <p:nvSpPr>
          <p:cNvPr id="76876" name="Rectangle 76"/>
          <p:cNvSpPr>
            <a:spLocks noChangeArrowheads="1"/>
          </p:cNvSpPr>
          <p:nvPr/>
        </p:nvSpPr>
        <p:spPr bwMode="auto">
          <a:xfrm>
            <a:off x="5148263" y="4652963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b="1">
                <a:solidFill>
                  <a:schemeClr val="accent2"/>
                </a:solidFill>
              </a:rPr>
              <a:t>id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76877" name="Freeform 77"/>
          <p:cNvSpPr>
            <a:spLocks/>
          </p:cNvSpPr>
          <p:nvPr/>
        </p:nvSpPr>
        <p:spPr bwMode="auto">
          <a:xfrm>
            <a:off x="3551238" y="3646488"/>
            <a:ext cx="157162" cy="1728787"/>
          </a:xfrm>
          <a:custGeom>
            <a:avLst/>
            <a:gdLst>
              <a:gd name="T0" fmla="*/ 99 w 99"/>
              <a:gd name="T1" fmla="*/ 1089 h 1089"/>
              <a:gd name="T2" fmla="*/ 0 w 99"/>
              <a:gd name="T3" fmla="*/ 573 h 1089"/>
              <a:gd name="T4" fmla="*/ 99 w 99"/>
              <a:gd name="T5" fmla="*/ 0 h 1089"/>
              <a:gd name="T6" fmla="*/ 0 60000 65536"/>
              <a:gd name="T7" fmla="*/ 0 60000 65536"/>
              <a:gd name="T8" fmla="*/ 0 60000 65536"/>
              <a:gd name="T9" fmla="*/ 0 w 99"/>
              <a:gd name="T10" fmla="*/ 0 h 1089"/>
              <a:gd name="T11" fmla="*/ 99 w 99"/>
              <a:gd name="T12" fmla="*/ 1089 h 10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9" h="1089">
                <a:moveTo>
                  <a:pt x="99" y="1089"/>
                </a:moveTo>
                <a:cubicBezTo>
                  <a:pt x="83" y="1003"/>
                  <a:pt x="0" y="754"/>
                  <a:pt x="0" y="573"/>
                </a:cubicBezTo>
                <a:cubicBezTo>
                  <a:pt x="0" y="392"/>
                  <a:pt x="79" y="119"/>
                  <a:pt x="99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76878" name="Text Box 78"/>
          <p:cNvSpPr txBox="1">
            <a:spLocks noChangeArrowheads="1"/>
          </p:cNvSpPr>
          <p:nvPr/>
        </p:nvSpPr>
        <p:spPr bwMode="auto">
          <a:xfrm>
            <a:off x="3348038" y="472440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b="1">
                <a:solidFill>
                  <a:schemeClr val="accent2"/>
                </a:solidFill>
              </a:rPr>
              <a:t>(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76879" name="Rectangle 79"/>
          <p:cNvSpPr>
            <a:spLocks noChangeArrowheads="1"/>
          </p:cNvSpPr>
          <p:nvPr/>
        </p:nvSpPr>
        <p:spPr bwMode="auto">
          <a:xfrm>
            <a:off x="6156325" y="2420938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b="1">
                <a:solidFill>
                  <a:schemeClr val="accent2"/>
                </a:solidFill>
              </a:rPr>
              <a:t>id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76880" name="Text Box 80"/>
          <p:cNvSpPr txBox="1">
            <a:spLocks noChangeArrowheads="1"/>
          </p:cNvSpPr>
          <p:nvPr/>
        </p:nvSpPr>
        <p:spPr bwMode="auto">
          <a:xfrm>
            <a:off x="5508625" y="213360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b="1">
                <a:solidFill>
                  <a:schemeClr val="accent2"/>
                </a:solidFill>
              </a:rPr>
              <a:t>(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76881" name="Text Box 81"/>
          <p:cNvSpPr txBox="1">
            <a:spLocks noChangeArrowheads="1"/>
          </p:cNvSpPr>
          <p:nvPr/>
        </p:nvSpPr>
        <p:spPr bwMode="auto">
          <a:xfrm>
            <a:off x="8388350" y="21336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F</a:t>
            </a:r>
            <a:endParaRPr lang="en-US"/>
          </a:p>
        </p:txBody>
      </p:sp>
      <p:sp>
        <p:nvSpPr>
          <p:cNvPr id="76882" name="Text Box 82"/>
          <p:cNvSpPr txBox="1">
            <a:spLocks noChangeArrowheads="1"/>
          </p:cNvSpPr>
          <p:nvPr/>
        </p:nvSpPr>
        <p:spPr bwMode="auto">
          <a:xfrm>
            <a:off x="6227763" y="3500438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b="1">
                <a:solidFill>
                  <a:schemeClr val="accent2"/>
                </a:solidFill>
              </a:rPr>
              <a:t>+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76883" name="Text Box 83"/>
          <p:cNvSpPr txBox="1">
            <a:spLocks noChangeArrowheads="1"/>
          </p:cNvSpPr>
          <p:nvPr/>
        </p:nvSpPr>
        <p:spPr bwMode="auto">
          <a:xfrm>
            <a:off x="8243888" y="5300663"/>
            <a:ext cx="260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b="1">
                <a:solidFill>
                  <a:schemeClr val="accent2"/>
                </a:solidFill>
              </a:rPr>
              <a:t>)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76884" name="Rectangle 84"/>
          <p:cNvSpPr>
            <a:spLocks noChangeArrowheads="1"/>
          </p:cNvSpPr>
          <p:nvPr/>
        </p:nvSpPr>
        <p:spPr bwMode="auto">
          <a:xfrm>
            <a:off x="8027988" y="3644900"/>
            <a:ext cx="273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b="1">
                <a:solidFill>
                  <a:schemeClr val="accent2"/>
                </a:solidFill>
              </a:rPr>
              <a:t>*</a:t>
            </a:r>
            <a:endParaRPr lang="en-US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animBg="1"/>
      <p:bldP spid="76806" grpId="0" animBg="1"/>
      <p:bldP spid="76807" grpId="0" animBg="1"/>
      <p:bldP spid="76808" grpId="0" build="allAtOnce" animBg="1"/>
      <p:bldP spid="76809" grpId="0" animBg="1"/>
      <p:bldP spid="76810" grpId="0" build="allAtOnce" animBg="1"/>
      <p:bldP spid="76811" grpId="0" build="allAtOnce" animBg="1"/>
      <p:bldP spid="76812" grpId="0" animBg="1"/>
      <p:bldP spid="76813" grpId="0" animBg="1"/>
      <p:bldP spid="76814" grpId="0" animBg="1"/>
      <p:bldP spid="76815" grpId="0" animBg="1"/>
      <p:bldP spid="76817" grpId="0"/>
      <p:bldP spid="76818" grpId="0"/>
      <p:bldP spid="76819" grpId="0"/>
      <p:bldP spid="76820" grpId="0"/>
      <p:bldP spid="76821" grpId="0"/>
      <p:bldP spid="76822" grpId="0"/>
      <p:bldP spid="76823" grpId="0"/>
      <p:bldP spid="76824" grpId="0"/>
      <p:bldP spid="76825" grpId="0"/>
      <p:bldP spid="76826" grpId="0"/>
      <p:bldP spid="76827" grpId="0"/>
      <p:bldP spid="76841" grpId="0" animBg="1"/>
      <p:bldP spid="76842" grpId="0" animBg="1"/>
      <p:bldP spid="76843" grpId="0" animBg="1"/>
      <p:bldP spid="76844" grpId="0" animBg="1"/>
      <p:bldP spid="76845" grpId="0" animBg="1"/>
      <p:bldP spid="76846" grpId="0" animBg="1"/>
      <p:bldP spid="76847" grpId="0" animBg="1"/>
      <p:bldP spid="76848" grpId="0" animBg="1"/>
      <p:bldP spid="76849" grpId="0" animBg="1"/>
      <p:bldP spid="76850" grpId="0" animBg="1"/>
      <p:bldP spid="76851" grpId="0" animBg="1"/>
      <p:bldP spid="76852" grpId="0" animBg="1"/>
      <p:bldP spid="76853" grpId="0" animBg="1"/>
      <p:bldP spid="76854" grpId="0" animBg="1"/>
      <p:bldP spid="76855" grpId="0" animBg="1"/>
      <p:bldP spid="76856" grpId="0" animBg="1"/>
      <p:bldP spid="76857" grpId="0" animBg="1"/>
      <p:bldP spid="76858" grpId="0" animBg="1"/>
      <p:bldP spid="76859" grpId="0" animBg="1"/>
      <p:bldP spid="76860" grpId="0" animBg="1"/>
      <p:bldP spid="76861" grpId="0" animBg="1"/>
      <p:bldP spid="76862" grpId="0"/>
      <p:bldP spid="76863" grpId="0"/>
      <p:bldP spid="76864" grpId="0"/>
      <p:bldP spid="76865" grpId="0"/>
      <p:bldP spid="76866" grpId="0"/>
      <p:bldP spid="76867" grpId="0"/>
      <p:bldP spid="76868" grpId="0"/>
      <p:bldP spid="76869" grpId="0"/>
      <p:bldP spid="76870" grpId="0"/>
      <p:bldP spid="76871" grpId="0"/>
      <p:bldP spid="76872" grpId="0"/>
      <p:bldP spid="76873" grpId="0"/>
      <p:bldP spid="76874" grpId="0"/>
      <p:bldP spid="76875" grpId="0"/>
      <p:bldP spid="76876" grpId="0"/>
      <p:bldP spid="76877" grpId="0" animBg="1"/>
      <p:bldP spid="76878" grpId="0"/>
      <p:bldP spid="76879" grpId="0"/>
      <p:bldP spid="76880" grpId="0"/>
      <p:bldP spid="76881" grpId="0"/>
      <p:bldP spid="76882" grpId="0"/>
      <p:bldP spid="76883" grpId="0"/>
      <p:bldP spid="7688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Valid items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LR(0) item </a:t>
            </a:r>
            <a:r>
              <a:rPr lang="cs-CZ" sz="2600" dirty="0" smtClean="0"/>
              <a:t>A</a:t>
            </a:r>
            <a:r>
              <a:rPr lang="cs-CZ" sz="2600" dirty="0" smtClean="0">
                <a:cs typeface="Arial" charset="0"/>
              </a:rPr>
              <a:t>→</a:t>
            </a:r>
            <a:r>
              <a:rPr lang="el-GR" sz="2600" dirty="0" smtClean="0">
                <a:cs typeface="Arial" charset="0"/>
              </a:rPr>
              <a:t>β</a:t>
            </a:r>
            <a:r>
              <a:rPr lang="cs-CZ" sz="2600" baseline="-25000" dirty="0" smtClean="0">
                <a:cs typeface="Arial" charset="0"/>
              </a:rPr>
              <a:t>1</a:t>
            </a:r>
            <a:r>
              <a:rPr lang="el-GR" sz="2600" dirty="0" smtClean="0">
                <a:cs typeface="Arial" charset="0"/>
              </a:rPr>
              <a:t>♦β</a:t>
            </a:r>
            <a:r>
              <a:rPr lang="cs-CZ" sz="2600" baseline="-25000" dirty="0" smtClean="0">
                <a:cs typeface="Arial" charset="0"/>
              </a:rPr>
              <a:t>2</a:t>
            </a:r>
            <a:r>
              <a:rPr lang="cs-CZ" sz="2600" dirty="0" smtClean="0">
                <a:cs typeface="Arial" charset="0"/>
              </a:rPr>
              <a:t> </a:t>
            </a:r>
            <a:r>
              <a:rPr lang="en-US" sz="2600" dirty="0" smtClean="0">
                <a:cs typeface="Arial" charset="0"/>
              </a:rPr>
              <a:t>is a valid item for a viable</a:t>
            </a:r>
            <a:r>
              <a:rPr lang="cs-CZ" sz="2600" dirty="0" smtClean="0">
                <a:cs typeface="Arial" charset="0"/>
              </a:rPr>
              <a:t> prefix </a:t>
            </a:r>
            <a:r>
              <a:rPr lang="el-GR" sz="2600" dirty="0" smtClean="0">
                <a:cs typeface="Arial" charset="0"/>
              </a:rPr>
              <a:t>αβ</a:t>
            </a:r>
            <a:r>
              <a:rPr lang="cs-CZ" sz="2600" baseline="-25000" dirty="0" smtClean="0">
                <a:cs typeface="Arial" charset="0"/>
              </a:rPr>
              <a:t>1</a:t>
            </a:r>
            <a:r>
              <a:rPr lang="cs-CZ" sz="2600" dirty="0" smtClean="0">
                <a:cs typeface="Arial" charset="0"/>
              </a:rPr>
              <a:t>, </a:t>
            </a:r>
            <a:r>
              <a:rPr lang="en-US" sz="2600" dirty="0" smtClean="0">
                <a:cs typeface="Arial" charset="0"/>
              </a:rPr>
              <a:t>if there is</a:t>
            </a:r>
            <a:r>
              <a:rPr lang="cs-CZ" sz="26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600" dirty="0" smtClean="0">
                <a:ea typeface="Arial Unicode MS" pitchFamily="34" charset="-128"/>
                <a:cs typeface="Arial Unicode MS" pitchFamily="34" charset="-128"/>
              </a:rPr>
              <a:t>a rightmost derivation</a:t>
            </a:r>
            <a:r>
              <a:rPr lang="cs-CZ" sz="2600" dirty="0" smtClean="0">
                <a:ea typeface="Arial Unicode MS" pitchFamily="34" charset="-128"/>
                <a:cs typeface="Arial Unicode MS" pitchFamily="34" charset="-128"/>
              </a:rPr>
              <a:t> S</a:t>
            </a:r>
            <a:r>
              <a:rPr lang="en-US" sz="2600" dirty="0" smtClean="0">
                <a:ea typeface="Arial Unicode MS" pitchFamily="34" charset="-128"/>
                <a:cs typeface="Arial Unicode MS" pitchFamily="34" charset="-128"/>
              </a:rPr>
              <a:t>’</a:t>
            </a:r>
            <a:r>
              <a:rPr lang="en-US" sz="2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en-US" sz="2600" baseline="30000" dirty="0" smtClean="0">
                <a:ea typeface="Arial Unicode MS" pitchFamily="34" charset="-128"/>
                <a:cs typeface="Arial Unicode MS" pitchFamily="34" charset="-128"/>
              </a:rPr>
              <a:t>+</a:t>
            </a:r>
            <a:r>
              <a:rPr lang="el-GR" sz="2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α</a:t>
            </a:r>
            <a:r>
              <a:rPr lang="en-US" sz="2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cs-CZ" sz="2600" dirty="0" smtClean="0">
                <a:ea typeface="Arial Unicode MS" pitchFamily="34" charset="-128"/>
                <a:cs typeface="Arial Unicode MS" pitchFamily="34" charset="-128"/>
              </a:rPr>
              <a:t>w</a:t>
            </a:r>
            <a:r>
              <a:rPr lang="cs-CZ" sz="2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el-GR" sz="2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αβ</a:t>
            </a:r>
            <a:r>
              <a:rPr lang="cs-CZ" sz="2600" baseline="-25000" dirty="0" smtClean="0"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el-GR" sz="26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β</a:t>
            </a:r>
            <a:r>
              <a:rPr lang="en-US" sz="2600" baseline="-25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cs-CZ" sz="2600" dirty="0" smtClean="0">
                <a:ea typeface="Arial Unicode MS" pitchFamily="34" charset="-128"/>
                <a:cs typeface="Arial Unicode MS" pitchFamily="34" charset="-128"/>
              </a:rPr>
              <a:t>w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>
                <a:ea typeface="Arial Unicode MS" pitchFamily="34" charset="-128"/>
                <a:cs typeface="Arial Unicode MS" pitchFamily="34" charset="-128"/>
              </a:rPr>
              <a:t>It is a great hint for a parser. It helps to decide, if the parser should make a shift or a reduction</a:t>
            </a:r>
            <a:r>
              <a:rPr lang="cs-CZ" sz="2600" dirty="0" smtClean="0"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600" dirty="0" smtClean="0">
                <a:ea typeface="Arial Unicode MS" pitchFamily="34" charset="-128"/>
                <a:cs typeface="Arial Unicode MS" pitchFamily="34" charset="-128"/>
              </a:rPr>
              <a:t>if</a:t>
            </a:r>
            <a:r>
              <a:rPr lang="cs-CZ" sz="26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l-GR" sz="2600" dirty="0" smtClean="0">
                <a:cs typeface="Arial" charset="0"/>
              </a:rPr>
              <a:t>αβ</a:t>
            </a:r>
            <a:r>
              <a:rPr lang="cs-CZ" sz="2600" baseline="-25000" dirty="0" smtClean="0">
                <a:cs typeface="Arial" charset="0"/>
              </a:rPr>
              <a:t>1</a:t>
            </a:r>
            <a:r>
              <a:rPr lang="en-US" sz="2600" dirty="0" smtClean="0">
                <a:ea typeface="Arial Unicode MS" pitchFamily="34" charset="-128"/>
                <a:cs typeface="Arial Unicode MS" pitchFamily="34" charset="-128"/>
              </a:rPr>
              <a:t> is on top of the stack</a:t>
            </a:r>
            <a:endParaRPr lang="cs-CZ" sz="2600" dirty="0" smtClean="0"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cs typeface="Arial" charset="0"/>
              </a:rPr>
              <a:t>Basic </a:t>
            </a:r>
            <a:r>
              <a:rPr lang="cs-CZ" sz="2600" dirty="0" smtClean="0">
                <a:cs typeface="Arial" charset="0"/>
              </a:rPr>
              <a:t>LR </a:t>
            </a:r>
            <a:r>
              <a:rPr lang="en-US" sz="2600" dirty="0" smtClean="0">
                <a:cs typeface="Arial" charset="0"/>
              </a:rPr>
              <a:t>parsing theorem</a:t>
            </a:r>
            <a:r>
              <a:rPr lang="cs-CZ" sz="2600" dirty="0" smtClean="0">
                <a:cs typeface="Arial" charset="0"/>
              </a:rPr>
              <a:t>: </a:t>
            </a:r>
            <a:r>
              <a:rPr lang="en-US" sz="2600" dirty="0" smtClean="0">
                <a:cs typeface="Arial" charset="0"/>
              </a:rPr>
              <a:t>A set of valid items for a viable prefix</a:t>
            </a:r>
            <a:r>
              <a:rPr lang="cs-CZ" sz="2600" dirty="0" smtClean="0">
                <a:cs typeface="Arial" charset="0"/>
              </a:rPr>
              <a:t> </a:t>
            </a:r>
            <a:r>
              <a:rPr lang="el-GR" sz="2600" dirty="0" smtClean="0">
                <a:cs typeface="Arial" charset="0"/>
              </a:rPr>
              <a:t>γ</a:t>
            </a:r>
            <a:r>
              <a:rPr lang="cs-CZ" sz="2600" dirty="0" smtClean="0">
                <a:cs typeface="Arial" charset="0"/>
              </a:rPr>
              <a:t> </a:t>
            </a:r>
            <a:r>
              <a:rPr lang="en-US" sz="2600" dirty="0" smtClean="0">
                <a:cs typeface="Arial" charset="0"/>
              </a:rPr>
              <a:t>is exactly a set of items reachable from the initial state</a:t>
            </a:r>
            <a:r>
              <a:rPr lang="cs-CZ" sz="2600" dirty="0" smtClean="0">
                <a:cs typeface="Arial" charset="0"/>
              </a:rPr>
              <a:t> </a:t>
            </a:r>
            <a:r>
              <a:rPr lang="en-US" sz="2600" dirty="0" smtClean="0">
                <a:cs typeface="Arial" charset="0"/>
              </a:rPr>
              <a:t>through the prefix</a:t>
            </a:r>
            <a:r>
              <a:rPr lang="cs-CZ" sz="2600" dirty="0" smtClean="0">
                <a:cs typeface="Arial" charset="0"/>
              </a:rPr>
              <a:t> </a:t>
            </a:r>
            <a:r>
              <a:rPr lang="el-GR" sz="2600" dirty="0" smtClean="0">
                <a:cs typeface="Arial" charset="0"/>
              </a:rPr>
              <a:t>γ</a:t>
            </a:r>
            <a:r>
              <a:rPr lang="cs-CZ" sz="2600" dirty="0" smtClean="0">
                <a:cs typeface="Arial" charset="0"/>
              </a:rPr>
              <a:t> </a:t>
            </a:r>
            <a:r>
              <a:rPr lang="en-US" sz="2600" dirty="0" smtClean="0">
                <a:cs typeface="Arial" charset="0"/>
              </a:rPr>
              <a:t>by deterministic finite automaton constructed from canonical collection with GOTO transitions.</a:t>
            </a:r>
            <a:endParaRPr lang="el-GR" sz="2600" baseline="-25000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dirty="0" smtClean="0"/>
              <a:t>SLR(1) </a:t>
            </a:r>
            <a:r>
              <a:rPr lang="en-US" dirty="0" smtClean="0"/>
              <a:t>automaton construction</a:t>
            </a:r>
            <a:endParaRPr lang="cs-CZ" dirty="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100" dirty="0" smtClean="0"/>
              <a:t>We have an augmented grammar </a:t>
            </a:r>
            <a:r>
              <a:rPr lang="cs-CZ" sz="2100" dirty="0" smtClean="0"/>
              <a:t>G</a:t>
            </a:r>
            <a:r>
              <a:rPr lang="en-US" sz="2100" dirty="0" smtClean="0"/>
              <a:t>’.</a:t>
            </a:r>
            <a:r>
              <a:rPr lang="cs-CZ" sz="2100" dirty="0" smtClean="0"/>
              <a:t> </a:t>
            </a:r>
            <a:r>
              <a:rPr lang="en-US" sz="2100" dirty="0" smtClean="0"/>
              <a:t>Tables of </a:t>
            </a:r>
            <a:r>
              <a:rPr lang="cs-CZ" sz="2100" dirty="0" smtClean="0"/>
              <a:t>SLR(1) </a:t>
            </a:r>
            <a:r>
              <a:rPr lang="en-US" sz="2100" dirty="0" smtClean="0"/>
              <a:t>automaton</a:t>
            </a:r>
            <a:r>
              <a:rPr lang="cs-CZ" sz="2100" dirty="0" smtClean="0"/>
              <a:t> </a:t>
            </a:r>
            <a:r>
              <a:rPr lang="en-US" sz="2100" dirty="0" smtClean="0"/>
              <a:t>are constructed by following algorithm</a:t>
            </a:r>
            <a:endParaRPr lang="cs-CZ" sz="21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Construct a canonical collection </a:t>
            </a:r>
            <a:r>
              <a:rPr lang="cs-CZ" sz="2000" dirty="0" smtClean="0"/>
              <a:t>C </a:t>
            </a:r>
            <a:r>
              <a:rPr lang="en-US" sz="2000" dirty="0" smtClean="0"/>
              <a:t>of sets of </a:t>
            </a:r>
            <a:r>
              <a:rPr lang="cs-CZ" sz="2000" dirty="0" smtClean="0"/>
              <a:t>LR(0) </a:t>
            </a:r>
            <a:r>
              <a:rPr lang="en-US" sz="2000" dirty="0" smtClean="0"/>
              <a:t>items</a:t>
            </a:r>
            <a:endParaRPr lang="cs-CZ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State </a:t>
            </a:r>
            <a:r>
              <a:rPr lang="cs-CZ" sz="2000" i="1" dirty="0" smtClean="0"/>
              <a:t>i</a:t>
            </a:r>
            <a:r>
              <a:rPr lang="cs-CZ" sz="2000" dirty="0" smtClean="0"/>
              <a:t> </a:t>
            </a:r>
            <a:r>
              <a:rPr lang="en-US" sz="2000" dirty="0" smtClean="0"/>
              <a:t>is constructed from </a:t>
            </a:r>
            <a:r>
              <a:rPr lang="cs-CZ" sz="2000" dirty="0" err="1" smtClean="0"/>
              <a:t>I</a:t>
            </a:r>
            <a:r>
              <a:rPr lang="cs-CZ" sz="2000" baseline="-25000" dirty="0" err="1" smtClean="0"/>
              <a:t>i</a:t>
            </a:r>
            <a:r>
              <a:rPr lang="cs-CZ" sz="2000" dirty="0" smtClean="0"/>
              <a:t>. </a:t>
            </a:r>
            <a:r>
              <a:rPr lang="en-US" sz="2000" dirty="0" smtClean="0"/>
              <a:t>The parsing actions for state </a:t>
            </a:r>
            <a:r>
              <a:rPr lang="cs-CZ" sz="2000" i="1" dirty="0" smtClean="0"/>
              <a:t>i</a:t>
            </a:r>
            <a:r>
              <a:rPr lang="cs-CZ" sz="2000" dirty="0" smtClean="0"/>
              <a:t> </a:t>
            </a:r>
            <a:r>
              <a:rPr lang="en-US" sz="2000" dirty="0" smtClean="0"/>
              <a:t>are determined as follows</a:t>
            </a:r>
            <a:endParaRPr lang="cs-CZ" sz="2000" dirty="0" smtClean="0"/>
          </a:p>
          <a:p>
            <a:pPr lvl="2" eaLnBrk="1" hangingPunct="1">
              <a:lnSpc>
                <a:spcPct val="80000"/>
              </a:lnSpc>
            </a:pPr>
            <a:r>
              <a:rPr lang="cs-CZ" sz="1800" dirty="0" smtClean="0"/>
              <a:t>A</a:t>
            </a:r>
            <a:r>
              <a:rPr lang="cs-CZ" sz="1800" dirty="0" smtClean="0">
                <a:cs typeface="Arial" charset="0"/>
              </a:rPr>
              <a:t>→α♦aβ</a:t>
            </a:r>
            <a:r>
              <a:rPr lang="cs-CZ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sz="1800" dirty="0" err="1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cs-CZ" sz="1800" baseline="-25000" dirty="0" err="1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cs-CZ" sz="1800" dirty="0" smtClean="0"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1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sz="1800" dirty="0" err="1" smtClean="0"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cs-CZ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∈T</a:t>
            </a:r>
            <a:r>
              <a:rPr lang="cs-CZ" sz="1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∧</a:t>
            </a:r>
            <a:r>
              <a:rPr lang="cs-CZ" sz="1800" dirty="0" smtClean="0">
                <a:ea typeface="Arial Unicode MS" pitchFamily="34" charset="-128"/>
                <a:cs typeface="Arial Unicode MS" pitchFamily="34" charset="-128"/>
              </a:rPr>
              <a:t> GOTO(</a:t>
            </a:r>
            <a:r>
              <a:rPr lang="cs-CZ" sz="1800" dirty="0" err="1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cs-CZ" sz="1800" baseline="-25000" dirty="0" err="1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cs-CZ" sz="1800" dirty="0" err="1" smtClean="0">
                <a:ea typeface="Arial Unicode MS" pitchFamily="34" charset="-128"/>
                <a:cs typeface="Arial Unicode MS" pitchFamily="34" charset="-128"/>
              </a:rPr>
              <a:t>,a</a:t>
            </a:r>
            <a:r>
              <a:rPr lang="cs-CZ" sz="1800" dirty="0" smtClean="0">
                <a:ea typeface="Arial Unicode MS" pitchFamily="34" charset="-128"/>
                <a:cs typeface="Arial Unicode MS" pitchFamily="34" charset="-128"/>
              </a:rPr>
              <a:t>)=I</a:t>
            </a:r>
            <a:r>
              <a:rPr lang="en-US" sz="1800" baseline="-25000" dirty="0" smtClean="0">
                <a:ea typeface="Arial Unicode MS" pitchFamily="34" charset="-128"/>
                <a:cs typeface="Arial Unicode MS" pitchFamily="34" charset="-128"/>
              </a:rPr>
              <a:t>j</a:t>
            </a:r>
            <a:r>
              <a:rPr lang="cs-CZ" sz="1800" dirty="0" smtClean="0"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800" dirty="0" smtClean="0">
                <a:ea typeface="Arial Unicode MS" pitchFamily="34" charset="-128"/>
                <a:cs typeface="Arial Unicode MS" pitchFamily="34" charset="-128"/>
              </a:rPr>
              <a:t>then</a:t>
            </a:r>
            <a:r>
              <a:rPr lang="cs-CZ" sz="1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smtClean="0">
                <a:ea typeface="Arial Unicode MS" pitchFamily="34" charset="-128"/>
                <a:cs typeface="Arial Unicode MS" pitchFamily="34" charset="-128"/>
              </a:rPr>
              <a:t>action</a:t>
            </a:r>
            <a:r>
              <a:rPr lang="cs-CZ" sz="1800" dirty="0" smtClean="0">
                <a:ea typeface="Arial Unicode MS" pitchFamily="34" charset="-128"/>
                <a:cs typeface="Arial Unicode MS" pitchFamily="34" charset="-128"/>
              </a:rPr>
              <a:t>[</a:t>
            </a:r>
            <a:r>
              <a:rPr lang="cs-CZ" sz="1800" dirty="0" err="1" smtClean="0">
                <a:ea typeface="Arial Unicode MS" pitchFamily="34" charset="-128"/>
                <a:cs typeface="Arial Unicode MS" pitchFamily="34" charset="-128"/>
              </a:rPr>
              <a:t>i,a</a:t>
            </a:r>
            <a:r>
              <a:rPr lang="cs-CZ" sz="1800" dirty="0" smtClean="0">
                <a:ea typeface="Arial Unicode MS" pitchFamily="34" charset="-128"/>
                <a:cs typeface="Arial Unicode MS" pitchFamily="34" charset="-128"/>
              </a:rPr>
              <a:t>]=</a:t>
            </a:r>
            <a:r>
              <a:rPr lang="en-US" sz="1800" dirty="0" smtClean="0">
                <a:ea typeface="Arial Unicode MS" pitchFamily="34" charset="-128"/>
                <a:cs typeface="Arial Unicode MS" pitchFamily="34" charset="-128"/>
              </a:rPr>
              <a:t>shift</a:t>
            </a:r>
            <a:r>
              <a:rPr lang="cs-CZ" sz="1800" dirty="0" smtClean="0">
                <a:ea typeface="Arial Unicode MS" pitchFamily="34" charset="-128"/>
                <a:cs typeface="Arial Unicode MS" pitchFamily="34" charset="-128"/>
              </a:rPr>
              <a:t> j</a:t>
            </a:r>
          </a:p>
          <a:p>
            <a:pPr lvl="2" eaLnBrk="1" hangingPunct="1">
              <a:lnSpc>
                <a:spcPct val="80000"/>
              </a:lnSpc>
            </a:pPr>
            <a:r>
              <a:rPr lang="cs-CZ" sz="1800" dirty="0" smtClean="0"/>
              <a:t>A</a:t>
            </a:r>
            <a:r>
              <a:rPr lang="cs-CZ" sz="1800" dirty="0" smtClean="0">
                <a:cs typeface="Arial" charset="0"/>
              </a:rPr>
              <a:t>→α♦</a:t>
            </a:r>
            <a:r>
              <a:rPr lang="cs-CZ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sz="1800" dirty="0" err="1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cs-CZ" sz="1800" baseline="-25000" dirty="0" err="1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cs-CZ" sz="1800" dirty="0" smtClean="0"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800" dirty="0" smtClean="0">
                <a:ea typeface="Arial Unicode MS" pitchFamily="34" charset="-128"/>
                <a:cs typeface="Arial Unicode MS" pitchFamily="34" charset="-128"/>
              </a:rPr>
              <a:t>then </a:t>
            </a:r>
            <a:r>
              <a:rPr lang="cs-CZ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∀</a:t>
            </a:r>
            <a:r>
              <a:rPr lang="cs-CZ" sz="1800" dirty="0" err="1" smtClean="0"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cs-CZ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∈FOLLOW</a:t>
            </a:r>
            <a:r>
              <a:rPr lang="cs-CZ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(A)</a:t>
            </a:r>
            <a:r>
              <a:rPr lang="cs-CZ" sz="1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∧ </a:t>
            </a:r>
            <a:r>
              <a:rPr lang="cs-CZ" sz="1800" dirty="0" smtClean="0">
                <a:ea typeface="Arial Unicode MS" pitchFamily="34" charset="-128"/>
                <a:cs typeface="Arial Unicode MS" pitchFamily="34" charset="-128"/>
              </a:rPr>
              <a:t>A≠S’ 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is </a:t>
            </a:r>
            <a:r>
              <a:rPr lang="en-US" sz="1800" dirty="0" smtClean="0">
                <a:ea typeface="Arial Unicode MS" pitchFamily="34" charset="-128"/>
                <a:cs typeface="Arial Unicode MS" pitchFamily="34" charset="-128"/>
              </a:rPr>
              <a:t>action</a:t>
            </a:r>
            <a:r>
              <a:rPr lang="cs-CZ" sz="1800" dirty="0" smtClean="0">
                <a:ea typeface="Arial Unicode MS" pitchFamily="34" charset="-128"/>
                <a:cs typeface="Arial Unicode MS" pitchFamily="34" charset="-128"/>
              </a:rPr>
              <a:t>[</a:t>
            </a:r>
            <a:r>
              <a:rPr lang="cs-CZ" sz="1800" dirty="0" err="1" smtClean="0">
                <a:ea typeface="Arial Unicode MS" pitchFamily="34" charset="-128"/>
                <a:cs typeface="Arial Unicode MS" pitchFamily="34" charset="-128"/>
              </a:rPr>
              <a:t>i,a</a:t>
            </a:r>
            <a:r>
              <a:rPr lang="cs-CZ" sz="1800" dirty="0" smtClean="0">
                <a:ea typeface="Arial Unicode MS" pitchFamily="34" charset="-128"/>
                <a:cs typeface="Arial Unicode MS" pitchFamily="34" charset="-128"/>
              </a:rPr>
              <a:t>]=</a:t>
            </a:r>
            <a:r>
              <a:rPr lang="en-US" sz="1800" dirty="0" smtClean="0">
                <a:ea typeface="Arial Unicode MS" pitchFamily="34" charset="-128"/>
                <a:cs typeface="Arial Unicode MS" pitchFamily="34" charset="-128"/>
              </a:rPr>
              <a:t>reduce</a:t>
            </a:r>
            <a:r>
              <a:rPr lang="cs-CZ" sz="1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sz="1800" dirty="0" smtClean="0"/>
              <a:t>A</a:t>
            </a:r>
            <a:r>
              <a:rPr lang="cs-CZ" sz="1800" dirty="0" smtClean="0">
                <a:cs typeface="Arial" charset="0"/>
              </a:rPr>
              <a:t>→α</a:t>
            </a:r>
          </a:p>
          <a:p>
            <a:pPr lvl="2" eaLnBrk="1" hangingPunct="1">
              <a:lnSpc>
                <a:spcPct val="80000"/>
              </a:lnSpc>
            </a:pPr>
            <a:r>
              <a:rPr lang="cs-CZ" sz="1800" dirty="0" smtClean="0">
                <a:cs typeface="Arial" charset="0"/>
              </a:rPr>
              <a:t>S’→S♦</a:t>
            </a:r>
            <a:r>
              <a:rPr lang="cs-CZ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sz="1800" dirty="0" err="1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cs-CZ" sz="1800" baseline="-25000" dirty="0" err="1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cs-CZ" sz="1800" dirty="0" smtClean="0"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800" dirty="0" smtClean="0">
                <a:ea typeface="Arial Unicode MS" pitchFamily="34" charset="-128"/>
                <a:cs typeface="Arial Unicode MS" pitchFamily="34" charset="-128"/>
              </a:rPr>
              <a:t>then action</a:t>
            </a:r>
            <a:r>
              <a:rPr lang="cs-CZ" sz="1800" dirty="0" smtClean="0">
                <a:ea typeface="Arial Unicode MS" pitchFamily="34" charset="-128"/>
                <a:cs typeface="Arial Unicode MS" pitchFamily="34" charset="-128"/>
              </a:rPr>
              <a:t>[i,$]=</a:t>
            </a:r>
            <a:r>
              <a:rPr lang="en-US" sz="1800" dirty="0" smtClean="0">
                <a:ea typeface="Arial Unicode MS" pitchFamily="34" charset="-128"/>
                <a:cs typeface="Arial Unicode MS" pitchFamily="34" charset="-128"/>
              </a:rPr>
              <a:t>accept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ea typeface="Arial Unicode MS" pitchFamily="34" charset="-128"/>
                <a:cs typeface="Arial Unicode MS" pitchFamily="34" charset="-128"/>
              </a:rPr>
              <a:t>If there is a conflict in the previous step, the grammar is not a </a:t>
            </a:r>
            <a:r>
              <a:rPr lang="cs-CZ" sz="2000" dirty="0" smtClean="0">
                <a:ea typeface="Arial Unicode MS" pitchFamily="34" charset="-128"/>
                <a:cs typeface="Arial Unicode MS" pitchFamily="34" charset="-128"/>
              </a:rPr>
              <a:t>SLR(1) </a:t>
            </a:r>
            <a:r>
              <a:rPr lang="en-US" sz="2000" dirty="0" smtClean="0">
                <a:ea typeface="Arial Unicode MS" pitchFamily="34" charset="-128"/>
                <a:cs typeface="Arial Unicode MS" pitchFamily="34" charset="-128"/>
              </a:rPr>
              <a:t>grammar and the automaton cannot be constructed</a:t>
            </a:r>
            <a:endParaRPr lang="cs-CZ" sz="2000" dirty="0" smtClean="0">
              <a:ea typeface="Arial Unicode MS" pitchFamily="34" charset="-128"/>
              <a:cs typeface="Arial Unicode MS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ea typeface="Arial Unicode MS" pitchFamily="34" charset="-128"/>
                <a:cs typeface="Arial Unicode MS" pitchFamily="34" charset="-128"/>
              </a:rPr>
              <a:t>Table </a:t>
            </a:r>
            <a:r>
              <a:rPr lang="cs-CZ" sz="2000" dirty="0" err="1" smtClean="0">
                <a:ea typeface="Arial Unicode MS" pitchFamily="34" charset="-128"/>
                <a:cs typeface="Arial Unicode MS" pitchFamily="34" charset="-128"/>
              </a:rPr>
              <a:t>goto</a:t>
            </a:r>
            <a:r>
              <a:rPr lang="cs-CZ" sz="20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smtClean="0">
                <a:ea typeface="Arial Unicode MS" pitchFamily="34" charset="-128"/>
                <a:cs typeface="Arial Unicode MS" pitchFamily="34" charset="-128"/>
              </a:rPr>
              <a:t>is indexed by state </a:t>
            </a:r>
            <a:r>
              <a:rPr lang="en-US" sz="2000" i="1" dirty="0" err="1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sz="2000" dirty="0" smtClean="0">
                <a:ea typeface="Arial Unicode MS" pitchFamily="34" charset="-128"/>
                <a:cs typeface="Arial Unicode MS" pitchFamily="34" charset="-128"/>
              </a:rPr>
              <a:t> and A</a:t>
            </a:r>
            <a:r>
              <a:rPr lang="cs-CZ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sz="2000" dirty="0" smtClean="0">
                <a:ea typeface="Arial Unicode MS" pitchFamily="34" charset="-128"/>
                <a:cs typeface="Arial Unicode MS" pitchFamily="34" charset="-128"/>
              </a:rPr>
              <a:t>N</a:t>
            </a:r>
            <a:r>
              <a:rPr lang="en-US" sz="2000" dirty="0" smtClean="0">
                <a:ea typeface="Arial Unicode MS" pitchFamily="34" charset="-128"/>
                <a:cs typeface="Arial Unicode MS" pitchFamily="34" charset="-128"/>
              </a:rPr>
              <a:t>’: whenever </a:t>
            </a:r>
            <a:r>
              <a:rPr lang="cs-CZ" sz="2000" dirty="0" smtClean="0">
                <a:ea typeface="Arial Unicode MS" pitchFamily="34" charset="-128"/>
                <a:cs typeface="Arial Unicode MS" pitchFamily="34" charset="-128"/>
              </a:rPr>
              <a:t>GOTO(</a:t>
            </a:r>
            <a:r>
              <a:rPr lang="cs-CZ" sz="2000" dirty="0" err="1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cs-CZ" sz="2000" baseline="-25000" dirty="0" err="1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cs-CZ" sz="2000" dirty="0" smtClean="0"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000" dirty="0" smtClean="0"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cs-CZ" sz="2000" dirty="0" smtClean="0">
                <a:ea typeface="Arial Unicode MS" pitchFamily="34" charset="-128"/>
                <a:cs typeface="Arial Unicode MS" pitchFamily="34" charset="-128"/>
              </a:rPr>
              <a:t>)=I</a:t>
            </a:r>
            <a:r>
              <a:rPr lang="en-US" sz="2000" baseline="-25000" dirty="0" smtClean="0">
                <a:ea typeface="Arial Unicode MS" pitchFamily="34" charset="-128"/>
                <a:cs typeface="Arial Unicode MS" pitchFamily="34" charset="-128"/>
              </a:rPr>
              <a:t>j</a:t>
            </a:r>
            <a:r>
              <a:rPr lang="en-US" sz="2000" dirty="0" smtClean="0">
                <a:ea typeface="Arial Unicode MS" pitchFamily="34" charset="-128"/>
                <a:cs typeface="Arial Unicode MS" pitchFamily="34" charset="-128"/>
              </a:rPr>
              <a:t>, then </a:t>
            </a:r>
            <a:r>
              <a:rPr lang="en-US" sz="2000" dirty="0" err="1" smtClean="0">
                <a:ea typeface="Arial Unicode MS" pitchFamily="34" charset="-128"/>
                <a:cs typeface="Arial Unicode MS" pitchFamily="34" charset="-128"/>
              </a:rPr>
              <a:t>goto</a:t>
            </a:r>
            <a:r>
              <a:rPr lang="en-US" sz="20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sz="2000" dirty="0" smtClean="0">
                <a:ea typeface="Arial Unicode MS" pitchFamily="34" charset="-128"/>
                <a:cs typeface="Arial Unicode MS" pitchFamily="34" charset="-128"/>
              </a:rPr>
              <a:t>[i,</a:t>
            </a:r>
            <a:r>
              <a:rPr lang="en-US" sz="2000" dirty="0" smtClean="0"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cs-CZ" sz="2000" dirty="0" smtClean="0">
                <a:ea typeface="Arial Unicode MS" pitchFamily="34" charset="-128"/>
                <a:cs typeface="Arial Unicode MS" pitchFamily="34" charset="-128"/>
              </a:rPr>
              <a:t>]</a:t>
            </a:r>
            <a:r>
              <a:rPr lang="en-US" sz="2000" dirty="0" smtClean="0">
                <a:ea typeface="Arial Unicode MS" pitchFamily="34" charset="-128"/>
                <a:cs typeface="Arial Unicode MS" pitchFamily="34" charset="-128"/>
              </a:rPr>
              <a:t>=j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ea typeface="Arial Unicode MS" pitchFamily="34" charset="-128"/>
                <a:cs typeface="Arial Unicode MS" pitchFamily="34" charset="-128"/>
              </a:rPr>
              <a:t>All empty cells are filled by error instruction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ea typeface="Arial Unicode MS" pitchFamily="34" charset="-128"/>
                <a:cs typeface="Arial Unicode MS" pitchFamily="34" charset="-128"/>
              </a:rPr>
              <a:t>The initial state of the parser is the state, which contains LR(0) item </a:t>
            </a:r>
            <a:r>
              <a:rPr lang="cs-CZ" sz="2000" dirty="0" smtClean="0">
                <a:cs typeface="Arial" charset="0"/>
              </a:rPr>
              <a:t>S’→♦S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Full </a:t>
            </a:r>
            <a:r>
              <a:rPr lang="cs-CZ" dirty="0" smtClean="0"/>
              <a:t>LR(1) </a:t>
            </a:r>
            <a:r>
              <a:rPr lang="en-US" dirty="0" smtClean="0"/>
              <a:t>automata</a:t>
            </a:r>
            <a:endParaRPr lang="cs-CZ" dirty="0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Arial Unicode MS" pitchFamily="34" charset="-128"/>
                <a:cs typeface="Arial Unicode MS" pitchFamily="34" charset="-128"/>
              </a:rPr>
              <a:t>action</a:t>
            </a:r>
            <a:r>
              <a:rPr lang="cs-CZ" dirty="0">
                <a:ea typeface="Arial Unicode MS" pitchFamily="34" charset="-128"/>
                <a:cs typeface="Arial Unicode MS" pitchFamily="34" charset="-128"/>
              </a:rPr>
              <a:t>[</a:t>
            </a:r>
            <a:r>
              <a:rPr lang="cs-CZ" dirty="0" err="1">
                <a:ea typeface="Arial Unicode MS" pitchFamily="34" charset="-128"/>
                <a:cs typeface="Arial Unicode MS" pitchFamily="34" charset="-128"/>
              </a:rPr>
              <a:t>i,a</a:t>
            </a:r>
            <a:r>
              <a:rPr lang="cs-CZ" dirty="0">
                <a:ea typeface="Arial Unicode MS" pitchFamily="34" charset="-128"/>
                <a:cs typeface="Arial Unicode MS" pitchFamily="34" charset="-128"/>
              </a:rPr>
              <a:t>]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is set to reduction </a:t>
            </a:r>
            <a:r>
              <a:rPr lang="cs-CZ" dirty="0"/>
              <a:t>A</a:t>
            </a:r>
            <a:r>
              <a:rPr lang="cs-CZ" dirty="0">
                <a:cs typeface="Arial" charset="0"/>
              </a:rPr>
              <a:t>→α</a:t>
            </a:r>
            <a:r>
              <a:rPr lang="en-US" dirty="0">
                <a:cs typeface="Arial" charset="0"/>
              </a:rPr>
              <a:t>, when </a:t>
            </a:r>
            <a:r>
              <a:rPr lang="cs-CZ" dirty="0"/>
              <a:t>A</a:t>
            </a:r>
            <a:r>
              <a:rPr lang="cs-CZ" dirty="0">
                <a:cs typeface="Arial" charset="0"/>
              </a:rPr>
              <a:t>→α♦</a:t>
            </a:r>
            <a:r>
              <a:rPr lang="cs-CZ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dirty="0" err="1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cs-CZ" baseline="-25000" dirty="0" err="1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dirty="0" smtClean="0">
                <a:cs typeface="Arial" charset="0"/>
              </a:rPr>
              <a:t>, 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∀</a:t>
            </a:r>
            <a:r>
              <a:rPr lang="cs-CZ" dirty="0" err="1"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cs-CZ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∈FOLLOW</a:t>
            </a:r>
            <a:r>
              <a:rPr lang="cs-CZ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(A)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for a state </a:t>
            </a:r>
            <a:r>
              <a:rPr lang="cs-CZ" i="1" dirty="0"/>
              <a:t>i </a:t>
            </a:r>
            <a:r>
              <a:rPr lang="en-US" dirty="0" smtClean="0"/>
              <a:t>during </a:t>
            </a:r>
            <a:r>
              <a:rPr lang="cs-CZ" dirty="0" smtClean="0"/>
              <a:t>SLR(1) </a:t>
            </a:r>
            <a:r>
              <a:rPr lang="en-US" dirty="0" smtClean="0"/>
              <a:t>construction</a:t>
            </a:r>
            <a:endParaRPr lang="cs-CZ" dirty="0" smtClean="0"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In some situation, when </a:t>
            </a:r>
            <a:r>
              <a:rPr lang="cs-CZ" i="1" dirty="0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is on top of the stack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the viable prefix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l-GR" dirty="0" smtClean="0">
                <a:cs typeface="Arial" charset="0"/>
              </a:rPr>
              <a:t>β</a:t>
            </a:r>
            <a:r>
              <a:rPr lang="cs-CZ" dirty="0" smtClean="0">
                <a:cs typeface="Arial" charset="0"/>
              </a:rPr>
              <a:t>α </a:t>
            </a:r>
            <a:r>
              <a:rPr lang="en-US" dirty="0" smtClean="0">
                <a:cs typeface="Arial" charset="0"/>
              </a:rPr>
              <a:t>is in form</a:t>
            </a:r>
            <a:r>
              <a:rPr lang="cs-CZ" dirty="0" smtClean="0">
                <a:cs typeface="Arial" charset="0"/>
              </a:rPr>
              <a:t>, </a:t>
            </a:r>
            <a:r>
              <a:rPr lang="en-US" dirty="0" smtClean="0">
                <a:cs typeface="Arial" charset="0"/>
              </a:rPr>
              <a:t>where</a:t>
            </a:r>
            <a:r>
              <a:rPr lang="cs-CZ" dirty="0" smtClean="0">
                <a:cs typeface="Arial" charset="0"/>
              </a:rPr>
              <a:t> </a:t>
            </a:r>
            <a:r>
              <a:rPr lang="el-GR" dirty="0" smtClean="0">
                <a:cs typeface="Arial" charset="0"/>
              </a:rPr>
              <a:t>β</a:t>
            </a:r>
            <a:r>
              <a:rPr lang="cs-CZ" dirty="0" smtClean="0">
                <a:cs typeface="Arial" charset="0"/>
              </a:rPr>
              <a:t>A </a:t>
            </a:r>
            <a:r>
              <a:rPr lang="en-US" dirty="0" smtClean="0">
                <a:cs typeface="Arial" charset="0"/>
              </a:rPr>
              <a:t>cannot be followed by a terminal</a:t>
            </a:r>
            <a:r>
              <a:rPr lang="cs-CZ" dirty="0" smtClean="0">
                <a:cs typeface="Arial" charset="0"/>
              </a:rPr>
              <a:t> </a:t>
            </a:r>
            <a:r>
              <a:rPr lang="cs-CZ" b="1" dirty="0" smtClean="0">
                <a:cs typeface="Arial" charset="0"/>
              </a:rPr>
              <a:t>a</a:t>
            </a:r>
            <a:r>
              <a:rPr lang="cs-CZ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in any right sentential form</a:t>
            </a:r>
            <a:r>
              <a:rPr lang="cs-CZ" dirty="0" smtClean="0">
                <a:cs typeface="Arial" charset="0"/>
              </a:rPr>
              <a:t>. </a:t>
            </a:r>
            <a:r>
              <a:rPr lang="en-US" dirty="0" smtClean="0">
                <a:cs typeface="Arial" charset="0"/>
              </a:rPr>
              <a:t>Therefore reduction</a:t>
            </a:r>
            <a:r>
              <a:rPr lang="cs-CZ" dirty="0" smtClean="0">
                <a:cs typeface="Arial" charset="0"/>
              </a:rPr>
              <a:t> </a:t>
            </a:r>
            <a:r>
              <a:rPr lang="cs-CZ" dirty="0" smtClean="0"/>
              <a:t>A</a:t>
            </a:r>
            <a:r>
              <a:rPr lang="cs-CZ" dirty="0" smtClean="0">
                <a:cs typeface="Arial" charset="0"/>
              </a:rPr>
              <a:t>→α </a:t>
            </a:r>
            <a:r>
              <a:rPr lang="en-US" dirty="0" smtClean="0">
                <a:cs typeface="Arial" charset="0"/>
              </a:rPr>
              <a:t>is for </a:t>
            </a:r>
            <a:r>
              <a:rPr lang="en-US" dirty="0" err="1" smtClean="0">
                <a:cs typeface="Arial" charset="0"/>
              </a:rPr>
              <a:t>lookahed</a:t>
            </a:r>
            <a:r>
              <a:rPr lang="cs-CZ" dirty="0" smtClean="0">
                <a:cs typeface="Arial" charset="0"/>
              </a:rPr>
              <a:t> </a:t>
            </a:r>
            <a:r>
              <a:rPr lang="cs-CZ" b="1" dirty="0" smtClean="0">
                <a:cs typeface="Arial" charset="0"/>
              </a:rPr>
              <a:t>a</a:t>
            </a:r>
            <a:r>
              <a:rPr lang="cs-CZ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invalid</a:t>
            </a:r>
            <a:r>
              <a:rPr lang="cs-CZ" dirty="0" smtClean="0">
                <a:cs typeface="Arial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Solution</a:t>
            </a:r>
            <a:r>
              <a:rPr lang="cs-CZ" dirty="0" smtClean="0">
                <a:cs typeface="Arial" charset="0"/>
              </a:rPr>
              <a:t>: </a:t>
            </a:r>
            <a:r>
              <a:rPr lang="en-US" dirty="0" smtClean="0">
                <a:cs typeface="Arial" charset="0"/>
              </a:rPr>
              <a:t>add more information to states</a:t>
            </a:r>
            <a:r>
              <a:rPr lang="cs-CZ" dirty="0" smtClean="0">
                <a:cs typeface="Arial" charset="0"/>
              </a:rPr>
              <a:t>, </a:t>
            </a:r>
            <a:r>
              <a:rPr lang="en-US" dirty="0" smtClean="0">
                <a:cs typeface="Arial" charset="0"/>
              </a:rPr>
              <a:t>so we can avoid invalid reductions</a:t>
            </a:r>
            <a:r>
              <a:rPr lang="cs-CZ" dirty="0" smtClean="0">
                <a:cs typeface="Arial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dirty="0" smtClean="0"/>
              <a:t>LR(1) </a:t>
            </a:r>
            <a:r>
              <a:rPr lang="en-US" dirty="0" smtClean="0"/>
              <a:t>items</a:t>
            </a:r>
            <a:endParaRPr lang="cs-CZ" dirty="0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cs typeface="Arial" charset="0"/>
              </a:rPr>
              <a:t>The added information is stored as an additional terminal for each LR(0) item</a:t>
            </a:r>
            <a:r>
              <a:rPr lang="cs-CZ" sz="2400" dirty="0" smtClean="0">
                <a:cs typeface="Arial" charset="0"/>
              </a:rPr>
              <a:t>. </a:t>
            </a:r>
            <a:r>
              <a:rPr lang="en-US" sz="2400" dirty="0" smtClean="0">
                <a:cs typeface="Arial" charset="0"/>
              </a:rPr>
              <a:t>Such item has a form</a:t>
            </a:r>
            <a:r>
              <a:rPr lang="cs-CZ" sz="2400" dirty="0" smtClean="0">
                <a:cs typeface="Arial" charset="0"/>
              </a:rPr>
              <a:t> </a:t>
            </a:r>
            <a:r>
              <a:rPr lang="en-US" sz="2400" dirty="0" smtClean="0">
                <a:cs typeface="Arial" charset="0"/>
              </a:rPr>
              <a:t>[</a:t>
            </a:r>
            <a:r>
              <a:rPr lang="cs-CZ" sz="2400" dirty="0" smtClean="0">
                <a:ea typeface="Arial Unicode MS" pitchFamily="34" charset="-128"/>
                <a:cs typeface="Arial Unicode MS" pitchFamily="34" charset="-128"/>
              </a:rPr>
              <a:t>A→</a:t>
            </a:r>
            <a:r>
              <a:rPr lang="el-GR" sz="2400" dirty="0" smtClean="0">
                <a:cs typeface="Arial" charset="0"/>
              </a:rPr>
              <a:t>α</a:t>
            </a:r>
            <a:r>
              <a:rPr lang="cs-CZ" sz="2400" dirty="0" smtClean="0">
                <a:cs typeface="Arial" charset="0"/>
              </a:rPr>
              <a:t>♦</a:t>
            </a:r>
            <a:r>
              <a:rPr lang="el-GR" sz="2400" dirty="0" smtClean="0">
                <a:cs typeface="Arial" charset="0"/>
              </a:rPr>
              <a:t>β</a:t>
            </a:r>
            <a:r>
              <a:rPr lang="cs-CZ" sz="2400" dirty="0" smtClean="0">
                <a:cs typeface="Arial" charset="0"/>
              </a:rPr>
              <a:t>,a</a:t>
            </a:r>
            <a:r>
              <a:rPr lang="en-US" sz="2400" dirty="0" smtClean="0">
                <a:cs typeface="Arial" charset="0"/>
              </a:rPr>
              <a:t>]</a:t>
            </a:r>
            <a:r>
              <a:rPr lang="cs-CZ" sz="2400" dirty="0" smtClean="0">
                <a:cs typeface="Arial" charset="0"/>
              </a:rPr>
              <a:t>, </a:t>
            </a:r>
            <a:r>
              <a:rPr lang="en-US" sz="2400" dirty="0" smtClean="0">
                <a:cs typeface="Arial" charset="0"/>
              </a:rPr>
              <a:t>where</a:t>
            </a:r>
            <a:r>
              <a:rPr lang="cs-CZ" sz="2400" dirty="0" smtClean="0">
                <a:cs typeface="Arial" charset="0"/>
              </a:rPr>
              <a:t> </a:t>
            </a:r>
            <a:r>
              <a:rPr lang="cs-CZ" sz="2400" dirty="0" smtClean="0">
                <a:ea typeface="Arial Unicode MS" pitchFamily="34" charset="-128"/>
                <a:cs typeface="Arial Unicode MS" pitchFamily="34" charset="-128"/>
              </a:rPr>
              <a:t>A→</a:t>
            </a:r>
            <a:r>
              <a:rPr lang="el-GR" sz="2400" dirty="0" smtClean="0">
                <a:cs typeface="Arial" charset="0"/>
              </a:rPr>
              <a:t>αβ</a:t>
            </a:r>
            <a:r>
              <a:rPr lang="cs-CZ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sz="2400" dirty="0" smtClean="0">
                <a:ea typeface="Arial Unicode MS" pitchFamily="34" charset="-128"/>
                <a:cs typeface="Arial Unicode MS" pitchFamily="34" charset="-128"/>
              </a:rPr>
              <a:t>P, </a:t>
            </a:r>
            <a:r>
              <a:rPr lang="cs-CZ" sz="2400" dirty="0" err="1" smtClean="0"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cs-CZ" sz="24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sz="2400" dirty="0" err="1" smtClean="0">
                <a:ea typeface="Arial Unicode MS" pitchFamily="34" charset="-128"/>
                <a:cs typeface="Arial Unicode MS" pitchFamily="34" charset="-128"/>
              </a:rPr>
              <a:t>T</a:t>
            </a:r>
            <a:r>
              <a:rPr lang="en-US" sz="2400" dirty="0" smtClean="0">
                <a:ea typeface="Arial Unicode MS" pitchFamily="34" charset="-128"/>
                <a:cs typeface="Arial Unicode MS" pitchFamily="34" charset="-128"/>
              </a:rPr>
              <a:t>, and we call it LR(1) item</a:t>
            </a:r>
            <a:r>
              <a:rPr lang="cs-CZ" sz="2400" dirty="0" smtClean="0">
                <a:ea typeface="Arial Unicode MS" pitchFamily="34" charset="-128"/>
                <a:cs typeface="Arial Unicode MS" pitchFamily="34" charset="-128"/>
              </a:rPr>
              <a:t>. </a:t>
            </a:r>
            <a:r>
              <a:rPr lang="en-US" sz="2400" dirty="0" smtClean="0">
                <a:ea typeface="Arial Unicode MS" pitchFamily="34" charset="-128"/>
                <a:cs typeface="Arial Unicode MS" pitchFamily="34" charset="-128"/>
              </a:rPr>
              <a:t>The terminal</a:t>
            </a:r>
            <a:r>
              <a:rPr lang="cs-CZ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sz="2400" b="1" dirty="0" smtClean="0"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cs-CZ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smtClean="0">
                <a:ea typeface="Arial Unicode MS" pitchFamily="34" charset="-128"/>
                <a:cs typeface="Arial Unicode MS" pitchFamily="34" charset="-128"/>
              </a:rPr>
              <a:t>is called </a:t>
            </a:r>
            <a:r>
              <a:rPr lang="en-US" sz="2400" dirty="0" err="1" smtClean="0">
                <a:ea typeface="Arial Unicode MS" pitchFamily="34" charset="-128"/>
                <a:cs typeface="Arial Unicode MS" pitchFamily="34" charset="-128"/>
              </a:rPr>
              <a:t>lookahead</a:t>
            </a:r>
            <a:r>
              <a:rPr lang="en-US" sz="2400" dirty="0">
                <a:ea typeface="Arial Unicode MS" pitchFamily="34" charset="-128"/>
                <a:cs typeface="Arial Unicode MS" pitchFamily="34" charset="-128"/>
              </a:rPr>
              <a:t>.</a:t>
            </a:r>
            <a:endParaRPr lang="cs-CZ" sz="2400" dirty="0" smtClean="0">
              <a:ea typeface="Arial Unicode MS" pitchFamily="34" charset="-128"/>
              <a:cs typeface="Arial Unicode MS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Arial Unicode MS" pitchFamily="34" charset="-128"/>
                <a:cs typeface="Arial Unicode MS" pitchFamily="34" charset="-128"/>
              </a:rPr>
              <a:t>The </a:t>
            </a:r>
            <a:r>
              <a:rPr lang="en-US" sz="2200" dirty="0" err="1" smtClean="0">
                <a:ea typeface="Arial Unicode MS" pitchFamily="34" charset="-128"/>
                <a:cs typeface="Arial Unicode MS" pitchFamily="34" charset="-128"/>
              </a:rPr>
              <a:t>lookahed</a:t>
            </a:r>
            <a:r>
              <a:rPr lang="en-US" sz="2200" dirty="0" smtClean="0">
                <a:ea typeface="Arial Unicode MS" pitchFamily="34" charset="-128"/>
                <a:cs typeface="Arial Unicode MS" pitchFamily="34" charset="-128"/>
              </a:rPr>
              <a:t> has no meaning for</a:t>
            </a:r>
            <a:r>
              <a:rPr lang="cs-CZ" sz="2200" dirty="0" smtClean="0">
                <a:ea typeface="Arial Unicode MS" pitchFamily="34" charset="-128"/>
                <a:cs typeface="Arial Unicode MS" pitchFamily="34" charset="-128"/>
              </a:rPr>
              <a:t> A→</a:t>
            </a:r>
            <a:r>
              <a:rPr lang="el-GR" sz="2200" dirty="0" smtClean="0">
                <a:cs typeface="Arial" charset="0"/>
              </a:rPr>
              <a:t>α</a:t>
            </a:r>
            <a:r>
              <a:rPr lang="cs-CZ" sz="2200" dirty="0" smtClean="0">
                <a:cs typeface="Arial" charset="0"/>
              </a:rPr>
              <a:t>♦</a:t>
            </a:r>
            <a:r>
              <a:rPr lang="el-GR" sz="2200" dirty="0" smtClean="0">
                <a:cs typeface="Arial" charset="0"/>
              </a:rPr>
              <a:t>β</a:t>
            </a:r>
            <a:r>
              <a:rPr lang="cs-CZ" sz="2200" dirty="0" smtClean="0">
                <a:cs typeface="Arial" charset="0"/>
              </a:rPr>
              <a:t>, </a:t>
            </a:r>
            <a:r>
              <a:rPr lang="en-US" sz="2200" dirty="0" smtClean="0">
                <a:cs typeface="Arial" charset="0"/>
              </a:rPr>
              <a:t>where</a:t>
            </a:r>
            <a:r>
              <a:rPr lang="cs-CZ" sz="2200" dirty="0" smtClean="0">
                <a:cs typeface="Arial" charset="0"/>
              </a:rPr>
              <a:t> </a:t>
            </a:r>
            <a:r>
              <a:rPr lang="el-GR" sz="2200" dirty="0" smtClean="0">
                <a:cs typeface="Arial" charset="0"/>
              </a:rPr>
              <a:t>β≠</a:t>
            </a:r>
            <a:r>
              <a:rPr lang="el-GR" sz="2200" dirty="0" smtClean="0">
                <a:latin typeface="Times New Roman" pitchFamily="18" charset="0"/>
                <a:cs typeface="Times New Roman" pitchFamily="18" charset="0"/>
              </a:rPr>
              <a:t>Λ</a:t>
            </a:r>
            <a:endParaRPr lang="cs-CZ" sz="2200" dirty="0" smtClean="0"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cs typeface="Times New Roman" pitchFamily="18" charset="0"/>
              </a:rPr>
              <a:t>Reduction </a:t>
            </a:r>
            <a:r>
              <a:rPr lang="cs-CZ" sz="2200" dirty="0" smtClean="0">
                <a:ea typeface="Arial Unicode MS" pitchFamily="34" charset="-128"/>
                <a:cs typeface="Arial Unicode MS" pitchFamily="34" charset="-128"/>
              </a:rPr>
              <a:t>A→</a:t>
            </a:r>
            <a:r>
              <a:rPr lang="el-GR" sz="2200" dirty="0" smtClean="0">
                <a:cs typeface="Arial" charset="0"/>
              </a:rPr>
              <a:t>α</a:t>
            </a:r>
            <a:r>
              <a:rPr lang="cs-CZ" sz="2200" dirty="0" smtClean="0">
                <a:cs typeface="Arial" charset="0"/>
              </a:rPr>
              <a:t> </a:t>
            </a:r>
            <a:r>
              <a:rPr lang="en-US" sz="2200" dirty="0" smtClean="0">
                <a:cs typeface="Arial" charset="0"/>
              </a:rPr>
              <a:t>is set only when</a:t>
            </a:r>
            <a:r>
              <a:rPr lang="cs-CZ" sz="2200" dirty="0" smtClean="0">
                <a:cs typeface="Arial" charset="0"/>
              </a:rPr>
              <a:t> </a:t>
            </a:r>
            <a:r>
              <a:rPr lang="en-US" sz="2200" dirty="0" smtClean="0">
                <a:cs typeface="Arial" charset="0"/>
              </a:rPr>
              <a:t>[</a:t>
            </a:r>
            <a:r>
              <a:rPr lang="cs-CZ" sz="2200" dirty="0" smtClean="0">
                <a:ea typeface="Arial Unicode MS" pitchFamily="34" charset="-128"/>
                <a:cs typeface="Arial Unicode MS" pitchFamily="34" charset="-128"/>
              </a:rPr>
              <a:t>A→</a:t>
            </a:r>
            <a:r>
              <a:rPr lang="el-GR" sz="2200" dirty="0" smtClean="0">
                <a:cs typeface="Arial" charset="0"/>
              </a:rPr>
              <a:t>α</a:t>
            </a:r>
            <a:r>
              <a:rPr lang="cs-CZ" sz="2200" dirty="0" smtClean="0">
                <a:cs typeface="Arial" charset="0"/>
              </a:rPr>
              <a:t>♦,a</a:t>
            </a:r>
            <a:r>
              <a:rPr lang="en-US" sz="2200" dirty="0" smtClean="0">
                <a:cs typeface="Arial" charset="0"/>
              </a:rPr>
              <a:t>]</a:t>
            </a:r>
            <a:r>
              <a:rPr lang="en-US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sz="2200" dirty="0" err="1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cs-CZ" sz="2200" baseline="-25000" dirty="0" err="1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cs-CZ" sz="22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200" dirty="0" smtClean="0">
                <a:ea typeface="Arial Unicode MS" pitchFamily="34" charset="-128"/>
                <a:cs typeface="Arial Unicode MS" pitchFamily="34" charset="-128"/>
              </a:rPr>
              <a:t>for current state</a:t>
            </a:r>
            <a:r>
              <a:rPr lang="cs-CZ" sz="22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sz="2200" i="1" dirty="0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cs-CZ" sz="22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200" dirty="0" smtClean="0">
                <a:ea typeface="Arial Unicode MS" pitchFamily="34" charset="-128"/>
                <a:cs typeface="Arial Unicode MS" pitchFamily="34" charset="-128"/>
              </a:rPr>
              <a:t>and a terminal</a:t>
            </a:r>
            <a:r>
              <a:rPr lang="cs-CZ" sz="22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sz="2200" b="1" dirty="0" smtClean="0"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cs-CZ" sz="22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200" dirty="0" smtClean="0">
                <a:ea typeface="Arial Unicode MS" pitchFamily="34" charset="-128"/>
                <a:cs typeface="Arial Unicode MS" pitchFamily="34" charset="-128"/>
              </a:rPr>
              <a:t>on the input</a:t>
            </a:r>
            <a:endParaRPr lang="cs-CZ" sz="2200" dirty="0" smtClean="0">
              <a:ea typeface="Arial Unicode MS" pitchFamily="34" charset="-128"/>
              <a:cs typeface="Arial Unicode MS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Arial Unicode MS" pitchFamily="34" charset="-128"/>
                <a:cs typeface="Arial Unicode MS" pitchFamily="34" charset="-128"/>
              </a:rPr>
              <a:t>A set of terminals created from </a:t>
            </a:r>
            <a:r>
              <a:rPr lang="en-US" sz="2200" dirty="0" err="1" smtClean="0">
                <a:ea typeface="Arial Unicode MS" pitchFamily="34" charset="-128"/>
                <a:cs typeface="Arial Unicode MS" pitchFamily="34" charset="-128"/>
              </a:rPr>
              <a:t>lokaheads</a:t>
            </a:r>
            <a:r>
              <a:rPr lang="en-US" sz="2200" dirty="0" smtClean="0">
                <a:ea typeface="Arial Unicode MS" pitchFamily="34" charset="-128"/>
                <a:cs typeface="Arial Unicode MS" pitchFamily="34" charset="-128"/>
              </a:rPr>
              <a:t> of LR(1) items</a:t>
            </a:r>
            <a:r>
              <a:rPr lang="cs-CZ" sz="22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sz="2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⊆</a:t>
            </a:r>
            <a:r>
              <a:rPr lang="cs-CZ" sz="2200" dirty="0" smtClean="0">
                <a:ea typeface="Arial Unicode MS" pitchFamily="34" charset="-128"/>
                <a:cs typeface="Arial Unicode MS" pitchFamily="34" charset="-128"/>
              </a:rPr>
              <a:t>FOLLOW(A)</a:t>
            </a:r>
          </a:p>
          <a:p>
            <a:pPr eaLnBrk="1" hangingPunct="1">
              <a:lnSpc>
                <a:spcPct val="90000"/>
              </a:lnSpc>
            </a:pPr>
            <a:r>
              <a:rPr lang="cs-CZ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LR(1) 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item </a:t>
            </a:r>
            <a:r>
              <a:rPr lang="en-US" sz="2400" dirty="0" smtClean="0">
                <a:cs typeface="Arial" charset="0"/>
              </a:rPr>
              <a:t>[</a:t>
            </a:r>
            <a:r>
              <a:rPr lang="cs-CZ" sz="2400" dirty="0" smtClean="0">
                <a:ea typeface="Arial Unicode MS" pitchFamily="34" charset="-128"/>
                <a:cs typeface="Arial Unicode MS" pitchFamily="34" charset="-128"/>
              </a:rPr>
              <a:t>A→</a:t>
            </a:r>
            <a:r>
              <a:rPr lang="el-GR" sz="2400" dirty="0" smtClean="0">
                <a:cs typeface="Arial" charset="0"/>
              </a:rPr>
              <a:t>α</a:t>
            </a:r>
            <a:r>
              <a:rPr lang="cs-CZ" sz="2400" dirty="0" smtClean="0">
                <a:cs typeface="Arial" charset="0"/>
              </a:rPr>
              <a:t>♦</a:t>
            </a:r>
            <a:r>
              <a:rPr lang="el-GR" sz="2400" dirty="0" smtClean="0">
                <a:cs typeface="Arial" charset="0"/>
              </a:rPr>
              <a:t>β</a:t>
            </a:r>
            <a:r>
              <a:rPr lang="cs-CZ" sz="2400" dirty="0" smtClean="0">
                <a:cs typeface="Arial" charset="0"/>
              </a:rPr>
              <a:t>,a</a:t>
            </a:r>
            <a:r>
              <a:rPr lang="en-US" sz="2400" dirty="0" smtClean="0">
                <a:cs typeface="Arial" charset="0"/>
              </a:rPr>
              <a:t>]</a:t>
            </a:r>
            <a:r>
              <a:rPr lang="cs-CZ" sz="2400" dirty="0" smtClean="0">
                <a:cs typeface="Arial" charset="0"/>
              </a:rPr>
              <a:t> </a:t>
            </a:r>
            <a:r>
              <a:rPr lang="en-US" sz="2400" dirty="0" smtClean="0">
                <a:cs typeface="Arial" charset="0"/>
              </a:rPr>
              <a:t>is valid for viable prefix</a:t>
            </a:r>
            <a:r>
              <a:rPr lang="cs-CZ" sz="2400" dirty="0" smtClean="0">
                <a:cs typeface="Arial" charset="0"/>
              </a:rPr>
              <a:t> </a:t>
            </a:r>
            <a:r>
              <a:rPr lang="el-GR" sz="2400" dirty="0" smtClean="0">
                <a:cs typeface="Arial" charset="0"/>
              </a:rPr>
              <a:t>γ</a:t>
            </a:r>
            <a:r>
              <a:rPr lang="cs-CZ" sz="2400" dirty="0" smtClean="0">
                <a:cs typeface="Arial" charset="0"/>
              </a:rPr>
              <a:t>, </a:t>
            </a:r>
            <a:r>
              <a:rPr lang="en-US" sz="2400" dirty="0" smtClean="0">
                <a:cs typeface="Arial" charset="0"/>
              </a:rPr>
              <a:t>whenever</a:t>
            </a:r>
            <a:r>
              <a:rPr lang="cs-CZ" sz="2400" dirty="0" smtClean="0">
                <a:cs typeface="Arial" charset="0"/>
              </a:rPr>
              <a:t> </a:t>
            </a:r>
            <a:r>
              <a:rPr lang="cs-CZ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∃</a:t>
            </a:r>
            <a:r>
              <a:rPr lang="cs-CZ" sz="2400" dirty="0" smtClean="0">
                <a:cs typeface="Arial" charset="0"/>
              </a:rPr>
              <a:t> </a:t>
            </a:r>
            <a:r>
              <a:rPr lang="en-US" sz="2400" dirty="0" smtClean="0">
                <a:cs typeface="Arial" charset="0"/>
              </a:rPr>
              <a:t>right derivation</a:t>
            </a:r>
            <a:r>
              <a:rPr lang="cs-CZ" sz="2400" dirty="0" smtClean="0">
                <a:cs typeface="Arial" charset="0"/>
              </a:rPr>
              <a:t> </a:t>
            </a:r>
            <a:r>
              <a:rPr lang="cs-CZ" sz="2400" dirty="0" smtClean="0">
                <a:ea typeface="Arial Unicode MS" pitchFamily="34" charset="-128"/>
                <a:cs typeface="Arial Unicode MS" pitchFamily="34" charset="-128"/>
              </a:rPr>
              <a:t>S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en-US" sz="2400" baseline="30000" dirty="0" smtClean="0">
                <a:ea typeface="Arial Unicode MS" pitchFamily="34" charset="-128"/>
                <a:cs typeface="Arial Unicode MS" pitchFamily="34" charset="-128"/>
              </a:rPr>
              <a:t>+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δ</a:t>
            </a:r>
            <a:r>
              <a:rPr lang="en-US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cs-CZ" sz="2400" dirty="0" smtClean="0">
                <a:ea typeface="Arial Unicode MS" pitchFamily="34" charset="-128"/>
                <a:cs typeface="Arial Unicode MS" pitchFamily="34" charset="-128"/>
              </a:rPr>
              <a:t>w</a:t>
            </a:r>
            <a:r>
              <a:rPr lang="cs-CZ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el-GR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δαβ</a:t>
            </a:r>
            <a:r>
              <a:rPr lang="cs-CZ" sz="2400" dirty="0" smtClean="0">
                <a:ea typeface="Arial Unicode MS" pitchFamily="34" charset="-128"/>
                <a:cs typeface="Arial Unicode MS" pitchFamily="34" charset="-128"/>
              </a:rPr>
              <a:t>w, </a:t>
            </a:r>
            <a:r>
              <a:rPr lang="en-US" sz="2400" dirty="0" smtClean="0">
                <a:ea typeface="Arial Unicode MS" pitchFamily="34" charset="-128"/>
                <a:cs typeface="Arial Unicode MS" pitchFamily="34" charset="-128"/>
              </a:rPr>
              <a:t>where</a:t>
            </a:r>
            <a:endParaRPr lang="cs-CZ" sz="2400" dirty="0" smtClean="0">
              <a:ea typeface="Arial Unicode MS" pitchFamily="34" charset="-128"/>
              <a:cs typeface="Arial Unicode MS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l-GR" sz="2200" dirty="0" smtClean="0">
                <a:cs typeface="Arial" charset="0"/>
              </a:rPr>
              <a:t>γ</a:t>
            </a:r>
            <a:r>
              <a:rPr lang="cs-CZ" sz="2200" dirty="0" smtClean="0">
                <a:cs typeface="Arial" charset="0"/>
              </a:rPr>
              <a:t>=</a:t>
            </a:r>
            <a:r>
              <a:rPr lang="el-GR" sz="2200" dirty="0" smtClean="0">
                <a:cs typeface="Arial" charset="0"/>
              </a:rPr>
              <a:t>δα</a:t>
            </a:r>
            <a:endParaRPr lang="cs-CZ" sz="2200" dirty="0" smtClean="0"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cs typeface="Arial" charset="0"/>
              </a:rPr>
              <a:t>Either </a:t>
            </a:r>
            <a:r>
              <a:rPr lang="cs-CZ" sz="2200" b="1" dirty="0" smtClean="0">
                <a:cs typeface="Arial" charset="0"/>
              </a:rPr>
              <a:t>a</a:t>
            </a:r>
            <a:r>
              <a:rPr lang="cs-CZ" sz="2200" dirty="0" smtClean="0">
                <a:cs typeface="Arial" charset="0"/>
              </a:rPr>
              <a:t> </a:t>
            </a:r>
            <a:r>
              <a:rPr lang="en-US" sz="2200" dirty="0" smtClean="0">
                <a:cs typeface="Arial" charset="0"/>
              </a:rPr>
              <a:t>is the first symbol of</a:t>
            </a:r>
            <a:r>
              <a:rPr lang="cs-CZ" sz="2200" dirty="0" smtClean="0">
                <a:cs typeface="Arial" charset="0"/>
              </a:rPr>
              <a:t> w </a:t>
            </a:r>
            <a:r>
              <a:rPr lang="en-US" sz="2200" dirty="0" smtClean="0">
                <a:cs typeface="Arial" charset="0"/>
              </a:rPr>
              <a:t>or</a:t>
            </a:r>
            <a:r>
              <a:rPr lang="en-US" sz="2200" dirty="0">
                <a:cs typeface="Arial" charset="0"/>
              </a:rPr>
              <a:t> </a:t>
            </a:r>
            <a:r>
              <a:rPr lang="cs-CZ" sz="2200" dirty="0" smtClean="0">
                <a:cs typeface="Arial" charset="0"/>
              </a:rPr>
              <a:t>w=</a:t>
            </a:r>
            <a:r>
              <a:rPr lang="el-GR" sz="22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cs-CZ" sz="2200" dirty="0" smtClean="0">
                <a:cs typeface="Arial" charset="0"/>
              </a:rPr>
              <a:t> </a:t>
            </a:r>
            <a:r>
              <a:rPr lang="en-US" sz="2200" dirty="0" smtClean="0">
                <a:cs typeface="Arial" charset="0"/>
              </a:rPr>
              <a:t>and</a:t>
            </a:r>
            <a:r>
              <a:rPr lang="cs-CZ" sz="2200" dirty="0" smtClean="0">
                <a:cs typeface="Arial" charset="0"/>
              </a:rPr>
              <a:t> </a:t>
            </a:r>
            <a:r>
              <a:rPr lang="cs-CZ" sz="2200" b="1" dirty="0" smtClean="0">
                <a:cs typeface="Arial" charset="0"/>
              </a:rPr>
              <a:t>a</a:t>
            </a:r>
            <a:r>
              <a:rPr lang="cs-CZ" sz="2200" dirty="0" smtClean="0">
                <a:cs typeface="Arial" charset="0"/>
              </a:rPr>
              <a:t> </a:t>
            </a:r>
            <a:r>
              <a:rPr lang="en-US" sz="2200" dirty="0" smtClean="0">
                <a:cs typeface="Arial" charset="0"/>
              </a:rPr>
              <a:t>is</a:t>
            </a:r>
            <a:r>
              <a:rPr lang="cs-CZ" sz="2200" dirty="0" smtClean="0">
                <a:cs typeface="Arial" charset="0"/>
              </a:rPr>
              <a:t> </a:t>
            </a:r>
            <a:r>
              <a:rPr lang="en-US" sz="2200" dirty="0" smtClean="0">
                <a:cs typeface="Arial" charset="0"/>
              </a:rPr>
              <a:t>$</a:t>
            </a:r>
            <a:endParaRPr lang="el-GR" sz="2200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Closure for </a:t>
            </a:r>
            <a:r>
              <a:rPr lang="cs-CZ" dirty="0" smtClean="0"/>
              <a:t>LR(1) </a:t>
            </a:r>
            <a:r>
              <a:rPr lang="en-US" dirty="0" smtClean="0"/>
              <a:t>items</a:t>
            </a:r>
            <a:endParaRPr lang="cs-CZ" dirty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We have a set of </a:t>
            </a:r>
            <a:r>
              <a:rPr lang="cs-CZ" dirty="0" smtClean="0"/>
              <a:t>LR(1) </a:t>
            </a:r>
            <a:r>
              <a:rPr lang="en-US" dirty="0" smtClean="0"/>
              <a:t>items</a:t>
            </a:r>
            <a:r>
              <a:rPr lang="cs-CZ" dirty="0" smtClean="0"/>
              <a:t> I </a:t>
            </a:r>
            <a:r>
              <a:rPr lang="en-US" dirty="0" smtClean="0"/>
              <a:t>for a grammar</a:t>
            </a:r>
            <a:r>
              <a:rPr lang="cs-CZ" dirty="0" smtClean="0"/>
              <a:t> G. </a:t>
            </a:r>
            <a:r>
              <a:rPr lang="en-US" dirty="0"/>
              <a:t>W</a:t>
            </a:r>
            <a:r>
              <a:rPr lang="en-US" dirty="0" smtClean="0"/>
              <a:t>e define</a:t>
            </a:r>
            <a:r>
              <a:rPr lang="cs-CZ" dirty="0" smtClean="0"/>
              <a:t> CLOSURE1(I) </a:t>
            </a:r>
            <a:r>
              <a:rPr lang="en-US" dirty="0" smtClean="0"/>
              <a:t>as a set of </a:t>
            </a:r>
            <a:r>
              <a:rPr lang="cs-CZ" dirty="0" smtClean="0"/>
              <a:t>LR(1) </a:t>
            </a:r>
            <a:r>
              <a:rPr lang="en-US" dirty="0" smtClean="0"/>
              <a:t>items constructed from I by following procedure</a:t>
            </a:r>
            <a:r>
              <a:rPr lang="cs-CZ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Add set I to </a:t>
            </a:r>
            <a:r>
              <a:rPr lang="cs-CZ" dirty="0" smtClean="0"/>
              <a:t>CLOSURE1(I)</a:t>
            </a:r>
          </a:p>
          <a:p>
            <a:pPr lvl="1" eaLnBrk="1" hangingPunct="1">
              <a:lnSpc>
                <a:spcPct val="90000"/>
              </a:lnSpc>
            </a:pP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∀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[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A→</a:t>
            </a:r>
            <a:r>
              <a:rPr lang="el-GR" dirty="0" smtClean="0">
                <a:cs typeface="Arial" charset="0"/>
              </a:rPr>
              <a:t>α</a:t>
            </a:r>
            <a:r>
              <a:rPr lang="cs-CZ" dirty="0" smtClean="0">
                <a:cs typeface="Arial" charset="0"/>
              </a:rPr>
              <a:t>♦B</a:t>
            </a:r>
            <a:r>
              <a:rPr lang="el-GR" dirty="0" smtClean="0">
                <a:cs typeface="Arial" charset="0"/>
              </a:rPr>
              <a:t>β</a:t>
            </a:r>
            <a:r>
              <a:rPr lang="en-US" dirty="0" smtClean="0">
                <a:cs typeface="Arial" charset="0"/>
              </a:rPr>
              <a:t>,a]</a:t>
            </a:r>
            <a:r>
              <a:rPr lang="el-GR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CLOSURE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(I)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, where B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∈N,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add</a:t>
            </a:r>
            <a:r>
              <a:rPr lang="cs-CZ" dirty="0">
                <a:ea typeface="Arial Unicode MS" pitchFamily="34" charset="-128"/>
                <a:cs typeface="Arial Unicode MS" pitchFamily="34" charset="-128"/>
              </a:rPr>
              <a:t> LR(1) 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item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>
                <a:ea typeface="Arial Unicode MS" pitchFamily="34" charset="-128"/>
                <a:cs typeface="Arial Unicode MS" pitchFamily="34" charset="-128"/>
              </a:rPr>
              <a:t>[</a:t>
            </a:r>
            <a:r>
              <a:rPr lang="cs-CZ" dirty="0">
                <a:ea typeface="Arial Unicode MS" pitchFamily="34" charset="-128"/>
                <a:cs typeface="Arial Unicode MS" pitchFamily="34" charset="-128"/>
              </a:rPr>
              <a:t>B→</a:t>
            </a:r>
            <a:r>
              <a:rPr lang="cs-CZ" dirty="0">
                <a:cs typeface="Arial" charset="0"/>
              </a:rPr>
              <a:t>♦</a:t>
            </a:r>
            <a:r>
              <a:rPr lang="el-GR" dirty="0">
                <a:cs typeface="Arial" charset="0"/>
              </a:rPr>
              <a:t>γ</a:t>
            </a:r>
            <a:r>
              <a:rPr lang="en-US" dirty="0">
                <a:cs typeface="Arial" charset="0"/>
              </a:rPr>
              <a:t>,b] 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∀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B→</a:t>
            </a:r>
            <a:r>
              <a:rPr lang="el-GR" dirty="0" smtClean="0">
                <a:cs typeface="Arial" charset="0"/>
              </a:rPr>
              <a:t>γ</a:t>
            </a:r>
            <a:r>
              <a:rPr lang="el-GR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P 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and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∀</a:t>
            </a:r>
            <a:r>
              <a:rPr lang="en-US" dirty="0" err="1" smtClean="0">
                <a:ea typeface="Arial Unicode MS" pitchFamily="34" charset="-128"/>
                <a:cs typeface="Arial Unicode MS" pitchFamily="34" charset="-128"/>
              </a:rPr>
              <a:t>b</a:t>
            </a:r>
            <a:r>
              <a:rPr lang="en-US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∈FIRST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l-GR" dirty="0" smtClean="0">
                <a:cs typeface="Arial" charset="0"/>
              </a:rPr>
              <a:t>β</a:t>
            </a:r>
            <a:r>
              <a:rPr lang="cs-CZ" dirty="0" smtClean="0">
                <a:cs typeface="Arial" charset="0"/>
              </a:rPr>
              <a:t>a) </a:t>
            </a:r>
            <a:r>
              <a:rPr lang="en-US" dirty="0" smtClean="0">
                <a:cs typeface="Arial" charset="0"/>
              </a:rPr>
              <a:t>to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CLOSURE1(I)</a:t>
            </a:r>
            <a:r>
              <a:rPr lang="cs-CZ" dirty="0" smtClean="0">
                <a:cs typeface="Arial" charset="0"/>
              </a:rPr>
              <a:t>, </a:t>
            </a:r>
            <a:r>
              <a:rPr lang="en-US" dirty="0" smtClean="0">
                <a:cs typeface="Arial" charset="0"/>
              </a:rPr>
              <a:t>if it isn’t there already</a:t>
            </a:r>
            <a:r>
              <a:rPr lang="cs-CZ" dirty="0" smtClean="0">
                <a:cs typeface="Arial" charset="0"/>
              </a:rPr>
              <a:t>. </a:t>
            </a:r>
            <a:r>
              <a:rPr lang="en-US" dirty="0" smtClean="0">
                <a:cs typeface="Arial" charset="0"/>
              </a:rPr>
              <a:t>Repeat this step, until something is added to</a:t>
            </a:r>
            <a:r>
              <a:rPr lang="cs-CZ" dirty="0" smtClean="0">
                <a:cs typeface="Arial" charset="0"/>
              </a:rPr>
              <a:t> CLOSURE</a:t>
            </a:r>
            <a:r>
              <a:rPr lang="en-US" dirty="0" smtClean="0">
                <a:cs typeface="Arial" charset="0"/>
              </a:rPr>
              <a:t>1</a:t>
            </a:r>
            <a:r>
              <a:rPr lang="cs-CZ" dirty="0" smtClean="0">
                <a:cs typeface="Arial" charset="0"/>
              </a:rPr>
              <a:t>(I)</a:t>
            </a:r>
            <a:r>
              <a:rPr lang="en-US" dirty="0" smtClean="0">
                <a:cs typeface="Arial" charset="0"/>
              </a:rPr>
              <a:t>.</a:t>
            </a:r>
            <a:endParaRPr lang="cs-CZ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GOTO operation for LR(1) items</a:t>
            </a:r>
            <a:endParaRPr lang="cs-CZ" dirty="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We define </a:t>
            </a:r>
            <a:r>
              <a:rPr lang="cs-CZ" dirty="0" smtClean="0"/>
              <a:t>GOTO1(I, X) </a:t>
            </a:r>
            <a:r>
              <a:rPr lang="en-US" dirty="0" smtClean="0"/>
              <a:t>operation for a set I of </a:t>
            </a:r>
            <a:r>
              <a:rPr lang="cs-CZ" dirty="0" smtClean="0"/>
              <a:t>LR(1) </a:t>
            </a:r>
            <a:r>
              <a:rPr lang="en-US" dirty="0" smtClean="0"/>
              <a:t>items and</a:t>
            </a:r>
            <a:r>
              <a:rPr lang="cs-CZ" dirty="0" smtClean="0"/>
              <a:t> </a:t>
            </a:r>
            <a:r>
              <a:rPr lang="en-US" dirty="0" smtClean="0"/>
              <a:t>a grammar symbol</a:t>
            </a:r>
            <a:r>
              <a:rPr lang="cs-CZ" dirty="0" smtClean="0"/>
              <a:t> X </a:t>
            </a:r>
            <a:r>
              <a:rPr lang="en-US" dirty="0" smtClean="0"/>
              <a:t>as a</a:t>
            </a:r>
            <a:r>
              <a:rPr lang="cs-CZ" dirty="0" smtClean="0"/>
              <a:t> CLOSURE1 </a:t>
            </a:r>
            <a:r>
              <a:rPr lang="en-US" dirty="0" smtClean="0"/>
              <a:t>of a set of all items</a:t>
            </a:r>
            <a:r>
              <a:rPr lang="cs-CZ" dirty="0" smtClean="0"/>
              <a:t> </a:t>
            </a:r>
            <a:r>
              <a:rPr lang="en-US" dirty="0" smtClean="0"/>
              <a:t>[</a:t>
            </a:r>
            <a:r>
              <a:rPr lang="cs-CZ" dirty="0" smtClean="0"/>
              <a:t>A</a:t>
            </a:r>
            <a:r>
              <a:rPr lang="cs-CZ" dirty="0" smtClean="0">
                <a:cs typeface="Arial" charset="0"/>
              </a:rPr>
              <a:t>→</a:t>
            </a:r>
            <a:r>
              <a:rPr lang="el-GR" dirty="0" smtClean="0">
                <a:cs typeface="Arial" charset="0"/>
              </a:rPr>
              <a:t>α</a:t>
            </a:r>
            <a:r>
              <a:rPr lang="cs-CZ" dirty="0" smtClean="0">
                <a:cs typeface="Arial" charset="0"/>
              </a:rPr>
              <a:t>X♦</a:t>
            </a:r>
            <a:r>
              <a:rPr lang="el-GR" dirty="0" smtClean="0">
                <a:cs typeface="Arial" charset="0"/>
              </a:rPr>
              <a:t>β</a:t>
            </a:r>
            <a:r>
              <a:rPr lang="en-US" dirty="0" smtClean="0">
                <a:cs typeface="Arial" charset="0"/>
              </a:rPr>
              <a:t>,a]</a:t>
            </a:r>
            <a:r>
              <a:rPr lang="cs-CZ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where</a:t>
            </a:r>
            <a:r>
              <a:rPr lang="cs-CZ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[</a:t>
            </a:r>
            <a:r>
              <a:rPr lang="cs-CZ" dirty="0" smtClean="0"/>
              <a:t>A</a:t>
            </a:r>
            <a:r>
              <a:rPr lang="cs-CZ" dirty="0" smtClean="0">
                <a:cs typeface="Arial" charset="0"/>
              </a:rPr>
              <a:t>→</a:t>
            </a:r>
            <a:r>
              <a:rPr lang="el-GR" dirty="0" smtClean="0">
                <a:cs typeface="Arial" charset="0"/>
              </a:rPr>
              <a:t>α</a:t>
            </a:r>
            <a:r>
              <a:rPr lang="cs-CZ" dirty="0" smtClean="0">
                <a:cs typeface="Arial" charset="0"/>
              </a:rPr>
              <a:t>♦X</a:t>
            </a:r>
            <a:r>
              <a:rPr lang="el-GR" dirty="0" smtClean="0">
                <a:cs typeface="Arial" charset="0"/>
              </a:rPr>
              <a:t>β</a:t>
            </a:r>
            <a:r>
              <a:rPr lang="en-US" dirty="0" smtClean="0">
                <a:cs typeface="Arial" charset="0"/>
              </a:rPr>
              <a:t>,a]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I</a:t>
            </a:r>
            <a:endParaRPr lang="cs-CZ" dirty="0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Construction of canonical collection of sets of </a:t>
            </a:r>
            <a:r>
              <a:rPr lang="en-US" dirty="0" smtClean="0"/>
              <a:t>LR(1) </a:t>
            </a:r>
            <a:r>
              <a:rPr lang="en-US" dirty="0"/>
              <a:t>items</a:t>
            </a:r>
            <a:endParaRPr lang="cs-CZ" dirty="0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We have an augmented grammar</a:t>
            </a:r>
            <a:r>
              <a:rPr lang="cs-CZ" dirty="0" smtClean="0"/>
              <a:t> G</a:t>
            </a:r>
            <a:r>
              <a:rPr lang="en-US" dirty="0" smtClean="0"/>
              <a:t>’</a:t>
            </a:r>
            <a:r>
              <a:rPr lang="cs-CZ" dirty="0" smtClean="0"/>
              <a:t>=(T,N</a:t>
            </a:r>
            <a:r>
              <a:rPr lang="en-US" dirty="0" smtClean="0"/>
              <a:t>’</a:t>
            </a:r>
            <a:r>
              <a:rPr lang="cs-CZ" dirty="0" smtClean="0"/>
              <a:t>,S</a:t>
            </a:r>
            <a:r>
              <a:rPr lang="en-US" dirty="0" smtClean="0"/>
              <a:t>’</a:t>
            </a:r>
            <a:r>
              <a:rPr lang="cs-CZ" dirty="0" smtClean="0"/>
              <a:t>,P</a:t>
            </a:r>
            <a:r>
              <a:rPr lang="en-US" dirty="0" smtClean="0"/>
              <a:t>’</a:t>
            </a:r>
            <a:r>
              <a:rPr lang="cs-CZ" dirty="0" smtClean="0"/>
              <a:t>)</a:t>
            </a:r>
          </a:p>
          <a:p>
            <a:pPr eaLnBrk="1" hangingPunct="1"/>
            <a:r>
              <a:rPr lang="en-US" dirty="0" smtClean="0"/>
              <a:t>Construction of canonical collection</a:t>
            </a:r>
            <a:r>
              <a:rPr lang="cs-CZ" dirty="0" smtClean="0"/>
              <a:t> C </a:t>
            </a:r>
            <a:r>
              <a:rPr lang="en-US" dirty="0" smtClean="0"/>
              <a:t>of </a:t>
            </a:r>
            <a:r>
              <a:rPr lang="cs-CZ" dirty="0" smtClean="0"/>
              <a:t>LR(1) </a:t>
            </a:r>
            <a:r>
              <a:rPr lang="en-US" dirty="0" smtClean="0"/>
              <a:t>items</a:t>
            </a:r>
            <a:r>
              <a:rPr lang="cs-CZ" dirty="0" smtClean="0"/>
              <a:t>:</a:t>
            </a:r>
          </a:p>
          <a:p>
            <a:pPr lvl="1" eaLnBrk="1" hangingPunct="1"/>
            <a:r>
              <a:rPr lang="en-US" dirty="0" smtClean="0"/>
              <a:t>We start with</a:t>
            </a:r>
            <a:r>
              <a:rPr lang="cs-CZ" dirty="0" smtClean="0"/>
              <a:t> C=</a:t>
            </a:r>
            <a:r>
              <a:rPr lang="en-US" dirty="0" smtClean="0"/>
              <a:t>{ CLOSURE</a:t>
            </a:r>
            <a:r>
              <a:rPr lang="cs-CZ" dirty="0" smtClean="0"/>
              <a:t>1</a:t>
            </a:r>
            <a:r>
              <a:rPr lang="en-US" dirty="0" smtClean="0"/>
              <a:t>({[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S’→</a:t>
            </a:r>
            <a:r>
              <a:rPr lang="en-US" dirty="0" smtClean="0">
                <a:cs typeface="Arial" charset="0"/>
              </a:rPr>
              <a:t>♦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S,$]}) }</a:t>
            </a:r>
          </a:p>
          <a:p>
            <a:pPr lvl="1" eaLnBrk="1" hangingPunct="1"/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Add </a:t>
            </a:r>
            <a:r>
              <a:rPr lang="cs-CZ" dirty="0">
                <a:ea typeface="Arial Unicode MS" pitchFamily="34" charset="-128"/>
                <a:cs typeface="Arial Unicode MS" pitchFamily="34" charset="-128"/>
              </a:rPr>
              <a:t>GOTO</a:t>
            </a:r>
            <a:r>
              <a:rPr lang="en-US" dirty="0"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cs-CZ" dirty="0">
                <a:ea typeface="Arial Unicode MS" pitchFamily="34" charset="-128"/>
                <a:cs typeface="Arial Unicode MS" pitchFamily="34" charset="-128"/>
              </a:rPr>
              <a:t>(I, X) 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 to C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∀ I∈C and ∀ X∈T∪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N’, where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GOTO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(I, X)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∉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C 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∧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 GOTO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(I, X)≠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∅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. Repeat this step, until something new is added to </a:t>
            </a:r>
            <a:r>
              <a:rPr lang="cs-CZ" dirty="0" smtClean="0">
                <a:ea typeface="Arial Unicode MS" pitchFamily="34" charset="-128"/>
                <a:cs typeface="Arial Unicode MS" pitchFamily="34" charset="-128"/>
              </a:rPr>
              <a:t>C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.</a:t>
            </a:r>
            <a:endParaRPr lang="cs-CZ" dirty="0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of</a:t>
            </a:r>
            <a:r>
              <a:rPr lang="cs-CZ" dirty="0" smtClean="0"/>
              <a:t> LR(1) </a:t>
            </a:r>
            <a:r>
              <a:rPr lang="en-US" dirty="0" smtClean="0"/>
              <a:t>grammar</a:t>
            </a:r>
            <a:r>
              <a:rPr lang="cs-CZ" dirty="0" smtClean="0"/>
              <a:t>, </a:t>
            </a:r>
            <a:r>
              <a:rPr lang="en-US" dirty="0" smtClean="0"/>
              <a:t>which is not</a:t>
            </a:r>
            <a:r>
              <a:rPr lang="cs-CZ" dirty="0" smtClean="0"/>
              <a:t> SLR(1)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smtClean="0"/>
              <a:t>S</a:t>
            </a:r>
            <a:r>
              <a:rPr lang="en-US" smtClean="0"/>
              <a:t>’</a:t>
            </a:r>
            <a:r>
              <a:rPr lang="en-US" smtClean="0">
                <a:cs typeface="Arial" charset="0"/>
              </a:rPr>
              <a:t>→S</a:t>
            </a:r>
          </a:p>
          <a:p>
            <a:pPr eaLnBrk="1" hangingPunct="1"/>
            <a:r>
              <a:rPr lang="en-US" smtClean="0">
                <a:cs typeface="Arial" charset="0"/>
              </a:rPr>
              <a:t>S→CC</a:t>
            </a:r>
          </a:p>
          <a:p>
            <a:pPr eaLnBrk="1" hangingPunct="1"/>
            <a:r>
              <a:rPr lang="en-US" smtClean="0">
                <a:cs typeface="Arial" charset="0"/>
              </a:rPr>
              <a:t>C→cC</a:t>
            </a:r>
          </a:p>
          <a:p>
            <a:pPr eaLnBrk="1" hangingPunct="1"/>
            <a:r>
              <a:rPr lang="en-US" smtClean="0">
                <a:cs typeface="Arial" charset="0"/>
              </a:rPr>
              <a:t>C→d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</a:t>
            </a:r>
            <a:endParaRPr lang="cs-CZ" dirty="0" smtClean="0"/>
          </a:p>
        </p:txBody>
      </p:sp>
      <p:sp>
        <p:nvSpPr>
          <p:cNvPr id="15363" name="Oval 4"/>
          <p:cNvSpPr>
            <a:spLocks noChangeArrowheads="1"/>
          </p:cNvSpPr>
          <p:nvPr/>
        </p:nvSpPr>
        <p:spPr bwMode="auto">
          <a:xfrm>
            <a:off x="466725" y="1484313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E</a:t>
            </a: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898525" y="1484313"/>
            <a:ext cx="649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cs-CZ" sz="2000">
                <a:latin typeface="Arial Unicode MS" pitchFamily="34" charset="-128"/>
              </a:rPr>
              <a:t>⇒①</a:t>
            </a:r>
          </a:p>
        </p:txBody>
      </p:sp>
      <p:sp>
        <p:nvSpPr>
          <p:cNvPr id="15365" name="Oval 6"/>
          <p:cNvSpPr>
            <a:spLocks noChangeArrowheads="1"/>
          </p:cNvSpPr>
          <p:nvPr/>
        </p:nvSpPr>
        <p:spPr bwMode="auto">
          <a:xfrm>
            <a:off x="1690688" y="1484313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E</a:t>
            </a:r>
          </a:p>
        </p:txBody>
      </p:sp>
      <p:sp>
        <p:nvSpPr>
          <p:cNvPr id="15366" name="Oval 7"/>
          <p:cNvSpPr>
            <a:spLocks noChangeArrowheads="1"/>
          </p:cNvSpPr>
          <p:nvPr/>
        </p:nvSpPr>
        <p:spPr bwMode="auto">
          <a:xfrm>
            <a:off x="1258888" y="2060575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E</a:t>
            </a:r>
          </a:p>
        </p:txBody>
      </p:sp>
      <p:sp>
        <p:nvSpPr>
          <p:cNvPr id="15367" name="Oval 8"/>
          <p:cNvSpPr>
            <a:spLocks noChangeArrowheads="1"/>
          </p:cNvSpPr>
          <p:nvPr/>
        </p:nvSpPr>
        <p:spPr bwMode="auto">
          <a:xfrm>
            <a:off x="1690688" y="2060575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+</a:t>
            </a:r>
          </a:p>
        </p:txBody>
      </p:sp>
      <p:sp>
        <p:nvSpPr>
          <p:cNvPr id="15368" name="Oval 9"/>
          <p:cNvSpPr>
            <a:spLocks noChangeArrowheads="1"/>
          </p:cNvSpPr>
          <p:nvPr/>
        </p:nvSpPr>
        <p:spPr bwMode="auto">
          <a:xfrm>
            <a:off x="2122488" y="2060575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T</a:t>
            </a:r>
          </a:p>
        </p:txBody>
      </p:sp>
      <p:cxnSp>
        <p:nvCxnSpPr>
          <p:cNvPr id="15369" name="AutoShape 10"/>
          <p:cNvCxnSpPr>
            <a:cxnSpLocks noChangeShapeType="1"/>
            <a:stCxn id="15365" idx="3"/>
            <a:endCxn id="15366" idx="0"/>
          </p:cNvCxnSpPr>
          <p:nvPr/>
        </p:nvCxnSpPr>
        <p:spPr bwMode="auto">
          <a:xfrm flipH="1">
            <a:off x="1474788" y="1854200"/>
            <a:ext cx="279400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70" name="AutoShape 11"/>
          <p:cNvCxnSpPr>
            <a:cxnSpLocks noChangeShapeType="1"/>
            <a:stCxn id="15365" idx="4"/>
            <a:endCxn id="15367" idx="0"/>
          </p:cNvCxnSpPr>
          <p:nvPr/>
        </p:nvCxnSpPr>
        <p:spPr bwMode="auto">
          <a:xfrm>
            <a:off x="1906588" y="1917700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71" name="AutoShape 12"/>
          <p:cNvCxnSpPr>
            <a:cxnSpLocks noChangeShapeType="1"/>
            <a:stCxn id="15365" idx="5"/>
            <a:endCxn id="15368" idx="0"/>
          </p:cNvCxnSpPr>
          <p:nvPr/>
        </p:nvCxnSpPr>
        <p:spPr bwMode="auto">
          <a:xfrm>
            <a:off x="2058988" y="1854200"/>
            <a:ext cx="279400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372" name="Text Box 13"/>
          <p:cNvSpPr txBox="1">
            <a:spLocks noChangeArrowheads="1"/>
          </p:cNvSpPr>
          <p:nvPr/>
        </p:nvSpPr>
        <p:spPr bwMode="auto">
          <a:xfrm>
            <a:off x="2411413" y="1484313"/>
            <a:ext cx="649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cs-CZ" sz="2000">
                <a:latin typeface="Arial Unicode MS" pitchFamily="34" charset="-128"/>
              </a:rPr>
              <a:t>⇒②</a:t>
            </a:r>
          </a:p>
        </p:txBody>
      </p:sp>
      <p:sp>
        <p:nvSpPr>
          <p:cNvPr id="15373" name="Oval 14"/>
          <p:cNvSpPr>
            <a:spLocks noChangeArrowheads="1"/>
          </p:cNvSpPr>
          <p:nvPr/>
        </p:nvSpPr>
        <p:spPr bwMode="auto">
          <a:xfrm>
            <a:off x="3203575" y="1484313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E</a:t>
            </a:r>
          </a:p>
        </p:txBody>
      </p:sp>
      <p:sp>
        <p:nvSpPr>
          <p:cNvPr id="15374" name="Oval 15"/>
          <p:cNvSpPr>
            <a:spLocks noChangeArrowheads="1"/>
          </p:cNvSpPr>
          <p:nvPr/>
        </p:nvSpPr>
        <p:spPr bwMode="auto">
          <a:xfrm>
            <a:off x="2771775" y="2060575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E</a:t>
            </a:r>
          </a:p>
        </p:txBody>
      </p:sp>
      <p:sp>
        <p:nvSpPr>
          <p:cNvPr id="15375" name="Oval 16"/>
          <p:cNvSpPr>
            <a:spLocks noChangeArrowheads="1"/>
          </p:cNvSpPr>
          <p:nvPr/>
        </p:nvSpPr>
        <p:spPr bwMode="auto">
          <a:xfrm>
            <a:off x="3203575" y="2060575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+</a:t>
            </a:r>
          </a:p>
        </p:txBody>
      </p:sp>
      <p:sp>
        <p:nvSpPr>
          <p:cNvPr id="15376" name="Oval 17"/>
          <p:cNvSpPr>
            <a:spLocks noChangeArrowheads="1"/>
          </p:cNvSpPr>
          <p:nvPr/>
        </p:nvSpPr>
        <p:spPr bwMode="auto">
          <a:xfrm>
            <a:off x="3635375" y="2060575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T</a:t>
            </a:r>
          </a:p>
        </p:txBody>
      </p:sp>
      <p:cxnSp>
        <p:nvCxnSpPr>
          <p:cNvPr id="15377" name="AutoShape 18"/>
          <p:cNvCxnSpPr>
            <a:cxnSpLocks noChangeShapeType="1"/>
            <a:stCxn id="15373" idx="3"/>
            <a:endCxn id="15374" idx="0"/>
          </p:cNvCxnSpPr>
          <p:nvPr/>
        </p:nvCxnSpPr>
        <p:spPr bwMode="auto">
          <a:xfrm flipH="1">
            <a:off x="2987675" y="1854200"/>
            <a:ext cx="279400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78" name="AutoShape 19"/>
          <p:cNvCxnSpPr>
            <a:cxnSpLocks noChangeShapeType="1"/>
            <a:stCxn id="15373" idx="4"/>
            <a:endCxn id="15375" idx="0"/>
          </p:cNvCxnSpPr>
          <p:nvPr/>
        </p:nvCxnSpPr>
        <p:spPr bwMode="auto">
          <a:xfrm>
            <a:off x="3419475" y="1917700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79" name="AutoShape 20"/>
          <p:cNvCxnSpPr>
            <a:cxnSpLocks noChangeShapeType="1"/>
            <a:stCxn id="15373" idx="5"/>
            <a:endCxn id="15376" idx="0"/>
          </p:cNvCxnSpPr>
          <p:nvPr/>
        </p:nvCxnSpPr>
        <p:spPr bwMode="auto">
          <a:xfrm>
            <a:off x="3571875" y="1854200"/>
            <a:ext cx="279400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380" name="Oval 21"/>
          <p:cNvSpPr>
            <a:spLocks noChangeArrowheads="1"/>
          </p:cNvSpPr>
          <p:nvPr/>
        </p:nvSpPr>
        <p:spPr bwMode="auto">
          <a:xfrm>
            <a:off x="2771775" y="2636838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T</a:t>
            </a:r>
          </a:p>
        </p:txBody>
      </p:sp>
      <p:cxnSp>
        <p:nvCxnSpPr>
          <p:cNvPr id="15381" name="AutoShape 22"/>
          <p:cNvCxnSpPr>
            <a:cxnSpLocks noChangeShapeType="1"/>
            <a:stCxn id="15374" idx="4"/>
            <a:endCxn id="15380" idx="0"/>
          </p:cNvCxnSpPr>
          <p:nvPr/>
        </p:nvCxnSpPr>
        <p:spPr bwMode="auto">
          <a:xfrm>
            <a:off x="2987675" y="2493963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382" name="Text Box 23"/>
          <p:cNvSpPr txBox="1">
            <a:spLocks noChangeArrowheads="1"/>
          </p:cNvSpPr>
          <p:nvPr/>
        </p:nvSpPr>
        <p:spPr bwMode="auto">
          <a:xfrm>
            <a:off x="3851275" y="1484313"/>
            <a:ext cx="649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cs-CZ" sz="2000">
                <a:latin typeface="Arial Unicode MS" pitchFamily="34" charset="-128"/>
              </a:rPr>
              <a:t>⇒④</a:t>
            </a:r>
          </a:p>
        </p:txBody>
      </p:sp>
      <p:sp>
        <p:nvSpPr>
          <p:cNvPr id="15383" name="Oval 24"/>
          <p:cNvSpPr>
            <a:spLocks noChangeArrowheads="1"/>
          </p:cNvSpPr>
          <p:nvPr/>
        </p:nvSpPr>
        <p:spPr bwMode="auto">
          <a:xfrm>
            <a:off x="4643438" y="1484313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E</a:t>
            </a:r>
          </a:p>
        </p:txBody>
      </p:sp>
      <p:sp>
        <p:nvSpPr>
          <p:cNvPr id="15384" name="Oval 25"/>
          <p:cNvSpPr>
            <a:spLocks noChangeArrowheads="1"/>
          </p:cNvSpPr>
          <p:nvPr/>
        </p:nvSpPr>
        <p:spPr bwMode="auto">
          <a:xfrm>
            <a:off x="4211638" y="2060575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E</a:t>
            </a:r>
          </a:p>
        </p:txBody>
      </p:sp>
      <p:sp>
        <p:nvSpPr>
          <p:cNvPr id="15385" name="Oval 26"/>
          <p:cNvSpPr>
            <a:spLocks noChangeArrowheads="1"/>
          </p:cNvSpPr>
          <p:nvPr/>
        </p:nvSpPr>
        <p:spPr bwMode="auto">
          <a:xfrm>
            <a:off x="4643438" y="2060575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+</a:t>
            </a:r>
          </a:p>
        </p:txBody>
      </p:sp>
      <p:sp>
        <p:nvSpPr>
          <p:cNvPr id="15386" name="Oval 27"/>
          <p:cNvSpPr>
            <a:spLocks noChangeArrowheads="1"/>
          </p:cNvSpPr>
          <p:nvPr/>
        </p:nvSpPr>
        <p:spPr bwMode="auto">
          <a:xfrm>
            <a:off x="5075238" y="2060575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T</a:t>
            </a:r>
          </a:p>
        </p:txBody>
      </p:sp>
      <p:cxnSp>
        <p:nvCxnSpPr>
          <p:cNvPr id="15387" name="AutoShape 28"/>
          <p:cNvCxnSpPr>
            <a:cxnSpLocks noChangeShapeType="1"/>
            <a:stCxn id="15383" idx="3"/>
            <a:endCxn id="15384" idx="0"/>
          </p:cNvCxnSpPr>
          <p:nvPr/>
        </p:nvCxnSpPr>
        <p:spPr bwMode="auto">
          <a:xfrm flipH="1">
            <a:off x="4427538" y="1854200"/>
            <a:ext cx="279400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88" name="AutoShape 29"/>
          <p:cNvCxnSpPr>
            <a:cxnSpLocks noChangeShapeType="1"/>
            <a:stCxn id="15383" idx="4"/>
            <a:endCxn id="15385" idx="0"/>
          </p:cNvCxnSpPr>
          <p:nvPr/>
        </p:nvCxnSpPr>
        <p:spPr bwMode="auto">
          <a:xfrm>
            <a:off x="4859338" y="1917700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89" name="AutoShape 30"/>
          <p:cNvCxnSpPr>
            <a:cxnSpLocks noChangeShapeType="1"/>
            <a:stCxn id="15383" idx="5"/>
            <a:endCxn id="15386" idx="0"/>
          </p:cNvCxnSpPr>
          <p:nvPr/>
        </p:nvCxnSpPr>
        <p:spPr bwMode="auto">
          <a:xfrm>
            <a:off x="5011738" y="1854200"/>
            <a:ext cx="279400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390" name="Oval 31"/>
          <p:cNvSpPr>
            <a:spLocks noChangeArrowheads="1"/>
          </p:cNvSpPr>
          <p:nvPr/>
        </p:nvSpPr>
        <p:spPr bwMode="auto">
          <a:xfrm>
            <a:off x="4211638" y="2636838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T</a:t>
            </a:r>
          </a:p>
        </p:txBody>
      </p:sp>
      <p:cxnSp>
        <p:nvCxnSpPr>
          <p:cNvPr id="15391" name="AutoShape 32"/>
          <p:cNvCxnSpPr>
            <a:cxnSpLocks noChangeShapeType="1"/>
            <a:stCxn id="15384" idx="4"/>
            <a:endCxn id="15390" idx="0"/>
          </p:cNvCxnSpPr>
          <p:nvPr/>
        </p:nvCxnSpPr>
        <p:spPr bwMode="auto">
          <a:xfrm>
            <a:off x="4427538" y="2493963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392" name="Oval 33"/>
          <p:cNvSpPr>
            <a:spLocks noChangeArrowheads="1"/>
          </p:cNvSpPr>
          <p:nvPr/>
        </p:nvSpPr>
        <p:spPr bwMode="auto">
          <a:xfrm>
            <a:off x="4211638" y="3213100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F</a:t>
            </a:r>
          </a:p>
        </p:txBody>
      </p:sp>
      <p:cxnSp>
        <p:nvCxnSpPr>
          <p:cNvPr id="15393" name="AutoShape 34"/>
          <p:cNvCxnSpPr>
            <a:cxnSpLocks noChangeShapeType="1"/>
            <a:stCxn id="15390" idx="4"/>
            <a:endCxn id="15392" idx="0"/>
          </p:cNvCxnSpPr>
          <p:nvPr/>
        </p:nvCxnSpPr>
        <p:spPr bwMode="auto">
          <a:xfrm>
            <a:off x="4427538" y="3070225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394" name="Text Box 35"/>
          <p:cNvSpPr txBox="1">
            <a:spLocks noChangeArrowheads="1"/>
          </p:cNvSpPr>
          <p:nvPr/>
        </p:nvSpPr>
        <p:spPr bwMode="auto">
          <a:xfrm>
            <a:off x="5507038" y="1484313"/>
            <a:ext cx="649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cs-CZ" sz="2000">
                <a:latin typeface="Arial Unicode MS" pitchFamily="34" charset="-128"/>
              </a:rPr>
              <a:t>⇒⑥</a:t>
            </a:r>
          </a:p>
        </p:txBody>
      </p:sp>
      <p:sp>
        <p:nvSpPr>
          <p:cNvPr id="15395" name="Oval 36"/>
          <p:cNvSpPr>
            <a:spLocks noChangeArrowheads="1"/>
          </p:cNvSpPr>
          <p:nvPr/>
        </p:nvSpPr>
        <p:spPr bwMode="auto">
          <a:xfrm>
            <a:off x="6299200" y="1484313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E</a:t>
            </a:r>
          </a:p>
        </p:txBody>
      </p:sp>
      <p:sp>
        <p:nvSpPr>
          <p:cNvPr id="15396" name="Oval 37"/>
          <p:cNvSpPr>
            <a:spLocks noChangeArrowheads="1"/>
          </p:cNvSpPr>
          <p:nvPr/>
        </p:nvSpPr>
        <p:spPr bwMode="auto">
          <a:xfrm>
            <a:off x="5867400" y="2060575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E</a:t>
            </a:r>
          </a:p>
        </p:txBody>
      </p:sp>
      <p:sp>
        <p:nvSpPr>
          <p:cNvPr id="15397" name="Oval 38"/>
          <p:cNvSpPr>
            <a:spLocks noChangeArrowheads="1"/>
          </p:cNvSpPr>
          <p:nvPr/>
        </p:nvSpPr>
        <p:spPr bwMode="auto">
          <a:xfrm>
            <a:off x="6299200" y="2060575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+</a:t>
            </a:r>
          </a:p>
        </p:txBody>
      </p:sp>
      <p:sp>
        <p:nvSpPr>
          <p:cNvPr id="15398" name="Oval 39"/>
          <p:cNvSpPr>
            <a:spLocks noChangeArrowheads="1"/>
          </p:cNvSpPr>
          <p:nvPr/>
        </p:nvSpPr>
        <p:spPr bwMode="auto">
          <a:xfrm>
            <a:off x="6731000" y="2060575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T</a:t>
            </a:r>
          </a:p>
        </p:txBody>
      </p:sp>
      <p:cxnSp>
        <p:nvCxnSpPr>
          <p:cNvPr id="15399" name="AutoShape 40"/>
          <p:cNvCxnSpPr>
            <a:cxnSpLocks noChangeShapeType="1"/>
            <a:stCxn id="15395" idx="3"/>
            <a:endCxn id="15396" idx="0"/>
          </p:cNvCxnSpPr>
          <p:nvPr/>
        </p:nvCxnSpPr>
        <p:spPr bwMode="auto">
          <a:xfrm flipH="1">
            <a:off x="6083300" y="1854200"/>
            <a:ext cx="279400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400" name="AutoShape 41"/>
          <p:cNvCxnSpPr>
            <a:cxnSpLocks noChangeShapeType="1"/>
            <a:stCxn id="15395" idx="4"/>
            <a:endCxn id="15397" idx="0"/>
          </p:cNvCxnSpPr>
          <p:nvPr/>
        </p:nvCxnSpPr>
        <p:spPr bwMode="auto">
          <a:xfrm>
            <a:off x="6515100" y="1917700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401" name="AutoShape 42"/>
          <p:cNvCxnSpPr>
            <a:cxnSpLocks noChangeShapeType="1"/>
            <a:stCxn id="15395" idx="5"/>
            <a:endCxn id="15398" idx="0"/>
          </p:cNvCxnSpPr>
          <p:nvPr/>
        </p:nvCxnSpPr>
        <p:spPr bwMode="auto">
          <a:xfrm>
            <a:off x="6667500" y="1854200"/>
            <a:ext cx="279400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02" name="Oval 43"/>
          <p:cNvSpPr>
            <a:spLocks noChangeArrowheads="1"/>
          </p:cNvSpPr>
          <p:nvPr/>
        </p:nvSpPr>
        <p:spPr bwMode="auto">
          <a:xfrm>
            <a:off x="5867400" y="2636838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T</a:t>
            </a:r>
          </a:p>
        </p:txBody>
      </p:sp>
      <p:cxnSp>
        <p:nvCxnSpPr>
          <p:cNvPr id="15403" name="AutoShape 44"/>
          <p:cNvCxnSpPr>
            <a:cxnSpLocks noChangeShapeType="1"/>
            <a:stCxn id="15396" idx="4"/>
            <a:endCxn id="15402" idx="0"/>
          </p:cNvCxnSpPr>
          <p:nvPr/>
        </p:nvCxnSpPr>
        <p:spPr bwMode="auto">
          <a:xfrm>
            <a:off x="6083300" y="2493963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04" name="Oval 45"/>
          <p:cNvSpPr>
            <a:spLocks noChangeArrowheads="1"/>
          </p:cNvSpPr>
          <p:nvPr/>
        </p:nvSpPr>
        <p:spPr bwMode="auto">
          <a:xfrm>
            <a:off x="5867400" y="3213100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F</a:t>
            </a:r>
          </a:p>
        </p:txBody>
      </p:sp>
      <p:cxnSp>
        <p:nvCxnSpPr>
          <p:cNvPr id="15405" name="AutoShape 46"/>
          <p:cNvCxnSpPr>
            <a:cxnSpLocks noChangeShapeType="1"/>
            <a:stCxn id="15402" idx="4"/>
            <a:endCxn id="15404" idx="0"/>
          </p:cNvCxnSpPr>
          <p:nvPr/>
        </p:nvCxnSpPr>
        <p:spPr bwMode="auto">
          <a:xfrm>
            <a:off x="6083300" y="3070225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06" name="Oval 47"/>
          <p:cNvSpPr>
            <a:spLocks noChangeArrowheads="1"/>
          </p:cNvSpPr>
          <p:nvPr/>
        </p:nvSpPr>
        <p:spPr bwMode="auto">
          <a:xfrm>
            <a:off x="5867400" y="3789363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id</a:t>
            </a:r>
          </a:p>
        </p:txBody>
      </p:sp>
      <p:cxnSp>
        <p:nvCxnSpPr>
          <p:cNvPr id="15407" name="AutoShape 48"/>
          <p:cNvCxnSpPr>
            <a:cxnSpLocks noChangeShapeType="1"/>
            <a:stCxn id="15404" idx="4"/>
            <a:endCxn id="15406" idx="0"/>
          </p:cNvCxnSpPr>
          <p:nvPr/>
        </p:nvCxnSpPr>
        <p:spPr bwMode="auto">
          <a:xfrm>
            <a:off x="6083300" y="3646488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08" name="Text Box 50"/>
          <p:cNvSpPr txBox="1">
            <a:spLocks noChangeArrowheads="1"/>
          </p:cNvSpPr>
          <p:nvPr/>
        </p:nvSpPr>
        <p:spPr bwMode="auto">
          <a:xfrm>
            <a:off x="6877050" y="1484313"/>
            <a:ext cx="649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cs-CZ" sz="2000">
                <a:latin typeface="Arial Unicode MS" pitchFamily="34" charset="-128"/>
              </a:rPr>
              <a:t>⇒③</a:t>
            </a:r>
          </a:p>
        </p:txBody>
      </p:sp>
      <p:sp>
        <p:nvSpPr>
          <p:cNvPr id="15409" name="Text Box 51"/>
          <p:cNvSpPr txBox="1">
            <a:spLocks noChangeArrowheads="1"/>
          </p:cNvSpPr>
          <p:nvPr/>
        </p:nvSpPr>
        <p:spPr bwMode="auto">
          <a:xfrm>
            <a:off x="1619250" y="4119563"/>
            <a:ext cx="649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cs-CZ" sz="2000">
                <a:latin typeface="Arial Unicode MS" pitchFamily="34" charset="-128"/>
              </a:rPr>
              <a:t>⇒④</a:t>
            </a:r>
          </a:p>
        </p:txBody>
      </p:sp>
      <p:sp>
        <p:nvSpPr>
          <p:cNvPr id="15410" name="Oval 52"/>
          <p:cNvSpPr>
            <a:spLocks noChangeArrowheads="1"/>
          </p:cNvSpPr>
          <p:nvPr/>
        </p:nvSpPr>
        <p:spPr bwMode="auto">
          <a:xfrm>
            <a:off x="684213" y="4119563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E</a:t>
            </a:r>
          </a:p>
        </p:txBody>
      </p:sp>
      <p:sp>
        <p:nvSpPr>
          <p:cNvPr id="15411" name="Oval 53"/>
          <p:cNvSpPr>
            <a:spLocks noChangeArrowheads="1"/>
          </p:cNvSpPr>
          <p:nvPr/>
        </p:nvSpPr>
        <p:spPr bwMode="auto">
          <a:xfrm>
            <a:off x="252413" y="4695825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E</a:t>
            </a:r>
          </a:p>
        </p:txBody>
      </p:sp>
      <p:sp>
        <p:nvSpPr>
          <p:cNvPr id="15412" name="Oval 54"/>
          <p:cNvSpPr>
            <a:spLocks noChangeArrowheads="1"/>
          </p:cNvSpPr>
          <p:nvPr/>
        </p:nvSpPr>
        <p:spPr bwMode="auto">
          <a:xfrm>
            <a:off x="684213" y="4695825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+</a:t>
            </a:r>
          </a:p>
        </p:txBody>
      </p:sp>
      <p:sp>
        <p:nvSpPr>
          <p:cNvPr id="15413" name="Oval 55"/>
          <p:cNvSpPr>
            <a:spLocks noChangeArrowheads="1"/>
          </p:cNvSpPr>
          <p:nvPr/>
        </p:nvSpPr>
        <p:spPr bwMode="auto">
          <a:xfrm>
            <a:off x="1258888" y="4695825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T</a:t>
            </a:r>
          </a:p>
        </p:txBody>
      </p:sp>
      <p:cxnSp>
        <p:nvCxnSpPr>
          <p:cNvPr id="15414" name="AutoShape 56"/>
          <p:cNvCxnSpPr>
            <a:cxnSpLocks noChangeShapeType="1"/>
            <a:stCxn id="15410" idx="3"/>
            <a:endCxn id="15411" idx="0"/>
          </p:cNvCxnSpPr>
          <p:nvPr/>
        </p:nvCxnSpPr>
        <p:spPr bwMode="auto">
          <a:xfrm flipH="1">
            <a:off x="468313" y="4489450"/>
            <a:ext cx="279400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415" name="AutoShape 57"/>
          <p:cNvCxnSpPr>
            <a:cxnSpLocks noChangeShapeType="1"/>
            <a:stCxn id="15410" idx="4"/>
            <a:endCxn id="15412" idx="0"/>
          </p:cNvCxnSpPr>
          <p:nvPr/>
        </p:nvCxnSpPr>
        <p:spPr bwMode="auto">
          <a:xfrm>
            <a:off x="900113" y="4552950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416" name="AutoShape 58"/>
          <p:cNvCxnSpPr>
            <a:cxnSpLocks noChangeShapeType="1"/>
            <a:stCxn id="15410" idx="5"/>
            <a:endCxn id="15413" idx="0"/>
          </p:cNvCxnSpPr>
          <p:nvPr/>
        </p:nvCxnSpPr>
        <p:spPr bwMode="auto">
          <a:xfrm>
            <a:off x="1052513" y="4489450"/>
            <a:ext cx="422275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17" name="Oval 59"/>
          <p:cNvSpPr>
            <a:spLocks noChangeArrowheads="1"/>
          </p:cNvSpPr>
          <p:nvPr/>
        </p:nvSpPr>
        <p:spPr bwMode="auto">
          <a:xfrm>
            <a:off x="252413" y="5272088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T</a:t>
            </a:r>
          </a:p>
        </p:txBody>
      </p:sp>
      <p:cxnSp>
        <p:nvCxnSpPr>
          <p:cNvPr id="15418" name="AutoShape 60"/>
          <p:cNvCxnSpPr>
            <a:cxnSpLocks noChangeShapeType="1"/>
            <a:stCxn id="15411" idx="4"/>
            <a:endCxn id="15417" idx="0"/>
          </p:cNvCxnSpPr>
          <p:nvPr/>
        </p:nvCxnSpPr>
        <p:spPr bwMode="auto">
          <a:xfrm>
            <a:off x="468313" y="5129213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19" name="Oval 61"/>
          <p:cNvSpPr>
            <a:spLocks noChangeArrowheads="1"/>
          </p:cNvSpPr>
          <p:nvPr/>
        </p:nvSpPr>
        <p:spPr bwMode="auto">
          <a:xfrm>
            <a:off x="252413" y="5848350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F</a:t>
            </a:r>
          </a:p>
        </p:txBody>
      </p:sp>
      <p:cxnSp>
        <p:nvCxnSpPr>
          <p:cNvPr id="15420" name="AutoShape 62"/>
          <p:cNvCxnSpPr>
            <a:cxnSpLocks noChangeShapeType="1"/>
            <a:stCxn id="15417" idx="4"/>
            <a:endCxn id="15419" idx="0"/>
          </p:cNvCxnSpPr>
          <p:nvPr/>
        </p:nvCxnSpPr>
        <p:spPr bwMode="auto">
          <a:xfrm>
            <a:off x="468313" y="5705475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21" name="Oval 63"/>
          <p:cNvSpPr>
            <a:spLocks noChangeArrowheads="1"/>
          </p:cNvSpPr>
          <p:nvPr/>
        </p:nvSpPr>
        <p:spPr bwMode="auto">
          <a:xfrm>
            <a:off x="252413" y="6424613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id</a:t>
            </a:r>
          </a:p>
        </p:txBody>
      </p:sp>
      <p:cxnSp>
        <p:nvCxnSpPr>
          <p:cNvPr id="15422" name="AutoShape 64"/>
          <p:cNvCxnSpPr>
            <a:cxnSpLocks noChangeShapeType="1"/>
            <a:stCxn id="15419" idx="4"/>
            <a:endCxn id="15421" idx="0"/>
          </p:cNvCxnSpPr>
          <p:nvPr/>
        </p:nvCxnSpPr>
        <p:spPr bwMode="auto">
          <a:xfrm>
            <a:off x="468313" y="6281738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23" name="Oval 65"/>
          <p:cNvSpPr>
            <a:spLocks noChangeArrowheads="1"/>
          </p:cNvSpPr>
          <p:nvPr/>
        </p:nvSpPr>
        <p:spPr bwMode="auto">
          <a:xfrm>
            <a:off x="1258888" y="5272088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*</a:t>
            </a:r>
          </a:p>
        </p:txBody>
      </p:sp>
      <p:sp>
        <p:nvSpPr>
          <p:cNvPr id="15424" name="Oval 66"/>
          <p:cNvSpPr>
            <a:spLocks noChangeArrowheads="1"/>
          </p:cNvSpPr>
          <p:nvPr/>
        </p:nvSpPr>
        <p:spPr bwMode="auto">
          <a:xfrm>
            <a:off x="1692275" y="5272088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F</a:t>
            </a:r>
          </a:p>
        </p:txBody>
      </p:sp>
      <p:sp>
        <p:nvSpPr>
          <p:cNvPr id="15425" name="Oval 67"/>
          <p:cNvSpPr>
            <a:spLocks noChangeArrowheads="1"/>
          </p:cNvSpPr>
          <p:nvPr/>
        </p:nvSpPr>
        <p:spPr bwMode="auto">
          <a:xfrm>
            <a:off x="827088" y="5272088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T</a:t>
            </a:r>
          </a:p>
        </p:txBody>
      </p:sp>
      <p:cxnSp>
        <p:nvCxnSpPr>
          <p:cNvPr id="15426" name="AutoShape 68"/>
          <p:cNvCxnSpPr>
            <a:cxnSpLocks noChangeShapeType="1"/>
            <a:stCxn id="15413" idx="4"/>
            <a:endCxn id="15423" idx="0"/>
          </p:cNvCxnSpPr>
          <p:nvPr/>
        </p:nvCxnSpPr>
        <p:spPr bwMode="auto">
          <a:xfrm>
            <a:off x="1474788" y="5129213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427" name="AutoShape 69"/>
          <p:cNvCxnSpPr>
            <a:cxnSpLocks noChangeShapeType="1"/>
            <a:stCxn id="15413" idx="3"/>
            <a:endCxn id="15425" idx="0"/>
          </p:cNvCxnSpPr>
          <p:nvPr/>
        </p:nvCxnSpPr>
        <p:spPr bwMode="auto">
          <a:xfrm flipH="1">
            <a:off x="1042988" y="5065713"/>
            <a:ext cx="279400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428" name="AutoShape 70"/>
          <p:cNvCxnSpPr>
            <a:cxnSpLocks noChangeShapeType="1"/>
            <a:stCxn id="15413" idx="5"/>
            <a:endCxn id="15424" idx="0"/>
          </p:cNvCxnSpPr>
          <p:nvPr/>
        </p:nvCxnSpPr>
        <p:spPr bwMode="auto">
          <a:xfrm>
            <a:off x="1627188" y="5065713"/>
            <a:ext cx="280987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29" name="Text Box 71"/>
          <p:cNvSpPr txBox="1">
            <a:spLocks noChangeArrowheads="1"/>
          </p:cNvSpPr>
          <p:nvPr/>
        </p:nvSpPr>
        <p:spPr bwMode="auto">
          <a:xfrm>
            <a:off x="3492500" y="4119563"/>
            <a:ext cx="649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cs-CZ" sz="2000">
                <a:latin typeface="Arial Unicode MS" pitchFamily="34" charset="-128"/>
              </a:rPr>
              <a:t>⇒⑥</a:t>
            </a:r>
          </a:p>
        </p:txBody>
      </p:sp>
      <p:sp>
        <p:nvSpPr>
          <p:cNvPr id="15430" name="Oval 72"/>
          <p:cNvSpPr>
            <a:spLocks noChangeArrowheads="1"/>
          </p:cNvSpPr>
          <p:nvPr/>
        </p:nvSpPr>
        <p:spPr bwMode="auto">
          <a:xfrm>
            <a:off x="2700338" y="4119563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E</a:t>
            </a:r>
          </a:p>
        </p:txBody>
      </p:sp>
      <p:sp>
        <p:nvSpPr>
          <p:cNvPr id="15431" name="Oval 73"/>
          <p:cNvSpPr>
            <a:spLocks noChangeArrowheads="1"/>
          </p:cNvSpPr>
          <p:nvPr/>
        </p:nvSpPr>
        <p:spPr bwMode="auto">
          <a:xfrm>
            <a:off x="2268538" y="4695825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E</a:t>
            </a:r>
          </a:p>
        </p:txBody>
      </p:sp>
      <p:sp>
        <p:nvSpPr>
          <p:cNvPr id="15432" name="Oval 74"/>
          <p:cNvSpPr>
            <a:spLocks noChangeArrowheads="1"/>
          </p:cNvSpPr>
          <p:nvPr/>
        </p:nvSpPr>
        <p:spPr bwMode="auto">
          <a:xfrm>
            <a:off x="2700338" y="4695825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+</a:t>
            </a:r>
          </a:p>
        </p:txBody>
      </p:sp>
      <p:sp>
        <p:nvSpPr>
          <p:cNvPr id="15433" name="Oval 75"/>
          <p:cNvSpPr>
            <a:spLocks noChangeArrowheads="1"/>
          </p:cNvSpPr>
          <p:nvPr/>
        </p:nvSpPr>
        <p:spPr bwMode="auto">
          <a:xfrm>
            <a:off x="3275013" y="4695825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T</a:t>
            </a:r>
          </a:p>
        </p:txBody>
      </p:sp>
      <p:cxnSp>
        <p:nvCxnSpPr>
          <p:cNvPr id="15434" name="AutoShape 76"/>
          <p:cNvCxnSpPr>
            <a:cxnSpLocks noChangeShapeType="1"/>
            <a:stCxn id="15430" idx="3"/>
            <a:endCxn id="15431" idx="0"/>
          </p:cNvCxnSpPr>
          <p:nvPr/>
        </p:nvCxnSpPr>
        <p:spPr bwMode="auto">
          <a:xfrm flipH="1">
            <a:off x="2484438" y="4489450"/>
            <a:ext cx="279400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435" name="AutoShape 77"/>
          <p:cNvCxnSpPr>
            <a:cxnSpLocks noChangeShapeType="1"/>
            <a:stCxn id="15430" idx="4"/>
            <a:endCxn id="15432" idx="0"/>
          </p:cNvCxnSpPr>
          <p:nvPr/>
        </p:nvCxnSpPr>
        <p:spPr bwMode="auto">
          <a:xfrm>
            <a:off x="2916238" y="4552950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436" name="AutoShape 78"/>
          <p:cNvCxnSpPr>
            <a:cxnSpLocks noChangeShapeType="1"/>
            <a:stCxn id="15430" idx="5"/>
            <a:endCxn id="15433" idx="0"/>
          </p:cNvCxnSpPr>
          <p:nvPr/>
        </p:nvCxnSpPr>
        <p:spPr bwMode="auto">
          <a:xfrm>
            <a:off x="3068638" y="4489450"/>
            <a:ext cx="422275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37" name="Oval 79"/>
          <p:cNvSpPr>
            <a:spLocks noChangeArrowheads="1"/>
          </p:cNvSpPr>
          <p:nvPr/>
        </p:nvSpPr>
        <p:spPr bwMode="auto">
          <a:xfrm>
            <a:off x="2268538" y="5272088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T</a:t>
            </a:r>
          </a:p>
        </p:txBody>
      </p:sp>
      <p:cxnSp>
        <p:nvCxnSpPr>
          <p:cNvPr id="15438" name="AutoShape 80"/>
          <p:cNvCxnSpPr>
            <a:cxnSpLocks noChangeShapeType="1"/>
            <a:stCxn id="15431" idx="4"/>
            <a:endCxn id="15437" idx="0"/>
          </p:cNvCxnSpPr>
          <p:nvPr/>
        </p:nvCxnSpPr>
        <p:spPr bwMode="auto">
          <a:xfrm>
            <a:off x="2484438" y="5129213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39" name="Oval 81"/>
          <p:cNvSpPr>
            <a:spLocks noChangeArrowheads="1"/>
          </p:cNvSpPr>
          <p:nvPr/>
        </p:nvSpPr>
        <p:spPr bwMode="auto">
          <a:xfrm>
            <a:off x="2268538" y="5848350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F</a:t>
            </a:r>
          </a:p>
        </p:txBody>
      </p:sp>
      <p:cxnSp>
        <p:nvCxnSpPr>
          <p:cNvPr id="15440" name="AutoShape 82"/>
          <p:cNvCxnSpPr>
            <a:cxnSpLocks noChangeShapeType="1"/>
            <a:stCxn id="15437" idx="4"/>
            <a:endCxn id="15439" idx="0"/>
          </p:cNvCxnSpPr>
          <p:nvPr/>
        </p:nvCxnSpPr>
        <p:spPr bwMode="auto">
          <a:xfrm>
            <a:off x="2484438" y="5705475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41" name="Oval 83"/>
          <p:cNvSpPr>
            <a:spLocks noChangeArrowheads="1"/>
          </p:cNvSpPr>
          <p:nvPr/>
        </p:nvSpPr>
        <p:spPr bwMode="auto">
          <a:xfrm>
            <a:off x="2268538" y="6424613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id</a:t>
            </a:r>
          </a:p>
        </p:txBody>
      </p:sp>
      <p:cxnSp>
        <p:nvCxnSpPr>
          <p:cNvPr id="15442" name="AutoShape 84"/>
          <p:cNvCxnSpPr>
            <a:cxnSpLocks noChangeShapeType="1"/>
            <a:stCxn id="15439" idx="4"/>
            <a:endCxn id="15441" idx="0"/>
          </p:cNvCxnSpPr>
          <p:nvPr/>
        </p:nvCxnSpPr>
        <p:spPr bwMode="auto">
          <a:xfrm>
            <a:off x="2484438" y="6281738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43" name="Oval 85"/>
          <p:cNvSpPr>
            <a:spLocks noChangeArrowheads="1"/>
          </p:cNvSpPr>
          <p:nvPr/>
        </p:nvSpPr>
        <p:spPr bwMode="auto">
          <a:xfrm>
            <a:off x="3275013" y="5272088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*</a:t>
            </a:r>
          </a:p>
        </p:txBody>
      </p:sp>
      <p:sp>
        <p:nvSpPr>
          <p:cNvPr id="15444" name="Oval 86"/>
          <p:cNvSpPr>
            <a:spLocks noChangeArrowheads="1"/>
          </p:cNvSpPr>
          <p:nvPr/>
        </p:nvSpPr>
        <p:spPr bwMode="auto">
          <a:xfrm>
            <a:off x="3708400" y="5272088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F</a:t>
            </a:r>
          </a:p>
        </p:txBody>
      </p:sp>
      <p:sp>
        <p:nvSpPr>
          <p:cNvPr id="15445" name="Oval 87"/>
          <p:cNvSpPr>
            <a:spLocks noChangeArrowheads="1"/>
          </p:cNvSpPr>
          <p:nvPr/>
        </p:nvSpPr>
        <p:spPr bwMode="auto">
          <a:xfrm>
            <a:off x="2843213" y="5272088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T</a:t>
            </a:r>
          </a:p>
        </p:txBody>
      </p:sp>
      <p:cxnSp>
        <p:nvCxnSpPr>
          <p:cNvPr id="15446" name="AutoShape 88"/>
          <p:cNvCxnSpPr>
            <a:cxnSpLocks noChangeShapeType="1"/>
            <a:stCxn id="15433" idx="4"/>
            <a:endCxn id="15443" idx="0"/>
          </p:cNvCxnSpPr>
          <p:nvPr/>
        </p:nvCxnSpPr>
        <p:spPr bwMode="auto">
          <a:xfrm>
            <a:off x="3490913" y="5129213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447" name="AutoShape 89"/>
          <p:cNvCxnSpPr>
            <a:cxnSpLocks noChangeShapeType="1"/>
            <a:stCxn id="15433" idx="3"/>
            <a:endCxn id="15445" idx="0"/>
          </p:cNvCxnSpPr>
          <p:nvPr/>
        </p:nvCxnSpPr>
        <p:spPr bwMode="auto">
          <a:xfrm flipH="1">
            <a:off x="3059113" y="5065713"/>
            <a:ext cx="279400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448" name="AutoShape 90"/>
          <p:cNvCxnSpPr>
            <a:cxnSpLocks noChangeShapeType="1"/>
            <a:stCxn id="15433" idx="5"/>
            <a:endCxn id="15444" idx="0"/>
          </p:cNvCxnSpPr>
          <p:nvPr/>
        </p:nvCxnSpPr>
        <p:spPr bwMode="auto">
          <a:xfrm>
            <a:off x="3643313" y="5065713"/>
            <a:ext cx="280987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49" name="Oval 91"/>
          <p:cNvSpPr>
            <a:spLocks noChangeArrowheads="1"/>
          </p:cNvSpPr>
          <p:nvPr/>
        </p:nvSpPr>
        <p:spPr bwMode="auto">
          <a:xfrm>
            <a:off x="2843213" y="5846763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F</a:t>
            </a:r>
          </a:p>
        </p:txBody>
      </p:sp>
      <p:cxnSp>
        <p:nvCxnSpPr>
          <p:cNvPr id="15450" name="AutoShape 92"/>
          <p:cNvCxnSpPr>
            <a:cxnSpLocks noChangeShapeType="1"/>
            <a:stCxn id="15445" idx="4"/>
            <a:endCxn id="15449" idx="0"/>
          </p:cNvCxnSpPr>
          <p:nvPr/>
        </p:nvCxnSpPr>
        <p:spPr bwMode="auto">
          <a:xfrm>
            <a:off x="3059113" y="5705475"/>
            <a:ext cx="0" cy="141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51" name="Text Box 93"/>
          <p:cNvSpPr txBox="1">
            <a:spLocks noChangeArrowheads="1"/>
          </p:cNvSpPr>
          <p:nvPr/>
        </p:nvSpPr>
        <p:spPr bwMode="auto">
          <a:xfrm>
            <a:off x="5435600" y="4076700"/>
            <a:ext cx="649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cs-CZ" sz="2000">
                <a:latin typeface="Arial Unicode MS" pitchFamily="34" charset="-128"/>
              </a:rPr>
              <a:t>⇒⑥</a:t>
            </a:r>
          </a:p>
        </p:txBody>
      </p:sp>
      <p:sp>
        <p:nvSpPr>
          <p:cNvPr id="15452" name="Oval 94"/>
          <p:cNvSpPr>
            <a:spLocks noChangeArrowheads="1"/>
          </p:cNvSpPr>
          <p:nvPr/>
        </p:nvSpPr>
        <p:spPr bwMode="auto">
          <a:xfrm>
            <a:off x="4572000" y="4119563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E</a:t>
            </a:r>
          </a:p>
        </p:txBody>
      </p:sp>
      <p:sp>
        <p:nvSpPr>
          <p:cNvPr id="15453" name="Oval 95"/>
          <p:cNvSpPr>
            <a:spLocks noChangeArrowheads="1"/>
          </p:cNvSpPr>
          <p:nvPr/>
        </p:nvSpPr>
        <p:spPr bwMode="auto">
          <a:xfrm>
            <a:off x="4140200" y="4695825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E</a:t>
            </a:r>
          </a:p>
        </p:txBody>
      </p:sp>
      <p:sp>
        <p:nvSpPr>
          <p:cNvPr id="15454" name="Oval 96"/>
          <p:cNvSpPr>
            <a:spLocks noChangeArrowheads="1"/>
          </p:cNvSpPr>
          <p:nvPr/>
        </p:nvSpPr>
        <p:spPr bwMode="auto">
          <a:xfrm>
            <a:off x="4572000" y="4695825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+</a:t>
            </a:r>
          </a:p>
        </p:txBody>
      </p:sp>
      <p:sp>
        <p:nvSpPr>
          <p:cNvPr id="15455" name="Oval 97"/>
          <p:cNvSpPr>
            <a:spLocks noChangeArrowheads="1"/>
          </p:cNvSpPr>
          <p:nvPr/>
        </p:nvSpPr>
        <p:spPr bwMode="auto">
          <a:xfrm>
            <a:off x="5146675" y="4695825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T</a:t>
            </a:r>
          </a:p>
        </p:txBody>
      </p:sp>
      <p:cxnSp>
        <p:nvCxnSpPr>
          <p:cNvPr id="15456" name="AutoShape 98"/>
          <p:cNvCxnSpPr>
            <a:cxnSpLocks noChangeShapeType="1"/>
            <a:stCxn id="15452" idx="3"/>
            <a:endCxn id="15453" idx="0"/>
          </p:cNvCxnSpPr>
          <p:nvPr/>
        </p:nvCxnSpPr>
        <p:spPr bwMode="auto">
          <a:xfrm flipH="1">
            <a:off x="4356100" y="4489450"/>
            <a:ext cx="279400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457" name="AutoShape 99"/>
          <p:cNvCxnSpPr>
            <a:cxnSpLocks noChangeShapeType="1"/>
            <a:stCxn id="15452" idx="4"/>
            <a:endCxn id="15454" idx="0"/>
          </p:cNvCxnSpPr>
          <p:nvPr/>
        </p:nvCxnSpPr>
        <p:spPr bwMode="auto">
          <a:xfrm>
            <a:off x="4787900" y="4552950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458" name="AutoShape 100"/>
          <p:cNvCxnSpPr>
            <a:cxnSpLocks noChangeShapeType="1"/>
            <a:stCxn id="15452" idx="5"/>
            <a:endCxn id="15455" idx="0"/>
          </p:cNvCxnSpPr>
          <p:nvPr/>
        </p:nvCxnSpPr>
        <p:spPr bwMode="auto">
          <a:xfrm>
            <a:off x="4940300" y="4489450"/>
            <a:ext cx="422275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59" name="Oval 101"/>
          <p:cNvSpPr>
            <a:spLocks noChangeArrowheads="1"/>
          </p:cNvSpPr>
          <p:nvPr/>
        </p:nvSpPr>
        <p:spPr bwMode="auto">
          <a:xfrm>
            <a:off x="4140200" y="5272088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T</a:t>
            </a:r>
          </a:p>
        </p:txBody>
      </p:sp>
      <p:cxnSp>
        <p:nvCxnSpPr>
          <p:cNvPr id="15460" name="AutoShape 102"/>
          <p:cNvCxnSpPr>
            <a:cxnSpLocks noChangeShapeType="1"/>
            <a:stCxn id="15453" idx="4"/>
            <a:endCxn id="15459" idx="0"/>
          </p:cNvCxnSpPr>
          <p:nvPr/>
        </p:nvCxnSpPr>
        <p:spPr bwMode="auto">
          <a:xfrm>
            <a:off x="4356100" y="5129213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61" name="Oval 103"/>
          <p:cNvSpPr>
            <a:spLocks noChangeArrowheads="1"/>
          </p:cNvSpPr>
          <p:nvPr/>
        </p:nvSpPr>
        <p:spPr bwMode="auto">
          <a:xfrm>
            <a:off x="4140200" y="5848350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F</a:t>
            </a:r>
          </a:p>
        </p:txBody>
      </p:sp>
      <p:cxnSp>
        <p:nvCxnSpPr>
          <p:cNvPr id="15462" name="AutoShape 104"/>
          <p:cNvCxnSpPr>
            <a:cxnSpLocks noChangeShapeType="1"/>
            <a:stCxn id="15459" idx="4"/>
            <a:endCxn id="15461" idx="0"/>
          </p:cNvCxnSpPr>
          <p:nvPr/>
        </p:nvCxnSpPr>
        <p:spPr bwMode="auto">
          <a:xfrm>
            <a:off x="4356100" y="5705475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63" name="Oval 105"/>
          <p:cNvSpPr>
            <a:spLocks noChangeArrowheads="1"/>
          </p:cNvSpPr>
          <p:nvPr/>
        </p:nvSpPr>
        <p:spPr bwMode="auto">
          <a:xfrm>
            <a:off x="4140200" y="6424613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id</a:t>
            </a:r>
          </a:p>
        </p:txBody>
      </p:sp>
      <p:cxnSp>
        <p:nvCxnSpPr>
          <p:cNvPr id="15464" name="AutoShape 106"/>
          <p:cNvCxnSpPr>
            <a:cxnSpLocks noChangeShapeType="1"/>
            <a:stCxn id="15461" idx="4"/>
            <a:endCxn id="15463" idx="0"/>
          </p:cNvCxnSpPr>
          <p:nvPr/>
        </p:nvCxnSpPr>
        <p:spPr bwMode="auto">
          <a:xfrm>
            <a:off x="4356100" y="6281738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65" name="Oval 107"/>
          <p:cNvSpPr>
            <a:spLocks noChangeArrowheads="1"/>
          </p:cNvSpPr>
          <p:nvPr/>
        </p:nvSpPr>
        <p:spPr bwMode="auto">
          <a:xfrm>
            <a:off x="5146675" y="5272088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*</a:t>
            </a:r>
          </a:p>
        </p:txBody>
      </p:sp>
      <p:sp>
        <p:nvSpPr>
          <p:cNvPr id="15466" name="Oval 108"/>
          <p:cNvSpPr>
            <a:spLocks noChangeArrowheads="1"/>
          </p:cNvSpPr>
          <p:nvPr/>
        </p:nvSpPr>
        <p:spPr bwMode="auto">
          <a:xfrm>
            <a:off x="5580063" y="5272088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F</a:t>
            </a:r>
          </a:p>
        </p:txBody>
      </p:sp>
      <p:sp>
        <p:nvSpPr>
          <p:cNvPr id="15467" name="Oval 109"/>
          <p:cNvSpPr>
            <a:spLocks noChangeArrowheads="1"/>
          </p:cNvSpPr>
          <p:nvPr/>
        </p:nvSpPr>
        <p:spPr bwMode="auto">
          <a:xfrm>
            <a:off x="4714875" y="5272088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T</a:t>
            </a:r>
          </a:p>
        </p:txBody>
      </p:sp>
      <p:cxnSp>
        <p:nvCxnSpPr>
          <p:cNvPr id="15468" name="AutoShape 110"/>
          <p:cNvCxnSpPr>
            <a:cxnSpLocks noChangeShapeType="1"/>
            <a:stCxn id="15455" idx="4"/>
            <a:endCxn id="15465" idx="0"/>
          </p:cNvCxnSpPr>
          <p:nvPr/>
        </p:nvCxnSpPr>
        <p:spPr bwMode="auto">
          <a:xfrm>
            <a:off x="5362575" y="5129213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469" name="AutoShape 111"/>
          <p:cNvCxnSpPr>
            <a:cxnSpLocks noChangeShapeType="1"/>
            <a:stCxn id="15455" idx="3"/>
            <a:endCxn id="15467" idx="0"/>
          </p:cNvCxnSpPr>
          <p:nvPr/>
        </p:nvCxnSpPr>
        <p:spPr bwMode="auto">
          <a:xfrm flipH="1">
            <a:off x="4930775" y="5065713"/>
            <a:ext cx="279400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470" name="AutoShape 112"/>
          <p:cNvCxnSpPr>
            <a:cxnSpLocks noChangeShapeType="1"/>
            <a:stCxn id="15455" idx="5"/>
            <a:endCxn id="15466" idx="0"/>
          </p:cNvCxnSpPr>
          <p:nvPr/>
        </p:nvCxnSpPr>
        <p:spPr bwMode="auto">
          <a:xfrm>
            <a:off x="5514975" y="5065713"/>
            <a:ext cx="280988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71" name="Oval 113"/>
          <p:cNvSpPr>
            <a:spLocks noChangeArrowheads="1"/>
          </p:cNvSpPr>
          <p:nvPr/>
        </p:nvSpPr>
        <p:spPr bwMode="auto">
          <a:xfrm>
            <a:off x="4714875" y="5846763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F</a:t>
            </a:r>
          </a:p>
        </p:txBody>
      </p:sp>
      <p:cxnSp>
        <p:nvCxnSpPr>
          <p:cNvPr id="15472" name="AutoShape 114"/>
          <p:cNvCxnSpPr>
            <a:cxnSpLocks noChangeShapeType="1"/>
            <a:stCxn id="15467" idx="4"/>
            <a:endCxn id="15471" idx="0"/>
          </p:cNvCxnSpPr>
          <p:nvPr/>
        </p:nvCxnSpPr>
        <p:spPr bwMode="auto">
          <a:xfrm>
            <a:off x="4930775" y="5705475"/>
            <a:ext cx="0" cy="141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73" name="Oval 115"/>
          <p:cNvSpPr>
            <a:spLocks noChangeArrowheads="1"/>
          </p:cNvSpPr>
          <p:nvPr/>
        </p:nvSpPr>
        <p:spPr bwMode="auto">
          <a:xfrm>
            <a:off x="4716463" y="6423025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id</a:t>
            </a:r>
          </a:p>
        </p:txBody>
      </p:sp>
      <p:cxnSp>
        <p:nvCxnSpPr>
          <p:cNvPr id="15474" name="AutoShape 116"/>
          <p:cNvCxnSpPr>
            <a:cxnSpLocks noChangeShapeType="1"/>
            <a:stCxn id="15473" idx="0"/>
            <a:endCxn id="15471" idx="4"/>
          </p:cNvCxnSpPr>
          <p:nvPr/>
        </p:nvCxnSpPr>
        <p:spPr bwMode="auto">
          <a:xfrm flipH="1" flipV="1">
            <a:off x="4930775" y="6280150"/>
            <a:ext cx="1588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75" name="Oval 118"/>
          <p:cNvSpPr>
            <a:spLocks noChangeArrowheads="1"/>
          </p:cNvSpPr>
          <p:nvPr/>
        </p:nvSpPr>
        <p:spPr bwMode="auto">
          <a:xfrm>
            <a:off x="6443663" y="4119563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E</a:t>
            </a:r>
          </a:p>
        </p:txBody>
      </p:sp>
      <p:sp>
        <p:nvSpPr>
          <p:cNvPr id="15476" name="Oval 119"/>
          <p:cNvSpPr>
            <a:spLocks noChangeArrowheads="1"/>
          </p:cNvSpPr>
          <p:nvPr/>
        </p:nvSpPr>
        <p:spPr bwMode="auto">
          <a:xfrm>
            <a:off x="6011863" y="4695825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E</a:t>
            </a:r>
          </a:p>
        </p:txBody>
      </p:sp>
      <p:sp>
        <p:nvSpPr>
          <p:cNvPr id="15477" name="Oval 120"/>
          <p:cNvSpPr>
            <a:spLocks noChangeArrowheads="1"/>
          </p:cNvSpPr>
          <p:nvPr/>
        </p:nvSpPr>
        <p:spPr bwMode="auto">
          <a:xfrm>
            <a:off x="6443663" y="4695825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+</a:t>
            </a:r>
          </a:p>
        </p:txBody>
      </p:sp>
      <p:sp>
        <p:nvSpPr>
          <p:cNvPr id="15478" name="Oval 121"/>
          <p:cNvSpPr>
            <a:spLocks noChangeArrowheads="1"/>
          </p:cNvSpPr>
          <p:nvPr/>
        </p:nvSpPr>
        <p:spPr bwMode="auto">
          <a:xfrm>
            <a:off x="7018338" y="4695825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T</a:t>
            </a:r>
          </a:p>
        </p:txBody>
      </p:sp>
      <p:cxnSp>
        <p:nvCxnSpPr>
          <p:cNvPr id="15479" name="AutoShape 122"/>
          <p:cNvCxnSpPr>
            <a:cxnSpLocks noChangeShapeType="1"/>
            <a:stCxn id="15475" idx="3"/>
            <a:endCxn id="15476" idx="0"/>
          </p:cNvCxnSpPr>
          <p:nvPr/>
        </p:nvCxnSpPr>
        <p:spPr bwMode="auto">
          <a:xfrm flipH="1">
            <a:off x="6227763" y="4489450"/>
            <a:ext cx="279400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480" name="AutoShape 123"/>
          <p:cNvCxnSpPr>
            <a:cxnSpLocks noChangeShapeType="1"/>
            <a:stCxn id="15475" idx="4"/>
            <a:endCxn id="15477" idx="0"/>
          </p:cNvCxnSpPr>
          <p:nvPr/>
        </p:nvCxnSpPr>
        <p:spPr bwMode="auto">
          <a:xfrm>
            <a:off x="6659563" y="4552950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481" name="AutoShape 124"/>
          <p:cNvCxnSpPr>
            <a:cxnSpLocks noChangeShapeType="1"/>
            <a:stCxn id="15475" idx="5"/>
            <a:endCxn id="15478" idx="0"/>
          </p:cNvCxnSpPr>
          <p:nvPr/>
        </p:nvCxnSpPr>
        <p:spPr bwMode="auto">
          <a:xfrm>
            <a:off x="6811963" y="4489450"/>
            <a:ext cx="422275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82" name="Oval 125"/>
          <p:cNvSpPr>
            <a:spLocks noChangeArrowheads="1"/>
          </p:cNvSpPr>
          <p:nvPr/>
        </p:nvSpPr>
        <p:spPr bwMode="auto">
          <a:xfrm>
            <a:off x="6011863" y="5272088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T</a:t>
            </a:r>
          </a:p>
        </p:txBody>
      </p:sp>
      <p:cxnSp>
        <p:nvCxnSpPr>
          <p:cNvPr id="15483" name="AutoShape 126"/>
          <p:cNvCxnSpPr>
            <a:cxnSpLocks noChangeShapeType="1"/>
            <a:stCxn id="15476" idx="4"/>
            <a:endCxn id="15482" idx="0"/>
          </p:cNvCxnSpPr>
          <p:nvPr/>
        </p:nvCxnSpPr>
        <p:spPr bwMode="auto">
          <a:xfrm>
            <a:off x="6227763" y="5129213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84" name="Oval 127"/>
          <p:cNvSpPr>
            <a:spLocks noChangeArrowheads="1"/>
          </p:cNvSpPr>
          <p:nvPr/>
        </p:nvSpPr>
        <p:spPr bwMode="auto">
          <a:xfrm>
            <a:off x="6011863" y="5848350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F</a:t>
            </a:r>
          </a:p>
        </p:txBody>
      </p:sp>
      <p:cxnSp>
        <p:nvCxnSpPr>
          <p:cNvPr id="15485" name="AutoShape 128"/>
          <p:cNvCxnSpPr>
            <a:cxnSpLocks noChangeShapeType="1"/>
            <a:stCxn id="15482" idx="4"/>
            <a:endCxn id="15484" idx="0"/>
          </p:cNvCxnSpPr>
          <p:nvPr/>
        </p:nvCxnSpPr>
        <p:spPr bwMode="auto">
          <a:xfrm>
            <a:off x="6227763" y="5705475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86" name="Oval 129"/>
          <p:cNvSpPr>
            <a:spLocks noChangeArrowheads="1"/>
          </p:cNvSpPr>
          <p:nvPr/>
        </p:nvSpPr>
        <p:spPr bwMode="auto">
          <a:xfrm>
            <a:off x="6011863" y="6424613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id</a:t>
            </a:r>
          </a:p>
        </p:txBody>
      </p:sp>
      <p:cxnSp>
        <p:nvCxnSpPr>
          <p:cNvPr id="15487" name="AutoShape 130"/>
          <p:cNvCxnSpPr>
            <a:cxnSpLocks noChangeShapeType="1"/>
            <a:stCxn id="15484" idx="4"/>
            <a:endCxn id="15486" idx="0"/>
          </p:cNvCxnSpPr>
          <p:nvPr/>
        </p:nvCxnSpPr>
        <p:spPr bwMode="auto">
          <a:xfrm>
            <a:off x="6227763" y="6281738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88" name="Oval 131"/>
          <p:cNvSpPr>
            <a:spLocks noChangeArrowheads="1"/>
          </p:cNvSpPr>
          <p:nvPr/>
        </p:nvSpPr>
        <p:spPr bwMode="auto">
          <a:xfrm>
            <a:off x="7018338" y="5272088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*</a:t>
            </a:r>
          </a:p>
        </p:txBody>
      </p:sp>
      <p:sp>
        <p:nvSpPr>
          <p:cNvPr id="15489" name="Oval 132"/>
          <p:cNvSpPr>
            <a:spLocks noChangeArrowheads="1"/>
          </p:cNvSpPr>
          <p:nvPr/>
        </p:nvSpPr>
        <p:spPr bwMode="auto">
          <a:xfrm>
            <a:off x="7451725" y="5272088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F</a:t>
            </a:r>
          </a:p>
        </p:txBody>
      </p:sp>
      <p:sp>
        <p:nvSpPr>
          <p:cNvPr id="15490" name="Oval 133"/>
          <p:cNvSpPr>
            <a:spLocks noChangeArrowheads="1"/>
          </p:cNvSpPr>
          <p:nvPr/>
        </p:nvSpPr>
        <p:spPr bwMode="auto">
          <a:xfrm>
            <a:off x="6586538" y="5272088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T</a:t>
            </a:r>
          </a:p>
        </p:txBody>
      </p:sp>
      <p:cxnSp>
        <p:nvCxnSpPr>
          <p:cNvPr id="15491" name="AutoShape 134"/>
          <p:cNvCxnSpPr>
            <a:cxnSpLocks noChangeShapeType="1"/>
            <a:stCxn id="15478" idx="4"/>
            <a:endCxn id="15488" idx="0"/>
          </p:cNvCxnSpPr>
          <p:nvPr/>
        </p:nvCxnSpPr>
        <p:spPr bwMode="auto">
          <a:xfrm>
            <a:off x="7234238" y="5129213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492" name="AutoShape 135"/>
          <p:cNvCxnSpPr>
            <a:cxnSpLocks noChangeShapeType="1"/>
            <a:stCxn id="15478" idx="3"/>
            <a:endCxn id="15490" idx="0"/>
          </p:cNvCxnSpPr>
          <p:nvPr/>
        </p:nvCxnSpPr>
        <p:spPr bwMode="auto">
          <a:xfrm flipH="1">
            <a:off x="6802438" y="5065713"/>
            <a:ext cx="279400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493" name="AutoShape 136"/>
          <p:cNvCxnSpPr>
            <a:cxnSpLocks noChangeShapeType="1"/>
            <a:stCxn id="15478" idx="5"/>
            <a:endCxn id="15489" idx="0"/>
          </p:cNvCxnSpPr>
          <p:nvPr/>
        </p:nvCxnSpPr>
        <p:spPr bwMode="auto">
          <a:xfrm>
            <a:off x="7386638" y="5065713"/>
            <a:ext cx="280987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94" name="Oval 137"/>
          <p:cNvSpPr>
            <a:spLocks noChangeArrowheads="1"/>
          </p:cNvSpPr>
          <p:nvPr/>
        </p:nvSpPr>
        <p:spPr bwMode="auto">
          <a:xfrm>
            <a:off x="6586538" y="5846763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F</a:t>
            </a:r>
          </a:p>
        </p:txBody>
      </p:sp>
      <p:cxnSp>
        <p:nvCxnSpPr>
          <p:cNvPr id="15495" name="AutoShape 138"/>
          <p:cNvCxnSpPr>
            <a:cxnSpLocks noChangeShapeType="1"/>
            <a:stCxn id="15490" idx="4"/>
            <a:endCxn id="15494" idx="0"/>
          </p:cNvCxnSpPr>
          <p:nvPr/>
        </p:nvCxnSpPr>
        <p:spPr bwMode="auto">
          <a:xfrm>
            <a:off x="6802438" y="5705475"/>
            <a:ext cx="0" cy="141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96" name="Oval 139"/>
          <p:cNvSpPr>
            <a:spLocks noChangeArrowheads="1"/>
          </p:cNvSpPr>
          <p:nvPr/>
        </p:nvSpPr>
        <p:spPr bwMode="auto">
          <a:xfrm>
            <a:off x="6588125" y="6423025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id</a:t>
            </a:r>
          </a:p>
        </p:txBody>
      </p:sp>
      <p:cxnSp>
        <p:nvCxnSpPr>
          <p:cNvPr id="15497" name="AutoShape 140"/>
          <p:cNvCxnSpPr>
            <a:cxnSpLocks noChangeShapeType="1"/>
            <a:stCxn id="15496" idx="0"/>
            <a:endCxn id="15494" idx="4"/>
          </p:cNvCxnSpPr>
          <p:nvPr/>
        </p:nvCxnSpPr>
        <p:spPr bwMode="auto">
          <a:xfrm flipH="1" flipV="1">
            <a:off x="6802438" y="6280150"/>
            <a:ext cx="1587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498" name="Oval 141"/>
          <p:cNvSpPr>
            <a:spLocks noChangeArrowheads="1"/>
          </p:cNvSpPr>
          <p:nvPr/>
        </p:nvSpPr>
        <p:spPr bwMode="auto">
          <a:xfrm>
            <a:off x="7451725" y="5846763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id</a:t>
            </a:r>
          </a:p>
        </p:txBody>
      </p:sp>
      <p:cxnSp>
        <p:nvCxnSpPr>
          <p:cNvPr id="15499" name="AutoShape 142"/>
          <p:cNvCxnSpPr>
            <a:cxnSpLocks noChangeShapeType="1"/>
            <a:stCxn id="15498" idx="0"/>
            <a:endCxn id="15489" idx="4"/>
          </p:cNvCxnSpPr>
          <p:nvPr/>
        </p:nvCxnSpPr>
        <p:spPr bwMode="auto">
          <a:xfrm flipV="1">
            <a:off x="7667625" y="5705475"/>
            <a:ext cx="0" cy="141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of closure construction for </a:t>
            </a:r>
            <a:r>
              <a:rPr lang="cs-CZ" dirty="0" smtClean="0"/>
              <a:t>LR(1) </a:t>
            </a:r>
            <a:r>
              <a:rPr lang="en-US" dirty="0" smtClean="0"/>
              <a:t>items</a:t>
            </a:r>
            <a:endParaRPr lang="cs-CZ" dirty="0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smtClean="0"/>
              <a:t>I=</a:t>
            </a:r>
            <a:r>
              <a:rPr lang="en-US" smtClean="0"/>
              <a:t>{[S’</a:t>
            </a:r>
            <a:r>
              <a:rPr lang="en-US" smtClean="0">
                <a:cs typeface="Arial" charset="0"/>
              </a:rPr>
              <a:t>→♦S,$]}</a:t>
            </a:r>
          </a:p>
          <a:p>
            <a:pPr eaLnBrk="1" hangingPunct="1"/>
            <a:r>
              <a:rPr lang="en-US" smtClean="0">
                <a:cs typeface="Arial" charset="0"/>
              </a:rPr>
              <a:t>CLOSURE1(I)=</a:t>
            </a:r>
          </a:p>
          <a:p>
            <a:pPr lvl="1" eaLnBrk="1" hangingPunct="1"/>
            <a:r>
              <a:rPr lang="en-US" smtClean="0"/>
              <a:t>S’</a:t>
            </a:r>
            <a:r>
              <a:rPr lang="en-US" smtClean="0">
                <a:cs typeface="Arial" charset="0"/>
              </a:rPr>
              <a:t>→ ♦S, $	</a:t>
            </a:r>
            <a:r>
              <a:rPr lang="el-GR" smtClean="0">
                <a:cs typeface="Arial" charset="0"/>
              </a:rPr>
              <a:t>β</a:t>
            </a:r>
            <a:r>
              <a:rPr lang="en-US" smtClean="0">
                <a:cs typeface="Arial" charset="0"/>
              </a:rPr>
              <a:t>=</a:t>
            </a:r>
            <a:r>
              <a:rPr lang="el-GR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mtClean="0">
                <a:cs typeface="Arial" charset="0"/>
              </a:rPr>
              <a:t>,FIRST(</a:t>
            </a:r>
            <a:r>
              <a:rPr lang="el-GR" smtClean="0">
                <a:cs typeface="Arial" charset="0"/>
              </a:rPr>
              <a:t>β</a:t>
            </a:r>
            <a:r>
              <a:rPr lang="en-US" smtClean="0">
                <a:cs typeface="Arial" charset="0"/>
              </a:rPr>
              <a:t>$)=FIRST($)={$}</a:t>
            </a:r>
            <a:endParaRPr lang="el-GR" smtClean="0">
              <a:cs typeface="Arial" charset="0"/>
            </a:endParaRPr>
          </a:p>
          <a:p>
            <a:pPr lvl="1" eaLnBrk="1" hangingPunct="1"/>
            <a:r>
              <a:rPr lang="en-US" smtClean="0">
                <a:cs typeface="Arial" charset="0"/>
              </a:rPr>
              <a:t>S→ ♦CC, $	</a:t>
            </a:r>
            <a:r>
              <a:rPr lang="el-GR" smtClean="0">
                <a:cs typeface="Arial" charset="0"/>
              </a:rPr>
              <a:t>β</a:t>
            </a:r>
            <a:r>
              <a:rPr lang="en-US" smtClean="0">
                <a:cs typeface="Arial" charset="0"/>
              </a:rPr>
              <a:t>=C,FIRST(C$)={c,d}</a:t>
            </a:r>
          </a:p>
          <a:p>
            <a:pPr lvl="1" eaLnBrk="1" hangingPunct="1"/>
            <a:r>
              <a:rPr lang="en-US" smtClean="0">
                <a:cs typeface="Arial" charset="0"/>
              </a:rPr>
              <a:t>C→ ♦cC, c/d</a:t>
            </a:r>
          </a:p>
          <a:p>
            <a:pPr lvl="1" eaLnBrk="1" hangingPunct="1"/>
            <a:r>
              <a:rPr lang="en-US" smtClean="0">
                <a:cs typeface="Arial" charset="0"/>
              </a:rPr>
              <a:t>C→ ♦d, c/d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Example of construction of canonical collection of LR(1) items</a:t>
            </a:r>
            <a:endParaRPr lang="cs-CZ" dirty="0" smtClean="0"/>
          </a:p>
        </p:txBody>
      </p:sp>
      <p:sp>
        <p:nvSpPr>
          <p:cNvPr id="62467" name="Text Box 14"/>
          <p:cNvSpPr txBox="1">
            <a:spLocks noChangeArrowheads="1"/>
          </p:cNvSpPr>
          <p:nvPr/>
        </p:nvSpPr>
        <p:spPr bwMode="auto">
          <a:xfrm>
            <a:off x="250825" y="1628775"/>
            <a:ext cx="331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I</a:t>
            </a:r>
            <a:r>
              <a:rPr lang="cs-CZ" baseline="-25000"/>
              <a:t>0</a:t>
            </a:r>
            <a:endParaRPr lang="en-US" baseline="-25000"/>
          </a:p>
        </p:txBody>
      </p:sp>
      <p:sp>
        <p:nvSpPr>
          <p:cNvPr id="87055" name="Text Box 15"/>
          <p:cNvSpPr txBox="1">
            <a:spLocks noChangeArrowheads="1"/>
          </p:cNvSpPr>
          <p:nvPr/>
        </p:nvSpPr>
        <p:spPr bwMode="auto">
          <a:xfrm>
            <a:off x="250825" y="3284538"/>
            <a:ext cx="3317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I</a:t>
            </a:r>
            <a:r>
              <a:rPr lang="en-US" baseline="-25000"/>
              <a:t>1</a:t>
            </a:r>
          </a:p>
        </p:txBody>
      </p:sp>
      <p:sp>
        <p:nvSpPr>
          <p:cNvPr id="87056" name="Text Box 16"/>
          <p:cNvSpPr txBox="1">
            <a:spLocks noChangeArrowheads="1"/>
          </p:cNvSpPr>
          <p:nvPr/>
        </p:nvSpPr>
        <p:spPr bwMode="auto">
          <a:xfrm>
            <a:off x="250825" y="4005263"/>
            <a:ext cx="3317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I</a:t>
            </a:r>
            <a:r>
              <a:rPr lang="en-US" baseline="-25000"/>
              <a:t>2</a:t>
            </a:r>
          </a:p>
        </p:txBody>
      </p:sp>
      <p:sp>
        <p:nvSpPr>
          <p:cNvPr id="87057" name="Text Box 17"/>
          <p:cNvSpPr txBox="1">
            <a:spLocks noChangeArrowheads="1"/>
          </p:cNvSpPr>
          <p:nvPr/>
        </p:nvSpPr>
        <p:spPr bwMode="auto">
          <a:xfrm>
            <a:off x="250825" y="5300663"/>
            <a:ext cx="3317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I</a:t>
            </a:r>
            <a:r>
              <a:rPr lang="en-US" baseline="-25000"/>
              <a:t>3</a:t>
            </a:r>
          </a:p>
        </p:txBody>
      </p:sp>
      <p:sp>
        <p:nvSpPr>
          <p:cNvPr id="87058" name="Text Box 18"/>
          <p:cNvSpPr txBox="1">
            <a:spLocks noChangeArrowheads="1"/>
          </p:cNvSpPr>
          <p:nvPr/>
        </p:nvSpPr>
        <p:spPr bwMode="auto">
          <a:xfrm>
            <a:off x="4787900" y="1628775"/>
            <a:ext cx="331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I</a:t>
            </a:r>
            <a:r>
              <a:rPr lang="en-US" baseline="-25000"/>
              <a:t>4</a:t>
            </a:r>
          </a:p>
        </p:txBody>
      </p:sp>
      <p:sp>
        <p:nvSpPr>
          <p:cNvPr id="87059" name="Text Box 19"/>
          <p:cNvSpPr txBox="1">
            <a:spLocks noChangeArrowheads="1"/>
          </p:cNvSpPr>
          <p:nvPr/>
        </p:nvSpPr>
        <p:spPr bwMode="auto">
          <a:xfrm>
            <a:off x="4787900" y="2349500"/>
            <a:ext cx="331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I</a:t>
            </a:r>
            <a:r>
              <a:rPr lang="en-US" baseline="-25000"/>
              <a:t>5</a:t>
            </a:r>
          </a:p>
        </p:txBody>
      </p:sp>
      <p:sp>
        <p:nvSpPr>
          <p:cNvPr id="87060" name="Text Box 20"/>
          <p:cNvSpPr txBox="1">
            <a:spLocks noChangeArrowheads="1"/>
          </p:cNvSpPr>
          <p:nvPr/>
        </p:nvSpPr>
        <p:spPr bwMode="auto">
          <a:xfrm>
            <a:off x="4787900" y="3068638"/>
            <a:ext cx="3317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I</a:t>
            </a:r>
            <a:r>
              <a:rPr lang="en-US" baseline="-25000"/>
              <a:t>6</a:t>
            </a:r>
          </a:p>
        </p:txBody>
      </p:sp>
      <p:sp>
        <p:nvSpPr>
          <p:cNvPr id="87061" name="Text Box 21"/>
          <p:cNvSpPr txBox="1">
            <a:spLocks noChangeArrowheads="1"/>
          </p:cNvSpPr>
          <p:nvPr/>
        </p:nvSpPr>
        <p:spPr bwMode="auto">
          <a:xfrm>
            <a:off x="4787900" y="4365625"/>
            <a:ext cx="331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I</a:t>
            </a:r>
            <a:r>
              <a:rPr lang="en-US" baseline="-25000"/>
              <a:t>7</a:t>
            </a:r>
          </a:p>
        </p:txBody>
      </p:sp>
      <p:sp>
        <p:nvSpPr>
          <p:cNvPr id="87062" name="Text Box 22"/>
          <p:cNvSpPr txBox="1">
            <a:spLocks noChangeArrowheads="1"/>
          </p:cNvSpPr>
          <p:nvPr/>
        </p:nvSpPr>
        <p:spPr bwMode="auto">
          <a:xfrm>
            <a:off x="4787900" y="5084763"/>
            <a:ext cx="3317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I</a:t>
            </a:r>
            <a:r>
              <a:rPr lang="en-US" baseline="-25000"/>
              <a:t>8</a:t>
            </a:r>
          </a:p>
        </p:txBody>
      </p:sp>
      <p:sp>
        <p:nvSpPr>
          <p:cNvPr id="87063" name="Text Box 23"/>
          <p:cNvSpPr txBox="1">
            <a:spLocks noChangeArrowheads="1"/>
          </p:cNvSpPr>
          <p:nvPr/>
        </p:nvSpPr>
        <p:spPr bwMode="auto">
          <a:xfrm>
            <a:off x="4787900" y="5805488"/>
            <a:ext cx="3317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/>
              <a:t>I</a:t>
            </a:r>
            <a:r>
              <a:rPr lang="en-US" baseline="-25000"/>
              <a:t>9</a:t>
            </a:r>
          </a:p>
        </p:txBody>
      </p:sp>
      <p:sp>
        <p:nvSpPr>
          <p:cNvPr id="87064" name="Freeform 24"/>
          <p:cNvSpPr>
            <a:spLocks/>
          </p:cNvSpPr>
          <p:nvPr/>
        </p:nvSpPr>
        <p:spPr bwMode="auto">
          <a:xfrm>
            <a:off x="2411413" y="2708275"/>
            <a:ext cx="158750" cy="792163"/>
          </a:xfrm>
          <a:custGeom>
            <a:avLst/>
            <a:gdLst>
              <a:gd name="T0" fmla="*/ 0 w 100"/>
              <a:gd name="T1" fmla="*/ 0 h 499"/>
              <a:gd name="T2" fmla="*/ 100 w 100"/>
              <a:gd name="T3" fmla="*/ 258 h 499"/>
              <a:gd name="T4" fmla="*/ 0 w 100"/>
              <a:gd name="T5" fmla="*/ 499 h 499"/>
              <a:gd name="T6" fmla="*/ 0 60000 65536"/>
              <a:gd name="T7" fmla="*/ 0 60000 65536"/>
              <a:gd name="T8" fmla="*/ 0 60000 65536"/>
              <a:gd name="T9" fmla="*/ 0 w 100"/>
              <a:gd name="T10" fmla="*/ 0 h 499"/>
              <a:gd name="T11" fmla="*/ 100 w 100"/>
              <a:gd name="T12" fmla="*/ 499 h 4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" h="499">
                <a:moveTo>
                  <a:pt x="0" y="0"/>
                </a:moveTo>
                <a:cubicBezTo>
                  <a:pt x="17" y="43"/>
                  <a:pt x="100" y="175"/>
                  <a:pt x="100" y="258"/>
                </a:cubicBezTo>
                <a:cubicBezTo>
                  <a:pt x="100" y="341"/>
                  <a:pt x="21" y="449"/>
                  <a:pt x="0" y="49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87065" name="Text Box 25"/>
          <p:cNvSpPr txBox="1">
            <a:spLocks noChangeArrowheads="1"/>
          </p:cNvSpPr>
          <p:nvPr/>
        </p:nvSpPr>
        <p:spPr bwMode="auto">
          <a:xfrm>
            <a:off x="2555875" y="2924175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87066" name="Freeform 26"/>
          <p:cNvSpPr>
            <a:spLocks/>
          </p:cNvSpPr>
          <p:nvPr/>
        </p:nvSpPr>
        <p:spPr bwMode="auto">
          <a:xfrm>
            <a:off x="2411413" y="2565400"/>
            <a:ext cx="461962" cy="1727200"/>
          </a:xfrm>
          <a:custGeom>
            <a:avLst/>
            <a:gdLst>
              <a:gd name="T0" fmla="*/ 0 w 291"/>
              <a:gd name="T1" fmla="*/ 0 h 1088"/>
              <a:gd name="T2" fmla="*/ 291 w 291"/>
              <a:gd name="T3" fmla="*/ 339 h 1088"/>
              <a:gd name="T4" fmla="*/ 0 w 291"/>
              <a:gd name="T5" fmla="*/ 1088 h 1088"/>
              <a:gd name="T6" fmla="*/ 0 60000 65536"/>
              <a:gd name="T7" fmla="*/ 0 60000 65536"/>
              <a:gd name="T8" fmla="*/ 0 60000 65536"/>
              <a:gd name="T9" fmla="*/ 0 w 291"/>
              <a:gd name="T10" fmla="*/ 0 h 1088"/>
              <a:gd name="T11" fmla="*/ 291 w 291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1" h="1088">
                <a:moveTo>
                  <a:pt x="0" y="0"/>
                </a:moveTo>
                <a:cubicBezTo>
                  <a:pt x="48" y="56"/>
                  <a:pt x="291" y="158"/>
                  <a:pt x="291" y="339"/>
                </a:cubicBezTo>
                <a:cubicBezTo>
                  <a:pt x="291" y="520"/>
                  <a:pt x="61" y="932"/>
                  <a:pt x="0" y="10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87067" name="Text Box 27"/>
          <p:cNvSpPr txBox="1">
            <a:spLocks noChangeArrowheads="1"/>
          </p:cNvSpPr>
          <p:nvPr/>
        </p:nvSpPr>
        <p:spPr bwMode="auto">
          <a:xfrm>
            <a:off x="2771775" y="3284538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87068" name="Freeform 28"/>
          <p:cNvSpPr>
            <a:spLocks/>
          </p:cNvSpPr>
          <p:nvPr/>
        </p:nvSpPr>
        <p:spPr bwMode="auto">
          <a:xfrm>
            <a:off x="2411413" y="2420938"/>
            <a:ext cx="684212" cy="3168650"/>
          </a:xfrm>
          <a:custGeom>
            <a:avLst/>
            <a:gdLst>
              <a:gd name="T0" fmla="*/ 0 w 431"/>
              <a:gd name="T1" fmla="*/ 0 h 1996"/>
              <a:gd name="T2" fmla="*/ 431 w 431"/>
              <a:gd name="T3" fmla="*/ 525 h 1996"/>
              <a:gd name="T4" fmla="*/ 0 w 431"/>
              <a:gd name="T5" fmla="*/ 1996 h 1996"/>
              <a:gd name="T6" fmla="*/ 0 60000 65536"/>
              <a:gd name="T7" fmla="*/ 0 60000 65536"/>
              <a:gd name="T8" fmla="*/ 0 60000 65536"/>
              <a:gd name="T9" fmla="*/ 0 w 431"/>
              <a:gd name="T10" fmla="*/ 0 h 1996"/>
              <a:gd name="T11" fmla="*/ 431 w 431"/>
              <a:gd name="T12" fmla="*/ 1996 h 19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" h="1996">
                <a:moveTo>
                  <a:pt x="0" y="0"/>
                </a:moveTo>
                <a:cubicBezTo>
                  <a:pt x="72" y="87"/>
                  <a:pt x="431" y="192"/>
                  <a:pt x="431" y="525"/>
                </a:cubicBezTo>
                <a:cubicBezTo>
                  <a:pt x="431" y="858"/>
                  <a:pt x="90" y="1690"/>
                  <a:pt x="0" y="19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87069" name="Text Box 29"/>
          <p:cNvSpPr txBox="1">
            <a:spLocks noChangeArrowheads="1"/>
          </p:cNvSpPr>
          <p:nvPr/>
        </p:nvSpPr>
        <p:spPr bwMode="auto">
          <a:xfrm>
            <a:off x="2771775" y="24209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87070" name="Line 30"/>
          <p:cNvSpPr>
            <a:spLocks noChangeShapeType="1"/>
          </p:cNvSpPr>
          <p:nvPr/>
        </p:nvSpPr>
        <p:spPr bwMode="auto">
          <a:xfrm>
            <a:off x="2411413" y="1989138"/>
            <a:ext cx="2808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87071" name="Text Box 31"/>
          <p:cNvSpPr txBox="1">
            <a:spLocks noChangeArrowheads="1"/>
          </p:cNvSpPr>
          <p:nvPr/>
        </p:nvSpPr>
        <p:spPr bwMode="auto">
          <a:xfrm>
            <a:off x="3348038" y="1916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87072" name="Line 32"/>
          <p:cNvSpPr>
            <a:spLocks noChangeShapeType="1"/>
          </p:cNvSpPr>
          <p:nvPr/>
        </p:nvSpPr>
        <p:spPr bwMode="auto">
          <a:xfrm flipV="1">
            <a:off x="2411413" y="2636838"/>
            <a:ext cx="2808287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87073" name="Text Box 33"/>
          <p:cNvSpPr txBox="1">
            <a:spLocks noChangeArrowheads="1"/>
          </p:cNvSpPr>
          <p:nvPr/>
        </p:nvSpPr>
        <p:spPr bwMode="auto">
          <a:xfrm>
            <a:off x="3203575" y="3500438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87074" name="Line 34"/>
          <p:cNvSpPr>
            <a:spLocks noChangeShapeType="1"/>
          </p:cNvSpPr>
          <p:nvPr/>
        </p:nvSpPr>
        <p:spPr bwMode="auto">
          <a:xfrm flipV="1">
            <a:off x="2411413" y="3500438"/>
            <a:ext cx="2808287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87075" name="Text Box 35"/>
          <p:cNvSpPr txBox="1">
            <a:spLocks noChangeArrowheads="1"/>
          </p:cNvSpPr>
          <p:nvPr/>
        </p:nvSpPr>
        <p:spPr bwMode="auto">
          <a:xfrm>
            <a:off x="4211638" y="35004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87076" name="Line 36"/>
          <p:cNvSpPr>
            <a:spLocks noChangeShapeType="1"/>
          </p:cNvSpPr>
          <p:nvPr/>
        </p:nvSpPr>
        <p:spPr bwMode="auto">
          <a:xfrm>
            <a:off x="2411413" y="4724400"/>
            <a:ext cx="2808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87077" name="Text Box 37"/>
          <p:cNvSpPr txBox="1">
            <a:spLocks noChangeArrowheads="1"/>
          </p:cNvSpPr>
          <p:nvPr/>
        </p:nvSpPr>
        <p:spPr bwMode="auto">
          <a:xfrm>
            <a:off x="2987675" y="43656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87079" name="Text Box 39"/>
          <p:cNvSpPr txBox="1">
            <a:spLocks noChangeArrowheads="1"/>
          </p:cNvSpPr>
          <p:nvPr/>
        </p:nvSpPr>
        <p:spPr bwMode="auto">
          <a:xfrm>
            <a:off x="2700338" y="50847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87080" name="Line 40"/>
          <p:cNvSpPr>
            <a:spLocks noChangeShapeType="1"/>
          </p:cNvSpPr>
          <p:nvPr/>
        </p:nvSpPr>
        <p:spPr bwMode="auto">
          <a:xfrm flipV="1">
            <a:off x="2411413" y="5445125"/>
            <a:ext cx="280828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87081" name="Text Box 41"/>
          <p:cNvSpPr txBox="1">
            <a:spLocks noChangeArrowheads="1"/>
          </p:cNvSpPr>
          <p:nvPr/>
        </p:nvSpPr>
        <p:spPr bwMode="auto">
          <a:xfrm>
            <a:off x="3203575" y="5373688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87083" name="Text Box 43"/>
          <p:cNvSpPr txBox="1">
            <a:spLocks noChangeArrowheads="1"/>
          </p:cNvSpPr>
          <p:nvPr/>
        </p:nvSpPr>
        <p:spPr bwMode="auto">
          <a:xfrm>
            <a:off x="2555875" y="61658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87085" name="Freeform 45"/>
          <p:cNvSpPr>
            <a:spLocks/>
          </p:cNvSpPr>
          <p:nvPr/>
        </p:nvSpPr>
        <p:spPr bwMode="auto">
          <a:xfrm>
            <a:off x="2411413" y="1990725"/>
            <a:ext cx="2808287" cy="3744913"/>
          </a:xfrm>
          <a:custGeom>
            <a:avLst/>
            <a:gdLst>
              <a:gd name="T0" fmla="*/ 0 w 1769"/>
              <a:gd name="T1" fmla="*/ 2359 h 2359"/>
              <a:gd name="T2" fmla="*/ 472 w 1769"/>
              <a:gd name="T3" fmla="*/ 1971 h 2359"/>
              <a:gd name="T4" fmla="*/ 1302 w 1769"/>
              <a:gd name="T5" fmla="*/ 415 h 2359"/>
              <a:gd name="T6" fmla="*/ 1769 w 1769"/>
              <a:gd name="T7" fmla="*/ 0 h 2359"/>
              <a:gd name="T8" fmla="*/ 0 60000 65536"/>
              <a:gd name="T9" fmla="*/ 0 60000 65536"/>
              <a:gd name="T10" fmla="*/ 0 60000 65536"/>
              <a:gd name="T11" fmla="*/ 0 60000 65536"/>
              <a:gd name="T12" fmla="*/ 0 w 1769"/>
              <a:gd name="T13" fmla="*/ 0 h 2359"/>
              <a:gd name="T14" fmla="*/ 1769 w 1769"/>
              <a:gd name="T15" fmla="*/ 2359 h 23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69" h="2359">
                <a:moveTo>
                  <a:pt x="0" y="2359"/>
                </a:moveTo>
                <a:cubicBezTo>
                  <a:pt x="79" y="2294"/>
                  <a:pt x="255" y="2295"/>
                  <a:pt x="472" y="1971"/>
                </a:cubicBezTo>
                <a:cubicBezTo>
                  <a:pt x="688" y="1630"/>
                  <a:pt x="1065" y="786"/>
                  <a:pt x="1302" y="415"/>
                </a:cubicBezTo>
                <a:cubicBezTo>
                  <a:pt x="1539" y="44"/>
                  <a:pt x="1672" y="86"/>
                  <a:pt x="1769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87087" name="Arc 47"/>
          <p:cNvSpPr>
            <a:spLocks/>
          </p:cNvSpPr>
          <p:nvPr/>
        </p:nvSpPr>
        <p:spPr bwMode="auto">
          <a:xfrm rot="10795499" flipV="1">
            <a:off x="6659563" y="2851150"/>
            <a:ext cx="433387" cy="388938"/>
          </a:xfrm>
          <a:custGeom>
            <a:avLst/>
            <a:gdLst>
              <a:gd name="T0" fmla="*/ 166994 w 43200"/>
              <a:gd name="T1" fmla="*/ 388938 h 42624"/>
              <a:gd name="T2" fmla="*/ 432805 w 43200"/>
              <a:gd name="T3" fmla="*/ 211505 h 42624"/>
              <a:gd name="T4" fmla="*/ 216693 w 43200"/>
              <a:gd name="T5" fmla="*/ 197097 h 42624"/>
              <a:gd name="T6" fmla="*/ 0 60000 65536"/>
              <a:gd name="T7" fmla="*/ 0 60000 65536"/>
              <a:gd name="T8" fmla="*/ 0 60000 65536"/>
              <a:gd name="T9" fmla="*/ 0 w 43200"/>
              <a:gd name="T10" fmla="*/ 0 h 42624"/>
              <a:gd name="T11" fmla="*/ 43200 w 43200"/>
              <a:gd name="T12" fmla="*/ 42624 h 42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2624" fill="none" extrusionOk="0">
                <a:moveTo>
                  <a:pt x="16645" y="42624"/>
                </a:moveTo>
                <a:cubicBezTo>
                  <a:pt x="6892" y="40325"/>
                  <a:pt x="0" y="31620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126"/>
                  <a:pt x="43180" y="22653"/>
                  <a:pt x="43142" y="23179"/>
                </a:cubicBezTo>
              </a:path>
              <a:path w="43200" h="42624" stroke="0" extrusionOk="0">
                <a:moveTo>
                  <a:pt x="16645" y="42624"/>
                </a:moveTo>
                <a:cubicBezTo>
                  <a:pt x="6892" y="40325"/>
                  <a:pt x="0" y="31620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126"/>
                  <a:pt x="43180" y="22653"/>
                  <a:pt x="43142" y="23179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cs-CZ"/>
          </a:p>
        </p:txBody>
      </p:sp>
      <p:sp>
        <p:nvSpPr>
          <p:cNvPr id="87088" name="Text Box 48"/>
          <p:cNvSpPr txBox="1">
            <a:spLocks noChangeArrowheads="1"/>
          </p:cNvSpPr>
          <p:nvPr/>
        </p:nvSpPr>
        <p:spPr bwMode="auto">
          <a:xfrm>
            <a:off x="7019925" y="27082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87089" name="Arc 49"/>
          <p:cNvSpPr>
            <a:spLocks/>
          </p:cNvSpPr>
          <p:nvPr/>
        </p:nvSpPr>
        <p:spPr bwMode="auto">
          <a:xfrm rot="16195499" flipV="1">
            <a:off x="2232025" y="6129338"/>
            <a:ext cx="360363" cy="287337"/>
          </a:xfrm>
          <a:custGeom>
            <a:avLst/>
            <a:gdLst>
              <a:gd name="T0" fmla="*/ 138857 w 43200"/>
              <a:gd name="T1" fmla="*/ 287337 h 42624"/>
              <a:gd name="T2" fmla="*/ 359879 w 43200"/>
              <a:gd name="T3" fmla="*/ 156254 h 42624"/>
              <a:gd name="T4" fmla="*/ 180182 w 43200"/>
              <a:gd name="T5" fmla="*/ 145610 h 42624"/>
              <a:gd name="T6" fmla="*/ 0 60000 65536"/>
              <a:gd name="T7" fmla="*/ 0 60000 65536"/>
              <a:gd name="T8" fmla="*/ 0 60000 65536"/>
              <a:gd name="T9" fmla="*/ 0 w 43200"/>
              <a:gd name="T10" fmla="*/ 0 h 42624"/>
              <a:gd name="T11" fmla="*/ 43200 w 43200"/>
              <a:gd name="T12" fmla="*/ 42624 h 42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2624" fill="none" extrusionOk="0">
                <a:moveTo>
                  <a:pt x="16645" y="42624"/>
                </a:moveTo>
                <a:cubicBezTo>
                  <a:pt x="6892" y="40325"/>
                  <a:pt x="0" y="31620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126"/>
                  <a:pt x="43180" y="22653"/>
                  <a:pt x="43142" y="23179"/>
                </a:cubicBezTo>
              </a:path>
              <a:path w="43200" h="42624" stroke="0" extrusionOk="0">
                <a:moveTo>
                  <a:pt x="16645" y="42624"/>
                </a:moveTo>
                <a:cubicBezTo>
                  <a:pt x="6892" y="40325"/>
                  <a:pt x="0" y="31620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126"/>
                  <a:pt x="43180" y="22653"/>
                  <a:pt x="43142" y="23179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cs-CZ"/>
          </a:p>
        </p:txBody>
      </p:sp>
      <p:sp>
        <p:nvSpPr>
          <p:cNvPr id="87090" name="Freeform 50"/>
          <p:cNvSpPr>
            <a:spLocks/>
          </p:cNvSpPr>
          <p:nvPr/>
        </p:nvSpPr>
        <p:spPr bwMode="auto">
          <a:xfrm>
            <a:off x="6948488" y="3789363"/>
            <a:ext cx="100012" cy="719137"/>
          </a:xfrm>
          <a:custGeom>
            <a:avLst/>
            <a:gdLst>
              <a:gd name="T0" fmla="*/ 0 w 63"/>
              <a:gd name="T1" fmla="*/ 0 h 453"/>
              <a:gd name="T2" fmla="*/ 63 w 63"/>
              <a:gd name="T3" fmla="*/ 239 h 453"/>
              <a:gd name="T4" fmla="*/ 0 w 63"/>
              <a:gd name="T5" fmla="*/ 453 h 453"/>
              <a:gd name="T6" fmla="*/ 0 60000 65536"/>
              <a:gd name="T7" fmla="*/ 0 60000 65536"/>
              <a:gd name="T8" fmla="*/ 0 60000 65536"/>
              <a:gd name="T9" fmla="*/ 0 w 63"/>
              <a:gd name="T10" fmla="*/ 0 h 453"/>
              <a:gd name="T11" fmla="*/ 63 w 63"/>
              <a:gd name="T12" fmla="*/ 453 h 4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3" h="453">
                <a:moveTo>
                  <a:pt x="0" y="0"/>
                </a:moveTo>
                <a:cubicBezTo>
                  <a:pt x="10" y="40"/>
                  <a:pt x="63" y="164"/>
                  <a:pt x="63" y="239"/>
                </a:cubicBezTo>
                <a:cubicBezTo>
                  <a:pt x="63" y="314"/>
                  <a:pt x="13" y="409"/>
                  <a:pt x="0" y="45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87091" name="Text Box 51"/>
          <p:cNvSpPr txBox="1">
            <a:spLocks noChangeArrowheads="1"/>
          </p:cNvSpPr>
          <p:nvPr/>
        </p:nvSpPr>
        <p:spPr bwMode="auto">
          <a:xfrm>
            <a:off x="7019925" y="39338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87092" name="Freeform 52"/>
          <p:cNvSpPr>
            <a:spLocks/>
          </p:cNvSpPr>
          <p:nvPr/>
        </p:nvSpPr>
        <p:spPr bwMode="auto">
          <a:xfrm>
            <a:off x="6948488" y="3573463"/>
            <a:ext cx="352425" cy="2447925"/>
          </a:xfrm>
          <a:custGeom>
            <a:avLst/>
            <a:gdLst>
              <a:gd name="T0" fmla="*/ 0 w 222"/>
              <a:gd name="T1" fmla="*/ 0 h 1542"/>
              <a:gd name="T2" fmla="*/ 222 w 222"/>
              <a:gd name="T3" fmla="*/ 380 h 1542"/>
              <a:gd name="T4" fmla="*/ 0 w 222"/>
              <a:gd name="T5" fmla="*/ 1542 h 1542"/>
              <a:gd name="T6" fmla="*/ 0 60000 65536"/>
              <a:gd name="T7" fmla="*/ 0 60000 65536"/>
              <a:gd name="T8" fmla="*/ 0 60000 65536"/>
              <a:gd name="T9" fmla="*/ 0 w 222"/>
              <a:gd name="T10" fmla="*/ 0 h 1542"/>
              <a:gd name="T11" fmla="*/ 222 w 222"/>
              <a:gd name="T12" fmla="*/ 1542 h 15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2" h="1542">
                <a:moveTo>
                  <a:pt x="0" y="0"/>
                </a:moveTo>
                <a:cubicBezTo>
                  <a:pt x="37" y="63"/>
                  <a:pt x="222" y="123"/>
                  <a:pt x="222" y="380"/>
                </a:cubicBezTo>
                <a:cubicBezTo>
                  <a:pt x="222" y="637"/>
                  <a:pt x="46" y="1300"/>
                  <a:pt x="0" y="154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87093" name="Text Box 53"/>
          <p:cNvSpPr txBox="1">
            <a:spLocks noChangeArrowheads="1"/>
          </p:cNvSpPr>
          <p:nvPr/>
        </p:nvSpPr>
        <p:spPr bwMode="auto">
          <a:xfrm>
            <a:off x="7092950" y="34290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87097" name="AutoShape 57"/>
          <p:cNvSpPr>
            <a:spLocks noChangeArrowheads="1"/>
          </p:cNvSpPr>
          <p:nvPr/>
        </p:nvSpPr>
        <p:spPr bwMode="auto">
          <a:xfrm>
            <a:off x="684213" y="3284538"/>
            <a:ext cx="1727200" cy="43338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S’→ S♦, $</a:t>
            </a:r>
            <a:endParaRPr lang="cs-CZ" sz="2000"/>
          </a:p>
        </p:txBody>
      </p:sp>
      <p:sp>
        <p:nvSpPr>
          <p:cNvPr id="87100" name="AutoShape 60"/>
          <p:cNvSpPr>
            <a:spLocks noChangeArrowheads="1"/>
          </p:cNvSpPr>
          <p:nvPr/>
        </p:nvSpPr>
        <p:spPr bwMode="auto">
          <a:xfrm>
            <a:off x="5219700" y="1700213"/>
            <a:ext cx="1727200" cy="43338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C→ d♦, c/d</a:t>
            </a:r>
            <a:endParaRPr lang="cs-CZ" sz="2000"/>
          </a:p>
        </p:txBody>
      </p:sp>
      <p:sp>
        <p:nvSpPr>
          <p:cNvPr id="87101" name="AutoShape 61"/>
          <p:cNvSpPr>
            <a:spLocks noChangeArrowheads="1"/>
          </p:cNvSpPr>
          <p:nvPr/>
        </p:nvSpPr>
        <p:spPr bwMode="auto">
          <a:xfrm>
            <a:off x="5219700" y="2349500"/>
            <a:ext cx="1727200" cy="43338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S→ CC♦, $</a:t>
            </a:r>
            <a:endParaRPr lang="cs-CZ" sz="2000"/>
          </a:p>
        </p:txBody>
      </p:sp>
      <p:sp>
        <p:nvSpPr>
          <p:cNvPr id="87103" name="AutoShape 63"/>
          <p:cNvSpPr>
            <a:spLocks noChangeArrowheads="1"/>
          </p:cNvSpPr>
          <p:nvPr/>
        </p:nvSpPr>
        <p:spPr bwMode="auto">
          <a:xfrm>
            <a:off x="5219700" y="4437063"/>
            <a:ext cx="1727200" cy="43338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C→ d♦, $</a:t>
            </a:r>
            <a:endParaRPr lang="cs-CZ" sz="2000"/>
          </a:p>
        </p:txBody>
      </p:sp>
      <p:sp>
        <p:nvSpPr>
          <p:cNvPr id="87104" name="AutoShape 64"/>
          <p:cNvSpPr>
            <a:spLocks noChangeArrowheads="1"/>
          </p:cNvSpPr>
          <p:nvPr/>
        </p:nvSpPr>
        <p:spPr bwMode="auto">
          <a:xfrm>
            <a:off x="5219700" y="5157788"/>
            <a:ext cx="1727200" cy="43338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C→ cC♦, c/d</a:t>
            </a:r>
            <a:endParaRPr lang="cs-CZ" sz="2000"/>
          </a:p>
        </p:txBody>
      </p:sp>
      <p:sp>
        <p:nvSpPr>
          <p:cNvPr id="87105" name="AutoShape 65"/>
          <p:cNvSpPr>
            <a:spLocks noChangeArrowheads="1"/>
          </p:cNvSpPr>
          <p:nvPr/>
        </p:nvSpPr>
        <p:spPr bwMode="auto">
          <a:xfrm>
            <a:off x="5219700" y="5805488"/>
            <a:ext cx="1727200" cy="43338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C→ cC♦, $</a:t>
            </a:r>
            <a:endParaRPr lang="cs-CZ" sz="2000"/>
          </a:p>
        </p:txBody>
      </p:sp>
      <p:sp>
        <p:nvSpPr>
          <p:cNvPr id="87108" name="AutoShape 68"/>
          <p:cNvSpPr>
            <a:spLocks noChangeArrowheads="1"/>
          </p:cNvSpPr>
          <p:nvPr/>
        </p:nvSpPr>
        <p:spPr bwMode="auto">
          <a:xfrm>
            <a:off x="684213" y="1628775"/>
            <a:ext cx="1727200" cy="1295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S’→ ♦S, $</a:t>
            </a:r>
          </a:p>
          <a:p>
            <a:r>
              <a:rPr lang="en-US" sz="2000"/>
              <a:t>S→ ♦CC, $</a:t>
            </a:r>
          </a:p>
          <a:p>
            <a:r>
              <a:rPr lang="en-US" sz="2000"/>
              <a:t>C→ ♦cC, c/d</a:t>
            </a:r>
          </a:p>
          <a:p>
            <a:r>
              <a:rPr lang="en-US" sz="2000"/>
              <a:t>C→ ♦d, c/d</a:t>
            </a:r>
            <a:endParaRPr lang="cs-CZ" sz="2000"/>
          </a:p>
        </p:txBody>
      </p:sp>
      <p:sp>
        <p:nvSpPr>
          <p:cNvPr id="87109" name="AutoShape 69"/>
          <p:cNvSpPr>
            <a:spLocks noChangeArrowheads="1"/>
          </p:cNvSpPr>
          <p:nvPr/>
        </p:nvSpPr>
        <p:spPr bwMode="auto">
          <a:xfrm>
            <a:off x="684213" y="4005263"/>
            <a:ext cx="1727200" cy="10080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S→ C♦C, $</a:t>
            </a:r>
          </a:p>
          <a:p>
            <a:r>
              <a:rPr lang="en-US" sz="2000"/>
              <a:t>C→ ♦cC, $</a:t>
            </a:r>
          </a:p>
          <a:p>
            <a:r>
              <a:rPr lang="en-US" sz="2000"/>
              <a:t>C→ ♦d, $</a:t>
            </a:r>
            <a:endParaRPr lang="cs-CZ" sz="2000"/>
          </a:p>
        </p:txBody>
      </p:sp>
      <p:sp>
        <p:nvSpPr>
          <p:cNvPr id="87110" name="AutoShape 70"/>
          <p:cNvSpPr>
            <a:spLocks noChangeArrowheads="1"/>
          </p:cNvSpPr>
          <p:nvPr/>
        </p:nvSpPr>
        <p:spPr bwMode="auto">
          <a:xfrm>
            <a:off x="684213" y="5300663"/>
            <a:ext cx="1727200" cy="10080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C→ c♦C, c/d</a:t>
            </a:r>
          </a:p>
          <a:p>
            <a:r>
              <a:rPr lang="en-US" sz="2000"/>
              <a:t>C→ ♦cC, c/d</a:t>
            </a:r>
          </a:p>
          <a:p>
            <a:r>
              <a:rPr lang="en-US" sz="2000"/>
              <a:t>C→ ♦d, c/d</a:t>
            </a:r>
            <a:endParaRPr lang="cs-CZ" sz="2000"/>
          </a:p>
        </p:txBody>
      </p:sp>
      <p:sp>
        <p:nvSpPr>
          <p:cNvPr id="87111" name="AutoShape 71"/>
          <p:cNvSpPr>
            <a:spLocks noChangeArrowheads="1"/>
          </p:cNvSpPr>
          <p:nvPr/>
        </p:nvSpPr>
        <p:spPr bwMode="auto">
          <a:xfrm>
            <a:off x="5219700" y="3068638"/>
            <a:ext cx="1727200" cy="10080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/>
              <a:t>C→ c♦C, $</a:t>
            </a:r>
          </a:p>
          <a:p>
            <a:r>
              <a:rPr lang="en-US" sz="2000"/>
              <a:t>C→ ♦cC, $</a:t>
            </a:r>
          </a:p>
          <a:p>
            <a:r>
              <a:rPr lang="en-US" sz="2000"/>
              <a:t>C→ ♦d, $</a:t>
            </a:r>
            <a:endParaRPr lang="cs-CZ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5" grpId="0"/>
      <p:bldP spid="87056" grpId="0"/>
      <p:bldP spid="87057" grpId="0"/>
      <p:bldP spid="87058" grpId="0"/>
      <p:bldP spid="87059" grpId="0"/>
      <p:bldP spid="87060" grpId="0"/>
      <p:bldP spid="87061" grpId="0"/>
      <p:bldP spid="87062" grpId="0"/>
      <p:bldP spid="87063" grpId="0"/>
      <p:bldP spid="87064" grpId="0" animBg="1"/>
      <p:bldP spid="87065" grpId="0"/>
      <p:bldP spid="87066" grpId="0" animBg="1"/>
      <p:bldP spid="87067" grpId="0"/>
      <p:bldP spid="87068" grpId="0" animBg="1"/>
      <p:bldP spid="87069" grpId="0"/>
      <p:bldP spid="87070" grpId="0" animBg="1"/>
      <p:bldP spid="87071" grpId="0"/>
      <p:bldP spid="87072" grpId="0" animBg="1"/>
      <p:bldP spid="87073" grpId="0"/>
      <p:bldP spid="87074" grpId="0" animBg="1"/>
      <p:bldP spid="87075" grpId="0"/>
      <p:bldP spid="87076" grpId="0" animBg="1"/>
      <p:bldP spid="87077" grpId="0"/>
      <p:bldP spid="87079" grpId="0"/>
      <p:bldP spid="87080" grpId="0" animBg="1"/>
      <p:bldP spid="87081" grpId="0"/>
      <p:bldP spid="87083" grpId="0"/>
      <p:bldP spid="87085" grpId="0" animBg="1"/>
      <p:bldP spid="87087" grpId="0" animBg="1"/>
      <p:bldP spid="87088" grpId="0"/>
      <p:bldP spid="87089" grpId="0" animBg="1"/>
      <p:bldP spid="87090" grpId="0" animBg="1"/>
      <p:bldP spid="87091" grpId="0"/>
      <p:bldP spid="87092" grpId="0" animBg="1"/>
      <p:bldP spid="87093" grpId="0"/>
      <p:bldP spid="87097" grpId="0" animBg="1"/>
      <p:bldP spid="87100" grpId="0" animBg="1"/>
      <p:bldP spid="87101" grpId="0" animBg="1"/>
      <p:bldP spid="87103" grpId="0" animBg="1"/>
      <p:bldP spid="87104" grpId="0" animBg="1"/>
      <p:bldP spid="87105" grpId="0" animBg="1"/>
      <p:bldP spid="87109" grpId="0" build="allAtOnce" animBg="1"/>
      <p:bldP spid="87110" grpId="0" build="allAtOnce" animBg="1"/>
      <p:bldP spid="87111" grpId="0" build="allAtOnce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dirty="0" smtClean="0"/>
              <a:t>LR(1</a:t>
            </a:r>
            <a:r>
              <a:rPr lang="cs-CZ" dirty="0" smtClean="0"/>
              <a:t>) </a:t>
            </a:r>
            <a:r>
              <a:rPr lang="en-US" dirty="0" smtClean="0"/>
              <a:t>parser construction</a:t>
            </a:r>
            <a:endParaRPr lang="cs-CZ" dirty="0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100" dirty="0" smtClean="0"/>
              <a:t>We have an augmented grammar </a:t>
            </a:r>
            <a:r>
              <a:rPr lang="cs-CZ" sz="2100" dirty="0" smtClean="0"/>
              <a:t>G</a:t>
            </a:r>
            <a:r>
              <a:rPr lang="en-US" sz="2100" dirty="0" smtClean="0"/>
              <a:t>’.</a:t>
            </a:r>
            <a:r>
              <a:rPr lang="cs-CZ" sz="2100" dirty="0" smtClean="0"/>
              <a:t> </a:t>
            </a:r>
            <a:r>
              <a:rPr lang="en-US" sz="2100" dirty="0" smtClean="0"/>
              <a:t>L</a:t>
            </a:r>
            <a:r>
              <a:rPr lang="cs-CZ" sz="2100" dirty="0" smtClean="0"/>
              <a:t>R(1</a:t>
            </a:r>
            <a:r>
              <a:rPr lang="cs-CZ" sz="2100" dirty="0" smtClean="0"/>
              <a:t>) </a:t>
            </a:r>
            <a:r>
              <a:rPr lang="cs-CZ" sz="2100" dirty="0" smtClean="0"/>
              <a:t>automat</a:t>
            </a:r>
            <a:r>
              <a:rPr lang="en-US" sz="2100" dirty="0" smtClean="0"/>
              <a:t>on tables are constructed by following algorithm</a:t>
            </a:r>
            <a:endParaRPr lang="cs-CZ" sz="21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Construct a canonical collection </a:t>
            </a:r>
            <a:r>
              <a:rPr lang="cs-CZ" sz="2000" dirty="0"/>
              <a:t>C </a:t>
            </a:r>
            <a:r>
              <a:rPr lang="en-US" sz="2000" dirty="0"/>
              <a:t>of sets of </a:t>
            </a:r>
            <a:r>
              <a:rPr lang="cs-CZ" sz="2000" dirty="0" smtClean="0"/>
              <a:t>LR(</a:t>
            </a:r>
            <a:r>
              <a:rPr lang="en-US" sz="2000" dirty="0" smtClean="0"/>
              <a:t>1</a:t>
            </a:r>
            <a:r>
              <a:rPr lang="cs-CZ" sz="2000" dirty="0" smtClean="0"/>
              <a:t>) </a:t>
            </a:r>
            <a:r>
              <a:rPr lang="en-US" sz="2000" dirty="0"/>
              <a:t>items</a:t>
            </a:r>
            <a:endParaRPr lang="cs-CZ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State </a:t>
            </a:r>
            <a:r>
              <a:rPr lang="cs-CZ" sz="2000" i="1" dirty="0" smtClean="0"/>
              <a:t>i</a:t>
            </a:r>
            <a:r>
              <a:rPr lang="cs-CZ" sz="2000" dirty="0" smtClean="0"/>
              <a:t> </a:t>
            </a:r>
            <a:r>
              <a:rPr lang="en-US" sz="2000" dirty="0" smtClean="0"/>
              <a:t>is constructed from</a:t>
            </a:r>
            <a:r>
              <a:rPr lang="cs-CZ" sz="2000" dirty="0" smtClean="0"/>
              <a:t> </a:t>
            </a:r>
            <a:r>
              <a:rPr lang="cs-CZ" sz="2000" dirty="0" err="1" smtClean="0"/>
              <a:t>I</a:t>
            </a:r>
            <a:r>
              <a:rPr lang="cs-CZ" sz="2000" baseline="-25000" dirty="0" err="1" smtClean="0"/>
              <a:t>i</a:t>
            </a:r>
            <a:r>
              <a:rPr lang="cs-CZ" sz="2000" dirty="0" smtClean="0"/>
              <a:t>. </a:t>
            </a:r>
            <a:r>
              <a:rPr lang="en-US" sz="2000" dirty="0"/>
              <a:t>The parsing actions for state </a:t>
            </a:r>
            <a:r>
              <a:rPr lang="cs-CZ" sz="2000" i="1" dirty="0"/>
              <a:t>i</a:t>
            </a:r>
            <a:r>
              <a:rPr lang="cs-CZ" sz="2000" dirty="0"/>
              <a:t> </a:t>
            </a:r>
            <a:r>
              <a:rPr lang="en-US" sz="2000" dirty="0"/>
              <a:t>are determined as follows</a:t>
            </a:r>
            <a:endParaRPr lang="cs-CZ" sz="2000" dirty="0" smtClean="0"/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[</a:t>
            </a:r>
            <a:r>
              <a:rPr lang="cs-CZ" sz="1800" dirty="0" smtClean="0"/>
              <a:t>A</a:t>
            </a:r>
            <a:r>
              <a:rPr lang="cs-CZ" sz="1800" dirty="0" smtClean="0">
                <a:cs typeface="Arial" charset="0"/>
              </a:rPr>
              <a:t>→α♦aβ</a:t>
            </a:r>
            <a:r>
              <a:rPr lang="en-US" sz="1800" dirty="0" smtClean="0">
                <a:cs typeface="Arial" charset="0"/>
              </a:rPr>
              <a:t>,b]</a:t>
            </a:r>
            <a:r>
              <a:rPr lang="cs-CZ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sz="1800" dirty="0" err="1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cs-CZ" sz="1800" baseline="-25000" dirty="0" err="1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cs-CZ" sz="1800" dirty="0" err="1" smtClean="0">
                <a:ea typeface="Arial Unicode MS" pitchFamily="34" charset="-128"/>
                <a:cs typeface="Arial Unicode MS" pitchFamily="34" charset="-128"/>
              </a:rPr>
              <a:t>,a</a:t>
            </a:r>
            <a:r>
              <a:rPr lang="cs-CZ" sz="18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∈T</a:t>
            </a:r>
            <a:r>
              <a:rPr lang="cs-CZ" sz="1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∧</a:t>
            </a:r>
            <a:r>
              <a:rPr lang="cs-CZ" sz="1800" dirty="0" smtClean="0">
                <a:ea typeface="Arial Unicode MS" pitchFamily="34" charset="-128"/>
                <a:cs typeface="Arial Unicode MS" pitchFamily="34" charset="-128"/>
              </a:rPr>
              <a:t> GOTO</a:t>
            </a:r>
            <a:r>
              <a:rPr lang="en-US" sz="1800" dirty="0" smtClean="0"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cs-CZ" sz="1800" dirty="0" smtClean="0"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cs-CZ" sz="1800" dirty="0" err="1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cs-CZ" sz="1800" baseline="-25000" dirty="0" err="1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cs-CZ" sz="1800" dirty="0" err="1" smtClean="0">
                <a:ea typeface="Arial Unicode MS" pitchFamily="34" charset="-128"/>
                <a:cs typeface="Arial Unicode MS" pitchFamily="34" charset="-128"/>
              </a:rPr>
              <a:t>,a</a:t>
            </a:r>
            <a:r>
              <a:rPr lang="cs-CZ" sz="1800" dirty="0" smtClean="0">
                <a:ea typeface="Arial Unicode MS" pitchFamily="34" charset="-128"/>
                <a:cs typeface="Arial Unicode MS" pitchFamily="34" charset="-128"/>
              </a:rPr>
              <a:t>)=I</a:t>
            </a:r>
            <a:r>
              <a:rPr lang="en-US" sz="1800" baseline="-25000" dirty="0" smtClean="0">
                <a:ea typeface="Arial Unicode MS" pitchFamily="34" charset="-128"/>
                <a:cs typeface="Arial Unicode MS" pitchFamily="34" charset="-128"/>
              </a:rPr>
              <a:t>j</a:t>
            </a:r>
            <a:r>
              <a:rPr lang="cs-CZ" sz="1800" dirty="0" smtClean="0"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800" dirty="0" smtClean="0">
                <a:ea typeface="Arial Unicode MS" pitchFamily="34" charset="-128"/>
                <a:cs typeface="Arial Unicode MS" pitchFamily="34" charset="-128"/>
              </a:rPr>
              <a:t>then action</a:t>
            </a:r>
            <a:r>
              <a:rPr lang="cs-CZ" sz="1800" dirty="0" smtClean="0">
                <a:ea typeface="Arial Unicode MS" pitchFamily="34" charset="-128"/>
                <a:cs typeface="Arial Unicode MS" pitchFamily="34" charset="-128"/>
              </a:rPr>
              <a:t>[</a:t>
            </a:r>
            <a:r>
              <a:rPr lang="cs-CZ" sz="1800" dirty="0" err="1" smtClean="0">
                <a:ea typeface="Arial Unicode MS" pitchFamily="34" charset="-128"/>
                <a:cs typeface="Arial Unicode MS" pitchFamily="34" charset="-128"/>
              </a:rPr>
              <a:t>i,a</a:t>
            </a:r>
            <a:r>
              <a:rPr lang="cs-CZ" sz="1800" dirty="0" smtClean="0">
                <a:ea typeface="Arial Unicode MS" pitchFamily="34" charset="-128"/>
                <a:cs typeface="Arial Unicode MS" pitchFamily="34" charset="-128"/>
              </a:rPr>
              <a:t>]=</a:t>
            </a:r>
            <a:r>
              <a:rPr lang="en-US" sz="1800" dirty="0" smtClean="0">
                <a:ea typeface="Arial Unicode MS" pitchFamily="34" charset="-128"/>
                <a:cs typeface="Arial Unicode MS" pitchFamily="34" charset="-128"/>
              </a:rPr>
              <a:t>shift</a:t>
            </a:r>
            <a:r>
              <a:rPr lang="cs-CZ" sz="1800" dirty="0" smtClean="0">
                <a:ea typeface="Arial Unicode MS" pitchFamily="34" charset="-128"/>
                <a:cs typeface="Arial Unicode MS" pitchFamily="34" charset="-128"/>
              </a:rPr>
              <a:t> j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[</a:t>
            </a:r>
            <a:r>
              <a:rPr lang="cs-CZ" sz="1800" dirty="0" smtClean="0"/>
              <a:t>A</a:t>
            </a:r>
            <a:r>
              <a:rPr lang="cs-CZ" sz="1800" dirty="0" smtClean="0">
                <a:cs typeface="Arial" charset="0"/>
              </a:rPr>
              <a:t>→α♦</a:t>
            </a:r>
            <a:r>
              <a:rPr lang="en-US" sz="1800" dirty="0" smtClean="0">
                <a:cs typeface="Arial" charset="0"/>
              </a:rPr>
              <a:t>,a]</a:t>
            </a:r>
            <a:r>
              <a:rPr lang="cs-CZ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sz="1800" dirty="0" err="1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cs-CZ" sz="1800" baseline="-25000" dirty="0" err="1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cs-CZ" sz="1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∧ </a:t>
            </a:r>
            <a:r>
              <a:rPr lang="cs-CZ" sz="1800" dirty="0" smtClean="0">
                <a:ea typeface="Arial Unicode MS" pitchFamily="34" charset="-128"/>
                <a:cs typeface="Arial Unicode MS" pitchFamily="34" charset="-128"/>
              </a:rPr>
              <a:t>A≠S’</a:t>
            </a:r>
            <a:r>
              <a:rPr lang="en-US" sz="1800" dirty="0" smtClean="0"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800" dirty="0" smtClean="0">
                <a:ea typeface="Arial Unicode MS" pitchFamily="34" charset="-128"/>
                <a:cs typeface="Arial Unicode MS" pitchFamily="34" charset="-128"/>
              </a:rPr>
              <a:t>then action</a:t>
            </a:r>
            <a:r>
              <a:rPr lang="cs-CZ" sz="1800" dirty="0" smtClean="0">
                <a:ea typeface="Arial Unicode MS" pitchFamily="34" charset="-128"/>
                <a:cs typeface="Arial Unicode MS" pitchFamily="34" charset="-128"/>
              </a:rPr>
              <a:t>[</a:t>
            </a:r>
            <a:r>
              <a:rPr lang="cs-CZ" sz="1800" dirty="0" err="1" smtClean="0">
                <a:ea typeface="Arial Unicode MS" pitchFamily="34" charset="-128"/>
                <a:cs typeface="Arial Unicode MS" pitchFamily="34" charset="-128"/>
              </a:rPr>
              <a:t>i,a</a:t>
            </a:r>
            <a:r>
              <a:rPr lang="cs-CZ" sz="1800" dirty="0" smtClean="0">
                <a:ea typeface="Arial Unicode MS" pitchFamily="34" charset="-128"/>
                <a:cs typeface="Arial Unicode MS" pitchFamily="34" charset="-128"/>
              </a:rPr>
              <a:t>]=</a:t>
            </a:r>
            <a:r>
              <a:rPr lang="en-US" sz="1800" dirty="0" smtClean="0">
                <a:ea typeface="Arial Unicode MS" pitchFamily="34" charset="-128"/>
                <a:cs typeface="Arial Unicode MS" pitchFamily="34" charset="-128"/>
              </a:rPr>
              <a:t>reduce</a:t>
            </a:r>
            <a:r>
              <a:rPr lang="cs-CZ" sz="1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sz="1800" dirty="0" smtClean="0"/>
              <a:t>A</a:t>
            </a:r>
            <a:r>
              <a:rPr lang="cs-CZ" sz="1800" dirty="0" smtClean="0">
                <a:cs typeface="Arial" charset="0"/>
              </a:rPr>
              <a:t>→α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>
                <a:cs typeface="Arial" charset="0"/>
              </a:rPr>
              <a:t>[</a:t>
            </a:r>
            <a:r>
              <a:rPr lang="cs-CZ" sz="1800" dirty="0" smtClean="0">
                <a:cs typeface="Arial" charset="0"/>
              </a:rPr>
              <a:t>S’→S♦</a:t>
            </a:r>
            <a:r>
              <a:rPr lang="en-US" sz="1800" dirty="0" smtClean="0">
                <a:cs typeface="Arial" charset="0"/>
              </a:rPr>
              <a:t>,$]</a:t>
            </a:r>
            <a:r>
              <a:rPr lang="cs-CZ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sz="1800" dirty="0" err="1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cs-CZ" sz="1800" baseline="-25000" dirty="0" err="1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cs-CZ" sz="1800" dirty="0" smtClean="0"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800" dirty="0" smtClean="0">
                <a:ea typeface="Arial Unicode MS" pitchFamily="34" charset="-128"/>
                <a:cs typeface="Arial Unicode MS" pitchFamily="34" charset="-128"/>
              </a:rPr>
              <a:t>then action</a:t>
            </a:r>
            <a:r>
              <a:rPr lang="cs-CZ" sz="1800" dirty="0" smtClean="0">
                <a:ea typeface="Arial Unicode MS" pitchFamily="34" charset="-128"/>
                <a:cs typeface="Arial Unicode MS" pitchFamily="34" charset="-128"/>
              </a:rPr>
              <a:t>[i,$]=</a:t>
            </a:r>
            <a:r>
              <a:rPr lang="en-US" sz="1800" dirty="0" smtClean="0">
                <a:ea typeface="Arial Unicode MS" pitchFamily="34" charset="-128"/>
                <a:cs typeface="Arial Unicode MS" pitchFamily="34" charset="-128"/>
              </a:rPr>
              <a:t>accept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ea typeface="Arial Unicode MS" pitchFamily="34" charset="-128"/>
                <a:cs typeface="Arial Unicode MS" pitchFamily="34" charset="-128"/>
              </a:rPr>
              <a:t>If there is a conflict in the previous step, the grammar is not a </a:t>
            </a:r>
            <a:r>
              <a:rPr lang="cs-CZ" sz="2000" dirty="0" smtClean="0">
                <a:ea typeface="Arial Unicode MS" pitchFamily="34" charset="-128"/>
                <a:cs typeface="Arial Unicode MS" pitchFamily="34" charset="-128"/>
              </a:rPr>
              <a:t>LR(1</a:t>
            </a:r>
            <a:r>
              <a:rPr lang="cs-CZ" sz="2000" dirty="0">
                <a:ea typeface="Arial Unicode MS" pitchFamily="34" charset="-128"/>
                <a:cs typeface="Arial Unicode MS" pitchFamily="34" charset="-128"/>
              </a:rPr>
              <a:t>) </a:t>
            </a:r>
            <a:r>
              <a:rPr lang="en-US" sz="2000" dirty="0">
                <a:ea typeface="Arial Unicode MS" pitchFamily="34" charset="-128"/>
                <a:cs typeface="Arial Unicode MS" pitchFamily="34" charset="-128"/>
              </a:rPr>
              <a:t>grammar and the automaton cannot be constructed</a:t>
            </a:r>
            <a:endParaRPr lang="cs-CZ" sz="2000" dirty="0">
              <a:ea typeface="Arial Unicode MS" pitchFamily="34" charset="-128"/>
              <a:cs typeface="Arial Unicode MS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ea typeface="Arial Unicode MS" pitchFamily="34" charset="-128"/>
                <a:cs typeface="Arial Unicode MS" pitchFamily="34" charset="-128"/>
              </a:rPr>
              <a:t>Table </a:t>
            </a:r>
            <a:r>
              <a:rPr lang="cs-CZ" sz="2000" dirty="0" err="1" smtClean="0">
                <a:ea typeface="Arial Unicode MS" pitchFamily="34" charset="-128"/>
                <a:cs typeface="Arial Unicode MS" pitchFamily="34" charset="-128"/>
              </a:rPr>
              <a:t>goto</a:t>
            </a:r>
            <a:r>
              <a:rPr lang="cs-CZ" sz="20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000" dirty="0" smtClean="0">
                <a:ea typeface="Arial Unicode MS" pitchFamily="34" charset="-128"/>
                <a:cs typeface="Arial Unicode MS" pitchFamily="34" charset="-128"/>
              </a:rPr>
              <a:t>is indexed by state </a:t>
            </a:r>
            <a:r>
              <a:rPr lang="en-US" sz="2000" i="1" dirty="0" err="1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sz="2000" dirty="0" smtClean="0">
                <a:ea typeface="Arial Unicode MS" pitchFamily="34" charset="-128"/>
                <a:cs typeface="Arial Unicode MS" pitchFamily="34" charset="-128"/>
              </a:rPr>
              <a:t> and A</a:t>
            </a:r>
            <a:r>
              <a:rPr lang="cs-CZ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sz="2000" dirty="0" smtClean="0">
                <a:ea typeface="Arial Unicode MS" pitchFamily="34" charset="-128"/>
                <a:cs typeface="Arial Unicode MS" pitchFamily="34" charset="-128"/>
              </a:rPr>
              <a:t>N</a:t>
            </a:r>
            <a:r>
              <a:rPr lang="en-US" sz="2000" dirty="0" smtClean="0">
                <a:ea typeface="Arial Unicode MS" pitchFamily="34" charset="-128"/>
                <a:cs typeface="Arial Unicode MS" pitchFamily="34" charset="-128"/>
              </a:rPr>
              <a:t>’: </a:t>
            </a:r>
            <a:r>
              <a:rPr lang="en-US" sz="2000" dirty="0" smtClean="0">
                <a:ea typeface="Arial Unicode MS" pitchFamily="34" charset="-128"/>
                <a:cs typeface="Arial Unicode MS" pitchFamily="34" charset="-128"/>
              </a:rPr>
              <a:t>whenever </a:t>
            </a:r>
            <a:r>
              <a:rPr lang="cs-CZ" sz="2000" dirty="0" smtClean="0">
                <a:ea typeface="Arial Unicode MS" pitchFamily="34" charset="-128"/>
                <a:cs typeface="Arial Unicode MS" pitchFamily="34" charset="-128"/>
              </a:rPr>
              <a:t>GOTO</a:t>
            </a:r>
            <a:r>
              <a:rPr lang="en-US" sz="2000" dirty="0" smtClean="0"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cs-CZ" sz="2000" dirty="0" smtClean="0"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cs-CZ" sz="2000" dirty="0" err="1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cs-CZ" sz="2000" baseline="-25000" dirty="0" err="1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cs-CZ" sz="2000" dirty="0" smtClean="0"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000" dirty="0" smtClean="0"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cs-CZ" sz="2000" dirty="0" smtClean="0">
                <a:ea typeface="Arial Unicode MS" pitchFamily="34" charset="-128"/>
                <a:cs typeface="Arial Unicode MS" pitchFamily="34" charset="-128"/>
              </a:rPr>
              <a:t>)=I</a:t>
            </a:r>
            <a:r>
              <a:rPr lang="en-US" sz="2000" baseline="-25000" dirty="0" smtClean="0">
                <a:ea typeface="Arial Unicode MS" pitchFamily="34" charset="-128"/>
                <a:cs typeface="Arial Unicode MS" pitchFamily="34" charset="-128"/>
              </a:rPr>
              <a:t>j</a:t>
            </a:r>
            <a:r>
              <a:rPr lang="en-US" sz="2000" dirty="0" smtClean="0"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2000" dirty="0" smtClean="0">
                <a:ea typeface="Arial Unicode MS" pitchFamily="34" charset="-128"/>
                <a:cs typeface="Arial Unicode MS" pitchFamily="34" charset="-128"/>
              </a:rPr>
              <a:t>then </a:t>
            </a:r>
            <a:r>
              <a:rPr lang="en-US" sz="2000" dirty="0" err="1" smtClean="0">
                <a:ea typeface="Arial Unicode MS" pitchFamily="34" charset="-128"/>
                <a:cs typeface="Arial Unicode MS" pitchFamily="34" charset="-128"/>
              </a:rPr>
              <a:t>goto</a:t>
            </a:r>
            <a:r>
              <a:rPr lang="en-US" sz="20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sz="2000" dirty="0" smtClean="0">
                <a:ea typeface="Arial Unicode MS" pitchFamily="34" charset="-128"/>
                <a:cs typeface="Arial Unicode MS" pitchFamily="34" charset="-128"/>
              </a:rPr>
              <a:t>[i,</a:t>
            </a:r>
            <a:r>
              <a:rPr lang="en-US" sz="2000" dirty="0" smtClean="0"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cs-CZ" sz="2000" dirty="0" smtClean="0">
                <a:ea typeface="Arial Unicode MS" pitchFamily="34" charset="-128"/>
                <a:cs typeface="Arial Unicode MS" pitchFamily="34" charset="-128"/>
              </a:rPr>
              <a:t>]</a:t>
            </a:r>
            <a:r>
              <a:rPr lang="en-US" sz="2000" dirty="0" smtClean="0">
                <a:ea typeface="Arial Unicode MS" pitchFamily="34" charset="-128"/>
                <a:cs typeface="Arial Unicode MS" pitchFamily="34" charset="-128"/>
              </a:rPr>
              <a:t>=j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ea typeface="Arial Unicode MS" pitchFamily="34" charset="-128"/>
                <a:cs typeface="Arial Unicode MS" pitchFamily="34" charset="-128"/>
              </a:rPr>
              <a:t>All empty cells are filled by error instruction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ea typeface="Arial Unicode MS" pitchFamily="34" charset="-128"/>
                <a:cs typeface="Arial Unicode MS" pitchFamily="34" charset="-128"/>
              </a:rPr>
              <a:t>The initial state of the parser is the state, which contains </a:t>
            </a:r>
            <a:r>
              <a:rPr lang="en-US" sz="2000" dirty="0" smtClean="0">
                <a:ea typeface="Arial Unicode MS" pitchFamily="34" charset="-128"/>
                <a:cs typeface="Arial Unicode MS" pitchFamily="34" charset="-128"/>
              </a:rPr>
              <a:t>LR(1) item [</a:t>
            </a:r>
            <a:r>
              <a:rPr lang="cs-CZ" sz="2000" dirty="0" smtClean="0">
                <a:cs typeface="Arial" charset="0"/>
              </a:rPr>
              <a:t>S’→♦S</a:t>
            </a:r>
            <a:r>
              <a:rPr lang="en-US" sz="2000" dirty="0" smtClean="0">
                <a:cs typeface="Arial" charset="0"/>
              </a:rPr>
              <a:t>,$]</a:t>
            </a:r>
            <a:endParaRPr lang="cs-CZ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LALR</a:t>
            </a:r>
            <a:endParaRPr lang="cs-CZ" smtClean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cs-CZ" sz="2600" dirty="0" smtClean="0"/>
              <a:t>LALR=</a:t>
            </a:r>
            <a:r>
              <a:rPr lang="cs-CZ" sz="2600" dirty="0" err="1" smtClean="0"/>
              <a:t>LookAhead</a:t>
            </a:r>
            <a:r>
              <a:rPr lang="cs-CZ" sz="2600" dirty="0" smtClean="0"/>
              <a:t>-LR</a:t>
            </a:r>
          </a:p>
          <a:p>
            <a:pPr eaLnBrk="1" hangingPunct="1"/>
            <a:r>
              <a:rPr lang="en-US" sz="2600" dirty="0" smtClean="0"/>
              <a:t>Often used in practice</a:t>
            </a:r>
            <a:endParaRPr lang="cs-CZ" sz="2600" dirty="0" smtClean="0"/>
          </a:p>
          <a:p>
            <a:pPr lvl="1" eaLnBrk="1" hangingPunct="1"/>
            <a:r>
              <a:rPr lang="cs-CZ" sz="2200" dirty="0" err="1" smtClean="0"/>
              <a:t>Bison</a:t>
            </a:r>
            <a:endParaRPr lang="cs-CZ" sz="2200" dirty="0" smtClean="0"/>
          </a:p>
          <a:p>
            <a:pPr lvl="1" eaLnBrk="1" hangingPunct="1"/>
            <a:r>
              <a:rPr lang="en-US" sz="2200" dirty="0" smtClean="0"/>
              <a:t>Most common programming languages can be expressed by an </a:t>
            </a:r>
            <a:r>
              <a:rPr lang="cs-CZ" sz="2200" dirty="0" smtClean="0"/>
              <a:t>LALR</a:t>
            </a:r>
            <a:r>
              <a:rPr lang="en-US" sz="2200" dirty="0" smtClean="0"/>
              <a:t> grammar</a:t>
            </a:r>
            <a:endParaRPr lang="cs-CZ" sz="2200" dirty="0" smtClean="0"/>
          </a:p>
          <a:p>
            <a:pPr lvl="1" eaLnBrk="1" hangingPunct="1"/>
            <a:r>
              <a:rPr lang="en-US" sz="2200" dirty="0" smtClean="0"/>
              <a:t>Parser tables are considerably smaller then </a:t>
            </a:r>
            <a:r>
              <a:rPr lang="cs-CZ" sz="2200" dirty="0" smtClean="0"/>
              <a:t>LR(1)</a:t>
            </a:r>
            <a:r>
              <a:rPr lang="en-US" sz="2200" dirty="0" smtClean="0"/>
              <a:t> tables</a:t>
            </a:r>
            <a:endParaRPr lang="cs-CZ" sz="2200" dirty="0" smtClean="0"/>
          </a:p>
          <a:p>
            <a:pPr eaLnBrk="1" hangingPunct="1"/>
            <a:r>
              <a:rPr lang="cs-CZ" sz="2600" dirty="0" smtClean="0"/>
              <a:t>SLR </a:t>
            </a:r>
            <a:r>
              <a:rPr lang="en-US" sz="2600" dirty="0" smtClean="0"/>
              <a:t>and</a:t>
            </a:r>
            <a:r>
              <a:rPr lang="cs-CZ" sz="2600" dirty="0" smtClean="0"/>
              <a:t> LALR</a:t>
            </a:r>
            <a:r>
              <a:rPr lang="en-US" sz="2600" dirty="0" smtClean="0"/>
              <a:t> parsers have the same number of states, </a:t>
            </a:r>
            <a:r>
              <a:rPr lang="cs-CZ" sz="2600" dirty="0" smtClean="0"/>
              <a:t>LR </a:t>
            </a:r>
            <a:r>
              <a:rPr lang="en-US" sz="2600" dirty="0" smtClean="0"/>
              <a:t>parsers have greater number of states</a:t>
            </a:r>
            <a:endParaRPr lang="cs-CZ" sz="2600" dirty="0" smtClean="0"/>
          </a:p>
          <a:p>
            <a:pPr lvl="1" eaLnBrk="1" hangingPunct="1"/>
            <a:r>
              <a:rPr lang="en-US" sz="2200" dirty="0" smtClean="0"/>
              <a:t>Common languages have hundreds of states</a:t>
            </a:r>
            <a:endParaRPr lang="cs-CZ" sz="2200" dirty="0" smtClean="0"/>
          </a:p>
          <a:p>
            <a:pPr lvl="1" eaLnBrk="1" hangingPunct="1"/>
            <a:r>
              <a:rPr lang="cs-CZ" sz="2200" dirty="0" smtClean="0"/>
              <a:t>LR(1) </a:t>
            </a:r>
            <a:r>
              <a:rPr lang="en-US" sz="2200" dirty="0" smtClean="0"/>
              <a:t>parsers</a:t>
            </a:r>
            <a:r>
              <a:rPr lang="en-US" sz="2200" dirty="0" smtClean="0"/>
              <a:t> have thousands of states for the same grammar</a:t>
            </a:r>
            <a:endParaRPr lang="cs-CZ" sz="2200" dirty="0" smtClean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to make smaller tables</a:t>
            </a:r>
            <a:r>
              <a:rPr lang="cs-CZ" dirty="0" smtClean="0"/>
              <a:t>?</a:t>
            </a:r>
            <a:endParaRPr lang="cs-CZ" dirty="0" smtClean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 dirty="0" smtClean="0"/>
              <a:t>Idea</a:t>
            </a:r>
            <a:r>
              <a:rPr lang="cs-CZ" sz="2600" dirty="0" smtClean="0"/>
              <a:t>: </a:t>
            </a:r>
            <a:r>
              <a:rPr lang="en-US" sz="2600" dirty="0" smtClean="0"/>
              <a:t>merge sets with the same core into one set including </a:t>
            </a:r>
            <a:r>
              <a:rPr lang="cs-CZ" sz="2600" dirty="0" smtClean="0"/>
              <a:t>GOTO1</a:t>
            </a:r>
            <a:r>
              <a:rPr lang="en-US" sz="2600" dirty="0" smtClean="0"/>
              <a:t> merge</a:t>
            </a:r>
            <a:endParaRPr lang="cs-CZ" sz="2600" dirty="0" smtClean="0"/>
          </a:p>
          <a:p>
            <a:pPr lvl="1" eaLnBrk="1" hangingPunct="1"/>
            <a:r>
              <a:rPr lang="en-US" sz="2200" dirty="0" smtClean="0"/>
              <a:t>Core</a:t>
            </a:r>
            <a:r>
              <a:rPr lang="cs-CZ" sz="2200" dirty="0" smtClean="0"/>
              <a:t>: </a:t>
            </a:r>
            <a:r>
              <a:rPr lang="en-US" sz="2200" dirty="0" smtClean="0"/>
              <a:t>a set of LR(0) items (no </a:t>
            </a:r>
            <a:r>
              <a:rPr lang="en-US" sz="2200" dirty="0" err="1" smtClean="0"/>
              <a:t>lookahead</a:t>
            </a:r>
            <a:r>
              <a:rPr lang="en-US" sz="2200" dirty="0" smtClean="0"/>
              <a:t>)</a:t>
            </a:r>
            <a:endParaRPr lang="cs-CZ" sz="2200" dirty="0" smtClean="0"/>
          </a:p>
          <a:p>
            <a:pPr lvl="1" eaLnBrk="1" hangingPunct="1"/>
            <a:r>
              <a:rPr lang="en-US" sz="2200" dirty="0" smtClean="0"/>
              <a:t>Merge cannot produce shift/reduce</a:t>
            </a:r>
            <a:r>
              <a:rPr lang="cs-CZ" sz="2200" dirty="0" smtClean="0"/>
              <a:t> </a:t>
            </a:r>
            <a:r>
              <a:rPr lang="en-US" sz="2200" dirty="0" smtClean="0"/>
              <a:t>conflict</a:t>
            </a:r>
            <a:endParaRPr lang="cs-CZ" sz="2200" dirty="0" smtClean="0"/>
          </a:p>
          <a:p>
            <a:pPr lvl="2" eaLnBrk="1" hangingPunct="1"/>
            <a:r>
              <a:rPr lang="en-US" sz="2100" dirty="0" smtClean="0"/>
              <a:t>Suppose in the union there is a conflict on </a:t>
            </a:r>
            <a:r>
              <a:rPr lang="en-US" sz="2100" dirty="0" err="1" smtClean="0"/>
              <a:t>lookahead</a:t>
            </a:r>
            <a:r>
              <a:rPr lang="en-US" sz="2100" dirty="0" smtClean="0"/>
              <a:t> </a:t>
            </a:r>
            <a:r>
              <a:rPr lang="en-US" sz="2100" b="1" dirty="0" smtClean="0"/>
              <a:t>a</a:t>
            </a:r>
            <a:r>
              <a:rPr lang="en-US" sz="2100" dirty="0" smtClean="0"/>
              <a:t> for LR(1) items</a:t>
            </a:r>
            <a:r>
              <a:rPr lang="cs-CZ" sz="2100" dirty="0" smtClean="0"/>
              <a:t> </a:t>
            </a:r>
            <a:r>
              <a:rPr lang="en-US" sz="2100" dirty="0" smtClean="0"/>
              <a:t>[</a:t>
            </a:r>
            <a:r>
              <a:rPr lang="cs-CZ" sz="2100" dirty="0" smtClean="0"/>
              <a:t>A</a:t>
            </a:r>
            <a:r>
              <a:rPr lang="cs-CZ" sz="2100" dirty="0" smtClean="0">
                <a:cs typeface="Arial" charset="0"/>
              </a:rPr>
              <a:t>→</a:t>
            </a:r>
            <a:r>
              <a:rPr lang="el-GR" sz="2100" dirty="0" smtClean="0">
                <a:cs typeface="Arial" charset="0"/>
              </a:rPr>
              <a:t>α</a:t>
            </a:r>
            <a:r>
              <a:rPr lang="cs-CZ" sz="1900" dirty="0" smtClean="0">
                <a:cs typeface="Arial" charset="0"/>
              </a:rPr>
              <a:t>♦,a</a:t>
            </a:r>
            <a:r>
              <a:rPr lang="en-US" sz="2100" dirty="0" smtClean="0"/>
              <a:t>]</a:t>
            </a:r>
            <a:r>
              <a:rPr lang="cs-CZ" sz="2100" dirty="0" smtClean="0"/>
              <a:t> </a:t>
            </a:r>
            <a:r>
              <a:rPr lang="en-US" sz="2100" dirty="0" smtClean="0"/>
              <a:t>and</a:t>
            </a:r>
            <a:r>
              <a:rPr lang="cs-CZ" sz="2100" dirty="0" smtClean="0"/>
              <a:t> </a:t>
            </a:r>
            <a:r>
              <a:rPr lang="en-US" sz="2100" dirty="0" smtClean="0"/>
              <a:t>[</a:t>
            </a:r>
            <a:r>
              <a:rPr lang="cs-CZ" sz="2100" dirty="0" smtClean="0"/>
              <a:t>B</a:t>
            </a:r>
            <a:r>
              <a:rPr lang="cs-CZ" sz="2100" dirty="0" smtClean="0">
                <a:cs typeface="Arial" charset="0"/>
              </a:rPr>
              <a:t>→</a:t>
            </a:r>
            <a:r>
              <a:rPr lang="el-GR" sz="2100" dirty="0" smtClean="0">
                <a:cs typeface="Arial" charset="0"/>
              </a:rPr>
              <a:t>β</a:t>
            </a:r>
            <a:r>
              <a:rPr lang="cs-CZ" sz="1900" dirty="0" smtClean="0">
                <a:cs typeface="Arial" charset="0"/>
              </a:rPr>
              <a:t>♦a</a:t>
            </a:r>
            <a:r>
              <a:rPr lang="el-GR" sz="2100" dirty="0" smtClean="0">
                <a:cs typeface="Arial" charset="0"/>
              </a:rPr>
              <a:t>γ</a:t>
            </a:r>
            <a:r>
              <a:rPr lang="cs-CZ" sz="2100" dirty="0" smtClean="0">
                <a:cs typeface="Arial" charset="0"/>
              </a:rPr>
              <a:t>,b</a:t>
            </a:r>
            <a:r>
              <a:rPr lang="en-US" sz="2100" dirty="0" smtClean="0"/>
              <a:t>]</a:t>
            </a:r>
            <a:endParaRPr lang="cs-CZ" sz="2100" dirty="0" smtClean="0"/>
          </a:p>
          <a:p>
            <a:pPr lvl="2" eaLnBrk="1" hangingPunct="1"/>
            <a:r>
              <a:rPr lang="en-US" sz="2100" dirty="0" smtClean="0"/>
              <a:t>Cores are same</a:t>
            </a:r>
            <a:r>
              <a:rPr lang="cs-CZ" sz="2100" dirty="0" smtClean="0"/>
              <a:t>, </a:t>
            </a:r>
            <a:r>
              <a:rPr lang="en-US" sz="2100" dirty="0" smtClean="0"/>
              <a:t>therefore in the set with [</a:t>
            </a:r>
            <a:r>
              <a:rPr lang="cs-CZ" sz="2100" dirty="0" smtClean="0"/>
              <a:t>A</a:t>
            </a:r>
            <a:r>
              <a:rPr lang="cs-CZ" sz="2100" dirty="0" smtClean="0">
                <a:cs typeface="Arial" charset="0"/>
              </a:rPr>
              <a:t>→</a:t>
            </a:r>
            <a:r>
              <a:rPr lang="el-GR" sz="2100" dirty="0" smtClean="0">
                <a:cs typeface="Arial" charset="0"/>
              </a:rPr>
              <a:t>α</a:t>
            </a:r>
            <a:r>
              <a:rPr lang="cs-CZ" sz="1900" dirty="0" smtClean="0">
                <a:cs typeface="Arial" charset="0"/>
              </a:rPr>
              <a:t>♦,a</a:t>
            </a:r>
            <a:r>
              <a:rPr lang="en-US" sz="2100" dirty="0" smtClean="0"/>
              <a:t>]</a:t>
            </a:r>
            <a:r>
              <a:rPr lang="cs-CZ" sz="2100" dirty="0" smtClean="0"/>
              <a:t> </a:t>
            </a:r>
            <a:r>
              <a:rPr lang="en-US" sz="2100" dirty="0" smtClean="0"/>
              <a:t>must be [</a:t>
            </a:r>
            <a:r>
              <a:rPr lang="cs-CZ" sz="2100" dirty="0" smtClean="0"/>
              <a:t>B</a:t>
            </a:r>
            <a:r>
              <a:rPr lang="cs-CZ" sz="2100" dirty="0" smtClean="0">
                <a:cs typeface="Arial" charset="0"/>
              </a:rPr>
              <a:t>→</a:t>
            </a:r>
            <a:r>
              <a:rPr lang="el-GR" sz="2100" dirty="0" smtClean="0">
                <a:cs typeface="Arial" charset="0"/>
              </a:rPr>
              <a:t>β</a:t>
            </a:r>
            <a:r>
              <a:rPr lang="cs-CZ" sz="1900" dirty="0" smtClean="0">
                <a:cs typeface="Arial" charset="0"/>
              </a:rPr>
              <a:t>♦a</a:t>
            </a:r>
            <a:r>
              <a:rPr lang="el-GR" sz="2100" dirty="0" smtClean="0">
                <a:cs typeface="Arial" charset="0"/>
              </a:rPr>
              <a:t>γ</a:t>
            </a:r>
            <a:r>
              <a:rPr lang="cs-CZ" sz="2100" dirty="0" smtClean="0">
                <a:cs typeface="Arial" charset="0"/>
              </a:rPr>
              <a:t>,c</a:t>
            </a:r>
            <a:r>
              <a:rPr lang="en-US" sz="2100" dirty="0" smtClean="0"/>
              <a:t>]</a:t>
            </a:r>
            <a:r>
              <a:rPr lang="cs-CZ" sz="2100" dirty="0" smtClean="0"/>
              <a:t> </a:t>
            </a:r>
            <a:r>
              <a:rPr lang="en-US" sz="2100" dirty="0" smtClean="0"/>
              <a:t>as well for some </a:t>
            </a:r>
            <a:r>
              <a:rPr lang="cs-CZ" sz="2100" b="1" dirty="0" smtClean="0"/>
              <a:t>c</a:t>
            </a:r>
            <a:r>
              <a:rPr lang="en-US" sz="2100" dirty="0" smtClean="0"/>
              <a:t>. There was already a shift/reduce conflict before merge</a:t>
            </a:r>
            <a:endParaRPr lang="cs-CZ" sz="2100" dirty="0" smtClean="0"/>
          </a:p>
          <a:p>
            <a:pPr lvl="1" eaLnBrk="1" hangingPunct="1"/>
            <a:r>
              <a:rPr lang="en-US" sz="2200" dirty="0" smtClean="0"/>
              <a:t>Merge can produce reduce/reduce</a:t>
            </a:r>
            <a:r>
              <a:rPr lang="cs-CZ" sz="2200" dirty="0" smtClean="0"/>
              <a:t> </a:t>
            </a:r>
            <a:r>
              <a:rPr lang="en-US" sz="2200" dirty="0" smtClean="0"/>
              <a:t>conflict</a:t>
            </a:r>
            <a:endParaRPr lang="cs-CZ" sz="2200" dirty="0" smtClean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Easy LALR(1) table construction</a:t>
            </a:r>
            <a:endParaRPr lang="cs-CZ" dirty="0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100" dirty="0"/>
              <a:t>We have an augmented grammar </a:t>
            </a:r>
            <a:r>
              <a:rPr lang="cs-CZ" sz="2100" dirty="0"/>
              <a:t>G</a:t>
            </a:r>
            <a:r>
              <a:rPr lang="en-US" sz="2100" dirty="0"/>
              <a:t>’.</a:t>
            </a:r>
            <a:r>
              <a:rPr lang="cs-CZ" sz="2100" dirty="0"/>
              <a:t> </a:t>
            </a:r>
            <a:r>
              <a:rPr lang="en-US" sz="2100" dirty="0" smtClean="0"/>
              <a:t>LAL</a:t>
            </a:r>
            <a:r>
              <a:rPr lang="cs-CZ" sz="2100" dirty="0"/>
              <a:t>R(1) automat</a:t>
            </a:r>
            <a:r>
              <a:rPr lang="en-US" sz="2100" dirty="0"/>
              <a:t>on tables are constructed by following algorithm</a:t>
            </a:r>
            <a:endParaRPr lang="cs-CZ" sz="21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Construct a canonical collection </a:t>
            </a:r>
            <a:r>
              <a:rPr lang="cs-CZ" sz="2000" dirty="0"/>
              <a:t>C </a:t>
            </a:r>
            <a:r>
              <a:rPr lang="en-US" sz="2000" dirty="0"/>
              <a:t>of sets of </a:t>
            </a:r>
            <a:r>
              <a:rPr lang="cs-CZ" sz="2000" dirty="0"/>
              <a:t>LR(</a:t>
            </a:r>
            <a:r>
              <a:rPr lang="en-US" sz="2000" dirty="0"/>
              <a:t>1</a:t>
            </a:r>
            <a:r>
              <a:rPr lang="cs-CZ" sz="2000" dirty="0"/>
              <a:t>) </a:t>
            </a:r>
            <a:r>
              <a:rPr lang="en-US" sz="2000" dirty="0"/>
              <a:t>items</a:t>
            </a:r>
            <a:endParaRPr lang="cs-CZ" sz="2000" dirty="0"/>
          </a:p>
          <a:p>
            <a:pPr lvl="1" eaLnBrk="1" hangingPunct="1">
              <a:lnSpc>
                <a:spcPct val="90000"/>
              </a:lnSpc>
            </a:pPr>
            <a:r>
              <a:rPr lang="en-US" sz="1900" dirty="0" smtClean="0"/>
              <a:t>For each core in collection C, find all sets having that core, and replace these sets by their union</a:t>
            </a:r>
            <a:endParaRPr lang="cs-CZ" sz="19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1900" dirty="0" smtClean="0"/>
              <a:t>Let </a:t>
            </a:r>
            <a:r>
              <a:rPr lang="cs-CZ" sz="1900" dirty="0" smtClean="0"/>
              <a:t>C</a:t>
            </a:r>
            <a:r>
              <a:rPr lang="en-US" sz="1900" dirty="0" smtClean="0"/>
              <a:t>’={ J</a:t>
            </a:r>
            <a:r>
              <a:rPr lang="en-US" sz="1900" baseline="-25000" dirty="0" smtClean="0"/>
              <a:t>0</a:t>
            </a:r>
            <a:r>
              <a:rPr lang="en-US" sz="1900" dirty="0" smtClean="0"/>
              <a:t>, J</a:t>
            </a:r>
            <a:r>
              <a:rPr lang="en-US" sz="1900" baseline="-25000" dirty="0" smtClean="0"/>
              <a:t>1</a:t>
            </a:r>
            <a:r>
              <a:rPr lang="en-US" sz="1900" dirty="0" smtClean="0"/>
              <a:t>, …, </a:t>
            </a:r>
            <a:r>
              <a:rPr lang="en-US" sz="1900" dirty="0" err="1" smtClean="0"/>
              <a:t>J</a:t>
            </a:r>
            <a:r>
              <a:rPr lang="en-US" sz="1900" baseline="-25000" dirty="0" err="1" smtClean="0"/>
              <a:t>m</a:t>
            </a:r>
            <a:r>
              <a:rPr lang="en-US" sz="1900" dirty="0" smtClean="0"/>
              <a:t> }</a:t>
            </a:r>
            <a:r>
              <a:rPr lang="cs-CZ" sz="1900" dirty="0" smtClean="0"/>
              <a:t> </a:t>
            </a:r>
            <a:r>
              <a:rPr lang="en-US" sz="1900" dirty="0" smtClean="0"/>
              <a:t>be the resulting collection of</a:t>
            </a:r>
            <a:r>
              <a:rPr lang="cs-CZ" sz="1900" dirty="0" smtClean="0"/>
              <a:t> </a:t>
            </a:r>
            <a:r>
              <a:rPr lang="cs-CZ" sz="1900" dirty="0" smtClean="0"/>
              <a:t>LR(1) </a:t>
            </a:r>
            <a:r>
              <a:rPr lang="en-US" sz="1900" dirty="0" smtClean="0"/>
              <a:t>items</a:t>
            </a:r>
            <a:endParaRPr lang="cs-CZ" sz="19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1900" dirty="0" smtClean="0"/>
              <a:t>Table</a:t>
            </a:r>
            <a:r>
              <a:rPr lang="cs-CZ" sz="1900" dirty="0" smtClean="0"/>
              <a:t> </a:t>
            </a:r>
            <a:r>
              <a:rPr lang="en-US" sz="1900" dirty="0" smtClean="0"/>
              <a:t>action is constructed fo</a:t>
            </a:r>
            <a:r>
              <a:rPr lang="en-US" sz="1900" dirty="0" smtClean="0"/>
              <a:t>r </a:t>
            </a:r>
            <a:r>
              <a:rPr lang="cs-CZ" sz="1900" dirty="0" smtClean="0"/>
              <a:t>C</a:t>
            </a:r>
            <a:r>
              <a:rPr lang="en-US" sz="1900" dirty="0" smtClean="0"/>
              <a:t>’ </a:t>
            </a:r>
            <a:r>
              <a:rPr lang="en-US" sz="1900" dirty="0" smtClean="0"/>
              <a:t>in the same manner as for full </a:t>
            </a:r>
            <a:r>
              <a:rPr lang="cs-CZ" sz="1900" dirty="0" smtClean="0"/>
              <a:t>LR(1</a:t>
            </a:r>
            <a:r>
              <a:rPr lang="cs-CZ" sz="1900" dirty="0" smtClean="0"/>
              <a:t>) </a:t>
            </a:r>
            <a:r>
              <a:rPr lang="en-US" sz="1900" dirty="0" smtClean="0"/>
              <a:t>parser</a:t>
            </a:r>
            <a:endParaRPr lang="cs-CZ" sz="19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1900" dirty="0" smtClean="0"/>
              <a:t>If there is a conflict, the grammar is not </a:t>
            </a:r>
            <a:r>
              <a:rPr lang="cs-CZ" sz="1900" dirty="0" smtClean="0"/>
              <a:t>LALR(1</a:t>
            </a:r>
            <a:r>
              <a:rPr lang="cs-CZ" sz="1900" dirty="0" smtClean="0"/>
              <a:t>) </a:t>
            </a:r>
            <a:r>
              <a:rPr lang="en-US" sz="1900" dirty="0" smtClean="0"/>
              <a:t>grammar</a:t>
            </a:r>
            <a:endParaRPr lang="cs-CZ" sz="19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1900" dirty="0" smtClean="0"/>
              <a:t>If </a:t>
            </a:r>
            <a:r>
              <a:rPr lang="cs-CZ" sz="1900" dirty="0" smtClean="0"/>
              <a:t>J</a:t>
            </a:r>
            <a:r>
              <a:rPr lang="cs-CZ" sz="19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∈</a:t>
            </a:r>
            <a:r>
              <a:rPr lang="cs-CZ" sz="1900" dirty="0" smtClean="0">
                <a:ea typeface="Arial Unicode MS" pitchFamily="34" charset="-128"/>
                <a:cs typeface="Arial Unicode MS" pitchFamily="34" charset="-128"/>
              </a:rPr>
              <a:t>C</a:t>
            </a:r>
            <a:r>
              <a:rPr lang="en-US" sz="1900" dirty="0" smtClean="0">
                <a:ea typeface="Arial Unicode MS" pitchFamily="34" charset="-128"/>
                <a:cs typeface="Arial Unicode MS" pitchFamily="34" charset="-128"/>
              </a:rPr>
              <a:t>’</a:t>
            </a:r>
            <a:r>
              <a:rPr lang="cs-CZ" sz="19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900" dirty="0" smtClean="0">
                <a:ea typeface="Arial Unicode MS" pitchFamily="34" charset="-128"/>
                <a:cs typeface="Arial Unicode MS" pitchFamily="34" charset="-128"/>
              </a:rPr>
              <a:t>is the union of sets of LR(1) items</a:t>
            </a:r>
            <a:r>
              <a:rPr lang="cs-CZ" sz="19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sz="1900" dirty="0" err="1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cs-CZ" sz="1900" baseline="-25000" dirty="0" err="1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cs-CZ" sz="1900" dirty="0" smtClean="0">
                <a:ea typeface="Arial Unicode MS" pitchFamily="34" charset="-128"/>
                <a:cs typeface="Arial Unicode MS" pitchFamily="34" charset="-128"/>
              </a:rPr>
              <a:t> (J=I</a:t>
            </a:r>
            <a:r>
              <a:rPr lang="cs-CZ" sz="1900" baseline="-25000" dirty="0" smtClean="0"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cs-CZ" sz="19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∪</a:t>
            </a:r>
            <a:r>
              <a:rPr lang="cs-CZ" sz="1900" dirty="0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cs-CZ" sz="1900" baseline="-25000" dirty="0" smtClean="0"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cs-CZ" sz="19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∪</a:t>
            </a:r>
            <a:r>
              <a:rPr lang="cs-CZ" sz="1900" dirty="0" smtClean="0">
                <a:ea typeface="Arial Unicode MS" pitchFamily="34" charset="-128"/>
                <a:cs typeface="Arial Unicode MS" pitchFamily="34" charset="-128"/>
              </a:rPr>
              <a:t>…</a:t>
            </a:r>
            <a:r>
              <a:rPr lang="cs-CZ" sz="1900" dirty="0" err="1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cs-CZ" sz="1900" baseline="-25000" dirty="0" err="1" smtClean="0">
                <a:ea typeface="Arial Unicode MS" pitchFamily="34" charset="-128"/>
                <a:cs typeface="Arial Unicode MS" pitchFamily="34" charset="-128"/>
              </a:rPr>
              <a:t>k</a:t>
            </a:r>
            <a:r>
              <a:rPr lang="cs-CZ" sz="1900" dirty="0" smtClean="0">
                <a:ea typeface="Arial Unicode MS" pitchFamily="34" charset="-128"/>
                <a:cs typeface="Arial Unicode MS" pitchFamily="34" charset="-128"/>
              </a:rPr>
              <a:t>)</a:t>
            </a:r>
            <a:r>
              <a:rPr lang="en-US" sz="1900" dirty="0" smtClean="0">
                <a:ea typeface="Arial Unicode MS" pitchFamily="34" charset="-128"/>
                <a:cs typeface="Arial Unicode MS" pitchFamily="34" charset="-128"/>
              </a:rPr>
              <a:t>, then cores </a:t>
            </a:r>
            <a:r>
              <a:rPr lang="cs-CZ" sz="1900" dirty="0" smtClean="0">
                <a:ea typeface="Arial Unicode MS" pitchFamily="34" charset="-128"/>
                <a:cs typeface="Arial Unicode MS" pitchFamily="34" charset="-128"/>
              </a:rPr>
              <a:t>GOTO1(I</a:t>
            </a:r>
            <a:r>
              <a:rPr lang="cs-CZ" sz="1900" baseline="-25000" dirty="0" smtClean="0"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cs-CZ" sz="1900" dirty="0" smtClean="0">
                <a:ea typeface="Arial Unicode MS" pitchFamily="34" charset="-128"/>
                <a:cs typeface="Arial Unicode MS" pitchFamily="34" charset="-128"/>
              </a:rPr>
              <a:t>,X</a:t>
            </a:r>
            <a:r>
              <a:rPr lang="cs-CZ" sz="1900" dirty="0" smtClean="0">
                <a:ea typeface="Arial Unicode MS" pitchFamily="34" charset="-128"/>
                <a:cs typeface="Arial Unicode MS" pitchFamily="34" charset="-128"/>
              </a:rPr>
              <a:t>), …, GOTO1(</a:t>
            </a:r>
            <a:r>
              <a:rPr lang="cs-CZ" sz="1900" dirty="0" err="1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cs-CZ" sz="1900" baseline="-25000" dirty="0" err="1" smtClean="0">
                <a:ea typeface="Arial Unicode MS" pitchFamily="34" charset="-128"/>
                <a:cs typeface="Arial Unicode MS" pitchFamily="34" charset="-128"/>
              </a:rPr>
              <a:t>k</a:t>
            </a:r>
            <a:r>
              <a:rPr lang="cs-CZ" sz="1900" dirty="0" err="1" smtClean="0">
                <a:ea typeface="Arial Unicode MS" pitchFamily="34" charset="-128"/>
                <a:cs typeface="Arial Unicode MS" pitchFamily="34" charset="-128"/>
              </a:rPr>
              <a:t>,X</a:t>
            </a:r>
            <a:r>
              <a:rPr lang="cs-CZ" sz="1900" dirty="0" smtClean="0">
                <a:ea typeface="Arial Unicode MS" pitchFamily="34" charset="-128"/>
                <a:cs typeface="Arial Unicode MS" pitchFamily="34" charset="-128"/>
              </a:rPr>
              <a:t>) </a:t>
            </a:r>
            <a:r>
              <a:rPr lang="en-US" sz="1900" dirty="0" smtClean="0">
                <a:ea typeface="Arial Unicode MS" pitchFamily="34" charset="-128"/>
                <a:cs typeface="Arial Unicode MS" pitchFamily="34" charset="-128"/>
              </a:rPr>
              <a:t>are the same</a:t>
            </a:r>
            <a:r>
              <a:rPr lang="cs-CZ" sz="1900" dirty="0" smtClean="0"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900" dirty="0" smtClean="0">
                <a:ea typeface="Arial Unicode MS" pitchFamily="34" charset="-128"/>
                <a:cs typeface="Arial Unicode MS" pitchFamily="34" charset="-128"/>
              </a:rPr>
              <a:t>since</a:t>
            </a:r>
            <a:r>
              <a:rPr lang="cs-CZ" sz="19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sz="1900" dirty="0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cs-CZ" sz="1900" baseline="-25000" dirty="0" smtClean="0"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cs-CZ" sz="1900" dirty="0" smtClean="0">
                <a:ea typeface="Arial Unicode MS" pitchFamily="34" charset="-128"/>
                <a:cs typeface="Arial Unicode MS" pitchFamily="34" charset="-128"/>
              </a:rPr>
              <a:t>, …, </a:t>
            </a:r>
            <a:r>
              <a:rPr lang="cs-CZ" sz="1900" dirty="0" err="1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cs-CZ" sz="1900" baseline="-25000" dirty="0" err="1" smtClean="0">
                <a:ea typeface="Arial Unicode MS" pitchFamily="34" charset="-128"/>
                <a:cs typeface="Arial Unicode MS" pitchFamily="34" charset="-128"/>
              </a:rPr>
              <a:t>k</a:t>
            </a:r>
            <a:r>
              <a:rPr lang="cs-CZ" sz="19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900" dirty="0" smtClean="0">
                <a:ea typeface="Arial Unicode MS" pitchFamily="34" charset="-128"/>
                <a:cs typeface="Arial Unicode MS" pitchFamily="34" charset="-128"/>
              </a:rPr>
              <a:t>all have the same core</a:t>
            </a:r>
            <a:r>
              <a:rPr lang="cs-CZ" sz="1900" dirty="0" smtClean="0">
                <a:ea typeface="Arial Unicode MS" pitchFamily="34" charset="-128"/>
                <a:cs typeface="Arial Unicode MS" pitchFamily="34" charset="-128"/>
              </a:rPr>
              <a:t>. </a:t>
            </a:r>
            <a:r>
              <a:rPr lang="en-US" sz="1900" dirty="0" smtClean="0">
                <a:ea typeface="Arial Unicode MS" pitchFamily="34" charset="-128"/>
                <a:cs typeface="Arial Unicode MS" pitchFamily="34" charset="-128"/>
              </a:rPr>
              <a:t>Let </a:t>
            </a:r>
            <a:r>
              <a:rPr lang="cs-CZ" sz="1900" dirty="0" smtClean="0">
                <a:ea typeface="Arial Unicode MS" pitchFamily="34" charset="-128"/>
                <a:cs typeface="Arial Unicode MS" pitchFamily="34" charset="-128"/>
              </a:rPr>
              <a:t>K </a:t>
            </a:r>
            <a:r>
              <a:rPr lang="en-US" sz="1900" dirty="0" smtClean="0">
                <a:ea typeface="Arial Unicode MS" pitchFamily="34" charset="-128"/>
                <a:cs typeface="Arial Unicode MS" pitchFamily="34" charset="-128"/>
              </a:rPr>
              <a:t>be the union of all sets of items having the same core as </a:t>
            </a:r>
            <a:r>
              <a:rPr lang="cs-CZ" sz="1900" dirty="0" err="1" smtClean="0">
                <a:ea typeface="Arial Unicode MS" pitchFamily="34" charset="-128"/>
                <a:cs typeface="Arial Unicode MS" pitchFamily="34" charset="-128"/>
              </a:rPr>
              <a:t>goto</a:t>
            </a:r>
            <a:r>
              <a:rPr lang="cs-CZ" sz="1900" dirty="0" smtClean="0">
                <a:ea typeface="Arial Unicode MS" pitchFamily="34" charset="-128"/>
                <a:cs typeface="Arial Unicode MS" pitchFamily="34" charset="-128"/>
              </a:rPr>
              <a:t>(I</a:t>
            </a:r>
            <a:r>
              <a:rPr lang="cs-CZ" sz="1900" baseline="-25000" dirty="0" smtClean="0"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cs-CZ" sz="1900" dirty="0" smtClean="0">
                <a:ea typeface="Arial Unicode MS" pitchFamily="34" charset="-128"/>
                <a:cs typeface="Arial Unicode MS" pitchFamily="34" charset="-128"/>
              </a:rPr>
              <a:t>,X</a:t>
            </a:r>
            <a:r>
              <a:rPr lang="cs-CZ" sz="1900" dirty="0" smtClean="0">
                <a:ea typeface="Arial Unicode MS" pitchFamily="34" charset="-128"/>
                <a:cs typeface="Arial Unicode MS" pitchFamily="34" charset="-128"/>
              </a:rPr>
              <a:t>). </a:t>
            </a:r>
            <a:r>
              <a:rPr lang="en-US" sz="1900" dirty="0" smtClean="0">
                <a:ea typeface="Arial Unicode MS" pitchFamily="34" charset="-128"/>
                <a:cs typeface="Arial Unicode MS" pitchFamily="34" charset="-128"/>
              </a:rPr>
              <a:t>Then</a:t>
            </a:r>
            <a:r>
              <a:rPr lang="cs-CZ" sz="19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cs-CZ" sz="1900" dirty="0" smtClean="0">
                <a:ea typeface="Arial Unicode MS" pitchFamily="34" charset="-128"/>
                <a:cs typeface="Arial Unicode MS" pitchFamily="34" charset="-128"/>
              </a:rPr>
              <a:t>GOTO1(J,X)=K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smtClean="0">
                <a:ea typeface="Arial Unicode MS" pitchFamily="34" charset="-128"/>
                <a:cs typeface="Arial Unicode MS" pitchFamily="34" charset="-128"/>
              </a:rPr>
              <a:t>Important disadvantage </a:t>
            </a:r>
            <a:r>
              <a:rPr lang="cs-CZ" sz="2100" dirty="0" smtClean="0">
                <a:ea typeface="Arial Unicode MS" pitchFamily="34" charset="-128"/>
                <a:cs typeface="Arial Unicode MS" pitchFamily="34" charset="-128"/>
              </a:rPr>
              <a:t>– </a:t>
            </a:r>
            <a:r>
              <a:rPr lang="en-US" sz="2100" dirty="0" smtClean="0">
                <a:ea typeface="Arial Unicode MS" pitchFamily="34" charset="-128"/>
                <a:cs typeface="Arial Unicode MS" pitchFamily="34" charset="-128"/>
              </a:rPr>
              <a:t>we need to construct full </a:t>
            </a:r>
            <a:r>
              <a:rPr lang="cs-CZ" sz="2100" smtClean="0">
                <a:ea typeface="Arial Unicode MS" pitchFamily="34" charset="-128"/>
                <a:cs typeface="Arial Unicode MS" pitchFamily="34" charset="-128"/>
              </a:rPr>
              <a:t>LR(1</a:t>
            </a:r>
            <a:r>
              <a:rPr lang="cs-CZ" sz="2100" dirty="0" smtClean="0">
                <a:ea typeface="Arial Unicode MS" pitchFamily="34" charset="-128"/>
                <a:cs typeface="Arial Unicode MS" pitchFamily="34" charset="-128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Ambiguous grammar</a:t>
            </a:r>
            <a:endParaRPr lang="cs-CZ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14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We can construct distinct derivation trees for the same input word</a:t>
            </a:r>
            <a:endParaRPr lang="cs-CZ" sz="2600" dirty="0" smtClean="0"/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Real-life example </a:t>
            </a:r>
            <a:r>
              <a:rPr lang="cs-CZ" sz="2600" dirty="0" smtClean="0"/>
              <a:t>(</a:t>
            </a:r>
            <a:r>
              <a:rPr lang="en-US" sz="2600" dirty="0" smtClean="0"/>
              <a:t>dangling else</a:t>
            </a:r>
            <a:r>
              <a:rPr lang="cs-CZ" sz="2600" dirty="0" smtClean="0"/>
              <a:t>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err="1" smtClean="0"/>
              <a:t>stmt</a:t>
            </a:r>
            <a:r>
              <a:rPr lang="en-US" sz="2200" dirty="0" smtClean="0"/>
              <a:t> </a:t>
            </a:r>
            <a:r>
              <a:rPr lang="en-US" sz="2200" dirty="0" smtClean="0">
                <a:cs typeface="Arial" charset="0"/>
              </a:rPr>
              <a:t>→ </a:t>
            </a:r>
            <a:r>
              <a:rPr lang="en-US" sz="2200" b="1" dirty="0" smtClean="0">
                <a:cs typeface="Arial" charset="0"/>
              </a:rPr>
              <a:t>if</a:t>
            </a:r>
            <a:r>
              <a:rPr lang="en-US" sz="2200" dirty="0" smtClean="0">
                <a:cs typeface="Arial" charset="0"/>
              </a:rPr>
              <a:t> </a:t>
            </a:r>
            <a:r>
              <a:rPr lang="en-US" sz="2200" noProof="1" smtClean="0">
                <a:cs typeface="Arial" charset="0"/>
              </a:rPr>
              <a:t>expr</a:t>
            </a:r>
            <a:r>
              <a:rPr lang="en-US" sz="2200" dirty="0" smtClean="0">
                <a:cs typeface="Arial" charset="0"/>
              </a:rPr>
              <a:t> </a:t>
            </a:r>
            <a:r>
              <a:rPr lang="en-US" sz="2200" b="1" dirty="0" smtClean="0">
                <a:cs typeface="Arial" charset="0"/>
              </a:rPr>
              <a:t>then</a:t>
            </a:r>
            <a:r>
              <a:rPr lang="en-US" sz="2200" dirty="0" smtClean="0">
                <a:cs typeface="Arial" charset="0"/>
              </a:rPr>
              <a:t> </a:t>
            </a:r>
            <a:r>
              <a:rPr lang="en-US" sz="2200" dirty="0" err="1" smtClean="0"/>
              <a:t>stmt</a:t>
            </a:r>
            <a:endParaRPr lang="en-US" sz="2200" dirty="0" smtClean="0">
              <a:cs typeface="Arial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>
                <a:cs typeface="Arial" charset="0"/>
              </a:rPr>
              <a:t>               | </a:t>
            </a:r>
            <a:r>
              <a:rPr lang="en-US" sz="2200" b="1" dirty="0" smtClean="0">
                <a:cs typeface="Arial" charset="0"/>
              </a:rPr>
              <a:t>if</a:t>
            </a:r>
            <a:r>
              <a:rPr lang="en-US" sz="2200" dirty="0" smtClean="0">
                <a:cs typeface="Arial" charset="0"/>
              </a:rPr>
              <a:t> </a:t>
            </a:r>
            <a:r>
              <a:rPr lang="en-US" sz="2200" noProof="1" smtClean="0">
                <a:cs typeface="Arial" charset="0"/>
              </a:rPr>
              <a:t>expr</a:t>
            </a:r>
            <a:r>
              <a:rPr lang="en-US" sz="2200" dirty="0" smtClean="0">
                <a:cs typeface="Arial" charset="0"/>
              </a:rPr>
              <a:t> </a:t>
            </a:r>
            <a:r>
              <a:rPr lang="en-US" sz="2200" b="1" dirty="0" smtClean="0">
                <a:cs typeface="Arial" charset="0"/>
              </a:rPr>
              <a:t>then</a:t>
            </a:r>
            <a:r>
              <a:rPr lang="en-US" sz="2200" dirty="0" smtClean="0">
                <a:cs typeface="Arial" charset="0"/>
              </a:rPr>
              <a:t> </a:t>
            </a:r>
            <a:r>
              <a:rPr lang="en-US" sz="2200" dirty="0" err="1" smtClean="0"/>
              <a:t>stmt</a:t>
            </a:r>
            <a:r>
              <a:rPr lang="en-US" sz="2200" dirty="0" smtClean="0">
                <a:cs typeface="Arial" charset="0"/>
              </a:rPr>
              <a:t> </a:t>
            </a:r>
            <a:r>
              <a:rPr lang="en-US" sz="2200" b="1" dirty="0" smtClean="0">
                <a:cs typeface="Arial" charset="0"/>
              </a:rPr>
              <a:t>else</a:t>
            </a:r>
            <a:r>
              <a:rPr lang="en-US" sz="2200" dirty="0" smtClean="0">
                <a:cs typeface="Arial" charset="0"/>
              </a:rPr>
              <a:t> </a:t>
            </a:r>
            <a:r>
              <a:rPr lang="en-US" sz="2200" dirty="0" err="1" smtClean="0"/>
              <a:t>stmt</a:t>
            </a:r>
            <a:endParaRPr lang="en-US" sz="2200" dirty="0" smtClean="0">
              <a:cs typeface="Arial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/>
              <a:t>               | </a:t>
            </a:r>
            <a:r>
              <a:rPr lang="en-US" sz="2200" b="1" dirty="0" smtClean="0">
                <a:cs typeface="Arial" charset="0"/>
              </a:rPr>
              <a:t>while</a:t>
            </a:r>
            <a:r>
              <a:rPr lang="en-US" sz="2200" dirty="0" smtClean="0">
                <a:cs typeface="Arial" charset="0"/>
              </a:rPr>
              <a:t> expr </a:t>
            </a:r>
            <a:r>
              <a:rPr lang="en-US" sz="2200" b="1" dirty="0" smtClean="0">
                <a:cs typeface="Arial" charset="0"/>
              </a:rPr>
              <a:t>do</a:t>
            </a:r>
            <a:r>
              <a:rPr lang="en-US" sz="2200" dirty="0" smtClean="0">
                <a:cs typeface="Arial" charset="0"/>
              </a:rPr>
              <a:t> </a:t>
            </a:r>
            <a:r>
              <a:rPr lang="en-US" sz="2200" dirty="0" err="1" smtClean="0">
                <a:cs typeface="Arial" charset="0"/>
              </a:rPr>
              <a:t>stmt</a:t>
            </a:r>
            <a:endParaRPr lang="en-US" sz="2200" dirty="0" smtClean="0">
              <a:cs typeface="Arial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/>
              <a:t>               | </a:t>
            </a:r>
            <a:r>
              <a:rPr lang="en-US" sz="2200" b="1" dirty="0" err="1" smtClean="0">
                <a:cs typeface="Arial" charset="0"/>
              </a:rPr>
              <a:t>goto</a:t>
            </a:r>
            <a:r>
              <a:rPr lang="en-US" sz="2200" dirty="0" smtClean="0">
                <a:cs typeface="Arial" charset="0"/>
              </a:rPr>
              <a:t> </a:t>
            </a:r>
            <a:r>
              <a:rPr lang="en-US" sz="2200" dirty="0" err="1" smtClean="0">
                <a:cs typeface="Arial" charset="0"/>
              </a:rPr>
              <a:t>num</a:t>
            </a:r>
            <a:endParaRPr lang="en-US" sz="2200" dirty="0" smtClean="0"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cs typeface="Arial" charset="0"/>
              </a:rPr>
              <a:t>Input word</a:t>
            </a:r>
            <a:r>
              <a:rPr lang="cs-CZ" sz="2200" dirty="0" smtClean="0">
                <a:cs typeface="Arial" charset="0"/>
              </a:rPr>
              <a:t>: </a:t>
            </a:r>
            <a:r>
              <a:rPr lang="en-US" sz="2200" b="1" dirty="0" smtClean="0">
                <a:cs typeface="Arial" charset="0"/>
              </a:rPr>
              <a:t>if</a:t>
            </a:r>
            <a:r>
              <a:rPr lang="en-US" sz="2200" dirty="0" smtClean="0">
                <a:cs typeface="Arial" charset="0"/>
              </a:rPr>
              <a:t> E</a:t>
            </a:r>
            <a:r>
              <a:rPr lang="en-US" sz="2200" baseline="-25000" dirty="0" smtClean="0">
                <a:cs typeface="Arial" charset="0"/>
              </a:rPr>
              <a:t>1</a:t>
            </a:r>
            <a:r>
              <a:rPr lang="en-US" sz="2200" dirty="0" smtClean="0">
                <a:cs typeface="Arial" charset="0"/>
              </a:rPr>
              <a:t> </a:t>
            </a:r>
            <a:r>
              <a:rPr lang="en-US" sz="2200" b="1" dirty="0" smtClean="0">
                <a:cs typeface="Arial" charset="0"/>
              </a:rPr>
              <a:t>then</a:t>
            </a:r>
            <a:r>
              <a:rPr lang="en-US" sz="2200" dirty="0" smtClean="0">
                <a:cs typeface="Arial" charset="0"/>
              </a:rPr>
              <a:t> </a:t>
            </a:r>
            <a:r>
              <a:rPr lang="en-US" sz="2200" b="1" dirty="0" smtClean="0">
                <a:cs typeface="Arial" charset="0"/>
              </a:rPr>
              <a:t>if</a:t>
            </a:r>
            <a:r>
              <a:rPr lang="en-US" sz="2200" dirty="0" smtClean="0">
                <a:cs typeface="Arial" charset="0"/>
              </a:rPr>
              <a:t> E</a:t>
            </a:r>
            <a:r>
              <a:rPr lang="en-US" sz="2200" baseline="-25000" dirty="0" smtClean="0">
                <a:cs typeface="Arial" charset="0"/>
              </a:rPr>
              <a:t>2</a:t>
            </a:r>
            <a:r>
              <a:rPr lang="en-US" sz="2200" dirty="0" smtClean="0">
                <a:cs typeface="Arial" charset="0"/>
              </a:rPr>
              <a:t> </a:t>
            </a:r>
            <a:r>
              <a:rPr lang="en-US" sz="2200" b="1" dirty="0" smtClean="0">
                <a:cs typeface="Arial" charset="0"/>
              </a:rPr>
              <a:t>then</a:t>
            </a:r>
            <a:r>
              <a:rPr lang="en-US" sz="2200" dirty="0" smtClean="0">
                <a:cs typeface="Arial" charset="0"/>
              </a:rPr>
              <a:t> S</a:t>
            </a:r>
            <a:r>
              <a:rPr lang="en-US" sz="2200" baseline="-25000" dirty="0" smtClean="0">
                <a:cs typeface="Arial" charset="0"/>
              </a:rPr>
              <a:t>1</a:t>
            </a:r>
            <a:r>
              <a:rPr lang="en-US" sz="2200" dirty="0" smtClean="0">
                <a:cs typeface="Arial" charset="0"/>
              </a:rPr>
              <a:t> </a:t>
            </a:r>
            <a:r>
              <a:rPr lang="en-US" sz="2200" b="1" dirty="0" smtClean="0">
                <a:cs typeface="Arial" charset="0"/>
              </a:rPr>
              <a:t>else</a:t>
            </a:r>
            <a:r>
              <a:rPr lang="en-US" sz="2200" dirty="0" smtClean="0">
                <a:cs typeface="Arial" charset="0"/>
              </a:rPr>
              <a:t> S</a:t>
            </a:r>
            <a:r>
              <a:rPr lang="en-US" sz="2200" baseline="-25000" dirty="0" smtClean="0">
                <a:cs typeface="Arial" charset="0"/>
              </a:rPr>
              <a:t>2</a:t>
            </a:r>
          </a:p>
        </p:txBody>
      </p:sp>
      <p:sp>
        <p:nvSpPr>
          <p:cNvPr id="16388" name="Oval 5"/>
          <p:cNvSpPr>
            <a:spLocks noChangeArrowheads="1"/>
          </p:cNvSpPr>
          <p:nvPr/>
        </p:nvSpPr>
        <p:spPr bwMode="auto">
          <a:xfrm>
            <a:off x="1042988" y="4724400"/>
            <a:ext cx="503237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stmt</a:t>
            </a:r>
          </a:p>
        </p:txBody>
      </p:sp>
      <p:sp>
        <p:nvSpPr>
          <p:cNvPr id="16389" name="Oval 6"/>
          <p:cNvSpPr>
            <a:spLocks noChangeArrowheads="1"/>
          </p:cNvSpPr>
          <p:nvPr/>
        </p:nvSpPr>
        <p:spPr bwMode="auto">
          <a:xfrm>
            <a:off x="323850" y="5300663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16390" name="Oval 7"/>
          <p:cNvSpPr>
            <a:spLocks noChangeArrowheads="1"/>
          </p:cNvSpPr>
          <p:nvPr/>
        </p:nvSpPr>
        <p:spPr bwMode="auto">
          <a:xfrm>
            <a:off x="684213" y="5300663"/>
            <a:ext cx="433387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E1</a:t>
            </a:r>
            <a:endParaRPr lang="en-US"/>
          </a:p>
        </p:txBody>
      </p:sp>
      <p:sp>
        <p:nvSpPr>
          <p:cNvPr id="16391" name="Oval 12"/>
          <p:cNvSpPr>
            <a:spLocks noChangeArrowheads="1"/>
          </p:cNvSpPr>
          <p:nvPr/>
        </p:nvSpPr>
        <p:spPr bwMode="auto">
          <a:xfrm>
            <a:off x="971550" y="5949950"/>
            <a:ext cx="433388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E2</a:t>
            </a:r>
            <a:endParaRPr lang="en-US"/>
          </a:p>
        </p:txBody>
      </p:sp>
      <p:sp>
        <p:nvSpPr>
          <p:cNvPr id="16392" name="Oval 13"/>
          <p:cNvSpPr>
            <a:spLocks noChangeArrowheads="1"/>
          </p:cNvSpPr>
          <p:nvPr/>
        </p:nvSpPr>
        <p:spPr bwMode="auto">
          <a:xfrm>
            <a:off x="2051050" y="5949950"/>
            <a:ext cx="433388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S1</a:t>
            </a:r>
            <a:endParaRPr lang="en-US"/>
          </a:p>
        </p:txBody>
      </p:sp>
      <p:sp>
        <p:nvSpPr>
          <p:cNvPr id="16393" name="Oval 14"/>
          <p:cNvSpPr>
            <a:spLocks noChangeArrowheads="1"/>
          </p:cNvSpPr>
          <p:nvPr/>
        </p:nvSpPr>
        <p:spPr bwMode="auto">
          <a:xfrm>
            <a:off x="2987675" y="5949950"/>
            <a:ext cx="433388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S2</a:t>
            </a:r>
            <a:endParaRPr lang="en-US"/>
          </a:p>
        </p:txBody>
      </p:sp>
      <p:sp>
        <p:nvSpPr>
          <p:cNvPr id="16394" name="Oval 15"/>
          <p:cNvSpPr>
            <a:spLocks noChangeArrowheads="1"/>
          </p:cNvSpPr>
          <p:nvPr/>
        </p:nvSpPr>
        <p:spPr bwMode="auto">
          <a:xfrm>
            <a:off x="1331913" y="5300663"/>
            <a:ext cx="503237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then</a:t>
            </a:r>
          </a:p>
        </p:txBody>
      </p:sp>
      <p:sp>
        <p:nvSpPr>
          <p:cNvPr id="16395" name="Oval 16"/>
          <p:cNvSpPr>
            <a:spLocks noChangeArrowheads="1"/>
          </p:cNvSpPr>
          <p:nvPr/>
        </p:nvSpPr>
        <p:spPr bwMode="auto">
          <a:xfrm>
            <a:off x="2484438" y="5949950"/>
            <a:ext cx="503237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else</a:t>
            </a:r>
          </a:p>
        </p:txBody>
      </p:sp>
      <p:cxnSp>
        <p:nvCxnSpPr>
          <p:cNvPr id="16396" name="AutoShape 17"/>
          <p:cNvCxnSpPr>
            <a:cxnSpLocks noChangeShapeType="1"/>
            <a:stCxn id="16388" idx="2"/>
            <a:endCxn id="16389" idx="7"/>
          </p:cNvCxnSpPr>
          <p:nvPr/>
        </p:nvCxnSpPr>
        <p:spPr bwMode="auto">
          <a:xfrm flipH="1">
            <a:off x="692150" y="4941888"/>
            <a:ext cx="350838" cy="422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397" name="Oval 18"/>
          <p:cNvSpPr>
            <a:spLocks noChangeArrowheads="1"/>
          </p:cNvSpPr>
          <p:nvPr/>
        </p:nvSpPr>
        <p:spPr bwMode="auto">
          <a:xfrm>
            <a:off x="1908175" y="5300663"/>
            <a:ext cx="503238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stmt</a:t>
            </a:r>
          </a:p>
        </p:txBody>
      </p:sp>
      <p:cxnSp>
        <p:nvCxnSpPr>
          <p:cNvPr id="16398" name="AutoShape 19"/>
          <p:cNvCxnSpPr>
            <a:cxnSpLocks noChangeShapeType="1"/>
            <a:stCxn id="16390" idx="7"/>
            <a:endCxn id="16388" idx="3"/>
          </p:cNvCxnSpPr>
          <p:nvPr/>
        </p:nvCxnSpPr>
        <p:spPr bwMode="auto">
          <a:xfrm flipV="1">
            <a:off x="1054100" y="5094288"/>
            <a:ext cx="61913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399" name="AutoShape 20"/>
          <p:cNvCxnSpPr>
            <a:cxnSpLocks noChangeShapeType="1"/>
            <a:stCxn id="16394" idx="0"/>
            <a:endCxn id="16388" idx="5"/>
          </p:cNvCxnSpPr>
          <p:nvPr/>
        </p:nvCxnSpPr>
        <p:spPr bwMode="auto">
          <a:xfrm flipH="1" flipV="1">
            <a:off x="1473200" y="5094288"/>
            <a:ext cx="111125" cy="206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00" name="AutoShape 21"/>
          <p:cNvCxnSpPr>
            <a:cxnSpLocks noChangeShapeType="1"/>
            <a:stCxn id="16397" idx="1"/>
            <a:endCxn id="16388" idx="6"/>
          </p:cNvCxnSpPr>
          <p:nvPr/>
        </p:nvCxnSpPr>
        <p:spPr bwMode="auto">
          <a:xfrm flipH="1" flipV="1">
            <a:off x="1546225" y="4941888"/>
            <a:ext cx="434975" cy="422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401" name="Oval 22"/>
          <p:cNvSpPr>
            <a:spLocks noChangeArrowheads="1"/>
          </p:cNvSpPr>
          <p:nvPr/>
        </p:nvSpPr>
        <p:spPr bwMode="auto">
          <a:xfrm>
            <a:off x="611188" y="5949950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16402" name="Oval 23"/>
          <p:cNvSpPr>
            <a:spLocks noChangeArrowheads="1"/>
          </p:cNvSpPr>
          <p:nvPr/>
        </p:nvSpPr>
        <p:spPr bwMode="auto">
          <a:xfrm>
            <a:off x="1476375" y="5949950"/>
            <a:ext cx="503238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then</a:t>
            </a:r>
          </a:p>
        </p:txBody>
      </p:sp>
      <p:cxnSp>
        <p:nvCxnSpPr>
          <p:cNvPr id="16403" name="AutoShape 24"/>
          <p:cNvCxnSpPr>
            <a:cxnSpLocks noChangeShapeType="1"/>
            <a:stCxn id="16401" idx="7"/>
            <a:endCxn id="16397" idx="3"/>
          </p:cNvCxnSpPr>
          <p:nvPr/>
        </p:nvCxnSpPr>
        <p:spPr bwMode="auto">
          <a:xfrm flipV="1">
            <a:off x="979488" y="5670550"/>
            <a:ext cx="1001712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04" name="AutoShape 25"/>
          <p:cNvCxnSpPr>
            <a:cxnSpLocks noChangeShapeType="1"/>
            <a:stCxn id="16391" idx="7"/>
            <a:endCxn id="16397" idx="3"/>
          </p:cNvCxnSpPr>
          <p:nvPr/>
        </p:nvCxnSpPr>
        <p:spPr bwMode="auto">
          <a:xfrm flipV="1">
            <a:off x="1341438" y="5670550"/>
            <a:ext cx="639762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05" name="AutoShape 26"/>
          <p:cNvCxnSpPr>
            <a:cxnSpLocks noChangeShapeType="1"/>
            <a:stCxn id="16397" idx="5"/>
            <a:endCxn id="16393" idx="0"/>
          </p:cNvCxnSpPr>
          <p:nvPr/>
        </p:nvCxnSpPr>
        <p:spPr bwMode="auto">
          <a:xfrm>
            <a:off x="2338388" y="5670550"/>
            <a:ext cx="866775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06" name="AutoShape 27"/>
          <p:cNvCxnSpPr>
            <a:cxnSpLocks noChangeShapeType="1"/>
            <a:stCxn id="16395" idx="0"/>
            <a:endCxn id="16397" idx="5"/>
          </p:cNvCxnSpPr>
          <p:nvPr/>
        </p:nvCxnSpPr>
        <p:spPr bwMode="auto">
          <a:xfrm flipH="1" flipV="1">
            <a:off x="2338388" y="5670550"/>
            <a:ext cx="398462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07" name="AutoShape 28"/>
          <p:cNvCxnSpPr>
            <a:cxnSpLocks noChangeShapeType="1"/>
            <a:stCxn id="16402" idx="0"/>
            <a:endCxn id="16397" idx="4"/>
          </p:cNvCxnSpPr>
          <p:nvPr/>
        </p:nvCxnSpPr>
        <p:spPr bwMode="auto">
          <a:xfrm flipV="1">
            <a:off x="1728788" y="5734050"/>
            <a:ext cx="431800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08" name="AutoShape 29"/>
          <p:cNvCxnSpPr>
            <a:cxnSpLocks noChangeShapeType="1"/>
            <a:stCxn id="16392" idx="0"/>
            <a:endCxn id="16397" idx="4"/>
          </p:cNvCxnSpPr>
          <p:nvPr/>
        </p:nvCxnSpPr>
        <p:spPr bwMode="auto">
          <a:xfrm flipH="1" flipV="1">
            <a:off x="2160588" y="5734050"/>
            <a:ext cx="107950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409" name="Oval 30"/>
          <p:cNvSpPr>
            <a:spLocks noChangeArrowheads="1"/>
          </p:cNvSpPr>
          <p:nvPr/>
        </p:nvSpPr>
        <p:spPr bwMode="auto">
          <a:xfrm>
            <a:off x="5002213" y="4724400"/>
            <a:ext cx="503237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stmt</a:t>
            </a:r>
          </a:p>
        </p:txBody>
      </p:sp>
      <p:sp>
        <p:nvSpPr>
          <p:cNvPr id="16410" name="Oval 31"/>
          <p:cNvSpPr>
            <a:spLocks noChangeArrowheads="1"/>
          </p:cNvSpPr>
          <p:nvPr/>
        </p:nvSpPr>
        <p:spPr bwMode="auto">
          <a:xfrm>
            <a:off x="4283075" y="5300663"/>
            <a:ext cx="431800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16411" name="Oval 32"/>
          <p:cNvSpPr>
            <a:spLocks noChangeArrowheads="1"/>
          </p:cNvSpPr>
          <p:nvPr/>
        </p:nvSpPr>
        <p:spPr bwMode="auto">
          <a:xfrm>
            <a:off x="4643438" y="5300663"/>
            <a:ext cx="433387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E1</a:t>
            </a:r>
            <a:endParaRPr lang="en-US"/>
          </a:p>
        </p:txBody>
      </p:sp>
      <p:sp>
        <p:nvSpPr>
          <p:cNvPr id="16412" name="Oval 33"/>
          <p:cNvSpPr>
            <a:spLocks noChangeArrowheads="1"/>
          </p:cNvSpPr>
          <p:nvPr/>
        </p:nvSpPr>
        <p:spPr bwMode="auto">
          <a:xfrm>
            <a:off x="4930775" y="5949950"/>
            <a:ext cx="433388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E2</a:t>
            </a:r>
            <a:endParaRPr lang="en-US"/>
          </a:p>
        </p:txBody>
      </p:sp>
      <p:sp>
        <p:nvSpPr>
          <p:cNvPr id="16413" name="Oval 34"/>
          <p:cNvSpPr>
            <a:spLocks noChangeArrowheads="1"/>
          </p:cNvSpPr>
          <p:nvPr/>
        </p:nvSpPr>
        <p:spPr bwMode="auto">
          <a:xfrm>
            <a:off x="6010275" y="5949950"/>
            <a:ext cx="433388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S1</a:t>
            </a:r>
            <a:endParaRPr lang="en-US"/>
          </a:p>
        </p:txBody>
      </p:sp>
      <p:sp>
        <p:nvSpPr>
          <p:cNvPr id="16414" name="Oval 35"/>
          <p:cNvSpPr>
            <a:spLocks noChangeArrowheads="1"/>
          </p:cNvSpPr>
          <p:nvPr/>
        </p:nvSpPr>
        <p:spPr bwMode="auto">
          <a:xfrm>
            <a:off x="7019925" y="5300663"/>
            <a:ext cx="433388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cs-CZ"/>
              <a:t>S2</a:t>
            </a:r>
            <a:endParaRPr lang="en-US"/>
          </a:p>
        </p:txBody>
      </p:sp>
      <p:sp>
        <p:nvSpPr>
          <p:cNvPr id="16415" name="Oval 36"/>
          <p:cNvSpPr>
            <a:spLocks noChangeArrowheads="1"/>
          </p:cNvSpPr>
          <p:nvPr/>
        </p:nvSpPr>
        <p:spPr bwMode="auto">
          <a:xfrm>
            <a:off x="5076825" y="5300663"/>
            <a:ext cx="503238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then</a:t>
            </a:r>
          </a:p>
        </p:txBody>
      </p:sp>
      <p:sp>
        <p:nvSpPr>
          <p:cNvPr id="16416" name="Oval 37"/>
          <p:cNvSpPr>
            <a:spLocks noChangeArrowheads="1"/>
          </p:cNvSpPr>
          <p:nvPr/>
        </p:nvSpPr>
        <p:spPr bwMode="auto">
          <a:xfrm>
            <a:off x="6443663" y="5300663"/>
            <a:ext cx="503237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else</a:t>
            </a:r>
          </a:p>
        </p:txBody>
      </p:sp>
      <p:cxnSp>
        <p:nvCxnSpPr>
          <p:cNvPr id="16417" name="AutoShape 38"/>
          <p:cNvCxnSpPr>
            <a:cxnSpLocks noChangeShapeType="1"/>
            <a:stCxn id="16409" idx="2"/>
            <a:endCxn id="16410" idx="7"/>
          </p:cNvCxnSpPr>
          <p:nvPr/>
        </p:nvCxnSpPr>
        <p:spPr bwMode="auto">
          <a:xfrm flipH="1">
            <a:off x="4651375" y="4941888"/>
            <a:ext cx="350838" cy="422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418" name="Oval 39"/>
          <p:cNvSpPr>
            <a:spLocks noChangeArrowheads="1"/>
          </p:cNvSpPr>
          <p:nvPr/>
        </p:nvSpPr>
        <p:spPr bwMode="auto">
          <a:xfrm>
            <a:off x="5867400" y="5300663"/>
            <a:ext cx="503238" cy="4333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stmt</a:t>
            </a:r>
          </a:p>
        </p:txBody>
      </p:sp>
      <p:cxnSp>
        <p:nvCxnSpPr>
          <p:cNvPr id="16419" name="AutoShape 40"/>
          <p:cNvCxnSpPr>
            <a:cxnSpLocks noChangeShapeType="1"/>
            <a:stCxn id="16411" idx="7"/>
            <a:endCxn id="16409" idx="3"/>
          </p:cNvCxnSpPr>
          <p:nvPr/>
        </p:nvCxnSpPr>
        <p:spPr bwMode="auto">
          <a:xfrm flipV="1">
            <a:off x="5013325" y="5094288"/>
            <a:ext cx="61913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20" name="AutoShape 41"/>
          <p:cNvCxnSpPr>
            <a:cxnSpLocks noChangeShapeType="1"/>
            <a:stCxn id="16415" idx="0"/>
            <a:endCxn id="16409" idx="4"/>
          </p:cNvCxnSpPr>
          <p:nvPr/>
        </p:nvCxnSpPr>
        <p:spPr bwMode="auto">
          <a:xfrm flipH="1" flipV="1">
            <a:off x="5254625" y="5157788"/>
            <a:ext cx="74613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21" name="AutoShape 42"/>
          <p:cNvCxnSpPr>
            <a:cxnSpLocks noChangeShapeType="1"/>
            <a:stCxn id="16418" idx="1"/>
            <a:endCxn id="16409" idx="5"/>
          </p:cNvCxnSpPr>
          <p:nvPr/>
        </p:nvCxnSpPr>
        <p:spPr bwMode="auto">
          <a:xfrm flipH="1" flipV="1">
            <a:off x="5432425" y="5094288"/>
            <a:ext cx="508000" cy="269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422" name="Oval 43"/>
          <p:cNvSpPr>
            <a:spLocks noChangeArrowheads="1"/>
          </p:cNvSpPr>
          <p:nvPr/>
        </p:nvSpPr>
        <p:spPr bwMode="auto">
          <a:xfrm>
            <a:off x="4570413" y="5949950"/>
            <a:ext cx="431800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16423" name="Oval 44"/>
          <p:cNvSpPr>
            <a:spLocks noChangeArrowheads="1"/>
          </p:cNvSpPr>
          <p:nvPr/>
        </p:nvSpPr>
        <p:spPr bwMode="auto">
          <a:xfrm>
            <a:off x="5435600" y="5949950"/>
            <a:ext cx="503238" cy="4333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then</a:t>
            </a:r>
          </a:p>
        </p:txBody>
      </p:sp>
      <p:cxnSp>
        <p:nvCxnSpPr>
          <p:cNvPr id="16424" name="AutoShape 45"/>
          <p:cNvCxnSpPr>
            <a:cxnSpLocks noChangeShapeType="1"/>
            <a:stCxn id="16422" idx="7"/>
            <a:endCxn id="16418" idx="3"/>
          </p:cNvCxnSpPr>
          <p:nvPr/>
        </p:nvCxnSpPr>
        <p:spPr bwMode="auto">
          <a:xfrm flipV="1">
            <a:off x="4938713" y="5670550"/>
            <a:ext cx="1001712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25" name="AutoShape 46"/>
          <p:cNvCxnSpPr>
            <a:cxnSpLocks noChangeShapeType="1"/>
            <a:stCxn id="16412" idx="7"/>
            <a:endCxn id="16418" idx="3"/>
          </p:cNvCxnSpPr>
          <p:nvPr/>
        </p:nvCxnSpPr>
        <p:spPr bwMode="auto">
          <a:xfrm flipV="1">
            <a:off x="5300663" y="5670550"/>
            <a:ext cx="639762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26" name="AutoShape 47"/>
          <p:cNvCxnSpPr>
            <a:cxnSpLocks noChangeShapeType="1"/>
            <a:stCxn id="16409" idx="6"/>
            <a:endCxn id="16414" idx="0"/>
          </p:cNvCxnSpPr>
          <p:nvPr/>
        </p:nvCxnSpPr>
        <p:spPr bwMode="auto">
          <a:xfrm>
            <a:off x="5505450" y="4941888"/>
            <a:ext cx="1731963" cy="358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27" name="AutoShape 48"/>
          <p:cNvCxnSpPr>
            <a:cxnSpLocks noChangeShapeType="1"/>
            <a:stCxn id="16416" idx="0"/>
            <a:endCxn id="16409" idx="6"/>
          </p:cNvCxnSpPr>
          <p:nvPr/>
        </p:nvCxnSpPr>
        <p:spPr bwMode="auto">
          <a:xfrm flipH="1" flipV="1">
            <a:off x="5505450" y="4941888"/>
            <a:ext cx="1190625" cy="358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28" name="AutoShape 49"/>
          <p:cNvCxnSpPr>
            <a:cxnSpLocks noChangeShapeType="1"/>
            <a:stCxn id="16423" idx="0"/>
            <a:endCxn id="16418" idx="4"/>
          </p:cNvCxnSpPr>
          <p:nvPr/>
        </p:nvCxnSpPr>
        <p:spPr bwMode="auto">
          <a:xfrm flipV="1">
            <a:off x="5688013" y="5734050"/>
            <a:ext cx="431800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29" name="AutoShape 50"/>
          <p:cNvCxnSpPr>
            <a:cxnSpLocks noChangeShapeType="1"/>
            <a:stCxn id="16413" idx="0"/>
            <a:endCxn id="16418" idx="4"/>
          </p:cNvCxnSpPr>
          <p:nvPr/>
        </p:nvCxnSpPr>
        <p:spPr bwMode="auto">
          <a:xfrm flipH="1" flipV="1">
            <a:off x="6119813" y="5734050"/>
            <a:ext cx="107950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Disambiguation</a:t>
            </a:r>
            <a:endParaRPr lang="cs-CZ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Clarify, which tree is the right one</a:t>
            </a:r>
            <a:endParaRPr lang="cs-CZ" sz="2600" dirty="0" smtClean="0"/>
          </a:p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In our case: </a:t>
            </a:r>
            <a:r>
              <a:rPr lang="en-US" sz="2600" b="1" dirty="0" smtClean="0"/>
              <a:t>else</a:t>
            </a:r>
            <a:r>
              <a:rPr lang="en-US" sz="2600" dirty="0" smtClean="0"/>
              <a:t> pairs with nearest “free” </a:t>
            </a:r>
            <a:r>
              <a:rPr lang="en-US" sz="2600" b="1" dirty="0" smtClean="0"/>
              <a:t>if</a:t>
            </a:r>
            <a:r>
              <a:rPr lang="en-US" sz="2600" dirty="0" smtClean="0"/>
              <a:t> (without </a:t>
            </a:r>
            <a:r>
              <a:rPr lang="en-US" sz="2600" b="1" dirty="0" smtClean="0"/>
              <a:t>else</a:t>
            </a:r>
            <a:r>
              <a:rPr lang="en-US" sz="2600" dirty="0" smtClean="0"/>
              <a:t>)</a:t>
            </a:r>
            <a:endParaRPr lang="en-US" sz="2600" b="1" dirty="0" smtClean="0"/>
          </a:p>
          <a:p>
            <a:pPr eaLnBrk="1" hangingPunct="1">
              <a:lnSpc>
                <a:spcPct val="80000"/>
              </a:lnSpc>
            </a:pPr>
            <a:r>
              <a:rPr lang="cs-CZ" sz="2600" dirty="0" smtClean="0"/>
              <a:t>Idea: </a:t>
            </a:r>
            <a:r>
              <a:rPr lang="en-US" sz="2600" dirty="0" smtClean="0"/>
              <a:t>“paired” statement is always between </a:t>
            </a:r>
            <a:r>
              <a:rPr lang="en-US" sz="2600" b="1" dirty="0" smtClean="0"/>
              <a:t>if</a:t>
            </a:r>
            <a:r>
              <a:rPr lang="cs-CZ" sz="2600" dirty="0" smtClean="0"/>
              <a:t> </a:t>
            </a:r>
            <a:r>
              <a:rPr lang="en-US" sz="2600" dirty="0" smtClean="0"/>
              <a:t>and </a:t>
            </a:r>
            <a:r>
              <a:rPr lang="en-US" sz="2600" b="1" dirty="0" smtClean="0"/>
              <a:t>else</a:t>
            </a:r>
            <a:endParaRPr lang="cs-CZ" sz="26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200" dirty="0" err="1" smtClean="0"/>
              <a:t>stmt</a:t>
            </a:r>
            <a:r>
              <a:rPr lang="en-US" sz="2200" dirty="0" smtClean="0"/>
              <a:t> </a:t>
            </a:r>
            <a:r>
              <a:rPr lang="en-US" sz="2200" dirty="0" smtClean="0">
                <a:cs typeface="Arial" charset="0"/>
              </a:rPr>
              <a:t>→ </a:t>
            </a:r>
            <a:r>
              <a:rPr lang="en-US" sz="2200" noProof="1" smtClean="0">
                <a:cs typeface="Arial" charset="0"/>
              </a:rPr>
              <a:t>m_stmt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noProof="1" smtClean="0">
                <a:cs typeface="Arial" charset="0"/>
              </a:rPr>
              <a:t>           | u_stmt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noProof="1" smtClean="0"/>
              <a:t>m_stmt</a:t>
            </a:r>
            <a:r>
              <a:rPr lang="en-US" sz="2200" dirty="0" smtClean="0"/>
              <a:t> </a:t>
            </a:r>
            <a:r>
              <a:rPr lang="en-US" sz="2200" dirty="0" smtClean="0">
                <a:cs typeface="Arial" charset="0"/>
              </a:rPr>
              <a:t>→ </a:t>
            </a:r>
            <a:r>
              <a:rPr lang="en-US" sz="2200" b="1" dirty="0" smtClean="0">
                <a:cs typeface="Arial" charset="0"/>
              </a:rPr>
              <a:t>if</a:t>
            </a:r>
            <a:r>
              <a:rPr lang="en-US" sz="2200" dirty="0" smtClean="0">
                <a:cs typeface="Arial" charset="0"/>
              </a:rPr>
              <a:t> </a:t>
            </a:r>
            <a:r>
              <a:rPr lang="en-US" sz="2200" noProof="1" smtClean="0">
                <a:cs typeface="Arial" charset="0"/>
              </a:rPr>
              <a:t>expr</a:t>
            </a:r>
            <a:r>
              <a:rPr lang="en-US" sz="2200" dirty="0" smtClean="0">
                <a:cs typeface="Arial" charset="0"/>
              </a:rPr>
              <a:t> </a:t>
            </a:r>
            <a:r>
              <a:rPr lang="en-US" sz="2200" b="1" dirty="0" smtClean="0">
                <a:cs typeface="Arial" charset="0"/>
              </a:rPr>
              <a:t>then</a:t>
            </a:r>
            <a:r>
              <a:rPr lang="en-US" sz="2200" dirty="0" smtClean="0">
                <a:cs typeface="Arial" charset="0"/>
              </a:rPr>
              <a:t> </a:t>
            </a:r>
            <a:r>
              <a:rPr lang="en-US" sz="2200" noProof="1" smtClean="0">
                <a:cs typeface="Arial" charset="0"/>
              </a:rPr>
              <a:t>m_</a:t>
            </a:r>
            <a:r>
              <a:rPr lang="en-US" sz="2200" noProof="1" smtClean="0"/>
              <a:t>stmt</a:t>
            </a:r>
            <a:r>
              <a:rPr lang="en-US" sz="2200" dirty="0" smtClean="0">
                <a:cs typeface="Arial" charset="0"/>
              </a:rPr>
              <a:t> </a:t>
            </a:r>
            <a:r>
              <a:rPr lang="en-US" sz="2200" b="1" dirty="0" smtClean="0">
                <a:cs typeface="Arial" charset="0"/>
              </a:rPr>
              <a:t>else</a:t>
            </a:r>
            <a:r>
              <a:rPr lang="en-US" sz="2200" dirty="0" smtClean="0">
                <a:cs typeface="Arial" charset="0"/>
              </a:rPr>
              <a:t> </a:t>
            </a:r>
            <a:r>
              <a:rPr lang="en-US" sz="2200" noProof="1" smtClean="0">
                <a:cs typeface="Arial" charset="0"/>
              </a:rPr>
              <a:t>m_</a:t>
            </a:r>
            <a:r>
              <a:rPr lang="en-US" sz="2200" noProof="1" smtClean="0"/>
              <a:t>stmt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 smtClean="0"/>
              <a:t>                    | </a:t>
            </a:r>
            <a:r>
              <a:rPr lang="en-US" sz="2200" b="1" dirty="0" smtClean="0">
                <a:cs typeface="Arial" charset="0"/>
              </a:rPr>
              <a:t>while</a:t>
            </a:r>
            <a:r>
              <a:rPr lang="en-US" sz="2200" dirty="0" smtClean="0">
                <a:cs typeface="Arial" charset="0"/>
              </a:rPr>
              <a:t> expr </a:t>
            </a:r>
            <a:r>
              <a:rPr lang="en-US" sz="2200" b="1" dirty="0" smtClean="0">
                <a:cs typeface="Arial" charset="0"/>
              </a:rPr>
              <a:t>do</a:t>
            </a:r>
            <a:r>
              <a:rPr lang="en-US" sz="2200" dirty="0" smtClean="0">
                <a:cs typeface="Arial" charset="0"/>
              </a:rPr>
              <a:t> </a:t>
            </a:r>
            <a:r>
              <a:rPr lang="en-US" sz="2200" dirty="0" err="1" smtClean="0">
                <a:cs typeface="Arial" charset="0"/>
              </a:rPr>
              <a:t>m_stmt</a:t>
            </a:r>
            <a:endParaRPr lang="en-US" sz="2200" dirty="0" smtClean="0">
              <a:cs typeface="Arial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 smtClean="0"/>
              <a:t>                    | </a:t>
            </a:r>
            <a:r>
              <a:rPr lang="en-US" sz="2200" b="1" dirty="0" err="1" smtClean="0">
                <a:cs typeface="Arial" charset="0"/>
              </a:rPr>
              <a:t>goto</a:t>
            </a:r>
            <a:r>
              <a:rPr lang="en-US" sz="2200" dirty="0" smtClean="0">
                <a:cs typeface="Arial" charset="0"/>
              </a:rPr>
              <a:t> </a:t>
            </a:r>
            <a:r>
              <a:rPr lang="en-US" sz="2200" dirty="0" err="1" smtClean="0">
                <a:cs typeface="Arial" charset="0"/>
              </a:rPr>
              <a:t>num</a:t>
            </a:r>
            <a:endParaRPr lang="en-US" sz="2200" dirty="0" smtClean="0">
              <a:cs typeface="Arial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200" noProof="1" smtClean="0"/>
              <a:t>u_stmt</a:t>
            </a:r>
            <a:r>
              <a:rPr lang="en-US" sz="2200" dirty="0" smtClean="0"/>
              <a:t> </a:t>
            </a:r>
            <a:r>
              <a:rPr lang="en-US" sz="2200" dirty="0" smtClean="0">
                <a:cs typeface="Arial" charset="0"/>
              </a:rPr>
              <a:t>→ </a:t>
            </a:r>
            <a:r>
              <a:rPr lang="en-US" sz="2200" b="1" dirty="0" smtClean="0">
                <a:cs typeface="Arial" charset="0"/>
              </a:rPr>
              <a:t>if</a:t>
            </a:r>
            <a:r>
              <a:rPr lang="en-US" sz="2200" dirty="0" smtClean="0">
                <a:cs typeface="Arial" charset="0"/>
              </a:rPr>
              <a:t> </a:t>
            </a:r>
            <a:r>
              <a:rPr lang="en-US" sz="2200" noProof="1" smtClean="0">
                <a:cs typeface="Arial" charset="0"/>
              </a:rPr>
              <a:t>expr</a:t>
            </a:r>
            <a:r>
              <a:rPr lang="en-US" sz="2200" dirty="0" smtClean="0">
                <a:cs typeface="Arial" charset="0"/>
              </a:rPr>
              <a:t> </a:t>
            </a:r>
            <a:r>
              <a:rPr lang="en-US" sz="2200" b="1" dirty="0" smtClean="0">
                <a:cs typeface="Arial" charset="0"/>
              </a:rPr>
              <a:t>then</a:t>
            </a:r>
            <a:r>
              <a:rPr lang="en-US" sz="2200" dirty="0" smtClean="0">
                <a:cs typeface="Arial" charset="0"/>
              </a:rPr>
              <a:t> </a:t>
            </a:r>
            <a:r>
              <a:rPr lang="en-US" sz="2200" dirty="0" err="1" smtClean="0"/>
              <a:t>stmt</a:t>
            </a:r>
            <a:endParaRPr lang="en-US" sz="2200" dirty="0" smtClean="0">
              <a:cs typeface="Arial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 smtClean="0">
                <a:cs typeface="Arial" charset="0"/>
              </a:rPr>
              <a:t>                   | </a:t>
            </a:r>
            <a:r>
              <a:rPr lang="en-US" sz="2200" b="1" dirty="0" smtClean="0">
                <a:cs typeface="Arial" charset="0"/>
              </a:rPr>
              <a:t>if</a:t>
            </a:r>
            <a:r>
              <a:rPr lang="en-US" sz="2200" dirty="0" smtClean="0">
                <a:cs typeface="Arial" charset="0"/>
              </a:rPr>
              <a:t> </a:t>
            </a:r>
            <a:r>
              <a:rPr lang="en-US" sz="2200" noProof="1" smtClean="0">
                <a:cs typeface="Arial" charset="0"/>
              </a:rPr>
              <a:t>expr</a:t>
            </a:r>
            <a:r>
              <a:rPr lang="en-US" sz="2200" dirty="0" smtClean="0">
                <a:cs typeface="Arial" charset="0"/>
              </a:rPr>
              <a:t> </a:t>
            </a:r>
            <a:r>
              <a:rPr lang="en-US" sz="2200" b="1" dirty="0" smtClean="0">
                <a:cs typeface="Arial" charset="0"/>
              </a:rPr>
              <a:t>then</a:t>
            </a:r>
            <a:r>
              <a:rPr lang="en-US" sz="2200" dirty="0" smtClean="0">
                <a:cs typeface="Arial" charset="0"/>
              </a:rPr>
              <a:t> </a:t>
            </a:r>
            <a:r>
              <a:rPr lang="en-US" sz="2200" noProof="1" smtClean="0">
                <a:cs typeface="Arial" charset="0"/>
              </a:rPr>
              <a:t>m_</a:t>
            </a:r>
            <a:r>
              <a:rPr lang="en-US" sz="2200" noProof="1" smtClean="0"/>
              <a:t>stmt</a:t>
            </a:r>
            <a:r>
              <a:rPr lang="en-US" sz="2200" dirty="0" smtClean="0">
                <a:cs typeface="Arial" charset="0"/>
              </a:rPr>
              <a:t> </a:t>
            </a:r>
            <a:r>
              <a:rPr lang="en-US" sz="2200" b="1" dirty="0" smtClean="0">
                <a:cs typeface="Arial" charset="0"/>
              </a:rPr>
              <a:t>else</a:t>
            </a:r>
            <a:r>
              <a:rPr lang="en-US" sz="2200" dirty="0" smtClean="0">
                <a:cs typeface="Arial" charset="0"/>
              </a:rPr>
              <a:t> </a:t>
            </a:r>
            <a:r>
              <a:rPr lang="en-US" sz="2200" noProof="1" smtClean="0">
                <a:cs typeface="Arial" charset="0"/>
              </a:rPr>
              <a:t>u_</a:t>
            </a:r>
            <a:r>
              <a:rPr lang="en-US" sz="2200" noProof="1" smtClean="0"/>
              <a:t>stmt</a:t>
            </a:r>
            <a:endParaRPr lang="en-US" sz="2200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 smtClean="0"/>
              <a:t>                   | </a:t>
            </a:r>
            <a:r>
              <a:rPr lang="en-US" sz="2200" b="1" dirty="0" smtClean="0">
                <a:cs typeface="Arial" charset="0"/>
              </a:rPr>
              <a:t>while</a:t>
            </a:r>
            <a:r>
              <a:rPr lang="en-US" sz="2200" dirty="0" smtClean="0">
                <a:cs typeface="Arial" charset="0"/>
              </a:rPr>
              <a:t> expr </a:t>
            </a:r>
            <a:r>
              <a:rPr lang="en-US" sz="2200" b="1" dirty="0" smtClean="0">
                <a:cs typeface="Arial" charset="0"/>
              </a:rPr>
              <a:t>do</a:t>
            </a:r>
            <a:r>
              <a:rPr lang="en-US" sz="2200" dirty="0" smtClean="0">
                <a:cs typeface="Arial" charset="0"/>
              </a:rPr>
              <a:t> </a:t>
            </a:r>
            <a:r>
              <a:rPr lang="en-US" sz="2200" dirty="0" err="1" smtClean="0">
                <a:cs typeface="Arial" charset="0"/>
              </a:rPr>
              <a:t>u_stmt</a:t>
            </a:r>
            <a:endParaRPr lang="en-US" sz="2200" noProof="1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Left recursion elimination</a:t>
            </a:r>
            <a:endParaRPr lang="cs-CZ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573337"/>
          </a:xfrm>
        </p:spPr>
        <p:txBody>
          <a:bodyPr/>
          <a:lstStyle/>
          <a:p>
            <a:pPr eaLnBrk="1" hangingPunct="1"/>
            <a:r>
              <a:rPr lang="en-US" dirty="0" smtClean="0"/>
              <a:t>A grammar is a left-recursive grammar, when there is a non-terminal A for which it is true that </a:t>
            </a:r>
            <a:r>
              <a:rPr lang="cs-CZ" dirty="0" smtClean="0"/>
              <a:t>A</a:t>
            </a:r>
            <a:r>
              <a:rPr lang="cs-CZ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⇒</a:t>
            </a:r>
            <a:r>
              <a:rPr lang="en-US" baseline="30000" dirty="0" smtClean="0">
                <a:ea typeface="Arial Unicode MS" pitchFamily="34" charset="-128"/>
                <a:cs typeface="Arial Unicode MS" pitchFamily="34" charset="-128"/>
              </a:rPr>
              <a:t>+</a:t>
            </a:r>
            <a:r>
              <a:rPr lang="cs-CZ" dirty="0" smtClean="0">
                <a:cs typeface="Arial" charset="0"/>
              </a:rPr>
              <a:t>A</a:t>
            </a:r>
            <a:r>
              <a:rPr lang="el-GR" dirty="0" smtClean="0">
                <a:cs typeface="Arial" charset="0"/>
              </a:rPr>
              <a:t>α</a:t>
            </a:r>
            <a:r>
              <a:rPr lang="cs-CZ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for a string</a:t>
            </a:r>
            <a:r>
              <a:rPr lang="cs-CZ" dirty="0" smtClean="0">
                <a:cs typeface="Arial" charset="0"/>
              </a:rPr>
              <a:t> </a:t>
            </a:r>
            <a:r>
              <a:rPr lang="el-GR" dirty="0" smtClean="0">
                <a:cs typeface="Arial" charset="0"/>
              </a:rPr>
              <a:t>α</a:t>
            </a:r>
            <a:endParaRPr lang="cs-CZ" dirty="0" smtClean="0">
              <a:cs typeface="Arial" charset="0"/>
            </a:endParaRPr>
          </a:p>
          <a:p>
            <a:pPr eaLnBrk="1" hangingPunct="1"/>
            <a:r>
              <a:rPr lang="en-US" dirty="0" smtClean="0">
                <a:cs typeface="Arial" charset="0"/>
              </a:rPr>
              <a:t>It is a problem for top-down parsing</a:t>
            </a:r>
            <a:endParaRPr lang="cs-CZ" dirty="0" smtClean="0">
              <a:cs typeface="Arial" charset="0"/>
            </a:endParaRPr>
          </a:p>
          <a:p>
            <a:pPr eaLnBrk="1" hangingPunct="1"/>
            <a:r>
              <a:rPr lang="en-US" dirty="0" smtClean="0">
                <a:cs typeface="Arial" charset="0"/>
              </a:rPr>
              <a:t>A simple solution for </a:t>
            </a:r>
            <a:r>
              <a:rPr lang="el-GR" dirty="0" smtClean="0">
                <a:cs typeface="Arial" charset="0"/>
              </a:rPr>
              <a:t>βα</a:t>
            </a:r>
            <a:r>
              <a:rPr lang="en-US" baseline="30000" dirty="0" smtClean="0">
                <a:cs typeface="Arial" charset="0"/>
              </a:rPr>
              <a:t>m</a:t>
            </a:r>
            <a:r>
              <a:rPr lang="cs-CZ" dirty="0" smtClean="0">
                <a:cs typeface="Arial" charset="0"/>
              </a:rPr>
              <a:t>:</a:t>
            </a:r>
          </a:p>
        </p:txBody>
      </p:sp>
      <p:sp>
        <p:nvSpPr>
          <p:cNvPr id="1843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cs-CZ"/>
          </a:p>
        </p:txBody>
      </p:sp>
      <p:sp>
        <p:nvSpPr>
          <p:cNvPr id="18437" name="Rectangle 8"/>
          <p:cNvSpPr>
            <a:spLocks noChangeArrowheads="1"/>
          </p:cNvSpPr>
          <p:nvPr/>
        </p:nvSpPr>
        <p:spPr bwMode="auto">
          <a:xfrm>
            <a:off x="539750" y="4292600"/>
            <a:ext cx="208756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92150" lvl="1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cs-CZ" sz="2600"/>
              <a:t>A </a:t>
            </a:r>
            <a:r>
              <a:rPr lang="cs-CZ" sz="2600">
                <a:cs typeface="Arial" charset="0"/>
              </a:rPr>
              <a:t>→ A</a:t>
            </a:r>
            <a:r>
              <a:rPr lang="el-GR" sz="2600">
                <a:cs typeface="Arial" charset="0"/>
              </a:rPr>
              <a:t>α</a:t>
            </a:r>
            <a:endParaRPr lang="cs-CZ" sz="2600">
              <a:cs typeface="Arial" charset="0"/>
            </a:endParaRPr>
          </a:p>
          <a:p>
            <a:pPr marL="692150" lvl="1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cs-CZ" sz="2600">
                <a:cs typeface="Arial" charset="0"/>
              </a:rPr>
              <a:t>A → </a:t>
            </a:r>
            <a:r>
              <a:rPr lang="el-GR" sz="2600">
                <a:cs typeface="Arial" charset="0"/>
              </a:rPr>
              <a:t>β</a:t>
            </a:r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4500563" y="4292600"/>
            <a:ext cx="2376487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92150" lvl="1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cs-CZ" sz="2600"/>
              <a:t>A </a:t>
            </a:r>
            <a:r>
              <a:rPr lang="cs-CZ" sz="2600">
                <a:cs typeface="Arial" charset="0"/>
              </a:rPr>
              <a:t>→ </a:t>
            </a:r>
            <a:r>
              <a:rPr lang="el-GR" sz="2600">
                <a:cs typeface="Arial" charset="0"/>
              </a:rPr>
              <a:t>β</a:t>
            </a:r>
            <a:r>
              <a:rPr lang="cs-CZ" sz="2600">
                <a:cs typeface="Arial" charset="0"/>
              </a:rPr>
              <a:t>A</a:t>
            </a:r>
            <a:r>
              <a:rPr lang="en-US" sz="2600">
                <a:cs typeface="Arial" charset="0"/>
              </a:rPr>
              <a:t>’</a:t>
            </a:r>
            <a:endParaRPr lang="cs-CZ" sz="2600">
              <a:cs typeface="Arial" charset="0"/>
            </a:endParaRPr>
          </a:p>
          <a:p>
            <a:pPr marL="692150" lvl="1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cs-CZ" sz="2600">
                <a:cs typeface="Arial" charset="0"/>
              </a:rPr>
              <a:t>A</a:t>
            </a:r>
            <a:r>
              <a:rPr lang="en-US" sz="2600">
                <a:cs typeface="Arial" charset="0"/>
              </a:rPr>
              <a:t>’</a:t>
            </a:r>
            <a:r>
              <a:rPr lang="cs-CZ" sz="2600">
                <a:cs typeface="Arial" charset="0"/>
              </a:rPr>
              <a:t> → </a:t>
            </a:r>
            <a:r>
              <a:rPr lang="el-GR" sz="2600">
                <a:cs typeface="Arial" charset="0"/>
              </a:rPr>
              <a:t>α</a:t>
            </a:r>
            <a:r>
              <a:rPr lang="en-US" sz="2600">
                <a:cs typeface="Arial" charset="0"/>
              </a:rPr>
              <a:t>A’</a:t>
            </a:r>
          </a:p>
          <a:p>
            <a:pPr marL="692150" lvl="1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</a:pPr>
            <a:r>
              <a:rPr lang="cs-CZ" sz="2600">
                <a:cs typeface="Arial" charset="0"/>
              </a:rPr>
              <a:t>A</a:t>
            </a:r>
            <a:r>
              <a:rPr lang="en-US" sz="2600">
                <a:cs typeface="Arial" charset="0"/>
              </a:rPr>
              <a:t>’</a:t>
            </a:r>
            <a:r>
              <a:rPr lang="cs-CZ" sz="2600">
                <a:cs typeface="Arial" charset="0"/>
              </a:rPr>
              <a:t> →</a:t>
            </a:r>
            <a:r>
              <a:rPr lang="en-US" sz="2600">
                <a:cs typeface="Arial" charset="0"/>
              </a:rPr>
              <a:t> </a:t>
            </a:r>
            <a:r>
              <a:rPr lang="el-GR" sz="2600">
                <a:latin typeface="Times New Roman" pitchFamily="18" charset="0"/>
                <a:cs typeface="Times New Roman" pitchFamily="18" charset="0"/>
              </a:rPr>
              <a:t>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Removing left recursion from our grammar</a:t>
            </a:r>
            <a:endParaRPr lang="cs-CZ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71500" indent="-571500" eaLnBrk="1" hangingPunct="1">
              <a:buSzTx/>
              <a:buFont typeface="Wingdings" pitchFamily="2" charset="2"/>
              <a:buAutoNum type="arabicPeriod"/>
            </a:pPr>
            <a:r>
              <a:rPr lang="cs-CZ" sz="2600" smtClean="0"/>
              <a:t>E </a:t>
            </a:r>
            <a:r>
              <a:rPr lang="cs-CZ" sz="2600" smtClean="0">
                <a:cs typeface="Arial" charset="0"/>
              </a:rPr>
              <a:t>→ E </a:t>
            </a:r>
            <a:r>
              <a:rPr lang="cs-CZ" sz="2600" b="1" smtClean="0">
                <a:solidFill>
                  <a:schemeClr val="accent2"/>
                </a:solidFill>
                <a:cs typeface="Arial" charset="0"/>
              </a:rPr>
              <a:t>+</a:t>
            </a:r>
            <a:r>
              <a:rPr lang="cs-CZ" sz="2600" smtClean="0">
                <a:cs typeface="Arial" charset="0"/>
              </a:rPr>
              <a:t> T</a:t>
            </a:r>
          </a:p>
          <a:p>
            <a:pPr marL="571500" indent="-571500" eaLnBrk="1" hangingPunct="1">
              <a:buSzTx/>
              <a:buFont typeface="Wingdings" pitchFamily="2" charset="2"/>
              <a:buAutoNum type="arabicPeriod"/>
            </a:pPr>
            <a:r>
              <a:rPr lang="cs-CZ" sz="2600" smtClean="0"/>
              <a:t>E </a:t>
            </a:r>
            <a:r>
              <a:rPr lang="cs-CZ" sz="2600" smtClean="0">
                <a:cs typeface="Arial" charset="0"/>
              </a:rPr>
              <a:t>→ T</a:t>
            </a:r>
          </a:p>
          <a:p>
            <a:pPr marL="571500" indent="-571500" eaLnBrk="1" hangingPunct="1">
              <a:buSzTx/>
              <a:buFont typeface="Wingdings" pitchFamily="2" charset="2"/>
              <a:buAutoNum type="arabicPeriod"/>
            </a:pPr>
            <a:r>
              <a:rPr lang="cs-CZ" sz="2600" smtClean="0"/>
              <a:t>T </a:t>
            </a:r>
            <a:r>
              <a:rPr lang="cs-CZ" sz="2600" smtClean="0">
                <a:cs typeface="Arial" charset="0"/>
              </a:rPr>
              <a:t>→ T </a:t>
            </a:r>
            <a:r>
              <a:rPr lang="cs-CZ" sz="2600" b="1" smtClean="0">
                <a:solidFill>
                  <a:schemeClr val="accent2"/>
                </a:solidFill>
                <a:cs typeface="Arial" charset="0"/>
              </a:rPr>
              <a:t>*</a:t>
            </a:r>
            <a:r>
              <a:rPr lang="cs-CZ" sz="2600" smtClean="0">
                <a:cs typeface="Arial" charset="0"/>
              </a:rPr>
              <a:t> F</a:t>
            </a:r>
          </a:p>
          <a:p>
            <a:pPr marL="571500" indent="-571500" eaLnBrk="1" hangingPunct="1">
              <a:buSzTx/>
              <a:buFont typeface="Wingdings" pitchFamily="2" charset="2"/>
              <a:buAutoNum type="arabicPeriod"/>
            </a:pPr>
            <a:r>
              <a:rPr lang="cs-CZ" sz="2600" smtClean="0"/>
              <a:t>T </a:t>
            </a:r>
            <a:r>
              <a:rPr lang="cs-CZ" sz="2600" smtClean="0">
                <a:cs typeface="Arial" charset="0"/>
              </a:rPr>
              <a:t>→ F</a:t>
            </a:r>
          </a:p>
          <a:p>
            <a:pPr marL="571500" indent="-571500" eaLnBrk="1" hangingPunct="1">
              <a:buSzTx/>
              <a:buFont typeface="Wingdings" pitchFamily="2" charset="2"/>
              <a:buAutoNum type="arabicPeriod"/>
            </a:pPr>
            <a:r>
              <a:rPr lang="cs-CZ" sz="2600" smtClean="0"/>
              <a:t>F </a:t>
            </a:r>
            <a:r>
              <a:rPr lang="cs-CZ" sz="2600" smtClean="0">
                <a:cs typeface="Arial" charset="0"/>
              </a:rPr>
              <a:t>→ </a:t>
            </a:r>
            <a:r>
              <a:rPr lang="cs-CZ" sz="2600" b="1" smtClean="0">
                <a:solidFill>
                  <a:schemeClr val="accent2"/>
                </a:solidFill>
                <a:cs typeface="Arial" charset="0"/>
              </a:rPr>
              <a:t>(</a:t>
            </a:r>
            <a:r>
              <a:rPr lang="cs-CZ" sz="2600" smtClean="0">
                <a:cs typeface="Arial" charset="0"/>
              </a:rPr>
              <a:t> E </a:t>
            </a:r>
            <a:r>
              <a:rPr lang="cs-CZ" sz="2600" b="1" smtClean="0">
                <a:solidFill>
                  <a:schemeClr val="accent2"/>
                </a:solidFill>
                <a:cs typeface="Arial" charset="0"/>
              </a:rPr>
              <a:t>)</a:t>
            </a:r>
          </a:p>
          <a:p>
            <a:pPr marL="571500" indent="-571500" eaLnBrk="1" hangingPunct="1">
              <a:buSzTx/>
              <a:buFont typeface="Wingdings" pitchFamily="2" charset="2"/>
              <a:buAutoNum type="arabicPeriod"/>
            </a:pPr>
            <a:r>
              <a:rPr lang="cs-CZ" sz="2600" smtClean="0"/>
              <a:t>F </a:t>
            </a:r>
            <a:r>
              <a:rPr lang="cs-CZ" sz="2600" smtClean="0">
                <a:cs typeface="Arial" charset="0"/>
              </a:rPr>
              <a:t>→ </a:t>
            </a:r>
            <a:r>
              <a:rPr lang="cs-CZ" sz="2600" b="1" smtClean="0">
                <a:solidFill>
                  <a:schemeClr val="accent2"/>
                </a:solidFill>
                <a:cs typeface="Arial" charset="0"/>
              </a:rPr>
              <a:t>id</a:t>
            </a:r>
            <a:endParaRPr lang="cs-CZ" sz="2600" smtClean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495300" indent="-495300" eaLnBrk="1" hangingPunct="1">
              <a:buSzTx/>
              <a:buFont typeface="Wingdings" pitchFamily="2" charset="2"/>
              <a:buAutoNum type="arabicPeriod"/>
            </a:pPr>
            <a:r>
              <a:rPr lang="cs-CZ" sz="2600" smtClean="0"/>
              <a:t>E </a:t>
            </a:r>
            <a:r>
              <a:rPr lang="cs-CZ" sz="2600" smtClean="0">
                <a:cs typeface="Arial" charset="0"/>
              </a:rPr>
              <a:t>→ TE</a:t>
            </a:r>
            <a:r>
              <a:rPr lang="en-US" sz="2600" smtClean="0">
                <a:cs typeface="Arial" charset="0"/>
              </a:rPr>
              <a:t>’</a:t>
            </a:r>
            <a:endParaRPr lang="cs-CZ" sz="2600" smtClean="0">
              <a:cs typeface="Arial" charset="0"/>
            </a:endParaRPr>
          </a:p>
          <a:p>
            <a:pPr marL="495300" indent="-495300" eaLnBrk="1" hangingPunct="1">
              <a:buSzTx/>
              <a:buFont typeface="Wingdings" pitchFamily="2" charset="2"/>
              <a:buAutoNum type="arabicPeriod"/>
            </a:pPr>
            <a:r>
              <a:rPr lang="cs-CZ" sz="2600" smtClean="0"/>
              <a:t>E</a:t>
            </a:r>
            <a:r>
              <a:rPr lang="en-US" sz="2600" smtClean="0"/>
              <a:t>’</a:t>
            </a:r>
            <a:r>
              <a:rPr lang="cs-CZ" sz="2600" smtClean="0"/>
              <a:t> </a:t>
            </a:r>
            <a:r>
              <a:rPr lang="cs-CZ" sz="2600" smtClean="0">
                <a:cs typeface="Arial" charset="0"/>
              </a:rPr>
              <a:t>→ </a:t>
            </a:r>
            <a:r>
              <a:rPr lang="cs-CZ" sz="2600" b="1" smtClean="0">
                <a:solidFill>
                  <a:schemeClr val="accent2"/>
                </a:solidFill>
                <a:cs typeface="Arial" charset="0"/>
              </a:rPr>
              <a:t>+</a:t>
            </a:r>
            <a:r>
              <a:rPr lang="cs-CZ" sz="2600" smtClean="0">
                <a:cs typeface="Arial" charset="0"/>
              </a:rPr>
              <a:t> T</a:t>
            </a:r>
            <a:r>
              <a:rPr lang="en-US" sz="2600" smtClean="0">
                <a:cs typeface="Arial" charset="0"/>
              </a:rPr>
              <a:t>E’</a:t>
            </a:r>
            <a:endParaRPr lang="cs-CZ" sz="2600" smtClean="0">
              <a:cs typeface="Arial" charset="0"/>
            </a:endParaRPr>
          </a:p>
          <a:p>
            <a:pPr marL="495300" indent="-495300" eaLnBrk="1" hangingPunct="1">
              <a:buSzTx/>
              <a:buFont typeface="Wingdings" pitchFamily="2" charset="2"/>
              <a:buAutoNum type="arabicPeriod"/>
            </a:pPr>
            <a:r>
              <a:rPr lang="cs-CZ" sz="2600" smtClean="0">
                <a:cs typeface="Arial" charset="0"/>
              </a:rPr>
              <a:t>E</a:t>
            </a:r>
            <a:r>
              <a:rPr lang="en-US" sz="2600" smtClean="0">
                <a:cs typeface="Arial" charset="0"/>
              </a:rPr>
              <a:t>’ → </a:t>
            </a:r>
            <a:r>
              <a:rPr lang="el-GR" sz="2600" smtClean="0">
                <a:latin typeface="Times New Roman" pitchFamily="18" charset="0"/>
                <a:cs typeface="Times New Roman" pitchFamily="18" charset="0"/>
              </a:rPr>
              <a:t>Λ</a:t>
            </a:r>
          </a:p>
          <a:p>
            <a:pPr marL="495300" indent="-495300" eaLnBrk="1" hangingPunct="1">
              <a:buSzTx/>
              <a:buFont typeface="Wingdings" pitchFamily="2" charset="2"/>
              <a:buAutoNum type="arabicPeriod"/>
            </a:pPr>
            <a:r>
              <a:rPr lang="cs-CZ" sz="2600" smtClean="0"/>
              <a:t>T </a:t>
            </a:r>
            <a:r>
              <a:rPr lang="cs-CZ" sz="2600" smtClean="0">
                <a:cs typeface="Arial" charset="0"/>
              </a:rPr>
              <a:t>→ FT</a:t>
            </a:r>
            <a:r>
              <a:rPr lang="en-US" sz="2600" smtClean="0">
                <a:cs typeface="Arial" charset="0"/>
              </a:rPr>
              <a:t>’</a:t>
            </a:r>
            <a:endParaRPr lang="cs-CZ" sz="2600" smtClean="0">
              <a:cs typeface="Arial" charset="0"/>
            </a:endParaRPr>
          </a:p>
          <a:p>
            <a:pPr marL="495300" indent="-495300" eaLnBrk="1" hangingPunct="1">
              <a:buSzTx/>
              <a:buFont typeface="Wingdings" pitchFamily="2" charset="2"/>
              <a:buAutoNum type="arabicPeriod"/>
            </a:pPr>
            <a:r>
              <a:rPr lang="cs-CZ" sz="2600" smtClean="0"/>
              <a:t>T</a:t>
            </a:r>
            <a:r>
              <a:rPr lang="en-US" sz="2600" smtClean="0"/>
              <a:t>’</a:t>
            </a:r>
            <a:r>
              <a:rPr lang="cs-CZ" sz="2600" smtClean="0"/>
              <a:t> </a:t>
            </a:r>
            <a:r>
              <a:rPr lang="cs-CZ" sz="2600" smtClean="0">
                <a:cs typeface="Arial" charset="0"/>
              </a:rPr>
              <a:t>→ </a:t>
            </a:r>
            <a:r>
              <a:rPr lang="cs-CZ" sz="2600" b="1" smtClean="0">
                <a:solidFill>
                  <a:schemeClr val="accent2"/>
                </a:solidFill>
                <a:cs typeface="Arial" charset="0"/>
              </a:rPr>
              <a:t>*</a:t>
            </a:r>
            <a:r>
              <a:rPr lang="cs-CZ" sz="2600" smtClean="0">
                <a:cs typeface="Arial" charset="0"/>
              </a:rPr>
              <a:t> F</a:t>
            </a:r>
            <a:r>
              <a:rPr lang="en-US" sz="2600" smtClean="0">
                <a:cs typeface="Arial" charset="0"/>
              </a:rPr>
              <a:t>T’</a:t>
            </a:r>
          </a:p>
          <a:p>
            <a:pPr marL="495300" indent="-495300" eaLnBrk="1" hangingPunct="1">
              <a:buSzTx/>
              <a:buFont typeface="Wingdings" pitchFamily="2" charset="2"/>
              <a:buAutoNum type="arabicPeriod"/>
            </a:pPr>
            <a:r>
              <a:rPr lang="en-US" sz="2600" smtClean="0">
                <a:cs typeface="Arial" charset="0"/>
              </a:rPr>
              <a:t>T’ → </a:t>
            </a:r>
            <a:r>
              <a:rPr lang="el-GR" sz="2600" smtClean="0">
                <a:latin typeface="Times New Roman" pitchFamily="18" charset="0"/>
                <a:cs typeface="Times New Roman" pitchFamily="18" charset="0"/>
              </a:rPr>
              <a:t>Λ</a:t>
            </a:r>
            <a:endParaRPr lang="cs-CZ" sz="2600" smtClean="0">
              <a:cs typeface="Arial" charset="0"/>
            </a:endParaRPr>
          </a:p>
          <a:p>
            <a:pPr marL="495300" indent="-495300" eaLnBrk="1" hangingPunct="1">
              <a:buSzTx/>
              <a:buFont typeface="Wingdings" pitchFamily="2" charset="2"/>
              <a:buAutoNum type="arabicPeriod"/>
            </a:pPr>
            <a:r>
              <a:rPr lang="cs-CZ" sz="2600" smtClean="0"/>
              <a:t>F </a:t>
            </a:r>
            <a:r>
              <a:rPr lang="cs-CZ" sz="2600" smtClean="0">
                <a:cs typeface="Arial" charset="0"/>
              </a:rPr>
              <a:t>→ </a:t>
            </a:r>
            <a:r>
              <a:rPr lang="cs-CZ" sz="2600" b="1" smtClean="0">
                <a:solidFill>
                  <a:schemeClr val="accent2"/>
                </a:solidFill>
                <a:cs typeface="Arial" charset="0"/>
              </a:rPr>
              <a:t>(</a:t>
            </a:r>
            <a:r>
              <a:rPr lang="cs-CZ" sz="2600" smtClean="0">
                <a:cs typeface="Arial" charset="0"/>
              </a:rPr>
              <a:t> E </a:t>
            </a:r>
            <a:r>
              <a:rPr lang="cs-CZ" sz="2600" b="1" smtClean="0">
                <a:solidFill>
                  <a:schemeClr val="accent2"/>
                </a:solidFill>
                <a:cs typeface="Arial" charset="0"/>
              </a:rPr>
              <a:t>)</a:t>
            </a:r>
          </a:p>
          <a:p>
            <a:pPr marL="495300" indent="-495300" eaLnBrk="1" hangingPunct="1">
              <a:buSzTx/>
              <a:buFont typeface="Wingdings" pitchFamily="2" charset="2"/>
              <a:buAutoNum type="arabicPeriod"/>
            </a:pPr>
            <a:r>
              <a:rPr lang="cs-CZ" sz="2600" smtClean="0"/>
              <a:t>F </a:t>
            </a:r>
            <a:r>
              <a:rPr lang="cs-CZ" sz="2600" smtClean="0">
                <a:cs typeface="Arial" charset="0"/>
              </a:rPr>
              <a:t>→ </a:t>
            </a:r>
            <a:r>
              <a:rPr lang="cs-CZ" sz="2600" b="1" smtClean="0">
                <a:solidFill>
                  <a:schemeClr val="accent2"/>
                </a:solidFill>
                <a:cs typeface="Arial" charset="0"/>
              </a:rPr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uba">
  <a:themeElements>
    <a:clrScheme name="kuba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kub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kuba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uba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uba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kuba</Template>
  <TotalTime>3006</TotalTime>
  <Words>5177</Words>
  <Application>Microsoft Office PowerPoint</Application>
  <PresentationFormat>On-screen Show (4:3)</PresentationFormat>
  <Paragraphs>796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 Unicode MS</vt:lpstr>
      <vt:lpstr>Times New Roman</vt:lpstr>
      <vt:lpstr>Arial</vt:lpstr>
      <vt:lpstr>Wingdings</vt:lpstr>
      <vt:lpstr>Courier New</vt:lpstr>
      <vt:lpstr>kuba</vt:lpstr>
      <vt:lpstr>Compiler principles</vt:lpstr>
      <vt:lpstr>Syntax analysis</vt:lpstr>
      <vt:lpstr>Our grammar</vt:lpstr>
      <vt:lpstr>Derivation (parse, syntax) tree</vt:lpstr>
      <vt:lpstr>Example</vt:lpstr>
      <vt:lpstr>Ambiguous grammar</vt:lpstr>
      <vt:lpstr>Disambiguation</vt:lpstr>
      <vt:lpstr>Left recursion elimination</vt:lpstr>
      <vt:lpstr>Removing left recursion from our grammar</vt:lpstr>
      <vt:lpstr>Left factoring</vt:lpstr>
      <vt:lpstr>Non-context-free language constructions</vt:lpstr>
      <vt:lpstr>Operators FIRST and FOLLOW – definitions</vt:lpstr>
      <vt:lpstr>Construction of the FIRST operator</vt:lpstr>
      <vt:lpstr>Construction of the FOLLOW operator</vt:lpstr>
      <vt:lpstr>FIRST and FOLLOW – an example for our grammar</vt:lpstr>
      <vt:lpstr>Top-down parsing</vt:lpstr>
      <vt:lpstr>Recursive-descent parsing</vt:lpstr>
      <vt:lpstr>Recursive-descent parsing – example for our grammar</vt:lpstr>
      <vt:lpstr>Nonrecursive predictive parsing</vt:lpstr>
      <vt:lpstr>LL(1) automaton behavior</vt:lpstr>
      <vt:lpstr>Construction of predictive parsing tables</vt:lpstr>
      <vt:lpstr>Example of table construction for our grammar</vt:lpstr>
      <vt:lpstr>Example of parser behavior for our grammar</vt:lpstr>
      <vt:lpstr>LL(1) grammar</vt:lpstr>
      <vt:lpstr>Grammar terminology</vt:lpstr>
      <vt:lpstr>Expanding definition of FIRST and FOLLOW on k</vt:lpstr>
      <vt:lpstr>LL(k) grammar</vt:lpstr>
      <vt:lpstr>Bottom-up analysis</vt:lpstr>
      <vt:lpstr>LR parser automaton</vt:lpstr>
      <vt:lpstr>LR(1) automaton behavior</vt:lpstr>
      <vt:lpstr>LR automaton tables for our grammar</vt:lpstr>
      <vt:lpstr>Example of LR parser behavior </vt:lpstr>
      <vt:lpstr>LR(k) grammar</vt:lpstr>
      <vt:lpstr>Grammars (languages) strength</vt:lpstr>
      <vt:lpstr>Grammar augmentation</vt:lpstr>
      <vt:lpstr>LR(0) items</vt:lpstr>
      <vt:lpstr>The closure operation</vt:lpstr>
      <vt:lpstr>Example of closure for our grammar</vt:lpstr>
      <vt:lpstr>GOTO operation</vt:lpstr>
      <vt:lpstr>Construction of canonical collection of sets of LR(0) items</vt:lpstr>
      <vt:lpstr>Construction of canonical collection for our grammar</vt:lpstr>
      <vt:lpstr>Valid items</vt:lpstr>
      <vt:lpstr>SLR(1) automaton construction</vt:lpstr>
      <vt:lpstr>Full LR(1) automata</vt:lpstr>
      <vt:lpstr>LR(1) items</vt:lpstr>
      <vt:lpstr>Closure for LR(1) items</vt:lpstr>
      <vt:lpstr>GOTO operation for LR(1) items</vt:lpstr>
      <vt:lpstr>Construction of canonical collection of sets of LR(1) items</vt:lpstr>
      <vt:lpstr>Example of LR(1) grammar, which is not SLR(1)</vt:lpstr>
      <vt:lpstr>Example of closure construction for LR(1) items</vt:lpstr>
      <vt:lpstr>Example of construction of canonical collection of LR(1) items</vt:lpstr>
      <vt:lpstr>LR(1) parser construction</vt:lpstr>
      <vt:lpstr>LALR</vt:lpstr>
      <vt:lpstr>How to make smaller tables?</vt:lpstr>
      <vt:lpstr>Easy LALR(1) table construction</vt:lpstr>
    </vt:vector>
  </TitlesOfParts>
  <Company>Ulita, KSI, MFF UK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Principy překladačů</dc:title>
  <dc:creator>Jakub Yaghob</dc:creator>
  <cp:lastModifiedBy>Jakub Yaghob</cp:lastModifiedBy>
  <cp:revision>258</cp:revision>
  <dcterms:created xsi:type="dcterms:W3CDTF">2005-09-28T09:53:52Z</dcterms:created>
  <dcterms:modified xsi:type="dcterms:W3CDTF">2016-11-09T01:47:33Z</dcterms:modified>
</cp:coreProperties>
</file>