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1439" r:id="rId2"/>
    <p:sldId id="1458" r:id="rId3"/>
    <p:sldId id="1497" r:id="rId4"/>
    <p:sldId id="1468" r:id="rId5"/>
    <p:sldId id="1489" r:id="rId6"/>
    <p:sldId id="1493" r:id="rId7"/>
    <p:sldId id="1494" r:id="rId8"/>
    <p:sldId id="1490" r:id="rId9"/>
    <p:sldId id="1491" r:id="rId10"/>
    <p:sldId id="1495" r:id="rId11"/>
    <p:sldId id="1486" r:id="rId12"/>
    <p:sldId id="328" r:id="rId13"/>
    <p:sldId id="1485" r:id="rId14"/>
    <p:sldId id="1481" r:id="rId15"/>
    <p:sldId id="1492" r:id="rId16"/>
    <p:sldId id="1500" r:id="rId17"/>
    <p:sldId id="1505" r:id="rId18"/>
    <p:sldId id="811" r:id="rId19"/>
    <p:sldId id="1482" r:id="rId20"/>
    <p:sldId id="1498" r:id="rId21"/>
    <p:sldId id="1502" r:id="rId22"/>
    <p:sldId id="1503" r:id="rId23"/>
    <p:sldId id="1496" r:id="rId24"/>
    <p:sldId id="1469" r:id="rId25"/>
    <p:sldId id="1331" r:id="rId26"/>
    <p:sldId id="1457" r:id="rId27"/>
    <p:sldId id="1339" r:id="rId28"/>
    <p:sldId id="1499" r:id="rId29"/>
    <p:sldId id="1095" r:id="rId30"/>
    <p:sldId id="1246" r:id="rId31"/>
    <p:sldId id="799" r:id="rId32"/>
    <p:sldId id="794" r:id="rId33"/>
    <p:sldId id="932" r:id="rId34"/>
    <p:sldId id="1455" r:id="rId35"/>
    <p:sldId id="1456" r:id="rId36"/>
    <p:sldId id="1487" r:id="rId37"/>
    <p:sldId id="1501" r:id="rId38"/>
    <p:sldId id="1454" r:id="rId39"/>
    <p:sldId id="1484" r:id="rId40"/>
    <p:sldId id="1483" r:id="rId41"/>
    <p:sldId id="1459" r:id="rId42"/>
    <p:sldId id="1464" r:id="rId43"/>
    <p:sldId id="859" r:id="rId44"/>
    <p:sldId id="1449" r:id="rId45"/>
    <p:sldId id="1446" r:id="rId46"/>
    <p:sldId id="1447" r:id="rId47"/>
    <p:sldId id="1453" r:id="rId48"/>
  </p:sldIdLst>
  <p:sldSz cx="9144000" cy="6858000" type="screen4x3"/>
  <p:notesSz cx="6669088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30C2251-355C-4528-B55E-8407F803CF49}">
          <p14:sldIdLst>
            <p14:sldId id="1439"/>
            <p14:sldId id="1458"/>
            <p14:sldId id="1497"/>
            <p14:sldId id="1468"/>
            <p14:sldId id="1489"/>
            <p14:sldId id="1493"/>
            <p14:sldId id="1494"/>
            <p14:sldId id="1490"/>
            <p14:sldId id="1491"/>
            <p14:sldId id="1495"/>
            <p14:sldId id="1486"/>
            <p14:sldId id="328"/>
            <p14:sldId id="1485"/>
            <p14:sldId id="1481"/>
            <p14:sldId id="1492"/>
            <p14:sldId id="1500"/>
            <p14:sldId id="1505"/>
            <p14:sldId id="811"/>
            <p14:sldId id="1482"/>
            <p14:sldId id="1498"/>
            <p14:sldId id="1502"/>
            <p14:sldId id="1503"/>
            <p14:sldId id="1496"/>
            <p14:sldId id="1469"/>
            <p14:sldId id="1331"/>
            <p14:sldId id="1457"/>
            <p14:sldId id="1339"/>
            <p14:sldId id="1499"/>
            <p14:sldId id="1095"/>
            <p14:sldId id="1246"/>
            <p14:sldId id="799"/>
            <p14:sldId id="794"/>
            <p14:sldId id="932"/>
            <p14:sldId id="1455"/>
            <p14:sldId id="1456"/>
            <p14:sldId id="1487"/>
            <p14:sldId id="1501"/>
            <p14:sldId id="1454"/>
            <p14:sldId id="1484"/>
            <p14:sldId id="1483"/>
            <p14:sldId id="1459"/>
            <p14:sldId id="1464"/>
            <p14:sldId id="859"/>
            <p14:sldId id="1449"/>
            <p14:sldId id="1446"/>
            <p14:sldId id="1447"/>
            <p14:sldId id="14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928"/>
    <a:srgbClr val="254061"/>
    <a:srgbClr val="FF6600"/>
    <a:srgbClr val="FF9966"/>
    <a:srgbClr val="245E76"/>
    <a:srgbClr val="FAC090"/>
    <a:srgbClr val="00B050"/>
    <a:srgbClr val="4F81BD"/>
    <a:srgbClr val="E9EDF4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1" autoAdjust="0"/>
    <p:restoredTop sz="93516" autoAdjust="0"/>
  </p:normalViewPr>
  <p:slideViewPr>
    <p:cSldViewPr>
      <p:cViewPr varScale="1">
        <p:scale>
          <a:sx n="70" d="100"/>
          <a:sy n="70" d="100"/>
        </p:scale>
        <p:origin x="112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1344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!demch_projects\eu-prj-eosc-fairsfair\!wp7-t7.3-data-stewardship-fair-curriculum\wp7-t7.3-datasteward-jobs-to-competences-skills-v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!demch_projects\eu-prj-eosc-fairsfair\!wp7-t7.3-data-stewardship-fair-curriculum\wp7-t7.3-datasteward-jobs-to-competences-skills-v0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!demch_projects\eu-prj-eosc-fairsfair\!wp7-t7.3-data-stewardship-fair-curriculum\wp7-t7.3-datasteward-jobs-to-competences-skills-v0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Domain related Experience/skills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'DStew-NL - Ordered'!$S$164:$W$164</c:f>
              <c:strCache>
                <c:ptCount val="5"/>
                <c:pt idx="0">
                  <c:v>DSA</c:v>
                </c:pt>
                <c:pt idx="1">
                  <c:v>DSE</c:v>
                </c:pt>
                <c:pt idx="2">
                  <c:v>DM</c:v>
                </c:pt>
                <c:pt idx="3">
                  <c:v>RMP</c:v>
                </c:pt>
                <c:pt idx="4">
                  <c:v>DK Biz</c:v>
                </c:pt>
              </c:strCache>
            </c:strRef>
          </c:cat>
          <c:val>
            <c:numRef>
              <c:f>'DStew-NL - Ordered'!$S$165:$W$165</c:f>
              <c:numCache>
                <c:formatCode>General</c:formatCode>
                <c:ptCount val="5"/>
                <c:pt idx="0">
                  <c:v>0</c:v>
                </c:pt>
                <c:pt idx="1">
                  <c:v>14</c:v>
                </c:pt>
                <c:pt idx="2">
                  <c:v>17</c:v>
                </c:pt>
                <c:pt idx="3">
                  <c:v>2</c:v>
                </c:pt>
                <c:pt idx="4">
                  <c:v>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36-476B-9312-F5EFD65AE8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2811208"/>
        <c:axId val="722816128"/>
      </c:barChart>
      <c:catAx>
        <c:axId val="722811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816128"/>
        <c:crosses val="autoZero"/>
        <c:auto val="1"/>
        <c:lblAlgn val="ctr"/>
        <c:lblOffset val="100"/>
        <c:noMultiLvlLbl val="0"/>
      </c:catAx>
      <c:valAx>
        <c:axId val="72281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811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Knowledge topics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'DStew-NL - Ordered'!$M$164:$Q$164</c:f>
              <c:strCache>
                <c:ptCount val="5"/>
                <c:pt idx="0">
                  <c:v>DSA</c:v>
                </c:pt>
                <c:pt idx="1">
                  <c:v>DSE</c:v>
                </c:pt>
                <c:pt idx="2">
                  <c:v>DM</c:v>
                </c:pt>
                <c:pt idx="3">
                  <c:v>RMP</c:v>
                </c:pt>
                <c:pt idx="4">
                  <c:v>DK Biz</c:v>
                </c:pt>
              </c:strCache>
            </c:strRef>
          </c:cat>
          <c:val>
            <c:numRef>
              <c:f>'DStew-NL - Ordered'!$M$165:$Q$165</c:f>
              <c:numCache>
                <c:formatCode>General</c:formatCode>
                <c:ptCount val="5"/>
                <c:pt idx="0">
                  <c:v>2</c:v>
                </c:pt>
                <c:pt idx="1">
                  <c:v>12</c:v>
                </c:pt>
                <c:pt idx="2">
                  <c:v>11</c:v>
                </c:pt>
                <c:pt idx="3">
                  <c:v>8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0F-4EC5-9C9C-E05C468559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5636280"/>
        <c:axId val="735632672"/>
      </c:barChart>
      <c:catAx>
        <c:axId val="735636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632672"/>
        <c:crosses val="autoZero"/>
        <c:auto val="1"/>
        <c:lblAlgn val="ctr"/>
        <c:lblOffset val="100"/>
        <c:noMultiLvlLbl val="0"/>
      </c:catAx>
      <c:valAx>
        <c:axId val="735632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636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Functions/Abilities - Competences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'DStew-NL - Ordered'!$G$164:$K$164</c:f>
              <c:strCache>
                <c:ptCount val="5"/>
                <c:pt idx="0">
                  <c:v>DSA</c:v>
                </c:pt>
                <c:pt idx="1">
                  <c:v>DSE</c:v>
                </c:pt>
                <c:pt idx="2">
                  <c:v>DM</c:v>
                </c:pt>
                <c:pt idx="3">
                  <c:v>RMP</c:v>
                </c:pt>
                <c:pt idx="4">
                  <c:v>DK Biz</c:v>
                </c:pt>
              </c:strCache>
            </c:strRef>
          </c:cat>
          <c:val>
            <c:numRef>
              <c:f>'DStew-NL - Ordered'!$G$165:$K$165</c:f>
              <c:numCache>
                <c:formatCode>General</c:formatCode>
                <c:ptCount val="5"/>
                <c:pt idx="0">
                  <c:v>1</c:v>
                </c:pt>
                <c:pt idx="1">
                  <c:v>23</c:v>
                </c:pt>
                <c:pt idx="2">
                  <c:v>84</c:v>
                </c:pt>
                <c:pt idx="3">
                  <c:v>2</c:v>
                </c:pt>
                <c:pt idx="4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03-499A-8B46-CBE4173F4D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2822032"/>
        <c:axId val="722821048"/>
      </c:barChart>
      <c:catAx>
        <c:axId val="722822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821048"/>
        <c:crosses val="autoZero"/>
        <c:auto val="1"/>
        <c:lblAlgn val="ctr"/>
        <c:lblOffset val="100"/>
        <c:noMultiLvlLbl val="0"/>
      </c:catAx>
      <c:valAx>
        <c:axId val="722821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822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" y="1"/>
            <a:ext cx="2890665" cy="494186"/>
          </a:xfrm>
          <a:prstGeom prst="rect">
            <a:avLst/>
          </a:prstGeom>
        </p:spPr>
        <p:txBody>
          <a:bodyPr vert="horz" lIns="91111" tIns="45554" rIns="91111" bIns="45554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6871" y="1"/>
            <a:ext cx="2890665" cy="494186"/>
          </a:xfrm>
          <a:prstGeom prst="rect">
            <a:avLst/>
          </a:prstGeom>
        </p:spPr>
        <p:txBody>
          <a:bodyPr vert="horz" lIns="91111" tIns="45554" rIns="91111" bIns="45554" rtlCol="0"/>
          <a:lstStyle>
            <a:lvl1pPr algn="r">
              <a:defRPr sz="1200"/>
            </a:lvl1pPr>
          </a:lstStyle>
          <a:p>
            <a:fld id="{0CCB9ADB-0C08-49E0-8C87-5312C6091897}" type="datetimeFigureOut">
              <a:rPr lang="en-GB" smtClean="0"/>
              <a:pPr/>
              <a:t>06/10/2020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" y="9376906"/>
            <a:ext cx="2890665" cy="494185"/>
          </a:xfrm>
          <a:prstGeom prst="rect">
            <a:avLst/>
          </a:prstGeom>
        </p:spPr>
        <p:txBody>
          <a:bodyPr vert="horz" lIns="91111" tIns="45554" rIns="91111" bIns="45554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6871" y="9376906"/>
            <a:ext cx="2890665" cy="494185"/>
          </a:xfrm>
          <a:prstGeom prst="rect">
            <a:avLst/>
          </a:prstGeom>
        </p:spPr>
        <p:txBody>
          <a:bodyPr vert="horz" lIns="91111" tIns="45554" rIns="91111" bIns="45554" rtlCol="0" anchor="b"/>
          <a:lstStyle>
            <a:lvl1pPr algn="r">
              <a:defRPr sz="1200"/>
            </a:lvl1pPr>
          </a:lstStyle>
          <a:p>
            <a:fld id="{19B6B217-4C80-4AE0-A41B-B36EA8DE32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971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" y="1"/>
            <a:ext cx="2890665" cy="494186"/>
          </a:xfrm>
          <a:prstGeom prst="rect">
            <a:avLst/>
          </a:prstGeom>
        </p:spPr>
        <p:txBody>
          <a:bodyPr vert="horz" lIns="91111" tIns="45554" rIns="91111" bIns="45554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6871" y="1"/>
            <a:ext cx="2890665" cy="494186"/>
          </a:xfrm>
          <a:prstGeom prst="rect">
            <a:avLst/>
          </a:prstGeom>
        </p:spPr>
        <p:txBody>
          <a:bodyPr vert="horz" lIns="91111" tIns="45554" rIns="91111" bIns="45554" rtlCol="0"/>
          <a:lstStyle>
            <a:lvl1pPr algn="r">
              <a:defRPr sz="1200"/>
            </a:lvl1pPr>
          </a:lstStyle>
          <a:p>
            <a:fld id="{12BCC7C1-15AF-44C8-9096-7148817543E9}" type="datetimeFigureOut">
              <a:rPr lang="en-GB" smtClean="0"/>
              <a:pPr/>
              <a:t>06/10/2020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6775" y="739775"/>
            <a:ext cx="4935538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11" tIns="45554" rIns="91111" bIns="4555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604" y="4689248"/>
            <a:ext cx="5335894" cy="4442935"/>
          </a:xfrm>
          <a:prstGeom prst="rect">
            <a:avLst/>
          </a:prstGeom>
        </p:spPr>
        <p:txBody>
          <a:bodyPr vert="horz" lIns="91111" tIns="45554" rIns="91111" bIns="455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" y="9376906"/>
            <a:ext cx="2890665" cy="494185"/>
          </a:xfrm>
          <a:prstGeom prst="rect">
            <a:avLst/>
          </a:prstGeom>
        </p:spPr>
        <p:txBody>
          <a:bodyPr vert="horz" lIns="91111" tIns="45554" rIns="91111" bIns="45554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6871" y="9376906"/>
            <a:ext cx="2890665" cy="494185"/>
          </a:xfrm>
          <a:prstGeom prst="rect">
            <a:avLst/>
          </a:prstGeom>
        </p:spPr>
        <p:txBody>
          <a:bodyPr vert="horz" lIns="91111" tIns="45554" rIns="91111" bIns="45554" rtlCol="0" anchor="b"/>
          <a:lstStyle>
            <a:lvl1pPr algn="r">
              <a:defRPr sz="1200"/>
            </a:lvl1pPr>
          </a:lstStyle>
          <a:p>
            <a:fld id="{1BD0E84C-75B7-4C22-A139-55D1DE75A3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969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524">
              <a:defRPr sz="3100" b="1">
                <a:solidFill>
                  <a:schemeClr val="bg2"/>
                </a:solidFill>
                <a:latin typeface="Times New Roman" pitchFamily="18" charset="0"/>
              </a:defRPr>
            </a:lvl1pPr>
            <a:lvl2pPr marL="740273" indent="-284721" defTabSz="909524">
              <a:defRPr sz="3100" b="1">
                <a:solidFill>
                  <a:schemeClr val="bg2"/>
                </a:solidFill>
                <a:latin typeface="Times New Roman" pitchFamily="18" charset="0"/>
              </a:defRPr>
            </a:lvl2pPr>
            <a:lvl3pPr marL="1138882" indent="-227777" defTabSz="909524">
              <a:defRPr sz="3100" b="1">
                <a:solidFill>
                  <a:schemeClr val="bg2"/>
                </a:solidFill>
                <a:latin typeface="Times New Roman" pitchFamily="18" charset="0"/>
              </a:defRPr>
            </a:lvl3pPr>
            <a:lvl4pPr marL="1594435" indent="-227777" defTabSz="909524">
              <a:defRPr sz="3100" b="1">
                <a:solidFill>
                  <a:schemeClr val="bg2"/>
                </a:solidFill>
                <a:latin typeface="Times New Roman" pitchFamily="18" charset="0"/>
              </a:defRPr>
            </a:lvl4pPr>
            <a:lvl5pPr marL="2049988" indent="-227777" defTabSz="909524">
              <a:defRPr sz="3100" b="1">
                <a:solidFill>
                  <a:schemeClr val="bg2"/>
                </a:solidFill>
                <a:latin typeface="Times New Roman" pitchFamily="18" charset="0"/>
              </a:defRPr>
            </a:lvl5pPr>
            <a:lvl6pPr marL="2505541" indent="-227777" algn="ctr" defTabSz="909524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bg2"/>
                </a:solidFill>
                <a:latin typeface="Times New Roman" pitchFamily="18" charset="0"/>
              </a:defRPr>
            </a:lvl6pPr>
            <a:lvl7pPr marL="2961093" indent="-227777" algn="ctr" defTabSz="909524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bg2"/>
                </a:solidFill>
                <a:latin typeface="Times New Roman" pitchFamily="18" charset="0"/>
              </a:defRPr>
            </a:lvl7pPr>
            <a:lvl8pPr marL="3416646" indent="-227777" algn="ctr" defTabSz="909524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bg2"/>
                </a:solidFill>
                <a:latin typeface="Times New Roman" pitchFamily="18" charset="0"/>
              </a:defRPr>
            </a:lvl8pPr>
            <a:lvl9pPr marL="3872200" indent="-227777" algn="ctr" defTabSz="909524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332E4C65-5061-4385-B8AF-72A6D2249C4D}" type="slidenum">
              <a:rPr lang="en-GB" sz="1000" b="0"/>
              <a:pPr/>
              <a:t>1</a:t>
            </a:fld>
            <a:endParaRPr lang="en-GB" sz="1000" b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079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0E84C-75B7-4C22-A139-55D1DE75A3C4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258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1.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Programming for data intensive research (for those who already code)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(A) – 4 DAYS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Unix/Linux, shells, syntax and using the command line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Coding standards and style guides e.g. </a:t>
            </a:r>
            <a:r>
              <a:rPr lang="en-US" sz="1800" b="0" i="0" u="none" strike="noStrike" baseline="0" dirty="0">
                <a:solidFill>
                  <a:srgbClr val="0562C1"/>
                </a:solidFill>
                <a:latin typeface="Calibri" panose="020F0502020204030204" pitchFamily="34" charset="0"/>
              </a:rPr>
              <a:t>PEP 8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Version control using GIT, individual and team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Commenting and documenting code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Modularising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code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Domain specific data formats and libraries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Debugging and basic error handling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Introduction to testing and design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Open source licensing and code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Importance of metadata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Optional mention of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parallelising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code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Programming language agnostic, but most likely taught in Python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Introduction to Notebooks, e.g. </a:t>
            </a:r>
            <a:r>
              <a:rPr lang="en-US" sz="1800" b="0" i="0" u="none" strike="noStrike" baseline="0" dirty="0" err="1">
                <a:solidFill>
                  <a:srgbClr val="0562C1"/>
                </a:solidFill>
                <a:latin typeface="Calibri" panose="020F0502020204030204" pitchFamily="34" charset="0"/>
              </a:rPr>
              <a:t>Jupyter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for sharing code and documents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ii.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Environmental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data: expectations and limitations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(A) – 3 DAYS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Uncertainties in environmental measurements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Instrumentation examples, calibration, precision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Spatial data - issues for gridded data and projections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Cleaning data and dealing effectively with missing or corrupt data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Combining datasets from multiple sources e.g. points in time and space vs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averagesin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time and space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Using representative data – assessing suitability of other sources of data e.g. from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adifferent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location or using modelled instead of measured data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Using numerical model outputs e.g. climate simulations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Getting data into a usable format; documenting data workflows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Using historical data e.g. transcribed hand written records and scanned documents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</a:t>
            </a:r>
            <a:r>
              <a:rPr lang="en-US" sz="1800" b="0" i="0" u="none" strike="noStrike" baseline="0" dirty="0">
                <a:solidFill>
                  <a:srgbClr val="0562C1"/>
                </a:solidFill>
                <a:latin typeface="Calibri" panose="020F0502020204030204" pitchFamily="34" charset="0"/>
              </a:rPr>
              <a:t>ISO 8000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on data quality and mention of other relevant standards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Metadata, provenance and documentation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iii.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Introduction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to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visualising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environmental data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(A and B) – 2 DAYS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Data presentation and labelling - tables and plots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Plotting data for analysis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Data visualisation for papers and presentations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Scripts for reproducible figures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iv.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management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(A and B) – 2 DAYS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Research data, collected by you and collected by others, formats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Data management plans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Journal and funder data policies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Reproducibility and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organising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data: file names, README, structures and versions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Metadata for describing, finding and making data reusable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Citing and publishing data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11 </a:t>
            </a:r>
          </a:p>
          <a:p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●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Data security including documentation, backing up, checksum and wider issues </a:t>
            </a:r>
          </a:p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●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Best practice for data including ethics, transparency and data protection </a:t>
            </a:r>
          </a:p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●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Persistent identifiers and introduction to research objects </a:t>
            </a:r>
          </a:p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●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Data sharing, preservation, licensing and trusted repositories </a:t>
            </a:r>
          </a:p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●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Data licensing using machine-readable standards (e.g. Creative Commons licenses) </a:t>
            </a:r>
          </a:p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●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The European </a:t>
            </a:r>
            <a:r>
              <a:rPr lang="en-US" sz="1800" b="0" i="0" u="none" strike="noStrike" baseline="0" dirty="0">
                <a:solidFill>
                  <a:srgbClr val="0462C1"/>
                </a:solidFill>
                <a:latin typeface="Calibri" panose="020F0502020204030204" pitchFamily="34" charset="0"/>
              </a:rPr>
              <a:t>INSPIRE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directive and similar initiatives 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v.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Interdisciplinary data exchange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(B, C and D, mixed classes engineers, social and environmental scientists) – 2 DAYS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Sharing and open data – data standards and metadata, interoperability standards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Introduction to semantic vocabularies across domains and ontologies e.g. </a:t>
            </a:r>
            <a:r>
              <a:rPr lang="en-US" sz="1800" b="0" i="0" u="none" strike="noStrike" baseline="0" dirty="0" err="1">
                <a:solidFill>
                  <a:srgbClr val="0462C1"/>
                </a:solidFill>
                <a:latin typeface="Calibri" panose="020F0502020204030204" pitchFamily="34" charset="0"/>
              </a:rPr>
              <a:t>Envo</a:t>
            </a:r>
            <a:r>
              <a:rPr lang="en-US" sz="1800" b="0" i="0" u="none" strike="noStrike" baseline="0" dirty="0">
                <a:solidFill>
                  <a:srgbClr val="0462C1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Syntactic ways to encode data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Discussion of uncertainties e.g. surveys, model output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use of expert judgment in environmental science e.g. emission pathways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Practical collaborative project work e.g. hackathon or bring your own data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Thinking of end-users in project design and throughout the project lifecycle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Data and software citation and publication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Reusability and reproducibility across domains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OPTIONAL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vi.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Software development ideas for scientific coding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(C and D) 3 DAYS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Design methodologies, diagramming and data structures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Unit and integration testing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Requirements capture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Error handling and debugging 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vii.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Object orientated programming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(C and D) 3 DAYS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Object orientated programming: analysis design and implementation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Design patterns and advanced design methodologies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Exception handling and exception classes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Testing strategies, testing classes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Debugging with classes 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viii.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Introductory data science topics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(C and D) 1 DAY each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Relational and non-relational databases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Advanced visualisation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Machine learning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Data mining, including text mining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Research computational infrastructure - cloud, HPC etc. (some country dependence) 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ix.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Data organisation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(A to D) 1 DAY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0E84C-75B7-4C22-A139-55D1DE75A3C4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571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2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26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341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7569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75DA-277F-B548-B500-1BF71FE23091}" type="slidenum">
              <a:rPr lang="it-IT" smtClean="0"/>
              <a:t>‹#›</a:t>
            </a:fld>
            <a:endParaRPr lang="it-IT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2C09B68-9AC4-1344-AD87-FFBAC1E4B0B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650" y="3640507"/>
            <a:ext cx="7886700" cy="2536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090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68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18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94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59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62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4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03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26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hidden">
          <a:xfrm>
            <a:off x="4688" y="6593250"/>
            <a:ext cx="9144000" cy="2921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438" tIns="45719" rIns="91438" bIns="45719" anchor="ctr"/>
          <a:lstStyle/>
          <a:p>
            <a:pPr>
              <a:defRPr/>
            </a:pPr>
            <a:endParaRPr lang="en-US">
              <a:latin typeface="Times New Roman" pitchFamily="-65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9591" y="148168"/>
            <a:ext cx="7787209" cy="672100"/>
          </a:xfrm>
          <a:prstGeom prst="rect">
            <a:avLst/>
          </a:prstGeom>
        </p:spPr>
        <p:txBody>
          <a:bodyPr vert="horz" lIns="72000" tIns="45720" rIns="7200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68760"/>
            <a:ext cx="8784976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019" y="6480807"/>
            <a:ext cx="2133600" cy="258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FAIR4HE Design Workshop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8888" y="6480807"/>
            <a:ext cx="2895600" cy="258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FAIR4HE Data Stewardship Competecne Framework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6256" y="6486619"/>
            <a:ext cx="2133600" cy="2526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Slide_</a:t>
            </a:r>
            <a:fld id="{5444D61A-D5EF-4AD7-8CFF-82B00AE13C42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0" y="1012825"/>
            <a:ext cx="9144001" cy="144463"/>
            <a:chOff x="49" y="504"/>
            <a:chExt cx="6203" cy="97"/>
          </a:xfrm>
        </p:grpSpPr>
        <p:sp>
          <p:nvSpPr>
            <p:cNvPr id="8" name="Rectangle 34"/>
            <p:cNvSpPr>
              <a:spLocks noChangeArrowheads="1"/>
            </p:cNvSpPr>
            <p:nvPr/>
          </p:nvSpPr>
          <p:spPr bwMode="ltGray">
            <a:xfrm>
              <a:off x="49" y="504"/>
              <a:ext cx="6203" cy="4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itchFamily="-65" charset="0"/>
              </a:endParaRPr>
            </a:p>
          </p:txBody>
        </p:sp>
        <p:sp>
          <p:nvSpPr>
            <p:cNvPr id="9" name="Rectangle 35"/>
            <p:cNvSpPr>
              <a:spLocks noChangeArrowheads="1"/>
            </p:cNvSpPr>
            <p:nvPr/>
          </p:nvSpPr>
          <p:spPr bwMode="ltGray">
            <a:xfrm>
              <a:off x="49" y="585"/>
              <a:ext cx="6203" cy="1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itchFamily="-65" charset="0"/>
              </a:endParaRPr>
            </a:p>
          </p:txBody>
        </p:sp>
      </p:grpSp>
      <p:grpSp>
        <p:nvGrpSpPr>
          <p:cNvPr id="10" name="Group 41"/>
          <p:cNvGrpSpPr>
            <a:grpSpLocks/>
          </p:cNvGrpSpPr>
          <p:nvPr/>
        </p:nvGrpSpPr>
        <p:grpSpPr bwMode="auto">
          <a:xfrm>
            <a:off x="0" y="0"/>
            <a:ext cx="793750" cy="969963"/>
            <a:chOff x="0" y="17"/>
            <a:chExt cx="508" cy="635"/>
          </a:xfrm>
        </p:grpSpPr>
        <p:sp>
          <p:nvSpPr>
            <p:cNvPr id="11" name="Freeform 37"/>
            <p:cNvSpPr>
              <a:spLocks/>
            </p:cNvSpPr>
            <p:nvPr/>
          </p:nvSpPr>
          <p:spPr bwMode="ltGray">
            <a:xfrm>
              <a:off x="0" y="17"/>
              <a:ext cx="508" cy="635"/>
            </a:xfrm>
            <a:custGeom>
              <a:avLst/>
              <a:gdLst/>
              <a:ahLst/>
              <a:cxnLst>
                <a:cxn ang="0">
                  <a:pos x="173" y="287"/>
                </a:cxn>
                <a:cxn ang="0">
                  <a:pos x="70" y="0"/>
                </a:cxn>
                <a:cxn ang="0">
                  <a:pos x="215" y="255"/>
                </a:cxn>
                <a:cxn ang="0">
                  <a:pos x="360" y="0"/>
                </a:cxn>
                <a:cxn ang="0">
                  <a:pos x="255" y="287"/>
                </a:cxn>
                <a:cxn ang="0">
                  <a:pos x="507" y="317"/>
                </a:cxn>
                <a:cxn ang="0">
                  <a:pos x="254" y="346"/>
                </a:cxn>
                <a:cxn ang="0">
                  <a:pos x="360" y="634"/>
                </a:cxn>
                <a:cxn ang="0">
                  <a:pos x="215" y="378"/>
                </a:cxn>
                <a:cxn ang="0">
                  <a:pos x="70" y="634"/>
                </a:cxn>
                <a:cxn ang="0">
                  <a:pos x="171" y="348"/>
                </a:cxn>
                <a:cxn ang="0">
                  <a:pos x="0" y="326"/>
                </a:cxn>
                <a:cxn ang="0">
                  <a:pos x="0" y="307"/>
                </a:cxn>
                <a:cxn ang="0">
                  <a:pos x="173" y="287"/>
                </a:cxn>
              </a:cxnLst>
              <a:rect l="0" t="0" r="r" b="b"/>
              <a:pathLst>
                <a:path w="508" h="635">
                  <a:moveTo>
                    <a:pt x="173" y="287"/>
                  </a:moveTo>
                  <a:lnTo>
                    <a:pt x="70" y="0"/>
                  </a:lnTo>
                  <a:lnTo>
                    <a:pt x="215" y="255"/>
                  </a:lnTo>
                  <a:lnTo>
                    <a:pt x="360" y="0"/>
                  </a:lnTo>
                  <a:lnTo>
                    <a:pt x="255" y="287"/>
                  </a:lnTo>
                  <a:lnTo>
                    <a:pt x="507" y="317"/>
                  </a:lnTo>
                  <a:lnTo>
                    <a:pt x="254" y="346"/>
                  </a:lnTo>
                  <a:lnTo>
                    <a:pt x="360" y="634"/>
                  </a:lnTo>
                  <a:lnTo>
                    <a:pt x="215" y="378"/>
                  </a:lnTo>
                  <a:lnTo>
                    <a:pt x="70" y="634"/>
                  </a:lnTo>
                  <a:lnTo>
                    <a:pt x="171" y="348"/>
                  </a:lnTo>
                  <a:lnTo>
                    <a:pt x="0" y="326"/>
                  </a:lnTo>
                  <a:lnTo>
                    <a:pt x="0" y="307"/>
                  </a:lnTo>
                  <a:lnTo>
                    <a:pt x="173" y="287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chemeClr val="accent1"/>
                </a:gs>
              </a:gsLst>
              <a:path path="rect">
                <a:fillToRect l="50000" t="50000" r="50000" b="50000"/>
              </a:path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imes New Roman" pitchFamily="-65" charset="0"/>
              </a:endParaRPr>
            </a:p>
          </p:txBody>
        </p:sp>
        <p:sp>
          <p:nvSpPr>
            <p:cNvPr id="12" name="Freeform 38"/>
            <p:cNvSpPr>
              <a:spLocks/>
            </p:cNvSpPr>
            <p:nvPr/>
          </p:nvSpPr>
          <p:spPr bwMode="ltGray">
            <a:xfrm>
              <a:off x="3" y="103"/>
              <a:ext cx="426" cy="461"/>
            </a:xfrm>
            <a:custGeom>
              <a:avLst/>
              <a:gdLst/>
              <a:ahLst/>
              <a:cxnLst>
                <a:cxn ang="0">
                  <a:pos x="170" y="202"/>
                </a:cxn>
                <a:cxn ang="0">
                  <a:pos x="105" y="0"/>
                </a:cxn>
                <a:cxn ang="0">
                  <a:pos x="213" y="169"/>
                </a:cxn>
                <a:cxn ang="0">
                  <a:pos x="316" y="0"/>
                </a:cxn>
                <a:cxn ang="0">
                  <a:pos x="253" y="202"/>
                </a:cxn>
                <a:cxn ang="0">
                  <a:pos x="425" y="231"/>
                </a:cxn>
                <a:cxn ang="0">
                  <a:pos x="252" y="258"/>
                </a:cxn>
                <a:cxn ang="0">
                  <a:pos x="316" y="461"/>
                </a:cxn>
                <a:cxn ang="0">
                  <a:pos x="213" y="291"/>
                </a:cxn>
                <a:cxn ang="0">
                  <a:pos x="105" y="461"/>
                </a:cxn>
                <a:cxn ang="0">
                  <a:pos x="169" y="261"/>
                </a:cxn>
                <a:cxn ang="0">
                  <a:pos x="0" y="231"/>
                </a:cxn>
                <a:cxn ang="0">
                  <a:pos x="170" y="202"/>
                </a:cxn>
              </a:cxnLst>
              <a:rect l="0" t="0" r="r" b="b"/>
              <a:pathLst>
                <a:path w="426" h="462">
                  <a:moveTo>
                    <a:pt x="170" y="202"/>
                  </a:moveTo>
                  <a:lnTo>
                    <a:pt x="105" y="0"/>
                  </a:lnTo>
                  <a:lnTo>
                    <a:pt x="213" y="169"/>
                  </a:lnTo>
                  <a:lnTo>
                    <a:pt x="316" y="0"/>
                  </a:lnTo>
                  <a:lnTo>
                    <a:pt x="253" y="202"/>
                  </a:lnTo>
                  <a:lnTo>
                    <a:pt x="425" y="231"/>
                  </a:lnTo>
                  <a:lnTo>
                    <a:pt x="252" y="258"/>
                  </a:lnTo>
                  <a:lnTo>
                    <a:pt x="316" y="461"/>
                  </a:lnTo>
                  <a:lnTo>
                    <a:pt x="213" y="291"/>
                  </a:lnTo>
                  <a:lnTo>
                    <a:pt x="105" y="461"/>
                  </a:lnTo>
                  <a:lnTo>
                    <a:pt x="169" y="261"/>
                  </a:lnTo>
                  <a:lnTo>
                    <a:pt x="0" y="231"/>
                  </a:lnTo>
                  <a:lnTo>
                    <a:pt x="170" y="202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chemeClr val="folHlink"/>
                </a:gs>
              </a:gsLst>
              <a:path path="rect">
                <a:fillToRect l="50000" t="50000" r="50000" b="50000"/>
              </a:path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imes New Roman" pitchFamily="-65" charset="0"/>
              </a:endParaRPr>
            </a:p>
          </p:txBody>
        </p:sp>
        <p:sp>
          <p:nvSpPr>
            <p:cNvPr id="13" name="Freeform 39"/>
            <p:cNvSpPr>
              <a:spLocks/>
            </p:cNvSpPr>
            <p:nvPr/>
          </p:nvSpPr>
          <p:spPr bwMode="ltGray">
            <a:xfrm>
              <a:off x="65" y="114"/>
              <a:ext cx="301" cy="440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136" y="189"/>
                </a:cxn>
                <a:cxn ang="0">
                  <a:pos x="150" y="0"/>
                </a:cxn>
                <a:cxn ang="0">
                  <a:pos x="163" y="189"/>
                </a:cxn>
                <a:cxn ang="0">
                  <a:pos x="298" y="108"/>
                </a:cxn>
                <a:cxn ang="0">
                  <a:pos x="177" y="220"/>
                </a:cxn>
                <a:cxn ang="0">
                  <a:pos x="300" y="330"/>
                </a:cxn>
                <a:cxn ang="0">
                  <a:pos x="163" y="250"/>
                </a:cxn>
                <a:cxn ang="0">
                  <a:pos x="150" y="439"/>
                </a:cxn>
                <a:cxn ang="0">
                  <a:pos x="136" y="250"/>
                </a:cxn>
                <a:cxn ang="0">
                  <a:pos x="0" y="330"/>
                </a:cxn>
                <a:cxn ang="0">
                  <a:pos x="122" y="220"/>
                </a:cxn>
                <a:cxn ang="0">
                  <a:pos x="0" y="111"/>
                </a:cxn>
              </a:cxnLst>
              <a:rect l="0" t="0" r="r" b="b"/>
              <a:pathLst>
                <a:path w="301" h="440">
                  <a:moveTo>
                    <a:pt x="0" y="111"/>
                  </a:moveTo>
                  <a:lnTo>
                    <a:pt x="136" y="189"/>
                  </a:lnTo>
                  <a:lnTo>
                    <a:pt x="150" y="0"/>
                  </a:lnTo>
                  <a:lnTo>
                    <a:pt x="163" y="189"/>
                  </a:lnTo>
                  <a:lnTo>
                    <a:pt x="298" y="108"/>
                  </a:lnTo>
                  <a:lnTo>
                    <a:pt x="177" y="220"/>
                  </a:lnTo>
                  <a:lnTo>
                    <a:pt x="300" y="330"/>
                  </a:lnTo>
                  <a:lnTo>
                    <a:pt x="163" y="250"/>
                  </a:lnTo>
                  <a:lnTo>
                    <a:pt x="150" y="439"/>
                  </a:lnTo>
                  <a:lnTo>
                    <a:pt x="136" y="250"/>
                  </a:lnTo>
                  <a:lnTo>
                    <a:pt x="0" y="330"/>
                  </a:lnTo>
                  <a:lnTo>
                    <a:pt x="122" y="220"/>
                  </a:lnTo>
                  <a:lnTo>
                    <a:pt x="0" y="111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chemeClr val="accent1"/>
                </a:gs>
              </a:gsLst>
              <a:path path="rect">
                <a:fillToRect l="50000" t="50000" r="50000" b="50000"/>
              </a:path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imes New Roman" pitchFamily="-65" charset="0"/>
              </a:endParaRPr>
            </a:p>
          </p:txBody>
        </p:sp>
        <p:sp>
          <p:nvSpPr>
            <p:cNvPr id="14" name="Freeform 40"/>
            <p:cNvSpPr>
              <a:spLocks/>
            </p:cNvSpPr>
            <p:nvPr/>
          </p:nvSpPr>
          <p:spPr bwMode="ltGray">
            <a:xfrm>
              <a:off x="179" y="277"/>
              <a:ext cx="75" cy="111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30" y="40"/>
                </a:cxn>
                <a:cxn ang="0">
                  <a:pos x="37" y="0"/>
                </a:cxn>
                <a:cxn ang="0">
                  <a:pos x="43" y="40"/>
                </a:cxn>
                <a:cxn ang="0">
                  <a:pos x="74" y="26"/>
                </a:cxn>
                <a:cxn ang="0">
                  <a:pos x="50" y="55"/>
                </a:cxn>
                <a:cxn ang="0">
                  <a:pos x="74" y="81"/>
                </a:cxn>
                <a:cxn ang="0">
                  <a:pos x="43" y="69"/>
                </a:cxn>
                <a:cxn ang="0">
                  <a:pos x="37" y="110"/>
                </a:cxn>
                <a:cxn ang="0">
                  <a:pos x="30" y="69"/>
                </a:cxn>
                <a:cxn ang="0">
                  <a:pos x="0" y="81"/>
                </a:cxn>
                <a:cxn ang="0">
                  <a:pos x="23" y="55"/>
                </a:cxn>
                <a:cxn ang="0">
                  <a:pos x="0" y="26"/>
                </a:cxn>
              </a:cxnLst>
              <a:rect l="0" t="0" r="r" b="b"/>
              <a:pathLst>
                <a:path w="75" h="111">
                  <a:moveTo>
                    <a:pt x="0" y="26"/>
                  </a:moveTo>
                  <a:lnTo>
                    <a:pt x="30" y="40"/>
                  </a:lnTo>
                  <a:lnTo>
                    <a:pt x="37" y="0"/>
                  </a:lnTo>
                  <a:lnTo>
                    <a:pt x="43" y="40"/>
                  </a:lnTo>
                  <a:lnTo>
                    <a:pt x="74" y="26"/>
                  </a:lnTo>
                  <a:lnTo>
                    <a:pt x="50" y="55"/>
                  </a:lnTo>
                  <a:lnTo>
                    <a:pt x="74" y="81"/>
                  </a:lnTo>
                  <a:lnTo>
                    <a:pt x="43" y="69"/>
                  </a:lnTo>
                  <a:lnTo>
                    <a:pt x="37" y="110"/>
                  </a:lnTo>
                  <a:lnTo>
                    <a:pt x="30" y="69"/>
                  </a:lnTo>
                  <a:lnTo>
                    <a:pt x="0" y="81"/>
                  </a:lnTo>
                  <a:lnTo>
                    <a:pt x="23" y="55"/>
                  </a:lnTo>
                  <a:lnTo>
                    <a:pt x="0" y="26"/>
                  </a:lnTo>
                </a:path>
              </a:pathLst>
            </a:custGeom>
            <a:solidFill>
              <a:srgbClr val="F9F9F9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imes New Roman" pitchFamily="-65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9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zenodo.org/communities/nl-ds-pd-l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doi.org/10.5281/zenodo.3471707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ic.dk/sites/default/files/Data%20Steward%20Education%20in%20Denmark_0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-fair.org/go-fair-initiative/go-trai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edison-project.net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va.nl/en/programmes/masters/information-studies-data-science/data-science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zenodo.org/communities/os-skills-dk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edsa-project.eu/mod/checklist/view.php?id=505" TargetMode="External"/><Relationship Id="rId2" Type="http://schemas.openxmlformats.org/officeDocument/2006/relationships/hyperlink" Target="https://mantra.edina.ac.uk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commons.esipfed.org/datamanagementshortcourse" TargetMode="External"/><Relationship Id="rId3" Type="http://schemas.openxmlformats.org/officeDocument/2006/relationships/hyperlink" Target="https://www.fosteropenscience.eu/resources" TargetMode="External"/><Relationship Id="rId7" Type="http://schemas.openxmlformats.org/officeDocument/2006/relationships/hyperlink" Target="https://www.uel.ac.uk/trad/outputs/resources/" TargetMode="External"/><Relationship Id="rId2" Type="http://schemas.openxmlformats.org/officeDocument/2006/relationships/hyperlink" Target="https://docs.google.com/spreadsheets/d/10RTW-nZk0x_mpQw2VAlttcc656MV9EeCaDe2lM4umb4/edit#gid=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dmrose.group.shef.ac.uk/?page_id=10" TargetMode="External"/><Relationship Id="rId5" Type="http://schemas.openxmlformats.org/officeDocument/2006/relationships/hyperlink" Target="http://www.dcc.ac.uk/training/training-and-reference-materials" TargetMode="External"/><Relationship Id="rId4" Type="http://schemas.openxmlformats.org/officeDocument/2006/relationships/hyperlink" Target="https://www.ukdataservice.ac.uk/use-data/advice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ISONcommunity/EDSF/wiki/EDSFhome" TargetMode="External"/><Relationship Id="rId2" Type="http://schemas.openxmlformats.org/officeDocument/2006/relationships/hyperlink" Target="https://github.com/EDISONcommunity/EDS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dison-project.net/" TargetMode="External"/><Relationship Id="rId4" Type="http://schemas.openxmlformats.org/officeDocument/2006/relationships/hyperlink" Target="mailto:edison-net@list.uva.nl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564" y="2168860"/>
            <a:ext cx="7920880" cy="1584176"/>
          </a:xfrm>
          <a:noFill/>
        </p:spPr>
        <p:txBody>
          <a:bodyPr lIns="91905" rIns="91905">
            <a:noAutofit/>
          </a:bodyPr>
          <a:lstStyle/>
          <a:p>
            <a:pPr algn="ctr"/>
            <a:r>
              <a:rPr lang="en-US" sz="2000" dirty="0"/>
              <a:t>Building FAIR Data Competence Framework for Higher Education  </a:t>
            </a:r>
            <a:br>
              <a:rPr lang="en-US" sz="2000" dirty="0"/>
            </a:br>
            <a:r>
              <a:rPr lang="en-GB" sz="2000" dirty="0"/>
              <a:t>as a way to professionalise Data Stewardship</a:t>
            </a:r>
            <a:br>
              <a:rPr lang="en-GB" sz="2000" dirty="0"/>
            </a:br>
            <a:r>
              <a:rPr lang="en-GB" sz="2000" dirty="0"/>
              <a:t>(</a:t>
            </a:r>
            <a:r>
              <a:rPr lang="en-GB" sz="2000" dirty="0" err="1"/>
              <a:t>FAIRsFAIR</a:t>
            </a:r>
            <a:r>
              <a:rPr lang="en-GB" sz="2000" dirty="0"/>
              <a:t> T7.3 work)</a:t>
            </a:r>
            <a:endParaRPr lang="en-GB" sz="1600" i="1" dirty="0">
              <a:solidFill>
                <a:srgbClr val="245E76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25837" y="4221088"/>
            <a:ext cx="5118572" cy="1774146"/>
          </a:xfrm>
          <a:noFill/>
        </p:spPr>
        <p:txBody>
          <a:bodyPr lIns="91905" rIns="91905">
            <a:normAutofit/>
          </a:bodyPr>
          <a:lstStyle/>
          <a:p>
            <a:r>
              <a:rPr lang="en-US" sz="2300" dirty="0"/>
              <a:t>Yuri Demchenko</a:t>
            </a:r>
          </a:p>
          <a:p>
            <a:r>
              <a:rPr lang="en-US" sz="2300" dirty="0"/>
              <a:t>University of Amsterdam</a:t>
            </a:r>
          </a:p>
          <a:p>
            <a:r>
              <a:rPr lang="en-US" sz="2000" dirty="0" err="1"/>
              <a:t>FAIRsFAIR</a:t>
            </a:r>
            <a:r>
              <a:rPr lang="en-US" sz="2000" dirty="0"/>
              <a:t> WP7 Workshop</a:t>
            </a:r>
          </a:p>
          <a:p>
            <a:r>
              <a:rPr lang="en-US" sz="2000" dirty="0"/>
              <a:t>8-9 October 2020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251" y="5937101"/>
            <a:ext cx="2193773" cy="664537"/>
          </a:xfrm>
          <a:prstGeom prst="rect">
            <a:avLst/>
          </a:prstGeom>
        </p:spPr>
      </p:pic>
      <p:pic>
        <p:nvPicPr>
          <p:cNvPr id="8" name="Picture 2" descr="https://www.fairsfair.eu/sites/all/themes/arcadia/logo.png">
            <a:extLst>
              <a:ext uri="{FF2B5EF4-FFF2-40B4-BE49-F238E27FC236}">
                <a16:creationId xmlns:a16="http://schemas.microsoft.com/office/drawing/2014/main" id="{5549B823-31EE-4C40-BC29-CC02FC078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9" y="5730895"/>
            <a:ext cx="4014680" cy="82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F7CFA83D-2D68-4636-A851-54646F73BEA4}"/>
              </a:ext>
            </a:extLst>
          </p:cNvPr>
          <p:cNvSpPr txBox="1">
            <a:spLocks noChangeArrowheads="1"/>
          </p:cNvSpPr>
          <p:nvPr/>
        </p:nvSpPr>
        <p:spPr>
          <a:xfrm>
            <a:off x="863588" y="177038"/>
            <a:ext cx="7776864" cy="1584176"/>
          </a:xfrm>
          <a:prstGeom prst="rect">
            <a:avLst/>
          </a:prstGeom>
          <a:noFill/>
        </p:spPr>
        <p:txBody>
          <a:bodyPr vert="horz" lIns="91905" tIns="45720" rIns="91905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F0000"/>
                </a:solidFill>
              </a:rPr>
              <a:t>Draft – Document for discussion</a:t>
            </a:r>
          </a:p>
          <a:p>
            <a:pPr algn="ctr"/>
            <a:endParaRPr lang="en-US" sz="3200" i="1" dirty="0">
              <a:solidFill>
                <a:srgbClr val="FF0000"/>
              </a:solidFill>
            </a:endParaRPr>
          </a:p>
          <a:p>
            <a:pPr algn="ctr"/>
            <a:r>
              <a:rPr lang="en-US" sz="3200" i="1" dirty="0">
                <a:solidFill>
                  <a:srgbClr val="FF0000"/>
                </a:solidFill>
              </a:rPr>
              <a:t>Changes will apply without notice</a:t>
            </a:r>
            <a:endParaRPr lang="en-GB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680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E647-8D99-4C0A-941E-7AC6F95C0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Data Science Team – Variety of Roles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C8388-B5F2-45F4-A33D-304DC5E2B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2360" y="1268760"/>
            <a:ext cx="1152128" cy="504056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86AD2-6F20-429E-855F-CB2F07D0B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B92CC-498A-4FB3-B451-D74CF5CE7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A4FB5-5640-4F49-8669-30DF740F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D08BC5-8D5E-4FA6-8918-95D31F1F0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4" y="1160262"/>
            <a:ext cx="8949124" cy="514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67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B407B-BEAE-4973-ABDD-FAA0885F5D6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dirty="0" err="1"/>
              <a:t>FAIRsFAIR</a:t>
            </a:r>
            <a:r>
              <a:rPr lang="en-US" dirty="0"/>
              <a:t>: FAIR Data Competence Framework –Pillars and Cooperation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423E1-125B-4097-8A51-B6BD6A756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EOSCpilot</a:t>
            </a:r>
            <a:r>
              <a:rPr lang="en-US" sz="2400" dirty="0"/>
              <a:t> FAIR4S Data Stewardship Competence Framework</a:t>
            </a:r>
          </a:p>
          <a:p>
            <a:r>
              <a:rPr lang="en-US" sz="2400" dirty="0"/>
              <a:t>ELIXIR Data Stewardship Competence Framework</a:t>
            </a:r>
          </a:p>
          <a:p>
            <a:r>
              <a:rPr lang="en-US" sz="2400" dirty="0" err="1"/>
              <a:t>DeIC</a:t>
            </a:r>
            <a:r>
              <a:rPr lang="en-US" sz="2400" dirty="0"/>
              <a:t> and DM Forum: Report on National Coordination of Data Steward Education in Denmark </a:t>
            </a:r>
          </a:p>
          <a:p>
            <a:r>
              <a:rPr lang="en-US" sz="2400" dirty="0"/>
              <a:t>GO FAIR Data Principles and Maturity Framework</a:t>
            </a:r>
          </a:p>
          <a:p>
            <a:r>
              <a:rPr lang="en-US" sz="2400" dirty="0"/>
              <a:t>Belmont Forum Curriculum recommendations</a:t>
            </a:r>
          </a:p>
          <a:p>
            <a:r>
              <a:rPr lang="en-US" sz="2400" dirty="0"/>
              <a:t>DAMA BoK (2007) – DAMAI Data Management Body of Knowledge</a:t>
            </a:r>
          </a:p>
          <a:p>
            <a:r>
              <a:rPr lang="en-US" sz="2400" dirty="0"/>
              <a:t>EDISON Data Science Framework (EDSF) and EDISON Community Initiative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F9675-E18D-497B-BE26-1159A4FFB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13E33-BDF9-44F0-A732-8F686ABD3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A67C3-1D9A-4C0A-9BB0-FE3F2588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16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849" y="922117"/>
            <a:ext cx="6590813" cy="478605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75DA-277F-B548-B500-1BF71FE23091}" type="slidenum">
              <a:rPr lang="it-IT" smtClean="0"/>
              <a:t>12</a:t>
            </a:fld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596" y="342849"/>
            <a:ext cx="7886700" cy="748368"/>
          </a:xfrm>
        </p:spPr>
        <p:txBody>
          <a:bodyPr>
            <a:noAutofit/>
          </a:bodyPr>
          <a:lstStyle/>
          <a:p>
            <a:r>
              <a:rPr lang="en-US" sz="3200" dirty="0" err="1"/>
              <a:t>EOSCpilot</a:t>
            </a:r>
            <a:r>
              <a:rPr lang="en-US" sz="3200" dirty="0"/>
              <a:t> FAIR4DS Data Steward Competences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205690" y="1340768"/>
            <a:ext cx="4618338" cy="4672077"/>
          </a:xfrm>
          <a:noFill/>
        </p:spPr>
        <p:txBody>
          <a:bodyPr>
            <a:normAutofit fontScale="62500" lnSpcReduction="20000"/>
          </a:bodyPr>
          <a:lstStyle/>
          <a:p>
            <a:r>
              <a:rPr lang="en-US" sz="2600" dirty="0"/>
              <a:t>Organisational capabilities for  sustaining FAIR data across projects</a:t>
            </a:r>
          </a:p>
          <a:p>
            <a:r>
              <a:rPr lang="en-US" sz="2600" dirty="0"/>
              <a:t>Stewardship skills to deliver FAIR data from projects</a:t>
            </a:r>
          </a:p>
          <a:p>
            <a:r>
              <a:rPr lang="en-US" sz="2600" dirty="0"/>
              <a:t>Data Stewardship Roles and </a:t>
            </a:r>
            <a:r>
              <a:rPr lang="en-US" sz="2600" dirty="0">
                <a:solidFill>
                  <a:srgbClr val="C00000"/>
                </a:solidFill>
              </a:rPr>
              <a:t>Shared responsibility</a:t>
            </a:r>
            <a:r>
              <a:rPr lang="en-US" sz="2600" dirty="0"/>
              <a:t>: </a:t>
            </a:r>
          </a:p>
          <a:p>
            <a:pPr lvl="1"/>
            <a:r>
              <a:rPr lang="en-US" dirty="0"/>
              <a:t>Data Stewards and researchers </a:t>
            </a:r>
          </a:p>
          <a:p>
            <a:r>
              <a:rPr lang="en-US" sz="2600" dirty="0"/>
              <a:t>59 competences grouped in</a:t>
            </a:r>
          </a:p>
          <a:p>
            <a:pPr lvl="1"/>
            <a:r>
              <a:rPr lang="en-US" sz="2600" dirty="0"/>
              <a:t>3 general groups</a:t>
            </a:r>
          </a:p>
          <a:p>
            <a:pPr lvl="2"/>
            <a:r>
              <a:rPr lang="en-US" sz="2200" dirty="0"/>
              <a:t>Govern and assess</a:t>
            </a:r>
          </a:p>
          <a:p>
            <a:pPr lvl="2"/>
            <a:r>
              <a:rPr lang="en-US" sz="2200" dirty="0"/>
              <a:t>Scope and resource</a:t>
            </a:r>
          </a:p>
          <a:p>
            <a:pPr lvl="2"/>
            <a:r>
              <a:rPr lang="en-US" sz="2200" dirty="0"/>
              <a:t>Advise and enable</a:t>
            </a:r>
          </a:p>
          <a:p>
            <a:pPr lvl="1"/>
            <a:r>
              <a:rPr lang="en-US" sz="2600" dirty="0"/>
              <a:t>6 Data (curation) lifecycle process stages</a:t>
            </a:r>
          </a:p>
          <a:p>
            <a:pPr lvl="2"/>
            <a:r>
              <a:rPr lang="en-US" sz="2200" dirty="0"/>
              <a:t>Plan and design</a:t>
            </a:r>
          </a:p>
          <a:p>
            <a:pPr lvl="2"/>
            <a:r>
              <a:rPr lang="en-US" sz="2200" dirty="0"/>
              <a:t>Capture and process</a:t>
            </a:r>
          </a:p>
          <a:p>
            <a:pPr lvl="2"/>
            <a:r>
              <a:rPr lang="en-US" sz="2200" dirty="0"/>
              <a:t>Integrate and analyse</a:t>
            </a:r>
          </a:p>
          <a:p>
            <a:pPr lvl="2"/>
            <a:r>
              <a:rPr lang="en-US" sz="2200" dirty="0"/>
              <a:t>Apprise and preserve</a:t>
            </a:r>
          </a:p>
          <a:p>
            <a:pPr lvl="2"/>
            <a:r>
              <a:rPr lang="en-US" sz="2200" dirty="0"/>
              <a:t>Publish and release</a:t>
            </a:r>
          </a:p>
          <a:p>
            <a:pPr lvl="2"/>
            <a:r>
              <a:rPr lang="en-US" sz="2200" dirty="0"/>
              <a:t>Expose and discover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4041CB-85CC-49E4-BBE3-3388D6715DB6}"/>
              </a:ext>
            </a:extLst>
          </p:cNvPr>
          <p:cNvSpPr txBox="1"/>
          <p:nvPr/>
        </p:nvSpPr>
        <p:spPr>
          <a:xfrm>
            <a:off x="408680" y="6012845"/>
            <a:ext cx="805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[ref] </a:t>
            </a:r>
            <a:r>
              <a:rPr lang="en-US" dirty="0" err="1"/>
              <a:t>EOSCpilot</a:t>
            </a:r>
            <a:r>
              <a:rPr lang="en-US" dirty="0"/>
              <a:t> D7.5 Strategy for sustainable development of skills and capabilities</a:t>
            </a:r>
          </a:p>
        </p:txBody>
      </p:sp>
    </p:spTree>
    <p:extLst>
      <p:ext uri="{BB962C8B-B14F-4D97-AF65-F5344CB8AC3E}">
        <p14:creationId xmlns:p14="http://schemas.microsoft.com/office/powerpoint/2010/main" val="1288945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8066-2543-4301-B03E-3C206B85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ELIXIR - Data Stewardship Competency framework (courtesy ELIXIR Project)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5B7DC-CBFB-4CCB-B3DD-7B800E27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7A7FA-01CE-4B20-9BAC-1797D5918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55530-EF1F-4B0C-9981-0CBB2740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7" name="Google Shape;168;p27" descr="A picture containing text&#10;&#10;Description automatically generated">
            <a:extLst>
              <a:ext uri="{FF2B5EF4-FFF2-40B4-BE49-F238E27FC236}">
                <a16:creationId xmlns:a16="http://schemas.microsoft.com/office/drawing/2014/main" id="{DBDC6942-6922-42A8-8774-938F3A3E222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47356" y="1284255"/>
            <a:ext cx="5796644" cy="428949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69;p27">
            <a:extLst>
              <a:ext uri="{FF2B5EF4-FFF2-40B4-BE49-F238E27FC236}">
                <a16:creationId xmlns:a16="http://schemas.microsoft.com/office/drawing/2014/main" id="{B5E6882F-31DB-456D-BCEE-BB0730F5728B}"/>
              </a:ext>
            </a:extLst>
          </p:cNvPr>
          <p:cNvSpPr txBox="1">
            <a:spLocks/>
          </p:cNvSpPr>
          <p:nvPr/>
        </p:nvSpPr>
        <p:spPr>
          <a:xfrm>
            <a:off x="158763" y="1196753"/>
            <a:ext cx="4629261" cy="17641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7" indent="0">
              <a:lnSpc>
                <a:spcPct val="115000"/>
              </a:lnSpc>
              <a:spcBef>
                <a:spcPts val="0"/>
              </a:spcBef>
              <a:buClr>
                <a:srgbClr val="002060"/>
              </a:buClr>
              <a:buSzPts val="2400"/>
              <a:buNone/>
            </a:pPr>
            <a:r>
              <a:rPr lang="en-US" sz="1600" b="1" dirty="0">
                <a:solidFill>
                  <a:srgbClr val="002060"/>
                </a:solidFill>
              </a:rPr>
              <a:t>Data Steward Roles and Competence Profiles</a:t>
            </a:r>
          </a:p>
          <a:p>
            <a:pPr indent="-285743">
              <a:lnSpc>
                <a:spcPct val="115000"/>
              </a:lnSpc>
              <a:spcBef>
                <a:spcPts val="0"/>
              </a:spcBef>
              <a:buClr>
                <a:srgbClr val="002060"/>
              </a:buClr>
              <a:buSzPts val="2400"/>
            </a:pPr>
            <a:r>
              <a:rPr lang="en-US" sz="1600" b="1" dirty="0">
                <a:solidFill>
                  <a:srgbClr val="002060"/>
                </a:solidFill>
              </a:rPr>
              <a:t>Policy: </a:t>
            </a:r>
            <a:r>
              <a:rPr lang="en-US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institute and policy focused </a:t>
            </a:r>
            <a:endParaRPr lang="en-US" sz="1600" dirty="0"/>
          </a:p>
          <a:p>
            <a:pPr indent="-285743">
              <a:lnSpc>
                <a:spcPct val="115000"/>
              </a:lnSpc>
              <a:spcBef>
                <a:spcPts val="0"/>
              </a:spcBef>
              <a:buClr>
                <a:srgbClr val="002060"/>
              </a:buClr>
              <a:buSzPts val="2400"/>
            </a:pPr>
            <a:r>
              <a:rPr lang="en-US" sz="1600" b="1" dirty="0">
                <a:solidFill>
                  <a:srgbClr val="002060"/>
                </a:solidFill>
              </a:rPr>
              <a:t>Research: </a:t>
            </a:r>
            <a:r>
              <a:rPr lang="en-US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project and research focused </a:t>
            </a:r>
            <a:endParaRPr lang="en-US" sz="1600" dirty="0"/>
          </a:p>
          <a:p>
            <a:pPr indent="-285743">
              <a:lnSpc>
                <a:spcPct val="115000"/>
              </a:lnSpc>
              <a:spcBef>
                <a:spcPts val="0"/>
              </a:spcBef>
              <a:buClr>
                <a:srgbClr val="002060"/>
              </a:buClr>
              <a:buSzPts val="2400"/>
            </a:pPr>
            <a:r>
              <a:rPr lang="en-US" sz="1600" b="1" dirty="0">
                <a:solidFill>
                  <a:srgbClr val="002060"/>
                </a:solidFill>
              </a:rPr>
              <a:t>Infrastructure: </a:t>
            </a:r>
            <a:r>
              <a:rPr lang="en-US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data handling and e-infrastructure focused</a:t>
            </a:r>
          </a:p>
          <a:p>
            <a:pPr indent="-285743">
              <a:lnSpc>
                <a:spcPct val="115000"/>
              </a:lnSpc>
              <a:spcBef>
                <a:spcPts val="0"/>
              </a:spcBef>
              <a:buClr>
                <a:srgbClr val="002060"/>
              </a:buClr>
              <a:buSzPts val="2400"/>
            </a:pPr>
            <a:r>
              <a:rPr lang="en-US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Activities – Knowledge – Learning Objectives</a:t>
            </a:r>
            <a:endParaRPr lang="en-US" sz="24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49" indent="0">
              <a:lnSpc>
                <a:spcPct val="115000"/>
              </a:lnSpc>
              <a:spcBef>
                <a:spcPts val="0"/>
              </a:spcBef>
              <a:buClr>
                <a:srgbClr val="002060"/>
              </a:buClr>
              <a:buSzPts val="2400"/>
              <a:buFont typeface="Arial" pitchFamily="34" charset="0"/>
              <a:buNone/>
            </a:pPr>
            <a:r>
              <a:rPr lang="en-US" sz="32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dirty="0"/>
          </a:p>
          <a:p>
            <a:pPr marL="685783" lvl="1" indent="-171446">
              <a:lnSpc>
                <a:spcPct val="115000"/>
              </a:lnSpc>
              <a:spcBef>
                <a:spcPts val="0"/>
              </a:spcBef>
              <a:buClr>
                <a:srgbClr val="002060"/>
              </a:buClr>
              <a:buSzPts val="2400"/>
              <a:buFont typeface="Arial" pitchFamily="34" charset="0"/>
              <a:buNone/>
            </a:pPr>
            <a:endParaRPr lang="en-US" sz="28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92" indent="-171446">
              <a:lnSpc>
                <a:spcPct val="115000"/>
              </a:lnSpc>
              <a:spcBef>
                <a:spcPts val="0"/>
              </a:spcBef>
              <a:buClr>
                <a:srgbClr val="002060"/>
              </a:buClr>
              <a:buSzPts val="2400"/>
              <a:buFont typeface="Arial" pitchFamily="34" charset="0"/>
              <a:buNone/>
            </a:pPr>
            <a:endParaRPr lang="en-US" sz="3200"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73;p27">
            <a:extLst>
              <a:ext uri="{FF2B5EF4-FFF2-40B4-BE49-F238E27FC236}">
                <a16:creationId xmlns:a16="http://schemas.microsoft.com/office/drawing/2014/main" id="{98111C44-D691-4AC2-8DF8-D6E0D0C038F8}"/>
              </a:ext>
            </a:extLst>
          </p:cNvPr>
          <p:cNvSpPr/>
          <p:nvPr/>
        </p:nvSpPr>
        <p:spPr>
          <a:xfrm>
            <a:off x="158763" y="5886350"/>
            <a:ext cx="6638105" cy="61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GB" sz="1050" b="1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ZonMw</a:t>
            </a:r>
            <a:r>
              <a:rPr lang="en-GB" sz="105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&amp; ELIXIR-NL funded project “Towards FAIR Data Steward as profession for the Life Sciences”</a:t>
            </a:r>
            <a:endParaRPr sz="1050" b="1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6675">
              <a:spcBef>
                <a:spcPts val="375"/>
              </a:spcBef>
              <a:buClr>
                <a:srgbClr val="000000"/>
              </a:buClr>
              <a:buSzPts val="1400"/>
              <a:buFont typeface="Courier New"/>
              <a:buChar char="o"/>
            </a:pPr>
            <a:r>
              <a:rPr lang="en-GB" sz="105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All project output: </a:t>
            </a:r>
            <a:r>
              <a:rPr lang="en-GB" sz="105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https://zenodo.org/communities/nl-ds-pd-ls/</a:t>
            </a:r>
            <a:r>
              <a:rPr lang="en-GB" sz="105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350" dirty="0"/>
          </a:p>
          <a:p>
            <a:pPr indent="-66675">
              <a:spcBef>
                <a:spcPts val="375"/>
              </a:spcBef>
              <a:buClr>
                <a:srgbClr val="000000"/>
              </a:buClr>
              <a:buSzPts val="1400"/>
              <a:buFont typeface="Courier New"/>
              <a:buChar char="o"/>
            </a:pPr>
            <a:r>
              <a:rPr lang="en-GB" sz="105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Final report (Oct 3, 2019): </a:t>
            </a:r>
            <a:r>
              <a:rPr lang="en-GB" sz="105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https://doi.org/10.5281/zenodo.3471707</a:t>
            </a:r>
            <a:r>
              <a:rPr lang="en-GB" sz="105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35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EFB460-38AC-4A94-BBAD-4EBB450B5DAA}"/>
              </a:ext>
            </a:extLst>
          </p:cNvPr>
          <p:cNvGrpSpPr/>
          <p:nvPr/>
        </p:nvGrpSpPr>
        <p:grpSpPr>
          <a:xfrm>
            <a:off x="6408204" y="5947625"/>
            <a:ext cx="1926293" cy="397219"/>
            <a:chOff x="7063244" y="5527899"/>
            <a:chExt cx="1926293" cy="397219"/>
          </a:xfrm>
        </p:grpSpPr>
        <p:pic>
          <p:nvPicPr>
            <p:cNvPr id="11" name="Google Shape;171;p27">
              <a:extLst>
                <a:ext uri="{FF2B5EF4-FFF2-40B4-BE49-F238E27FC236}">
                  <a16:creationId xmlns:a16="http://schemas.microsoft.com/office/drawing/2014/main" id="{697302F5-2EAB-4C4C-945A-3224CD188A47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74712" y="5634842"/>
              <a:ext cx="914825" cy="2824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74;p27">
              <a:extLst>
                <a:ext uri="{FF2B5EF4-FFF2-40B4-BE49-F238E27FC236}">
                  <a16:creationId xmlns:a16="http://schemas.microsoft.com/office/drawing/2014/main" id="{7A5174D6-B8C5-40FA-B17F-4FF06794CB61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063244" y="5527899"/>
              <a:ext cx="832265" cy="3972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Google Shape;169;p27">
            <a:extLst>
              <a:ext uri="{FF2B5EF4-FFF2-40B4-BE49-F238E27FC236}">
                <a16:creationId xmlns:a16="http://schemas.microsoft.com/office/drawing/2014/main" id="{EAE830AB-BB82-449A-AB7B-F1D104248182}"/>
              </a:ext>
            </a:extLst>
          </p:cNvPr>
          <p:cNvSpPr txBox="1">
            <a:spLocks/>
          </p:cNvSpPr>
          <p:nvPr/>
        </p:nvSpPr>
        <p:spPr>
          <a:xfrm>
            <a:off x="111019" y="3184356"/>
            <a:ext cx="3992929" cy="270199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7" indent="0">
              <a:lnSpc>
                <a:spcPct val="115000"/>
              </a:lnSpc>
              <a:spcBef>
                <a:spcPts val="0"/>
              </a:spcBef>
              <a:buClr>
                <a:srgbClr val="002060"/>
              </a:buClr>
              <a:buSzPts val="2400"/>
              <a:buNone/>
            </a:pPr>
            <a:r>
              <a:rPr lang="en-US" sz="1600" dirty="0">
                <a:solidFill>
                  <a:srgbClr val="002060"/>
                </a:solidFill>
                <a:cs typeface="Calibri" panose="020F0502020204030204" pitchFamily="34" charset="0"/>
              </a:rPr>
              <a:t>Competence groups</a:t>
            </a:r>
          </a:p>
          <a:p>
            <a:pPr marL="57157" indent="0">
              <a:lnSpc>
                <a:spcPct val="115000"/>
              </a:lnSpc>
              <a:spcBef>
                <a:spcPts val="0"/>
              </a:spcBef>
              <a:buClr>
                <a:srgbClr val="002060"/>
              </a:buClr>
              <a:buSzPts val="2400"/>
              <a:buNone/>
            </a:pPr>
            <a:r>
              <a:rPr lang="en-US" sz="1600" dirty="0">
                <a:solidFill>
                  <a:srgbClr val="002060"/>
                </a:solidFill>
                <a:cs typeface="Calibri" panose="020F0502020204030204" pitchFamily="34" charset="0"/>
              </a:rPr>
              <a:t>1) Policy/Strategy</a:t>
            </a:r>
          </a:p>
          <a:p>
            <a:pPr marL="57157" indent="0">
              <a:lnSpc>
                <a:spcPct val="115000"/>
              </a:lnSpc>
              <a:spcBef>
                <a:spcPts val="0"/>
              </a:spcBef>
              <a:buClr>
                <a:srgbClr val="002060"/>
              </a:buClr>
              <a:buSzPts val="2400"/>
              <a:buNone/>
            </a:pPr>
            <a:r>
              <a:rPr lang="en-US" sz="1600" dirty="0">
                <a:solidFill>
                  <a:srgbClr val="002060"/>
                </a:solidFill>
                <a:cs typeface="Calibri" panose="020F0502020204030204" pitchFamily="34" charset="0"/>
              </a:rPr>
              <a:t>2) Compliance</a:t>
            </a:r>
          </a:p>
          <a:p>
            <a:pPr marL="57157" indent="0">
              <a:lnSpc>
                <a:spcPct val="115000"/>
              </a:lnSpc>
              <a:spcBef>
                <a:spcPts val="0"/>
              </a:spcBef>
              <a:buClr>
                <a:srgbClr val="002060"/>
              </a:buClr>
              <a:buSzPts val="2400"/>
              <a:buNone/>
            </a:pPr>
            <a:r>
              <a:rPr lang="en-US" sz="1600" dirty="0">
                <a:solidFill>
                  <a:srgbClr val="002060"/>
                </a:solidFill>
                <a:cs typeface="Calibri" panose="020F0502020204030204" pitchFamily="34" charset="0"/>
              </a:rPr>
              <a:t>3) Alignment with FAIR data principles</a:t>
            </a:r>
          </a:p>
          <a:p>
            <a:pPr marL="57157" indent="0">
              <a:lnSpc>
                <a:spcPct val="115000"/>
              </a:lnSpc>
              <a:spcBef>
                <a:spcPts val="0"/>
              </a:spcBef>
              <a:buClr>
                <a:srgbClr val="002060"/>
              </a:buClr>
              <a:buSzPts val="2400"/>
              <a:buNone/>
            </a:pPr>
            <a:r>
              <a:rPr lang="en-US" sz="1600" dirty="0">
                <a:solidFill>
                  <a:srgbClr val="002060"/>
                </a:solidFill>
                <a:cs typeface="Calibri" panose="020F0502020204030204" pitchFamily="34" charset="0"/>
              </a:rPr>
              <a:t>4) Services</a:t>
            </a:r>
          </a:p>
          <a:p>
            <a:pPr marL="57157" indent="0">
              <a:lnSpc>
                <a:spcPct val="115000"/>
              </a:lnSpc>
              <a:spcBef>
                <a:spcPts val="0"/>
              </a:spcBef>
              <a:buClr>
                <a:srgbClr val="002060"/>
              </a:buClr>
              <a:buSzPts val="2400"/>
              <a:buNone/>
            </a:pPr>
            <a:r>
              <a:rPr lang="en-US" sz="1600" dirty="0">
                <a:solidFill>
                  <a:srgbClr val="002060"/>
                </a:solidFill>
                <a:cs typeface="Calibri" panose="020F0502020204030204" pitchFamily="34" charset="0"/>
              </a:rPr>
              <a:t>5) Infrastructure</a:t>
            </a:r>
          </a:p>
          <a:p>
            <a:pPr marL="57157" indent="0">
              <a:lnSpc>
                <a:spcPct val="115000"/>
              </a:lnSpc>
              <a:spcBef>
                <a:spcPts val="0"/>
              </a:spcBef>
              <a:buClr>
                <a:srgbClr val="002060"/>
              </a:buClr>
              <a:buSzPts val="2400"/>
              <a:buNone/>
            </a:pPr>
            <a:r>
              <a:rPr lang="en-US" sz="1600" dirty="0">
                <a:solidFill>
                  <a:srgbClr val="002060"/>
                </a:solidFill>
                <a:cs typeface="Calibri" panose="020F0502020204030204" pitchFamily="34" charset="0"/>
              </a:rPr>
              <a:t>6) Knowledge Management</a:t>
            </a:r>
          </a:p>
          <a:p>
            <a:pPr marL="57157" indent="0">
              <a:lnSpc>
                <a:spcPct val="115000"/>
              </a:lnSpc>
              <a:spcBef>
                <a:spcPts val="0"/>
              </a:spcBef>
              <a:buClr>
                <a:srgbClr val="002060"/>
              </a:buClr>
              <a:buSzPts val="2400"/>
              <a:buNone/>
            </a:pPr>
            <a:r>
              <a:rPr lang="en-US" sz="1600" dirty="0">
                <a:solidFill>
                  <a:srgbClr val="002060"/>
                </a:solidFill>
                <a:cs typeface="Calibri" panose="020F0502020204030204" pitchFamily="34" charset="0"/>
              </a:rPr>
              <a:t>7) Network</a:t>
            </a:r>
          </a:p>
          <a:p>
            <a:pPr marL="57157" indent="0">
              <a:lnSpc>
                <a:spcPct val="115000"/>
              </a:lnSpc>
              <a:spcBef>
                <a:spcPts val="0"/>
              </a:spcBef>
              <a:buClr>
                <a:srgbClr val="002060"/>
              </a:buClr>
              <a:buSzPts val="2400"/>
              <a:buNone/>
            </a:pPr>
            <a:r>
              <a:rPr lang="en-US" sz="1600" dirty="0">
                <a:solidFill>
                  <a:srgbClr val="002060"/>
                </a:solidFill>
                <a:cs typeface="Calibri" panose="020F0502020204030204" pitchFamily="34" charset="0"/>
              </a:rPr>
              <a:t>8) Data sharing</a:t>
            </a:r>
          </a:p>
          <a:p>
            <a:pPr indent="-285743">
              <a:lnSpc>
                <a:spcPct val="115000"/>
              </a:lnSpc>
              <a:spcBef>
                <a:spcPts val="0"/>
              </a:spcBef>
              <a:buClr>
                <a:srgbClr val="002060"/>
              </a:buClr>
              <a:buSzPts val="2400"/>
            </a:pPr>
            <a:endParaRPr lang="en-US" sz="1600" dirty="0">
              <a:solidFill>
                <a:srgbClr val="002060"/>
              </a:solidFill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3C715E-B095-4CD6-AD09-6086CD7858D1}"/>
              </a:ext>
            </a:extLst>
          </p:cNvPr>
          <p:cNvSpPr txBox="1"/>
          <p:nvPr/>
        </p:nvSpPr>
        <p:spPr>
          <a:xfrm>
            <a:off x="5138256" y="2024844"/>
            <a:ext cx="3988721" cy="5293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91440" tIns="18288" bIns="18288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most complete framework for Data </a:t>
            </a:r>
          </a:p>
          <a:p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Stewardship training curriculum development</a:t>
            </a:r>
          </a:p>
        </p:txBody>
      </p:sp>
    </p:spTree>
    <p:extLst>
      <p:ext uri="{BB962C8B-B14F-4D97-AF65-F5344CB8AC3E}">
        <p14:creationId xmlns:p14="http://schemas.microsoft.com/office/powerpoint/2010/main" val="1911555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20E5-DE99-4ACC-8908-283958A7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148168"/>
            <a:ext cx="7884877" cy="672100"/>
          </a:xfrm>
        </p:spPr>
        <p:txBody>
          <a:bodyPr>
            <a:noAutofit/>
          </a:bodyPr>
          <a:lstStyle/>
          <a:p>
            <a:r>
              <a:rPr lang="en-US" sz="2400" dirty="0" err="1"/>
              <a:t>DeIC</a:t>
            </a:r>
            <a:r>
              <a:rPr lang="en-US" sz="2400" dirty="0"/>
              <a:t> 2020 and DM Forum: Report “National Coordination of Data Steward Education in Denmark”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FD86F-570E-4278-8451-E7C135FEA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Report focuses on the future education of Data Stewards </a:t>
            </a:r>
            <a:r>
              <a:rPr lang="en-US" sz="2400" dirty="0">
                <a:hlinkClick r:id="rId2"/>
              </a:rPr>
              <a:t>https://www.deic.dk/sites/default/files/Data%20Steward%20Education%20in%20Denmark_0.pdf</a:t>
            </a:r>
            <a:endParaRPr lang="en-US" sz="2400" dirty="0"/>
          </a:p>
          <a:p>
            <a:r>
              <a:rPr lang="en-US" sz="2400" dirty="0"/>
              <a:t>Analysis based on </a:t>
            </a:r>
          </a:p>
          <a:p>
            <a:pPr lvl="1"/>
            <a:r>
              <a:rPr lang="en-US" sz="2000" dirty="0" err="1"/>
              <a:t>LinedIn</a:t>
            </a:r>
            <a:r>
              <a:rPr lang="en-US" sz="2000" dirty="0"/>
              <a:t> profiles analysis – 74 profiles – March 2019</a:t>
            </a:r>
          </a:p>
          <a:p>
            <a:pPr lvl="1"/>
            <a:r>
              <a:rPr lang="en-US" sz="2000" dirty="0"/>
              <a:t>Job vacancies database in Denmark – 119 vacancies of Data Scientist – March-April 2019</a:t>
            </a:r>
          </a:p>
          <a:p>
            <a:pPr lvl="1"/>
            <a:r>
              <a:rPr lang="en-US" sz="2000" dirty="0"/>
              <a:t>Questionnaire September 2019 – 86 complete responses (42 partial)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9ACBE-3886-4729-A66E-9BA655D9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9872C-7C73-4CD7-9318-A015B8655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ABF94-58D7-441E-A9B5-685329DD9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623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BFD8-37CC-4C4E-B09F-6F2EB1DB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DeiC</a:t>
            </a:r>
            <a:r>
              <a:rPr lang="en-US" dirty="0"/>
              <a:t> Data Stewardship Curriculum principles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BC3DD-8095-4991-AC3B-48AD96CD9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268760"/>
            <a:ext cx="3960440" cy="277230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/>
              <a:t>Four roles for Data Stewards</a:t>
            </a:r>
          </a:p>
          <a:p>
            <a:pPr lvl="1"/>
            <a:r>
              <a:rPr lang="en-US" sz="2000" dirty="0"/>
              <a:t>Administrator</a:t>
            </a:r>
          </a:p>
          <a:p>
            <a:pPr lvl="1"/>
            <a:r>
              <a:rPr lang="en-US" sz="2000" dirty="0"/>
              <a:t>Analyst</a:t>
            </a:r>
          </a:p>
          <a:p>
            <a:pPr lvl="1"/>
            <a:r>
              <a:rPr lang="en-US" sz="2000" dirty="0"/>
              <a:t>Developer</a:t>
            </a:r>
          </a:p>
          <a:p>
            <a:pPr lvl="1"/>
            <a:r>
              <a:rPr lang="en-US" sz="2000" dirty="0"/>
              <a:t>Agent of change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D0465-1A41-42E8-A5B3-E482F3394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ADDFF-83A2-423E-B77F-66EC24CF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003A-D7F2-4FD3-8FE0-769EADAB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1AE5A3-AD10-48A9-B496-42ED00BE3A95}"/>
              </a:ext>
            </a:extLst>
          </p:cNvPr>
          <p:cNvSpPr txBox="1">
            <a:spLocks/>
          </p:cNvSpPr>
          <p:nvPr/>
        </p:nvSpPr>
        <p:spPr>
          <a:xfrm>
            <a:off x="4793195" y="1268760"/>
            <a:ext cx="3960440" cy="27723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Three modes for Data Stewards education (using personas </a:t>
            </a:r>
            <a:r>
              <a:rPr lang="en-US" sz="2400" dirty="0" err="1"/>
              <a:t>modle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Student with Bachelor degree</a:t>
            </a:r>
          </a:p>
          <a:p>
            <a:pPr lvl="1"/>
            <a:r>
              <a:rPr lang="en-US" sz="2000" dirty="0"/>
              <a:t>Student with PhD and equivalent</a:t>
            </a:r>
          </a:p>
          <a:p>
            <a:pPr lvl="1"/>
            <a:r>
              <a:rPr lang="en-US" sz="2000" dirty="0"/>
              <a:t> Continuing and professional education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F49C20-A033-4F12-A050-59F783041FDE}"/>
              </a:ext>
            </a:extLst>
          </p:cNvPr>
          <p:cNvSpPr txBox="1">
            <a:spLocks/>
          </p:cNvSpPr>
          <p:nvPr/>
        </p:nvSpPr>
        <p:spPr>
          <a:xfrm>
            <a:off x="199781" y="4212554"/>
            <a:ext cx="3960440" cy="1952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Competences defined</a:t>
            </a:r>
          </a:p>
          <a:p>
            <a:pPr lvl="1"/>
            <a:r>
              <a:rPr lang="en-US" sz="2000" dirty="0"/>
              <a:t>6 competence groups, 22 competences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B8878C6-B2E1-43B5-8153-BCE505B41745}"/>
              </a:ext>
            </a:extLst>
          </p:cNvPr>
          <p:cNvSpPr txBox="1">
            <a:spLocks/>
          </p:cNvSpPr>
          <p:nvPr/>
        </p:nvSpPr>
        <p:spPr>
          <a:xfrm>
            <a:off x="4793195" y="4194138"/>
            <a:ext cx="3960440" cy="22491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Education/Training Format</a:t>
            </a:r>
          </a:p>
          <a:p>
            <a:pPr lvl="1"/>
            <a:r>
              <a:rPr lang="en-US" dirty="0"/>
              <a:t>Master – 1-2 </a:t>
            </a:r>
            <a:r>
              <a:rPr lang="en-US" dirty="0" err="1"/>
              <a:t>yrs</a:t>
            </a:r>
            <a:endParaRPr lang="en-US" dirty="0"/>
          </a:p>
          <a:p>
            <a:pPr lvl="1"/>
            <a:r>
              <a:rPr lang="en-US" dirty="0"/>
              <a:t>PhD/Practitioner</a:t>
            </a:r>
          </a:p>
          <a:p>
            <a:pPr lvl="2"/>
            <a:r>
              <a:rPr lang="en-US" dirty="0"/>
              <a:t>Professional training</a:t>
            </a:r>
          </a:p>
          <a:p>
            <a:pPr lvl="2"/>
            <a:r>
              <a:rPr lang="en-US" dirty="0"/>
              <a:t>Continuous education</a:t>
            </a:r>
          </a:p>
          <a:p>
            <a:pPr lvl="2"/>
            <a:r>
              <a:rPr lang="en-US" dirty="0"/>
              <a:t>Competence Centers </a:t>
            </a:r>
          </a:p>
          <a:p>
            <a:pPr lvl="2"/>
            <a:r>
              <a:rPr lang="en-US" dirty="0"/>
              <a:t>MOOC/Self education </a:t>
            </a:r>
          </a:p>
        </p:txBody>
      </p:sp>
    </p:spTree>
    <p:extLst>
      <p:ext uri="{BB962C8B-B14F-4D97-AF65-F5344CB8AC3E}">
        <p14:creationId xmlns:p14="http://schemas.microsoft.com/office/powerpoint/2010/main" val="1298847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DE46B-6635-44D9-8804-DEB98972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Belmont Forum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3E9C0-6CEC-499F-A543-6FA7A32EB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Study: </a:t>
            </a:r>
            <a:r>
              <a:rPr lang="en-US" sz="18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Skills Gap Analysis e-Infrastructures and Data Management in Global Change Research by </a:t>
            </a:r>
            <a:r>
              <a:rPr lang="en-US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The Belmont Forum e-Infrastructure and Data Management (e-IDM) group</a:t>
            </a:r>
          </a:p>
          <a:p>
            <a:pPr algn="l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Recommendations for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Multi-, inter- and trans-disciplinary curriculum design</a:t>
            </a:r>
          </a:p>
          <a:p>
            <a:r>
              <a:rPr lang="en-US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Main subject groups (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= first year PhD; B = final year PhD; C = postdoc, D = mid-career, Principal Investigators </a:t>
            </a:r>
            <a:r>
              <a:rPr lang="en-US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i. Programming for data intensive research (for those who already code) (A)</a:t>
            </a:r>
          </a:p>
          <a:p>
            <a:pPr marL="457200" lvl="1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ii. Environmental data: expectations and limitations (A)</a:t>
            </a:r>
          </a:p>
          <a:p>
            <a:pPr marL="457200" lvl="1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iii. Introduction to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visualising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environmental data (A and B)</a:t>
            </a:r>
          </a:p>
          <a:p>
            <a:pPr marL="457200" lvl="1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iv. Data management (A and B) </a:t>
            </a:r>
          </a:p>
          <a:p>
            <a:pPr marL="457200" lvl="1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v. Interdisciplinary data exchange (B, C and D, mixed classes engineers, social and environmental scientists) </a:t>
            </a:r>
          </a:p>
          <a:p>
            <a:pPr marL="400050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OPTIONAL</a:t>
            </a:r>
          </a:p>
          <a:p>
            <a:pPr marL="457200" lvl="1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vi. Software development ideas for scientific coding (C and D) </a:t>
            </a:r>
          </a:p>
          <a:p>
            <a:pPr marL="457200" lvl="1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vii. Object orientated programming (C and D) viii. Introductory data science topics (C and D)</a:t>
            </a:r>
          </a:p>
          <a:p>
            <a:pPr marL="457200" lvl="1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ix. Data organisation (A to D)</a:t>
            </a:r>
          </a:p>
          <a:p>
            <a:endParaRPr lang="en-US" sz="18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B1A6B-DFE2-4CBA-8DD9-222ADE6F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2B67C-5839-45A9-A26D-C77AD3B01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0ED3C-283B-41ED-8E68-4261BCE5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451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4914-6F94-4A09-BC31-857A0384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b="0" u="none" strike="noStrike" baseline="0" dirty="0">
                <a:latin typeface="Calibri" panose="020F0502020204030204" pitchFamily="34" charset="0"/>
              </a:rPr>
              <a:t>Data Science Curriculum </a:t>
            </a:r>
            <a:r>
              <a:rPr lang="de-DE" sz="3200" b="0" u="none" strike="noStrike" baseline="0" dirty="0" err="1">
                <a:latin typeface="Calibri" panose="020F0502020204030204" pitchFamily="34" charset="0"/>
              </a:rPr>
              <a:t>Structure</a:t>
            </a:r>
            <a:r>
              <a:rPr lang="de-DE" sz="3200" b="0" u="none" strike="noStrike" baseline="0" dirty="0">
                <a:latin typeface="Calibri" panose="020F0502020204030204" pitchFamily="34" charset="0"/>
              </a:rPr>
              <a:t>  </a:t>
            </a:r>
            <a:br>
              <a:rPr lang="de-DE" sz="3200" b="0" u="none" strike="noStrike" baseline="0" dirty="0">
                <a:latin typeface="Calibri" panose="020F0502020204030204" pitchFamily="34" charset="0"/>
              </a:rPr>
            </a:br>
            <a:r>
              <a:rPr lang="de-DE" sz="3200" b="0" u="none" strike="noStrike" baseline="0" dirty="0" err="1">
                <a:latin typeface="Calibri" panose="020F0502020204030204" pitchFamily="34" charset="0"/>
              </a:rPr>
              <a:t>by</a:t>
            </a:r>
            <a:r>
              <a:rPr lang="de-DE" sz="3200" b="0" u="none" strike="noStrike" baseline="0" dirty="0">
                <a:latin typeface="Calibri" panose="020F0502020204030204" pitchFamily="34" charset="0"/>
              </a:rPr>
              <a:t> German Gesellschaft für Informatik (GFI) 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218DA-3976-4DD6-A23A-EC080AE28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14 fields of competences, including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basic and advanced mathematics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informatics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cryptography and security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data ethics and data privacy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data governance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data integration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data visualisation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data mining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machine learning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Business intelligence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domain-specific applications and communicating with experts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implementing data science within an organisation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358B3-C327-46BE-8525-C2333C8F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7DC61-6B24-4468-9A00-9F9DA5A46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53E90-2277-40E7-B708-229B687C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33048-3BA1-4662-A317-91A396A1A084}"/>
              </a:ext>
            </a:extLst>
          </p:cNvPr>
          <p:cNvSpPr txBox="1"/>
          <p:nvPr/>
        </p:nvSpPr>
        <p:spPr>
          <a:xfrm>
            <a:off x="5616116" y="2034714"/>
            <a:ext cx="298536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Mastery levels applied to curriculum courses for Master MSc programs:</a:t>
            </a:r>
          </a:p>
          <a:p>
            <a:pPr marL="342900" indent="-342900">
              <a:buAutoNum type="arabicParenBoth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Understanding</a:t>
            </a:r>
          </a:p>
          <a:p>
            <a:pPr marL="342900" indent="-342900">
              <a:buAutoNum type="arabicParenBoth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Using</a:t>
            </a:r>
          </a:p>
          <a:p>
            <a:pPr marL="342900" indent="-342900">
              <a:buAutoNum type="arabicParenBoth"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analysing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895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3D68-094B-43D2-974D-6878FA6D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Stewardship in Research and FAIR Principles – GO FAIR and GO TRAIN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31E3F-1407-4FA4-81F0-A9EA099A5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268760"/>
            <a:ext cx="6120680" cy="5040560"/>
          </a:xfrm>
        </p:spPr>
        <p:txBody>
          <a:bodyPr>
            <a:normAutofit/>
          </a:bodyPr>
          <a:lstStyle/>
          <a:p>
            <a:r>
              <a:rPr lang="en-US" sz="1800" dirty="0"/>
              <a:t>FAIR Initiative by Dutch Techcentre for Life Science (DTLS) – Prof. Barend Mons</a:t>
            </a:r>
          </a:p>
          <a:p>
            <a:pPr lvl="1"/>
            <a:r>
              <a:rPr lang="en-US" sz="1400" dirty="0"/>
              <a:t>Supported by Germany, France, Spain, UK, USA</a:t>
            </a:r>
          </a:p>
          <a:p>
            <a:pPr lvl="1"/>
            <a:r>
              <a:rPr lang="en-US" sz="1400" dirty="0"/>
              <a:t>Part of Horizon 2020 Programme</a:t>
            </a:r>
          </a:p>
          <a:p>
            <a:r>
              <a:rPr lang="en-US" sz="1800" dirty="0"/>
              <a:t>FAIR Principles for research data: </a:t>
            </a:r>
            <a:br>
              <a:rPr lang="en-US" sz="1800" dirty="0"/>
            </a:b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Findable – Accessible – Interoperable - Reusable</a:t>
            </a:r>
          </a:p>
          <a:p>
            <a:r>
              <a:rPr lang="en-US" sz="1800" dirty="0"/>
              <a:t>Data Stewards as a key bridging role between Data Scientists as (hard)core data experts and scientific domain researchers (HLEG EOSC report)</a:t>
            </a:r>
            <a:endParaRPr lang="en-US" sz="1100" dirty="0"/>
          </a:p>
          <a:p>
            <a:r>
              <a:rPr lang="en-US" sz="1800" dirty="0"/>
              <a:t>Current definition of the Data Steward (part of Data Science Professional profiles)</a:t>
            </a:r>
          </a:p>
          <a:p>
            <a:pPr lvl="1"/>
            <a:r>
              <a:rPr lang="en-GB" sz="1400" dirty="0">
                <a:solidFill>
                  <a:srgbClr val="C00000"/>
                </a:solidFill>
              </a:rPr>
              <a:t>Data Steward is a </a:t>
            </a:r>
            <a:r>
              <a:rPr lang="en-GB" sz="1400" b="1" dirty="0">
                <a:solidFill>
                  <a:srgbClr val="C00000"/>
                </a:solidFill>
              </a:rPr>
              <a:t>data handling and management professional </a:t>
            </a:r>
            <a:r>
              <a:rPr lang="en-GB" sz="1400" dirty="0">
                <a:solidFill>
                  <a:srgbClr val="C00000"/>
                </a:solidFill>
              </a:rPr>
              <a:t>whose responsibilities include planning, implementing and managing (research) data input, storage, search, and presentation. </a:t>
            </a:r>
          </a:p>
          <a:p>
            <a:pPr lvl="1"/>
            <a:r>
              <a:rPr lang="en-GB" sz="1400" dirty="0">
                <a:solidFill>
                  <a:srgbClr val="C00000"/>
                </a:solidFill>
              </a:rPr>
              <a:t>Data Steward creates data model for </a:t>
            </a:r>
            <a:r>
              <a:rPr lang="en-GB" sz="1400" b="1" dirty="0">
                <a:solidFill>
                  <a:srgbClr val="C00000"/>
                </a:solidFill>
              </a:rPr>
              <a:t>domain specific data</a:t>
            </a:r>
            <a:r>
              <a:rPr lang="en-GB" sz="1400" dirty="0">
                <a:solidFill>
                  <a:srgbClr val="C00000"/>
                </a:solidFill>
              </a:rPr>
              <a:t>, support and advice domain scientists/ researchers during the whole research cycle and data management lifecycle.</a:t>
            </a:r>
            <a:endParaRPr lang="en-US" sz="1400" dirty="0">
              <a:solidFill>
                <a:srgbClr val="C00000"/>
              </a:solidFill>
            </a:endParaRPr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0A0EA-9ECF-47B2-A627-DDC72D4A7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1BBE6-7899-4F0E-B539-EEC12772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4F33A-98D3-4A35-ACA7-FC0C2E45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18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E101B2-5882-4175-BDD8-20FF1E1838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424" y="1193358"/>
            <a:ext cx="1795264" cy="252234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9441FA-EB1A-42EA-8B22-2D8C1FDEF00C}"/>
              </a:ext>
            </a:extLst>
          </p:cNvPr>
          <p:cNvSpPr txBox="1">
            <a:spLocks/>
          </p:cNvSpPr>
          <p:nvPr/>
        </p:nvSpPr>
        <p:spPr>
          <a:xfrm>
            <a:off x="7172412" y="3933056"/>
            <a:ext cx="1795264" cy="9193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HLEG report on European Open Science Cloud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(October 2016)</a:t>
            </a:r>
          </a:p>
          <a:p>
            <a:pPr marL="0" indent="0">
              <a:buNone/>
            </a:pP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51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ECE1-7B4C-404B-9152-B47F4E49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FAIR and GO TRAIN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914D3-1C90-4024-B767-D1CDCABB5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GO TRAIN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https://www.go-fair.org/go-fair-initiative/go-train/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Objectives, Scope and Activities of a Possible GO TRAIN Implementation Network – 7 Feb 2018</a:t>
            </a: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Skills needed + Training materials certification/endorsement + Coordination</a:t>
            </a:r>
          </a:p>
          <a:p>
            <a:r>
              <a:rPr lang="en-US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GO TRAIN workshop, 25 November 2019, ZBW Hamburg: Report from World Cafe Sessions at the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Incentives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FAIR training materials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Management and Stewardship as organisational role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BEF98-CDB3-48E5-B416-9A061410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1A582-909A-4843-BB11-C2366980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86743-6780-4FBE-A996-7D50E004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96910-41D9-44E4-BF30-6C818C23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5412A-099A-4982-8BF8-DEE5762ED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Goals and tasks for this workshop</a:t>
            </a:r>
          </a:p>
          <a:p>
            <a:r>
              <a:rPr lang="en-US" sz="2000" dirty="0"/>
              <a:t>Landscape overview: Data Management, Data Stewardship, FAIR management</a:t>
            </a:r>
          </a:p>
          <a:p>
            <a:pPr lvl="1"/>
            <a:r>
              <a:rPr lang="en-US" sz="1800" dirty="0"/>
              <a:t>Project, initiatives, Frameworks</a:t>
            </a:r>
          </a:p>
          <a:p>
            <a:pPr lvl="1"/>
            <a:r>
              <a:rPr lang="en-US" sz="1800" dirty="0"/>
              <a:t>Training, Education, Policies </a:t>
            </a:r>
          </a:p>
          <a:p>
            <a:r>
              <a:rPr lang="en-US" sz="2000" dirty="0"/>
              <a:t>Approach for FAIR4HE/DS@HE</a:t>
            </a:r>
          </a:p>
          <a:p>
            <a:pPr lvl="1"/>
            <a:r>
              <a:rPr lang="en-US" sz="1800" dirty="0"/>
              <a:t>Evidence based and community driven: Job Market and Landscape</a:t>
            </a:r>
          </a:p>
          <a:p>
            <a:pPr lvl="1"/>
            <a:r>
              <a:rPr lang="en-US" sz="1800" dirty="0"/>
              <a:t>Understand landscape and build consensus for Data Stewardship </a:t>
            </a:r>
            <a:r>
              <a:rPr lang="en-US" sz="1800" dirty="0" err="1"/>
              <a:t>professionalisation</a:t>
            </a:r>
            <a:endParaRPr lang="en-US" sz="1800" dirty="0"/>
          </a:p>
          <a:p>
            <a:r>
              <a:rPr lang="en-US" sz="2000" dirty="0"/>
              <a:t>Mapping between existing Data Stewardship and FAIR competences definition </a:t>
            </a:r>
          </a:p>
          <a:p>
            <a:r>
              <a:rPr lang="en-US" sz="2000" dirty="0"/>
              <a:t>Proposed FAIR4HE structure</a:t>
            </a:r>
          </a:p>
          <a:p>
            <a:pPr lvl="1"/>
            <a:r>
              <a:rPr lang="en-US" sz="1800" dirty="0"/>
              <a:t>Building on the EDSF and Data Steward professional profile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B0BCC-53EC-454D-88F4-9E1DB748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670E7-B845-45F2-B24B-A60DE631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0134F-9F8C-4924-8E54-DD6623A9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680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ABAC7-F968-4AEA-B854-E1C918971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Existing courses to use and recommend – Estimate potential curriculum fitness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64155-B37E-4F03-991C-3870D6457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RDA</a:t>
            </a:r>
          </a:p>
          <a:p>
            <a:pPr lvl="1"/>
            <a:r>
              <a:rPr lang="en-US" sz="1800" dirty="0"/>
              <a:t>Research Data Management – Catalog to be created</a:t>
            </a:r>
          </a:p>
          <a:p>
            <a:pPr lvl="1"/>
            <a:r>
              <a:rPr lang="en-US" sz="1800" dirty="0"/>
              <a:t>Old catalogs from 2016-2018 (still useful)</a:t>
            </a:r>
          </a:p>
          <a:p>
            <a:r>
              <a:rPr lang="en-US" sz="2000" dirty="0"/>
              <a:t>Domain specific courses by EOSC and ESFRI projects - many</a:t>
            </a:r>
          </a:p>
          <a:p>
            <a:pPr lvl="1"/>
            <a:r>
              <a:rPr lang="en-US" sz="1800" dirty="0"/>
              <a:t>ELIXIR</a:t>
            </a:r>
          </a:p>
          <a:p>
            <a:pPr lvl="1"/>
            <a:r>
              <a:rPr lang="en-US" sz="1800" dirty="0"/>
              <a:t>ENVRI</a:t>
            </a:r>
          </a:p>
          <a:p>
            <a:pPr lvl="1"/>
            <a:r>
              <a:rPr lang="en-US" sz="1800" dirty="0"/>
              <a:t>DARIAH</a:t>
            </a:r>
          </a:p>
          <a:p>
            <a:pPr lvl="1"/>
            <a:r>
              <a:rPr lang="en-US" sz="1800" dirty="0"/>
              <a:t>PARTHENOS</a:t>
            </a:r>
          </a:p>
          <a:p>
            <a:pPr lvl="1"/>
            <a:r>
              <a:rPr lang="en-US" sz="1800" dirty="0"/>
              <a:t>Others</a:t>
            </a:r>
          </a:p>
          <a:p>
            <a:r>
              <a:rPr lang="en-US" sz="2000" dirty="0"/>
              <a:t>Universities</a:t>
            </a:r>
          </a:p>
          <a:p>
            <a:pPr lvl="1"/>
            <a:r>
              <a:rPr lang="en-US" sz="1800" dirty="0"/>
              <a:t>See Deliverable D7.2</a:t>
            </a:r>
          </a:p>
          <a:p>
            <a:r>
              <a:rPr lang="en-US" sz="2000" dirty="0"/>
              <a:t>Projects and Associations</a:t>
            </a:r>
          </a:p>
          <a:p>
            <a:pPr lvl="1"/>
            <a:r>
              <a:rPr lang="en-US" sz="1800" dirty="0"/>
              <a:t>MATES – Digital and Data literacy courses</a:t>
            </a:r>
          </a:p>
          <a:p>
            <a:pPr lvl="1"/>
            <a:r>
              <a:rPr lang="en-US" sz="1800" dirty="0" err="1"/>
              <a:t>Belmount</a:t>
            </a:r>
            <a:r>
              <a:rPr lang="en-US" sz="1800" dirty="0"/>
              <a:t> Forum?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6F115-1904-48A3-903E-972EE9CB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851BB-6CA7-4AEC-A788-3E41ADEA1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CEFA6-46A6-430E-AF29-E9D06E0F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9AB8A2-C926-4D0F-AABC-9134520F50DA}"/>
              </a:ext>
            </a:extLst>
          </p:cNvPr>
          <p:cNvSpPr txBox="1"/>
          <p:nvPr/>
        </p:nvSpPr>
        <p:spPr>
          <a:xfrm>
            <a:off x="5267216" y="2672916"/>
            <a:ext cx="342038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 Units (LU) and Learning Outcomes (LO)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Match Body of Knowledge and Model Curriculum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Steward Professional Profile -&gt; Competences -&gt; Learning Outcomes -&gt; Learning Units -&gt; BoK Knowledge Units</a:t>
            </a:r>
          </a:p>
        </p:txBody>
      </p:sp>
    </p:spTree>
    <p:extLst>
      <p:ext uri="{BB962C8B-B14F-4D97-AF65-F5344CB8AC3E}">
        <p14:creationId xmlns:p14="http://schemas.microsoft.com/office/powerpoint/2010/main" val="1086651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8577-0543-4DA1-A8AC-EF332957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Stewards – Job market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BCA32-7754-4CD3-96B9-6EBF54E49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Date 30 August – 1 September 2020</a:t>
            </a:r>
          </a:p>
          <a:p>
            <a:r>
              <a:rPr lang="en-US" dirty="0"/>
              <a:t>Indeed.com – NL, UK, DE, USA</a:t>
            </a:r>
          </a:p>
          <a:p>
            <a:r>
              <a:rPr lang="en-US" dirty="0"/>
              <a:t>Days open: &gt;50% more than 30 days</a:t>
            </a:r>
          </a:p>
          <a:p>
            <a:r>
              <a:rPr lang="en-US" dirty="0"/>
              <a:t>Data Steward and related vacancies</a:t>
            </a:r>
          </a:p>
          <a:p>
            <a:pPr lvl="1"/>
            <a:r>
              <a:rPr lang="en-US" dirty="0"/>
              <a:t>NL – 51, UK – 30+, DE ~20, US – 300+</a:t>
            </a:r>
          </a:p>
          <a:p>
            <a:pPr lvl="1"/>
            <a:r>
              <a:rPr lang="en-US" dirty="0"/>
              <a:t>Key skills snapshot</a:t>
            </a:r>
          </a:p>
          <a:p>
            <a:r>
              <a:rPr lang="en-US" dirty="0"/>
              <a:t>Sample vacancies detailed analysis</a:t>
            </a:r>
          </a:p>
          <a:p>
            <a:pPr lvl="1"/>
            <a:r>
              <a:rPr lang="en-US" dirty="0"/>
              <a:t>NL, UK – 12, US - 6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D2B10-2BB9-4D1B-A7DD-24464CA7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9A026-58FB-4962-8ED8-7BFBF363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FC6DC-29E4-41EB-A708-D160715C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577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20EE1-F32B-4FC5-A5A4-7B51D0E5A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Vacancies profile – By Data Science Competence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216AE-05A7-4494-8E67-3F318768C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8124" y="4365104"/>
            <a:ext cx="3122711" cy="1944216"/>
          </a:xfrm>
        </p:spPr>
        <p:txBody>
          <a:bodyPr>
            <a:normAutofit/>
          </a:bodyPr>
          <a:lstStyle/>
          <a:p>
            <a:r>
              <a:rPr lang="en-US" sz="1200" dirty="0"/>
              <a:t>DSA – Data Science and Analytics</a:t>
            </a:r>
          </a:p>
          <a:p>
            <a:r>
              <a:rPr lang="en-US" sz="1200" dirty="0"/>
              <a:t>DSE – Data Science Engineering</a:t>
            </a:r>
          </a:p>
          <a:p>
            <a:r>
              <a:rPr lang="en-US" sz="1200" dirty="0"/>
              <a:t>DM – Data Management and Governance</a:t>
            </a:r>
          </a:p>
          <a:p>
            <a:r>
              <a:rPr lang="en-US" sz="1200" dirty="0"/>
              <a:t>RMP – Research Methods and Project Management</a:t>
            </a:r>
          </a:p>
          <a:p>
            <a:r>
              <a:rPr lang="en-US" sz="1200" dirty="0"/>
              <a:t>DK Biz – Domain Knowledge, particular Business domain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9D5A1-CA3E-4E9F-B312-7EDF3EF03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47076-2E6D-471C-AA91-38F41F2D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560A5-9E54-45C9-AFB0-0692E34D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22</a:t>
            </a:fld>
            <a:endParaRPr lang="en-GB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1AB8620-D7AD-4A40-9F9A-DDC2A71625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954790"/>
              </p:ext>
            </p:extLst>
          </p:nvPr>
        </p:nvGraphicFramePr>
        <p:xfrm>
          <a:off x="93457" y="3730360"/>
          <a:ext cx="3657600" cy="2194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9529CAB-81AC-475F-83E7-2C965D1077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069114"/>
              </p:ext>
            </p:extLst>
          </p:nvPr>
        </p:nvGraphicFramePr>
        <p:xfrm>
          <a:off x="3970910" y="1326591"/>
          <a:ext cx="3657600" cy="2194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B54DB25-2AC6-4A18-A5DE-C822A98DE9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592096"/>
              </p:ext>
            </p:extLst>
          </p:nvPr>
        </p:nvGraphicFramePr>
        <p:xfrm>
          <a:off x="93457" y="1185591"/>
          <a:ext cx="3657600" cy="2194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50506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F831-C484-4315-AE3B-E4C694658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Important Knowledge Items extracted from Job vacancies (indeed.com – NL, DE, UK, US, Sept 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C5D7C-2447-40B6-966C-D96368573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pPr marL="182880" indent="-18288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 Management techniques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" indent="-18288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FAIR data principles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" indent="-18288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 Management and Data Governance principles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" indent="-18288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 integrity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" indent="-18288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Metadata, PID and linked data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" indent="-18288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Ontology and Semantics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" indent="-18288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FAIR metrics and Maturity framework, FAIR certification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" indent="-18288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Research methods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" indent="-18288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Project management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" indent="-18288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 compliance regulations and standards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" indent="-18288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 privacy law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" indent="-18288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GDPR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" indent="-18288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Business process management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" indent="-18288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Marketing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" indent="-18288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Banking financial services and data management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" indent="-18288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Multilevel Bill of Materials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" indent="-18288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Ethics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" indent="-18288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 Warehouses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" indent="-18288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Version control system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" indent="-18288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Master Data Management (MDM) and Reference Data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" indent="-18288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Visual Basic for Applications (VBA) and interface design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" indent="-182880">
              <a:lnSpc>
                <a:spcPct val="107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WebAPI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use for data access, collection and publishing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" indent="-18288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DevOps, Agile, Scrum methods and technologies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" indent="-18288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 formats,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stanfards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" indent="-18288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 analysis and visualisation tools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" indent="-18288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 lifecycle, lineage, provenance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" indent="-18288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 modeling (SQL and EDBMS, NoSQL)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" indent="-18288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Modern data infrastructure: Data registries, Data Factories, Semantic storage, SQL/NoSQL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1DBE4-D3D5-45BF-9DF4-7233A885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85A61-1CF1-4C90-97F0-12CB23D1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6ACD5-6975-4B93-B976-E225AF5D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793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2704-D959-42B8-B440-76BD6364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148168"/>
            <a:ext cx="7992889" cy="672100"/>
          </a:xfrm>
        </p:spPr>
        <p:txBody>
          <a:bodyPr>
            <a:noAutofit/>
          </a:bodyPr>
          <a:lstStyle/>
          <a:p>
            <a:r>
              <a:rPr lang="en-US" sz="2000" dirty="0"/>
              <a:t>FAIR Curriculum Design: Notes on important topics from practitioners – </a:t>
            </a:r>
            <a:r>
              <a:rPr lang="en-US" sz="2000" b="1" dirty="0"/>
              <a:t>Extracted from forums and discussions (May 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52A35-5D9A-4F10-9599-F3C954809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Linked data, provenance</a:t>
            </a:r>
          </a:p>
          <a:p>
            <a:pPr lvl="1"/>
            <a:r>
              <a:rPr lang="en-US" sz="1800" dirty="0"/>
              <a:t>Research data and scientific publications</a:t>
            </a:r>
          </a:p>
          <a:p>
            <a:r>
              <a:rPr lang="en-US" sz="2000" dirty="0"/>
              <a:t>Ontology and semantic data interoperability</a:t>
            </a:r>
          </a:p>
          <a:p>
            <a:pPr lvl="1"/>
            <a:r>
              <a:rPr lang="en-US" sz="1800" dirty="0"/>
              <a:t>Ontology engineering</a:t>
            </a:r>
          </a:p>
          <a:p>
            <a:r>
              <a:rPr lang="en-US" sz="2000" dirty="0"/>
              <a:t>Multi-disciplinary data semantics and Interoperability</a:t>
            </a:r>
          </a:p>
          <a:p>
            <a:pPr lvl="1"/>
            <a:r>
              <a:rPr lang="en-US" sz="1800" dirty="0"/>
              <a:t>How to make semantics FAIR</a:t>
            </a:r>
          </a:p>
          <a:p>
            <a:pPr lvl="1"/>
            <a:r>
              <a:rPr lang="en-US" sz="1800" dirty="0"/>
              <a:t>Open Knowledge Graph?</a:t>
            </a:r>
          </a:p>
          <a:p>
            <a:r>
              <a:rPr lang="en-US" sz="2000" dirty="0"/>
              <a:t>FAIR for different types of data: Observational data, experimental, social, life science</a:t>
            </a:r>
          </a:p>
          <a:p>
            <a:r>
              <a:rPr lang="en-US" sz="2000" dirty="0"/>
              <a:t>FAIR metrics and Maturity Framework</a:t>
            </a:r>
          </a:p>
          <a:p>
            <a:r>
              <a:rPr lang="en-US" sz="2000" dirty="0"/>
              <a:t>PID for data </a:t>
            </a:r>
          </a:p>
          <a:p>
            <a:r>
              <a:rPr lang="en-US" sz="2000" dirty="0"/>
              <a:t>Use of standards</a:t>
            </a:r>
          </a:p>
          <a:p>
            <a:r>
              <a:rPr lang="en-US" sz="2000" dirty="0"/>
              <a:t>LERU Roadmap and LEARN project: RDM at universities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AAC3E-0539-448D-984E-A73AC0BB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CF6CA-2AD5-4FDD-91EF-2A48CC9EF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45257-BD01-4B64-BD75-7F2A23303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046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5E685-8DAF-42C3-BA03-0F72C31C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Methodology: EDISON Data Science Framework (EDSF)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3D551-AD9A-473E-B986-69E0B70ED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EDISON Data Science Framework (EDSF) and community based maintenance</a:t>
            </a:r>
          </a:p>
          <a:p>
            <a:r>
              <a:rPr lang="en-US" sz="2400" dirty="0"/>
              <a:t>Data Science Programmes at UvA</a:t>
            </a:r>
          </a:p>
          <a:p>
            <a:r>
              <a:rPr lang="en-US" sz="2400" dirty="0"/>
              <a:t>Data Management and Governance curriculum design </a:t>
            </a:r>
          </a:p>
          <a:p>
            <a:pPr lvl="1"/>
            <a:r>
              <a:rPr lang="en-US" sz="2000" dirty="0"/>
              <a:t>EDSF Data Management Body of Knowledge (DSDM-BoK) </a:t>
            </a:r>
          </a:p>
          <a:p>
            <a:pPr lvl="1"/>
            <a:r>
              <a:rPr lang="en-US" sz="2000" dirty="0"/>
              <a:t>DAMA Body of Knowledge (DAMA BoK)</a:t>
            </a:r>
          </a:p>
          <a:p>
            <a:pPr lvl="1"/>
            <a:r>
              <a:rPr lang="en-US" sz="2000" dirty="0"/>
              <a:t>Data Stewardship – Existing Frameworks</a:t>
            </a:r>
          </a:p>
          <a:p>
            <a:pPr lvl="1"/>
            <a:r>
              <a:rPr lang="en-US" sz="2000" dirty="0"/>
              <a:t>Research Data Management (RDM) best practices</a:t>
            </a:r>
          </a:p>
          <a:p>
            <a:r>
              <a:rPr lang="en-US" sz="2400" dirty="0"/>
              <a:t>Methodology: Evidence based and Community driven</a:t>
            </a:r>
            <a:endParaRPr lang="en-US" sz="2000" dirty="0"/>
          </a:p>
          <a:p>
            <a:pPr lvl="1"/>
            <a:r>
              <a:rPr lang="en-US" sz="2000" dirty="0"/>
              <a:t>Job market analysis</a:t>
            </a:r>
          </a:p>
          <a:p>
            <a:pPr lvl="1"/>
            <a:r>
              <a:rPr lang="en-US" sz="2000" dirty="0"/>
              <a:t>Existing initiatives and frameworks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B3C88-DFA8-4A03-BCC3-40432DDAE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9982C-1F97-4274-8C80-96043142A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F438C-FA01-4932-A227-77B560E9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124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C883-289F-4BF6-B1AC-B0D39FA0A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EDISON Project (2015-2017) </a:t>
            </a:r>
            <a:r>
              <a:rPr lang="en-US"/>
              <a:t>and Follow 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8B3FB-34A8-40C6-8401-0DA87E52E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EDISON project website - </a:t>
            </a:r>
            <a:r>
              <a:rPr lang="en-US" sz="2400" dirty="0">
                <a:hlinkClick r:id="rId2"/>
              </a:rPr>
              <a:t>http://edison-project.net/</a:t>
            </a:r>
            <a:r>
              <a:rPr lang="en-US" sz="2400" dirty="0"/>
              <a:t>  </a:t>
            </a:r>
            <a:br>
              <a:rPr lang="en-US" sz="2400" dirty="0"/>
            </a:br>
            <a:r>
              <a:rPr lang="en-US" sz="2400" dirty="0"/>
              <a:t>(old domain </a:t>
            </a:r>
            <a:r>
              <a:rPr lang="en-US" sz="2400" b="1" i="1" dirty="0">
                <a:solidFill>
                  <a:schemeClr val="bg1">
                    <a:lumMod val="75000"/>
                  </a:schemeClr>
                </a:solidFill>
              </a:rPr>
              <a:t>edison-project.eu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dirty="0"/>
              <a:t>expired)</a:t>
            </a:r>
          </a:p>
          <a:p>
            <a:r>
              <a:rPr lang="en-US" sz="2400" dirty="0"/>
              <a:t>EDISON Data Science Framework (EDSF) – main outcome of the project</a:t>
            </a:r>
          </a:p>
          <a:p>
            <a:r>
              <a:rPr lang="en-US" sz="2400" dirty="0"/>
              <a:t>Currently maintained by EDISON Community Initiative, coordinated by UvA</a:t>
            </a:r>
          </a:p>
          <a:p>
            <a:endParaRPr lang="en-US" sz="2400" dirty="0"/>
          </a:p>
          <a:p>
            <a:r>
              <a:rPr lang="en-US" sz="2400" dirty="0"/>
              <a:t>EDSF Release 3 published in 2018</a:t>
            </a:r>
          </a:p>
          <a:p>
            <a:r>
              <a:rPr lang="en-US" sz="2400" dirty="0"/>
              <a:t>EDSF Release 4 Design Workshop – 20 Nov 2019, UvA</a:t>
            </a:r>
          </a:p>
          <a:p>
            <a:pPr lvl="1"/>
            <a:r>
              <a:rPr lang="en-US" sz="2000" dirty="0"/>
              <a:t>EDSF Release 4 (EDSF2020) to be published by the end of 2020 (initially planned January 2020)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9FB21-7139-433B-81C5-4D0399EF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005E5-906F-443B-8AC2-09B78409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0D32E-D8CD-46A2-BA68-91A8F3BF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843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A861-23D6-444B-8AB3-995F1A4B6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EDISON Data Science Framework (EDSF) – Core components and community maintained services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0BE48-E3CC-4980-B221-4131B964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09C6A-7F5D-4376-BECB-233F55E8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27713-0BC5-4450-909D-054511F9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ABDD24-5C48-4983-AD2F-0C80CA73FE3B}"/>
              </a:ext>
            </a:extLst>
          </p:cNvPr>
          <p:cNvSpPr txBox="1">
            <a:spLocks/>
          </p:cNvSpPr>
          <p:nvPr/>
        </p:nvSpPr>
        <p:spPr>
          <a:xfrm>
            <a:off x="240225" y="4365104"/>
            <a:ext cx="4741248" cy="1872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EDISON Framework core components and documents</a:t>
            </a:r>
          </a:p>
          <a:p>
            <a:pPr marL="342900" lvl="1" indent="-342900">
              <a:spcBef>
                <a:spcPts val="0"/>
              </a:spcBef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CF-DS – Data Science Competence Framework (Part 1)</a:t>
            </a:r>
          </a:p>
          <a:p>
            <a:pPr marL="342900" lvl="1" indent="-342900">
              <a:spcBef>
                <a:spcPts val="0"/>
              </a:spcBef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DS-BoK – Data Science Body of Knowledge (Part 2)</a:t>
            </a:r>
          </a:p>
          <a:p>
            <a:pPr marL="342900" lvl="1" indent="-342900">
              <a:spcBef>
                <a:spcPts val="0"/>
              </a:spcBef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MC-DS – Data Science Model Curriculum (Part 3)</a:t>
            </a:r>
          </a:p>
          <a:p>
            <a:pPr marL="342900" lvl="1" indent="-342900">
              <a:spcBef>
                <a:spcPts val="0"/>
              </a:spcBef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DSPP – Data Science Professional profiles (Part 4)</a:t>
            </a:r>
          </a:p>
          <a:p>
            <a:pPr marL="342900" lvl="1" indent="-342900">
              <a:spcBef>
                <a:spcPts val="0"/>
              </a:spcBef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Science Taxonomies and Scientific Disciplines Classification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E96E80-A57D-4A69-BEDA-F8B0CFD9CFA8}"/>
              </a:ext>
            </a:extLst>
          </p:cNvPr>
          <p:cNvSpPr txBox="1">
            <a:spLocks/>
          </p:cNvSpPr>
          <p:nvPr/>
        </p:nvSpPr>
        <p:spPr>
          <a:xfrm>
            <a:off x="5220072" y="4389269"/>
            <a:ext cx="3772250" cy="2043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Applications and Services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Virtual Data Science Labs  </a:t>
            </a:r>
          </a:p>
          <a:p>
            <a:pPr marL="285750"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Science Educational Environment</a:t>
            </a:r>
          </a:p>
          <a:p>
            <a:pPr marL="285750"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Directory of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edu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&amp; train resources</a:t>
            </a:r>
          </a:p>
          <a:p>
            <a:pPr marL="285750"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Community Portal – currently github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3AC6A59-EE95-4606-B1AA-C01189B47A0A}"/>
              </a:ext>
            </a:extLst>
          </p:cNvPr>
          <p:cNvGrpSpPr/>
          <p:nvPr/>
        </p:nvGrpSpPr>
        <p:grpSpPr>
          <a:xfrm>
            <a:off x="323528" y="1226941"/>
            <a:ext cx="8078178" cy="2929269"/>
            <a:chOff x="300175" y="1628800"/>
            <a:chExt cx="8078178" cy="2929269"/>
          </a:xfrm>
        </p:grpSpPr>
        <p:sp>
          <p:nvSpPr>
            <p:cNvPr id="12" name="Arrow: Up-Down 11">
              <a:extLst>
                <a:ext uri="{FF2B5EF4-FFF2-40B4-BE49-F238E27FC236}">
                  <a16:creationId xmlns:a16="http://schemas.microsoft.com/office/drawing/2014/main" id="{392C6113-B4DE-4226-B12A-703A4800CD1B}"/>
                </a:ext>
              </a:extLst>
            </p:cNvPr>
            <p:cNvSpPr/>
            <p:nvPr/>
          </p:nvSpPr>
          <p:spPr>
            <a:xfrm>
              <a:off x="6048164" y="2335427"/>
              <a:ext cx="158805" cy="106037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1FF82E0-24D2-4E0B-B5AB-043AA63F7D9A}"/>
                </a:ext>
              </a:extLst>
            </p:cNvPr>
            <p:cNvGrpSpPr/>
            <p:nvPr/>
          </p:nvGrpSpPr>
          <p:grpSpPr>
            <a:xfrm>
              <a:off x="599943" y="4187322"/>
              <a:ext cx="3147375" cy="338554"/>
              <a:chOff x="212564" y="3074955"/>
              <a:chExt cx="3147375" cy="338554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110A005-CD8D-459E-8E42-D7D43A5BEFF5}"/>
                  </a:ext>
                </a:extLst>
              </p:cNvPr>
              <p:cNvSpPr txBox="1"/>
              <p:nvPr/>
            </p:nvSpPr>
            <p:spPr>
              <a:xfrm>
                <a:off x="539552" y="3074955"/>
                <a:ext cx="2493399" cy="338554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Foundation &amp; Concepts</a:t>
                </a:r>
              </a:p>
            </p:txBody>
          </p:sp>
          <p:sp>
            <p:nvSpPr>
              <p:cNvPr id="47" name="Pentagon 86">
                <a:extLst>
                  <a:ext uri="{FF2B5EF4-FFF2-40B4-BE49-F238E27FC236}">
                    <a16:creationId xmlns:a16="http://schemas.microsoft.com/office/drawing/2014/main" id="{AFAAC158-17E3-45D6-8822-15BAF0881943}"/>
                  </a:ext>
                </a:extLst>
              </p:cNvPr>
              <p:cNvSpPr/>
              <p:nvPr/>
            </p:nvSpPr>
            <p:spPr>
              <a:xfrm>
                <a:off x="3032951" y="3074955"/>
                <a:ext cx="326988" cy="337478"/>
              </a:xfrm>
              <a:prstGeom prst="homePlat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Pentagon 87">
                <a:extLst>
                  <a:ext uri="{FF2B5EF4-FFF2-40B4-BE49-F238E27FC236}">
                    <a16:creationId xmlns:a16="http://schemas.microsoft.com/office/drawing/2014/main" id="{E1CF6700-5AE3-44DC-B66B-F2CA0389ECB5}"/>
                  </a:ext>
                </a:extLst>
              </p:cNvPr>
              <p:cNvSpPr/>
              <p:nvPr/>
            </p:nvSpPr>
            <p:spPr>
              <a:xfrm flipH="1">
                <a:off x="212564" y="3076208"/>
                <a:ext cx="326988" cy="336225"/>
              </a:xfrm>
              <a:prstGeom prst="homePlat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E5C6286-45C4-464F-98F5-58087F27FE84}"/>
                </a:ext>
              </a:extLst>
            </p:cNvPr>
            <p:cNvGrpSpPr/>
            <p:nvPr/>
          </p:nvGrpSpPr>
          <p:grpSpPr>
            <a:xfrm>
              <a:off x="4592222" y="4216313"/>
              <a:ext cx="3432595" cy="341756"/>
              <a:chOff x="212565" y="3071753"/>
              <a:chExt cx="2381530" cy="341756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FC3A242-3AEC-44C3-832D-078AA9ACE6D2}"/>
                  </a:ext>
                </a:extLst>
              </p:cNvPr>
              <p:cNvSpPr txBox="1"/>
              <p:nvPr/>
            </p:nvSpPr>
            <p:spPr>
              <a:xfrm>
                <a:off x="539553" y="3074955"/>
                <a:ext cx="1727554" cy="338554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Apps &amp; Services</a:t>
                </a:r>
              </a:p>
            </p:txBody>
          </p:sp>
          <p:sp>
            <p:nvSpPr>
              <p:cNvPr id="44" name="Pentagon 83">
                <a:extLst>
                  <a:ext uri="{FF2B5EF4-FFF2-40B4-BE49-F238E27FC236}">
                    <a16:creationId xmlns:a16="http://schemas.microsoft.com/office/drawing/2014/main" id="{E1F36759-7E12-4672-BFFF-0F1AF51E137C}"/>
                  </a:ext>
                </a:extLst>
              </p:cNvPr>
              <p:cNvSpPr/>
              <p:nvPr/>
            </p:nvSpPr>
            <p:spPr>
              <a:xfrm>
                <a:off x="2267107" y="3071753"/>
                <a:ext cx="326988" cy="337478"/>
              </a:xfrm>
              <a:prstGeom prst="homePlat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Pentagon 84">
                <a:extLst>
                  <a:ext uri="{FF2B5EF4-FFF2-40B4-BE49-F238E27FC236}">
                    <a16:creationId xmlns:a16="http://schemas.microsoft.com/office/drawing/2014/main" id="{AF33E20B-3CB3-43CB-92FD-298C46B9CA91}"/>
                  </a:ext>
                </a:extLst>
              </p:cNvPr>
              <p:cNvSpPr/>
              <p:nvPr/>
            </p:nvSpPr>
            <p:spPr>
              <a:xfrm flipH="1">
                <a:off x="212565" y="3071884"/>
                <a:ext cx="326988" cy="336225"/>
              </a:xfrm>
              <a:prstGeom prst="homePlat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81E2ABD-D60A-451A-89B7-1F31EF0D523F}"/>
                </a:ext>
              </a:extLst>
            </p:cNvPr>
            <p:cNvSpPr/>
            <p:nvPr/>
          </p:nvSpPr>
          <p:spPr>
            <a:xfrm>
              <a:off x="4579152" y="1749113"/>
              <a:ext cx="1957572" cy="58631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+mj-lt"/>
                </a:rPr>
                <a:t>Data Science  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+mj-lt"/>
                </a:rPr>
                <a:t>Educational Environ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FAE6CE1-5BA9-46EC-9979-D3355F2C62F0}"/>
                </a:ext>
              </a:extLst>
            </p:cNvPr>
            <p:cNvSpPr/>
            <p:nvPr/>
          </p:nvSpPr>
          <p:spPr>
            <a:xfrm>
              <a:off x="4592907" y="2670753"/>
              <a:ext cx="1943815" cy="487906"/>
            </a:xfrm>
            <a:prstGeom prst="rect">
              <a:avLst/>
            </a:prstGeom>
            <a:solidFill>
              <a:srgbClr val="C3D69B"/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+mj-lt"/>
                </a:rPr>
                <a:t>Directory Edu &amp;Train Materials 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6DBDFD1-5257-4861-AACC-1D41EAAB5796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>
              <a:off x="5557938" y="2335427"/>
              <a:ext cx="6877" cy="335326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00BF14-1320-4970-8DE5-4D21461B6AD6}"/>
                </a:ext>
              </a:extLst>
            </p:cNvPr>
            <p:cNvSpPr/>
            <p:nvPr/>
          </p:nvSpPr>
          <p:spPr>
            <a:xfrm>
              <a:off x="6935612" y="1628800"/>
              <a:ext cx="1442741" cy="227351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144000" indent="-140400">
                <a:buFont typeface="Arial" panose="020B0604020202020204" pitchFamily="34" charset="0"/>
                <a:buChar char="•"/>
              </a:pPr>
              <a:endParaRPr lang="en-US" sz="200" dirty="0">
                <a:solidFill>
                  <a:schemeClr val="tx1"/>
                </a:solidFill>
                <a:latin typeface="+mj-lt"/>
              </a:endParaRPr>
            </a:p>
            <a:p>
              <a:pPr marL="3600">
                <a:spcAft>
                  <a:spcPts val="300"/>
                </a:spcAft>
              </a:pPr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Community Portal (CP)</a:t>
              </a:r>
            </a:p>
            <a:p>
              <a:pPr marL="144000" indent="-14040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  <a:latin typeface="+mj-lt"/>
                </a:rPr>
                <a:t>EDSF specification</a:t>
              </a:r>
            </a:p>
            <a:p>
              <a:pPr marL="144000" indent="-14040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  <a:latin typeface="+mj-lt"/>
                </a:rPr>
                <a:t>Community support</a:t>
              </a:r>
            </a:p>
            <a:p>
              <a:pPr marL="144000" indent="-14040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  <a:latin typeface="+mj-lt"/>
                </a:rPr>
                <a:t>Tools and code repository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892311D-00FB-4530-A5BC-C261B012F9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8994" y="3666921"/>
              <a:ext cx="362020" cy="0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3534464-6B21-45A6-8979-68D228908C20}"/>
                </a:ext>
              </a:extLst>
            </p:cNvPr>
            <p:cNvCxnSpPr>
              <a:cxnSpLocks/>
              <a:stCxn id="16" idx="1"/>
              <a:endCxn id="31" idx="3"/>
            </p:cNvCxnSpPr>
            <p:nvPr/>
          </p:nvCxnSpPr>
          <p:spPr>
            <a:xfrm flipH="1">
              <a:off x="3454053" y="2914706"/>
              <a:ext cx="1138854" cy="13702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FC63DDF-B1A5-4479-A78A-054A26DA2DB6}"/>
                </a:ext>
              </a:extLst>
            </p:cNvPr>
            <p:cNvCxnSpPr/>
            <p:nvPr/>
          </p:nvCxnSpPr>
          <p:spPr>
            <a:xfrm flipH="1">
              <a:off x="4006783" y="2042150"/>
              <a:ext cx="580050" cy="1155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75FF7E8-DF6A-4675-A6B7-51063F99F233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H="1">
              <a:off x="6536724" y="2042270"/>
              <a:ext cx="398886" cy="0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D1D934C-53E4-4388-BDB1-BC1A2DCC3050}"/>
                </a:ext>
              </a:extLst>
            </p:cNvPr>
            <p:cNvGrpSpPr/>
            <p:nvPr/>
          </p:nvGrpSpPr>
          <p:grpSpPr>
            <a:xfrm>
              <a:off x="300175" y="1628800"/>
              <a:ext cx="3962983" cy="2273516"/>
              <a:chOff x="349526" y="908720"/>
              <a:chExt cx="3962983" cy="2273516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60D8428-7254-47F6-B48D-4F2A58B2AC0E}"/>
                  </a:ext>
                </a:extLst>
              </p:cNvPr>
              <p:cNvSpPr/>
              <p:nvPr/>
            </p:nvSpPr>
            <p:spPr>
              <a:xfrm>
                <a:off x="655627" y="1045067"/>
                <a:ext cx="731300" cy="13747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rIns="7200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+mj-lt"/>
                  </a:rPr>
                  <a:t>CF-DS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4F74CF4-1C64-4DD0-B55B-F2B884975279}"/>
                  </a:ext>
                </a:extLst>
              </p:cNvPr>
              <p:cNvSpPr/>
              <p:nvPr/>
            </p:nvSpPr>
            <p:spPr>
              <a:xfrm>
                <a:off x="1779756" y="1051080"/>
                <a:ext cx="944984" cy="35889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+mj-lt"/>
                  </a:rPr>
                  <a:t>DS-BoK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B75CC8B-62FF-4ABB-92AD-30CCE8F76F3A}"/>
                  </a:ext>
                </a:extLst>
              </p:cNvPr>
              <p:cNvSpPr/>
              <p:nvPr/>
            </p:nvSpPr>
            <p:spPr>
              <a:xfrm>
                <a:off x="3103467" y="1045067"/>
                <a:ext cx="944984" cy="69527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+mj-lt"/>
                  </a:rPr>
                  <a:t>MC-DS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72C23E3-344B-4135-B554-D47C9E750314}"/>
                  </a:ext>
                </a:extLst>
              </p:cNvPr>
              <p:cNvSpPr/>
              <p:nvPr/>
            </p:nvSpPr>
            <p:spPr>
              <a:xfrm>
                <a:off x="1779756" y="1996878"/>
                <a:ext cx="1723648" cy="422900"/>
              </a:xfrm>
              <a:prstGeom prst="rect">
                <a:avLst/>
              </a:prstGeom>
              <a:solidFill>
                <a:srgbClr val="C3D69B"/>
              </a:solidFill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</a:rPr>
                  <a:t>Taxonomy and Vocabulary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8A54D70E-A058-4408-B93F-C4CA7DFB81DC}"/>
                  </a:ext>
                </a:extLst>
              </p:cNvPr>
              <p:cNvCxnSpPr/>
              <p:nvPr/>
            </p:nvCxnSpPr>
            <p:spPr>
              <a:xfrm flipH="1">
                <a:off x="2257739" y="1419693"/>
                <a:ext cx="7475" cy="577186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516ECA2F-A45B-45BA-8301-7326948122DB}"/>
                  </a:ext>
                </a:extLst>
              </p:cNvPr>
              <p:cNvCxnSpPr/>
              <p:nvPr/>
            </p:nvCxnSpPr>
            <p:spPr>
              <a:xfrm flipH="1">
                <a:off x="3298491" y="1742933"/>
                <a:ext cx="789" cy="275776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8447F83-550E-414A-9074-D6CDD52AA483}"/>
                  </a:ext>
                </a:extLst>
              </p:cNvPr>
              <p:cNvSpPr/>
              <p:nvPr/>
            </p:nvSpPr>
            <p:spPr>
              <a:xfrm>
                <a:off x="349526" y="908720"/>
                <a:ext cx="3962983" cy="2273516"/>
              </a:xfrm>
              <a:prstGeom prst="rect">
                <a:avLst/>
              </a:prstGeom>
              <a:noFill/>
              <a:ln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2E81AC9-B4C1-4EB0-9A65-F176FF760A24}"/>
                  </a:ext>
                </a:extLst>
              </p:cNvPr>
              <p:cNvSpPr/>
              <p:nvPr/>
            </p:nvSpPr>
            <p:spPr>
              <a:xfrm>
                <a:off x="2247886" y="2683047"/>
                <a:ext cx="1800565" cy="3627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1"/>
                    </a:solidFill>
                    <a:latin typeface="+mj-lt"/>
                  </a:rPr>
                  <a:t>DS Prof Profiles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6FF06A6-9671-4EA1-A79D-13CCC37C2B6D}"/>
                  </a:ext>
                </a:extLst>
              </p:cNvPr>
              <p:cNvCxnSpPr>
                <a:stCxn id="31" idx="2"/>
              </p:cNvCxnSpPr>
              <p:nvPr/>
            </p:nvCxnSpPr>
            <p:spPr>
              <a:xfrm flipH="1">
                <a:off x="2636847" y="2419778"/>
                <a:ext cx="4733" cy="260144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83C319B-5C55-4379-A8CF-6F7A539DA6A6}"/>
                  </a:ext>
                </a:extLst>
              </p:cNvPr>
              <p:cNvSpPr/>
              <p:nvPr/>
            </p:nvSpPr>
            <p:spPr>
              <a:xfrm>
                <a:off x="499041" y="2629748"/>
                <a:ext cx="1454678" cy="4502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600" dirty="0">
                    <a:solidFill>
                      <a:srgbClr val="002060"/>
                    </a:solidFill>
                    <a:latin typeface="+mj-lt"/>
                  </a:rPr>
                  <a:t>Data Science Framework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8F0ABC54-8295-4946-98AA-4D89BB617BDB}"/>
                  </a:ext>
                </a:extLst>
              </p:cNvPr>
              <p:cNvCxnSpPr/>
              <p:nvPr/>
            </p:nvCxnSpPr>
            <p:spPr>
              <a:xfrm>
                <a:off x="3808420" y="1740343"/>
                <a:ext cx="10976" cy="939579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BA553B5-04BD-44CE-B000-8170BAE09589}"/>
                  </a:ext>
                </a:extLst>
              </p:cNvPr>
              <p:cNvCxnSpPr/>
              <p:nvPr/>
            </p:nvCxnSpPr>
            <p:spPr>
              <a:xfrm flipH="1" flipV="1">
                <a:off x="1408753" y="1615347"/>
                <a:ext cx="1717426" cy="6449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4F34582C-CB97-4BB9-BAF1-9817F9532DCF}"/>
                  </a:ext>
                </a:extLst>
              </p:cNvPr>
              <p:cNvCxnSpPr/>
              <p:nvPr/>
            </p:nvCxnSpPr>
            <p:spPr>
              <a:xfrm flipH="1">
                <a:off x="1386928" y="1230529"/>
                <a:ext cx="392828" cy="0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05FFFB13-35FB-4B1F-882C-F3F5CADD5867}"/>
                  </a:ext>
                </a:extLst>
              </p:cNvPr>
              <p:cNvCxnSpPr/>
              <p:nvPr/>
            </p:nvCxnSpPr>
            <p:spPr>
              <a:xfrm flipH="1">
                <a:off x="2724740" y="1230529"/>
                <a:ext cx="392828" cy="0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EFE1853D-83DC-4F4D-9B6D-209F48CC0836}"/>
                  </a:ext>
                </a:extLst>
              </p:cNvPr>
              <p:cNvCxnSpPr/>
              <p:nvPr/>
            </p:nvCxnSpPr>
            <p:spPr>
              <a:xfrm flipH="1">
                <a:off x="1386928" y="2208394"/>
                <a:ext cx="392828" cy="0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B3647CF-A52D-409B-9022-CE88EA4C602D}"/>
                </a:ext>
              </a:extLst>
            </p:cNvPr>
            <p:cNvSpPr/>
            <p:nvPr/>
          </p:nvSpPr>
          <p:spPr>
            <a:xfrm>
              <a:off x="4579151" y="3417117"/>
              <a:ext cx="1957572" cy="499608"/>
            </a:xfrm>
            <a:prstGeom prst="rect">
              <a:avLst/>
            </a:prstGeom>
            <a:solidFill>
              <a:srgbClr val="C3D69B"/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+mj-lt"/>
                </a:rPr>
                <a:t>Virtual  Data Labs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DA58433-F260-476B-B920-0A73B6D5EA4C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 flipH="1">
              <a:off x="5557937" y="3158659"/>
              <a:ext cx="2" cy="258458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66988F4-0225-4512-8180-16C690EDA40D}"/>
                </a:ext>
              </a:extLst>
            </p:cNvPr>
            <p:cNvCxnSpPr>
              <a:cxnSpLocks/>
              <a:endCxn id="16" idx="3"/>
            </p:cNvCxnSpPr>
            <p:nvPr/>
          </p:nvCxnSpPr>
          <p:spPr>
            <a:xfrm flipH="1">
              <a:off x="6536722" y="2914706"/>
              <a:ext cx="398888" cy="0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BF7E8E9-6B22-4A39-9B1A-FFAC6D68A680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 flipV="1">
              <a:off x="4013791" y="2456655"/>
              <a:ext cx="565360" cy="1210266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5543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A33F-66FC-486E-B0A7-9206C5C6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cs typeface="Arial" panose="020B0604020202020204" pitchFamily="34" charset="0"/>
              </a:rPr>
              <a:t>Outcome Based Educations and Training Model: </a:t>
            </a:r>
            <a:br>
              <a:rPr lang="en-US" sz="2400" dirty="0">
                <a:solidFill>
                  <a:srgbClr val="002060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002060"/>
                </a:solidFill>
                <a:cs typeface="Arial" panose="020B0604020202020204" pitchFamily="34" charset="0"/>
              </a:rPr>
              <a:t>Addressing target competences for the profession 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AA774-1803-48BA-8198-FFC771016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544" y="2744924"/>
            <a:ext cx="2829943" cy="3564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2060"/>
                </a:solidFill>
                <a:cs typeface="Arial" panose="020B0604020202020204" pitchFamily="34" charset="0"/>
              </a:rPr>
              <a:t>From Competences and DSP Profiles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2060"/>
                </a:solidFill>
                <a:cs typeface="Arial" panose="020B0604020202020204" pitchFamily="34" charset="0"/>
              </a:rPr>
              <a:t>to Learning Outcomes (LO)</a:t>
            </a:r>
            <a:br>
              <a:rPr lang="en-US" sz="1400" dirty="0">
                <a:solidFill>
                  <a:srgbClr val="002060"/>
                </a:solidFill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2060"/>
                </a:solidFill>
                <a:cs typeface="Arial" panose="020B0604020202020204" pitchFamily="34" charset="0"/>
              </a:rPr>
              <a:t>and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2060"/>
                </a:solidFill>
                <a:cs typeface="Arial" panose="020B0604020202020204" pitchFamily="34" charset="0"/>
              </a:rPr>
              <a:t>to Knowledge Unites (KU) and Learning Units (LU)</a:t>
            </a:r>
          </a:p>
          <a:p>
            <a:pPr marL="0" indent="0">
              <a:buNone/>
            </a:pPr>
            <a:endParaRPr lang="en-US" sz="14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137160" indent="-137160"/>
            <a:r>
              <a:rPr lang="en-US" sz="1200" dirty="0">
                <a:solidFill>
                  <a:srgbClr val="0070C0"/>
                </a:solidFill>
                <a:cs typeface="Arial" panose="020B0604020202020204" pitchFamily="34" charset="0"/>
              </a:rPr>
              <a:t>EDSF methodology allows for customized educational courses and training modules design </a:t>
            </a:r>
            <a:br>
              <a:rPr lang="en-US" sz="1200" dirty="0">
                <a:solidFill>
                  <a:srgbClr val="0070C0"/>
                </a:solidFill>
                <a:cs typeface="Arial" panose="020B0604020202020204" pitchFamily="34" charset="0"/>
              </a:rPr>
            </a:b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238AD-2C59-4FD4-BAAB-671AA729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F2BE1-9A2A-4495-922E-419E01B5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4E2A7-32D3-4DCC-B9C7-238900FF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28</a:t>
            </a:fld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1D1C70-F767-45C6-BF4C-2EBAA1440B46}"/>
              </a:ext>
            </a:extLst>
          </p:cNvPr>
          <p:cNvGrpSpPr/>
          <p:nvPr/>
        </p:nvGrpSpPr>
        <p:grpSpPr>
          <a:xfrm>
            <a:off x="192924" y="1376772"/>
            <a:ext cx="7223392" cy="4500500"/>
            <a:chOff x="445143" y="1667249"/>
            <a:chExt cx="6435172" cy="381388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F5CFE23-A147-4C05-BD6A-0855944F3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143" y="1667249"/>
              <a:ext cx="4352705" cy="3813888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ED29E09-8D66-49FF-821A-F0A2FDB58112}"/>
                </a:ext>
              </a:extLst>
            </p:cNvPr>
            <p:cNvGrpSpPr/>
            <p:nvPr/>
          </p:nvGrpSpPr>
          <p:grpSpPr>
            <a:xfrm>
              <a:off x="5306363" y="1740012"/>
              <a:ext cx="1573952" cy="354382"/>
              <a:chOff x="7548488" y="1349138"/>
              <a:chExt cx="2098602" cy="472509"/>
            </a:xfrm>
          </p:grpSpPr>
          <p:sp>
            <p:nvSpPr>
              <p:cNvPr id="10" name="Arrow: Left 9">
                <a:extLst>
                  <a:ext uri="{FF2B5EF4-FFF2-40B4-BE49-F238E27FC236}">
                    <a16:creationId xmlns:a16="http://schemas.microsoft.com/office/drawing/2014/main" id="{72A2BF7E-954A-4895-AD08-672F9A2FE0FA}"/>
                  </a:ext>
                </a:extLst>
              </p:cNvPr>
              <p:cNvSpPr/>
              <p:nvPr/>
            </p:nvSpPr>
            <p:spPr>
              <a:xfrm>
                <a:off x="7548488" y="1441376"/>
                <a:ext cx="576064" cy="288032"/>
              </a:xfrm>
              <a:prstGeom prst="leftArrow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2C2B32E-00E1-4B48-8B7A-27094A763AED}"/>
                  </a:ext>
                </a:extLst>
              </p:cNvPr>
              <p:cNvSpPr/>
              <p:nvPr/>
            </p:nvSpPr>
            <p:spPr>
              <a:xfrm>
                <a:off x="8242934" y="1349138"/>
                <a:ext cx="1404156" cy="472509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Target Competences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5288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Body of Knowledge (DS-BoK)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/>
              <a:t>DS-BoK Knowledge Area Groups (KAG)</a:t>
            </a:r>
          </a:p>
          <a:p>
            <a:pPr lvl="0"/>
            <a:r>
              <a:rPr lang="en-US" sz="2000" dirty="0"/>
              <a:t>KAG1-DSA: Data Analytics group including </a:t>
            </a:r>
            <a:br>
              <a:rPr lang="en-US" sz="2000" dirty="0"/>
            </a:br>
            <a:r>
              <a:rPr lang="en-US" sz="2000" dirty="0"/>
              <a:t>Machine Learning, statistical methods, </a:t>
            </a:r>
            <a:br>
              <a:rPr lang="en-US" sz="2000" dirty="0"/>
            </a:br>
            <a:r>
              <a:rPr lang="en-US" sz="2000" dirty="0"/>
              <a:t>and Business Analytics</a:t>
            </a:r>
          </a:p>
          <a:p>
            <a:pPr lvl="0"/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KAG2-DSE: Data Science Engineering group </a:t>
            </a:r>
            <a:br>
              <a:rPr lang="en-US" sz="20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including Software and infrastructure engineering </a:t>
            </a:r>
          </a:p>
          <a:p>
            <a:pPr lvl="0"/>
            <a:r>
              <a:rPr lang="en-US" sz="2000" dirty="0">
                <a:solidFill>
                  <a:srgbClr val="C00000"/>
                </a:solidFill>
              </a:rPr>
              <a:t>KAG3-DSDM: </a:t>
            </a:r>
            <a:r>
              <a:rPr lang="en-US" sz="2000" i="1" dirty="0">
                <a:solidFill>
                  <a:srgbClr val="C00000"/>
                </a:solidFill>
              </a:rPr>
              <a:t>Data Management group including data curation, preservation and data infrastructure</a:t>
            </a:r>
            <a:endParaRPr lang="en-US" sz="2000" dirty="0">
              <a:solidFill>
                <a:srgbClr val="C00000"/>
              </a:solidFill>
            </a:endParaRPr>
          </a:p>
          <a:p>
            <a:pPr lvl="0"/>
            <a:r>
              <a:rPr lang="en-US" sz="2000" dirty="0">
                <a:solidFill>
                  <a:srgbClr val="4F81BD"/>
                </a:solidFill>
              </a:rPr>
              <a:t>KAG4-DSRM: </a:t>
            </a:r>
            <a:r>
              <a:rPr lang="en-US" sz="2000" i="1" dirty="0">
                <a:solidFill>
                  <a:srgbClr val="4F81BD"/>
                </a:solidFill>
              </a:rPr>
              <a:t>Research Methods and Project Management group</a:t>
            </a:r>
            <a:endParaRPr lang="en-US" sz="2000" dirty="0">
              <a:solidFill>
                <a:srgbClr val="4F81BD"/>
              </a:solidFill>
            </a:endParaRPr>
          </a:p>
          <a:p>
            <a:pPr lvl="0"/>
            <a:r>
              <a:rPr lang="en-US" sz="2000" dirty="0"/>
              <a:t>KAG5-DSBA: Business Analytics and Business Intelligence </a:t>
            </a:r>
          </a:p>
          <a:p>
            <a:pPr lvl="0"/>
            <a:endParaRPr lang="en-US" sz="2000" dirty="0"/>
          </a:p>
          <a:p>
            <a:pPr lvl="0"/>
            <a:r>
              <a:rPr lang="en-US" sz="2000" b="1" i="1" dirty="0"/>
              <a:t>KAG* - DSDK</a:t>
            </a:r>
            <a:r>
              <a:rPr lang="en-US" sz="2000" i="1" dirty="0"/>
              <a:t>: Data Science domain knowledge to be defined by related expert groups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29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389" y="1254155"/>
            <a:ext cx="2967099" cy="196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7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B2186-9A72-42C2-A58C-5543A383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Tasks – Discussion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A8A30-70EC-4FFE-9E0D-585952B1D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Review landscape in Data Stewardship and FAIR education and training</a:t>
            </a:r>
          </a:p>
          <a:p>
            <a:r>
              <a:rPr lang="en-US" sz="2400" dirty="0"/>
              <a:t>Identify all actors, components  of the FAIR data ecosystem</a:t>
            </a:r>
          </a:p>
          <a:p>
            <a:r>
              <a:rPr lang="en-US" sz="2400" dirty="0"/>
              <a:t>Propose workable approach to implement FAIR and Data Stewardship in university curricula</a:t>
            </a:r>
          </a:p>
          <a:p>
            <a:r>
              <a:rPr lang="en-US" sz="2400" dirty="0"/>
              <a:t>Interconnect and link existing frameworks</a:t>
            </a:r>
          </a:p>
          <a:p>
            <a:r>
              <a:rPr lang="en-US" sz="2400" dirty="0"/>
              <a:t>Propose consistent vision for universities</a:t>
            </a:r>
          </a:p>
          <a:p>
            <a:endParaRPr lang="en-US" sz="2400" dirty="0"/>
          </a:p>
          <a:p>
            <a:r>
              <a:rPr lang="en-US" sz="2400" dirty="0"/>
              <a:t>Skills vs Competences vs Professional Profiles vs Knowledge vs Curriculum elements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4F649-B05C-42F6-9ACC-308ED56A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8F759-FE39-47C5-B1CF-F8FA8171A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23A18-F35E-457A-BCD9-49A176DA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591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2400" dirty="0"/>
              <a:t>KAG3-DSDM: </a:t>
            </a:r>
            <a:r>
              <a:rPr lang="en-US" sz="2400" i="1" dirty="0"/>
              <a:t>Data Management group: data curation, preservation and data infrastructure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68760"/>
            <a:ext cx="4104456" cy="5040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DM-BoK version 2 “Guide for performing data management” </a:t>
            </a:r>
            <a:br>
              <a:rPr lang="en-US" sz="1800" dirty="0"/>
            </a:br>
            <a:r>
              <a:rPr lang="en-US" sz="1800" dirty="0"/>
              <a:t>– 11 Knowledge Areas</a:t>
            </a:r>
          </a:p>
          <a:p>
            <a:pPr marL="400050" lvl="1" indent="0">
              <a:buNone/>
            </a:pPr>
            <a:r>
              <a:rPr lang="en-US" sz="1600" dirty="0"/>
              <a:t>(1) Data Governance  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(2) Data Architecture  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(3) Data Modelling and Design</a:t>
            </a:r>
          </a:p>
          <a:p>
            <a:pPr marL="400050" lvl="1" indent="0">
              <a:buNone/>
            </a:pPr>
            <a:r>
              <a:rPr lang="en-US" sz="1600" dirty="0"/>
              <a:t>(4) Data Storage and Operations</a:t>
            </a:r>
          </a:p>
          <a:p>
            <a:pPr marL="400050" lvl="1" indent="0">
              <a:buNone/>
            </a:pPr>
            <a:r>
              <a:rPr lang="en-US" sz="1600" i="1" dirty="0">
                <a:solidFill>
                  <a:srgbClr val="C00000"/>
                </a:solidFill>
              </a:rPr>
              <a:t>(5) Data Security </a:t>
            </a:r>
          </a:p>
          <a:p>
            <a:pPr marL="400050" lvl="1" indent="0">
              <a:buNone/>
            </a:pPr>
            <a:r>
              <a:rPr lang="en-US" sz="1600" i="1" dirty="0">
                <a:solidFill>
                  <a:srgbClr val="C00000"/>
                </a:solidFill>
              </a:rPr>
              <a:t>(5a) Data compliance, Data Privacy, GDPR</a:t>
            </a:r>
          </a:p>
          <a:p>
            <a:pPr marL="400050" lvl="1" indent="0">
              <a:buNone/>
            </a:pPr>
            <a:r>
              <a:rPr lang="en-US" sz="1600" dirty="0"/>
              <a:t>(6) Data Integration and Interoperability</a:t>
            </a:r>
          </a:p>
          <a:p>
            <a:pPr marL="400050" lvl="1" indent="0">
              <a:buNone/>
            </a:pPr>
            <a:r>
              <a:rPr lang="en-US" sz="1600" i="1" dirty="0">
                <a:solidFill>
                  <a:srgbClr val="C00000"/>
                </a:solidFill>
              </a:rPr>
              <a:t>(7) Documents and Content</a:t>
            </a:r>
          </a:p>
          <a:p>
            <a:pPr marL="400050" lvl="1" indent="0">
              <a:buNone/>
            </a:pPr>
            <a:r>
              <a:rPr lang="en-US" sz="1600" dirty="0"/>
              <a:t>(8) Reference and Master Data</a:t>
            </a:r>
          </a:p>
          <a:p>
            <a:pPr marL="400050" lvl="1" indent="0">
              <a:buNone/>
            </a:pPr>
            <a:r>
              <a:rPr lang="en-US" sz="1600" dirty="0"/>
              <a:t>(9) Data Warehousing and Business Intelligence</a:t>
            </a:r>
          </a:p>
          <a:p>
            <a:pPr marL="400050" lvl="1" indent="0"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(10) Metadata 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(11) Data Quality</a:t>
            </a:r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77229" y="1271025"/>
            <a:ext cx="4104456" cy="305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/>
              <a:t>Other Knowledge Areas motivated by </a:t>
            </a:r>
            <a:r>
              <a:rPr lang="en-US" sz="1800" i="1" dirty="0"/>
              <a:t>RDA, European Open Data initiatives, European Open Data Cloud</a:t>
            </a:r>
          </a:p>
          <a:p>
            <a:pPr marL="400050" lvl="1" indent="0">
              <a:buFont typeface="Arial" pitchFamily="34" charset="0"/>
              <a:buNone/>
            </a:pPr>
            <a:r>
              <a:rPr lang="en-US" sz="1600" dirty="0">
                <a:solidFill>
                  <a:srgbClr val="C00000"/>
                </a:solidFill>
              </a:rPr>
              <a:t>(12) PID, linked data, data registries  </a:t>
            </a:r>
          </a:p>
          <a:p>
            <a:pPr marL="400050" lvl="1" indent="0">
              <a:buFont typeface="Arial" pitchFamily="34" charset="0"/>
              <a:buNone/>
            </a:pPr>
            <a:r>
              <a:rPr lang="en-US" sz="1600" dirty="0">
                <a:solidFill>
                  <a:srgbClr val="C00000"/>
                </a:solidFill>
              </a:rPr>
              <a:t>(13) Data Management Plan</a:t>
            </a:r>
          </a:p>
          <a:p>
            <a:pPr marL="400050" lvl="1" indent="0">
              <a:buFont typeface="Arial" pitchFamily="34" charset="0"/>
              <a:buNone/>
            </a:pPr>
            <a:r>
              <a:rPr lang="en-US" sz="1600" dirty="0">
                <a:solidFill>
                  <a:srgbClr val="C00000"/>
                </a:solidFill>
              </a:rPr>
              <a:t>(14) Open Science, Open Data, Open Access, ORCID</a:t>
            </a:r>
          </a:p>
          <a:p>
            <a:pPr marL="400050" lvl="1" indent="0">
              <a:buFont typeface="Arial" pitchFamily="34" charset="0"/>
              <a:buNone/>
            </a:pPr>
            <a:r>
              <a:rPr lang="en-US" sz="1600" dirty="0">
                <a:solidFill>
                  <a:srgbClr val="C00000"/>
                </a:solidFill>
              </a:rPr>
              <a:t>(15) Responsible data use, Ethics</a:t>
            </a:r>
          </a:p>
          <a:p>
            <a:pPr marL="400050" lvl="1" indent="0">
              <a:buFont typeface="Arial" pitchFamily="34" charset="0"/>
              <a:buNone/>
            </a:pPr>
            <a:r>
              <a:rPr lang="en-US" sz="1600" dirty="0">
                <a:solidFill>
                  <a:srgbClr val="C00000"/>
                </a:solidFill>
              </a:rPr>
              <a:t>(16)* Data Sovereignty (and Indigenous data protection)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968044" y="5697252"/>
            <a:ext cx="3852428" cy="69781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C00000"/>
                </a:solidFill>
              </a:rPr>
              <a:t>Highlighted in red: Considered (Research) Data Management literacy (minimum required knowledge) </a:t>
            </a:r>
          </a:p>
          <a:p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059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0F3F-5C63-4895-AFF7-A1095EFD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2080" y="148168"/>
            <a:ext cx="3394720" cy="672100"/>
          </a:xfrm>
        </p:spPr>
        <p:txBody>
          <a:bodyPr>
            <a:noAutofit/>
          </a:bodyPr>
          <a:lstStyle/>
          <a:p>
            <a:r>
              <a:rPr lang="en-US" sz="2000" dirty="0"/>
              <a:t>DMBOK: Data Governance and Stewardship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7355-F9CD-4A15-8405-BBB832464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100" y="2979781"/>
            <a:ext cx="3492388" cy="3329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Scope of a Data Governance Programme</a:t>
            </a:r>
          </a:p>
          <a:p>
            <a:r>
              <a:rPr lang="en-US" sz="1600" dirty="0"/>
              <a:t>Strategy</a:t>
            </a:r>
          </a:p>
          <a:p>
            <a:r>
              <a:rPr lang="en-US" sz="1600" dirty="0"/>
              <a:t>Policy</a:t>
            </a:r>
          </a:p>
          <a:p>
            <a:r>
              <a:rPr lang="en-US" sz="1600" dirty="0"/>
              <a:t>Standards and quality</a:t>
            </a:r>
          </a:p>
          <a:p>
            <a:r>
              <a:rPr lang="en-US" sz="1600" dirty="0"/>
              <a:t>Oversight</a:t>
            </a:r>
          </a:p>
          <a:p>
            <a:r>
              <a:rPr lang="en-US" sz="1600" dirty="0"/>
              <a:t>Compliance</a:t>
            </a:r>
          </a:p>
          <a:p>
            <a:r>
              <a:rPr lang="en-US" sz="1600" dirty="0"/>
              <a:t>Issue management</a:t>
            </a:r>
          </a:p>
          <a:p>
            <a:r>
              <a:rPr lang="en-US" sz="1600" dirty="0"/>
              <a:t>Data management projects</a:t>
            </a:r>
          </a:p>
          <a:p>
            <a:r>
              <a:rPr lang="en-US" sz="1600" dirty="0"/>
              <a:t>Data asset valuation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92F06-466D-4991-8C4C-1235224A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12E2D-9F85-456D-AD85-C731C5BF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A618F-B481-4536-94AD-D6A03A2E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31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744627-2FDD-408E-810C-125CF3AE1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71"/>
            <a:ext cx="5145470" cy="6748857"/>
          </a:xfrm>
          <a:prstGeom prst="rect">
            <a:avLst/>
          </a:prstGeom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929C356-FA5B-4E46-AA8D-824A1A5861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2088" y="548680"/>
          <a:ext cx="1777411" cy="2431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Image" r:id="rId4" imgW="7200000" imgH="9828360" progId="Photoshop.Image.18">
                  <p:embed/>
                </p:oleObj>
              </mc:Choice>
              <mc:Fallback>
                <p:oleObj name="Image" r:id="rId4" imgW="7200000" imgH="9828360" progId="Photoshop.Image.18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C929C356-FA5B-4E46-AA8D-824A1A5861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52088" y="548680"/>
                        <a:ext cx="1777411" cy="24311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10291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0F3F-5C63-4895-AFF7-A1095EFD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DMBOK: Data Management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7355-F9CD-4A15-8405-BBB832464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5936" y="1268760"/>
            <a:ext cx="4968552" cy="5040560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Data is an asset with unique properties</a:t>
            </a:r>
          </a:p>
          <a:p>
            <a:r>
              <a:rPr lang="en-US" sz="1600" dirty="0">
                <a:solidFill>
                  <a:srgbClr val="C00000"/>
                </a:solidFill>
              </a:rPr>
              <a:t>The value of data can and should be expressed in economic terms</a:t>
            </a:r>
          </a:p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Managing data means managing the quality of data</a:t>
            </a:r>
          </a:p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It takes Metadata to manage data</a:t>
            </a:r>
          </a:p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It takes planning to manage data</a:t>
            </a:r>
          </a:p>
          <a:p>
            <a:r>
              <a:rPr lang="en-US" sz="1600" dirty="0"/>
              <a:t>Data management requirements must drive Information Technology decisions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management is cross-functional; it requires a range of skills and expertise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management requires an enterprise perspective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management must account for a range of perspectives</a:t>
            </a:r>
          </a:p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Data management is lifecycle management</a:t>
            </a:r>
          </a:p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Different types of data have different lifecycle characteristics</a:t>
            </a:r>
          </a:p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Managing data includes managing the risks associated with data</a:t>
            </a:r>
          </a:p>
          <a:p>
            <a:r>
              <a:rPr lang="en-US" sz="1600" dirty="0">
                <a:solidFill>
                  <a:srgbClr val="FF0000"/>
                </a:solidFill>
              </a:rPr>
              <a:t>Effective data management requires leadership commitment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92F06-466D-4991-8C4C-1235224A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12E2D-9F85-456D-AD85-C731C5BF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A618F-B481-4536-94AD-D6A03A2E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32</a:t>
            </a:fld>
            <a:endParaRPr lang="en-GB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F710B14-2356-436D-AD24-F589C51500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144" y="1196709"/>
          <a:ext cx="3581400" cy="529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Image" r:id="rId3" imgW="7111080" imgH="10488600" progId="Photoshop.Image.18">
                  <p:embed/>
                </p:oleObj>
              </mc:Choice>
              <mc:Fallback>
                <p:oleObj name="Image" r:id="rId3" imgW="7111080" imgH="10488600" progId="Photoshop.Image.18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FF710B14-2356-436D-AD24-F589C51500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4144" y="1196709"/>
                        <a:ext cx="3581400" cy="529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8116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4684-805E-4972-AF87-A4F488B7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Stewardship (according to DM-BOK)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16771-6C81-4FAF-B4E6-5E1BEF7EF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Creating and managing core Metadata</a:t>
            </a:r>
            <a:r>
              <a:rPr lang="en-US" sz="1800" dirty="0"/>
              <a:t>: Definition and management of business terminology, valid data values, and other critical Metadata. </a:t>
            </a:r>
          </a:p>
          <a:p>
            <a:r>
              <a:rPr lang="en-US" sz="1800" b="1" dirty="0"/>
              <a:t>Documenting rules and standards</a:t>
            </a:r>
            <a:r>
              <a:rPr lang="en-US" sz="1800" dirty="0"/>
              <a:t>: Definition/documentation of business rules, data standards, and data quality rules. </a:t>
            </a:r>
          </a:p>
          <a:p>
            <a:pPr lvl="1"/>
            <a:r>
              <a:rPr lang="en-US" sz="1600" dirty="0"/>
              <a:t>High quality data are often formulated in terms of rules rooted in the business processes that create or consume data. </a:t>
            </a:r>
          </a:p>
          <a:p>
            <a:pPr lvl="1"/>
            <a:r>
              <a:rPr lang="en-US" sz="1600" dirty="0"/>
              <a:t>Stewards help surface these rules and ensure their  consistent use.</a:t>
            </a:r>
          </a:p>
          <a:p>
            <a:r>
              <a:rPr lang="en-US" sz="1800" b="1" dirty="0"/>
              <a:t>Managing data quality issues</a:t>
            </a:r>
            <a:r>
              <a:rPr lang="en-US" sz="1800" dirty="0"/>
              <a:t>: Stewards are often involved with the identification and resolution of data related issues or in facilitating the process of resolution.</a:t>
            </a:r>
          </a:p>
          <a:p>
            <a:r>
              <a:rPr lang="en-US" sz="1800" b="1" dirty="0"/>
              <a:t>Executing operational data governance activities</a:t>
            </a:r>
            <a:r>
              <a:rPr lang="en-US" sz="1800" dirty="0"/>
              <a:t>: Stewards are responsible for ensuring that, day-today and project-by-project, data governance policies and initiatives are adhered to. They should influence decisions to ensure that data is managed in ways that support the overall goals of the organization.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i="1" dirty="0">
                <a:solidFill>
                  <a:srgbClr val="C00000"/>
                </a:solidFill>
              </a:rPr>
              <a:t>“Best Data Steward is not made but found” DMBOK1 (2009)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2EF2B-0B4A-41AD-9D98-133B477FF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D73D4-0383-4D34-8705-4568076DA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BDF59-BAB8-496D-A258-8E32BC9E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543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43BD0-43D2-4C13-8747-C5B13748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106605"/>
            <a:ext cx="7787209" cy="6721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254061"/>
                </a:solidFill>
              </a:rPr>
              <a:t>Case Study: Data Science related Master Programmes at UvA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C025-F804-4FFD-B9CF-1E785BBA4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254061"/>
                </a:solidFill>
              </a:rPr>
              <a:t>Big Data Engineering (joint UvA and VU) - since 2016</a:t>
            </a:r>
          </a:p>
          <a:p>
            <a:r>
              <a:rPr lang="en-US" sz="2400" dirty="0">
                <a:solidFill>
                  <a:srgbClr val="254061"/>
                </a:solidFill>
              </a:rPr>
              <a:t>Data Science at AI department (stopped 2018)</a:t>
            </a:r>
          </a:p>
          <a:p>
            <a:r>
              <a:rPr lang="en-US" sz="2400" dirty="0">
                <a:solidFill>
                  <a:srgbClr val="C00000"/>
                </a:solidFill>
              </a:rPr>
              <a:t>Data Science at the Institute of Interdisciplinary Studies – since 2017</a:t>
            </a:r>
          </a:p>
          <a:p>
            <a:pPr lvl="1"/>
            <a:r>
              <a:rPr lang="en-US" sz="2000" dirty="0">
                <a:hlinkClick r:id="rId2"/>
              </a:rPr>
              <a:t>https://www.uva.nl/en/programmes/masters/information-studies-data-science/data-science.html</a:t>
            </a:r>
            <a:endParaRPr lang="en-US" sz="20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254061"/>
                </a:solidFill>
              </a:rPr>
              <a:t>Data Science in Business Administration (MBA) at Business School Amsterdam – part time, evening, since 2017</a:t>
            </a:r>
          </a:p>
          <a:p>
            <a:r>
              <a:rPr lang="en-US" sz="2400" dirty="0">
                <a:solidFill>
                  <a:srgbClr val="C00000"/>
                </a:solidFill>
              </a:rPr>
              <a:t>Data Science in Business Analytics (MBA) at Business School Amsterdam, full time starting 2020</a:t>
            </a:r>
          </a:p>
          <a:p>
            <a:endParaRPr lang="en-US" sz="2400" dirty="0">
              <a:solidFill>
                <a:srgbClr val="25406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A1AD1-8523-4927-B5C3-EF6FE75F5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A41F4-C1B2-4F0E-B21F-4317F200A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A1BAE-20AC-46AF-9D09-4DDE0F82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482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7C82-6AFD-4139-859A-894EC754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Study Programme MSc IS – Data Science (1yr)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3ECC9-A687-4CDB-BF68-4019B36D0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5235352"/>
            <a:ext cx="8784976" cy="107396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756B3-288F-4C13-9D68-2DDF4E56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844A8-6AC0-4B5D-AA91-8D5C8621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FD698-20E1-41FB-B39D-2C6BDC99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35</a:t>
            </a:fld>
            <a:endParaRPr lang="en-GB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BA63337-6215-4359-9CE8-5A734DF77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10" y="1196752"/>
            <a:ext cx="705802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2663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3376-4EE7-4BA6-A979-8CBD53E5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study: BKO program for university teachers in Netherlands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52F81-1277-4BEB-AF83-F3C01F566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Rich program of basic and advanced instructional and didactic methodologies</a:t>
            </a:r>
          </a:p>
          <a:p>
            <a:endParaRPr lang="en-US" dirty="0"/>
          </a:p>
          <a:p>
            <a:r>
              <a:rPr lang="en-US" dirty="0"/>
              <a:t>Still lacks of Research Data Management (RDM) courses</a:t>
            </a:r>
          </a:p>
          <a:p>
            <a:pPr lvl="1"/>
            <a:r>
              <a:rPr lang="en-US" dirty="0"/>
              <a:t>Currently in contact with the BKO program coordinator at UvA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EC628-DFAC-47B9-A6CE-2D8EAC47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72CD2-0068-42AC-A7E0-0A0D7EB8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13A70-B6D1-43B9-A535-33B2204A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0103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6FCA-967A-4359-8E39-DE559186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- TBD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B04FC-2E82-4B99-8317-B692F2064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0F9D2-26FF-4A9B-91E9-40275AE33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4A47C-4F3B-478D-97DF-0D69892D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999FE-EFD7-450C-A328-DC228756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613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30DE9-0120-406E-86A2-469DEC63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12D4-3E0A-48FC-9F33-D86638B5E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FAIRsFAIR WP7 Task T7.3 </a:t>
            </a:r>
          </a:p>
          <a:p>
            <a:r>
              <a:rPr lang="en-US" sz="2400" dirty="0"/>
              <a:t>Outcome and recommendations from FAIRsFAIR seminar 8 May 2020</a:t>
            </a:r>
          </a:p>
          <a:p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9C99-49A1-45F1-8245-1193C46DF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9E62C-2B96-422D-87BB-FEB47558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C6EDC-DD97-4460-B395-365B0392F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5135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9EC54-B249-4B37-B947-22838885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7.3: FAIR data competence framework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46AA3-1B4F-4C34-BB9E-460FA6846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Objectives:</a:t>
            </a:r>
          </a:p>
          <a:p>
            <a:pPr lvl="1"/>
            <a:r>
              <a:rPr lang="en-US" sz="1800" dirty="0"/>
              <a:t>Develop a FAIR data competence framework complementary to or as extension to existing and adopted data science and other competence frameworks (e.g. the ESCO-compliant EDISON Data Science Framework). </a:t>
            </a:r>
          </a:p>
          <a:p>
            <a:pPr lvl="1"/>
            <a:r>
              <a:rPr lang="en-US" sz="1800" dirty="0"/>
              <a:t>The activities will focus on data science but also address other disciplines, where identified as relevant, to enhance the impact and </a:t>
            </a:r>
            <a:r>
              <a:rPr lang="en-US" sz="1800" b="1" dirty="0">
                <a:solidFill>
                  <a:srgbClr val="C00000"/>
                </a:solidFill>
              </a:rPr>
              <a:t>sustainability of the project in fostering a FAIR data culture </a:t>
            </a:r>
            <a:r>
              <a:rPr lang="en-US" sz="1800" dirty="0"/>
              <a:t>throughout different scientific disciplines, research communities and professions. </a:t>
            </a:r>
          </a:p>
          <a:p>
            <a:r>
              <a:rPr lang="en-US" sz="2400" dirty="0"/>
              <a:t>The FAIR data competence framework will include </a:t>
            </a:r>
          </a:p>
          <a:p>
            <a:pPr lvl="1"/>
            <a:r>
              <a:rPr lang="en-US" sz="1800" dirty="0"/>
              <a:t>FAIR data competences which can be acquired through higher education, e.g. in data science programmes in other data-intensive and data driven disciplines</a:t>
            </a:r>
          </a:p>
          <a:p>
            <a:pPr lvl="1"/>
            <a:r>
              <a:rPr lang="en-US" sz="1800" dirty="0"/>
              <a:t>FAIR data competences for graduates continuing to work as professionals in FAIR data management (e.g. data stewards, research infrastructure managers). </a:t>
            </a:r>
          </a:p>
          <a:p>
            <a:r>
              <a:rPr lang="en-US" sz="2400" dirty="0"/>
              <a:t>Reporting </a:t>
            </a:r>
          </a:p>
          <a:p>
            <a:pPr lvl="1"/>
            <a:r>
              <a:rPr lang="en-US" sz="1800" dirty="0"/>
              <a:t>D7.3 FAIR Competence Framework for Higher Education [M24; UvA]</a:t>
            </a:r>
          </a:p>
          <a:p>
            <a:pPr lvl="1"/>
            <a:r>
              <a:rPr lang="en-US" sz="1800" dirty="0"/>
              <a:t>M7.5 First Draft of competence framework [M20] [first draft </a:t>
            </a:r>
            <a:r>
              <a:rPr lang="en-US" sz="1800" dirty="0" err="1"/>
              <a:t>finalised</a:t>
            </a:r>
            <a:r>
              <a:rPr lang="en-US" sz="1800" dirty="0"/>
              <a:t>]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EC0ED-32AD-4AE7-9D3C-2328B13EE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38F59-A52D-4A6D-96E3-787EAFFD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CA816-FA17-416A-B2B7-618C1C1E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28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84462-BFF0-4597-BD03-1B1ABE194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Suggested Approach (May 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FF71E-5B8A-4126-B9A6-54849EAF5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/>
              <a:t>Review and integrate existing frameworks</a:t>
            </a:r>
          </a:p>
          <a:p>
            <a:r>
              <a:rPr lang="en-US" sz="2400" dirty="0"/>
              <a:t>Apply proven methodologies</a:t>
            </a:r>
          </a:p>
          <a:p>
            <a:pPr lvl="1"/>
            <a:r>
              <a:rPr lang="en-US" sz="1900" dirty="0"/>
              <a:t>EDISON EDSF</a:t>
            </a:r>
          </a:p>
          <a:p>
            <a:pPr lvl="1"/>
            <a:r>
              <a:rPr lang="en-US" sz="1900" dirty="0" err="1"/>
              <a:t>EOSCpilot</a:t>
            </a:r>
            <a:r>
              <a:rPr lang="en-US" sz="1900" dirty="0"/>
              <a:t>, ELIXIR, </a:t>
            </a:r>
            <a:r>
              <a:rPr lang="en-US" sz="1900" dirty="0" err="1"/>
              <a:t>DeIC</a:t>
            </a:r>
            <a:r>
              <a:rPr lang="en-US" sz="1900" dirty="0"/>
              <a:t> </a:t>
            </a:r>
          </a:p>
          <a:p>
            <a:r>
              <a:rPr lang="en-US" sz="2400" dirty="0"/>
              <a:t>Match/comply to GO FAIR initiative </a:t>
            </a:r>
          </a:p>
          <a:p>
            <a:pPr lvl="1"/>
            <a:r>
              <a:rPr lang="en-US" sz="1900" dirty="0"/>
              <a:t>FAIR principles and Maturity Framework</a:t>
            </a:r>
          </a:p>
          <a:p>
            <a:r>
              <a:rPr lang="en-US" sz="2400" dirty="0"/>
              <a:t>Verify with main use cases (e.g. as defined in GO FAIR, ELIXIR, or </a:t>
            </a:r>
            <a:r>
              <a:rPr lang="en-US" sz="2400" dirty="0" err="1"/>
              <a:t>DeIC</a:t>
            </a:r>
            <a:r>
              <a:rPr lang="en-US" sz="2400" dirty="0"/>
              <a:t>)</a:t>
            </a:r>
          </a:p>
          <a:p>
            <a:r>
              <a:rPr lang="en-US" sz="2400" dirty="0"/>
              <a:t>Investigate job market demand for competences and skills (e.g. LinkedIn Jobs, IEEE Jobs, Indeed.com, </a:t>
            </a:r>
            <a:r>
              <a:rPr lang="en-US" sz="2400" dirty="0" err="1"/>
              <a:t>Monsterboard</a:t>
            </a:r>
            <a:r>
              <a:rPr lang="en-US" sz="2400" dirty="0"/>
              <a:t>, Glassdoor)</a:t>
            </a:r>
          </a:p>
          <a:p>
            <a:r>
              <a:rPr lang="en-US" sz="2400" dirty="0"/>
              <a:t>Link to industrial Data Management and Quality Assurance Frameworks</a:t>
            </a:r>
          </a:p>
          <a:p>
            <a:pPr lvl="1"/>
            <a:r>
              <a:rPr lang="en-US" sz="1900" dirty="0"/>
              <a:t>Data as part of business processes and industry </a:t>
            </a:r>
            <a:r>
              <a:rPr lang="en-US" sz="1900" dirty="0" err="1"/>
              <a:t>digitalisation</a:t>
            </a:r>
            <a:endParaRPr lang="en-US" sz="1900" dirty="0"/>
          </a:p>
          <a:p>
            <a:r>
              <a:rPr lang="en-US" sz="2400" dirty="0"/>
              <a:t>Match to main academic curricula: </a:t>
            </a:r>
          </a:p>
          <a:p>
            <a:pPr lvl="1"/>
            <a:r>
              <a:rPr lang="en-US" sz="1900" dirty="0"/>
              <a:t>Main courses vs professional issues</a:t>
            </a:r>
          </a:p>
          <a:p>
            <a:pPr lvl="1"/>
            <a:r>
              <a:rPr lang="en-US" sz="1900" dirty="0"/>
              <a:t>Computer Science vs Interdisciplinary </a:t>
            </a:r>
          </a:p>
          <a:p>
            <a:r>
              <a:rPr lang="en-US" sz="2400" dirty="0"/>
              <a:t>Train teachers (use NL BKO as a pilot, find other champion countries)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856A3-7A19-4E3A-A0B7-62E17599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201BB-F9E8-4ADD-8051-D5ECFD73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5A68C-4EB3-431A-AEDD-52C07A0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934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8E2C3B59-D824-4F0F-B410-3A362277BE4F}"/>
              </a:ext>
            </a:extLst>
          </p:cNvPr>
          <p:cNvSpPr/>
          <p:nvPr/>
        </p:nvSpPr>
        <p:spPr>
          <a:xfrm>
            <a:off x="4982345" y="25689"/>
            <a:ext cx="4139364" cy="126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817A2-1EAB-495E-A77C-9A28D0DF2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148168"/>
            <a:ext cx="4139364" cy="672100"/>
          </a:xfrm>
        </p:spPr>
        <p:txBody>
          <a:bodyPr>
            <a:normAutofit fontScale="90000"/>
          </a:bodyPr>
          <a:lstStyle/>
          <a:p>
            <a:r>
              <a:rPr lang="en-US" dirty="0"/>
              <a:t> T7.3 Actions plan and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7B4D3-8C43-47F6-A15D-1DAB09EB5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/>
              <a:t>1. Analyse existing FAIR data, Data Management and Data Stewardship framework</a:t>
            </a:r>
          </a:p>
          <a:p>
            <a:pPr marL="400050" lvl="1" indent="0">
              <a:buNone/>
            </a:pPr>
            <a:r>
              <a:rPr lang="en-US" sz="1600" dirty="0"/>
              <a:t>1.1. Inventory of identified and proposed competences and practices, academic programmes</a:t>
            </a:r>
          </a:p>
          <a:p>
            <a:pPr marL="400050" lvl="1" indent="0">
              <a:buNone/>
            </a:pPr>
            <a:r>
              <a:rPr lang="en-US" sz="1600" dirty="0"/>
              <a:t>1.2. Analyse available training and academic programme on Data Management, Stewardship, FAIR</a:t>
            </a:r>
          </a:p>
          <a:p>
            <a:pPr marL="400050" lvl="1" indent="0">
              <a:buNone/>
            </a:pPr>
            <a:r>
              <a:rPr lang="en-US" sz="1600" dirty="0"/>
              <a:t>1.3. Revisit EUA Survey on DM/FAIR at universities (D7.1) – </a:t>
            </a:r>
            <a:r>
              <a:rPr lang="en-US" sz="1600" dirty="0">
                <a:solidFill>
                  <a:srgbClr val="0070C0"/>
                </a:solidFill>
              </a:rPr>
              <a:t>PP02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Timeframe: January - June 2020</a:t>
            </a:r>
          </a:p>
          <a:p>
            <a:pPr marL="0" indent="0">
              <a:buNone/>
            </a:pPr>
            <a:r>
              <a:rPr lang="en-US" sz="2000" dirty="0"/>
              <a:t>2. FAIR data competence framework development</a:t>
            </a:r>
          </a:p>
          <a:p>
            <a:pPr marL="400050" lvl="1" indent="0">
              <a:buNone/>
            </a:pPr>
            <a:r>
              <a:rPr lang="en-US" sz="1600" dirty="0"/>
              <a:t>2.1. Use EDISON methodology to create FAIR competence framework (including competences, skills and knowledge topics definitions</a:t>
            </a:r>
          </a:p>
          <a:p>
            <a:pPr marL="400050" lvl="1" indent="0">
              <a:buNone/>
            </a:pPr>
            <a:r>
              <a:rPr lang="en-US" sz="1600" dirty="0"/>
              <a:t>2.2. Community discussion: forum, feedback form, survey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PP01: Liaise with T7.2/D7.2 (August 2020)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AW/PP: EOSC Training Group by Natalia </a:t>
            </a:r>
            <a:r>
              <a:rPr lang="en-US" sz="1600" dirty="0" err="1">
                <a:solidFill>
                  <a:srgbClr val="0070C0"/>
                </a:solidFill>
              </a:rPr>
              <a:t>Manola</a:t>
            </a:r>
            <a:endParaRPr lang="en-US" sz="1600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May - October 2020</a:t>
            </a:r>
          </a:p>
          <a:p>
            <a:pPr marL="0" indent="0">
              <a:buNone/>
            </a:pPr>
            <a:r>
              <a:rPr lang="en-US" sz="2000" dirty="0"/>
              <a:t>3. Design Workshop to discuss the proposed Competence Framework</a:t>
            </a:r>
          </a:p>
          <a:p>
            <a:pPr marL="400050" lvl="1" indent="0">
              <a:buNone/>
            </a:pPr>
            <a:r>
              <a:rPr lang="en-US" sz="1600" dirty="0"/>
              <a:t>3.1. Workshop preparation meeting during </a:t>
            </a:r>
            <a:r>
              <a:rPr lang="en-US" sz="1600" dirty="0" err="1"/>
              <a:t>FAIRsFAIR</a:t>
            </a:r>
            <a:r>
              <a:rPr lang="en-US" sz="1600" dirty="0"/>
              <a:t> project meeting in April 2020</a:t>
            </a:r>
          </a:p>
          <a:p>
            <a:pPr marL="400050" lvl="1" indent="0">
              <a:buNone/>
            </a:pPr>
            <a:r>
              <a:rPr lang="en-US" sz="1600" dirty="0"/>
              <a:t>3.2. Design workshop</a:t>
            </a:r>
          </a:p>
          <a:p>
            <a:pPr marL="400050" lvl="1" indent="0">
              <a:buNone/>
            </a:pPr>
            <a:r>
              <a:rPr lang="en-US" sz="1600" dirty="0"/>
              <a:t>Goal: to discuss the proposed Competence Framework, review and validate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October 2020 in Amsterdam</a:t>
            </a:r>
          </a:p>
          <a:p>
            <a:pPr marL="400050" lvl="1" indent="0">
              <a:buNone/>
            </a:pPr>
            <a:r>
              <a:rPr lang="en-US" sz="1600" dirty="0"/>
              <a:t>3.3. Community workshops and/or tutorials 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PP03: Stakeholder Workshop 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October - November 2020</a:t>
            </a:r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684FC-FE14-4C6D-9CA2-418BF9485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D02FC-0095-43BD-A43F-876BE5BE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7752C-5FA8-41B8-8015-7234A7BB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40</a:t>
            </a:fld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ACB38E8-5A81-4913-979B-AEBE0EAC1E47}"/>
              </a:ext>
            </a:extLst>
          </p:cNvPr>
          <p:cNvGrpSpPr/>
          <p:nvPr/>
        </p:nvGrpSpPr>
        <p:grpSpPr>
          <a:xfrm>
            <a:off x="5166614" y="21851"/>
            <a:ext cx="3843242" cy="1173478"/>
            <a:chOff x="300175" y="1628800"/>
            <a:chExt cx="8078178" cy="3074545"/>
          </a:xfrm>
        </p:grpSpPr>
        <p:sp>
          <p:nvSpPr>
            <p:cNvPr id="8" name="Arrow: Up-Down 7">
              <a:extLst>
                <a:ext uri="{FF2B5EF4-FFF2-40B4-BE49-F238E27FC236}">
                  <a16:creationId xmlns:a16="http://schemas.microsoft.com/office/drawing/2014/main" id="{CD10BD7B-8FCA-42BC-A053-25A37264C70A}"/>
                </a:ext>
              </a:extLst>
            </p:cNvPr>
            <p:cNvSpPr/>
            <p:nvPr/>
          </p:nvSpPr>
          <p:spPr>
            <a:xfrm>
              <a:off x="6048164" y="2335427"/>
              <a:ext cx="158805" cy="106037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FA933D3-2291-4E85-BCD3-D922E80CD98D}"/>
                </a:ext>
              </a:extLst>
            </p:cNvPr>
            <p:cNvGrpSpPr/>
            <p:nvPr/>
          </p:nvGrpSpPr>
          <p:grpSpPr>
            <a:xfrm>
              <a:off x="599943" y="4187322"/>
              <a:ext cx="3147375" cy="483831"/>
              <a:chOff x="212564" y="3074955"/>
              <a:chExt cx="3147375" cy="483831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0BF840F-9931-4A10-B53F-02B50B561450}"/>
                  </a:ext>
                </a:extLst>
              </p:cNvPr>
              <p:cNvSpPr txBox="1"/>
              <p:nvPr/>
            </p:nvSpPr>
            <p:spPr>
              <a:xfrm>
                <a:off x="539553" y="3074955"/>
                <a:ext cx="2493399" cy="483831"/>
              </a:xfrm>
              <a:prstGeom prst="rect">
                <a:avLst/>
              </a:prstGeom>
              <a:noFill/>
              <a:ln w="9525">
                <a:solidFill>
                  <a:srgbClr val="C00000"/>
                </a:solidFill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+mj-lt"/>
                  </a:rPr>
                  <a:t>Foundation &amp; Concepts</a:t>
                </a:r>
              </a:p>
            </p:txBody>
          </p:sp>
          <p:sp>
            <p:nvSpPr>
              <p:cNvPr id="43" name="Pentagon 86">
                <a:extLst>
                  <a:ext uri="{FF2B5EF4-FFF2-40B4-BE49-F238E27FC236}">
                    <a16:creationId xmlns:a16="http://schemas.microsoft.com/office/drawing/2014/main" id="{20F4666B-B74E-4F85-80E3-AFDF39CDB49E}"/>
                  </a:ext>
                </a:extLst>
              </p:cNvPr>
              <p:cNvSpPr/>
              <p:nvPr/>
            </p:nvSpPr>
            <p:spPr>
              <a:xfrm>
                <a:off x="3032951" y="3074955"/>
                <a:ext cx="326988" cy="337478"/>
              </a:xfrm>
              <a:prstGeom prst="homePlat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44" name="Pentagon 87">
                <a:extLst>
                  <a:ext uri="{FF2B5EF4-FFF2-40B4-BE49-F238E27FC236}">
                    <a16:creationId xmlns:a16="http://schemas.microsoft.com/office/drawing/2014/main" id="{56091E8B-DEFC-4416-AC26-609F41B79241}"/>
                  </a:ext>
                </a:extLst>
              </p:cNvPr>
              <p:cNvSpPr/>
              <p:nvPr/>
            </p:nvSpPr>
            <p:spPr>
              <a:xfrm flipH="1">
                <a:off x="212564" y="3076208"/>
                <a:ext cx="326988" cy="336225"/>
              </a:xfrm>
              <a:prstGeom prst="homePlat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8150EEF-3C54-4EA2-89B1-290DEBABFBD4}"/>
                </a:ext>
              </a:extLst>
            </p:cNvPr>
            <p:cNvGrpSpPr/>
            <p:nvPr/>
          </p:nvGrpSpPr>
          <p:grpSpPr>
            <a:xfrm>
              <a:off x="4592222" y="4216313"/>
              <a:ext cx="3432595" cy="487032"/>
              <a:chOff x="212565" y="3071753"/>
              <a:chExt cx="2381530" cy="487032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C46B11-69D7-46EF-808D-7C10B66DD195}"/>
                  </a:ext>
                </a:extLst>
              </p:cNvPr>
              <p:cNvSpPr txBox="1"/>
              <p:nvPr/>
            </p:nvSpPr>
            <p:spPr>
              <a:xfrm>
                <a:off x="539553" y="3074955"/>
                <a:ext cx="1727553" cy="483830"/>
              </a:xfrm>
              <a:prstGeom prst="rect">
                <a:avLst/>
              </a:prstGeom>
              <a:noFill/>
              <a:ln w="9525">
                <a:solidFill>
                  <a:srgbClr val="C00000"/>
                </a:solidFill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+mj-lt"/>
                  </a:rPr>
                  <a:t>Apps &amp; Services</a:t>
                </a:r>
              </a:p>
            </p:txBody>
          </p:sp>
          <p:sp>
            <p:nvSpPr>
              <p:cNvPr id="40" name="Pentagon 83">
                <a:extLst>
                  <a:ext uri="{FF2B5EF4-FFF2-40B4-BE49-F238E27FC236}">
                    <a16:creationId xmlns:a16="http://schemas.microsoft.com/office/drawing/2014/main" id="{D63EDFC9-A7B6-46D3-9A52-2B63219CFDAD}"/>
                  </a:ext>
                </a:extLst>
              </p:cNvPr>
              <p:cNvSpPr/>
              <p:nvPr/>
            </p:nvSpPr>
            <p:spPr>
              <a:xfrm>
                <a:off x="2267107" y="3071753"/>
                <a:ext cx="326988" cy="337478"/>
              </a:xfrm>
              <a:prstGeom prst="homePlat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41" name="Pentagon 84">
                <a:extLst>
                  <a:ext uri="{FF2B5EF4-FFF2-40B4-BE49-F238E27FC236}">
                    <a16:creationId xmlns:a16="http://schemas.microsoft.com/office/drawing/2014/main" id="{20781B4C-488C-4CB3-8F1A-B1BCF682F7D1}"/>
                  </a:ext>
                </a:extLst>
              </p:cNvPr>
              <p:cNvSpPr/>
              <p:nvPr/>
            </p:nvSpPr>
            <p:spPr>
              <a:xfrm flipH="1">
                <a:off x="212565" y="3071884"/>
                <a:ext cx="326988" cy="336225"/>
              </a:xfrm>
              <a:prstGeom prst="homePlat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B977D4-D494-432F-858B-1EC9765D3D3D}"/>
                </a:ext>
              </a:extLst>
            </p:cNvPr>
            <p:cNvSpPr/>
            <p:nvPr/>
          </p:nvSpPr>
          <p:spPr>
            <a:xfrm>
              <a:off x="4579152" y="1749113"/>
              <a:ext cx="1957572" cy="58631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00" dirty="0">
                  <a:solidFill>
                    <a:schemeClr val="tx1"/>
                  </a:solidFill>
                  <a:latin typeface="+mj-lt"/>
                </a:rPr>
                <a:t>Data Science  </a:t>
              </a:r>
            </a:p>
            <a:p>
              <a:r>
                <a:rPr lang="en-US" sz="500" dirty="0">
                  <a:solidFill>
                    <a:schemeClr val="tx1"/>
                  </a:solidFill>
                  <a:latin typeface="+mj-lt"/>
                </a:rPr>
                <a:t>Educational Environ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ACF6E1A-2171-45FB-B629-CDEF290616B2}"/>
                </a:ext>
              </a:extLst>
            </p:cNvPr>
            <p:cNvSpPr/>
            <p:nvPr/>
          </p:nvSpPr>
          <p:spPr>
            <a:xfrm>
              <a:off x="4592907" y="2670753"/>
              <a:ext cx="1943815" cy="487906"/>
            </a:xfrm>
            <a:prstGeom prst="rect">
              <a:avLst/>
            </a:prstGeom>
            <a:solidFill>
              <a:srgbClr val="C3D69B"/>
            </a:solidFill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00" dirty="0">
                  <a:solidFill>
                    <a:schemeClr val="tx1"/>
                  </a:solidFill>
                  <a:latin typeface="+mj-lt"/>
                </a:rPr>
                <a:t>Directory Edu &amp;Train Materials 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E43E66A-B90B-4F00-BC58-4A4C4E1654C3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5557938" y="2335427"/>
              <a:ext cx="6877" cy="335326"/>
            </a:xfrm>
            <a:prstGeom prst="straightConnector1">
              <a:avLst/>
            </a:prstGeom>
            <a:ln w="9525">
              <a:solidFill>
                <a:srgbClr val="00206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950FE7-7571-4BCB-85CA-C73A041CD583}"/>
                </a:ext>
              </a:extLst>
            </p:cNvPr>
            <p:cNvSpPr/>
            <p:nvPr/>
          </p:nvSpPr>
          <p:spPr>
            <a:xfrm>
              <a:off x="6935612" y="1628800"/>
              <a:ext cx="1442741" cy="227351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144000" indent="-140400">
                <a:buFont typeface="Arial" panose="020B0604020202020204" pitchFamily="34" charset="0"/>
                <a:buChar char="•"/>
              </a:pPr>
              <a:endParaRPr lang="en-US" sz="400" dirty="0">
                <a:solidFill>
                  <a:schemeClr val="tx1"/>
                </a:solidFill>
                <a:latin typeface="+mj-lt"/>
              </a:endParaRPr>
            </a:p>
            <a:p>
              <a:pPr marL="3600">
                <a:spcAft>
                  <a:spcPts val="300"/>
                </a:spcAft>
              </a:pPr>
              <a:r>
                <a:rPr lang="en-US" sz="600" b="1" dirty="0">
                  <a:solidFill>
                    <a:schemeClr val="tx1"/>
                  </a:solidFill>
                  <a:latin typeface="+mj-lt"/>
                </a:rPr>
                <a:t>Community Portal (CP)</a:t>
              </a:r>
            </a:p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500" dirty="0">
                  <a:solidFill>
                    <a:schemeClr val="tx1"/>
                  </a:solidFill>
                  <a:latin typeface="+mj-lt"/>
                </a:rPr>
                <a:t>EDSF specification</a:t>
              </a:r>
            </a:p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500" dirty="0">
                  <a:solidFill>
                    <a:schemeClr val="tx1"/>
                  </a:solidFill>
                  <a:latin typeface="+mj-lt"/>
                </a:rPr>
                <a:t>Community support</a:t>
              </a:r>
            </a:p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500" dirty="0">
                  <a:solidFill>
                    <a:schemeClr val="tx1"/>
                  </a:solidFill>
                  <a:latin typeface="+mj-lt"/>
                </a:rPr>
                <a:t>Tools and code repository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8169AE0-33A9-4129-82E6-7C9ECA7229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8994" y="3666921"/>
              <a:ext cx="362020" cy="0"/>
            </a:xfrm>
            <a:prstGeom prst="straightConnector1">
              <a:avLst/>
            </a:prstGeom>
            <a:ln w="9525">
              <a:solidFill>
                <a:srgbClr val="00206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A98505-1291-4BA7-B1FD-88317CBA9888}"/>
                </a:ext>
              </a:extLst>
            </p:cNvPr>
            <p:cNvCxnSpPr>
              <a:cxnSpLocks/>
              <a:stCxn id="12" idx="1"/>
              <a:endCxn id="27" idx="3"/>
            </p:cNvCxnSpPr>
            <p:nvPr/>
          </p:nvCxnSpPr>
          <p:spPr>
            <a:xfrm flipH="1">
              <a:off x="3454053" y="2914706"/>
              <a:ext cx="1138854" cy="13702"/>
            </a:xfrm>
            <a:prstGeom prst="straightConnector1">
              <a:avLst/>
            </a:prstGeom>
            <a:ln w="9525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771245C-13EC-4E3C-9D09-D83BED519924}"/>
                </a:ext>
              </a:extLst>
            </p:cNvPr>
            <p:cNvCxnSpPr/>
            <p:nvPr/>
          </p:nvCxnSpPr>
          <p:spPr>
            <a:xfrm flipH="1">
              <a:off x="4006783" y="2042150"/>
              <a:ext cx="580050" cy="1155"/>
            </a:xfrm>
            <a:prstGeom prst="straightConnector1">
              <a:avLst/>
            </a:prstGeom>
            <a:ln w="9525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86D9D09-2F2A-482D-ADBA-A3875FD1E002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H="1">
              <a:off x="6536724" y="2042270"/>
              <a:ext cx="398886" cy="0"/>
            </a:xfrm>
            <a:prstGeom prst="straightConnector1">
              <a:avLst/>
            </a:prstGeom>
            <a:ln w="9525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2E6A11C-7949-4C2A-81EE-A7F25FD90933}"/>
                </a:ext>
              </a:extLst>
            </p:cNvPr>
            <p:cNvGrpSpPr/>
            <p:nvPr/>
          </p:nvGrpSpPr>
          <p:grpSpPr>
            <a:xfrm>
              <a:off x="300175" y="1628800"/>
              <a:ext cx="3962983" cy="2273516"/>
              <a:chOff x="349526" y="908720"/>
              <a:chExt cx="3962983" cy="2273516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7F6605F-142F-46DB-AEE5-AAA64EB70179}"/>
                  </a:ext>
                </a:extLst>
              </p:cNvPr>
              <p:cNvSpPr/>
              <p:nvPr/>
            </p:nvSpPr>
            <p:spPr>
              <a:xfrm>
                <a:off x="655627" y="1045067"/>
                <a:ext cx="731300" cy="13747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rIns="720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+mj-lt"/>
                  </a:rPr>
                  <a:t>CF-DS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3664EF8-E78C-4699-A5A3-66DF0D485652}"/>
                  </a:ext>
                </a:extLst>
              </p:cNvPr>
              <p:cNvSpPr/>
              <p:nvPr/>
            </p:nvSpPr>
            <p:spPr>
              <a:xfrm>
                <a:off x="1779756" y="1051080"/>
                <a:ext cx="944984" cy="35889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+mj-lt"/>
                  </a:rPr>
                  <a:t>DS-BoK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CB3CE27-5E7F-4D5A-B3BF-FD93E583BCE8}"/>
                  </a:ext>
                </a:extLst>
              </p:cNvPr>
              <p:cNvSpPr/>
              <p:nvPr/>
            </p:nvSpPr>
            <p:spPr>
              <a:xfrm>
                <a:off x="3103467" y="1045067"/>
                <a:ext cx="944984" cy="69527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+mj-lt"/>
                  </a:rPr>
                  <a:t>MC-DS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4FFD0F3-860E-4B43-A679-9EE7D943699C}"/>
                  </a:ext>
                </a:extLst>
              </p:cNvPr>
              <p:cNvSpPr/>
              <p:nvPr/>
            </p:nvSpPr>
            <p:spPr>
              <a:xfrm>
                <a:off x="1779756" y="1996878"/>
                <a:ext cx="1723648" cy="422900"/>
              </a:xfrm>
              <a:prstGeom prst="rect">
                <a:avLst/>
              </a:prstGeom>
              <a:solidFill>
                <a:srgbClr val="C3D69B"/>
              </a:solidFill>
              <a:ln w="952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>
                    <a:solidFill>
                      <a:schemeClr val="tx1"/>
                    </a:solidFill>
                    <a:latin typeface="+mj-lt"/>
                  </a:rPr>
                  <a:t>Taxonomy and Vocabulary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67C4076C-00E5-420F-BE45-08EAB4F545D3}"/>
                  </a:ext>
                </a:extLst>
              </p:cNvPr>
              <p:cNvCxnSpPr/>
              <p:nvPr/>
            </p:nvCxnSpPr>
            <p:spPr>
              <a:xfrm flipH="1">
                <a:off x="2257739" y="1419693"/>
                <a:ext cx="7475" cy="577186"/>
              </a:xfrm>
              <a:prstGeom prst="straightConnector1">
                <a:avLst/>
              </a:prstGeom>
              <a:ln w="9525">
                <a:solidFill>
                  <a:srgbClr val="002060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7201ADA1-975D-472A-8C43-817A7C6E182C}"/>
                  </a:ext>
                </a:extLst>
              </p:cNvPr>
              <p:cNvCxnSpPr/>
              <p:nvPr/>
            </p:nvCxnSpPr>
            <p:spPr>
              <a:xfrm flipH="1">
                <a:off x="3298491" y="1742933"/>
                <a:ext cx="789" cy="275776"/>
              </a:xfrm>
              <a:prstGeom prst="straightConnector1">
                <a:avLst/>
              </a:prstGeom>
              <a:ln w="9525">
                <a:solidFill>
                  <a:srgbClr val="002060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119B801-E5A7-4BBF-A253-215CD563E629}"/>
                  </a:ext>
                </a:extLst>
              </p:cNvPr>
              <p:cNvSpPr/>
              <p:nvPr/>
            </p:nvSpPr>
            <p:spPr>
              <a:xfrm>
                <a:off x="349526" y="908720"/>
                <a:ext cx="3962983" cy="2273516"/>
              </a:xfrm>
              <a:prstGeom prst="rect">
                <a:avLst/>
              </a:prstGeom>
              <a:noFill/>
              <a:ln w="9525"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B24D321-BFDB-44AB-B041-D8B951EF3260}"/>
                  </a:ext>
                </a:extLst>
              </p:cNvPr>
              <p:cNvSpPr/>
              <p:nvPr/>
            </p:nvSpPr>
            <p:spPr>
              <a:xfrm>
                <a:off x="2247886" y="2683047"/>
                <a:ext cx="1800565" cy="3627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600" dirty="0">
                    <a:solidFill>
                      <a:schemeClr val="tx1"/>
                    </a:solidFill>
                    <a:latin typeface="+mj-lt"/>
                  </a:rPr>
                  <a:t>DS Prof Profiles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FA80DE2-6A68-4E62-91C8-2260901C6DE8}"/>
                  </a:ext>
                </a:extLst>
              </p:cNvPr>
              <p:cNvCxnSpPr>
                <a:stCxn id="27" idx="2"/>
              </p:cNvCxnSpPr>
              <p:nvPr/>
            </p:nvCxnSpPr>
            <p:spPr>
              <a:xfrm flipH="1">
                <a:off x="2636847" y="2419778"/>
                <a:ext cx="4733" cy="260144"/>
              </a:xfrm>
              <a:prstGeom prst="straightConnector1">
                <a:avLst/>
              </a:prstGeom>
              <a:ln w="9525">
                <a:solidFill>
                  <a:srgbClr val="002060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C72AE82-1002-497D-9770-759AF1702DF2}"/>
                  </a:ext>
                </a:extLst>
              </p:cNvPr>
              <p:cNvSpPr/>
              <p:nvPr/>
            </p:nvSpPr>
            <p:spPr>
              <a:xfrm>
                <a:off x="499041" y="2629748"/>
                <a:ext cx="1454678" cy="45020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600" dirty="0">
                    <a:solidFill>
                      <a:srgbClr val="002060"/>
                    </a:solidFill>
                    <a:latin typeface="+mj-lt"/>
                  </a:rPr>
                  <a:t>Data Science Framework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DD813F6-919C-4498-943F-BE93295DC2EF}"/>
                  </a:ext>
                </a:extLst>
              </p:cNvPr>
              <p:cNvCxnSpPr/>
              <p:nvPr/>
            </p:nvCxnSpPr>
            <p:spPr>
              <a:xfrm>
                <a:off x="3808420" y="1740343"/>
                <a:ext cx="10976" cy="939579"/>
              </a:xfrm>
              <a:prstGeom prst="straightConnector1">
                <a:avLst/>
              </a:prstGeom>
              <a:ln w="9525">
                <a:solidFill>
                  <a:srgbClr val="002060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EBEBDD07-46A7-4E6A-B55B-6504F7F040E7}"/>
                  </a:ext>
                </a:extLst>
              </p:cNvPr>
              <p:cNvCxnSpPr/>
              <p:nvPr/>
            </p:nvCxnSpPr>
            <p:spPr>
              <a:xfrm flipH="1" flipV="1">
                <a:off x="1408753" y="1615347"/>
                <a:ext cx="1717426" cy="6449"/>
              </a:xfrm>
              <a:prstGeom prst="straightConnector1">
                <a:avLst/>
              </a:prstGeom>
              <a:ln w="9525">
                <a:solidFill>
                  <a:srgbClr val="002060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21E7546-F8F3-46B2-A596-60FA41701D29}"/>
                  </a:ext>
                </a:extLst>
              </p:cNvPr>
              <p:cNvCxnSpPr/>
              <p:nvPr/>
            </p:nvCxnSpPr>
            <p:spPr>
              <a:xfrm flipH="1">
                <a:off x="1386928" y="1230529"/>
                <a:ext cx="392828" cy="0"/>
              </a:xfrm>
              <a:prstGeom prst="straightConnector1">
                <a:avLst/>
              </a:prstGeom>
              <a:ln w="9525">
                <a:solidFill>
                  <a:srgbClr val="00206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675FB79A-9920-4046-9185-0C2A310C0E29}"/>
                  </a:ext>
                </a:extLst>
              </p:cNvPr>
              <p:cNvCxnSpPr/>
              <p:nvPr/>
            </p:nvCxnSpPr>
            <p:spPr>
              <a:xfrm flipH="1">
                <a:off x="2724740" y="1230529"/>
                <a:ext cx="392828" cy="0"/>
              </a:xfrm>
              <a:prstGeom prst="straightConnector1">
                <a:avLst/>
              </a:prstGeom>
              <a:ln w="9525">
                <a:solidFill>
                  <a:srgbClr val="00206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BDAB30A-9B73-47D0-852B-66C899C8A18B}"/>
                  </a:ext>
                </a:extLst>
              </p:cNvPr>
              <p:cNvCxnSpPr/>
              <p:nvPr/>
            </p:nvCxnSpPr>
            <p:spPr>
              <a:xfrm flipH="1">
                <a:off x="1386928" y="2208394"/>
                <a:ext cx="392828" cy="0"/>
              </a:xfrm>
              <a:prstGeom prst="straightConnector1">
                <a:avLst/>
              </a:prstGeom>
              <a:ln w="9525">
                <a:solidFill>
                  <a:srgbClr val="00206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655B8D-FAEC-4E0B-97E1-AA750AAD36D0}"/>
                </a:ext>
              </a:extLst>
            </p:cNvPr>
            <p:cNvSpPr/>
            <p:nvPr/>
          </p:nvSpPr>
          <p:spPr>
            <a:xfrm>
              <a:off x="4579151" y="3417117"/>
              <a:ext cx="1957572" cy="499608"/>
            </a:xfrm>
            <a:prstGeom prst="rect">
              <a:avLst/>
            </a:prstGeom>
            <a:solidFill>
              <a:srgbClr val="C3D69B"/>
            </a:solidFill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00" dirty="0">
                  <a:solidFill>
                    <a:schemeClr val="tx1"/>
                  </a:solidFill>
                  <a:latin typeface="+mj-lt"/>
                </a:rPr>
                <a:t>Virtual  Data Labs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299EA03-99F6-4F5B-91E3-2B8029845A3D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 flipH="1">
              <a:off x="5557937" y="3158659"/>
              <a:ext cx="2" cy="258458"/>
            </a:xfrm>
            <a:prstGeom prst="straightConnector1">
              <a:avLst/>
            </a:prstGeom>
            <a:ln w="9525">
              <a:solidFill>
                <a:srgbClr val="00206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0F862AF-7FF8-412C-AAB8-126DCA15A9A8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H="1">
              <a:off x="6536722" y="2914706"/>
              <a:ext cx="398888" cy="0"/>
            </a:xfrm>
            <a:prstGeom prst="straightConnector1">
              <a:avLst/>
            </a:prstGeom>
            <a:ln w="9525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F19B550-6A69-4A9F-9FC0-54A7F5988952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 flipV="1">
              <a:off x="4013791" y="2456655"/>
              <a:ext cx="565360" cy="1210266"/>
            </a:xfrm>
            <a:prstGeom prst="straightConnector1">
              <a:avLst/>
            </a:prstGeom>
            <a:ln w="9525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54180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EA91-95E5-4698-AEB0-040991BE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existing Projects and Initiatives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AE7B7-5BA6-433A-8B4F-719DEB3B8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Open Science Skills and Digital Literacy in Danish Research Libraries</a:t>
            </a:r>
            <a:br>
              <a:rPr lang="en-US" dirty="0"/>
            </a:br>
            <a:r>
              <a:rPr lang="en-US" dirty="0">
                <a:hlinkClick r:id="rId2"/>
              </a:rPr>
              <a:t>https://zenodo.org/communities/os-skills-dk</a:t>
            </a:r>
            <a:endParaRPr lang="en-US" dirty="0"/>
          </a:p>
          <a:p>
            <a:pPr lvl="1"/>
            <a:r>
              <a:rPr lang="en-US" dirty="0"/>
              <a:t>“This project was funded by Denmark’s Electronic Research Library (DEFF) with the aim to investigate, model, and deploy Open Science skills for Danish Research Librarians. </a:t>
            </a:r>
          </a:p>
          <a:p>
            <a:r>
              <a:rPr lang="en-US" dirty="0"/>
              <a:t>The project provides an overview of Danish digital collections, with a focus on openness and applicability.</a:t>
            </a:r>
          </a:p>
          <a:p>
            <a:pPr lvl="1"/>
            <a:r>
              <a:rPr lang="en-US" dirty="0"/>
              <a:t>1) access and harvest data</a:t>
            </a:r>
          </a:p>
          <a:p>
            <a:pPr lvl="1"/>
            <a:r>
              <a:rPr lang="en-US" dirty="0"/>
              <a:t>2) identify and guide in tools to build data corpus and</a:t>
            </a:r>
          </a:p>
          <a:p>
            <a:pPr lvl="1"/>
            <a:r>
              <a:rPr lang="en-US" dirty="0"/>
              <a:t>3) analyze data, were considered.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D1014-C4D0-48CA-B2C0-451EC1263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9B6EE-3FF7-4896-AA45-FDE95C333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895A6-5B53-4B26-9E0C-16FE26C8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8201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4B564-B9C4-4432-BEF0-54A7019C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Courses related to RDM: MANTRA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D1929-06FC-4C2E-9933-B916218FD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MANTRA is a free online course for those who manage digital data as part of their research project (Univ of Edinburgh)</a:t>
            </a:r>
            <a:br>
              <a:rPr lang="en-US" sz="2000" dirty="0"/>
            </a:br>
            <a:r>
              <a:rPr lang="en-US" sz="1800" dirty="0">
                <a:hlinkClick r:id="rId2"/>
              </a:rPr>
              <a:t>https://mantra.edina.ac.uk/</a:t>
            </a:r>
            <a:endParaRPr lang="en-US" sz="1800" dirty="0"/>
          </a:p>
          <a:p>
            <a:pPr lvl="1"/>
            <a:r>
              <a:rPr lang="en-US" sz="1800" dirty="0"/>
              <a:t>Research data in context </a:t>
            </a:r>
          </a:p>
          <a:p>
            <a:pPr lvl="1"/>
            <a:r>
              <a:rPr lang="en-US" sz="1800" dirty="0"/>
              <a:t>Data management plans </a:t>
            </a:r>
          </a:p>
          <a:p>
            <a:pPr lvl="1"/>
            <a:r>
              <a:rPr lang="en-US" sz="1800" dirty="0" err="1"/>
              <a:t>Organising</a:t>
            </a:r>
            <a:r>
              <a:rPr lang="en-US" sz="1800" dirty="0"/>
              <a:t> data </a:t>
            </a:r>
          </a:p>
          <a:p>
            <a:pPr lvl="1"/>
            <a:r>
              <a:rPr lang="en-US" sz="1800" dirty="0"/>
              <a:t>File formats &amp; transformation </a:t>
            </a:r>
          </a:p>
          <a:p>
            <a:pPr lvl="1"/>
            <a:r>
              <a:rPr lang="en-US" sz="1800" dirty="0"/>
              <a:t>Documentation, metadata, citation </a:t>
            </a:r>
          </a:p>
          <a:p>
            <a:pPr lvl="1"/>
            <a:r>
              <a:rPr lang="en-US" sz="1800" dirty="0"/>
              <a:t>Storage &amp; security </a:t>
            </a:r>
          </a:p>
          <a:p>
            <a:pPr lvl="1"/>
            <a:r>
              <a:rPr lang="en-US" sz="1800" dirty="0"/>
              <a:t>Data protection, rights &amp; access </a:t>
            </a:r>
          </a:p>
          <a:p>
            <a:pPr lvl="1"/>
            <a:r>
              <a:rPr lang="en-US" sz="1800" dirty="0"/>
              <a:t>Sharing, preservation &amp; licensing </a:t>
            </a:r>
          </a:p>
          <a:p>
            <a:pPr lvl="1"/>
            <a:r>
              <a:rPr lang="en-US" sz="1800" dirty="0"/>
              <a:t>Data handling tutorials </a:t>
            </a:r>
          </a:p>
          <a:p>
            <a:r>
              <a:rPr lang="en-US" sz="2000" dirty="0"/>
              <a:t>Also offered via EDSA - </a:t>
            </a:r>
            <a:r>
              <a:rPr lang="en-US" sz="2000" dirty="0">
                <a:hlinkClick r:id="rId3"/>
              </a:rPr>
              <a:t>https://courses.edsa-project.eu/mod/checklist/view.php?id=505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B225D-0D43-43F8-891E-D2B6626B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9DD4F-2E01-455C-BFB7-FC497736A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7D347-F946-4281-ABC3-4009AE3A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3994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materials and teaching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 tutorial used a number of materials produced by EU and national funded projects which are released as Open Access and/or under Creative Common Attribution 4.0 International License</a:t>
            </a:r>
          </a:p>
          <a:p>
            <a:r>
              <a:rPr lang="en-US" dirty="0"/>
              <a:t>Data Management guidelines and template are provided by  </a:t>
            </a:r>
            <a:r>
              <a:rPr lang="en-US" dirty="0" err="1"/>
              <a:t>Mariëtte</a:t>
            </a:r>
            <a:r>
              <a:rPr lang="en-US" dirty="0"/>
              <a:t> van </a:t>
            </a:r>
            <a:r>
              <a:rPr lang="en-US" dirty="0" err="1"/>
              <a:t>Selm</a:t>
            </a:r>
            <a:r>
              <a:rPr lang="en-US" dirty="0"/>
              <a:t> from University of Amsterdam Library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2600" dirty="0"/>
              <a:t>The following materials used (April-May 2016)</a:t>
            </a:r>
          </a:p>
          <a:p>
            <a:r>
              <a:rPr lang="en-US" sz="2300" dirty="0"/>
              <a:t>Directory of efforts and resource related to research data management education by RDA/UA and Amy </a:t>
            </a:r>
            <a:r>
              <a:rPr lang="en-US" altLang="en-US" sz="2300" dirty="0" err="1">
                <a:latin typeface="Arial" panose="020B0604020202020204" pitchFamily="34" charset="0"/>
              </a:rPr>
              <a:t>Nurnberger</a:t>
            </a:r>
            <a:r>
              <a:rPr lang="en-US" altLang="en-US" sz="2300" dirty="0">
                <a:latin typeface="Arial" panose="020B0604020202020204" pitchFamily="34" charset="0"/>
              </a:rPr>
              <a:t> </a:t>
            </a:r>
            <a:br>
              <a:rPr lang="en-US" altLang="en-US" sz="2300" dirty="0">
                <a:latin typeface="Arial" panose="020B0604020202020204" pitchFamily="34" charset="0"/>
              </a:rPr>
            </a:br>
            <a:r>
              <a:rPr lang="en-US" altLang="en-US" sz="2300" dirty="0">
                <a:latin typeface="Arial" panose="020B0604020202020204" pitchFamily="34" charset="0"/>
                <a:hlinkClick r:id="rId2"/>
              </a:rPr>
              <a:t>https://docs.google.com/spreadsheets/d/10RTW-nZk0x_mpQw2VAlttcc656MV9EeCaDe2lM4umb4/edit#gid=0</a:t>
            </a:r>
            <a:r>
              <a:rPr lang="en-US" altLang="en-US" sz="2300" dirty="0">
                <a:latin typeface="Arial" panose="020B0604020202020204" pitchFamily="34" charset="0"/>
              </a:rPr>
              <a:t> </a:t>
            </a:r>
            <a:endParaRPr lang="en-US" sz="2300" dirty="0"/>
          </a:p>
          <a:p>
            <a:r>
              <a:rPr lang="en-US" sz="2300" dirty="0"/>
              <a:t>FOSTER Project: Open Science training materials </a:t>
            </a:r>
            <a:r>
              <a:rPr lang="en-US" sz="2300" dirty="0">
                <a:hlinkClick r:id="rId3"/>
              </a:rPr>
              <a:t>https://www.fosteropenscience.eu/resources</a:t>
            </a:r>
            <a:endParaRPr lang="en-US" sz="2300" dirty="0"/>
          </a:p>
          <a:p>
            <a:r>
              <a:rPr lang="en-US" sz="2300" dirty="0"/>
              <a:t>UK Data Service training materials </a:t>
            </a:r>
            <a:r>
              <a:rPr lang="en-US" sz="2300" dirty="0">
                <a:hlinkClick r:id="rId4"/>
              </a:rPr>
              <a:t>https://www.ukdataservice.ac.uk/use-data/advice</a:t>
            </a:r>
            <a:r>
              <a:rPr lang="en-US" sz="2300" dirty="0"/>
              <a:t> </a:t>
            </a:r>
          </a:p>
          <a:p>
            <a:r>
              <a:rPr lang="en-US" sz="2300" dirty="0"/>
              <a:t>Digital Curation Center, UK: Training materials: Support DM, DC 101,  </a:t>
            </a:r>
            <a:r>
              <a:rPr lang="en-US" sz="2300" dirty="0">
                <a:hlinkClick r:id="rId5"/>
              </a:rPr>
              <a:t>http://www.dcc.ac.uk/training/training-and-reference-materials</a:t>
            </a:r>
            <a:r>
              <a:rPr lang="en-US" sz="2300" dirty="0"/>
              <a:t> </a:t>
            </a:r>
          </a:p>
          <a:p>
            <a:r>
              <a:rPr lang="en-US" sz="2300" dirty="0" err="1"/>
              <a:t>RDMRose</a:t>
            </a:r>
            <a:r>
              <a:rPr lang="en-US" sz="2300" dirty="0"/>
              <a:t> Learning Materials </a:t>
            </a:r>
            <a:r>
              <a:rPr lang="en-US" sz="2300" dirty="0">
                <a:hlinkClick r:id="rId6"/>
              </a:rPr>
              <a:t>http://rdmrose.group.shef.ac.uk/?page_id=10</a:t>
            </a:r>
            <a:r>
              <a:rPr lang="en-US" sz="2300" dirty="0"/>
              <a:t> </a:t>
            </a:r>
          </a:p>
          <a:p>
            <a:r>
              <a:rPr lang="en-US" sz="2300" dirty="0" err="1"/>
              <a:t>TraD</a:t>
            </a:r>
            <a:r>
              <a:rPr lang="en-US" sz="2300" dirty="0"/>
              <a:t> project </a:t>
            </a:r>
            <a:r>
              <a:rPr lang="en-US" sz="2300" dirty="0" err="1"/>
              <a:t>supportDM</a:t>
            </a:r>
            <a:r>
              <a:rPr lang="en-US" sz="2300" dirty="0"/>
              <a:t> course </a:t>
            </a:r>
            <a:r>
              <a:rPr lang="en-US" sz="2300" dirty="0">
                <a:hlinkClick r:id="rId7"/>
              </a:rPr>
              <a:t>https://www.uel.ac.uk/trad/outputs/resources/</a:t>
            </a:r>
            <a:r>
              <a:rPr lang="en-US" sz="2300" dirty="0"/>
              <a:t> </a:t>
            </a:r>
          </a:p>
          <a:p>
            <a:r>
              <a:rPr lang="en-US" sz="2300" dirty="0"/>
              <a:t>Data Management Short Course for Scientists by ESIP Federation </a:t>
            </a:r>
            <a:r>
              <a:rPr lang="en-US" sz="2300" dirty="0">
                <a:hlinkClick r:id="rId8"/>
              </a:rPr>
              <a:t>http://commons.esipfed.org/datamanagementshortcourse</a:t>
            </a:r>
            <a:r>
              <a:rPr lang="en-US" sz="2300" dirty="0"/>
              <a:t>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8357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6859-9704-45E0-B3B7-E9CEE41E6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EDSF and EDISON Community Initiative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E805D-5FE6-4E5A-99CD-F557A9174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>
              <a:solidFill>
                <a:srgbClr val="0F2D69"/>
              </a:solidFill>
            </a:endParaRPr>
          </a:p>
          <a:p>
            <a:r>
              <a:rPr lang="en-US" sz="2000" dirty="0">
                <a:solidFill>
                  <a:srgbClr val="0F2D69"/>
                </a:solidFill>
              </a:rPr>
              <a:t>EDSF github project </a:t>
            </a:r>
            <a:r>
              <a:rPr lang="ru-RU" sz="2000" dirty="0">
                <a:solidFill>
                  <a:srgbClr val="0F2D69"/>
                </a:solidFill>
              </a:rPr>
              <a:t> </a:t>
            </a:r>
            <a:r>
              <a:rPr lang="en-US" sz="2000" dirty="0">
                <a:solidFill>
                  <a:srgbClr val="0F2D69"/>
                </a:solidFill>
              </a:rPr>
              <a:t>- </a:t>
            </a:r>
            <a:r>
              <a:rPr lang="en-US" sz="2000" dirty="0">
                <a:solidFill>
                  <a:srgbClr val="0F2D69"/>
                </a:solidFill>
                <a:hlinkClick r:id="rId2"/>
              </a:rPr>
              <a:t>https://github.com/EDISONcommunity/EDSF</a:t>
            </a:r>
            <a:r>
              <a:rPr lang="en-US" sz="2000" dirty="0">
                <a:solidFill>
                  <a:srgbClr val="0F2D69"/>
                </a:solidFill>
              </a:rPr>
              <a:t>    </a:t>
            </a:r>
          </a:p>
          <a:p>
            <a:pPr lvl="1"/>
            <a:r>
              <a:rPr lang="en-US" sz="1800" dirty="0">
                <a:solidFill>
                  <a:srgbClr val="0F2D69"/>
                </a:solidFill>
              </a:rPr>
              <a:t>Component documents CF-DS, DS-BoK, MC-DS, DSPP</a:t>
            </a:r>
          </a:p>
          <a:p>
            <a:pPr lvl="1"/>
            <a:endParaRPr lang="en-US" sz="1800" dirty="0">
              <a:solidFill>
                <a:srgbClr val="0F2D69"/>
              </a:solidFill>
            </a:endParaRPr>
          </a:p>
          <a:p>
            <a:r>
              <a:rPr lang="en-US" sz="2000" dirty="0">
                <a:solidFill>
                  <a:srgbClr val="0F2D69"/>
                </a:solidFill>
              </a:rPr>
              <a:t>EDISON Community work area and discussions - </a:t>
            </a:r>
            <a:r>
              <a:rPr lang="en-US" sz="2000" dirty="0">
                <a:solidFill>
                  <a:srgbClr val="0F2D69"/>
                </a:solidFill>
                <a:hlinkClick r:id="rId3"/>
              </a:rPr>
              <a:t>https://github.com/EDISONcommunity/EDSF/wiki/EDSFhome</a:t>
            </a:r>
            <a:r>
              <a:rPr lang="en-US" sz="2000" dirty="0">
                <a:solidFill>
                  <a:srgbClr val="0F2D69"/>
                </a:solidFill>
              </a:rPr>
              <a:t> </a:t>
            </a:r>
          </a:p>
          <a:p>
            <a:r>
              <a:rPr lang="en-US" sz="2000" dirty="0">
                <a:solidFill>
                  <a:srgbClr val="0F2D69"/>
                </a:solidFill>
              </a:rPr>
              <a:t>Mailing list - </a:t>
            </a:r>
            <a:r>
              <a:rPr lang="en-US" sz="2000" dirty="0">
                <a:solidFill>
                  <a:srgbClr val="0F2D69"/>
                </a:solidFill>
                <a:hlinkClick r:id="rId4"/>
              </a:rPr>
              <a:t>edison-net@list.uva.nl</a:t>
            </a:r>
            <a:r>
              <a:rPr lang="en-US" sz="2000" dirty="0">
                <a:solidFill>
                  <a:srgbClr val="0F2D69"/>
                </a:solidFill>
              </a:rPr>
              <a:t> </a:t>
            </a:r>
          </a:p>
          <a:p>
            <a:pPr lvl="1"/>
            <a:endParaRPr lang="en-US" sz="1600" b="1" dirty="0">
              <a:solidFill>
                <a:srgbClr val="002060"/>
              </a:solidFill>
            </a:endParaRPr>
          </a:p>
          <a:p>
            <a:r>
              <a:rPr lang="en-US" sz="2000" dirty="0"/>
              <a:t>EDISON project website - </a:t>
            </a:r>
            <a:r>
              <a:rPr lang="en-US" sz="2000" dirty="0">
                <a:hlinkClick r:id="rId5"/>
              </a:rPr>
              <a:t>http://edison-project.net/</a:t>
            </a:r>
            <a:r>
              <a:rPr lang="en-US" sz="2000" dirty="0"/>
              <a:t>  </a:t>
            </a:r>
            <a:br>
              <a:rPr lang="en-US" sz="2000" dirty="0"/>
            </a:br>
            <a:r>
              <a:rPr lang="en-US" sz="2000" dirty="0"/>
              <a:t>(old domain </a:t>
            </a:r>
            <a:r>
              <a:rPr lang="en-US" sz="2000" b="1" i="1" dirty="0">
                <a:solidFill>
                  <a:schemeClr val="bg1">
                    <a:lumMod val="75000"/>
                  </a:schemeClr>
                </a:solidFill>
              </a:rPr>
              <a:t>edison-project.eu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000" dirty="0"/>
              <a:t>expired)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243A1-6FB8-4A3F-BAAC-CBA0AA48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DF4D-FC91-4843-A565-748F0119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45605-368F-4997-B77B-542E21F2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5081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321E-1F32-4788-9892-ACCC43B4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Course: Data Management and Governance (DMG) in Enterprise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244C6-4740-4EA3-9022-54E6B6908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Introduction. Big Data Infrastructure and Data Management and Governance. </a:t>
            </a:r>
          </a:p>
          <a:p>
            <a:r>
              <a:rPr lang="en-US" sz="1600" dirty="0"/>
              <a:t>Data Management concepts. Data management frameworks: DAMA Data Management framework, the Amsterdam Information Model. Extensions for Big Data and Data Science. </a:t>
            </a:r>
          </a:p>
          <a:p>
            <a:r>
              <a:rPr lang="en-US" sz="1600" dirty="0"/>
              <a:t>Enterprise Data Architecture. Data Lifecycle Management and Service Delivery Model. Data management and data governance activities and roles. </a:t>
            </a:r>
          </a:p>
          <a:p>
            <a:r>
              <a:rPr lang="en-US" sz="1600" dirty="0"/>
              <a:t>Data Science Professional profiles and organisational roles, Skills management and capacity building.</a:t>
            </a:r>
          </a:p>
          <a:p>
            <a:r>
              <a:rPr lang="en-US" sz="1600" dirty="0">
                <a:solidFill>
                  <a:srgbClr val="0070C0"/>
                </a:solidFill>
              </a:rPr>
              <a:t>Data Architecture, Data Modelling and Design. Data types and data models. Data modeling. Metadata. SQL and NoSQL databases overview. Distributed systems: CAP theorem, ACID and BASE properties.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Enterprise Big Data infrastructure and integration with enterprise IT infrastructure. Data Warehouses. Distributed file systems and data storage.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Big Data storage and platforms. Cloud based data storage services: data object storage, data blob storage, Data Lakes (services by AWS, Azure, GCP). </a:t>
            </a:r>
          </a:p>
          <a:p>
            <a:pPr lvl="1"/>
            <a:r>
              <a:rPr lang="en-US" sz="1400" dirty="0">
                <a:solidFill>
                  <a:srgbClr val="0070C0"/>
                </a:solidFill>
              </a:rPr>
              <a:t>Trusted storage, blockchain enabled data provenance.  </a:t>
            </a:r>
          </a:p>
          <a:p>
            <a:r>
              <a:rPr lang="en-US" sz="1600" dirty="0">
                <a:solidFill>
                  <a:srgbClr val="C00000"/>
                </a:solidFill>
              </a:rPr>
              <a:t>FAIR data principles and Data Stewardship, Data Quality assessment and maturity model. Data repositories, Open Data services, public services.</a:t>
            </a: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Big Data Security and Compliance. Data Privacy and GDPR. </a:t>
            </a:r>
            <a:r>
              <a:rPr lang="en-US" sz="1600" dirty="0">
                <a:solidFill>
                  <a:srgbClr val="5A6928"/>
                </a:solidFill>
              </a:rPr>
              <a:t>Data security and data protection.</a:t>
            </a:r>
            <a:r>
              <a:rPr lang="en-US" sz="1600" dirty="0">
                <a:solidFill>
                  <a:srgbClr val="0070C0"/>
                </a:solidFill>
              </a:rPr>
              <a:t> Security of outsourced data storage. Cloud security and compliance standards and cloud provider services assessment.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105C1-A13E-4385-89EE-C9E9FD5C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EC9EF-9974-485D-9F87-11545F00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78B4D-4D9F-491D-A714-1F351C0C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0652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69A7-4C79-4538-819A-D10445C39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Course: Research Data Management and Stewardship (RDMS)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5225F-A16D-412C-BCC1-E06BD47CA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A. Use cases for data management and stewardship </a:t>
            </a:r>
          </a:p>
          <a:p>
            <a:r>
              <a:rPr lang="en-US" sz="1800" dirty="0"/>
              <a:t>Preserving the Scientific Record</a:t>
            </a:r>
          </a:p>
          <a:p>
            <a:r>
              <a:rPr lang="en-US" sz="1800" dirty="0"/>
              <a:t>Data Lifecycle and Provenance</a:t>
            </a:r>
          </a:p>
          <a:p>
            <a:pPr marL="0" indent="0">
              <a:buNone/>
            </a:pPr>
            <a:r>
              <a:rPr lang="en-US" sz="1800" dirty="0"/>
              <a:t>B. Data Management elements (organisational and individual)</a:t>
            </a:r>
          </a:p>
          <a:p>
            <a:r>
              <a:rPr lang="en-US" sz="1800" dirty="0"/>
              <a:t>Goals and motivation for managing your data </a:t>
            </a:r>
          </a:p>
          <a:p>
            <a:r>
              <a:rPr lang="en-US" sz="1800" dirty="0"/>
              <a:t>Data formats, Metadata, related standards </a:t>
            </a:r>
          </a:p>
          <a:p>
            <a:r>
              <a:rPr lang="en-US" sz="1800" dirty="0"/>
              <a:t>Creating documentation and metadata, metadata for discovery </a:t>
            </a:r>
          </a:p>
          <a:p>
            <a:r>
              <a:rPr lang="en-US" sz="1800" dirty="0"/>
              <a:t>Using data portals and metadata registries </a:t>
            </a:r>
          </a:p>
          <a:p>
            <a:r>
              <a:rPr lang="en-US" sz="1800" dirty="0"/>
              <a:t>Tracking Data Usage, data provenance, linked data </a:t>
            </a:r>
          </a:p>
          <a:p>
            <a:r>
              <a:rPr lang="en-US" sz="1800" dirty="0"/>
              <a:t>Handling sensitive data </a:t>
            </a:r>
          </a:p>
          <a:p>
            <a:r>
              <a:rPr lang="en-US" sz="1800" dirty="0"/>
              <a:t>Backing up data, backup tools and services</a:t>
            </a:r>
          </a:p>
          <a:p>
            <a:r>
              <a:rPr lang="en-US" sz="1800" dirty="0"/>
              <a:t>Data Management Plan (DMP) </a:t>
            </a:r>
          </a:p>
          <a:p>
            <a:pPr marL="0" indent="0">
              <a:buNone/>
            </a:pPr>
            <a:r>
              <a:rPr lang="en-US" sz="1800" dirty="0"/>
              <a:t>C. Responsible Data Use (Citation, Copyright, Data Restrictions) </a:t>
            </a:r>
          </a:p>
          <a:p>
            <a:r>
              <a:rPr lang="en-US" sz="1800" dirty="0"/>
              <a:t>Data privacy and GDPR compliance</a:t>
            </a:r>
          </a:p>
          <a:p>
            <a:r>
              <a:rPr lang="en-US" sz="1800" dirty="0"/>
              <a:t>Ethical issues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6FE70-145B-4823-BDAB-6002214B7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DEDC4-6BC7-40B1-9257-5AABE43E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75E62-6F64-425E-B216-461C0E2A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9010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69A7-4C79-4538-819A-D10445C39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Course: Research Data Management and Stewardship (RDMS)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5225F-A16D-412C-BCC1-E06BD47CA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D. FAIR principles in Research Data Management, supporting tools, maturity model and compliance</a:t>
            </a:r>
          </a:p>
          <a:p>
            <a:pPr marL="0" indent="0">
              <a:buNone/>
            </a:pPr>
            <a:r>
              <a:rPr lang="en-US" sz="1800" dirty="0"/>
              <a:t>E. Data Stewardship and organisational data management </a:t>
            </a:r>
          </a:p>
          <a:p>
            <a:r>
              <a:rPr lang="en-US" sz="1800" dirty="0"/>
              <a:t>Responsibilities and competences</a:t>
            </a:r>
          </a:p>
          <a:p>
            <a:r>
              <a:rPr lang="en-US" sz="1800" dirty="0"/>
              <a:t>DMP management and data quality assurance</a:t>
            </a:r>
          </a:p>
          <a:p>
            <a:pPr marL="0" indent="0">
              <a:buNone/>
            </a:pPr>
            <a:r>
              <a:rPr lang="en-US" sz="1800" dirty="0"/>
              <a:t>F. Open Science and Open Data (Definition, Standards, Open Data use and reuse, open government data) </a:t>
            </a:r>
          </a:p>
          <a:p>
            <a:r>
              <a:rPr lang="en-US" sz="1800" dirty="0"/>
              <a:t>Research data and open access </a:t>
            </a:r>
          </a:p>
          <a:p>
            <a:r>
              <a:rPr lang="en-US" sz="1800" dirty="0"/>
              <a:t>Repository and self- archiving services </a:t>
            </a:r>
          </a:p>
          <a:p>
            <a:r>
              <a:rPr lang="en-US" sz="1800" dirty="0"/>
              <a:t>RDA products and recommendations: PID, data types, data type registries, others</a:t>
            </a:r>
          </a:p>
          <a:p>
            <a:r>
              <a:rPr lang="en-US" sz="1800" dirty="0"/>
              <a:t>ORCID identifier for data and authors</a:t>
            </a:r>
          </a:p>
          <a:p>
            <a:r>
              <a:rPr lang="en-US" sz="1800" dirty="0"/>
              <a:t>Stakeholders and roles: engineer, librarian, researcher </a:t>
            </a:r>
          </a:p>
          <a:p>
            <a:r>
              <a:rPr lang="en-US" sz="1800" dirty="0"/>
              <a:t>Open Data services: ORCID.org, </a:t>
            </a:r>
            <a:r>
              <a:rPr lang="en-US" sz="1800" dirty="0" err="1"/>
              <a:t>Altmetric</a:t>
            </a:r>
            <a:r>
              <a:rPr lang="en-US" sz="1800" dirty="0"/>
              <a:t> Doughnut, Zenodo </a:t>
            </a:r>
          </a:p>
          <a:p>
            <a:pPr marL="0" indent="0">
              <a:buNone/>
            </a:pPr>
            <a:r>
              <a:rPr lang="en-US" sz="1800" dirty="0"/>
              <a:t>G. Hands on practice topics: DMP, Metadata, Data Formats, Data publishing, etc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6FE70-145B-4823-BDAB-6002214B7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DEDC4-6BC7-40B1-9257-5AABE43E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75E62-6F64-425E-B216-461C0E2A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76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D6BE-B3DD-4E9A-A57D-9A02F2DB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FAIR4HE Design principles – Leverage EDSF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AF833-8D17-43A0-8EE9-28C44254F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P1. Higher Education scope: Bachelor and Master programs, Learning Outcomes, mastery levels</a:t>
            </a:r>
          </a:p>
          <a:p>
            <a:pPr lvl="1"/>
            <a:r>
              <a:rPr lang="en-US" sz="1600" dirty="0"/>
              <a:t>Empower graduates high freedom in career selection and development </a:t>
            </a:r>
          </a:p>
          <a:p>
            <a:r>
              <a:rPr lang="en-US" sz="2000" dirty="0"/>
              <a:t>P2. Linked to educational methodology</a:t>
            </a:r>
          </a:p>
          <a:p>
            <a:pPr lvl="1"/>
            <a:r>
              <a:rPr lang="en-US" sz="1800" dirty="0"/>
              <a:t>Master/Bachelor</a:t>
            </a:r>
          </a:p>
          <a:p>
            <a:pPr lvl="1"/>
            <a:r>
              <a:rPr lang="en-US" sz="1800" dirty="0"/>
              <a:t>Professional and PhD training</a:t>
            </a:r>
          </a:p>
          <a:p>
            <a:pPr lvl="1"/>
            <a:r>
              <a:rPr lang="en-US" sz="1800" dirty="0"/>
              <a:t>Continuous education and VET </a:t>
            </a:r>
          </a:p>
          <a:p>
            <a:r>
              <a:rPr lang="en-US" sz="2000" dirty="0"/>
              <a:t>P3. Address Job market demand in Data Steward and FAIR data management </a:t>
            </a:r>
          </a:p>
          <a:p>
            <a:pPr lvl="1"/>
            <a:r>
              <a:rPr lang="en-US" sz="1800" dirty="0"/>
              <a:t>Job market analysis as evidence and advice</a:t>
            </a:r>
          </a:p>
          <a:p>
            <a:r>
              <a:rPr lang="en-US" sz="2000" dirty="0"/>
              <a:t>P4. Data Stewards, Data Managers, Data Scientists and others are part of the Data Science professional Family (as defined in EDSF)</a:t>
            </a:r>
          </a:p>
          <a:p>
            <a:r>
              <a:rPr lang="en-US" sz="2000" dirty="0"/>
              <a:t>P5. Verified with the standards (in particular DMBOK and ESCO)</a:t>
            </a:r>
          </a:p>
          <a:p>
            <a:r>
              <a:rPr lang="en-US" sz="2000" dirty="0"/>
              <a:t>P6. Consensus with the existing frameworks</a:t>
            </a:r>
          </a:p>
          <a:p>
            <a:pPr lvl="1"/>
            <a:r>
              <a:rPr lang="en-US" sz="1800" dirty="0"/>
              <a:t>Trust them and take best of them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32BF8-9BB3-462E-8C5D-1AB8B0723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FAIR4HE Design Workshop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CF487-F665-4893-8B70-B5BFD193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65D59-B226-468D-AC55-67021AEF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453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A6CA-0C1F-4B92-A29C-87E09F82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FAIR adoption and Ecosystem Sustainability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CECFE-9D29-4FA8-9D18-EF5141DDE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FAIR must be accepted by all roles in organisational data management and governance process</a:t>
            </a:r>
          </a:p>
          <a:p>
            <a:pPr lvl="1"/>
            <a:r>
              <a:rPr lang="en-US" sz="1800" dirty="0"/>
              <a:t>FAIR must be endorsed by top management C-level</a:t>
            </a:r>
          </a:p>
          <a:p>
            <a:pPr lvl="1"/>
            <a:r>
              <a:rPr lang="en-US" sz="1800" dirty="0"/>
              <a:t>Roles and responsibilities to be defined and staffed</a:t>
            </a:r>
          </a:p>
          <a:p>
            <a:pPr lvl="1"/>
            <a:r>
              <a:rPr lang="en-US" sz="1800" dirty="0"/>
              <a:t>Inter-role functions as factor for modern agile organisations</a:t>
            </a:r>
          </a:p>
          <a:p>
            <a:r>
              <a:rPr lang="en-US" sz="2000" dirty="0"/>
              <a:t>FAIR must be adopted for the whole Research/industrial Data lifecycle</a:t>
            </a:r>
          </a:p>
          <a:p>
            <a:r>
              <a:rPr lang="en-US" sz="2000" dirty="0"/>
              <a:t>FAIR must be practiced by all participants along data lifecycle and specifically started from the data producers i.e. researchers or facility operators or sale agents</a:t>
            </a:r>
          </a:p>
          <a:p>
            <a:r>
              <a:rPr lang="en-US" sz="2000" dirty="0"/>
              <a:t>FAIR must be supported by infrastructure and tools</a:t>
            </a:r>
          </a:p>
          <a:p>
            <a:r>
              <a:rPr lang="en-US" sz="2000" dirty="0"/>
              <a:t>FAIR must be embedded into applications development</a:t>
            </a:r>
          </a:p>
          <a:p>
            <a:r>
              <a:rPr lang="en-US" sz="2000" dirty="0"/>
              <a:t>Organisational capability and capacity management</a:t>
            </a:r>
          </a:p>
          <a:p>
            <a:r>
              <a:rPr lang="en-US" sz="2000" dirty="0">
                <a:solidFill>
                  <a:srgbClr val="FF0000"/>
                </a:solidFill>
              </a:rPr>
              <a:t>Education and training – To enable them all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Basic academic and professional education + continuous education</a:t>
            </a:r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DF094-2A3C-4AE9-9690-D90E3107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D9862-4A76-4CB4-9BD0-B51AAFC2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6FA88-BD2C-4883-8AAB-6FF1079D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87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9A5F-F929-46D4-B6EE-AF4591AB1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from the technical point of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26606-1ACB-4803-B3D0-9EDFC86EF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Findable</a:t>
            </a:r>
          </a:p>
          <a:p>
            <a:pPr lvl="1"/>
            <a:r>
              <a:rPr lang="en-US" dirty="0"/>
              <a:t>Metadata and PDI – infrastructure and tools</a:t>
            </a:r>
          </a:p>
          <a:p>
            <a:pPr lvl="1"/>
            <a:r>
              <a:rPr lang="en-US" dirty="0"/>
              <a:t>Registries and handles resolution, API</a:t>
            </a:r>
          </a:p>
          <a:p>
            <a:pPr lvl="1"/>
            <a:r>
              <a:rPr lang="en-US" dirty="0"/>
              <a:t>Policies and SLA</a:t>
            </a:r>
          </a:p>
          <a:p>
            <a:r>
              <a:rPr lang="en-US" dirty="0"/>
              <a:t>Accessible</a:t>
            </a:r>
          </a:p>
          <a:p>
            <a:pPr lvl="1"/>
            <a:r>
              <a:rPr lang="en-US" dirty="0"/>
              <a:t>Repositories and data storage: infrastructure and management</a:t>
            </a:r>
          </a:p>
          <a:p>
            <a:pPr lvl="1"/>
            <a:r>
              <a:rPr lang="en-US" dirty="0"/>
              <a:t>Policy and access control: infrastructure and API management </a:t>
            </a:r>
          </a:p>
          <a:p>
            <a:pPr lvl="1"/>
            <a:r>
              <a:rPr lang="en-US" dirty="0"/>
              <a:t>Data access protocols</a:t>
            </a:r>
          </a:p>
          <a:p>
            <a:pPr lvl="1"/>
            <a:r>
              <a:rPr lang="en-US" dirty="0"/>
              <a:t>Usage Policy and Sovereignty</a:t>
            </a:r>
          </a:p>
          <a:p>
            <a:pPr lvl="1"/>
            <a:r>
              <a:rPr lang="en-US" dirty="0"/>
              <a:t>Data protection, compliance, privacy and GDPR</a:t>
            </a:r>
          </a:p>
          <a:p>
            <a:r>
              <a:rPr lang="en-US" dirty="0"/>
              <a:t>Interoperable</a:t>
            </a:r>
          </a:p>
          <a:p>
            <a:pPr lvl="1"/>
            <a:r>
              <a:rPr lang="en-US" dirty="0"/>
              <a:t>Standard data formats</a:t>
            </a:r>
          </a:p>
          <a:p>
            <a:pPr lvl="1"/>
            <a:r>
              <a:rPr lang="en-US" dirty="0"/>
              <a:t>Metadata and API</a:t>
            </a:r>
          </a:p>
          <a:p>
            <a:pPr lvl="1"/>
            <a:r>
              <a:rPr lang="en-US" dirty="0"/>
              <a:t>FAIR maturity level and certification</a:t>
            </a:r>
          </a:p>
          <a:p>
            <a:r>
              <a:rPr lang="en-US" dirty="0"/>
              <a:t>Reusable</a:t>
            </a:r>
          </a:p>
          <a:p>
            <a:pPr lvl="1"/>
            <a:r>
              <a:rPr lang="en-US" dirty="0"/>
              <a:t>Data provenance and lineage</a:t>
            </a:r>
          </a:p>
          <a:p>
            <a:pPr lvl="1"/>
            <a:r>
              <a:rPr lang="en-US" dirty="0"/>
              <a:t>Preservation </a:t>
            </a:r>
          </a:p>
          <a:p>
            <a:pPr lvl="1"/>
            <a:r>
              <a:rPr lang="en-US" dirty="0"/>
              <a:t>Metadata, PID and API – linked or embedded into datasets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8A0CD-FB16-4449-81DB-97AE5E3B3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39E7F-2679-4510-907C-714F62D8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CABAD-6386-48CE-8951-E0585DFB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7C4913-9B4A-44DD-BFF9-9AC948B716F6}"/>
              </a:ext>
            </a:extLst>
          </p:cNvPr>
          <p:cNvSpPr txBox="1"/>
          <p:nvPr/>
        </p:nvSpPr>
        <p:spPr>
          <a:xfrm>
            <a:off x="6024488" y="3429000"/>
            <a:ext cx="298536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motivates Data Stewards interaction with both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Analytics and Applications developers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roles and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Infrastructure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Consequently related competences from Data Stewards are needed</a:t>
            </a:r>
          </a:p>
        </p:txBody>
      </p:sp>
    </p:spTree>
    <p:extLst>
      <p:ext uri="{BB962C8B-B14F-4D97-AF65-F5344CB8AC3E}">
        <p14:creationId xmlns:p14="http://schemas.microsoft.com/office/powerpoint/2010/main" val="2352094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0FA5-4147-49F0-A814-EC949E301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we need to view the whole Data Science Professional Family?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268C1-B1E0-4B92-8252-71DB567F1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0272" y="1520788"/>
            <a:ext cx="2123728" cy="4788532"/>
          </a:xfrm>
        </p:spPr>
        <p:txBody>
          <a:bodyPr>
            <a:normAutofit/>
          </a:bodyPr>
          <a:lstStyle/>
          <a:p>
            <a:pPr marL="182880" indent="-182880"/>
            <a:r>
              <a:rPr lang="en-US" sz="1600" dirty="0">
                <a:solidFill>
                  <a:srgbClr val="C00000"/>
                </a:solidFill>
              </a:rPr>
              <a:t>Career path</a:t>
            </a:r>
          </a:p>
          <a:p>
            <a:pPr marL="182880" indent="-182880"/>
            <a:r>
              <a:rPr lang="en-US" sz="1600" dirty="0">
                <a:solidFill>
                  <a:srgbClr val="C00000"/>
                </a:solidFill>
              </a:rPr>
              <a:t>Team composition</a:t>
            </a:r>
          </a:p>
          <a:p>
            <a:pPr marL="182880" indent="-182880"/>
            <a:r>
              <a:rPr lang="en-US" sz="1600" dirty="0"/>
              <a:t>Agile Team working </a:t>
            </a:r>
          </a:p>
          <a:p>
            <a:pPr marL="182880" indent="-182880"/>
            <a:r>
              <a:rPr lang="en-US" sz="1600" dirty="0"/>
              <a:t>Education programs alignment</a:t>
            </a:r>
          </a:p>
          <a:p>
            <a:pPr marL="182880" indent="-182880"/>
            <a:r>
              <a:rPr lang="en-US" sz="1600" dirty="0"/>
              <a:t>HR capacity building and management</a:t>
            </a:r>
          </a:p>
          <a:p>
            <a:pPr marL="182880" indent="-182880"/>
            <a:r>
              <a:rPr lang="en-US" sz="1600" dirty="0"/>
              <a:t>Employability/ mobility for job seekers</a:t>
            </a:r>
          </a:p>
          <a:p>
            <a:pPr marL="182880" indent="-182880"/>
            <a:r>
              <a:rPr lang="en-US" sz="1600" dirty="0"/>
              <a:t>Easy to market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F2BE4-89CA-438C-88F1-C332958F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4899F-3C84-4A40-81AE-EF8072D32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BAE8F-729C-4470-9087-06F2DFBB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C3182C-B865-4FB4-82D8-928615C55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9" y="1394767"/>
            <a:ext cx="6754489" cy="40684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82C0BD-4CF2-4484-B773-47014D0A2D8B}"/>
              </a:ext>
            </a:extLst>
          </p:cNvPr>
          <p:cNvSpPr txBox="1"/>
          <p:nvPr/>
        </p:nvSpPr>
        <p:spPr>
          <a:xfrm>
            <a:off x="329180" y="5887968"/>
            <a:ext cx="4710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EDISON Data Science Professional Profiles family EDSF, Part 4 </a:t>
            </a:r>
          </a:p>
        </p:txBody>
      </p:sp>
    </p:spTree>
    <p:extLst>
      <p:ext uri="{BB962C8B-B14F-4D97-AF65-F5344CB8AC3E}">
        <p14:creationId xmlns:p14="http://schemas.microsoft.com/office/powerpoint/2010/main" val="3188147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70B60-3372-446B-8187-3C804617E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FAIR Data Management and Organisational Roles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FBDD7-B8CF-4BC4-A7BE-1F2F6A42A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FAIR data principles to be adopted cross organisation for the whole data lifecycle</a:t>
            </a:r>
          </a:p>
          <a:p>
            <a:r>
              <a:rPr lang="en-US" sz="2000" dirty="0"/>
              <a:t>Data Governance and Data management</a:t>
            </a:r>
          </a:p>
          <a:p>
            <a:pPr lvl="1"/>
            <a:r>
              <a:rPr lang="en-US" sz="1800" dirty="0"/>
              <a:t>Data Stewards and CDO</a:t>
            </a:r>
          </a:p>
          <a:p>
            <a:pPr lvl="2"/>
            <a:r>
              <a:rPr lang="en-US" sz="1600" dirty="0"/>
              <a:t>Data policy and data delivery agreements</a:t>
            </a:r>
          </a:p>
          <a:p>
            <a:r>
              <a:rPr lang="en-US" sz="2000" dirty="0"/>
              <a:t>Data Infrastructure and tools for data storage and handling </a:t>
            </a:r>
          </a:p>
          <a:p>
            <a:pPr lvl="1"/>
            <a:r>
              <a:rPr lang="en-US" sz="1800" dirty="0"/>
              <a:t>Storage, database engineers/managers</a:t>
            </a:r>
          </a:p>
          <a:p>
            <a:pPr lvl="2"/>
            <a:r>
              <a:rPr lang="en-US" sz="1600" dirty="0"/>
              <a:t>Metadata and PID services, Master data and Reference data </a:t>
            </a:r>
          </a:p>
          <a:p>
            <a:r>
              <a:rPr lang="en-US" sz="2000" dirty="0"/>
              <a:t>Data Analysis</a:t>
            </a:r>
          </a:p>
          <a:p>
            <a:pPr lvl="1"/>
            <a:r>
              <a:rPr lang="en-US" sz="1800" dirty="0"/>
              <a:t>Data Scientists, Data Architects, Application developers  </a:t>
            </a:r>
          </a:p>
          <a:p>
            <a:r>
              <a:rPr lang="en-US" sz="2000" dirty="0"/>
              <a:t>Data collection</a:t>
            </a:r>
          </a:p>
          <a:p>
            <a:pPr lvl="1"/>
            <a:r>
              <a:rPr lang="en-US" sz="1600" dirty="0"/>
              <a:t>Researchers, Data Engineers, data entry workers</a:t>
            </a:r>
          </a:p>
          <a:p>
            <a:r>
              <a:rPr lang="en-US" sz="2000" dirty="0"/>
              <a:t>Data preservation and curation</a:t>
            </a:r>
          </a:p>
          <a:p>
            <a:pPr lvl="1"/>
            <a:r>
              <a:rPr lang="en-US" sz="1800" dirty="0"/>
              <a:t>Data curators, Data Custodians/Archivists</a:t>
            </a:r>
          </a:p>
          <a:p>
            <a:r>
              <a:rPr lang="en-US" sz="2000" dirty="0"/>
              <a:t>Data publication, sharing access</a:t>
            </a:r>
          </a:p>
          <a:p>
            <a:pPr lvl="1"/>
            <a:r>
              <a:rPr lang="en-US" sz="1800" dirty="0"/>
              <a:t>Data Stewards, Data Curators</a:t>
            </a:r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1AAF-C0FC-413D-8FAF-D39860018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FAIR4HE Design Workshop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8E0BC-F3C4-4AF2-8AA9-754817FAE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FAIR4HE Data Stewardship Competecne Framework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E47F4-FA80-41B6-B333-A85E9BC9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D61A-D5EF-4AD7-8CFF-82B00AE13C42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503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160340</TotalTime>
  <Words>5826</Words>
  <Application>Microsoft Office PowerPoint</Application>
  <PresentationFormat>On-screen Show (4:3)</PresentationFormat>
  <Paragraphs>802</Paragraphs>
  <Slides>47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Courier New</vt:lpstr>
      <vt:lpstr>Times New Roman</vt:lpstr>
      <vt:lpstr>Office Theme</vt:lpstr>
      <vt:lpstr>Image</vt:lpstr>
      <vt:lpstr>Building FAIR Data Competence Framework for Higher Education   as a way to professionalise Data Stewardship (FAIRsFAIR T7.3 work)</vt:lpstr>
      <vt:lpstr>Outline</vt:lpstr>
      <vt:lpstr>Goals and Tasks – Discussion items</vt:lpstr>
      <vt:lpstr>Suggested Approach (May 2020)</vt:lpstr>
      <vt:lpstr>FAIR4HE Design principles – Leverage EDSF</vt:lpstr>
      <vt:lpstr>FAIR adoption and Ecosystem Sustainability Elements</vt:lpstr>
      <vt:lpstr>FAIR from the technical point of view</vt:lpstr>
      <vt:lpstr>Why we need to view the whole Data Science Professional Family?  </vt:lpstr>
      <vt:lpstr>FAIR Data Management and Organisational Roles </vt:lpstr>
      <vt:lpstr>Building Data Science Team – Variety of Roles (Example)</vt:lpstr>
      <vt:lpstr>FAIRsFAIR: FAIR Data Competence Framework –Pillars and Cooperation</vt:lpstr>
      <vt:lpstr>EOSCpilot FAIR4DS Data Steward Competences</vt:lpstr>
      <vt:lpstr>ELIXIR - Data Stewardship Competency framework (courtesy ELIXIR Project)</vt:lpstr>
      <vt:lpstr>DeIC 2020 and DM Forum: Report “National Coordination of Data Steward Education in Denmark”</vt:lpstr>
      <vt:lpstr>DeiC Data Stewardship Curriculum principles </vt:lpstr>
      <vt:lpstr>Belmont Forum</vt:lpstr>
      <vt:lpstr>Data Science Curriculum Structure   by German Gesellschaft für Informatik (GFI) </vt:lpstr>
      <vt:lpstr>Data Stewardship in Research and FAIR Principles – GO FAIR and GO TRAIN</vt:lpstr>
      <vt:lpstr>GO FAIR and GO TRAIN</vt:lpstr>
      <vt:lpstr>Existing courses to use and recommend – Estimate potential curriculum fitness</vt:lpstr>
      <vt:lpstr>Data Stewards – Job market review</vt:lpstr>
      <vt:lpstr>Vacancies profile – By Data Science Competence Groups</vt:lpstr>
      <vt:lpstr>Important Knowledge Items extracted from Job vacancies (indeed.com – NL, DE, UK, US, Sept 2020)</vt:lpstr>
      <vt:lpstr>FAIR Curriculum Design: Notes on important topics from practitioners – Extracted from forums and discussions (May 2020)</vt:lpstr>
      <vt:lpstr>Methodology: EDISON Data Science Framework (EDSF) - Overview</vt:lpstr>
      <vt:lpstr>EDISON Project (2015-2017) and Follow on</vt:lpstr>
      <vt:lpstr>EDISON Data Science Framework (EDSF) – Core components and community maintained services</vt:lpstr>
      <vt:lpstr>Outcome Based Educations and Training Model:  Addressing target competences for the profession </vt:lpstr>
      <vt:lpstr>Data Science Body of Knowledge (DS-BoK)</vt:lpstr>
      <vt:lpstr>KAG3-DSDM: Data Management group: data curation, preservation and data infrastructure</vt:lpstr>
      <vt:lpstr>DMBOK: Data Governance and Stewardship</vt:lpstr>
      <vt:lpstr>DMBOK: Data Management Principles</vt:lpstr>
      <vt:lpstr>Data Stewardship (according to DM-BOK)</vt:lpstr>
      <vt:lpstr>Case Study: Data Science related Master Programmes at UvA </vt:lpstr>
      <vt:lpstr>Study Programme MSc IS – Data Science (1yr) </vt:lpstr>
      <vt:lpstr>Case study: BKO program for university teachers in Netherlands</vt:lpstr>
      <vt:lpstr>Discussion - TBD</vt:lpstr>
      <vt:lpstr>Additional information</vt:lpstr>
      <vt:lpstr>Task 7.3: FAIR data competence framework </vt:lpstr>
      <vt:lpstr> T7.3 Actions plan and status</vt:lpstr>
      <vt:lpstr>Overview existing Projects and Initiatives</vt:lpstr>
      <vt:lpstr>Courses related to RDM: MANTRA</vt:lpstr>
      <vt:lpstr>Used materials and teaching models</vt:lpstr>
      <vt:lpstr>EDSF and EDISON Community Initiative  </vt:lpstr>
      <vt:lpstr>Course: Data Management and Governance (DMG) in Enterprise</vt:lpstr>
      <vt:lpstr>Course: Research Data Management and Stewardship (RDMS) (1)</vt:lpstr>
      <vt:lpstr>Course: Research Data Management and Stewardship (RDMS)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Data Competence Framework for Higher Education</dc:title>
  <dc:creator>demch</dc:creator>
  <cp:lastModifiedBy>Yuri Demchenko</cp:lastModifiedBy>
  <cp:revision>2202</cp:revision>
  <cp:lastPrinted>2018-05-29T10:41:59Z</cp:lastPrinted>
  <dcterms:created xsi:type="dcterms:W3CDTF">2010-12-21T20:41:30Z</dcterms:created>
  <dcterms:modified xsi:type="dcterms:W3CDTF">2020-10-06T13:22:16Z</dcterms:modified>
</cp:coreProperties>
</file>