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9" r:id="rId3"/>
    <p:sldId id="306" r:id="rId4"/>
    <p:sldId id="257" r:id="rId5"/>
    <p:sldId id="307" r:id="rId6"/>
    <p:sldId id="308" r:id="rId7"/>
    <p:sldId id="309" r:id="rId8"/>
    <p:sldId id="311" r:id="rId9"/>
    <p:sldId id="312" r:id="rId10"/>
    <p:sldId id="261" r:id="rId11"/>
    <p:sldId id="313" r:id="rId12"/>
    <p:sldId id="314" r:id="rId13"/>
    <p:sldId id="318" r:id="rId14"/>
    <p:sldId id="317" r:id="rId15"/>
    <p:sldId id="316" r:id="rId16"/>
    <p:sldId id="315" r:id="rId17"/>
    <p:sldId id="321" r:id="rId18"/>
    <p:sldId id="322" r:id="rId19"/>
    <p:sldId id="319" r:id="rId20"/>
    <p:sldId id="323" r:id="rId21"/>
    <p:sldId id="324" r:id="rId22"/>
    <p:sldId id="325" r:id="rId23"/>
    <p:sldId id="320" r:id="rId24"/>
  </p:sldIdLst>
  <p:sldSz cx="9144000" cy="5143500" type="screen16x9"/>
  <p:notesSz cx="6858000" cy="9144000"/>
  <p:embeddedFontLst>
    <p:embeddedFont>
      <p:font typeface="Archivo" panose="020B0604020202020204" charset="0"/>
      <p:regular r:id="rId26"/>
      <p:bold r:id="rId27"/>
      <p:italic r:id="rId28"/>
      <p:boldItalic r:id="rId29"/>
    </p:embeddedFont>
    <p:embeddedFont>
      <p:font typeface="Chivo" panose="020B0604020202020204" charset="0"/>
      <p:regular r:id="rId30"/>
      <p:bold r:id="rId31"/>
      <p:italic r:id="rId32"/>
      <p:boldItalic r:id="rId33"/>
    </p:embeddedFont>
    <p:embeddedFont>
      <p:font typeface="Chivo Black" panose="020B0604020202020204" charset="0"/>
      <p:bold r:id="rId34"/>
      <p:boldItalic r:id="rId35"/>
    </p:embeddedFont>
    <p:embeddedFont>
      <p:font typeface="Chivo Light" panose="020B0604020202020204" charset="0"/>
      <p:regular r:id="rId36"/>
      <p:bold r:id="rId37"/>
      <p:italic r:id="rId38"/>
      <p:boldItalic r:id="rId39"/>
    </p:embeddedFont>
    <p:embeddedFont>
      <p:font typeface="Paytone One" panose="020B0604020202020204" charset="0"/>
      <p:regular r:id="rId40"/>
    </p:embeddedFont>
    <p:embeddedFont>
      <p:font typeface="Poiret One" panose="00000500000000000000" pitchFamily="2" charset="0"/>
      <p:regular r:id="rId41"/>
    </p:embeddedFont>
    <p:embeddedFont>
      <p:font typeface="Reem Kufi" pitchFamily="2"/>
      <p:regular r:id="rId42"/>
      <p:bold r:id="rId43"/>
    </p:embeddedFont>
    <p:embeddedFont>
      <p:font typeface="Roboto Condensed Light" panose="02000000000000000000" pitchFamily="2" charset="0"/>
      <p:regular r:id="rId44"/>
      <p:italic r:id="rId45"/>
    </p:embeddedFont>
    <p:embeddedFont>
      <p:font typeface="Voltair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0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3D4CC5-0411-4671-88F2-F4FBF3FC380D}">
  <a:tblStyle styleId="{683D4CC5-0411-4671-88F2-F4FBF3FC38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248" autoAdjust="0"/>
  </p:normalViewPr>
  <p:slideViewPr>
    <p:cSldViewPr snapToGrid="0">
      <p:cViewPr>
        <p:scale>
          <a:sx n="99" d="100"/>
          <a:sy n="99" d="100"/>
        </p:scale>
        <p:origin x="1459" y="245"/>
      </p:cViewPr>
      <p:guideLst>
        <p:guide orient="horz" pos="200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14a506a68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714a506a6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D0E6E5"/>
            </a:gs>
            <a:gs pos="100000">
              <a:srgbClr val="89AEAB"/>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1275">
            <a:off x="277112" y="1452038"/>
            <a:ext cx="4044300" cy="17589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aytone One"/>
              <a:buNone/>
              <a:defRPr sz="5200">
                <a:latin typeface="Reem Kufi"/>
                <a:ea typeface="Reem Kufi"/>
                <a:cs typeface="Reem Kufi"/>
                <a:sym typeface="Reem Kufi"/>
              </a:defRPr>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10" name="Google Shape;10;p2"/>
          <p:cNvSpPr txBox="1">
            <a:spLocks noGrp="1"/>
          </p:cNvSpPr>
          <p:nvPr>
            <p:ph type="subTitle" idx="1"/>
          </p:nvPr>
        </p:nvSpPr>
        <p:spPr>
          <a:xfrm rot="1530">
            <a:off x="277125" y="3288113"/>
            <a:ext cx="4044300" cy="40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Archivo"/>
              <a:buNone/>
              <a:defRPr sz="1600">
                <a:solidFill>
                  <a:schemeClr val="dk1"/>
                </a:solidFill>
                <a:latin typeface="Chivo"/>
                <a:ea typeface="Chivo"/>
                <a:cs typeface="Chivo"/>
                <a:sym typeface="Chivo"/>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sp>
        <p:nvSpPr>
          <p:cNvPr id="11" name="Google Shape;11;p2"/>
          <p:cNvSpPr/>
          <p:nvPr/>
        </p:nvSpPr>
        <p:spPr>
          <a:xfrm>
            <a:off x="2618925" y="5440150"/>
            <a:ext cx="10325" cy="9825"/>
          </a:xfrm>
          <a:custGeom>
            <a:avLst/>
            <a:gdLst/>
            <a:ahLst/>
            <a:cxnLst/>
            <a:rect l="l" t="t" r="r" b="b"/>
            <a:pathLst>
              <a:path w="413" h="393" extrusionOk="0">
                <a:moveTo>
                  <a:pt x="206" y="1"/>
                </a:moveTo>
                <a:lnTo>
                  <a:pt x="145" y="130"/>
                </a:lnTo>
                <a:lnTo>
                  <a:pt x="0" y="150"/>
                </a:lnTo>
                <a:lnTo>
                  <a:pt x="103" y="248"/>
                </a:lnTo>
                <a:lnTo>
                  <a:pt x="78" y="392"/>
                </a:lnTo>
                <a:lnTo>
                  <a:pt x="206" y="325"/>
                </a:lnTo>
                <a:lnTo>
                  <a:pt x="335" y="392"/>
                </a:lnTo>
                <a:lnTo>
                  <a:pt x="309" y="248"/>
                </a:lnTo>
                <a:lnTo>
                  <a:pt x="412" y="150"/>
                </a:lnTo>
                <a:lnTo>
                  <a:pt x="268" y="130"/>
                </a:lnTo>
                <a:lnTo>
                  <a:pt x="206" y="1"/>
                </a:lnTo>
                <a:close/>
              </a:path>
            </a:pathLst>
          </a:custGeom>
          <a:noFill/>
          <a:ln w="1675" cap="flat" cmpd="sng">
            <a:solidFill>
              <a:srgbClr val="FFE469"/>
            </a:solidFill>
            <a:prstDash val="solid"/>
            <a:miter lim="51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880250"/>
            <a:ext cx="9144000" cy="250500"/>
          </a:xfrm>
          <a:prstGeom prst="rect">
            <a:avLst/>
          </a:prstGeom>
          <a:gradFill>
            <a:gsLst>
              <a:gs pos="0">
                <a:srgbClr val="D0E6E5"/>
              </a:gs>
              <a:gs pos="100000">
                <a:srgbClr val="89AEAB"/>
              </a:gs>
            </a:gsLst>
            <a:lin ang="5400012" scaled="0"/>
          </a:gra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176774" y="1022499"/>
            <a:ext cx="3038511" cy="4109625"/>
          </a:xfrm>
          <a:custGeom>
            <a:avLst/>
            <a:gdLst/>
            <a:ahLst/>
            <a:cxnLst/>
            <a:rect l="l" t="t" r="r" b="b"/>
            <a:pathLst>
              <a:path w="74854" h="101241" extrusionOk="0">
                <a:moveTo>
                  <a:pt x="0" y="101240"/>
                </a:moveTo>
                <a:lnTo>
                  <a:pt x="0" y="1"/>
                </a:lnTo>
                <a:lnTo>
                  <a:pt x="74854" y="1"/>
                </a:lnTo>
                <a:lnTo>
                  <a:pt x="74854" y="10124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40383" y="1086149"/>
            <a:ext cx="2911254" cy="4045976"/>
          </a:xfrm>
          <a:custGeom>
            <a:avLst/>
            <a:gdLst/>
            <a:ahLst/>
            <a:cxnLst/>
            <a:rect l="l" t="t" r="r" b="b"/>
            <a:pathLst>
              <a:path w="71719" h="99673" extrusionOk="0">
                <a:moveTo>
                  <a:pt x="1" y="1"/>
                </a:moveTo>
                <a:lnTo>
                  <a:pt x="71719" y="1"/>
                </a:lnTo>
                <a:lnTo>
                  <a:pt x="71719" y="99672"/>
                </a:lnTo>
                <a:lnTo>
                  <a:pt x="1" y="99672"/>
                </a:lnTo>
                <a:close/>
              </a:path>
            </a:pathLst>
          </a:cu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08314" y="1254080"/>
            <a:ext cx="2575432" cy="3878045"/>
          </a:xfrm>
          <a:custGeom>
            <a:avLst/>
            <a:gdLst/>
            <a:ahLst/>
            <a:cxnLst/>
            <a:rect l="l" t="t" r="r" b="b"/>
            <a:pathLst>
              <a:path w="63446" h="95536" extrusionOk="0">
                <a:moveTo>
                  <a:pt x="0" y="95535"/>
                </a:moveTo>
                <a:lnTo>
                  <a:pt x="0" y="0"/>
                </a:lnTo>
                <a:lnTo>
                  <a:pt x="63446" y="0"/>
                </a:lnTo>
                <a:lnTo>
                  <a:pt x="63446" y="95535"/>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3599" y="1339365"/>
            <a:ext cx="2406202" cy="3792760"/>
          </a:xfrm>
          <a:custGeom>
            <a:avLst/>
            <a:gdLst/>
            <a:ahLst/>
            <a:cxnLst/>
            <a:rect l="l" t="t" r="r" b="b"/>
            <a:pathLst>
              <a:path w="59277" h="93435" extrusionOk="0">
                <a:moveTo>
                  <a:pt x="1" y="93434"/>
                </a:moveTo>
                <a:lnTo>
                  <a:pt x="1" y="1"/>
                </a:lnTo>
                <a:lnTo>
                  <a:pt x="59276" y="1"/>
                </a:lnTo>
                <a:lnTo>
                  <a:pt x="59276" y="93434"/>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493599" y="1338025"/>
            <a:ext cx="2406202" cy="3792720"/>
          </a:xfrm>
          <a:custGeom>
            <a:avLst/>
            <a:gdLst/>
            <a:ahLst/>
            <a:cxnLst/>
            <a:rect l="l" t="t" r="r" b="b"/>
            <a:pathLst>
              <a:path w="59277" h="93434" extrusionOk="0">
                <a:moveTo>
                  <a:pt x="1" y="0"/>
                </a:moveTo>
                <a:lnTo>
                  <a:pt x="1" y="93434"/>
                </a:lnTo>
                <a:lnTo>
                  <a:pt x="59276" y="93434"/>
                </a:lnTo>
                <a:lnTo>
                  <a:pt x="59276" y="0"/>
                </a:lnTo>
                <a:close/>
              </a:path>
            </a:pathLst>
          </a:custGeom>
          <a:solidFill>
            <a:srgbClr val="56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03097" y="1355602"/>
            <a:ext cx="2387204" cy="3775143"/>
          </a:xfrm>
          <a:custGeom>
            <a:avLst/>
            <a:gdLst/>
            <a:ahLst/>
            <a:cxnLst/>
            <a:rect l="l" t="t" r="r" b="b"/>
            <a:pathLst>
              <a:path w="58809" h="93001" extrusionOk="0">
                <a:moveTo>
                  <a:pt x="0" y="1"/>
                </a:moveTo>
                <a:lnTo>
                  <a:pt x="0" y="93001"/>
                </a:lnTo>
                <a:lnTo>
                  <a:pt x="58809" y="93001"/>
                </a:lnTo>
                <a:lnTo>
                  <a:pt x="58809"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12556" y="1373219"/>
            <a:ext cx="2366949" cy="3757526"/>
          </a:xfrm>
          <a:custGeom>
            <a:avLst/>
            <a:gdLst/>
            <a:ahLst/>
            <a:cxnLst/>
            <a:rect l="l" t="t" r="r" b="b"/>
            <a:pathLst>
              <a:path w="58310" h="92567" extrusionOk="0">
                <a:moveTo>
                  <a:pt x="1" y="0"/>
                </a:moveTo>
                <a:lnTo>
                  <a:pt x="1" y="92567"/>
                </a:lnTo>
                <a:lnTo>
                  <a:pt x="58309" y="92567"/>
                </a:lnTo>
                <a:lnTo>
                  <a:pt x="58309" y="0"/>
                </a:ln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22054" y="1390836"/>
            <a:ext cx="2347951" cy="3739909"/>
          </a:xfrm>
          <a:custGeom>
            <a:avLst/>
            <a:gdLst/>
            <a:ahLst/>
            <a:cxnLst/>
            <a:rect l="l" t="t" r="r" b="b"/>
            <a:pathLst>
              <a:path w="57842" h="92133" extrusionOk="0">
                <a:moveTo>
                  <a:pt x="0" y="0"/>
                </a:moveTo>
                <a:lnTo>
                  <a:pt x="0" y="92133"/>
                </a:lnTo>
                <a:lnTo>
                  <a:pt x="57842" y="92133"/>
                </a:lnTo>
                <a:lnTo>
                  <a:pt x="5784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31512" y="1407073"/>
            <a:ext cx="2329035" cy="3723672"/>
          </a:xfrm>
          <a:custGeom>
            <a:avLst/>
            <a:gdLst/>
            <a:ahLst/>
            <a:cxnLst/>
            <a:rect l="l" t="t" r="r" b="b"/>
            <a:pathLst>
              <a:path w="57376" h="91733" extrusionOk="0">
                <a:moveTo>
                  <a:pt x="1" y="0"/>
                </a:moveTo>
                <a:lnTo>
                  <a:pt x="1" y="91733"/>
                </a:lnTo>
                <a:lnTo>
                  <a:pt x="57375" y="91733"/>
                </a:lnTo>
                <a:lnTo>
                  <a:pt x="57375"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541011" y="1424690"/>
            <a:ext cx="2310038" cy="3706055"/>
          </a:xfrm>
          <a:custGeom>
            <a:avLst/>
            <a:gdLst/>
            <a:ahLst/>
            <a:cxnLst/>
            <a:rect l="l" t="t" r="r" b="b"/>
            <a:pathLst>
              <a:path w="56908" h="91299" extrusionOk="0">
                <a:moveTo>
                  <a:pt x="0" y="0"/>
                </a:moveTo>
                <a:lnTo>
                  <a:pt x="0" y="91299"/>
                </a:lnTo>
                <a:lnTo>
                  <a:pt x="56908" y="91299"/>
                </a:lnTo>
                <a:lnTo>
                  <a:pt x="56908"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50469" y="1442267"/>
            <a:ext cx="2291122" cy="3689858"/>
          </a:xfrm>
          <a:custGeom>
            <a:avLst/>
            <a:gdLst/>
            <a:ahLst/>
            <a:cxnLst/>
            <a:rect l="l" t="t" r="r" b="b"/>
            <a:pathLst>
              <a:path w="56442" h="90900" extrusionOk="0">
                <a:moveTo>
                  <a:pt x="1" y="1"/>
                </a:moveTo>
                <a:lnTo>
                  <a:pt x="1" y="90899"/>
                </a:lnTo>
                <a:lnTo>
                  <a:pt x="56441" y="90899"/>
                </a:lnTo>
                <a:lnTo>
                  <a:pt x="56441"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59968" y="1459884"/>
            <a:ext cx="2272125" cy="3672241"/>
          </a:xfrm>
          <a:custGeom>
            <a:avLst/>
            <a:gdLst/>
            <a:ahLst/>
            <a:cxnLst/>
            <a:rect l="l" t="t" r="r" b="b"/>
            <a:pathLst>
              <a:path w="55974" h="90466" extrusionOk="0">
                <a:moveTo>
                  <a:pt x="0" y="0"/>
                </a:moveTo>
                <a:lnTo>
                  <a:pt x="0" y="90465"/>
                </a:lnTo>
                <a:lnTo>
                  <a:pt x="55974" y="90465"/>
                </a:lnTo>
                <a:lnTo>
                  <a:pt x="55974"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82468" y="1339365"/>
            <a:ext cx="27116" cy="3792760"/>
          </a:xfrm>
          <a:custGeom>
            <a:avLst/>
            <a:gdLst/>
            <a:ahLst/>
            <a:cxnLst/>
            <a:rect l="l" t="t" r="r" b="b"/>
            <a:pathLst>
              <a:path w="668" h="93435" extrusionOk="0">
                <a:moveTo>
                  <a:pt x="0" y="93434"/>
                </a:moveTo>
                <a:lnTo>
                  <a:pt x="0" y="1"/>
                </a:lnTo>
                <a:lnTo>
                  <a:pt x="667" y="1"/>
                </a:lnTo>
                <a:lnTo>
                  <a:pt x="667" y="93434"/>
                </a:lnTo>
                <a:close/>
              </a:path>
            </a:pathLst>
          </a:custGeom>
          <a:solidFill>
            <a:srgbClr val="56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6223698" y="362675"/>
            <a:ext cx="944657" cy="531691"/>
            <a:chOff x="6223698" y="362675"/>
            <a:chExt cx="944657" cy="531691"/>
          </a:xfrm>
        </p:grpSpPr>
        <p:sp>
          <p:nvSpPr>
            <p:cNvPr id="27" name="Google Shape;27;p2"/>
            <p:cNvSpPr/>
            <p:nvPr/>
          </p:nvSpPr>
          <p:spPr>
            <a:xfrm>
              <a:off x="6432058" y="362675"/>
              <a:ext cx="527907" cy="527895"/>
            </a:xfrm>
            <a:custGeom>
              <a:avLst/>
              <a:gdLst/>
              <a:ahLst/>
              <a:cxnLst/>
              <a:rect l="l" t="t" r="r" b="b"/>
              <a:pathLst>
                <a:path w="41831" h="41830" extrusionOk="0">
                  <a:moveTo>
                    <a:pt x="41831" y="20915"/>
                  </a:moveTo>
                  <a:cubicBezTo>
                    <a:pt x="41831" y="32457"/>
                    <a:pt x="32457" y="41830"/>
                    <a:pt x="20916" y="41830"/>
                  </a:cubicBezTo>
                  <a:cubicBezTo>
                    <a:pt x="9374" y="41830"/>
                    <a:pt x="1" y="32457"/>
                    <a:pt x="1" y="20915"/>
                  </a:cubicBezTo>
                  <a:cubicBezTo>
                    <a:pt x="1" y="9373"/>
                    <a:pt x="9374" y="0"/>
                    <a:pt x="20916" y="0"/>
                  </a:cubicBezTo>
                  <a:cubicBezTo>
                    <a:pt x="32457" y="0"/>
                    <a:pt x="41831" y="9373"/>
                    <a:pt x="41831" y="20915"/>
                  </a:cubicBez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448475" y="379076"/>
              <a:ext cx="495070" cy="448791"/>
            </a:xfrm>
            <a:custGeom>
              <a:avLst/>
              <a:gdLst/>
              <a:ahLst/>
              <a:cxnLst/>
              <a:rect l="l" t="t" r="r" b="b"/>
              <a:pathLst>
                <a:path w="39229" h="39230" extrusionOk="0">
                  <a:moveTo>
                    <a:pt x="39229" y="19615"/>
                  </a:moveTo>
                  <a:cubicBezTo>
                    <a:pt x="39229" y="30456"/>
                    <a:pt x="30456" y="39229"/>
                    <a:pt x="19615" y="39229"/>
                  </a:cubicBezTo>
                  <a:cubicBezTo>
                    <a:pt x="8774" y="39229"/>
                    <a:pt x="1" y="30456"/>
                    <a:pt x="1" y="19615"/>
                  </a:cubicBezTo>
                  <a:cubicBezTo>
                    <a:pt x="1" y="8774"/>
                    <a:pt x="8774" y="1"/>
                    <a:pt x="19615" y="1"/>
                  </a:cubicBezTo>
                  <a:cubicBezTo>
                    <a:pt x="30456" y="1"/>
                    <a:pt x="39229" y="8774"/>
                    <a:pt x="39229" y="19615"/>
                  </a:cubicBezTo>
                  <a:close/>
                </a:path>
              </a:pathLst>
            </a:custGeom>
            <a:gradFill>
              <a:gsLst>
                <a:gs pos="0">
                  <a:srgbClr val="F2F2F2"/>
                </a:gs>
                <a:gs pos="100000">
                  <a:srgbClr val="A6A6A6"/>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223698" y="511274"/>
              <a:ext cx="944657" cy="383093"/>
            </a:xfrm>
            <a:custGeom>
              <a:avLst/>
              <a:gdLst/>
              <a:ahLst/>
              <a:cxnLst/>
              <a:rect l="l" t="t" r="r" b="b"/>
              <a:pathLst>
                <a:path w="74854" h="30356" extrusionOk="0">
                  <a:moveTo>
                    <a:pt x="2502" y="30355"/>
                  </a:moveTo>
                  <a:cubicBezTo>
                    <a:pt x="1134" y="30355"/>
                    <a:pt x="0" y="29254"/>
                    <a:pt x="0" y="27887"/>
                  </a:cubicBezTo>
                  <a:lnTo>
                    <a:pt x="0" y="2502"/>
                  </a:lnTo>
                  <a:cubicBezTo>
                    <a:pt x="0" y="1101"/>
                    <a:pt x="1134" y="0"/>
                    <a:pt x="2502" y="0"/>
                  </a:cubicBezTo>
                  <a:lnTo>
                    <a:pt x="72352" y="0"/>
                  </a:lnTo>
                  <a:cubicBezTo>
                    <a:pt x="73720" y="0"/>
                    <a:pt x="74854" y="1134"/>
                    <a:pt x="74854" y="2502"/>
                  </a:cubicBezTo>
                  <a:lnTo>
                    <a:pt x="74854" y="27887"/>
                  </a:lnTo>
                  <a:cubicBezTo>
                    <a:pt x="74854" y="29254"/>
                    <a:pt x="73720" y="30355"/>
                    <a:pt x="72352" y="30355"/>
                  </a:cubicBezTo>
                  <a:close/>
                </a:path>
              </a:pathLst>
            </a:custGeom>
            <a:gradFill>
              <a:gsLst>
                <a:gs pos="0">
                  <a:srgbClr val="F2F2F2"/>
                </a:gs>
                <a:gs pos="100000">
                  <a:srgbClr val="A6A6A6"/>
                </a:gs>
              </a:gsLst>
              <a:lin ang="5400012" scaled="0"/>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240115" y="527263"/>
              <a:ext cx="912249" cy="351101"/>
            </a:xfrm>
            <a:custGeom>
              <a:avLst/>
              <a:gdLst/>
              <a:ahLst/>
              <a:cxnLst/>
              <a:rect l="l" t="t" r="r" b="b"/>
              <a:pathLst>
                <a:path w="72286" h="27821" extrusionOk="0">
                  <a:moveTo>
                    <a:pt x="71051" y="27821"/>
                  </a:moveTo>
                  <a:lnTo>
                    <a:pt x="1201" y="27821"/>
                  </a:lnTo>
                  <a:cubicBezTo>
                    <a:pt x="534" y="27821"/>
                    <a:pt x="0" y="27254"/>
                    <a:pt x="0" y="26586"/>
                  </a:cubicBezTo>
                  <a:lnTo>
                    <a:pt x="0" y="1202"/>
                  </a:lnTo>
                  <a:cubicBezTo>
                    <a:pt x="0" y="534"/>
                    <a:pt x="534" y="1"/>
                    <a:pt x="1201" y="1"/>
                  </a:cubicBezTo>
                  <a:lnTo>
                    <a:pt x="71051" y="1"/>
                  </a:lnTo>
                  <a:cubicBezTo>
                    <a:pt x="71718" y="1"/>
                    <a:pt x="72252" y="534"/>
                    <a:pt x="72252" y="1202"/>
                  </a:cubicBezTo>
                  <a:lnTo>
                    <a:pt x="72252" y="26586"/>
                  </a:lnTo>
                  <a:cubicBezTo>
                    <a:pt x="72285" y="27254"/>
                    <a:pt x="71718" y="27821"/>
                    <a:pt x="71051" y="27821"/>
                  </a:cubicBezTo>
                  <a:close/>
                </a:path>
              </a:pathLst>
            </a:custGeom>
            <a:gradFill>
              <a:gsLst>
                <a:gs pos="0">
                  <a:srgbClr val="F2F2F2"/>
                </a:gs>
                <a:gs pos="100000">
                  <a:srgbClr val="A6A6A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99465" y="561791"/>
              <a:ext cx="793117" cy="282057"/>
            </a:xfrm>
            <a:custGeom>
              <a:avLst/>
              <a:gdLst/>
              <a:ahLst/>
              <a:cxnLst/>
              <a:rect l="l" t="t" r="r" b="b"/>
              <a:pathLst>
                <a:path w="62846" h="22350" extrusionOk="0">
                  <a:moveTo>
                    <a:pt x="2502" y="22349"/>
                  </a:moveTo>
                  <a:cubicBezTo>
                    <a:pt x="1135" y="22349"/>
                    <a:pt x="0" y="21249"/>
                    <a:pt x="0" y="19881"/>
                  </a:cubicBezTo>
                  <a:lnTo>
                    <a:pt x="0" y="2468"/>
                  </a:lnTo>
                  <a:cubicBezTo>
                    <a:pt x="0" y="1101"/>
                    <a:pt x="1135" y="0"/>
                    <a:pt x="2502" y="0"/>
                  </a:cubicBezTo>
                  <a:lnTo>
                    <a:pt x="60344" y="0"/>
                  </a:lnTo>
                  <a:cubicBezTo>
                    <a:pt x="61745" y="0"/>
                    <a:pt x="62845" y="1101"/>
                    <a:pt x="62845" y="2468"/>
                  </a:cubicBezTo>
                  <a:lnTo>
                    <a:pt x="62845" y="19881"/>
                  </a:lnTo>
                  <a:cubicBezTo>
                    <a:pt x="62845" y="21249"/>
                    <a:pt x="61711" y="22349"/>
                    <a:pt x="60344" y="22349"/>
                  </a:cubicBez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15467" y="577793"/>
              <a:ext cx="761112" cy="250065"/>
            </a:xfrm>
            <a:custGeom>
              <a:avLst/>
              <a:gdLst/>
              <a:ahLst/>
              <a:cxnLst/>
              <a:rect l="l" t="t" r="r" b="b"/>
              <a:pathLst>
                <a:path w="60310" h="19815" extrusionOk="0">
                  <a:moveTo>
                    <a:pt x="59076" y="19815"/>
                  </a:moveTo>
                  <a:lnTo>
                    <a:pt x="1234" y="19815"/>
                  </a:lnTo>
                  <a:cubicBezTo>
                    <a:pt x="567" y="19815"/>
                    <a:pt x="0" y="19281"/>
                    <a:pt x="0" y="18614"/>
                  </a:cubicBezTo>
                  <a:lnTo>
                    <a:pt x="0" y="1201"/>
                  </a:lnTo>
                  <a:cubicBezTo>
                    <a:pt x="0" y="534"/>
                    <a:pt x="567" y="1"/>
                    <a:pt x="1234" y="1"/>
                  </a:cubicBezTo>
                  <a:lnTo>
                    <a:pt x="59076" y="1"/>
                  </a:lnTo>
                  <a:cubicBezTo>
                    <a:pt x="59743" y="1"/>
                    <a:pt x="60310" y="534"/>
                    <a:pt x="60310" y="1201"/>
                  </a:cubicBezTo>
                  <a:lnTo>
                    <a:pt x="60310" y="18614"/>
                  </a:lnTo>
                  <a:cubicBezTo>
                    <a:pt x="60310" y="19281"/>
                    <a:pt x="59743" y="19815"/>
                    <a:pt x="59076" y="19815"/>
                  </a:cubicBezTo>
                  <a:close/>
                </a:path>
              </a:pathLst>
            </a:custGeom>
            <a:gradFill>
              <a:gsLst>
                <a:gs pos="0">
                  <a:srgbClr val="4D4D4D"/>
                </a:gs>
                <a:gs pos="100000">
                  <a:srgbClr val="00000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70557" y="622820"/>
              <a:ext cx="92202" cy="158305"/>
            </a:xfrm>
            <a:custGeom>
              <a:avLst/>
              <a:gdLst/>
              <a:ahLst/>
              <a:cxnLst/>
              <a:rect l="l" t="t" r="r" b="b"/>
              <a:pathLst>
                <a:path w="7306" h="12544" extrusionOk="0">
                  <a:moveTo>
                    <a:pt x="1368" y="1735"/>
                  </a:moveTo>
                  <a:lnTo>
                    <a:pt x="1368" y="5038"/>
                  </a:lnTo>
                  <a:lnTo>
                    <a:pt x="334" y="6072"/>
                  </a:lnTo>
                  <a:lnTo>
                    <a:pt x="0" y="5738"/>
                  </a:lnTo>
                  <a:lnTo>
                    <a:pt x="0" y="1202"/>
                  </a:lnTo>
                  <a:close/>
                  <a:moveTo>
                    <a:pt x="5571" y="1368"/>
                  </a:moveTo>
                  <a:lnTo>
                    <a:pt x="1401" y="1368"/>
                  </a:lnTo>
                  <a:lnTo>
                    <a:pt x="0" y="868"/>
                  </a:lnTo>
                  <a:cubicBezTo>
                    <a:pt x="134" y="401"/>
                    <a:pt x="401" y="101"/>
                    <a:pt x="868" y="1"/>
                  </a:cubicBezTo>
                  <a:lnTo>
                    <a:pt x="6071" y="1"/>
                  </a:lnTo>
                  <a:close/>
                  <a:moveTo>
                    <a:pt x="5905" y="5038"/>
                  </a:moveTo>
                  <a:lnTo>
                    <a:pt x="5905" y="1368"/>
                  </a:lnTo>
                  <a:lnTo>
                    <a:pt x="6438" y="1"/>
                  </a:lnTo>
                  <a:cubicBezTo>
                    <a:pt x="6905" y="101"/>
                    <a:pt x="7172" y="401"/>
                    <a:pt x="7306" y="868"/>
                  </a:cubicBezTo>
                  <a:lnTo>
                    <a:pt x="7306" y="5738"/>
                  </a:lnTo>
                  <a:lnTo>
                    <a:pt x="6939" y="6072"/>
                  </a:lnTo>
                  <a:close/>
                  <a:moveTo>
                    <a:pt x="6939" y="6439"/>
                  </a:moveTo>
                  <a:lnTo>
                    <a:pt x="7306" y="6772"/>
                  </a:lnTo>
                  <a:lnTo>
                    <a:pt x="7306" y="11642"/>
                  </a:lnTo>
                  <a:cubicBezTo>
                    <a:pt x="7172" y="12109"/>
                    <a:pt x="6905" y="12410"/>
                    <a:pt x="6438" y="12543"/>
                  </a:cubicBezTo>
                  <a:lnTo>
                    <a:pt x="5905" y="11142"/>
                  </a:lnTo>
                  <a:lnTo>
                    <a:pt x="5905" y="7473"/>
                  </a:lnTo>
                  <a:close/>
                </a:path>
              </a:pathLst>
            </a:custGeom>
            <a:solidFill>
              <a:schemeClr val="accent2"/>
            </a:solidFill>
            <a:ln>
              <a:noFill/>
            </a:ln>
            <a:effectLst>
              <a:outerShdw blurRad="100013" dist="19050" dir="4560000" algn="bl" rotWithShape="0">
                <a:srgbClr val="2CFFEB">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74299" y="682601"/>
              <a:ext cx="13062" cy="85046"/>
            </a:xfrm>
            <a:custGeom>
              <a:avLst/>
              <a:gdLst/>
              <a:ahLst/>
              <a:cxnLst/>
              <a:rect l="l" t="t" r="r" b="b"/>
              <a:pathLst>
                <a:path w="1035" h="6739" extrusionOk="0">
                  <a:moveTo>
                    <a:pt x="534" y="6739"/>
                  </a:moveTo>
                  <a:cubicBezTo>
                    <a:pt x="234" y="6739"/>
                    <a:pt x="0" y="6505"/>
                    <a:pt x="0" y="6238"/>
                  </a:cubicBezTo>
                  <a:lnTo>
                    <a:pt x="0" y="501"/>
                  </a:lnTo>
                  <a:cubicBezTo>
                    <a:pt x="0" y="201"/>
                    <a:pt x="234" y="1"/>
                    <a:pt x="534" y="1"/>
                  </a:cubicBezTo>
                  <a:cubicBezTo>
                    <a:pt x="801" y="1"/>
                    <a:pt x="1034" y="201"/>
                    <a:pt x="1034" y="501"/>
                  </a:cubicBezTo>
                  <a:lnTo>
                    <a:pt x="1034" y="6238"/>
                  </a:lnTo>
                  <a:cubicBezTo>
                    <a:pt x="1034" y="6505"/>
                    <a:pt x="801" y="6739"/>
                    <a:pt x="534" y="67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33046" y="635036"/>
              <a:ext cx="95988" cy="58519"/>
            </a:xfrm>
            <a:custGeom>
              <a:avLst/>
              <a:gdLst/>
              <a:ahLst/>
              <a:cxnLst/>
              <a:rect l="l" t="t" r="r" b="b"/>
              <a:pathLst>
                <a:path w="7606" h="4637" extrusionOk="0">
                  <a:moveTo>
                    <a:pt x="567" y="4570"/>
                  </a:moveTo>
                  <a:cubicBezTo>
                    <a:pt x="434" y="4570"/>
                    <a:pt x="334" y="4537"/>
                    <a:pt x="234" y="4437"/>
                  </a:cubicBezTo>
                  <a:cubicBezTo>
                    <a:pt x="0" y="4237"/>
                    <a:pt x="0" y="3936"/>
                    <a:pt x="200" y="3703"/>
                  </a:cubicBezTo>
                  <a:lnTo>
                    <a:pt x="3436" y="234"/>
                  </a:lnTo>
                  <a:cubicBezTo>
                    <a:pt x="3603" y="0"/>
                    <a:pt x="3970" y="0"/>
                    <a:pt x="4170" y="234"/>
                  </a:cubicBezTo>
                  <a:lnTo>
                    <a:pt x="7406" y="3703"/>
                  </a:lnTo>
                  <a:cubicBezTo>
                    <a:pt x="7606" y="3936"/>
                    <a:pt x="7572" y="4237"/>
                    <a:pt x="7372" y="4437"/>
                  </a:cubicBezTo>
                  <a:cubicBezTo>
                    <a:pt x="7172" y="4637"/>
                    <a:pt x="6839" y="4637"/>
                    <a:pt x="6638" y="4403"/>
                  </a:cubicBezTo>
                  <a:lnTo>
                    <a:pt x="3803" y="1334"/>
                  </a:lnTo>
                  <a:lnTo>
                    <a:pt x="934" y="4403"/>
                  </a:lnTo>
                  <a:cubicBezTo>
                    <a:pt x="834" y="4537"/>
                    <a:pt x="701" y="4570"/>
                    <a:pt x="567" y="4570"/>
                  </a:cubicBezTo>
                  <a:close/>
                </a:path>
              </a:pathLst>
            </a:custGeom>
            <a:solidFill>
              <a:schemeClr val="accent2"/>
            </a:solidFill>
            <a:ln>
              <a:noFill/>
            </a:ln>
            <a:effectLst>
              <a:outerShdw blurRad="100013" dist="19050" dir="4560000" algn="bl" rotWithShape="0">
                <a:srgbClr val="2CFFEB">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D0E6E5"/>
            </a:gs>
            <a:gs pos="100000">
              <a:srgbClr val="89AEAB"/>
            </a:gs>
          </a:gsLst>
          <a:lin ang="5400700" scaled="0"/>
        </a:gradFill>
        <a:effectLst/>
      </p:bgPr>
    </p:bg>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flipH="1">
            <a:off x="800000" y="1093188"/>
            <a:ext cx="7543800" cy="2831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200">
                <a:latin typeface="Chivo"/>
                <a:ea typeface="Chivo"/>
                <a:cs typeface="Chivo"/>
                <a:sym typeface="Chivo"/>
              </a:defRPr>
            </a:lvl1pPr>
            <a:lvl2pPr lvl="1" algn="ctr" rtl="0">
              <a:lnSpc>
                <a:spcPct val="100000"/>
              </a:lnSpc>
              <a:spcBef>
                <a:spcPts val="1600"/>
              </a:spcBef>
              <a:spcAft>
                <a:spcPts val="0"/>
              </a:spcAft>
              <a:buSzPts val="1200"/>
              <a:buFont typeface="Roboto Condensed Light"/>
              <a:buChar char="○"/>
              <a:defRPr sz="1200"/>
            </a:lvl2pPr>
            <a:lvl3pPr lvl="2" algn="ctr" rtl="0">
              <a:lnSpc>
                <a:spcPct val="100000"/>
              </a:lnSpc>
              <a:spcBef>
                <a:spcPts val="0"/>
              </a:spcBef>
              <a:spcAft>
                <a:spcPts val="0"/>
              </a:spcAft>
              <a:buSzPts val="1200"/>
              <a:buFont typeface="Roboto Condensed Light"/>
              <a:buChar char="■"/>
              <a:defRPr sz="1200"/>
            </a:lvl3pPr>
            <a:lvl4pPr lvl="3" algn="ctr" rtl="0">
              <a:lnSpc>
                <a:spcPct val="100000"/>
              </a:lnSpc>
              <a:spcBef>
                <a:spcPts val="0"/>
              </a:spcBef>
              <a:spcAft>
                <a:spcPts val="0"/>
              </a:spcAft>
              <a:buSzPts val="1200"/>
              <a:buFont typeface="Roboto Condensed Light"/>
              <a:buChar char="●"/>
              <a:defRPr sz="1200"/>
            </a:lvl4pPr>
            <a:lvl5pPr lvl="4" algn="ctr" rtl="0">
              <a:lnSpc>
                <a:spcPct val="100000"/>
              </a:lnSpc>
              <a:spcBef>
                <a:spcPts val="0"/>
              </a:spcBef>
              <a:spcAft>
                <a:spcPts val="0"/>
              </a:spcAft>
              <a:buSzPts val="1200"/>
              <a:buFont typeface="Roboto Condensed Light"/>
              <a:buChar char="○"/>
              <a:defRPr sz="1200"/>
            </a:lvl5pPr>
            <a:lvl6pPr lvl="5" algn="ctr" rtl="0">
              <a:lnSpc>
                <a:spcPct val="100000"/>
              </a:lnSpc>
              <a:spcBef>
                <a:spcPts val="0"/>
              </a:spcBef>
              <a:spcAft>
                <a:spcPts val="0"/>
              </a:spcAft>
              <a:buSzPts val="1200"/>
              <a:buFont typeface="Roboto Condensed Light"/>
              <a:buChar char="■"/>
              <a:defRPr sz="1200"/>
            </a:lvl6pPr>
            <a:lvl7pPr lvl="6" algn="ctr" rtl="0">
              <a:lnSpc>
                <a:spcPct val="100000"/>
              </a:lnSpc>
              <a:spcBef>
                <a:spcPts val="0"/>
              </a:spcBef>
              <a:spcAft>
                <a:spcPts val="0"/>
              </a:spcAft>
              <a:buSzPts val="1200"/>
              <a:buFont typeface="Roboto Condensed Light"/>
              <a:buChar char="●"/>
              <a:defRPr sz="1200"/>
            </a:lvl7pPr>
            <a:lvl8pPr lvl="7" algn="ctr" rtl="0">
              <a:lnSpc>
                <a:spcPct val="100000"/>
              </a:lnSpc>
              <a:spcBef>
                <a:spcPts val="0"/>
              </a:spcBef>
              <a:spcAft>
                <a:spcPts val="0"/>
              </a:spcAft>
              <a:buSzPts val="1200"/>
              <a:buFont typeface="Roboto Condensed Light"/>
              <a:buChar char="○"/>
              <a:defRPr sz="1200"/>
            </a:lvl8pPr>
            <a:lvl9pPr lvl="8" algn="ctr" rtl="0">
              <a:lnSpc>
                <a:spcPct val="100000"/>
              </a:lnSpc>
              <a:spcBef>
                <a:spcPts val="0"/>
              </a:spcBef>
              <a:spcAft>
                <a:spcPts val="0"/>
              </a:spcAft>
              <a:buSzPts val="1200"/>
              <a:buFont typeface="Roboto Condensed Light"/>
              <a:buChar char="■"/>
              <a:defRPr sz="1200"/>
            </a:lvl9pPr>
          </a:lstStyle>
          <a:p>
            <a:endParaRPr/>
          </a:p>
        </p:txBody>
      </p:sp>
      <p:sp>
        <p:nvSpPr>
          <p:cNvPr id="69" name="Google Shape;69;p7"/>
          <p:cNvSpPr txBox="1">
            <a:spLocks noGrp="1"/>
          </p:cNvSpPr>
          <p:nvPr>
            <p:ph type="title"/>
          </p:nvPr>
        </p:nvSpPr>
        <p:spPr>
          <a:xfrm>
            <a:off x="800100" y="373550"/>
            <a:ext cx="7543800" cy="650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99"/>
        <p:cNvGrpSpPr/>
        <p:nvPr/>
      </p:nvGrpSpPr>
      <p:grpSpPr>
        <a:xfrm>
          <a:off x="0" y="0"/>
          <a:ext cx="0" cy="0"/>
          <a:chOff x="0" y="0"/>
          <a:chExt cx="0" cy="0"/>
        </a:xfrm>
      </p:grpSpPr>
      <p:sp>
        <p:nvSpPr>
          <p:cNvPr id="100" name="Google Shape;100;p14"/>
          <p:cNvSpPr/>
          <p:nvPr/>
        </p:nvSpPr>
        <p:spPr>
          <a:xfrm>
            <a:off x="2297515" y="1137300"/>
            <a:ext cx="1323639" cy="3391417"/>
          </a:xfrm>
          <a:custGeom>
            <a:avLst/>
            <a:gdLst/>
            <a:ahLst/>
            <a:cxnLst/>
            <a:rect l="l" t="t" r="r" b="b"/>
            <a:pathLst>
              <a:path w="38261" h="71252" extrusionOk="0">
                <a:moveTo>
                  <a:pt x="35059" y="71252"/>
                </a:moveTo>
                <a:lnTo>
                  <a:pt x="3169" y="71252"/>
                </a:lnTo>
                <a:cubicBezTo>
                  <a:pt x="1435" y="71252"/>
                  <a:pt x="0" y="69818"/>
                  <a:pt x="0" y="68083"/>
                </a:cubicBezTo>
                <a:lnTo>
                  <a:pt x="0" y="3203"/>
                </a:lnTo>
                <a:cubicBezTo>
                  <a:pt x="0" y="1435"/>
                  <a:pt x="1435" y="1"/>
                  <a:pt x="3169" y="1"/>
                </a:cubicBezTo>
                <a:lnTo>
                  <a:pt x="35059" y="1"/>
                </a:lnTo>
                <a:cubicBezTo>
                  <a:pt x="36826" y="1"/>
                  <a:pt x="38261" y="1435"/>
                  <a:pt x="38261" y="3203"/>
                </a:cubicBezTo>
                <a:lnTo>
                  <a:pt x="38261" y="68083"/>
                </a:lnTo>
                <a:cubicBezTo>
                  <a:pt x="38227" y="69818"/>
                  <a:pt x="36826" y="71252"/>
                  <a:pt x="35059" y="71252"/>
                </a:cubicBezTo>
                <a:close/>
              </a:path>
            </a:pathLst>
          </a:custGeom>
          <a:solidFill>
            <a:srgbClr val="B0B0B0"/>
          </a:solid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txBox="1">
            <a:spLocks noGrp="1"/>
          </p:cNvSpPr>
          <p:nvPr>
            <p:ph type="subTitle" idx="1"/>
          </p:nvPr>
        </p:nvSpPr>
        <p:spPr>
          <a:xfrm flipH="1">
            <a:off x="4165685" y="1591225"/>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000000"/>
                </a:solidFill>
                <a:latin typeface="Chivo"/>
                <a:ea typeface="Chivo"/>
                <a:cs typeface="Chivo"/>
                <a:sym typeface="Chiv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4"/>
          <p:cNvSpPr txBox="1">
            <a:spLocks noGrp="1"/>
          </p:cNvSpPr>
          <p:nvPr>
            <p:ph type="subTitle" idx="2"/>
          </p:nvPr>
        </p:nvSpPr>
        <p:spPr>
          <a:xfrm>
            <a:off x="4165685" y="3783001"/>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000000"/>
                </a:solidFill>
                <a:latin typeface="Chivo"/>
                <a:ea typeface="Chivo"/>
                <a:cs typeface="Chivo"/>
                <a:sym typeface="Chiv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4"/>
          <p:cNvSpPr txBox="1">
            <a:spLocks noGrp="1"/>
          </p:cNvSpPr>
          <p:nvPr>
            <p:ph type="subTitle" idx="3"/>
          </p:nvPr>
        </p:nvSpPr>
        <p:spPr>
          <a:xfrm>
            <a:off x="4165685" y="2673654"/>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000000"/>
                </a:solidFill>
                <a:latin typeface="Chivo"/>
                <a:ea typeface="Chivo"/>
                <a:cs typeface="Chivo"/>
                <a:sym typeface="Chiv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4"/>
          <p:cNvSpPr txBox="1">
            <a:spLocks noGrp="1"/>
          </p:cNvSpPr>
          <p:nvPr>
            <p:ph type="subTitle" idx="4"/>
          </p:nvPr>
        </p:nvSpPr>
        <p:spPr>
          <a:xfrm flipH="1">
            <a:off x="4165685" y="1008700"/>
            <a:ext cx="26340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Voltaire"/>
              <a:buNone/>
              <a:defRPr sz="2400">
                <a:solidFill>
                  <a:schemeClr val="dk2"/>
                </a:solidFill>
                <a:latin typeface="Reem Kufi"/>
                <a:ea typeface="Reem Kufi"/>
                <a:cs typeface="Reem Kufi"/>
                <a:sym typeface="Reem Kufi"/>
              </a:defRPr>
            </a:lvl1pPr>
            <a:lvl2pPr lvl="1" algn="ctr" rtl="0">
              <a:lnSpc>
                <a:spcPct val="100000"/>
              </a:lnSpc>
              <a:spcBef>
                <a:spcPts val="0"/>
              </a:spcBef>
              <a:spcAft>
                <a:spcPts val="0"/>
              </a:spcAft>
              <a:buClr>
                <a:schemeClr val="lt1"/>
              </a:buClr>
              <a:buSzPts val="1400"/>
              <a:buFont typeface="Voltaire"/>
              <a:buNone/>
              <a:defRPr>
                <a:solidFill>
                  <a:schemeClr val="lt1"/>
                </a:solidFill>
                <a:latin typeface="Voltaire"/>
                <a:ea typeface="Voltaire"/>
                <a:cs typeface="Voltaire"/>
                <a:sym typeface="Voltaire"/>
              </a:defRPr>
            </a:lvl2pPr>
            <a:lvl3pPr lvl="2"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3pPr>
            <a:lvl4pPr lvl="3"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4pPr>
            <a:lvl5pPr lvl="4"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5pPr>
            <a:lvl6pPr lvl="5"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6pPr>
            <a:lvl7pPr lvl="6"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7pPr>
            <a:lvl8pPr lvl="7"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8pPr>
            <a:lvl9pPr lvl="8"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9pPr>
          </a:lstStyle>
          <a:p>
            <a:endParaRPr/>
          </a:p>
        </p:txBody>
      </p:sp>
      <p:sp>
        <p:nvSpPr>
          <p:cNvPr id="105" name="Google Shape;105;p14"/>
          <p:cNvSpPr txBox="1">
            <a:spLocks noGrp="1"/>
          </p:cNvSpPr>
          <p:nvPr>
            <p:ph type="subTitle" idx="5"/>
          </p:nvPr>
        </p:nvSpPr>
        <p:spPr>
          <a:xfrm>
            <a:off x="4165685" y="3181426"/>
            <a:ext cx="24099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Voltaire"/>
              <a:buNone/>
              <a:defRPr sz="2400">
                <a:solidFill>
                  <a:schemeClr val="dk2"/>
                </a:solidFill>
                <a:latin typeface="Reem Kufi"/>
                <a:ea typeface="Reem Kufi"/>
                <a:cs typeface="Reem Kufi"/>
                <a:sym typeface="Reem Kufi"/>
              </a:defRPr>
            </a:lvl1pPr>
            <a:lvl2pPr lvl="1" algn="ctr" rtl="0">
              <a:lnSpc>
                <a:spcPct val="100000"/>
              </a:lnSpc>
              <a:spcBef>
                <a:spcPts val="0"/>
              </a:spcBef>
              <a:spcAft>
                <a:spcPts val="0"/>
              </a:spcAft>
              <a:buClr>
                <a:schemeClr val="lt1"/>
              </a:buClr>
              <a:buSzPts val="1400"/>
              <a:buFont typeface="Voltaire"/>
              <a:buNone/>
              <a:defRPr>
                <a:solidFill>
                  <a:schemeClr val="lt1"/>
                </a:solidFill>
                <a:latin typeface="Voltaire"/>
                <a:ea typeface="Voltaire"/>
                <a:cs typeface="Voltaire"/>
                <a:sym typeface="Voltaire"/>
              </a:defRPr>
            </a:lvl2pPr>
            <a:lvl3pPr lvl="2"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3pPr>
            <a:lvl4pPr lvl="3"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4pPr>
            <a:lvl5pPr lvl="4"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5pPr>
            <a:lvl6pPr lvl="5"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6pPr>
            <a:lvl7pPr lvl="6"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7pPr>
            <a:lvl8pPr lvl="7"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8pPr>
            <a:lvl9pPr lvl="8"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9pPr>
          </a:lstStyle>
          <a:p>
            <a:endParaRPr/>
          </a:p>
        </p:txBody>
      </p:sp>
      <p:sp>
        <p:nvSpPr>
          <p:cNvPr id="106" name="Google Shape;106;p14"/>
          <p:cNvSpPr txBox="1">
            <a:spLocks noGrp="1"/>
          </p:cNvSpPr>
          <p:nvPr>
            <p:ph type="subTitle" idx="6"/>
          </p:nvPr>
        </p:nvSpPr>
        <p:spPr>
          <a:xfrm>
            <a:off x="4165685" y="2186829"/>
            <a:ext cx="2680800" cy="65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Voltaire"/>
              <a:buNone/>
              <a:defRPr sz="2400">
                <a:solidFill>
                  <a:schemeClr val="dk2"/>
                </a:solidFill>
                <a:latin typeface="Reem Kufi"/>
                <a:ea typeface="Reem Kufi"/>
                <a:cs typeface="Reem Kufi"/>
                <a:sym typeface="Reem Kufi"/>
              </a:defRPr>
            </a:lvl1pPr>
            <a:lvl2pPr lvl="1" algn="ctr" rtl="0">
              <a:lnSpc>
                <a:spcPct val="100000"/>
              </a:lnSpc>
              <a:spcBef>
                <a:spcPts val="0"/>
              </a:spcBef>
              <a:spcAft>
                <a:spcPts val="0"/>
              </a:spcAft>
              <a:buClr>
                <a:schemeClr val="lt1"/>
              </a:buClr>
              <a:buSzPts val="1400"/>
              <a:buFont typeface="Voltaire"/>
              <a:buNone/>
              <a:defRPr>
                <a:solidFill>
                  <a:schemeClr val="lt1"/>
                </a:solidFill>
                <a:latin typeface="Voltaire"/>
                <a:ea typeface="Voltaire"/>
                <a:cs typeface="Voltaire"/>
                <a:sym typeface="Voltaire"/>
              </a:defRPr>
            </a:lvl2pPr>
            <a:lvl3pPr lvl="2"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3pPr>
            <a:lvl4pPr lvl="3"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4pPr>
            <a:lvl5pPr lvl="4"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5pPr>
            <a:lvl6pPr lvl="5"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6pPr>
            <a:lvl7pPr lvl="6"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7pPr>
            <a:lvl8pPr lvl="7"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8pPr>
            <a:lvl9pPr lvl="8" algn="ctr" rtl="0">
              <a:lnSpc>
                <a:spcPct val="100000"/>
              </a:lnSpc>
              <a:spcBef>
                <a:spcPts val="0"/>
              </a:spcBef>
              <a:spcAft>
                <a:spcPts val="0"/>
              </a:spcAft>
              <a:buClr>
                <a:schemeClr val="lt1"/>
              </a:buClr>
              <a:buSzPts val="1200"/>
              <a:buFont typeface="Voltaire"/>
              <a:buNone/>
              <a:defRPr>
                <a:solidFill>
                  <a:schemeClr val="lt1"/>
                </a:solidFill>
                <a:latin typeface="Voltaire"/>
                <a:ea typeface="Voltaire"/>
                <a:cs typeface="Voltaire"/>
                <a:sym typeface="Voltaire"/>
              </a:defRPr>
            </a:lvl9pPr>
          </a:lstStyle>
          <a:p>
            <a:endParaRPr/>
          </a:p>
        </p:txBody>
      </p:sp>
      <p:sp>
        <p:nvSpPr>
          <p:cNvPr id="107" name="Google Shape;107;p14"/>
          <p:cNvSpPr txBox="1">
            <a:spLocks noGrp="1"/>
          </p:cNvSpPr>
          <p:nvPr>
            <p:ph type="title"/>
          </p:nvPr>
        </p:nvSpPr>
        <p:spPr>
          <a:xfrm>
            <a:off x="1372050" y="373553"/>
            <a:ext cx="639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
  <p:cSld name="CUSTOM_2">
    <p:bg>
      <p:bgPr>
        <a:gradFill>
          <a:gsLst>
            <a:gs pos="0">
              <a:srgbClr val="D0E6E5"/>
            </a:gs>
            <a:gs pos="100000">
              <a:srgbClr val="89AEAB"/>
            </a:gs>
          </a:gsLst>
          <a:lin ang="5400012" scaled="0"/>
        </a:gradFill>
        <a:effectLst/>
      </p:bgPr>
    </p:bg>
    <p:spTree>
      <p:nvGrpSpPr>
        <p:cNvPr id="1" name="Shape 136"/>
        <p:cNvGrpSpPr/>
        <p:nvPr/>
      </p:nvGrpSpPr>
      <p:grpSpPr>
        <a:xfrm>
          <a:off x="0" y="0"/>
          <a:ext cx="0" cy="0"/>
          <a:chOff x="0" y="0"/>
          <a:chExt cx="0" cy="0"/>
        </a:xfrm>
      </p:grpSpPr>
      <p:sp>
        <p:nvSpPr>
          <p:cNvPr id="137" name="Google Shape;137;p18"/>
          <p:cNvSpPr/>
          <p:nvPr/>
        </p:nvSpPr>
        <p:spPr>
          <a:xfrm>
            <a:off x="1398300" y="1177350"/>
            <a:ext cx="6347400" cy="3398400"/>
          </a:xfrm>
          <a:prstGeom prst="roundRect">
            <a:avLst>
              <a:gd name="adj" fmla="val 6701"/>
            </a:avLst>
          </a:prstGeom>
          <a:gradFill>
            <a:gsLst>
              <a:gs pos="0">
                <a:srgbClr val="DDDDDD"/>
              </a:gs>
              <a:gs pos="100000">
                <a:srgbClr val="919191"/>
              </a:gs>
            </a:gsLst>
            <a:lin ang="5400012" scaled="0"/>
          </a:gradFill>
          <a:ln w="9525" cap="flat" cmpd="sng">
            <a:solidFill>
              <a:srgbClr val="EFEFE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ctrTitle"/>
          </p:nvPr>
        </p:nvSpPr>
        <p:spPr>
          <a:xfrm flipH="1">
            <a:off x="1969902" y="1447618"/>
            <a:ext cx="1560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b="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8"/>
          <p:cNvSpPr txBox="1">
            <a:spLocks noGrp="1"/>
          </p:cNvSpPr>
          <p:nvPr>
            <p:ph type="subTitle" idx="1"/>
          </p:nvPr>
        </p:nvSpPr>
        <p:spPr>
          <a:xfrm flipH="1">
            <a:off x="1561752" y="1869896"/>
            <a:ext cx="23769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Chivo"/>
                <a:ea typeface="Chivo"/>
                <a:cs typeface="Chivo"/>
                <a:sym typeface="Chiv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0" name="Google Shape;140;p18"/>
          <p:cNvSpPr txBox="1">
            <a:spLocks noGrp="1"/>
          </p:cNvSpPr>
          <p:nvPr>
            <p:ph type="ctrTitle" idx="2"/>
          </p:nvPr>
        </p:nvSpPr>
        <p:spPr>
          <a:xfrm flipH="1">
            <a:off x="5589198" y="1447618"/>
            <a:ext cx="1560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b="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1" name="Google Shape;141;p18"/>
          <p:cNvSpPr txBox="1">
            <a:spLocks noGrp="1"/>
          </p:cNvSpPr>
          <p:nvPr>
            <p:ph type="subTitle" idx="3"/>
          </p:nvPr>
        </p:nvSpPr>
        <p:spPr>
          <a:xfrm flipH="1">
            <a:off x="5278548" y="1872246"/>
            <a:ext cx="21819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Chivo"/>
                <a:ea typeface="Chivo"/>
                <a:cs typeface="Chivo"/>
                <a:sym typeface="Chiv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2" name="Google Shape;142;p18"/>
          <p:cNvSpPr txBox="1">
            <a:spLocks noGrp="1"/>
          </p:cNvSpPr>
          <p:nvPr>
            <p:ph type="ctrTitle" idx="4"/>
          </p:nvPr>
        </p:nvSpPr>
        <p:spPr>
          <a:xfrm flipH="1">
            <a:off x="1969902" y="2934321"/>
            <a:ext cx="1560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b="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3" name="Google Shape;143;p18"/>
          <p:cNvSpPr txBox="1">
            <a:spLocks noGrp="1"/>
          </p:cNvSpPr>
          <p:nvPr>
            <p:ph type="subTitle" idx="5"/>
          </p:nvPr>
        </p:nvSpPr>
        <p:spPr>
          <a:xfrm flipH="1">
            <a:off x="1619052" y="3354605"/>
            <a:ext cx="22623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Chivo"/>
                <a:ea typeface="Chivo"/>
                <a:cs typeface="Chivo"/>
                <a:sym typeface="Chiv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8"/>
          <p:cNvSpPr txBox="1">
            <a:spLocks noGrp="1"/>
          </p:cNvSpPr>
          <p:nvPr>
            <p:ph type="ctrTitle" idx="6"/>
          </p:nvPr>
        </p:nvSpPr>
        <p:spPr>
          <a:xfrm flipH="1">
            <a:off x="5461848" y="2934321"/>
            <a:ext cx="1815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b="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8"/>
          <p:cNvSpPr txBox="1">
            <a:spLocks noGrp="1"/>
          </p:cNvSpPr>
          <p:nvPr>
            <p:ph type="subTitle" idx="7"/>
          </p:nvPr>
        </p:nvSpPr>
        <p:spPr>
          <a:xfrm flipH="1">
            <a:off x="5156748" y="3354602"/>
            <a:ext cx="24255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Chivo"/>
                <a:ea typeface="Chivo"/>
                <a:cs typeface="Chivo"/>
                <a:sym typeface="Chiv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8"/>
          <p:cNvSpPr txBox="1">
            <a:spLocks noGrp="1"/>
          </p:cNvSpPr>
          <p:nvPr>
            <p:ph type="title" idx="8"/>
          </p:nvPr>
        </p:nvSpPr>
        <p:spPr>
          <a:xfrm>
            <a:off x="1372050" y="373553"/>
            <a:ext cx="639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rgbClr val="DDDDDD"/>
            </a:gs>
            <a:gs pos="100000">
              <a:srgbClr val="919191"/>
            </a:gs>
          </a:gsLst>
          <a:lin ang="5400012" scaled="0"/>
        </a:gradFill>
        <a:effectLst/>
      </p:bgPr>
    </p:bg>
    <p:spTree>
      <p:nvGrpSpPr>
        <p:cNvPr id="1" name="Shape 260"/>
        <p:cNvGrpSpPr/>
        <p:nvPr/>
      </p:nvGrpSpPr>
      <p:grpSpPr>
        <a:xfrm>
          <a:off x="0" y="0"/>
          <a:ext cx="0" cy="0"/>
          <a:chOff x="0" y="0"/>
          <a:chExt cx="0" cy="0"/>
        </a:xfrm>
      </p:grpSpPr>
      <p:grpSp>
        <p:nvGrpSpPr>
          <p:cNvPr id="261" name="Google Shape;261;p28"/>
          <p:cNvGrpSpPr/>
          <p:nvPr/>
        </p:nvGrpSpPr>
        <p:grpSpPr>
          <a:xfrm rot="10800000" flipH="1">
            <a:off x="5" y="-13950"/>
            <a:ext cx="800103" cy="5171400"/>
            <a:chOff x="570022" y="-13950"/>
            <a:chExt cx="458985" cy="5171400"/>
          </a:xfrm>
        </p:grpSpPr>
        <p:sp>
          <p:nvSpPr>
            <p:cNvPr id="262" name="Google Shape;262;p28"/>
            <p:cNvSpPr/>
            <p:nvPr/>
          </p:nvSpPr>
          <p:spPr>
            <a:xfrm rot="10800000" flipH="1">
              <a:off x="670534" y="-13950"/>
              <a:ext cx="259200" cy="5171400"/>
            </a:xfrm>
            <a:prstGeom prst="rect">
              <a:avLst/>
            </a:prstGeom>
            <a:gradFill>
              <a:gsLst>
                <a:gs pos="0">
                  <a:srgbClr val="4D4D4D"/>
                </a:gs>
                <a:gs pos="100000">
                  <a:srgbClr val="00000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rot="10800000" flipH="1">
              <a:off x="929707" y="-13950"/>
              <a:ext cx="99300" cy="5171400"/>
            </a:xfrm>
            <a:prstGeom prst="rect">
              <a:avLst/>
            </a:prstGeom>
            <a:gradFill>
              <a:gsLst>
                <a:gs pos="0">
                  <a:srgbClr val="F2F2F2"/>
                </a:gs>
                <a:gs pos="100000">
                  <a:srgbClr val="A6A6A6"/>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rot="10800000" flipH="1">
              <a:off x="570022" y="-13950"/>
              <a:ext cx="100500" cy="5171400"/>
            </a:xfrm>
            <a:prstGeom prst="rect">
              <a:avLst/>
            </a:prstGeom>
            <a:gradFill>
              <a:gsLst>
                <a:gs pos="0">
                  <a:srgbClr val="F2F2F2"/>
                </a:gs>
                <a:gs pos="100000">
                  <a:srgbClr val="A6A6A6"/>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rgbClr val="DDDDDD"/>
            </a:gs>
            <a:gs pos="100000">
              <a:srgbClr val="919191"/>
            </a:gs>
          </a:gsLst>
          <a:lin ang="5400012" scaled="0"/>
        </a:gradFill>
        <a:effectLst/>
      </p:bgPr>
    </p:bg>
    <p:spTree>
      <p:nvGrpSpPr>
        <p:cNvPr id="1" name="Shape 265"/>
        <p:cNvGrpSpPr/>
        <p:nvPr/>
      </p:nvGrpSpPr>
      <p:grpSpPr>
        <a:xfrm>
          <a:off x="0" y="0"/>
          <a:ext cx="0" cy="0"/>
          <a:chOff x="0" y="0"/>
          <a:chExt cx="0" cy="0"/>
        </a:xfrm>
      </p:grpSpPr>
      <p:grpSp>
        <p:nvGrpSpPr>
          <p:cNvPr id="266" name="Google Shape;266;p29"/>
          <p:cNvGrpSpPr/>
          <p:nvPr/>
        </p:nvGrpSpPr>
        <p:grpSpPr>
          <a:xfrm rot="10800000" flipH="1">
            <a:off x="8343905" y="-13950"/>
            <a:ext cx="800103" cy="5171400"/>
            <a:chOff x="570022" y="-13950"/>
            <a:chExt cx="458985" cy="5171400"/>
          </a:xfrm>
        </p:grpSpPr>
        <p:sp>
          <p:nvSpPr>
            <p:cNvPr id="267" name="Google Shape;267;p29"/>
            <p:cNvSpPr/>
            <p:nvPr/>
          </p:nvSpPr>
          <p:spPr>
            <a:xfrm rot="10800000" flipH="1">
              <a:off x="670534" y="-13950"/>
              <a:ext cx="259200" cy="5171400"/>
            </a:xfrm>
            <a:prstGeom prst="rect">
              <a:avLst/>
            </a:prstGeom>
            <a:gradFill>
              <a:gsLst>
                <a:gs pos="0">
                  <a:srgbClr val="4D4D4D"/>
                </a:gs>
                <a:gs pos="100000">
                  <a:srgbClr val="00000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rot="10800000" flipH="1">
              <a:off x="929707" y="-13950"/>
              <a:ext cx="99300" cy="5171400"/>
            </a:xfrm>
            <a:prstGeom prst="rect">
              <a:avLst/>
            </a:prstGeom>
            <a:gradFill>
              <a:gsLst>
                <a:gs pos="0">
                  <a:srgbClr val="F2F2F2"/>
                </a:gs>
                <a:gs pos="100000">
                  <a:srgbClr val="A6A6A6"/>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10800000" flipH="1">
              <a:off x="570022" y="-13950"/>
              <a:ext cx="100500" cy="5171400"/>
            </a:xfrm>
            <a:prstGeom prst="rect">
              <a:avLst/>
            </a:prstGeom>
            <a:gradFill>
              <a:gsLst>
                <a:gs pos="0">
                  <a:srgbClr val="F2F2F2"/>
                </a:gs>
                <a:gs pos="100000">
                  <a:srgbClr val="A6A6A6"/>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DDDDD"/>
            </a:gs>
            <a:gs pos="100000">
              <a:srgbClr val="91919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Reem Kufi"/>
              <a:buNone/>
              <a:defRPr sz="2400">
                <a:solidFill>
                  <a:schemeClr val="dk2"/>
                </a:solidFill>
                <a:latin typeface="Reem Kufi"/>
                <a:ea typeface="Reem Kufi"/>
                <a:cs typeface="Reem Kufi"/>
                <a:sym typeface="Reem Kufi"/>
              </a:defRPr>
            </a:lvl1pPr>
            <a:lvl2pPr lvl="1">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2pPr>
            <a:lvl3pPr lvl="2">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3pPr>
            <a:lvl4pPr lvl="3">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4pPr>
            <a:lvl5pPr lvl="4">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5pPr>
            <a:lvl6pPr lvl="5">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6pPr>
            <a:lvl7pPr lvl="6">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7pPr>
            <a:lvl8pPr lvl="7">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8pPr>
            <a:lvl9pPr lvl="8">
              <a:spcBef>
                <a:spcPts val="0"/>
              </a:spcBef>
              <a:spcAft>
                <a:spcPts val="0"/>
              </a:spcAft>
              <a:buClr>
                <a:schemeClr val="dk2"/>
              </a:buClr>
              <a:buSzPts val="2400"/>
              <a:buFont typeface="Poiret One"/>
              <a:buNone/>
              <a:defRPr sz="2400" b="1">
                <a:solidFill>
                  <a:schemeClr val="dk2"/>
                </a:solidFill>
                <a:latin typeface="Poiret One"/>
                <a:ea typeface="Poiret One"/>
                <a:cs typeface="Poiret One"/>
                <a:sym typeface="Poiret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hivo Light"/>
              <a:buChar char="●"/>
              <a:defRPr sz="1800">
                <a:solidFill>
                  <a:schemeClr val="dk1"/>
                </a:solidFill>
                <a:latin typeface="Chivo Light"/>
                <a:ea typeface="Chivo Light"/>
                <a:cs typeface="Chivo Light"/>
                <a:sym typeface="Chivo Light"/>
              </a:defRPr>
            </a:lvl1pPr>
            <a:lvl2pPr marL="914400" lvl="1" indent="-317500">
              <a:lnSpc>
                <a:spcPct val="115000"/>
              </a:lnSpc>
              <a:spcBef>
                <a:spcPts val="1600"/>
              </a:spcBef>
              <a:spcAft>
                <a:spcPts val="0"/>
              </a:spcAft>
              <a:buClr>
                <a:schemeClr val="dk1"/>
              </a:buClr>
              <a:buSzPts val="1400"/>
              <a:buFont typeface="Chivo Light"/>
              <a:buChar char="○"/>
              <a:defRPr>
                <a:solidFill>
                  <a:schemeClr val="dk1"/>
                </a:solidFill>
                <a:latin typeface="Chivo Light"/>
                <a:ea typeface="Chivo Light"/>
                <a:cs typeface="Chivo Light"/>
                <a:sym typeface="Chivo Light"/>
              </a:defRPr>
            </a:lvl2pPr>
            <a:lvl3pPr marL="1371600" lvl="2"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3pPr>
            <a:lvl4pPr marL="1828800" lvl="3"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4pPr>
            <a:lvl5pPr marL="2286000" lvl="4"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5pPr>
            <a:lvl6pPr marL="2743200" lvl="5"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6pPr>
            <a:lvl7pPr marL="3200400" lvl="6"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7pPr>
            <a:lvl8pPr marL="3657600" lvl="7" indent="-304800">
              <a:lnSpc>
                <a:spcPct val="115000"/>
              </a:lnSpc>
              <a:spcBef>
                <a:spcPts val="1600"/>
              </a:spcBef>
              <a:spcAft>
                <a:spcPts val="0"/>
              </a:spcAft>
              <a:buClr>
                <a:schemeClr val="dk1"/>
              </a:buClr>
              <a:buSzPts val="1200"/>
              <a:buFont typeface="Chivo Light"/>
              <a:buChar char="○"/>
              <a:defRPr sz="1200">
                <a:solidFill>
                  <a:schemeClr val="dk1"/>
                </a:solidFill>
                <a:latin typeface="Chivo Light"/>
                <a:ea typeface="Chivo Light"/>
                <a:cs typeface="Chivo Light"/>
                <a:sym typeface="Chivo Light"/>
              </a:defRPr>
            </a:lvl8pPr>
            <a:lvl9pPr marL="4114800" lvl="8" indent="-304800">
              <a:lnSpc>
                <a:spcPct val="115000"/>
              </a:lnSpc>
              <a:spcBef>
                <a:spcPts val="1600"/>
              </a:spcBef>
              <a:spcAft>
                <a:spcPts val="1600"/>
              </a:spcAft>
              <a:buClr>
                <a:schemeClr val="dk1"/>
              </a:buClr>
              <a:buSzPts val="1200"/>
              <a:buFont typeface="Chivo Light"/>
              <a:buChar char="■"/>
              <a:defRPr sz="1200">
                <a:solidFill>
                  <a:schemeClr val="dk1"/>
                </a:solidFill>
                <a:latin typeface="Chivo Light"/>
                <a:ea typeface="Chivo Light"/>
                <a:cs typeface="Chivo Light"/>
                <a:sym typeface="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64"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0E6E5"/>
            </a:gs>
            <a:gs pos="100000">
              <a:srgbClr val="89AEAB"/>
            </a:gs>
          </a:gsLst>
          <a:lin ang="5400012" scaled="0"/>
        </a:gradFill>
        <a:effectLst/>
      </p:bgPr>
    </p:bg>
    <p:spTree>
      <p:nvGrpSpPr>
        <p:cNvPr id="1" name="Shape 277"/>
        <p:cNvGrpSpPr/>
        <p:nvPr/>
      </p:nvGrpSpPr>
      <p:grpSpPr>
        <a:xfrm>
          <a:off x="0" y="0"/>
          <a:ext cx="0" cy="0"/>
          <a:chOff x="0" y="0"/>
          <a:chExt cx="0" cy="0"/>
        </a:xfrm>
      </p:grpSpPr>
      <p:sp>
        <p:nvSpPr>
          <p:cNvPr id="278" name="Google Shape;278;p32"/>
          <p:cNvSpPr txBox="1">
            <a:spLocks noGrp="1"/>
          </p:cNvSpPr>
          <p:nvPr>
            <p:ph type="ctrTitle"/>
          </p:nvPr>
        </p:nvSpPr>
        <p:spPr>
          <a:xfrm rot="1159">
            <a:off x="221140" y="787073"/>
            <a:ext cx="4448700" cy="14208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solidFill>
                  <a:srgbClr val="000000"/>
                </a:solidFill>
                <a:effectLst/>
                <a:latin typeface="Times New Roman" panose="02020603050405020304" pitchFamily="18" charset="0"/>
                <a:ea typeface="Times New Roman" panose="02020603050405020304" pitchFamily="18" charset="0"/>
              </a:rPr>
              <a:t>ELEVATOR CONDITION MONITORING</a:t>
            </a:r>
            <a:r>
              <a:rPr lang="en-GB" sz="2800" b="1" dirty="0">
                <a:solidFill>
                  <a:srgbClr val="CE181E"/>
                </a:solidFill>
                <a:effectLst/>
                <a:latin typeface="Times New Roman" panose="02020603050405020304" pitchFamily="18" charset="0"/>
                <a:ea typeface="Times New Roman" panose="02020603050405020304" pitchFamily="18" charset="0"/>
              </a:rPr>
              <a:t> </a:t>
            </a:r>
            <a:br>
              <a:rPr lang="en-GB" sz="2800" b="1" dirty="0">
                <a:solidFill>
                  <a:srgbClr val="CE181E"/>
                </a:solidFill>
                <a:effectLst/>
                <a:latin typeface="Times New Roman" panose="02020603050405020304" pitchFamily="18" charset="0"/>
                <a:ea typeface="Times New Roman" panose="02020603050405020304" pitchFamily="18" charset="0"/>
              </a:rPr>
            </a:br>
            <a:endParaRPr sz="2800" dirty="0">
              <a:solidFill>
                <a:schemeClr val="dk2"/>
              </a:solidFill>
            </a:endParaRPr>
          </a:p>
        </p:txBody>
      </p:sp>
      <p:sp>
        <p:nvSpPr>
          <p:cNvPr id="279" name="Google Shape;279;p32"/>
          <p:cNvSpPr txBox="1">
            <a:spLocks noGrp="1"/>
          </p:cNvSpPr>
          <p:nvPr>
            <p:ph type="subTitle" idx="1"/>
          </p:nvPr>
        </p:nvSpPr>
        <p:spPr>
          <a:xfrm>
            <a:off x="220900" y="2004647"/>
            <a:ext cx="4044300" cy="767222"/>
          </a:xfrm>
          <a:prstGeom prst="rect">
            <a:avLst/>
          </a:prstGeom>
        </p:spPr>
        <p:txBody>
          <a:bodyPr spcFirstLastPara="1" wrap="square" lIns="91425" tIns="91425" rIns="91425" bIns="91425" anchor="t" anchorCtr="0">
            <a:noAutofit/>
          </a:bodyPr>
          <a:lstStyle/>
          <a:p>
            <a:pPr>
              <a:lnSpc>
                <a:spcPct val="150000"/>
              </a:lnSpc>
            </a:pPr>
            <a:r>
              <a:rPr lang="en-GB" sz="1800" b="1" dirty="0">
                <a:effectLst/>
                <a:latin typeface="Times New Roman" panose="02020603050405020304" pitchFamily="18" charset="0"/>
                <a:ea typeface="Times New Roman" panose="02020603050405020304" pitchFamily="18" charset="0"/>
              </a:rPr>
              <a:t>TEAM:</a:t>
            </a:r>
          </a:p>
          <a:p>
            <a:pPr>
              <a:lnSpc>
                <a:spcPct val="150000"/>
              </a:lnSpc>
            </a:pPr>
            <a:r>
              <a:rPr lang="en-GB" sz="1800" b="1" dirty="0">
                <a:effectLst/>
                <a:latin typeface="Times New Roman" panose="02020603050405020304" pitchFamily="18" charset="0"/>
                <a:ea typeface="Times New Roman" panose="02020603050405020304" pitchFamily="18" charset="0"/>
              </a:rPr>
              <a:t>Anosh </a:t>
            </a:r>
            <a:r>
              <a:rPr lang="en-GB" sz="1800" b="1" dirty="0" err="1">
                <a:effectLst/>
                <a:latin typeface="Times New Roman" panose="02020603050405020304" pitchFamily="18" charset="0"/>
                <a:ea typeface="Times New Roman" panose="02020603050405020304" pitchFamily="18" charset="0"/>
              </a:rPr>
              <a:t>Damania</a:t>
            </a:r>
            <a:r>
              <a:rPr lang="en-GB" sz="1800" b="1" dirty="0">
                <a:effectLst/>
                <a:latin typeface="Times New Roman" panose="02020603050405020304" pitchFamily="18" charset="0"/>
                <a:ea typeface="Times New Roman" panose="02020603050405020304" pitchFamily="18" charset="0"/>
              </a:rPr>
              <a:t> (20BAI1152)</a:t>
            </a:r>
            <a:r>
              <a:rPr lang="en-GB"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GB" sz="1800" b="1" dirty="0" err="1">
                <a:effectLst/>
                <a:latin typeface="Times New Roman" panose="02020603050405020304" pitchFamily="18" charset="0"/>
                <a:ea typeface="Times New Roman" panose="02020603050405020304" pitchFamily="18" charset="0"/>
              </a:rPr>
              <a:t>Nipun</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Rautela</a:t>
            </a:r>
            <a:r>
              <a:rPr lang="en-GB" sz="1800" b="1" dirty="0">
                <a:effectLst/>
                <a:latin typeface="Times New Roman" panose="02020603050405020304" pitchFamily="18" charset="0"/>
                <a:ea typeface="Times New Roman" panose="02020603050405020304" pitchFamily="18" charset="0"/>
              </a:rPr>
              <a:t> (20BAI1135)</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GB" sz="1800" b="1" dirty="0">
                <a:effectLst/>
                <a:latin typeface="Times New Roman" panose="02020603050405020304" pitchFamily="18" charset="0"/>
                <a:ea typeface="Times New Roman" panose="02020603050405020304" pitchFamily="18" charset="0"/>
              </a:rPr>
              <a:t>Meghna Sinha (20BAI1133)</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GB" sz="1800" b="1" dirty="0">
                <a:effectLst/>
                <a:latin typeface="Times New Roman" panose="02020603050405020304" pitchFamily="18" charset="0"/>
                <a:ea typeface="Times New Roman" panose="02020603050405020304" pitchFamily="18" charset="0"/>
              </a:rPr>
              <a:t>P V </a:t>
            </a:r>
            <a:r>
              <a:rPr lang="en-GB" sz="1800" b="1" dirty="0" err="1">
                <a:effectLst/>
                <a:latin typeface="Times New Roman" panose="02020603050405020304" pitchFamily="18" charset="0"/>
                <a:ea typeface="Times New Roman" panose="02020603050405020304" pitchFamily="18" charset="0"/>
              </a:rPr>
              <a:t>Abhiram</a:t>
            </a:r>
            <a:r>
              <a:rPr lang="en-GB" sz="1800" b="1" dirty="0">
                <a:effectLst/>
                <a:latin typeface="Times New Roman" panose="02020603050405020304" pitchFamily="18" charset="0"/>
                <a:ea typeface="Times New Roman" panose="02020603050405020304" pitchFamily="18" charset="0"/>
              </a:rPr>
              <a:t> (20BAI1132)</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GB" sz="1800" b="1" dirty="0">
                <a:effectLst/>
                <a:latin typeface="Times New Roman" panose="02020603050405020304" pitchFamily="18" charset="0"/>
                <a:ea typeface="Times New Roman" panose="02020603050405020304" pitchFamily="18" charset="0"/>
              </a:rPr>
              <a:t>Sanjay (20BCE1854)</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0E6E5"/>
            </a:gs>
            <a:gs pos="100000">
              <a:srgbClr val="89AEAB"/>
            </a:gs>
          </a:gsLst>
          <a:lin ang="5400012" scaled="0"/>
        </a:gradFill>
        <a:effectLst/>
      </p:bgPr>
    </p:bg>
    <p:spTree>
      <p:nvGrpSpPr>
        <p:cNvPr id="1" name="Shape 335"/>
        <p:cNvGrpSpPr/>
        <p:nvPr/>
      </p:nvGrpSpPr>
      <p:grpSpPr>
        <a:xfrm>
          <a:off x="0" y="0"/>
          <a:ext cx="0" cy="0"/>
          <a:chOff x="0" y="0"/>
          <a:chExt cx="0" cy="0"/>
        </a:xfrm>
      </p:grpSpPr>
      <p:sp>
        <p:nvSpPr>
          <p:cNvPr id="336" name="Google Shape;336;p37"/>
          <p:cNvSpPr txBox="1">
            <a:spLocks noGrp="1"/>
          </p:cNvSpPr>
          <p:nvPr>
            <p:ph type="title" idx="8"/>
          </p:nvPr>
        </p:nvSpPr>
        <p:spPr>
          <a:xfrm>
            <a:off x="1372050" y="373553"/>
            <a:ext cx="639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TECHNOLOGY</a:t>
            </a:r>
            <a:endParaRPr dirty="0"/>
          </a:p>
        </p:txBody>
      </p:sp>
      <p:sp>
        <p:nvSpPr>
          <p:cNvPr id="339" name="Google Shape;339;p37"/>
          <p:cNvSpPr txBox="1">
            <a:spLocks noGrp="1"/>
          </p:cNvSpPr>
          <p:nvPr>
            <p:ph type="ctrTitle"/>
          </p:nvPr>
        </p:nvSpPr>
        <p:spPr>
          <a:xfrm flipH="1">
            <a:off x="1969902" y="1447618"/>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ARDUINO</a:t>
            </a:r>
            <a:endParaRPr dirty="0"/>
          </a:p>
        </p:txBody>
      </p:sp>
      <p:sp>
        <p:nvSpPr>
          <p:cNvPr id="340" name="Google Shape;340;p37"/>
          <p:cNvSpPr txBox="1">
            <a:spLocks noGrp="1"/>
          </p:cNvSpPr>
          <p:nvPr>
            <p:ph type="ctrTitle" idx="2"/>
          </p:nvPr>
        </p:nvSpPr>
        <p:spPr>
          <a:xfrm flipH="1">
            <a:off x="5589198" y="1396671"/>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LOAD CELL</a:t>
            </a:r>
            <a:endParaRPr dirty="0"/>
          </a:p>
        </p:txBody>
      </p:sp>
      <p:sp>
        <p:nvSpPr>
          <p:cNvPr id="341" name="Google Shape;341;p37"/>
          <p:cNvSpPr txBox="1">
            <a:spLocks noGrp="1"/>
          </p:cNvSpPr>
          <p:nvPr>
            <p:ph type="ctrTitle" idx="4"/>
          </p:nvPr>
        </p:nvSpPr>
        <p:spPr>
          <a:xfrm flipH="1">
            <a:off x="1969902" y="2934321"/>
            <a:ext cx="1560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CAMERA</a:t>
            </a:r>
            <a:endParaRPr dirty="0"/>
          </a:p>
        </p:txBody>
      </p:sp>
      <p:sp>
        <p:nvSpPr>
          <p:cNvPr id="344" name="Google Shape;344;p37"/>
          <p:cNvSpPr txBox="1">
            <a:spLocks noGrp="1"/>
          </p:cNvSpPr>
          <p:nvPr>
            <p:ph type="ctrTitle" idx="6"/>
          </p:nvPr>
        </p:nvSpPr>
        <p:spPr>
          <a:xfrm flipH="1">
            <a:off x="5057335" y="2934321"/>
            <a:ext cx="2563763"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ACCELEROMETER</a:t>
            </a:r>
            <a:endParaRPr dirty="0"/>
          </a:p>
        </p:txBody>
      </p:sp>
      <p:grpSp>
        <p:nvGrpSpPr>
          <p:cNvPr id="345" name="Google Shape;345;p37"/>
          <p:cNvGrpSpPr/>
          <p:nvPr/>
        </p:nvGrpSpPr>
        <p:grpSpPr>
          <a:xfrm>
            <a:off x="211575" y="196125"/>
            <a:ext cx="461453" cy="461376"/>
            <a:chOff x="211575" y="196125"/>
            <a:chExt cx="461453" cy="461376"/>
          </a:xfrm>
        </p:grpSpPr>
        <p:sp>
          <p:nvSpPr>
            <p:cNvPr id="346" name="Google Shape;346;p37"/>
            <p:cNvSpPr/>
            <p:nvPr/>
          </p:nvSpPr>
          <p:spPr>
            <a:xfrm>
              <a:off x="211575" y="196125"/>
              <a:ext cx="461453" cy="461376"/>
            </a:xfrm>
            <a:custGeom>
              <a:avLst/>
              <a:gdLst/>
              <a:ahLst/>
              <a:cxnLst/>
              <a:rect l="l" t="t" r="r" b="b"/>
              <a:pathLst>
                <a:path w="23018" h="23017" extrusionOk="0">
                  <a:moveTo>
                    <a:pt x="23017" y="11508"/>
                  </a:moveTo>
                  <a:cubicBezTo>
                    <a:pt x="23017" y="17880"/>
                    <a:pt x="17880" y="23017"/>
                    <a:pt x="11509" y="23017"/>
                  </a:cubicBezTo>
                  <a:cubicBezTo>
                    <a:pt x="5138" y="23017"/>
                    <a:pt x="1" y="17880"/>
                    <a:pt x="1" y="11508"/>
                  </a:cubicBezTo>
                  <a:cubicBezTo>
                    <a:pt x="1" y="5171"/>
                    <a:pt x="5138" y="0"/>
                    <a:pt x="11509" y="0"/>
                  </a:cubicBezTo>
                  <a:cubicBezTo>
                    <a:pt x="17880" y="0"/>
                    <a:pt x="23017" y="5171"/>
                    <a:pt x="23017" y="11508"/>
                  </a:cubicBezTo>
                  <a:close/>
                </a:path>
              </a:pathLst>
            </a:custGeom>
            <a:solidFill>
              <a:srgbClr val="EFEFEF"/>
            </a:solid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38317" y="222866"/>
              <a:ext cx="407947" cy="407896"/>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266402" y="250951"/>
              <a:ext cx="351773" cy="352391"/>
            </a:xfrm>
            <a:custGeom>
              <a:avLst/>
              <a:gdLst/>
              <a:ahLst/>
              <a:cxnLst/>
              <a:rect l="l" t="t" r="r" b="b"/>
              <a:pathLst>
                <a:path w="17547" h="17580" extrusionOk="0">
                  <a:moveTo>
                    <a:pt x="8774" y="17580"/>
                  </a:moveTo>
                  <a:cubicBezTo>
                    <a:pt x="3937" y="17580"/>
                    <a:pt x="1" y="13610"/>
                    <a:pt x="1" y="8773"/>
                  </a:cubicBezTo>
                  <a:cubicBezTo>
                    <a:pt x="1" y="3937"/>
                    <a:pt x="3937" y="1"/>
                    <a:pt x="8774" y="1"/>
                  </a:cubicBezTo>
                  <a:cubicBezTo>
                    <a:pt x="13611" y="1"/>
                    <a:pt x="17547" y="3937"/>
                    <a:pt x="17547" y="8773"/>
                  </a:cubicBezTo>
                  <a:cubicBezTo>
                    <a:pt x="17547" y="13610"/>
                    <a:pt x="13611" y="17580"/>
                    <a:pt x="8774" y="17580"/>
                  </a:cubicBezTo>
                  <a:close/>
                  <a:moveTo>
                    <a:pt x="8774" y="1335"/>
                  </a:moveTo>
                  <a:cubicBezTo>
                    <a:pt x="4671" y="1335"/>
                    <a:pt x="1335" y="4671"/>
                    <a:pt x="1335" y="8773"/>
                  </a:cubicBezTo>
                  <a:cubicBezTo>
                    <a:pt x="1335" y="12876"/>
                    <a:pt x="4671" y="16245"/>
                    <a:pt x="8774" y="16245"/>
                  </a:cubicBezTo>
                  <a:cubicBezTo>
                    <a:pt x="12877" y="16245"/>
                    <a:pt x="16246" y="12876"/>
                    <a:pt x="16246" y="8773"/>
                  </a:cubicBezTo>
                  <a:cubicBezTo>
                    <a:pt x="16246" y="4671"/>
                    <a:pt x="12877" y="1335"/>
                    <a:pt x="8774" y="133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273097" y="256965"/>
              <a:ext cx="339063" cy="339021"/>
            </a:xfrm>
            <a:custGeom>
              <a:avLst/>
              <a:gdLst/>
              <a:ahLst/>
              <a:cxnLst/>
              <a:rect l="l" t="t" r="r" b="b"/>
              <a:pathLst>
                <a:path w="16913" h="16913" extrusionOk="0">
                  <a:moveTo>
                    <a:pt x="8440" y="16913"/>
                  </a:moveTo>
                  <a:cubicBezTo>
                    <a:pt x="3770" y="16913"/>
                    <a:pt x="0" y="13143"/>
                    <a:pt x="0" y="8473"/>
                  </a:cubicBezTo>
                  <a:cubicBezTo>
                    <a:pt x="0" y="3803"/>
                    <a:pt x="3770" y="1"/>
                    <a:pt x="8440" y="1"/>
                  </a:cubicBezTo>
                  <a:cubicBezTo>
                    <a:pt x="13110" y="1"/>
                    <a:pt x="16913" y="3803"/>
                    <a:pt x="16913" y="8473"/>
                  </a:cubicBezTo>
                  <a:cubicBezTo>
                    <a:pt x="16879" y="13143"/>
                    <a:pt x="13110" y="16913"/>
                    <a:pt x="8440" y="16913"/>
                  </a:cubicBezTo>
                  <a:close/>
                  <a:moveTo>
                    <a:pt x="8440" y="701"/>
                  </a:moveTo>
                  <a:cubicBezTo>
                    <a:pt x="4137" y="701"/>
                    <a:pt x="668" y="4170"/>
                    <a:pt x="668" y="8473"/>
                  </a:cubicBezTo>
                  <a:cubicBezTo>
                    <a:pt x="668" y="12777"/>
                    <a:pt x="4137" y="16279"/>
                    <a:pt x="8440" y="16279"/>
                  </a:cubicBezTo>
                  <a:cubicBezTo>
                    <a:pt x="12743" y="16279"/>
                    <a:pt x="16245" y="12777"/>
                    <a:pt x="16245" y="8473"/>
                  </a:cubicBezTo>
                  <a:cubicBezTo>
                    <a:pt x="16245" y="4170"/>
                    <a:pt x="12743" y="701"/>
                    <a:pt x="8440" y="701"/>
                  </a:cubicBezTo>
                  <a:close/>
                </a:path>
              </a:pathLst>
            </a:custGeom>
            <a:solidFill>
              <a:srgbClr val="00D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348651" y="317143"/>
              <a:ext cx="187264" cy="162505"/>
            </a:xfrm>
            <a:custGeom>
              <a:avLst/>
              <a:gdLst/>
              <a:ahLst/>
              <a:cxnLst/>
              <a:rect l="l" t="t" r="r" b="b"/>
              <a:pathLst>
                <a:path w="9341" h="8107" extrusionOk="0">
                  <a:moveTo>
                    <a:pt x="4037" y="468"/>
                  </a:moveTo>
                  <a:lnTo>
                    <a:pt x="268" y="7006"/>
                  </a:lnTo>
                  <a:cubicBezTo>
                    <a:pt x="1" y="7473"/>
                    <a:pt x="334" y="8107"/>
                    <a:pt x="901" y="8107"/>
                  </a:cubicBezTo>
                  <a:lnTo>
                    <a:pt x="8440" y="8107"/>
                  </a:lnTo>
                  <a:cubicBezTo>
                    <a:pt x="9007" y="8107"/>
                    <a:pt x="9341" y="7473"/>
                    <a:pt x="9074" y="7006"/>
                  </a:cubicBezTo>
                  <a:lnTo>
                    <a:pt x="5305" y="468"/>
                  </a:lnTo>
                  <a:cubicBezTo>
                    <a:pt x="5038" y="1"/>
                    <a:pt x="4337" y="1"/>
                    <a:pt x="4037" y="468"/>
                  </a:cubicBezTo>
                  <a:close/>
                </a:path>
              </a:pathLst>
            </a:custGeom>
            <a:solidFill>
              <a:srgbClr val="00D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7">
            <a:hlinkClick r:id="rId3" action="ppaction://hlinksldjump"/>
          </p:cNvPr>
          <p:cNvSpPr/>
          <p:nvPr/>
        </p:nvSpPr>
        <p:spPr>
          <a:xfrm>
            <a:off x="117250" y="101763"/>
            <a:ext cx="650100" cy="65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DC24F15-3DD5-0B62-904C-8402EB074D72}"/>
              </a:ext>
            </a:extLst>
          </p:cNvPr>
          <p:cNvPicPr>
            <a:picLocks noChangeAspect="1"/>
          </p:cNvPicPr>
          <p:nvPr/>
        </p:nvPicPr>
        <p:blipFill>
          <a:blip r:embed="rId4"/>
          <a:stretch>
            <a:fillRect/>
          </a:stretch>
        </p:blipFill>
        <p:spPr>
          <a:xfrm>
            <a:off x="2131905" y="1974471"/>
            <a:ext cx="1236594" cy="906423"/>
          </a:xfrm>
          <a:prstGeom prst="rect">
            <a:avLst/>
          </a:prstGeom>
        </p:spPr>
      </p:pic>
      <p:pic>
        <p:nvPicPr>
          <p:cNvPr id="5" name="Picture 4">
            <a:extLst>
              <a:ext uri="{FF2B5EF4-FFF2-40B4-BE49-F238E27FC236}">
                <a16:creationId xmlns:a16="http://schemas.microsoft.com/office/drawing/2014/main" id="{D09A0D3F-14C5-0326-6A62-3A403B2DB4C9}"/>
              </a:ext>
            </a:extLst>
          </p:cNvPr>
          <p:cNvPicPr>
            <a:picLocks noChangeAspect="1"/>
          </p:cNvPicPr>
          <p:nvPr/>
        </p:nvPicPr>
        <p:blipFill>
          <a:blip r:embed="rId5"/>
          <a:stretch>
            <a:fillRect/>
          </a:stretch>
        </p:blipFill>
        <p:spPr>
          <a:xfrm>
            <a:off x="6012090" y="1974471"/>
            <a:ext cx="906423" cy="906423"/>
          </a:xfrm>
          <a:prstGeom prst="rect">
            <a:avLst/>
          </a:prstGeom>
        </p:spPr>
      </p:pic>
      <p:pic>
        <p:nvPicPr>
          <p:cNvPr id="7" name="Picture 6">
            <a:extLst>
              <a:ext uri="{FF2B5EF4-FFF2-40B4-BE49-F238E27FC236}">
                <a16:creationId xmlns:a16="http://schemas.microsoft.com/office/drawing/2014/main" id="{D39D9E93-5DF6-A80C-5CBC-7653A0E7EE8C}"/>
              </a:ext>
            </a:extLst>
          </p:cNvPr>
          <p:cNvPicPr>
            <a:picLocks noChangeAspect="1"/>
          </p:cNvPicPr>
          <p:nvPr/>
        </p:nvPicPr>
        <p:blipFill>
          <a:blip r:embed="rId6"/>
          <a:stretch>
            <a:fillRect/>
          </a:stretch>
        </p:blipFill>
        <p:spPr>
          <a:xfrm>
            <a:off x="2178571" y="3387457"/>
            <a:ext cx="1157692" cy="1157692"/>
          </a:xfrm>
          <a:prstGeom prst="rect">
            <a:avLst/>
          </a:prstGeom>
        </p:spPr>
      </p:pic>
      <p:pic>
        <p:nvPicPr>
          <p:cNvPr id="9" name="Picture 8">
            <a:extLst>
              <a:ext uri="{FF2B5EF4-FFF2-40B4-BE49-F238E27FC236}">
                <a16:creationId xmlns:a16="http://schemas.microsoft.com/office/drawing/2014/main" id="{0A682CCC-E14C-C291-4E46-F162DDE9F4AD}"/>
              </a:ext>
            </a:extLst>
          </p:cNvPr>
          <p:cNvPicPr>
            <a:picLocks noChangeAspect="1"/>
          </p:cNvPicPr>
          <p:nvPr/>
        </p:nvPicPr>
        <p:blipFill>
          <a:blip r:embed="rId7"/>
          <a:stretch>
            <a:fillRect/>
          </a:stretch>
        </p:blipFill>
        <p:spPr>
          <a:xfrm>
            <a:off x="5814954" y="3387457"/>
            <a:ext cx="1271092" cy="11211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AAB5-359C-A475-29B0-5713F8AE38AC}"/>
              </a:ext>
            </a:extLst>
          </p:cNvPr>
          <p:cNvSpPr>
            <a:spLocks noGrp="1"/>
          </p:cNvSpPr>
          <p:nvPr>
            <p:ph type="ctrTitle"/>
          </p:nvPr>
        </p:nvSpPr>
        <p:spPr>
          <a:xfrm flipH="1">
            <a:off x="1618876" y="1500413"/>
            <a:ext cx="1968750" cy="577800"/>
          </a:xfrm>
        </p:spPr>
        <p:txBody>
          <a:bodyPr/>
          <a:lstStyle/>
          <a:p>
            <a:r>
              <a:rPr lang="en-GB" dirty="0"/>
              <a:t>ULTRASONIC SENSORS</a:t>
            </a:r>
            <a:endParaRPr lang="en-IN" dirty="0"/>
          </a:p>
        </p:txBody>
      </p:sp>
      <p:sp>
        <p:nvSpPr>
          <p:cNvPr id="4" name="Title 3">
            <a:extLst>
              <a:ext uri="{FF2B5EF4-FFF2-40B4-BE49-F238E27FC236}">
                <a16:creationId xmlns:a16="http://schemas.microsoft.com/office/drawing/2014/main" id="{64D0A69A-7F1E-8902-61D5-517636A4509F}"/>
              </a:ext>
            </a:extLst>
          </p:cNvPr>
          <p:cNvSpPr>
            <a:spLocks noGrp="1"/>
          </p:cNvSpPr>
          <p:nvPr>
            <p:ph type="ctrTitle" idx="2"/>
          </p:nvPr>
        </p:nvSpPr>
        <p:spPr>
          <a:xfrm flipH="1">
            <a:off x="5589198" y="1447618"/>
            <a:ext cx="1687950" cy="577800"/>
          </a:xfrm>
        </p:spPr>
        <p:txBody>
          <a:bodyPr/>
          <a:lstStyle/>
          <a:p>
            <a:r>
              <a:rPr lang="en-GB" dirty="0"/>
              <a:t>AMPLIFIER</a:t>
            </a:r>
            <a:endParaRPr lang="en-IN" dirty="0"/>
          </a:p>
        </p:txBody>
      </p:sp>
      <p:sp>
        <p:nvSpPr>
          <p:cNvPr id="10" name="Title 9">
            <a:extLst>
              <a:ext uri="{FF2B5EF4-FFF2-40B4-BE49-F238E27FC236}">
                <a16:creationId xmlns:a16="http://schemas.microsoft.com/office/drawing/2014/main" id="{A39846FC-86EE-A536-4B70-2A5EE1CE597F}"/>
              </a:ext>
            </a:extLst>
          </p:cNvPr>
          <p:cNvSpPr>
            <a:spLocks noGrp="1"/>
          </p:cNvSpPr>
          <p:nvPr>
            <p:ph type="title" idx="8"/>
          </p:nvPr>
        </p:nvSpPr>
        <p:spPr/>
        <p:txBody>
          <a:bodyPr/>
          <a:lstStyle/>
          <a:p>
            <a:r>
              <a:rPr lang="en-GB" dirty="0"/>
              <a:t>CONTINUES…</a:t>
            </a:r>
            <a:endParaRPr lang="en-IN" dirty="0"/>
          </a:p>
        </p:txBody>
      </p:sp>
      <p:pic>
        <p:nvPicPr>
          <p:cNvPr id="12" name="Picture 11">
            <a:extLst>
              <a:ext uri="{FF2B5EF4-FFF2-40B4-BE49-F238E27FC236}">
                <a16:creationId xmlns:a16="http://schemas.microsoft.com/office/drawing/2014/main" id="{B9DE59B7-FFC7-8121-DC3A-FD13D0D61C00}"/>
              </a:ext>
            </a:extLst>
          </p:cNvPr>
          <p:cNvPicPr>
            <a:picLocks noChangeAspect="1"/>
          </p:cNvPicPr>
          <p:nvPr/>
        </p:nvPicPr>
        <p:blipFill>
          <a:blip r:embed="rId2"/>
          <a:stretch>
            <a:fillRect/>
          </a:stretch>
        </p:blipFill>
        <p:spPr>
          <a:xfrm>
            <a:off x="1689601" y="2258916"/>
            <a:ext cx="2181900" cy="1893889"/>
          </a:xfrm>
          <a:prstGeom prst="rect">
            <a:avLst/>
          </a:prstGeom>
        </p:spPr>
      </p:pic>
      <p:pic>
        <p:nvPicPr>
          <p:cNvPr id="14" name="Picture 13">
            <a:extLst>
              <a:ext uri="{FF2B5EF4-FFF2-40B4-BE49-F238E27FC236}">
                <a16:creationId xmlns:a16="http://schemas.microsoft.com/office/drawing/2014/main" id="{8EF6945E-C6A9-5323-4337-98D99034DA23}"/>
              </a:ext>
            </a:extLst>
          </p:cNvPr>
          <p:cNvPicPr>
            <a:picLocks noChangeAspect="1"/>
          </p:cNvPicPr>
          <p:nvPr/>
        </p:nvPicPr>
        <p:blipFill>
          <a:blip r:embed="rId3"/>
          <a:stretch>
            <a:fillRect/>
          </a:stretch>
        </p:blipFill>
        <p:spPr>
          <a:xfrm>
            <a:off x="5589198" y="2258916"/>
            <a:ext cx="1865201" cy="1865201"/>
          </a:xfrm>
          <a:prstGeom prst="rect">
            <a:avLst/>
          </a:prstGeom>
        </p:spPr>
      </p:pic>
    </p:spTree>
    <p:extLst>
      <p:ext uri="{BB962C8B-B14F-4D97-AF65-F5344CB8AC3E}">
        <p14:creationId xmlns:p14="http://schemas.microsoft.com/office/powerpoint/2010/main" val="326858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8CBB57E-3FA9-3684-B413-47DD1C777B57}"/>
              </a:ext>
            </a:extLst>
          </p:cNvPr>
          <p:cNvSpPr>
            <a:spLocks noGrp="1"/>
          </p:cNvSpPr>
          <p:nvPr>
            <p:ph type="subTitle" idx="1"/>
          </p:nvPr>
        </p:nvSpPr>
        <p:spPr>
          <a:xfrm flipH="1">
            <a:off x="272461" y="1085562"/>
            <a:ext cx="7543800" cy="2972375"/>
          </a:xfrm>
        </p:spPr>
        <p:txBody>
          <a:bodyPr/>
          <a:lstStyle/>
          <a:p>
            <a:pPr marL="114300" indent="0" algn="just">
              <a:buNone/>
            </a:pPr>
            <a:r>
              <a:rPr lang="en-GB" sz="1800" b="1" dirty="0">
                <a:effectLst/>
                <a:latin typeface="Times New Roman" panose="02020603050405020304" pitchFamily="18" charset="0"/>
                <a:ea typeface="Times New Roman" panose="02020603050405020304" pitchFamily="18" charset="0"/>
              </a:rPr>
              <a:t>WEAR AND TEAR </a:t>
            </a:r>
            <a:endParaRPr lang="en-IN" sz="1800" dirty="0">
              <a:effectLst/>
              <a:latin typeface="Times New Roman" panose="02020603050405020304" pitchFamily="18" charset="0"/>
              <a:ea typeface="Times New Roman" panose="02020603050405020304" pitchFamily="18" charset="0"/>
            </a:endParaRPr>
          </a:p>
          <a:p>
            <a:pPr marL="114300" indent="0">
              <a:buNone/>
            </a:pPr>
            <a:r>
              <a:rPr lang="en-GB" sz="1600" dirty="0">
                <a:effectLst/>
                <a:latin typeface="Times New Roman" panose="02020603050405020304" pitchFamily="18" charset="0"/>
                <a:ea typeface="Times New Roman" panose="02020603050405020304" pitchFamily="18" charset="0"/>
              </a:rPr>
              <a:t>Ultrasonic sensors can play a pivotal role in monitoring the condition of elevator shafts by detecting wear and tear as well as the onset of rust. By strategically placing these sensors along the elevator shaft, we can continuously measure the thickness and integrity of the shaft’s surface. As the elevator moves, the ultrasonic sensor emits high-frequency sound waves, which bounce back off the shaft’s surface. Any inconsistencies in the reflected signal, such as a decrease in material thickness or the presence of rust, can be indicative of deterioration.</a:t>
            </a:r>
            <a:endParaRPr lang="en-IN" sz="1600" dirty="0"/>
          </a:p>
        </p:txBody>
      </p:sp>
      <p:sp>
        <p:nvSpPr>
          <p:cNvPr id="3" name="Title 2">
            <a:extLst>
              <a:ext uri="{FF2B5EF4-FFF2-40B4-BE49-F238E27FC236}">
                <a16:creationId xmlns:a16="http://schemas.microsoft.com/office/drawing/2014/main" id="{1826A20B-D76A-DB06-6594-08794972E26F}"/>
              </a:ext>
            </a:extLst>
          </p:cNvPr>
          <p:cNvSpPr>
            <a:spLocks noGrp="1"/>
          </p:cNvSpPr>
          <p:nvPr>
            <p:ph type="title"/>
          </p:nvPr>
        </p:nvSpPr>
        <p:spPr>
          <a:xfrm>
            <a:off x="399170" y="296178"/>
            <a:ext cx="7543800" cy="650100"/>
          </a:xfrm>
        </p:spPr>
        <p:txBody>
          <a:bodyPr/>
          <a:lstStyle/>
          <a:p>
            <a:r>
              <a:rPr lang="en-GB" sz="2800" b="1" dirty="0">
                <a:effectLst/>
                <a:latin typeface="Times New Roman" panose="02020603050405020304" pitchFamily="18" charset="0"/>
                <a:ea typeface="Times New Roman" panose="02020603050405020304" pitchFamily="18" charset="0"/>
              </a:rPr>
              <a:t>PARAMETERS ANALYSED</a:t>
            </a:r>
            <a:endParaRPr lang="en-IN" sz="2800" dirty="0"/>
          </a:p>
        </p:txBody>
      </p:sp>
    </p:spTree>
    <p:extLst>
      <p:ext uri="{BB962C8B-B14F-4D97-AF65-F5344CB8AC3E}">
        <p14:creationId xmlns:p14="http://schemas.microsoft.com/office/powerpoint/2010/main" val="423974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1DA34F0-633B-39FA-C426-82D4E96BC794}"/>
              </a:ext>
            </a:extLst>
          </p:cNvPr>
          <p:cNvSpPr>
            <a:spLocks noGrp="1"/>
          </p:cNvSpPr>
          <p:nvPr>
            <p:ph type="subTitle" idx="1"/>
          </p:nvPr>
        </p:nvSpPr>
        <p:spPr>
          <a:xfrm flipH="1">
            <a:off x="483477" y="206923"/>
            <a:ext cx="7543800" cy="4315839"/>
          </a:xfrm>
        </p:spPr>
        <p:txBody>
          <a:bodyPr/>
          <a:lstStyle/>
          <a:p>
            <a:pPr marL="114300" indent="0" algn="just">
              <a:buNone/>
            </a:pPr>
            <a:r>
              <a:rPr lang="en-GB" sz="2400" b="1" dirty="0">
                <a:effectLst/>
                <a:latin typeface="Times New Roman" panose="02020603050405020304" pitchFamily="18" charset="0"/>
                <a:ea typeface="Times New Roman" panose="02020603050405020304" pitchFamily="18" charset="0"/>
              </a:rPr>
              <a:t>FRAYING</a:t>
            </a:r>
            <a:endParaRPr lang="en-IN" sz="2400" dirty="0">
              <a:effectLst/>
              <a:latin typeface="Times New Roman" panose="02020603050405020304" pitchFamily="18" charset="0"/>
              <a:ea typeface="Times New Roman" panose="02020603050405020304" pitchFamily="18" charset="0"/>
            </a:endParaRPr>
          </a:p>
          <a:p>
            <a:pPr marL="114300" indent="0" algn="just">
              <a:buNone/>
            </a:pPr>
            <a:r>
              <a:rPr lang="en-GB" sz="1600" dirty="0">
                <a:effectLst/>
                <a:latin typeface="Times New Roman" panose="02020603050405020304" pitchFamily="18" charset="0"/>
                <a:ea typeface="Times New Roman" panose="02020603050405020304" pitchFamily="18" charset="0"/>
              </a:rPr>
              <a:t>Detecting fraying on elevator wires is a crucial element in maintaining elevator safety and preventing catastrophic failures. To achieve this, we can implement a state-of-the-art solution that harnesses the power of high-resolution cameras. By strategically positioning cameras within elevator shafts and cabins, we can continuously capture images of the elevator wires. These images are then subjected to advanced image processing techniques and computer vision algorithms designed to identify irregularities and signs of wear.</a:t>
            </a:r>
            <a:endParaRPr lang="en-IN" sz="1600" dirty="0">
              <a:effectLst/>
              <a:latin typeface="Times New Roman" panose="02020603050405020304" pitchFamily="18" charset="0"/>
              <a:ea typeface="Times New Roman" panose="02020603050405020304" pitchFamily="18" charset="0"/>
            </a:endParaRPr>
          </a:p>
          <a:p>
            <a:pPr marL="114300" indent="0" algn="just">
              <a:buNone/>
            </a:pPr>
            <a:r>
              <a:rPr lang="en-GB" sz="1600" dirty="0">
                <a:effectLst/>
                <a:latin typeface="Times New Roman" panose="02020603050405020304" pitchFamily="18" charset="0"/>
                <a:ea typeface="Times New Roman" panose="02020603050405020304" pitchFamily="18" charset="0"/>
              </a:rPr>
              <a:t>The image processing algorithms can detect subtle changes in wire texture, </a:t>
            </a:r>
            <a:r>
              <a:rPr lang="en-GB" sz="1600" dirty="0" err="1">
                <a:effectLst/>
                <a:latin typeface="Times New Roman" panose="02020603050405020304" pitchFamily="18" charset="0"/>
                <a:ea typeface="Times New Roman" panose="02020603050405020304" pitchFamily="18" charset="0"/>
              </a:rPr>
              <a:t>color</a:t>
            </a:r>
            <a:r>
              <a:rPr lang="en-GB" sz="1600" dirty="0">
                <a:effectLst/>
                <a:latin typeface="Times New Roman" panose="02020603050405020304" pitchFamily="18" charset="0"/>
                <a:ea typeface="Times New Roman" panose="02020603050405020304" pitchFamily="18" charset="0"/>
              </a:rPr>
              <a:t>, or alignment that may signify the presence of fraying or other forms of damage. For instance, they can recognize the fine details of wire strands and highlight any deviations from the expected pattern. Additionally, </a:t>
            </a:r>
            <a:r>
              <a:rPr lang="en-GB" sz="1600" dirty="0" err="1">
                <a:effectLst/>
                <a:latin typeface="Times New Roman" panose="02020603050405020304" pitchFamily="18" charset="0"/>
                <a:ea typeface="Times New Roman" panose="02020603050405020304" pitchFamily="18" charset="0"/>
              </a:rPr>
              <a:t>color</a:t>
            </a:r>
            <a:r>
              <a:rPr lang="en-GB" sz="1600" dirty="0">
                <a:effectLst/>
                <a:latin typeface="Times New Roman" panose="02020603050405020304" pitchFamily="18" charset="0"/>
                <a:ea typeface="Times New Roman" panose="02020603050405020304" pitchFamily="18" charset="0"/>
              </a:rPr>
              <a:t> and contrast analysis can reveal discolorations or variations along the length of the </a:t>
            </a:r>
            <a:r>
              <a:rPr lang="en-GB" sz="1800" dirty="0">
                <a:effectLst/>
                <a:latin typeface="Times New Roman" panose="02020603050405020304" pitchFamily="18" charset="0"/>
                <a:ea typeface="Times New Roman" panose="02020603050405020304" pitchFamily="18" charset="0"/>
              </a:rPr>
              <a:t>wire, which may indicate corrosion or degradation.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637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A3FBCC-08B0-3E2E-CFE0-8F0AF4D12C2F}"/>
              </a:ext>
            </a:extLst>
          </p:cNvPr>
          <p:cNvSpPr>
            <a:spLocks noGrp="1"/>
          </p:cNvSpPr>
          <p:nvPr>
            <p:ph type="subTitle" idx="1"/>
          </p:nvPr>
        </p:nvSpPr>
        <p:spPr>
          <a:xfrm flipH="1">
            <a:off x="392037" y="143618"/>
            <a:ext cx="7543800" cy="4168129"/>
          </a:xfrm>
        </p:spPr>
        <p:txBody>
          <a:bodyPr/>
          <a:lstStyle/>
          <a:p>
            <a:pPr marL="114300" indent="0" algn="just">
              <a:buNone/>
            </a:pPr>
            <a:r>
              <a:rPr lang="en-GB" sz="2400" b="1" dirty="0">
                <a:effectLst/>
                <a:latin typeface="Times New Roman" panose="02020603050405020304" pitchFamily="18" charset="0"/>
                <a:ea typeface="Times New Roman" panose="02020603050405020304" pitchFamily="18" charset="0"/>
              </a:rPr>
              <a:t>LOAD </a:t>
            </a:r>
            <a:endParaRPr lang="en-IN" sz="2400" dirty="0">
              <a:effectLst/>
              <a:latin typeface="Times New Roman" panose="02020603050405020304" pitchFamily="18" charset="0"/>
              <a:ea typeface="Times New Roman" panose="02020603050405020304" pitchFamily="18" charset="0"/>
            </a:endParaRPr>
          </a:p>
          <a:p>
            <a:pPr marL="114300" indent="0" algn="just">
              <a:buNone/>
            </a:pPr>
            <a:r>
              <a:rPr lang="en-GB" sz="1600" dirty="0">
                <a:effectLst/>
                <a:latin typeface="Times New Roman" panose="02020603050405020304" pitchFamily="18" charset="0"/>
                <a:ea typeface="Times New Roman" panose="02020603050405020304" pitchFamily="18" charset="0"/>
              </a:rPr>
              <a:t>Load is measured to determine at how much capacity an elevator is running at peak times and on average throughout the day. The amount of load an elevator is under greatly impacts the chances of total mechanical failures in the future. Load limits are set for elevators and most elevators do not run if the load exceeds their limit. But these limits are set keeping load limit of all components in mind. In the long run, wires stretch, motors get unbalanced, and in general things wear down. This of course changes the load limit of the system, sometimes drastically. We must hence determine the maximum load that a system can handle at regular intervals, weekly or daily evaluation may suffice. Load limits must also be reevaluated if we find some defects/wear and tear in any of the actively working mechanisms. Needless to say, the load will also be reevaluated after a maintenance fix. To prevent catastrophic failure of the whole apparats, this might be the single most important step.</a:t>
            </a:r>
            <a:endParaRPr lang="en-IN" sz="1600" dirty="0">
              <a:effectLst/>
              <a:latin typeface="Times New Roman" panose="02020603050405020304" pitchFamily="18" charset="0"/>
              <a:ea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426522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C725224B-F9E9-8896-1C2F-6CCA8BAFE384}"/>
              </a:ext>
            </a:extLst>
          </p:cNvPr>
          <p:cNvSpPr>
            <a:spLocks noGrp="1"/>
          </p:cNvSpPr>
          <p:nvPr>
            <p:ph type="subTitle" idx="1"/>
          </p:nvPr>
        </p:nvSpPr>
        <p:spPr>
          <a:xfrm>
            <a:off x="237906" y="178264"/>
            <a:ext cx="7543800" cy="4710259"/>
          </a:xfrm>
        </p:spPr>
        <p:txBody>
          <a:bodyPr/>
          <a:lstStyle/>
          <a:p>
            <a:pPr marL="114300" indent="0">
              <a:buNone/>
            </a:pPr>
            <a:r>
              <a:rPr lang="en-GB" sz="1800" b="1" dirty="0">
                <a:effectLst/>
                <a:latin typeface="Times New Roman" panose="02020603050405020304" pitchFamily="18" charset="0"/>
                <a:ea typeface="Times New Roman" panose="02020603050405020304" pitchFamily="18" charset="0"/>
              </a:rPr>
              <a:t>ACCELERATION</a:t>
            </a:r>
            <a:endParaRPr lang="en-IN" sz="1800" dirty="0">
              <a:effectLst/>
              <a:latin typeface="Times New Roman" panose="02020603050405020304" pitchFamily="18" charset="0"/>
              <a:ea typeface="Times New Roman" panose="02020603050405020304" pitchFamily="18" charset="0"/>
            </a:endParaRPr>
          </a:p>
          <a:p>
            <a:pPr marL="114300" indent="0">
              <a:buNone/>
            </a:pPr>
            <a:r>
              <a:rPr lang="en-GB" sz="1600" dirty="0">
                <a:effectLst/>
                <a:latin typeface="Times New Roman" panose="02020603050405020304" pitchFamily="18" charset="0"/>
                <a:ea typeface="Times New Roman" panose="02020603050405020304" pitchFamily="18" charset="0"/>
              </a:rPr>
              <a:t>Monitoring acceleration is a crucial aspect of condition monitoring for elevators, providing valuable insights into the operational health and performance of the system. Here’s a detailed explanation of how monitoring acceleration aids in elevator condition monitoring:</a:t>
            </a:r>
            <a:endParaRPr lang="en-IN" sz="1600" dirty="0">
              <a:effectLst/>
              <a:latin typeface="Times New Roman" panose="02020603050405020304" pitchFamily="18" charset="0"/>
              <a:ea typeface="Times New Roman" panose="02020603050405020304" pitchFamily="18" charset="0"/>
            </a:endParaRPr>
          </a:p>
          <a:p>
            <a:pPr marL="114300" indent="0">
              <a:buNone/>
            </a:pPr>
            <a:r>
              <a:rPr lang="en-GB" sz="1800" b="1" dirty="0">
                <a:effectLst/>
                <a:latin typeface="Times New Roman" panose="02020603050405020304" pitchFamily="18" charset="0"/>
                <a:ea typeface="Times New Roman" panose="02020603050405020304" pitchFamily="18" charset="0"/>
              </a:rPr>
              <a:t>Vibration Analysis</a:t>
            </a:r>
            <a:endParaRPr lang="en-IN" sz="1800" dirty="0">
              <a:effectLst/>
              <a:latin typeface="Times New Roman" panose="02020603050405020304" pitchFamily="18" charset="0"/>
              <a:ea typeface="Times New Roman" panose="02020603050405020304" pitchFamily="18" charset="0"/>
            </a:endParaRPr>
          </a:p>
          <a:p>
            <a:pPr marL="114300" indent="0">
              <a:buNone/>
            </a:pPr>
            <a:r>
              <a:rPr lang="en-GB" sz="1600" dirty="0">
                <a:effectLst/>
                <a:latin typeface="Times New Roman" panose="02020603050405020304" pitchFamily="18" charset="0"/>
                <a:ea typeface="Times New Roman" panose="02020603050405020304" pitchFamily="18" charset="0"/>
              </a:rPr>
              <a:t>Accelerometers, which are sensors designed to measure acceleration, can be strategically placed on key components of the elevator system, such as the cabin, counterweight, and machinery. By continuously monitoring acceleration data, engineers can conduct vibration analysis. Unusual or excessive vibrations can indicate issues such as misalignment, imbalances, or wear in the mechanical components. Early detection through vibration analysis enables pre-emptive maintenance, preventing potential breakdowns and ensuring smooth and safe operation.</a:t>
            </a:r>
          </a:p>
          <a:p>
            <a:pPr marL="114300" indent="0">
              <a:buNone/>
            </a:pPr>
            <a:br>
              <a:rPr lang="en-GB" sz="1100" dirty="0">
                <a:effectLst/>
                <a:latin typeface="Times New Roman" panose="02020603050405020304" pitchFamily="18" charset="0"/>
                <a:ea typeface="Times New Roman" panose="02020603050405020304" pitchFamily="18" charset="0"/>
              </a:rPr>
            </a:br>
            <a:br>
              <a:rPr lang="en-GB"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114300" indent="0">
              <a:buNone/>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2973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81E7DD1-51F9-4318-AB57-6C5260A3EC24}"/>
              </a:ext>
            </a:extLst>
          </p:cNvPr>
          <p:cNvSpPr>
            <a:spLocks noGrp="1"/>
          </p:cNvSpPr>
          <p:nvPr>
            <p:ph type="subTitle" idx="1"/>
          </p:nvPr>
        </p:nvSpPr>
        <p:spPr>
          <a:xfrm flipH="1">
            <a:off x="181022" y="249126"/>
            <a:ext cx="7543800" cy="3042713"/>
          </a:xfrm>
        </p:spPr>
        <p:txBody>
          <a:bodyPr/>
          <a:lstStyle/>
          <a:p>
            <a:pPr marL="114300" indent="0">
              <a:buNone/>
            </a:pPr>
            <a:r>
              <a:rPr lang="en-GB" sz="2000" b="1" dirty="0">
                <a:effectLst/>
                <a:latin typeface="Times New Roman" panose="02020603050405020304" pitchFamily="18" charset="0"/>
                <a:ea typeface="Times New Roman" panose="02020603050405020304" pitchFamily="18" charset="0"/>
              </a:rPr>
              <a:t>Data-Driven Predictive Maintenance</a:t>
            </a:r>
            <a:endParaRPr lang="en-IN" sz="2000" dirty="0">
              <a:effectLst/>
              <a:latin typeface="Times New Roman" panose="02020603050405020304" pitchFamily="18" charset="0"/>
              <a:ea typeface="Times New Roman" panose="02020603050405020304" pitchFamily="18" charset="0"/>
            </a:endParaRPr>
          </a:p>
          <a:p>
            <a:pPr marL="114300" indent="0">
              <a:buNone/>
            </a:pPr>
            <a:r>
              <a:rPr lang="en-GB" sz="1600" dirty="0">
                <a:effectLst/>
                <a:latin typeface="Times New Roman" panose="02020603050405020304" pitchFamily="18" charset="0"/>
                <a:ea typeface="Times New Roman" panose="02020603050405020304" pitchFamily="18" charset="0"/>
              </a:rPr>
              <a:t>Leveraging acceleration data in combination with data analytics and machine learning enables the development of predictive maintenance models. These models can forecast potential failures based on historical acceleration patterns, usage trends, and the condition of components. Predictive maintenance ensures that maintenance activities are conducted precisely when needed, maximizing equipment reliability while minimizing unnecessary downtime and costs.</a:t>
            </a:r>
            <a:endParaRPr lang="en-IN" sz="1600" dirty="0"/>
          </a:p>
        </p:txBody>
      </p:sp>
    </p:spTree>
    <p:extLst>
      <p:ext uri="{BB962C8B-B14F-4D97-AF65-F5344CB8AC3E}">
        <p14:creationId xmlns:p14="http://schemas.microsoft.com/office/powerpoint/2010/main" val="70404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4FD7D-DC64-A391-7FD7-874CFA5124A8}"/>
              </a:ext>
            </a:extLst>
          </p:cNvPr>
          <p:cNvSpPr>
            <a:spLocks noGrp="1"/>
          </p:cNvSpPr>
          <p:nvPr>
            <p:ph type="title"/>
          </p:nvPr>
        </p:nvSpPr>
        <p:spPr/>
        <p:txBody>
          <a:bodyPr/>
          <a:lstStyle/>
          <a:p>
            <a:r>
              <a:rPr lang="en-GB" dirty="0"/>
              <a:t>ARCHITECTURE</a:t>
            </a:r>
            <a:endParaRPr lang="en-IN" dirty="0"/>
          </a:p>
        </p:txBody>
      </p:sp>
      <p:pic>
        <p:nvPicPr>
          <p:cNvPr id="1026" name="Picture 2">
            <a:extLst>
              <a:ext uri="{FF2B5EF4-FFF2-40B4-BE49-F238E27FC236}">
                <a16:creationId xmlns:a16="http://schemas.microsoft.com/office/drawing/2014/main" id="{3F091814-6215-5F07-B441-235D71CEE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023650"/>
            <a:ext cx="6089235" cy="394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1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E5251A-10D5-520B-46D2-D812B71D3BDE}"/>
              </a:ext>
            </a:extLst>
          </p:cNvPr>
          <p:cNvSpPr>
            <a:spLocks noGrp="1"/>
          </p:cNvSpPr>
          <p:nvPr>
            <p:ph type="title"/>
          </p:nvPr>
        </p:nvSpPr>
        <p:spPr>
          <a:xfrm>
            <a:off x="164669" y="65153"/>
            <a:ext cx="7543800" cy="650100"/>
          </a:xfrm>
        </p:spPr>
        <p:txBody>
          <a:bodyPr/>
          <a:lstStyle/>
          <a:p>
            <a:r>
              <a:rPr lang="en-GB" dirty="0"/>
              <a:t>RESULT</a:t>
            </a:r>
            <a:br>
              <a:rPr lang="en-GB" dirty="0"/>
            </a:br>
            <a:endParaRPr lang="en-IN" dirty="0"/>
          </a:p>
        </p:txBody>
      </p:sp>
      <p:sp>
        <p:nvSpPr>
          <p:cNvPr id="4" name="Subtitle 1">
            <a:extLst>
              <a:ext uri="{FF2B5EF4-FFF2-40B4-BE49-F238E27FC236}">
                <a16:creationId xmlns:a16="http://schemas.microsoft.com/office/drawing/2014/main" id="{03314D00-6D9D-7D0B-507E-9CB3832C274B}"/>
              </a:ext>
            </a:extLst>
          </p:cNvPr>
          <p:cNvSpPr>
            <a:spLocks noGrp="1"/>
          </p:cNvSpPr>
          <p:nvPr>
            <p:ph type="subTitle" idx="1"/>
          </p:nvPr>
        </p:nvSpPr>
        <p:spPr>
          <a:xfrm flipH="1">
            <a:off x="164669" y="715253"/>
            <a:ext cx="7543800" cy="2831700"/>
          </a:xfrm>
        </p:spPr>
        <p:txBody>
          <a:bodyPr/>
          <a:lstStyle/>
          <a:p>
            <a:pPr marL="114300" indent="0">
              <a:buNone/>
            </a:pPr>
            <a:r>
              <a:rPr lang="en-GB" sz="1600" dirty="0">
                <a:latin typeface="Times New Roman" panose="02020603050405020304" pitchFamily="18" charset="0"/>
                <a:cs typeface="Times New Roman" panose="02020603050405020304" pitchFamily="18" charset="0"/>
              </a:rPr>
              <a:t>Output of load cell</a:t>
            </a:r>
            <a:endParaRPr lang="en-IN"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DF9E88E-CEE0-4D4D-F389-F062ED7DA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99" y="1203114"/>
            <a:ext cx="5004115" cy="377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29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E5052AB-E335-9055-EACB-5D02132F4F55}"/>
              </a:ext>
            </a:extLst>
          </p:cNvPr>
          <p:cNvSpPr>
            <a:spLocks noGrp="1"/>
          </p:cNvSpPr>
          <p:nvPr>
            <p:ph type="subTitle" idx="1"/>
          </p:nvPr>
        </p:nvSpPr>
        <p:spPr/>
        <p:txBody>
          <a:bodyPr/>
          <a:lstStyle/>
          <a:p>
            <a:r>
              <a:rPr lang="en-GB" sz="1600" dirty="0">
                <a:latin typeface="Times New Roman" panose="02020603050405020304" pitchFamily="18" charset="0"/>
                <a:cs typeface="Times New Roman" panose="02020603050405020304" pitchFamily="18" charset="0"/>
              </a:rPr>
              <a:t>Enhanced Safety</a:t>
            </a:r>
          </a:p>
          <a:p>
            <a:r>
              <a:rPr lang="en-GB" sz="1600" dirty="0">
                <a:latin typeface="Times New Roman" panose="02020603050405020304" pitchFamily="18" charset="0"/>
                <a:cs typeface="Times New Roman" panose="02020603050405020304" pitchFamily="18" charset="0"/>
              </a:rPr>
              <a:t>Predictive Maintenance Efficiency</a:t>
            </a:r>
          </a:p>
          <a:p>
            <a:r>
              <a:rPr lang="en-GB" sz="1600" dirty="0">
                <a:latin typeface="Times New Roman" panose="02020603050405020304" pitchFamily="18" charset="0"/>
                <a:cs typeface="Times New Roman" panose="02020603050405020304" pitchFamily="18" charset="0"/>
              </a:rPr>
              <a:t>Substantial Cost Savings</a:t>
            </a:r>
          </a:p>
          <a:p>
            <a:r>
              <a:rPr lang="en-GB" sz="1600" dirty="0">
                <a:latin typeface="Times New Roman" panose="02020603050405020304" pitchFamily="18" charset="0"/>
                <a:cs typeface="Times New Roman" panose="02020603050405020304" pitchFamily="18" charset="0"/>
              </a:rPr>
              <a:t>Data-Driven Solutions</a:t>
            </a:r>
          </a:p>
          <a:p>
            <a:r>
              <a:rPr lang="en-GB" sz="1600" dirty="0">
                <a:latin typeface="Times New Roman" panose="02020603050405020304" pitchFamily="18" charset="0"/>
                <a:cs typeface="Times New Roman" panose="02020603050405020304" pitchFamily="18" charset="0"/>
              </a:rPr>
              <a:t>Versatility and Adaptability</a:t>
            </a:r>
          </a:p>
          <a:p>
            <a:r>
              <a:rPr lang="en-GB" sz="1600" dirty="0">
                <a:latin typeface="Times New Roman" panose="02020603050405020304" pitchFamily="18" charset="0"/>
                <a:cs typeface="Times New Roman" panose="02020603050405020304" pitchFamily="18" charset="0"/>
              </a:rPr>
              <a:t>Preservation of Building Assets</a:t>
            </a:r>
          </a:p>
          <a:p>
            <a:r>
              <a:rPr lang="en-GB" sz="1600" dirty="0">
                <a:latin typeface="Times New Roman" panose="02020603050405020304" pitchFamily="18" charset="0"/>
                <a:cs typeface="Times New Roman" panose="02020603050405020304" pitchFamily="18" charset="0"/>
              </a:rPr>
              <a:t>Legal Liability Mitigation</a:t>
            </a:r>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D9C60AC-473A-DB2E-CCBB-A9FBFFEA99CF}"/>
              </a:ext>
            </a:extLst>
          </p:cNvPr>
          <p:cNvSpPr>
            <a:spLocks noGrp="1"/>
          </p:cNvSpPr>
          <p:nvPr>
            <p:ph type="title"/>
          </p:nvPr>
        </p:nvSpPr>
        <p:spPr/>
        <p:txBody>
          <a:bodyPr/>
          <a:lstStyle/>
          <a:p>
            <a:r>
              <a:rPr lang="en-GB" dirty="0"/>
              <a:t>OUTCOME </a:t>
            </a:r>
            <a:endParaRPr lang="en-IN" dirty="0"/>
          </a:p>
        </p:txBody>
      </p:sp>
    </p:spTree>
    <p:extLst>
      <p:ext uri="{BB962C8B-B14F-4D97-AF65-F5344CB8AC3E}">
        <p14:creationId xmlns:p14="http://schemas.microsoft.com/office/powerpoint/2010/main" val="242787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DDDDD"/>
            </a:gs>
            <a:gs pos="100000">
              <a:srgbClr val="919191"/>
            </a:gs>
          </a:gsLst>
          <a:lin ang="5400012" scaled="0"/>
        </a:gradFill>
        <a:effectLst/>
      </p:bgPr>
    </p:bg>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1372050" y="373553"/>
            <a:ext cx="639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98" name="Google Shape;298;p35"/>
          <p:cNvSpPr txBox="1">
            <a:spLocks noGrp="1"/>
          </p:cNvSpPr>
          <p:nvPr>
            <p:ph type="subTitle" idx="1"/>
          </p:nvPr>
        </p:nvSpPr>
        <p:spPr>
          <a:xfrm flipH="1">
            <a:off x="4165685" y="1591225"/>
            <a:ext cx="24099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Current issues with lift</a:t>
            </a:r>
            <a:endParaRPr dirty="0"/>
          </a:p>
        </p:txBody>
      </p:sp>
      <p:sp>
        <p:nvSpPr>
          <p:cNvPr id="299" name="Google Shape;299;p35"/>
          <p:cNvSpPr txBox="1">
            <a:spLocks noGrp="1"/>
          </p:cNvSpPr>
          <p:nvPr>
            <p:ph type="subTitle" idx="2"/>
          </p:nvPr>
        </p:nvSpPr>
        <p:spPr>
          <a:xfrm>
            <a:off x="4165685" y="3783001"/>
            <a:ext cx="24099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others doing</a:t>
            </a:r>
            <a:endParaRPr dirty="0"/>
          </a:p>
          <a:p>
            <a:pPr marL="0" lvl="0" indent="0" algn="l" rtl="0">
              <a:spcBef>
                <a:spcPts val="0"/>
              </a:spcBef>
              <a:spcAft>
                <a:spcPts val="0"/>
              </a:spcAft>
              <a:buNone/>
            </a:pPr>
            <a:endParaRPr dirty="0"/>
          </a:p>
        </p:txBody>
      </p:sp>
      <p:sp>
        <p:nvSpPr>
          <p:cNvPr id="300" name="Google Shape;300;p35"/>
          <p:cNvSpPr txBox="1">
            <a:spLocks noGrp="1"/>
          </p:cNvSpPr>
          <p:nvPr>
            <p:ph type="subTitle" idx="3"/>
          </p:nvPr>
        </p:nvSpPr>
        <p:spPr>
          <a:xfrm>
            <a:off x="4165685" y="2673654"/>
            <a:ext cx="24099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Our solution</a:t>
            </a:r>
            <a:endParaRPr dirty="0"/>
          </a:p>
        </p:txBody>
      </p:sp>
      <p:sp>
        <p:nvSpPr>
          <p:cNvPr id="301" name="Google Shape;301;p35"/>
          <p:cNvSpPr txBox="1">
            <a:spLocks noGrp="1"/>
          </p:cNvSpPr>
          <p:nvPr>
            <p:ph type="subTitle" idx="4"/>
          </p:nvPr>
        </p:nvSpPr>
        <p:spPr>
          <a:xfrm flipH="1">
            <a:off x="4165685" y="1008700"/>
            <a:ext cx="2634000" cy="7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t>
            </a:r>
            <a:endParaRPr dirty="0"/>
          </a:p>
        </p:txBody>
      </p:sp>
      <p:sp>
        <p:nvSpPr>
          <p:cNvPr id="302" name="Google Shape;302;p35"/>
          <p:cNvSpPr txBox="1">
            <a:spLocks noGrp="1"/>
          </p:cNvSpPr>
          <p:nvPr>
            <p:ph type="subTitle" idx="5"/>
          </p:nvPr>
        </p:nvSpPr>
        <p:spPr>
          <a:xfrm>
            <a:off x="4165685" y="3181426"/>
            <a:ext cx="2409900" cy="7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a:t>
            </a:r>
            <a:endParaRPr dirty="0"/>
          </a:p>
        </p:txBody>
      </p:sp>
      <p:sp>
        <p:nvSpPr>
          <p:cNvPr id="303" name="Google Shape;303;p35"/>
          <p:cNvSpPr txBox="1">
            <a:spLocks noGrp="1"/>
          </p:cNvSpPr>
          <p:nvPr>
            <p:ph type="subTitle" idx="6"/>
          </p:nvPr>
        </p:nvSpPr>
        <p:spPr>
          <a:xfrm>
            <a:off x="4165685" y="2186829"/>
            <a:ext cx="2680800" cy="65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304" name="Google Shape;304;p35"/>
          <p:cNvSpPr/>
          <p:nvPr/>
        </p:nvSpPr>
        <p:spPr>
          <a:xfrm>
            <a:off x="2511103" y="1285959"/>
            <a:ext cx="940343" cy="940302"/>
          </a:xfrm>
          <a:custGeom>
            <a:avLst/>
            <a:gdLst/>
            <a:ahLst/>
            <a:cxnLst/>
            <a:rect l="l" t="t" r="r" b="b"/>
            <a:pathLst>
              <a:path w="23018" h="23017" extrusionOk="0">
                <a:moveTo>
                  <a:pt x="23017" y="11508"/>
                </a:moveTo>
                <a:cubicBezTo>
                  <a:pt x="23017" y="17880"/>
                  <a:pt x="17880" y="23017"/>
                  <a:pt x="11509" y="23017"/>
                </a:cubicBezTo>
                <a:cubicBezTo>
                  <a:pt x="5138" y="23017"/>
                  <a:pt x="1" y="17880"/>
                  <a:pt x="1" y="11508"/>
                </a:cubicBezTo>
                <a:cubicBezTo>
                  <a:pt x="1" y="5171"/>
                  <a:pt x="5138" y="0"/>
                  <a:pt x="11509" y="0"/>
                </a:cubicBezTo>
                <a:cubicBezTo>
                  <a:pt x="17880" y="0"/>
                  <a:pt x="23017" y="5171"/>
                  <a:pt x="23017" y="11508"/>
                </a:cubicBezTo>
                <a:close/>
              </a:path>
            </a:pathLst>
          </a:custGeom>
          <a:solidFill>
            <a:srgbClr val="CCCCC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565601" y="1333424"/>
            <a:ext cx="831308" cy="831308"/>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2"/>
                </a:solidFill>
                <a:latin typeface="Chivo Black"/>
                <a:ea typeface="Chivo Black"/>
                <a:cs typeface="Chivo Black"/>
                <a:sym typeface="Chivo Black"/>
              </a:rPr>
              <a:t>01</a:t>
            </a:r>
            <a:endParaRPr sz="2600" dirty="0">
              <a:solidFill>
                <a:schemeClr val="accent2"/>
              </a:solidFill>
              <a:latin typeface="Chivo Black"/>
              <a:ea typeface="Chivo Black"/>
              <a:cs typeface="Chivo Black"/>
              <a:sym typeface="Chivo Black"/>
            </a:endParaRPr>
          </a:p>
        </p:txBody>
      </p:sp>
      <p:sp>
        <p:nvSpPr>
          <p:cNvPr id="306" name="Google Shape;306;p35"/>
          <p:cNvSpPr/>
          <p:nvPr/>
        </p:nvSpPr>
        <p:spPr>
          <a:xfrm>
            <a:off x="2622837" y="1390659"/>
            <a:ext cx="716839" cy="718187"/>
          </a:xfrm>
          <a:custGeom>
            <a:avLst/>
            <a:gdLst/>
            <a:ahLst/>
            <a:cxnLst/>
            <a:rect l="l" t="t" r="r" b="b"/>
            <a:pathLst>
              <a:path w="17547" h="17580" extrusionOk="0">
                <a:moveTo>
                  <a:pt x="8774" y="17580"/>
                </a:moveTo>
                <a:cubicBezTo>
                  <a:pt x="3937" y="17580"/>
                  <a:pt x="1" y="13610"/>
                  <a:pt x="1" y="8773"/>
                </a:cubicBezTo>
                <a:cubicBezTo>
                  <a:pt x="1" y="3937"/>
                  <a:pt x="3937" y="1"/>
                  <a:pt x="8774" y="1"/>
                </a:cubicBezTo>
                <a:cubicBezTo>
                  <a:pt x="13611" y="1"/>
                  <a:pt x="17547" y="3937"/>
                  <a:pt x="17547" y="8773"/>
                </a:cubicBezTo>
                <a:cubicBezTo>
                  <a:pt x="17547" y="13610"/>
                  <a:pt x="13611" y="17580"/>
                  <a:pt x="8774" y="17580"/>
                </a:cubicBezTo>
                <a:close/>
                <a:moveTo>
                  <a:pt x="8774" y="1335"/>
                </a:moveTo>
                <a:cubicBezTo>
                  <a:pt x="4671" y="1335"/>
                  <a:pt x="1335" y="4671"/>
                  <a:pt x="1335" y="8773"/>
                </a:cubicBezTo>
                <a:cubicBezTo>
                  <a:pt x="1335" y="12876"/>
                  <a:pt x="4671" y="16245"/>
                  <a:pt x="8774" y="16245"/>
                </a:cubicBezTo>
                <a:cubicBezTo>
                  <a:pt x="12877" y="16245"/>
                  <a:pt x="16246" y="12876"/>
                  <a:pt x="16246" y="8773"/>
                </a:cubicBezTo>
                <a:cubicBezTo>
                  <a:pt x="16246" y="4671"/>
                  <a:pt x="12877" y="1335"/>
                  <a:pt x="8774" y="133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2636482" y="1402915"/>
            <a:ext cx="690938" cy="690938"/>
          </a:xfrm>
          <a:custGeom>
            <a:avLst/>
            <a:gdLst/>
            <a:ahLst/>
            <a:cxnLst/>
            <a:rect l="l" t="t" r="r" b="b"/>
            <a:pathLst>
              <a:path w="16913" h="16913" extrusionOk="0">
                <a:moveTo>
                  <a:pt x="8440" y="16913"/>
                </a:moveTo>
                <a:cubicBezTo>
                  <a:pt x="3770" y="16913"/>
                  <a:pt x="0" y="13143"/>
                  <a:pt x="0" y="8473"/>
                </a:cubicBezTo>
                <a:cubicBezTo>
                  <a:pt x="0" y="3803"/>
                  <a:pt x="3770" y="1"/>
                  <a:pt x="8440" y="1"/>
                </a:cubicBezTo>
                <a:cubicBezTo>
                  <a:pt x="13110" y="1"/>
                  <a:pt x="16913" y="3803"/>
                  <a:pt x="16913" y="8473"/>
                </a:cubicBezTo>
                <a:cubicBezTo>
                  <a:pt x="16879" y="13143"/>
                  <a:pt x="13110" y="16913"/>
                  <a:pt x="8440" y="16913"/>
                </a:cubicBezTo>
                <a:close/>
                <a:moveTo>
                  <a:pt x="8440" y="701"/>
                </a:moveTo>
                <a:cubicBezTo>
                  <a:pt x="4137" y="701"/>
                  <a:pt x="668" y="4170"/>
                  <a:pt x="668" y="8473"/>
                </a:cubicBezTo>
                <a:cubicBezTo>
                  <a:pt x="668" y="12777"/>
                  <a:pt x="4137" y="16279"/>
                  <a:pt x="8440" y="16279"/>
                </a:cubicBezTo>
                <a:cubicBezTo>
                  <a:pt x="12743" y="16279"/>
                  <a:pt x="16245" y="12777"/>
                  <a:pt x="16245" y="8473"/>
                </a:cubicBezTo>
                <a:cubicBezTo>
                  <a:pt x="16245" y="4170"/>
                  <a:pt x="12743" y="701"/>
                  <a:pt x="8440" y="7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511103" y="2382525"/>
            <a:ext cx="940343" cy="940302"/>
          </a:xfrm>
          <a:custGeom>
            <a:avLst/>
            <a:gdLst/>
            <a:ahLst/>
            <a:cxnLst/>
            <a:rect l="l" t="t" r="r" b="b"/>
            <a:pathLst>
              <a:path w="23018" h="23017" extrusionOk="0">
                <a:moveTo>
                  <a:pt x="23017" y="11508"/>
                </a:moveTo>
                <a:cubicBezTo>
                  <a:pt x="23017" y="17880"/>
                  <a:pt x="17880" y="23017"/>
                  <a:pt x="11509" y="23017"/>
                </a:cubicBezTo>
                <a:cubicBezTo>
                  <a:pt x="5138" y="23017"/>
                  <a:pt x="1" y="17880"/>
                  <a:pt x="1" y="11508"/>
                </a:cubicBezTo>
                <a:cubicBezTo>
                  <a:pt x="1" y="5171"/>
                  <a:pt x="5138" y="0"/>
                  <a:pt x="11509" y="0"/>
                </a:cubicBezTo>
                <a:cubicBezTo>
                  <a:pt x="17880" y="0"/>
                  <a:pt x="23017" y="5171"/>
                  <a:pt x="23017" y="11508"/>
                </a:cubicBezTo>
                <a:close/>
              </a:path>
            </a:pathLst>
          </a:custGeom>
          <a:solidFill>
            <a:srgbClr val="CCCCC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565601" y="2437024"/>
            <a:ext cx="831308" cy="831308"/>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2"/>
                </a:solidFill>
                <a:latin typeface="Chivo Black"/>
                <a:ea typeface="Chivo Black"/>
                <a:cs typeface="Chivo Black"/>
                <a:sym typeface="Chivo Black"/>
              </a:rPr>
              <a:t>02</a:t>
            </a:r>
            <a:endParaRPr sz="2600">
              <a:solidFill>
                <a:schemeClr val="accent2"/>
              </a:solidFill>
              <a:latin typeface="Chivo Black"/>
              <a:ea typeface="Chivo Black"/>
              <a:cs typeface="Chivo Black"/>
              <a:sym typeface="Chivo Black"/>
            </a:endParaRPr>
          </a:p>
        </p:txBody>
      </p:sp>
      <p:sp>
        <p:nvSpPr>
          <p:cNvPr id="310" name="Google Shape;310;p35"/>
          <p:cNvSpPr/>
          <p:nvPr/>
        </p:nvSpPr>
        <p:spPr>
          <a:xfrm>
            <a:off x="2622837" y="2494259"/>
            <a:ext cx="716839" cy="718187"/>
          </a:xfrm>
          <a:custGeom>
            <a:avLst/>
            <a:gdLst/>
            <a:ahLst/>
            <a:cxnLst/>
            <a:rect l="l" t="t" r="r" b="b"/>
            <a:pathLst>
              <a:path w="17547" h="17580" extrusionOk="0">
                <a:moveTo>
                  <a:pt x="8774" y="17580"/>
                </a:moveTo>
                <a:cubicBezTo>
                  <a:pt x="3937" y="17580"/>
                  <a:pt x="1" y="13610"/>
                  <a:pt x="1" y="8773"/>
                </a:cubicBezTo>
                <a:cubicBezTo>
                  <a:pt x="1" y="3937"/>
                  <a:pt x="3937" y="1"/>
                  <a:pt x="8774" y="1"/>
                </a:cubicBezTo>
                <a:cubicBezTo>
                  <a:pt x="13611" y="1"/>
                  <a:pt x="17547" y="3937"/>
                  <a:pt x="17547" y="8773"/>
                </a:cubicBezTo>
                <a:cubicBezTo>
                  <a:pt x="17547" y="13610"/>
                  <a:pt x="13611" y="17580"/>
                  <a:pt x="8774" y="17580"/>
                </a:cubicBezTo>
                <a:close/>
                <a:moveTo>
                  <a:pt x="8774" y="1335"/>
                </a:moveTo>
                <a:cubicBezTo>
                  <a:pt x="4671" y="1335"/>
                  <a:pt x="1335" y="4671"/>
                  <a:pt x="1335" y="8773"/>
                </a:cubicBezTo>
                <a:cubicBezTo>
                  <a:pt x="1335" y="12876"/>
                  <a:pt x="4671" y="16245"/>
                  <a:pt x="8774" y="16245"/>
                </a:cubicBezTo>
                <a:cubicBezTo>
                  <a:pt x="12877" y="16245"/>
                  <a:pt x="16246" y="12876"/>
                  <a:pt x="16246" y="8773"/>
                </a:cubicBezTo>
                <a:cubicBezTo>
                  <a:pt x="16246" y="4671"/>
                  <a:pt x="12877" y="1335"/>
                  <a:pt x="8774" y="133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2636482" y="2506515"/>
            <a:ext cx="690938" cy="690938"/>
          </a:xfrm>
          <a:custGeom>
            <a:avLst/>
            <a:gdLst/>
            <a:ahLst/>
            <a:cxnLst/>
            <a:rect l="l" t="t" r="r" b="b"/>
            <a:pathLst>
              <a:path w="16913" h="16913" extrusionOk="0">
                <a:moveTo>
                  <a:pt x="8440" y="16913"/>
                </a:moveTo>
                <a:cubicBezTo>
                  <a:pt x="3770" y="16913"/>
                  <a:pt x="0" y="13143"/>
                  <a:pt x="0" y="8473"/>
                </a:cubicBezTo>
                <a:cubicBezTo>
                  <a:pt x="0" y="3803"/>
                  <a:pt x="3770" y="1"/>
                  <a:pt x="8440" y="1"/>
                </a:cubicBezTo>
                <a:cubicBezTo>
                  <a:pt x="13110" y="1"/>
                  <a:pt x="16913" y="3803"/>
                  <a:pt x="16913" y="8473"/>
                </a:cubicBezTo>
                <a:cubicBezTo>
                  <a:pt x="16879" y="13143"/>
                  <a:pt x="13110" y="16913"/>
                  <a:pt x="8440" y="16913"/>
                </a:cubicBezTo>
                <a:close/>
                <a:moveTo>
                  <a:pt x="8440" y="701"/>
                </a:moveTo>
                <a:cubicBezTo>
                  <a:pt x="4137" y="701"/>
                  <a:pt x="668" y="4170"/>
                  <a:pt x="668" y="8473"/>
                </a:cubicBezTo>
                <a:cubicBezTo>
                  <a:pt x="668" y="12777"/>
                  <a:pt x="4137" y="16279"/>
                  <a:pt x="8440" y="16279"/>
                </a:cubicBezTo>
                <a:cubicBezTo>
                  <a:pt x="12743" y="16279"/>
                  <a:pt x="16245" y="12777"/>
                  <a:pt x="16245" y="8473"/>
                </a:cubicBezTo>
                <a:cubicBezTo>
                  <a:pt x="16245" y="4170"/>
                  <a:pt x="12743" y="701"/>
                  <a:pt x="8440" y="7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2511103" y="3486125"/>
            <a:ext cx="940343" cy="940302"/>
          </a:xfrm>
          <a:custGeom>
            <a:avLst/>
            <a:gdLst/>
            <a:ahLst/>
            <a:cxnLst/>
            <a:rect l="l" t="t" r="r" b="b"/>
            <a:pathLst>
              <a:path w="23018" h="23017" extrusionOk="0">
                <a:moveTo>
                  <a:pt x="23017" y="11508"/>
                </a:moveTo>
                <a:cubicBezTo>
                  <a:pt x="23017" y="17880"/>
                  <a:pt x="17880" y="23017"/>
                  <a:pt x="11509" y="23017"/>
                </a:cubicBezTo>
                <a:cubicBezTo>
                  <a:pt x="5138" y="23017"/>
                  <a:pt x="1" y="17880"/>
                  <a:pt x="1" y="11508"/>
                </a:cubicBezTo>
                <a:cubicBezTo>
                  <a:pt x="1" y="5171"/>
                  <a:pt x="5138" y="0"/>
                  <a:pt x="11509" y="0"/>
                </a:cubicBezTo>
                <a:cubicBezTo>
                  <a:pt x="17880" y="0"/>
                  <a:pt x="23017" y="5171"/>
                  <a:pt x="23017" y="11508"/>
                </a:cubicBezTo>
                <a:close/>
              </a:path>
            </a:pathLst>
          </a:custGeom>
          <a:solidFill>
            <a:srgbClr val="CCCCC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2565601" y="3540624"/>
            <a:ext cx="831308" cy="831308"/>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2"/>
                </a:solidFill>
                <a:latin typeface="Chivo Black"/>
                <a:ea typeface="Chivo Black"/>
                <a:cs typeface="Chivo Black"/>
                <a:sym typeface="Chivo Black"/>
              </a:rPr>
              <a:t>03</a:t>
            </a:r>
            <a:endParaRPr sz="2600">
              <a:solidFill>
                <a:schemeClr val="accent2"/>
              </a:solidFill>
              <a:latin typeface="Chivo Black"/>
              <a:ea typeface="Chivo Black"/>
              <a:cs typeface="Chivo Black"/>
              <a:sym typeface="Chivo Black"/>
            </a:endParaRPr>
          </a:p>
        </p:txBody>
      </p:sp>
      <p:sp>
        <p:nvSpPr>
          <p:cNvPr id="314" name="Google Shape;314;p35"/>
          <p:cNvSpPr/>
          <p:nvPr/>
        </p:nvSpPr>
        <p:spPr>
          <a:xfrm>
            <a:off x="2622837" y="3597859"/>
            <a:ext cx="716839" cy="718187"/>
          </a:xfrm>
          <a:custGeom>
            <a:avLst/>
            <a:gdLst/>
            <a:ahLst/>
            <a:cxnLst/>
            <a:rect l="l" t="t" r="r" b="b"/>
            <a:pathLst>
              <a:path w="17547" h="17580" extrusionOk="0">
                <a:moveTo>
                  <a:pt x="8774" y="17580"/>
                </a:moveTo>
                <a:cubicBezTo>
                  <a:pt x="3937" y="17580"/>
                  <a:pt x="1" y="13610"/>
                  <a:pt x="1" y="8773"/>
                </a:cubicBezTo>
                <a:cubicBezTo>
                  <a:pt x="1" y="3937"/>
                  <a:pt x="3937" y="1"/>
                  <a:pt x="8774" y="1"/>
                </a:cubicBezTo>
                <a:cubicBezTo>
                  <a:pt x="13611" y="1"/>
                  <a:pt x="17547" y="3937"/>
                  <a:pt x="17547" y="8773"/>
                </a:cubicBezTo>
                <a:cubicBezTo>
                  <a:pt x="17547" y="13610"/>
                  <a:pt x="13611" y="17580"/>
                  <a:pt x="8774" y="17580"/>
                </a:cubicBezTo>
                <a:close/>
                <a:moveTo>
                  <a:pt x="8774" y="1335"/>
                </a:moveTo>
                <a:cubicBezTo>
                  <a:pt x="4671" y="1335"/>
                  <a:pt x="1335" y="4671"/>
                  <a:pt x="1335" y="8773"/>
                </a:cubicBezTo>
                <a:cubicBezTo>
                  <a:pt x="1335" y="12876"/>
                  <a:pt x="4671" y="16245"/>
                  <a:pt x="8774" y="16245"/>
                </a:cubicBezTo>
                <a:cubicBezTo>
                  <a:pt x="12877" y="16245"/>
                  <a:pt x="16246" y="12876"/>
                  <a:pt x="16246" y="8773"/>
                </a:cubicBezTo>
                <a:cubicBezTo>
                  <a:pt x="16246" y="4671"/>
                  <a:pt x="12877" y="1335"/>
                  <a:pt x="8774" y="133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2636482" y="3610115"/>
            <a:ext cx="690938" cy="690938"/>
          </a:xfrm>
          <a:custGeom>
            <a:avLst/>
            <a:gdLst/>
            <a:ahLst/>
            <a:cxnLst/>
            <a:rect l="l" t="t" r="r" b="b"/>
            <a:pathLst>
              <a:path w="16913" h="16913" extrusionOk="0">
                <a:moveTo>
                  <a:pt x="8440" y="16913"/>
                </a:moveTo>
                <a:cubicBezTo>
                  <a:pt x="3770" y="16913"/>
                  <a:pt x="0" y="13143"/>
                  <a:pt x="0" y="8473"/>
                </a:cubicBezTo>
                <a:cubicBezTo>
                  <a:pt x="0" y="3803"/>
                  <a:pt x="3770" y="1"/>
                  <a:pt x="8440" y="1"/>
                </a:cubicBezTo>
                <a:cubicBezTo>
                  <a:pt x="13110" y="1"/>
                  <a:pt x="16913" y="3803"/>
                  <a:pt x="16913" y="8473"/>
                </a:cubicBezTo>
                <a:cubicBezTo>
                  <a:pt x="16879" y="13143"/>
                  <a:pt x="13110" y="16913"/>
                  <a:pt x="8440" y="16913"/>
                </a:cubicBezTo>
                <a:close/>
                <a:moveTo>
                  <a:pt x="8440" y="701"/>
                </a:moveTo>
                <a:cubicBezTo>
                  <a:pt x="4137" y="701"/>
                  <a:pt x="668" y="4170"/>
                  <a:pt x="668" y="8473"/>
                </a:cubicBezTo>
                <a:cubicBezTo>
                  <a:pt x="668" y="12777"/>
                  <a:pt x="4137" y="16279"/>
                  <a:pt x="8440" y="16279"/>
                </a:cubicBezTo>
                <a:cubicBezTo>
                  <a:pt x="12743" y="16279"/>
                  <a:pt x="16245" y="12777"/>
                  <a:pt x="16245" y="8473"/>
                </a:cubicBezTo>
                <a:cubicBezTo>
                  <a:pt x="16245" y="4170"/>
                  <a:pt x="12743" y="701"/>
                  <a:pt x="8440" y="7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a:hlinkClick r:id="rId3" action="ppaction://hlinksldjump"/>
          </p:cNvPr>
          <p:cNvSpPr/>
          <p:nvPr/>
        </p:nvSpPr>
        <p:spPr>
          <a:xfrm>
            <a:off x="1612458" y="746394"/>
            <a:ext cx="995400" cy="995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5">
            <a:hlinkClick r:id="rId4" action="ppaction://hlinksldjump"/>
          </p:cNvPr>
          <p:cNvSpPr/>
          <p:nvPr/>
        </p:nvSpPr>
        <p:spPr>
          <a:xfrm>
            <a:off x="2483550" y="2368750"/>
            <a:ext cx="995400" cy="995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a:hlinkClick r:id="" action="ppaction://noaction"/>
          </p:cNvPr>
          <p:cNvSpPr/>
          <p:nvPr/>
        </p:nvSpPr>
        <p:spPr>
          <a:xfrm>
            <a:off x="2483550" y="3486125"/>
            <a:ext cx="995400" cy="995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B4C6AA-13A6-8F6A-7500-C06BB49350EF}"/>
              </a:ext>
            </a:extLst>
          </p:cNvPr>
          <p:cNvSpPr>
            <a:spLocks noGrp="1"/>
          </p:cNvSpPr>
          <p:nvPr>
            <p:ph type="subTitle" idx="1"/>
          </p:nvPr>
        </p:nvSpPr>
        <p:spPr>
          <a:xfrm flipH="1">
            <a:off x="0" y="519749"/>
            <a:ext cx="7543800" cy="4424209"/>
          </a:xfrm>
        </p:spPr>
        <p:txBody>
          <a:bodyPr/>
          <a:lstStyle/>
          <a:p>
            <a:pPr marL="114300" indent="0" rtl="0">
              <a:spcBef>
                <a:spcPts val="0"/>
              </a:spcBef>
              <a:spcAft>
                <a:spcPts val="0"/>
              </a:spcAft>
              <a:buNone/>
            </a:pPr>
            <a:r>
              <a:rPr lang="en-GB" sz="1600" b="1" i="0" u="none" strike="noStrike" dirty="0">
                <a:solidFill>
                  <a:srgbClr val="000000"/>
                </a:solidFill>
                <a:effectLst/>
                <a:latin typeface="Times New Roman" panose="02020603050405020304" pitchFamily="18" charset="0"/>
              </a:rPr>
              <a:t>Building Owners and Property Managers: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Benefit from increased property value through reliable elevator performance.</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Reduce operational costs and enhance tenant satisfaction.</a:t>
            </a:r>
            <a:endParaRPr lang="en-GB" sz="1600" b="0" dirty="0">
              <a:effectLst/>
            </a:endParaRPr>
          </a:p>
          <a:p>
            <a:pPr marL="114300" indent="0" rtl="0">
              <a:spcBef>
                <a:spcPts val="0"/>
              </a:spcBef>
              <a:spcAft>
                <a:spcPts val="0"/>
              </a:spcAft>
              <a:buNone/>
            </a:pPr>
            <a:br>
              <a:rPr lang="en-GB" sz="1600" b="0" dirty="0">
                <a:effectLst/>
              </a:rPr>
            </a:br>
            <a:r>
              <a:rPr lang="en-GB" sz="1600" b="1" i="0" u="none" strike="noStrike" dirty="0">
                <a:solidFill>
                  <a:srgbClr val="000000"/>
                </a:solidFill>
                <a:effectLst/>
                <a:latin typeface="Times New Roman" panose="02020603050405020304" pitchFamily="18" charset="0"/>
              </a:rPr>
              <a:t>Facility Maintenance Teams: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Streamline maintenance activities through targeted interventions.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Improve efficiency by focusing efforts on critical components.</a:t>
            </a:r>
            <a:endParaRPr lang="en-GB" sz="1600" b="0" dirty="0">
              <a:effectLst/>
            </a:endParaRPr>
          </a:p>
          <a:p>
            <a:pPr marL="114300" indent="0" rtl="0">
              <a:spcBef>
                <a:spcPts val="0"/>
              </a:spcBef>
              <a:spcAft>
                <a:spcPts val="0"/>
              </a:spcAft>
              <a:buNone/>
            </a:pPr>
            <a:br>
              <a:rPr lang="en-GB" sz="1600" b="0" dirty="0">
                <a:effectLst/>
              </a:rPr>
            </a:br>
            <a:r>
              <a:rPr lang="en-GB" sz="1600" b="1" i="0" u="none" strike="noStrike" dirty="0">
                <a:solidFill>
                  <a:srgbClr val="000000"/>
                </a:solidFill>
                <a:effectLst/>
                <a:latin typeface="Times New Roman" panose="02020603050405020304" pitchFamily="18" charset="0"/>
              </a:rPr>
              <a:t>Elevator Service Providers: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Enhance customer satisfaction by offering proactive maintenance services.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Reduce emergency service calls through preventive measures.</a:t>
            </a:r>
          </a:p>
          <a:p>
            <a:pPr marL="114300" indent="0" rtl="0">
              <a:spcBef>
                <a:spcPts val="0"/>
              </a:spcBef>
              <a:spcAft>
                <a:spcPts val="0"/>
              </a:spcAft>
              <a:buNone/>
            </a:pPr>
            <a:endParaRPr lang="en-GB" sz="1600" dirty="0">
              <a:solidFill>
                <a:srgbClr val="000000"/>
              </a:solidFill>
              <a:latin typeface="Times New Roman" panose="02020603050405020304" pitchFamily="18" charset="0"/>
            </a:endParaRPr>
          </a:p>
          <a:p>
            <a:pPr marL="114300" indent="0" rtl="0">
              <a:spcBef>
                <a:spcPts val="0"/>
              </a:spcBef>
              <a:spcAft>
                <a:spcPts val="0"/>
              </a:spcAft>
              <a:buNone/>
            </a:pPr>
            <a:r>
              <a:rPr lang="en-IN" sz="1600" b="1" i="0" u="none" strike="noStrike" dirty="0">
                <a:solidFill>
                  <a:srgbClr val="000000"/>
                </a:solidFill>
                <a:effectLst/>
                <a:latin typeface="Times New Roman" panose="02020603050405020304" pitchFamily="18" charset="0"/>
              </a:rPr>
              <a:t>Regulatory Authorities:</a:t>
            </a:r>
            <a:endParaRPr lang="en-GB" sz="1600" b="0" dirty="0">
              <a:effectLst/>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Ensure compliance with safety regulations.</a:t>
            </a:r>
            <a:endParaRPr lang="en-GB" sz="1600" dirty="0"/>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rPr>
              <a:t>Access comprehensive data for regulatory reporting and audits.</a:t>
            </a:r>
            <a:endParaRPr lang="en-GB" sz="1600" b="0" dirty="0">
              <a:effectLst/>
            </a:endParaRPr>
          </a:p>
          <a:p>
            <a:pPr marL="114300" indent="0" rtl="0">
              <a:spcBef>
                <a:spcPts val="0"/>
              </a:spcBef>
              <a:spcAft>
                <a:spcPts val="0"/>
              </a:spcAft>
              <a:buNone/>
            </a:pPr>
            <a:br>
              <a:rPr lang="en-GB" sz="1600" b="0" dirty="0">
                <a:effectLst/>
              </a:rPr>
            </a:br>
            <a:endParaRPr lang="en-IN" sz="1600" dirty="0"/>
          </a:p>
        </p:txBody>
      </p:sp>
      <p:sp>
        <p:nvSpPr>
          <p:cNvPr id="3" name="Title 2">
            <a:extLst>
              <a:ext uri="{FF2B5EF4-FFF2-40B4-BE49-F238E27FC236}">
                <a16:creationId xmlns:a16="http://schemas.microsoft.com/office/drawing/2014/main" id="{69DD7061-095F-DA0B-9A2B-D3511BE5F557}"/>
              </a:ext>
            </a:extLst>
          </p:cNvPr>
          <p:cNvSpPr>
            <a:spLocks noGrp="1"/>
          </p:cNvSpPr>
          <p:nvPr>
            <p:ph type="title"/>
          </p:nvPr>
        </p:nvSpPr>
        <p:spPr>
          <a:xfrm>
            <a:off x="0" y="0"/>
            <a:ext cx="7543800" cy="650100"/>
          </a:xfrm>
        </p:spPr>
        <p:txBody>
          <a:bodyPr/>
          <a:lstStyle/>
          <a:p>
            <a:r>
              <a:rPr lang="en-GB" dirty="0"/>
              <a:t>END  USER  BENEFIT</a:t>
            </a:r>
            <a:endParaRPr lang="en-IN" dirty="0"/>
          </a:p>
        </p:txBody>
      </p:sp>
    </p:spTree>
    <p:extLst>
      <p:ext uri="{BB962C8B-B14F-4D97-AF65-F5344CB8AC3E}">
        <p14:creationId xmlns:p14="http://schemas.microsoft.com/office/powerpoint/2010/main" val="325632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88D2AD1-BB6F-4A62-3E07-3DF355E39615}"/>
              </a:ext>
            </a:extLst>
          </p:cNvPr>
          <p:cNvSpPr>
            <a:spLocks noGrp="1"/>
          </p:cNvSpPr>
          <p:nvPr>
            <p:ph type="subTitle" idx="1"/>
          </p:nvPr>
        </p:nvSpPr>
        <p:spPr>
          <a:xfrm flipH="1">
            <a:off x="0" y="140042"/>
            <a:ext cx="7543800" cy="2831700"/>
          </a:xfrm>
        </p:spPr>
        <p:txBody>
          <a:bodyPr/>
          <a:lstStyle/>
          <a:p>
            <a:pPr marL="114300" indent="0" rtl="0">
              <a:spcBef>
                <a:spcPts val="0"/>
              </a:spcBef>
              <a:spcAft>
                <a:spcPts val="0"/>
              </a:spcAft>
              <a:buNone/>
            </a:pPr>
            <a:r>
              <a:rPr lang="en-GB" sz="1600" b="1" i="0" u="none" strike="noStrike" dirty="0">
                <a:solidFill>
                  <a:srgbClr val="000000"/>
                </a:solidFill>
                <a:effectLst/>
                <a:latin typeface="Times New Roman" panose="02020603050405020304" pitchFamily="18" charset="0"/>
                <a:cs typeface="Times New Roman" panose="02020603050405020304" pitchFamily="18" charset="0"/>
              </a:rPr>
              <a:t>Occupants and Visitors:</a:t>
            </a:r>
            <a:endParaRPr lang="en-GB" sz="1600" b="0" dirty="0">
              <a:effectLst/>
              <a:latin typeface="Times New Roman" panose="02020603050405020304" pitchFamily="18" charset="0"/>
              <a:cs typeface="Times New Roman" panose="02020603050405020304" pitchFamily="18" charset="0"/>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Experience increased confidence in elevator safety.</a:t>
            </a:r>
            <a:endParaRPr lang="en-GB" sz="1600" b="0" dirty="0">
              <a:effectLst/>
              <a:latin typeface="Times New Roman" panose="02020603050405020304" pitchFamily="18" charset="0"/>
              <a:cs typeface="Times New Roman" panose="02020603050405020304" pitchFamily="18" charset="0"/>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Enjoy a smoother and more reliable elevator service.</a:t>
            </a:r>
            <a:endParaRPr lang="en-GB" sz="1600" b="0" dirty="0">
              <a:effectLst/>
              <a:latin typeface="Times New Roman" panose="02020603050405020304" pitchFamily="18" charset="0"/>
              <a:cs typeface="Times New Roman" panose="02020603050405020304" pitchFamily="18" charset="0"/>
            </a:endParaRPr>
          </a:p>
          <a:p>
            <a:pPr marL="114300" indent="0" rtl="0">
              <a:spcBef>
                <a:spcPts val="0"/>
              </a:spcBef>
              <a:spcAft>
                <a:spcPts val="0"/>
              </a:spcAft>
              <a:buNone/>
            </a:pPr>
            <a:br>
              <a:rPr lang="en-GB" sz="1600" b="0" dirty="0">
                <a:effectLst/>
                <a:latin typeface="Times New Roman" panose="02020603050405020304" pitchFamily="18" charset="0"/>
                <a:cs typeface="Times New Roman" panose="02020603050405020304" pitchFamily="18" charset="0"/>
              </a:rPr>
            </a:br>
            <a:r>
              <a:rPr lang="en-GB" sz="1600" b="1" i="0" u="none" strike="noStrike" dirty="0">
                <a:solidFill>
                  <a:srgbClr val="000000"/>
                </a:solidFill>
                <a:effectLst/>
                <a:latin typeface="Times New Roman" panose="02020603050405020304" pitchFamily="18" charset="0"/>
                <a:cs typeface="Times New Roman" panose="02020603050405020304" pitchFamily="18" charset="0"/>
              </a:rPr>
              <a:t>Insurance Providers:</a:t>
            </a:r>
            <a:endParaRPr lang="en-GB" sz="1600" b="0" dirty="0">
              <a:effectLst/>
              <a:latin typeface="Times New Roman" panose="02020603050405020304" pitchFamily="18" charset="0"/>
              <a:cs typeface="Times New Roman" panose="02020603050405020304" pitchFamily="18" charset="0"/>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Mitigate risk through proactive maintenance, potentially lowering insurance premiums.</a:t>
            </a:r>
            <a:endParaRPr lang="en-GB" sz="1600" b="0" dirty="0">
              <a:effectLst/>
              <a:latin typeface="Times New Roman" panose="02020603050405020304" pitchFamily="18" charset="0"/>
              <a:cs typeface="Times New Roman" panose="02020603050405020304" pitchFamily="18" charset="0"/>
            </a:endParaRPr>
          </a:p>
          <a:p>
            <a:pPr marL="114300" indent="0" rtl="0">
              <a:spcBef>
                <a:spcPts val="0"/>
              </a:spcBef>
              <a:spcAft>
                <a:spcPts val="0"/>
              </a:spcAft>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Access data for risk assessment and policy pricing.</a:t>
            </a:r>
            <a:endParaRPr lang="en-GB" sz="1600" b="0" dirty="0">
              <a:effectLst/>
              <a:latin typeface="Times New Roman" panose="02020603050405020304" pitchFamily="18" charset="0"/>
              <a:cs typeface="Times New Roman" panose="02020603050405020304" pitchFamily="18" charset="0"/>
            </a:endParaRPr>
          </a:p>
          <a:p>
            <a:pPr marL="114300" indent="0">
              <a:buNone/>
            </a:pPr>
            <a:br>
              <a:rPr lang="en-GB" sz="1200" dirty="0"/>
            </a:br>
            <a:endParaRPr lang="en-IN" sz="1200" dirty="0"/>
          </a:p>
          <a:p>
            <a:endParaRPr lang="en-IN" dirty="0"/>
          </a:p>
        </p:txBody>
      </p:sp>
    </p:spTree>
    <p:extLst>
      <p:ext uri="{BB962C8B-B14F-4D97-AF65-F5344CB8AC3E}">
        <p14:creationId xmlns:p14="http://schemas.microsoft.com/office/powerpoint/2010/main" val="353708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7D2EE6-9B60-FCC9-852F-1B8D2F9440F4}"/>
              </a:ext>
            </a:extLst>
          </p:cNvPr>
          <p:cNvSpPr>
            <a:spLocks noGrp="1"/>
          </p:cNvSpPr>
          <p:nvPr>
            <p:ph type="subTitle" idx="1"/>
          </p:nvPr>
        </p:nvSpPr>
        <p:spPr>
          <a:xfrm flipH="1">
            <a:off x="800000" y="1093187"/>
            <a:ext cx="7543800" cy="3564053"/>
          </a:xfrm>
        </p:spPr>
        <p:txBody>
          <a:bodyPr/>
          <a:lstStyle/>
          <a:p>
            <a:pPr marL="114300" indent="0">
              <a:buNone/>
            </a:pPr>
            <a:r>
              <a:rPr lang="en-GB" sz="1600" dirty="0">
                <a:latin typeface="Times New Roman" panose="02020603050405020304" pitchFamily="18" charset="0"/>
                <a:cs typeface="Times New Roman" panose="02020603050405020304" pitchFamily="18" charset="0"/>
              </a:rPr>
              <a:t>In conclusion, it is evident that we have not only identified areas for improvement but have also laid the groundwork for a transformative shift in the way we manage vertical transportation systems.</a:t>
            </a:r>
          </a:p>
          <a:p>
            <a:pPr marL="114300" indent="0">
              <a:buNone/>
            </a:pPr>
            <a:r>
              <a:rPr lang="en-GB" sz="1600" dirty="0">
                <a:latin typeface="Times New Roman" panose="02020603050405020304" pitchFamily="18" charset="0"/>
                <a:cs typeface="Times New Roman" panose="02020603050405020304" pitchFamily="18" charset="0"/>
              </a:rPr>
              <a:t>The existing lift monitoring system, with its reactive maintenance approach and limited capabilities, presented challenges that impacted efficiency, reliability, and user satisfaction. Through our collective efforts, we have unearthed these challenges, recognizing the need for a more proactive and intelligent system.</a:t>
            </a:r>
          </a:p>
          <a:p>
            <a:pPr marL="114300" indent="0">
              <a:buNone/>
            </a:pPr>
            <a:r>
              <a:rPr lang="en-GB" sz="1600" dirty="0">
                <a:latin typeface="Times New Roman" panose="02020603050405020304" pitchFamily="18" charset="0"/>
                <a:cs typeface="Times New Roman" panose="02020603050405020304" pitchFamily="18" charset="0"/>
              </a:rPr>
              <a:t>The opportunities for improvement that we have identified – from implementing predictive analytics to enhancing sensor integration and embracing remote monitoring – provide a roadmap for a future where lift failures are anticipated, maintenance is streamlined, and downtime is minimized. </a:t>
            </a:r>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4F8D1F5-A2B8-7F6B-C26B-CF80A5AF8597}"/>
              </a:ext>
            </a:extLst>
          </p:cNvPr>
          <p:cNvSpPr>
            <a:spLocks noGrp="1"/>
          </p:cNvSpPr>
          <p:nvPr>
            <p:ph type="title"/>
          </p:nvPr>
        </p:nvSpPr>
        <p:spPr/>
        <p:txBody>
          <a:bodyPr/>
          <a:lstStyle/>
          <a:p>
            <a:r>
              <a:rPr lang="en-GB" dirty="0"/>
              <a:t>CONCLUSION</a:t>
            </a:r>
            <a:endParaRPr lang="en-IN" dirty="0"/>
          </a:p>
        </p:txBody>
      </p:sp>
    </p:spTree>
    <p:extLst>
      <p:ext uri="{BB962C8B-B14F-4D97-AF65-F5344CB8AC3E}">
        <p14:creationId xmlns:p14="http://schemas.microsoft.com/office/powerpoint/2010/main" val="346907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C5BB392-CB76-5ED5-9E89-7A2FAD349ACA}"/>
              </a:ext>
            </a:extLst>
          </p:cNvPr>
          <p:cNvSpPr>
            <a:spLocks noGrp="1"/>
          </p:cNvSpPr>
          <p:nvPr>
            <p:ph type="subTitle" idx="1"/>
          </p:nvPr>
        </p:nvSpPr>
        <p:spPr>
          <a:xfrm flipH="1">
            <a:off x="-60156" y="535249"/>
            <a:ext cx="7543800" cy="4152988"/>
          </a:xfrm>
        </p:spPr>
        <p:txBody>
          <a:bodyPr/>
          <a:lstStyle/>
          <a:p>
            <a:pPr marL="114300" indent="0" rtl="0">
              <a:spcBef>
                <a:spcPts val="0"/>
              </a:spcBef>
              <a:spcAft>
                <a:spcPts val="0"/>
              </a:spcAft>
              <a:buNone/>
            </a:pPr>
            <a:r>
              <a:rPr lang="en-IN" sz="1400" b="0" i="0" u="none" strike="noStrike" dirty="0">
                <a:solidFill>
                  <a:srgbClr val="000000"/>
                </a:solidFill>
                <a:effectLst/>
                <a:latin typeface="Times New Roman" panose="02020603050405020304" pitchFamily="18" charset="0"/>
              </a:rPr>
              <a:t>Q. Peng et al., "Analysis of Vibration Monitoring Data of Flexible Suspension Lifting Structure Based on Time-Varying Theory," Sensors, vol. 20, no. 22, p. 6586, Nov. 2020. </a:t>
            </a:r>
            <a:endParaRPr lang="en-IN" sz="1400" b="0" dirty="0">
              <a:effectLst/>
            </a:endParaRPr>
          </a:p>
          <a:p>
            <a:pPr marL="114300" indent="0" rtl="0">
              <a:spcBef>
                <a:spcPts val="0"/>
              </a:spcBef>
              <a:spcAft>
                <a:spcPts val="0"/>
              </a:spcAft>
              <a:buNone/>
            </a:pPr>
            <a:br>
              <a:rPr lang="en-IN" sz="1400" b="0" dirty="0">
                <a:effectLst/>
              </a:rPr>
            </a:br>
            <a:r>
              <a:rPr lang="en-IN" sz="1400" b="0" i="0" u="none" strike="noStrike" dirty="0">
                <a:solidFill>
                  <a:srgbClr val="000000"/>
                </a:solidFill>
                <a:effectLst/>
                <a:latin typeface="Times New Roman" panose="02020603050405020304" pitchFamily="18" charset="0"/>
              </a:rPr>
              <a:t>R. E. Melchers, "The effect of corrosion on the structural reliability of steel offshore structures," Corrosion Science, vol. 47, no. 10, pp. 2391-2410, 2005. </a:t>
            </a:r>
            <a:endParaRPr lang="en-IN" sz="1400" b="0" dirty="0">
              <a:effectLst/>
            </a:endParaRPr>
          </a:p>
          <a:p>
            <a:pPr marL="114300" indent="0" rtl="0">
              <a:spcBef>
                <a:spcPts val="0"/>
              </a:spcBef>
              <a:spcAft>
                <a:spcPts val="0"/>
              </a:spcAft>
              <a:buNone/>
            </a:pPr>
            <a:br>
              <a:rPr lang="en-IN" sz="1400" b="0" dirty="0">
                <a:effectLst/>
              </a:rPr>
            </a:br>
            <a:r>
              <a:rPr lang="en-IN" sz="1400" b="0" i="0" u="none" strike="noStrike" dirty="0">
                <a:solidFill>
                  <a:srgbClr val="000000"/>
                </a:solidFill>
                <a:effectLst/>
                <a:latin typeface="Times New Roman" panose="02020603050405020304" pitchFamily="18" charset="0"/>
              </a:rPr>
              <a:t>E. P. Carden and P. Fanning, "Vibration Based Condition Monitoring: A Review," Structural Health Monitoring, vol. 3, no. 4, 2004. Available: </a:t>
            </a:r>
            <a:endParaRPr lang="en-IN" sz="1400" b="0" dirty="0">
              <a:effectLst/>
            </a:endParaRPr>
          </a:p>
          <a:p>
            <a:pPr marL="114300" indent="0" rtl="0">
              <a:spcBef>
                <a:spcPts val="0"/>
              </a:spcBef>
              <a:spcAft>
                <a:spcPts val="0"/>
              </a:spcAft>
              <a:buNone/>
            </a:pPr>
            <a:br>
              <a:rPr lang="en-IN" sz="1400" b="0" dirty="0">
                <a:effectLst/>
              </a:rPr>
            </a:br>
            <a:r>
              <a:rPr lang="en-IN" sz="1400" b="0" i="0" u="none" strike="noStrike" dirty="0">
                <a:solidFill>
                  <a:srgbClr val="000000"/>
                </a:solidFill>
                <a:effectLst/>
                <a:latin typeface="Times New Roman" panose="02020603050405020304" pitchFamily="18" charset="0"/>
              </a:rPr>
              <a:t>Y. </a:t>
            </a:r>
            <a:r>
              <a:rPr lang="en-IN" sz="1400" b="0" i="0" u="none" strike="noStrike" dirty="0" err="1">
                <a:solidFill>
                  <a:srgbClr val="000000"/>
                </a:solidFill>
                <a:effectLst/>
                <a:latin typeface="Times New Roman" panose="02020603050405020304" pitchFamily="18" charset="0"/>
              </a:rPr>
              <a:t>Avenas</a:t>
            </a:r>
            <a:r>
              <a:rPr lang="en-IN" sz="1400" b="0" i="0" u="none" strike="noStrike" dirty="0">
                <a:solidFill>
                  <a:srgbClr val="000000"/>
                </a:solidFill>
                <a:effectLst/>
                <a:latin typeface="Times New Roman" panose="02020603050405020304" pitchFamily="18" charset="0"/>
              </a:rPr>
              <a:t>, L. Dupont, N. Baker, H. Zara and F. </a:t>
            </a:r>
            <a:r>
              <a:rPr lang="en-IN" sz="1400" b="0" i="0" u="none" strike="noStrike" dirty="0" err="1">
                <a:solidFill>
                  <a:srgbClr val="000000"/>
                </a:solidFill>
                <a:effectLst/>
                <a:latin typeface="Times New Roman" panose="02020603050405020304" pitchFamily="18" charset="0"/>
              </a:rPr>
              <a:t>Barruel</a:t>
            </a:r>
            <a:r>
              <a:rPr lang="en-IN" sz="1400" b="0" i="0" u="none" strike="noStrike" dirty="0">
                <a:solidFill>
                  <a:srgbClr val="000000"/>
                </a:solidFill>
                <a:effectLst/>
                <a:latin typeface="Times New Roman" panose="02020603050405020304" pitchFamily="18" charset="0"/>
              </a:rPr>
              <a:t>, "Condition Monitoring: A Decade of Proposed Techniques," in IEEE Industrial Electronics Magazine, vol. 9, no. 4, pp. 22-36, Dec. 2015, </a:t>
            </a:r>
            <a:r>
              <a:rPr lang="en-IN" sz="1400" b="0" i="0" u="none" strike="noStrike" dirty="0" err="1">
                <a:solidFill>
                  <a:srgbClr val="000000"/>
                </a:solidFill>
                <a:effectLst/>
                <a:latin typeface="Times New Roman" panose="02020603050405020304" pitchFamily="18" charset="0"/>
              </a:rPr>
              <a:t>doi</a:t>
            </a:r>
            <a:r>
              <a:rPr lang="en-IN" sz="1400" b="0" i="0" u="none" strike="noStrike" dirty="0">
                <a:solidFill>
                  <a:srgbClr val="000000"/>
                </a:solidFill>
                <a:effectLst/>
                <a:latin typeface="Times New Roman" panose="02020603050405020304" pitchFamily="18" charset="0"/>
              </a:rPr>
              <a:t>: 10.1109/MIE.2015.2481564.</a:t>
            </a:r>
            <a:endParaRPr lang="en-IN" sz="1400" b="0" dirty="0">
              <a:effectLst/>
            </a:endParaRPr>
          </a:p>
          <a:p>
            <a:pPr marL="114300" indent="0" rtl="0">
              <a:spcBef>
                <a:spcPts val="0"/>
              </a:spcBef>
              <a:spcAft>
                <a:spcPts val="0"/>
              </a:spcAft>
              <a:buNone/>
            </a:pPr>
            <a:br>
              <a:rPr lang="en-IN" sz="1400" b="0" dirty="0">
                <a:effectLst/>
              </a:rPr>
            </a:br>
            <a:r>
              <a:rPr lang="en-IN" sz="1400" b="0" i="0" u="none" strike="noStrike" dirty="0">
                <a:solidFill>
                  <a:srgbClr val="000000"/>
                </a:solidFill>
                <a:effectLst/>
                <a:latin typeface="Times New Roman" panose="02020603050405020304" pitchFamily="18" charset="0"/>
              </a:rPr>
              <a:t>I. Skog, I. </a:t>
            </a:r>
            <a:r>
              <a:rPr lang="en-IN" sz="1400" b="0" i="0" u="none" strike="noStrike" dirty="0" err="1">
                <a:solidFill>
                  <a:srgbClr val="000000"/>
                </a:solidFill>
                <a:effectLst/>
                <a:latin typeface="Times New Roman" panose="02020603050405020304" pitchFamily="18" charset="0"/>
              </a:rPr>
              <a:t>Karagiannis</a:t>
            </a:r>
            <a:r>
              <a:rPr lang="en-IN" sz="1400" b="0" i="0" u="none" strike="noStrike" dirty="0">
                <a:solidFill>
                  <a:srgbClr val="000000"/>
                </a:solidFill>
                <a:effectLst/>
                <a:latin typeface="Times New Roman" panose="02020603050405020304" pitchFamily="18" charset="0"/>
              </a:rPr>
              <a:t>, A. B. Bergsten, J. </a:t>
            </a:r>
            <a:r>
              <a:rPr lang="en-IN" sz="1400" b="0" i="0" u="none" strike="noStrike" dirty="0" err="1">
                <a:solidFill>
                  <a:srgbClr val="000000"/>
                </a:solidFill>
                <a:effectLst/>
                <a:latin typeface="Times New Roman" panose="02020603050405020304" pitchFamily="18" charset="0"/>
              </a:rPr>
              <a:t>Härdén</a:t>
            </a:r>
            <a:r>
              <a:rPr lang="en-IN" sz="1400" b="0" i="0" u="none" strike="noStrike" dirty="0">
                <a:solidFill>
                  <a:srgbClr val="000000"/>
                </a:solidFill>
                <a:effectLst/>
                <a:latin typeface="Times New Roman" panose="02020603050405020304" pitchFamily="18" charset="0"/>
              </a:rPr>
              <a:t>, L. Gustafsson and P. </a:t>
            </a:r>
            <a:r>
              <a:rPr lang="en-IN" sz="1400" b="0" i="0" u="none" strike="noStrike" dirty="0" err="1">
                <a:solidFill>
                  <a:srgbClr val="000000"/>
                </a:solidFill>
                <a:effectLst/>
                <a:latin typeface="Times New Roman" panose="02020603050405020304" pitchFamily="18" charset="0"/>
              </a:rPr>
              <a:t>Händel</a:t>
            </a:r>
            <a:r>
              <a:rPr lang="en-IN" sz="1400" b="0" i="0" u="none" strike="noStrike" dirty="0">
                <a:solidFill>
                  <a:srgbClr val="000000"/>
                </a:solidFill>
                <a:effectLst/>
                <a:latin typeface="Times New Roman" panose="02020603050405020304" pitchFamily="18" charset="0"/>
              </a:rPr>
              <a:t>, "A Smart Sensor Node for the Internet-of-Elevators—Non-Invasive Condition and Fault Monitoring," in IEEE Sensors Journal, vol. 17, no. 16, pp. 5198-5208, 15 Aug.15, 2017, </a:t>
            </a:r>
            <a:r>
              <a:rPr lang="en-IN" sz="1400" b="0" i="0" u="none" strike="noStrike" dirty="0" err="1">
                <a:solidFill>
                  <a:srgbClr val="000000"/>
                </a:solidFill>
                <a:effectLst/>
                <a:latin typeface="Times New Roman" panose="02020603050405020304" pitchFamily="18" charset="0"/>
              </a:rPr>
              <a:t>doi</a:t>
            </a:r>
            <a:r>
              <a:rPr lang="en-IN" sz="1400" b="0" i="0" u="none" strike="noStrike" dirty="0">
                <a:solidFill>
                  <a:srgbClr val="000000"/>
                </a:solidFill>
                <a:effectLst/>
                <a:latin typeface="Times New Roman" panose="02020603050405020304" pitchFamily="18" charset="0"/>
              </a:rPr>
              <a:t>: 10.1109/JSEN.2017.2719630.</a:t>
            </a:r>
            <a:endParaRPr lang="en-IN" sz="1400" b="0" dirty="0">
              <a:effectLst/>
            </a:endParaRPr>
          </a:p>
          <a:p>
            <a:pPr marL="114300" indent="0" rtl="0">
              <a:spcBef>
                <a:spcPts val="0"/>
              </a:spcBef>
              <a:spcAft>
                <a:spcPts val="0"/>
              </a:spcAft>
              <a:buNone/>
            </a:pPr>
            <a:br>
              <a:rPr lang="en-IN" b="0" dirty="0">
                <a:effectLst/>
              </a:rPr>
            </a:b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21F223A-B6D4-1CF5-3383-83427301D563}"/>
              </a:ext>
            </a:extLst>
          </p:cNvPr>
          <p:cNvSpPr>
            <a:spLocks noGrp="1"/>
          </p:cNvSpPr>
          <p:nvPr>
            <p:ph type="title"/>
          </p:nvPr>
        </p:nvSpPr>
        <p:spPr>
          <a:xfrm>
            <a:off x="0" y="55834"/>
            <a:ext cx="7543800" cy="650100"/>
          </a:xfrm>
        </p:spPr>
        <p:txBody>
          <a:bodyPr/>
          <a:lstStyle/>
          <a:p>
            <a:r>
              <a:rPr lang="en-GB" dirty="0"/>
              <a:t>REFERENCE</a:t>
            </a:r>
            <a:endParaRPr lang="en-IN" dirty="0"/>
          </a:p>
        </p:txBody>
      </p:sp>
    </p:spTree>
    <p:extLst>
      <p:ext uri="{BB962C8B-B14F-4D97-AF65-F5344CB8AC3E}">
        <p14:creationId xmlns:p14="http://schemas.microsoft.com/office/powerpoint/2010/main" val="315153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56C4D2-293D-B6FA-1942-D0BFA64AD6C3}"/>
              </a:ext>
            </a:extLst>
          </p:cNvPr>
          <p:cNvSpPr>
            <a:spLocks noGrp="1"/>
          </p:cNvSpPr>
          <p:nvPr>
            <p:ph type="subTitle" idx="1"/>
          </p:nvPr>
        </p:nvSpPr>
        <p:spPr/>
        <p:txBody>
          <a:bodyPr/>
          <a:lstStyle/>
          <a:p>
            <a:r>
              <a:rPr lang="en-GB" dirty="0"/>
              <a:t>Sensors we used </a:t>
            </a:r>
            <a:endParaRPr lang="en-IN" dirty="0"/>
          </a:p>
        </p:txBody>
      </p:sp>
      <p:sp>
        <p:nvSpPr>
          <p:cNvPr id="4" name="Subtitle 3">
            <a:extLst>
              <a:ext uri="{FF2B5EF4-FFF2-40B4-BE49-F238E27FC236}">
                <a16:creationId xmlns:a16="http://schemas.microsoft.com/office/drawing/2014/main" id="{CA830ACA-DA18-58DE-CD44-9BF23D1B7E71}"/>
              </a:ext>
            </a:extLst>
          </p:cNvPr>
          <p:cNvSpPr>
            <a:spLocks noGrp="1"/>
          </p:cNvSpPr>
          <p:nvPr>
            <p:ph type="subTitle" idx="3"/>
          </p:nvPr>
        </p:nvSpPr>
        <p:spPr/>
        <p:txBody>
          <a:bodyPr/>
          <a:lstStyle/>
          <a:p>
            <a:r>
              <a:rPr lang="en-GB" dirty="0"/>
              <a:t>Outcome</a:t>
            </a:r>
            <a:endParaRPr lang="en-IN" dirty="0"/>
          </a:p>
        </p:txBody>
      </p:sp>
      <p:sp>
        <p:nvSpPr>
          <p:cNvPr id="5" name="Subtitle 4">
            <a:extLst>
              <a:ext uri="{FF2B5EF4-FFF2-40B4-BE49-F238E27FC236}">
                <a16:creationId xmlns:a16="http://schemas.microsoft.com/office/drawing/2014/main" id="{D5BA0047-8DC3-3AC6-B1F9-E6FB852096D5}"/>
              </a:ext>
            </a:extLst>
          </p:cNvPr>
          <p:cNvSpPr>
            <a:spLocks noGrp="1"/>
          </p:cNvSpPr>
          <p:nvPr>
            <p:ph type="subTitle" idx="4"/>
          </p:nvPr>
        </p:nvSpPr>
        <p:spPr/>
        <p:txBody>
          <a:bodyPr/>
          <a:lstStyle/>
          <a:p>
            <a:r>
              <a:rPr lang="en-GB" dirty="0"/>
              <a:t>TECHNOLOGY</a:t>
            </a:r>
            <a:endParaRPr lang="en-IN" dirty="0"/>
          </a:p>
        </p:txBody>
      </p:sp>
      <p:sp>
        <p:nvSpPr>
          <p:cNvPr id="6" name="Subtitle 5">
            <a:extLst>
              <a:ext uri="{FF2B5EF4-FFF2-40B4-BE49-F238E27FC236}">
                <a16:creationId xmlns:a16="http://schemas.microsoft.com/office/drawing/2014/main" id="{F6416EF3-5044-8120-F2E0-3FCC6832C331}"/>
              </a:ext>
            </a:extLst>
          </p:cNvPr>
          <p:cNvSpPr>
            <a:spLocks noGrp="1"/>
          </p:cNvSpPr>
          <p:nvPr>
            <p:ph type="subTitle" idx="5"/>
          </p:nvPr>
        </p:nvSpPr>
        <p:spPr/>
        <p:txBody>
          <a:bodyPr/>
          <a:lstStyle/>
          <a:p>
            <a:r>
              <a:rPr lang="en-GB" dirty="0"/>
              <a:t>REFERENCE</a:t>
            </a:r>
            <a:endParaRPr lang="en-IN" dirty="0"/>
          </a:p>
        </p:txBody>
      </p:sp>
      <p:sp>
        <p:nvSpPr>
          <p:cNvPr id="7" name="Subtitle 6">
            <a:extLst>
              <a:ext uri="{FF2B5EF4-FFF2-40B4-BE49-F238E27FC236}">
                <a16:creationId xmlns:a16="http://schemas.microsoft.com/office/drawing/2014/main" id="{FB5828E3-D21D-FA54-D62E-6C307E284C98}"/>
              </a:ext>
            </a:extLst>
          </p:cNvPr>
          <p:cNvSpPr>
            <a:spLocks noGrp="1"/>
          </p:cNvSpPr>
          <p:nvPr>
            <p:ph type="subTitle" idx="6"/>
          </p:nvPr>
        </p:nvSpPr>
        <p:spPr/>
        <p:txBody>
          <a:bodyPr/>
          <a:lstStyle/>
          <a:p>
            <a:r>
              <a:rPr lang="en-GB" dirty="0"/>
              <a:t>DELIVERABLE</a:t>
            </a:r>
            <a:endParaRPr lang="en-IN" dirty="0"/>
          </a:p>
        </p:txBody>
      </p:sp>
      <p:sp>
        <p:nvSpPr>
          <p:cNvPr id="8" name="Title 7">
            <a:extLst>
              <a:ext uri="{FF2B5EF4-FFF2-40B4-BE49-F238E27FC236}">
                <a16:creationId xmlns:a16="http://schemas.microsoft.com/office/drawing/2014/main" id="{CCE7B61C-D2C6-A4ED-E65C-38FF08046010}"/>
              </a:ext>
            </a:extLst>
          </p:cNvPr>
          <p:cNvSpPr>
            <a:spLocks noGrp="1"/>
          </p:cNvSpPr>
          <p:nvPr>
            <p:ph type="title"/>
          </p:nvPr>
        </p:nvSpPr>
        <p:spPr/>
        <p:txBody>
          <a:bodyPr/>
          <a:lstStyle/>
          <a:p>
            <a:r>
              <a:rPr lang="en" dirty="0"/>
              <a:t>TABLE OF CONTENTS</a:t>
            </a:r>
            <a:endParaRPr lang="en-IN" dirty="0"/>
          </a:p>
        </p:txBody>
      </p:sp>
      <p:sp>
        <p:nvSpPr>
          <p:cNvPr id="9" name="Google Shape;305;p35">
            <a:extLst>
              <a:ext uri="{FF2B5EF4-FFF2-40B4-BE49-F238E27FC236}">
                <a16:creationId xmlns:a16="http://schemas.microsoft.com/office/drawing/2014/main" id="{A4A74070-460D-E831-CFB7-D667576DDDCB}"/>
              </a:ext>
            </a:extLst>
          </p:cNvPr>
          <p:cNvSpPr/>
          <p:nvPr/>
        </p:nvSpPr>
        <p:spPr>
          <a:xfrm>
            <a:off x="2551920" y="2373987"/>
            <a:ext cx="831308" cy="831308"/>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2"/>
                </a:solidFill>
                <a:latin typeface="Chivo Black"/>
                <a:ea typeface="Chivo Black"/>
                <a:cs typeface="Chivo Black"/>
                <a:sym typeface="Chivo Black"/>
              </a:rPr>
              <a:t>05</a:t>
            </a:r>
            <a:endParaRPr sz="2600" dirty="0">
              <a:solidFill>
                <a:schemeClr val="accent2"/>
              </a:solidFill>
              <a:latin typeface="Chivo Black"/>
              <a:ea typeface="Chivo Black"/>
              <a:cs typeface="Chivo Black"/>
              <a:sym typeface="Chivo Black"/>
            </a:endParaRPr>
          </a:p>
        </p:txBody>
      </p:sp>
      <p:sp>
        <p:nvSpPr>
          <p:cNvPr id="10" name="Google Shape;305;p35">
            <a:extLst>
              <a:ext uri="{FF2B5EF4-FFF2-40B4-BE49-F238E27FC236}">
                <a16:creationId xmlns:a16="http://schemas.microsoft.com/office/drawing/2014/main" id="{11125B65-9A3D-651D-F277-CE26401BB104}"/>
              </a:ext>
            </a:extLst>
          </p:cNvPr>
          <p:cNvSpPr/>
          <p:nvPr/>
        </p:nvSpPr>
        <p:spPr>
          <a:xfrm>
            <a:off x="2551919" y="1414027"/>
            <a:ext cx="746955" cy="772801"/>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2"/>
                </a:solidFill>
                <a:latin typeface="Chivo Black"/>
                <a:ea typeface="Chivo Black"/>
                <a:cs typeface="Chivo Black"/>
                <a:sym typeface="Chivo Black"/>
              </a:rPr>
              <a:t>04</a:t>
            </a:r>
            <a:endParaRPr sz="2600" dirty="0">
              <a:solidFill>
                <a:schemeClr val="accent2"/>
              </a:solidFill>
              <a:latin typeface="Chivo Black"/>
              <a:ea typeface="Chivo Black"/>
              <a:cs typeface="Chivo Black"/>
              <a:sym typeface="Chivo Black"/>
            </a:endParaRPr>
          </a:p>
        </p:txBody>
      </p:sp>
      <p:sp>
        <p:nvSpPr>
          <p:cNvPr id="11" name="Google Shape;305;p35">
            <a:extLst>
              <a:ext uri="{FF2B5EF4-FFF2-40B4-BE49-F238E27FC236}">
                <a16:creationId xmlns:a16="http://schemas.microsoft.com/office/drawing/2014/main" id="{31263A0B-05E3-8166-A565-F335CA21CD3A}"/>
              </a:ext>
            </a:extLst>
          </p:cNvPr>
          <p:cNvSpPr/>
          <p:nvPr/>
        </p:nvSpPr>
        <p:spPr>
          <a:xfrm>
            <a:off x="2551920" y="3419454"/>
            <a:ext cx="831308" cy="831308"/>
          </a:xfrm>
          <a:custGeom>
            <a:avLst/>
            <a:gdLst/>
            <a:ahLst/>
            <a:cxnLst/>
            <a:rect l="l" t="t" r="r" b="b"/>
            <a:pathLst>
              <a:path w="20349" h="20349" extrusionOk="0">
                <a:moveTo>
                  <a:pt x="20349" y="10174"/>
                </a:moveTo>
                <a:cubicBezTo>
                  <a:pt x="20349" y="15812"/>
                  <a:pt x="15779" y="20348"/>
                  <a:pt x="10175" y="20348"/>
                </a:cubicBezTo>
                <a:cubicBezTo>
                  <a:pt x="4571" y="20348"/>
                  <a:pt x="1" y="15812"/>
                  <a:pt x="1" y="10174"/>
                </a:cubicBezTo>
                <a:cubicBezTo>
                  <a:pt x="1" y="4570"/>
                  <a:pt x="4571" y="1"/>
                  <a:pt x="10175" y="1"/>
                </a:cubicBezTo>
                <a:cubicBezTo>
                  <a:pt x="15779" y="1"/>
                  <a:pt x="20349" y="4570"/>
                  <a:pt x="20349" y="10174"/>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2"/>
                </a:solidFill>
                <a:latin typeface="Chivo Black"/>
                <a:ea typeface="Chivo Black"/>
                <a:cs typeface="Chivo Black"/>
                <a:sym typeface="Chivo Black"/>
              </a:rPr>
              <a:t>06</a:t>
            </a:r>
            <a:endParaRPr sz="2600" dirty="0">
              <a:solidFill>
                <a:schemeClr val="accent2"/>
              </a:solidFill>
              <a:latin typeface="Chivo Black"/>
              <a:ea typeface="Chivo Black"/>
              <a:cs typeface="Chivo Black"/>
              <a:sym typeface="Chivo Black"/>
            </a:endParaRPr>
          </a:p>
        </p:txBody>
      </p:sp>
    </p:spTree>
    <p:extLst>
      <p:ext uri="{BB962C8B-B14F-4D97-AF65-F5344CB8AC3E}">
        <p14:creationId xmlns:p14="http://schemas.microsoft.com/office/powerpoint/2010/main" val="85847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0E6E5"/>
            </a:gs>
            <a:gs pos="100000">
              <a:srgbClr val="89AEAB"/>
            </a:gs>
          </a:gsLst>
          <a:lin ang="5400012" scaled="0"/>
        </a:gradFill>
        <a:effectLst/>
      </p:bgPr>
    </p:bg>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800100" y="373550"/>
            <a:ext cx="7543800" cy="6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STATEMENT</a:t>
            </a:r>
            <a:endParaRPr dirty="0"/>
          </a:p>
        </p:txBody>
      </p:sp>
      <p:sp>
        <p:nvSpPr>
          <p:cNvPr id="286" name="Google Shape;286;p33"/>
          <p:cNvSpPr txBox="1">
            <a:spLocks noGrp="1"/>
          </p:cNvSpPr>
          <p:nvPr>
            <p:ph type="subTitle" idx="1"/>
          </p:nvPr>
        </p:nvSpPr>
        <p:spPr>
          <a:xfrm flipH="1">
            <a:off x="800000" y="1093188"/>
            <a:ext cx="7543800" cy="28317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sz="1600" dirty="0">
                <a:latin typeface="Times New Roman" panose="02020603050405020304" pitchFamily="18" charset="0"/>
                <a:cs typeface="Times New Roman" panose="02020603050405020304" pitchFamily="18" charset="0"/>
              </a:rPr>
              <a:t>In urban environments, vertical transportation is a critical component of modern infrastructure, with lifts (elevators) playing a pivotal role in facilitating efficient movement within multi-story buildings. Lift failures can result in inconvenience, operational downtime, and potential safety hazards for occupants. To address these challenges, there is a need for an advanced Lift Condition Monitoring System that can predict and detect potential lift failures in real-time, enabling proactive maintenance and minimizing service disruptions</a:t>
            </a:r>
            <a:r>
              <a:rPr lang="en-GB"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B4070CE-2FB3-0F67-C264-BB4E26E4B10B}"/>
              </a:ext>
            </a:extLst>
          </p:cNvPr>
          <p:cNvSpPr>
            <a:spLocks noGrp="1"/>
          </p:cNvSpPr>
          <p:nvPr>
            <p:ph type="subTitle" idx="1"/>
          </p:nvPr>
        </p:nvSpPr>
        <p:spPr/>
        <p:txBody>
          <a:bodyPr/>
          <a:lstStyle/>
          <a:p>
            <a:r>
              <a:rPr lang="en-GB" sz="1600" dirty="0">
                <a:latin typeface="Times New Roman" panose="02020603050405020304" pitchFamily="18" charset="0"/>
                <a:cs typeface="Times New Roman" panose="02020603050405020304" pitchFamily="18" charset="0"/>
              </a:rPr>
              <a:t>To address these issues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the concept of elevator condition monitoring has emerged as a groundbreaking solution,</a:t>
            </a:r>
            <a:r>
              <a:rPr lang="en-GB" sz="1600" dirty="0">
                <a:latin typeface="Times New Roman" panose="02020603050405020304" pitchFamily="18" charset="0"/>
                <a:cs typeface="Times New Roman" panose="02020603050405020304" pitchFamily="18" charset="0"/>
              </a:rPr>
              <a:t> our system will integrate sensor data, machine learning algorithms, and predictive analytics to assess the health of lift components, anticipate potential failures, and provide timely alerts to maintenance personnel. The goal is to enhance lift reliability, reduce downtime, and improve overall user safety and satisfaction.</a:t>
            </a:r>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EFD68BE-E7D8-4EEC-BAA6-34E7A4A5F0C0}"/>
              </a:ext>
            </a:extLst>
          </p:cNvPr>
          <p:cNvSpPr>
            <a:spLocks noGrp="1"/>
          </p:cNvSpPr>
          <p:nvPr>
            <p:ph type="title"/>
          </p:nvPr>
        </p:nvSpPr>
        <p:spPr/>
        <p:txBody>
          <a:bodyPr/>
          <a:lstStyle/>
          <a:p>
            <a:r>
              <a:rPr lang="en-GB" dirty="0"/>
              <a:t>OBJECTIVE</a:t>
            </a:r>
            <a:endParaRPr lang="en-IN" dirty="0"/>
          </a:p>
        </p:txBody>
      </p:sp>
    </p:spTree>
    <p:extLst>
      <p:ext uri="{BB962C8B-B14F-4D97-AF65-F5344CB8AC3E}">
        <p14:creationId xmlns:p14="http://schemas.microsoft.com/office/powerpoint/2010/main" val="54801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D7D76D3-FE3A-4D67-7269-8D135DDE474C}"/>
              </a:ext>
            </a:extLst>
          </p:cNvPr>
          <p:cNvSpPr>
            <a:spLocks noGrp="1"/>
          </p:cNvSpPr>
          <p:nvPr>
            <p:ph type="subTitle" idx="1"/>
          </p:nvPr>
        </p:nvSpPr>
        <p:spPr/>
        <p:txBody>
          <a:bodyPr/>
          <a:lstStyle/>
          <a:p>
            <a:r>
              <a:rPr lang="en-GB" sz="1600" b="1" dirty="0">
                <a:latin typeface="Times New Roman" panose="02020603050405020304" pitchFamily="18" charset="0"/>
                <a:cs typeface="Times New Roman" panose="02020603050405020304" pitchFamily="18" charset="0"/>
              </a:rPr>
              <a:t>Limited Sensor Integration</a:t>
            </a:r>
            <a:r>
              <a:rPr lang="en-GB" sz="1600" dirty="0">
                <a:latin typeface="Times New Roman" panose="02020603050405020304" pitchFamily="18" charset="0"/>
                <a:cs typeface="Times New Roman" panose="02020603050405020304" pitchFamily="18" charset="0"/>
              </a:rPr>
              <a:t>: The existing system lacks comprehensive sensor integration, limiting its ability to capture real-time data on various lift components. This can result in an incomplete understanding of the lift's health.</a:t>
            </a:r>
          </a:p>
          <a:p>
            <a:endParaRPr lang="en-GB" sz="1600"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Manual Inspection Dependency</a:t>
            </a:r>
            <a:r>
              <a:rPr lang="en-GB" sz="1600" dirty="0">
                <a:latin typeface="Times New Roman" panose="02020603050405020304" pitchFamily="18" charset="0"/>
                <a:cs typeface="Times New Roman" panose="02020603050405020304" pitchFamily="18" charset="0"/>
              </a:rPr>
              <a:t>: The system heavily depends on manual inspections, making it prone to human error and potentially overlooking early signs of component degradation or malfunction.</a:t>
            </a:r>
          </a:p>
          <a:p>
            <a:endParaRPr lang="en-GB"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FA3C66E-25B2-238C-0716-F779CC01B05E}"/>
              </a:ext>
            </a:extLst>
          </p:cNvPr>
          <p:cNvSpPr>
            <a:spLocks noGrp="1"/>
          </p:cNvSpPr>
          <p:nvPr>
            <p:ph type="title"/>
          </p:nvPr>
        </p:nvSpPr>
        <p:spPr/>
        <p:txBody>
          <a:bodyPr/>
          <a:lstStyle/>
          <a:p>
            <a:r>
              <a:rPr lang="en-GB" dirty="0"/>
              <a:t>EXISTING   SYSTEM(SURVEY)</a:t>
            </a:r>
            <a:endParaRPr lang="en-IN" dirty="0"/>
          </a:p>
        </p:txBody>
      </p:sp>
    </p:spTree>
    <p:extLst>
      <p:ext uri="{BB962C8B-B14F-4D97-AF65-F5344CB8AC3E}">
        <p14:creationId xmlns:p14="http://schemas.microsoft.com/office/powerpoint/2010/main" val="39721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4DFCE5A-3D9D-7E30-ED88-2AF595E9824C}"/>
              </a:ext>
            </a:extLst>
          </p:cNvPr>
          <p:cNvSpPr>
            <a:spLocks noGrp="1"/>
          </p:cNvSpPr>
          <p:nvPr>
            <p:ph type="subTitle" idx="1"/>
          </p:nvPr>
        </p:nvSpPr>
        <p:spPr/>
        <p:txBody>
          <a:bodyPr/>
          <a:lstStyle/>
          <a:p>
            <a:r>
              <a:rPr lang="en-GB" sz="1600" b="1" dirty="0">
                <a:latin typeface="Times New Roman" panose="02020603050405020304" pitchFamily="18" charset="0"/>
                <a:cs typeface="Times New Roman" panose="02020603050405020304" pitchFamily="18" charset="0"/>
              </a:rPr>
              <a:t>Lack of Predictive Analytics</a:t>
            </a:r>
            <a:r>
              <a:rPr lang="en-GB" sz="1600" dirty="0">
                <a:latin typeface="Times New Roman" panose="02020603050405020304" pitchFamily="18" charset="0"/>
                <a:cs typeface="Times New Roman" panose="02020603050405020304" pitchFamily="18" charset="0"/>
              </a:rPr>
              <a:t>: The lack of advanced analytics and machine learning algorithms hinders the system's ability to predict potential failures. A proactive approach to maintenance is essential for preventing unexpected downtimes.</a:t>
            </a:r>
          </a:p>
          <a:p>
            <a:endParaRPr lang="en-GB" sz="1600"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Inefficient Fault Detection</a:t>
            </a:r>
            <a:r>
              <a:rPr lang="en-GB" sz="1600" dirty="0">
                <a:latin typeface="Times New Roman" panose="02020603050405020304" pitchFamily="18" charset="0"/>
                <a:cs typeface="Times New Roman" panose="02020603050405020304" pitchFamily="18" charset="0"/>
              </a:rPr>
              <a:t>: The current system lack efficient fault detection mechanisms, making it challenging to promptly identify and isolate specific issues. This contributes to prolonged service interruptions</a:t>
            </a:r>
            <a:r>
              <a:rPr lang="en-GB"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8EBE28B8-1A25-CC7D-A0E0-EB70B82F6765}"/>
              </a:ext>
            </a:extLst>
          </p:cNvPr>
          <p:cNvSpPr>
            <a:spLocks noGrp="1"/>
          </p:cNvSpPr>
          <p:nvPr>
            <p:ph type="title"/>
          </p:nvPr>
        </p:nvSpPr>
        <p:spPr/>
        <p:txBody>
          <a:bodyPr/>
          <a:lstStyle/>
          <a:p>
            <a:r>
              <a:rPr lang="en-GB" dirty="0"/>
              <a:t>CONTINUES…</a:t>
            </a:r>
            <a:endParaRPr lang="en-IN" dirty="0"/>
          </a:p>
        </p:txBody>
      </p:sp>
    </p:spTree>
    <p:extLst>
      <p:ext uri="{BB962C8B-B14F-4D97-AF65-F5344CB8AC3E}">
        <p14:creationId xmlns:p14="http://schemas.microsoft.com/office/powerpoint/2010/main" val="13150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521B139-C790-E681-A0B9-821D5CD68953}"/>
              </a:ext>
            </a:extLst>
          </p:cNvPr>
          <p:cNvSpPr>
            <a:spLocks noGrp="1"/>
          </p:cNvSpPr>
          <p:nvPr>
            <p:ph type="subTitle" idx="1"/>
          </p:nvPr>
        </p:nvSpPr>
        <p:spPr>
          <a:xfrm flipH="1">
            <a:off x="800000" y="897040"/>
            <a:ext cx="7543800" cy="2831700"/>
          </a:xfrm>
        </p:spPr>
        <p:txBody>
          <a:bodyPr/>
          <a:lstStyle/>
          <a:p>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What sets our Elevator Condition Monitoring Apparatus apart is its comprehensive and integrated nature. The combination of ultrasonic sensors, load cells, cameras, accelerometers, and deep learning algorithms creates a holistic solution that covers various aspects of elevator health. The apparatus's ability to monitor structural integrity, wire conditions, and operational vibrations in real-time distinguishes it from traditional systems. Its adaptability for both new installations and retrofitting further emphasizes its versatility, making it a unique and valuable addition to the field of elevator condition monitoring.</a:t>
            </a:r>
          </a:p>
          <a:p>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FF03B3FC-0049-3ABC-C20D-11CCE63485B0}"/>
              </a:ext>
            </a:extLst>
          </p:cNvPr>
          <p:cNvSpPr>
            <a:spLocks noGrp="1"/>
          </p:cNvSpPr>
          <p:nvPr>
            <p:ph type="title"/>
          </p:nvPr>
        </p:nvSpPr>
        <p:spPr>
          <a:xfrm>
            <a:off x="800000" y="246940"/>
            <a:ext cx="7543800" cy="650100"/>
          </a:xfrm>
        </p:spPr>
        <p:txBody>
          <a:bodyPr/>
          <a:lstStyle/>
          <a:p>
            <a:r>
              <a:rPr lang="en-GB" dirty="0"/>
              <a:t>HOW  WE   DIFFER</a:t>
            </a:r>
            <a:endParaRPr lang="en-IN" dirty="0"/>
          </a:p>
        </p:txBody>
      </p:sp>
    </p:spTree>
    <p:extLst>
      <p:ext uri="{BB962C8B-B14F-4D97-AF65-F5344CB8AC3E}">
        <p14:creationId xmlns:p14="http://schemas.microsoft.com/office/powerpoint/2010/main" val="39063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211D00-AE4D-99D6-ADE7-7248C4DC9ECA}"/>
              </a:ext>
            </a:extLst>
          </p:cNvPr>
          <p:cNvSpPr>
            <a:spLocks noGrp="1"/>
          </p:cNvSpPr>
          <p:nvPr>
            <p:ph type="subTitle" idx="1"/>
          </p:nvPr>
        </p:nvSpPr>
        <p:spPr/>
        <p:txBody>
          <a:bodyPr/>
          <a:lstStyle/>
          <a:p>
            <a:r>
              <a:rPr lang="en-GB" sz="1600" dirty="0">
                <a:effectLst/>
                <a:latin typeface="Times New Roman" panose="02020603050405020304" pitchFamily="18" charset="0"/>
                <a:ea typeface="Times New Roman" panose="02020603050405020304" pitchFamily="18" charset="0"/>
              </a:rPr>
              <a:t>The Elevator Condition Monitoring Apparatus introduces a paradigm shift by incorporating predictive maintenance strategies. Utilizing deep learning algorithms, the system </a:t>
            </a:r>
            <a:r>
              <a:rPr lang="en-GB" sz="1600" dirty="0" err="1">
                <a:effectLst/>
                <a:latin typeface="Times New Roman" panose="02020603050405020304" pitchFamily="18" charset="0"/>
                <a:ea typeface="Times New Roman" panose="02020603050405020304" pitchFamily="18" charset="0"/>
              </a:rPr>
              <a:t>analyzes</a:t>
            </a:r>
            <a:r>
              <a:rPr lang="en-GB" sz="1600" dirty="0">
                <a:effectLst/>
                <a:latin typeface="Times New Roman" panose="02020603050405020304" pitchFamily="18" charset="0"/>
                <a:ea typeface="Times New Roman" panose="02020603050405020304" pitchFamily="18" charset="0"/>
              </a:rPr>
              <a:t> data from various sensors to predict potential faults and wear patterns. This proactive approach allows for timely interventions, minimizing downtime and optimizing elevator performance. Predictive maintenance not only extends the lifespan of elevator components but also ensures that maintenance activities are conducted precisely when needed, preventing unnecessary disruptions and enhancing the overall efficiency of vertical transportation systems.</a:t>
            </a:r>
            <a:endParaRPr lang="en-IN" sz="1600" dirty="0"/>
          </a:p>
        </p:txBody>
      </p:sp>
      <p:sp>
        <p:nvSpPr>
          <p:cNvPr id="3" name="Title 2">
            <a:extLst>
              <a:ext uri="{FF2B5EF4-FFF2-40B4-BE49-F238E27FC236}">
                <a16:creationId xmlns:a16="http://schemas.microsoft.com/office/drawing/2014/main" id="{568C5D00-A523-B7F2-0112-F9E336B446C9}"/>
              </a:ext>
            </a:extLst>
          </p:cNvPr>
          <p:cNvSpPr>
            <a:spLocks noGrp="1"/>
          </p:cNvSpPr>
          <p:nvPr>
            <p:ph type="title"/>
          </p:nvPr>
        </p:nvSpPr>
        <p:spPr/>
        <p:txBody>
          <a:bodyPr/>
          <a:lstStyle/>
          <a:p>
            <a:r>
              <a:rPr lang="en-GB" dirty="0"/>
              <a:t>CONTINUES..</a:t>
            </a:r>
            <a:endParaRPr lang="en-IN" dirty="0"/>
          </a:p>
        </p:txBody>
      </p:sp>
    </p:spTree>
    <p:extLst>
      <p:ext uri="{BB962C8B-B14F-4D97-AF65-F5344CB8AC3E}">
        <p14:creationId xmlns:p14="http://schemas.microsoft.com/office/powerpoint/2010/main" val="2798573092"/>
      </p:ext>
    </p:extLst>
  </p:cSld>
  <p:clrMapOvr>
    <a:masterClrMapping/>
  </p:clrMapOvr>
</p:sld>
</file>

<file path=ppt/theme/theme1.xml><?xml version="1.0" encoding="utf-8"?>
<a:theme xmlns:a="http://schemas.openxmlformats.org/drawingml/2006/main" name="Elevator Powerint Shapes by Slidesgo">
  <a:themeElements>
    <a:clrScheme name="Simple Light">
      <a:dk1>
        <a:srgbClr val="000000"/>
      </a:dk1>
      <a:lt1>
        <a:srgbClr val="FFFFFF"/>
      </a:lt1>
      <a:dk2>
        <a:srgbClr val="755815"/>
      </a:dk2>
      <a:lt2>
        <a:srgbClr val="BF9000"/>
      </a:lt2>
      <a:accent1>
        <a:srgbClr val="C3AE84"/>
      </a:accent1>
      <a:accent2>
        <a:srgbClr val="3BF5E4"/>
      </a:accent2>
      <a:accent3>
        <a:srgbClr val="89AEAB"/>
      </a:accent3>
      <a:accent4>
        <a:srgbClr val="015C53"/>
      </a:accent4>
      <a:accent5>
        <a:srgbClr val="D9D9D9"/>
      </a:accent5>
      <a:accent6>
        <a:srgbClr val="7F6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1729</Words>
  <Application>Microsoft Office PowerPoint</Application>
  <PresentationFormat>On-screen Show (16:9)</PresentationFormat>
  <Paragraphs>109</Paragraphs>
  <Slides>23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Poiret One</vt:lpstr>
      <vt:lpstr>Chivo</vt:lpstr>
      <vt:lpstr>Archivo</vt:lpstr>
      <vt:lpstr>Arial</vt:lpstr>
      <vt:lpstr>Voltaire</vt:lpstr>
      <vt:lpstr>Reem Kufi</vt:lpstr>
      <vt:lpstr>Paytone One</vt:lpstr>
      <vt:lpstr>Chivo Light</vt:lpstr>
      <vt:lpstr>Times New Roman</vt:lpstr>
      <vt:lpstr>Roboto Condensed Light</vt:lpstr>
      <vt:lpstr>Chivo Black</vt:lpstr>
      <vt:lpstr>Elevator Powerint Shapes by Slidesgo</vt:lpstr>
      <vt:lpstr>ELEVATOR CONDITION MONITORING  </vt:lpstr>
      <vt:lpstr>TABLE OF CONTENTS</vt:lpstr>
      <vt:lpstr>TABLE OF CONTENTS</vt:lpstr>
      <vt:lpstr>PROBLEM   STATEMENT</vt:lpstr>
      <vt:lpstr>OBJECTIVE</vt:lpstr>
      <vt:lpstr>EXISTING   SYSTEM(SURVEY)</vt:lpstr>
      <vt:lpstr>CONTINUES…</vt:lpstr>
      <vt:lpstr>HOW  WE   DIFFER</vt:lpstr>
      <vt:lpstr>CONTINUES..</vt:lpstr>
      <vt:lpstr>TECHNOLOGY</vt:lpstr>
      <vt:lpstr>ULTRASONIC SENSORS</vt:lpstr>
      <vt:lpstr>PARAMETERS ANALYSED</vt:lpstr>
      <vt:lpstr>PowerPoint Presentation</vt:lpstr>
      <vt:lpstr>PowerPoint Presentation</vt:lpstr>
      <vt:lpstr>PowerPoint Presentation</vt:lpstr>
      <vt:lpstr>PowerPoint Presentation</vt:lpstr>
      <vt:lpstr>ARCHITECTURE</vt:lpstr>
      <vt:lpstr>RESULT </vt:lpstr>
      <vt:lpstr>OUTCOME </vt:lpstr>
      <vt:lpstr>END  USER  BENEFIT</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 CONDITION MONITORING  </dc:title>
  <cp:lastModifiedBy>Sanjay Kps</cp:lastModifiedBy>
  <cp:revision>10</cp:revision>
  <dcterms:modified xsi:type="dcterms:W3CDTF">2023-12-02T18:01:34Z</dcterms:modified>
</cp:coreProperties>
</file>