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23"/>
  </p:notesMasterIdLst>
  <p:sldIdLst>
    <p:sldId id="256" r:id="rId2"/>
    <p:sldId id="257" r:id="rId3"/>
    <p:sldId id="263" r:id="rId4"/>
    <p:sldId id="258" r:id="rId5"/>
    <p:sldId id="264" r:id="rId6"/>
    <p:sldId id="259" r:id="rId7"/>
    <p:sldId id="261" r:id="rId8"/>
    <p:sldId id="271" r:id="rId9"/>
    <p:sldId id="262" r:id="rId10"/>
    <p:sldId id="265" r:id="rId11"/>
    <p:sldId id="266" r:id="rId12"/>
    <p:sldId id="269" r:id="rId13"/>
    <p:sldId id="270" r:id="rId14"/>
    <p:sldId id="272" r:id="rId15"/>
    <p:sldId id="274" r:id="rId16"/>
    <p:sldId id="260" r:id="rId17"/>
    <p:sldId id="268" r:id="rId18"/>
    <p:sldId id="276" r:id="rId19"/>
    <p:sldId id="275" r:id="rId20"/>
    <p:sldId id="267" r:id="rId21"/>
    <p:sldId id="27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119" d="100"/>
          <a:sy n="119" d="100"/>
        </p:scale>
        <p:origin x="96"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39F5D-FCEB-4534-99AC-8CD0F9E0A06F}" type="datetimeFigureOut">
              <a:rPr lang="en-US" smtClean="0"/>
              <a:t>2/14/2018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24EC1D-68A0-4C4C-94BF-B4BCE75728AA}" type="slidenum">
              <a:rPr lang="en-US" smtClean="0"/>
              <a:t>‹#›</a:t>
            </a:fld>
            <a:endParaRPr lang="en-US"/>
          </a:p>
        </p:txBody>
      </p:sp>
    </p:spTree>
    <p:extLst>
      <p:ext uri="{BB962C8B-B14F-4D97-AF65-F5344CB8AC3E}">
        <p14:creationId xmlns:p14="http://schemas.microsoft.com/office/powerpoint/2010/main" val="2394227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E633BF23-5A0D-4140-8F65-2D6DFEB09403}" type="datetimeFigureOut">
              <a:rPr lang="en-US" smtClean="0"/>
              <a:t>2/14/2018</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222C6A5-2F75-4203-97A0-717FF0B15CAA}"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4436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33BF23-5A0D-4140-8F65-2D6DFEB09403}" type="datetimeFigureOut">
              <a:rPr lang="en-US" smtClean="0"/>
              <a:t>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2C6A5-2F75-4203-97A0-717FF0B15CAA}" type="slidenum">
              <a:rPr lang="en-US" smtClean="0"/>
              <a:t>‹#›</a:t>
            </a:fld>
            <a:endParaRPr lang="en-US"/>
          </a:p>
        </p:txBody>
      </p:sp>
    </p:spTree>
    <p:extLst>
      <p:ext uri="{BB962C8B-B14F-4D97-AF65-F5344CB8AC3E}">
        <p14:creationId xmlns:p14="http://schemas.microsoft.com/office/powerpoint/2010/main" val="4238815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33BF23-5A0D-4140-8F65-2D6DFEB09403}" type="datetimeFigureOut">
              <a:rPr lang="en-US" smtClean="0"/>
              <a:t>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2C6A5-2F75-4203-97A0-717FF0B15CAA}" type="slidenum">
              <a:rPr lang="en-US" smtClean="0"/>
              <a:t>‹#›</a:t>
            </a:fld>
            <a:endParaRPr lang="en-US"/>
          </a:p>
        </p:txBody>
      </p:sp>
    </p:spTree>
    <p:extLst>
      <p:ext uri="{BB962C8B-B14F-4D97-AF65-F5344CB8AC3E}">
        <p14:creationId xmlns:p14="http://schemas.microsoft.com/office/powerpoint/2010/main" val="4110985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33BF23-5A0D-4140-8F65-2D6DFEB09403}" type="datetimeFigureOut">
              <a:rPr lang="en-US" smtClean="0"/>
              <a:t>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2C6A5-2F75-4203-97A0-717FF0B15CAA}" type="slidenum">
              <a:rPr lang="en-US" smtClean="0"/>
              <a:t>‹#›</a:t>
            </a:fld>
            <a:endParaRPr lang="en-US"/>
          </a:p>
        </p:txBody>
      </p:sp>
    </p:spTree>
    <p:extLst>
      <p:ext uri="{BB962C8B-B14F-4D97-AF65-F5344CB8AC3E}">
        <p14:creationId xmlns:p14="http://schemas.microsoft.com/office/powerpoint/2010/main" val="3982585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633BF23-5A0D-4140-8F65-2D6DFEB09403}" type="datetimeFigureOut">
              <a:rPr lang="en-US" smtClean="0"/>
              <a:t>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2C6A5-2F75-4203-97A0-717FF0B15CAA}"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0044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633BF23-5A0D-4140-8F65-2D6DFEB09403}" type="datetimeFigureOut">
              <a:rPr lang="en-US" smtClean="0"/>
              <a:t>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22C6A5-2F75-4203-97A0-717FF0B15CAA}" type="slidenum">
              <a:rPr lang="en-US" smtClean="0"/>
              <a:t>‹#›</a:t>
            </a:fld>
            <a:endParaRPr lang="en-US"/>
          </a:p>
        </p:txBody>
      </p:sp>
    </p:spTree>
    <p:extLst>
      <p:ext uri="{BB962C8B-B14F-4D97-AF65-F5344CB8AC3E}">
        <p14:creationId xmlns:p14="http://schemas.microsoft.com/office/powerpoint/2010/main" val="525632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33BF23-5A0D-4140-8F65-2D6DFEB09403}" type="datetimeFigureOut">
              <a:rPr lang="en-US" smtClean="0"/>
              <a:t>2/14/2018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22C6A5-2F75-4203-97A0-717FF0B15CAA}" type="slidenum">
              <a:rPr lang="en-US" smtClean="0"/>
              <a:t>‹#›</a:t>
            </a:fld>
            <a:endParaRPr lang="en-US"/>
          </a:p>
        </p:txBody>
      </p:sp>
    </p:spTree>
    <p:extLst>
      <p:ext uri="{BB962C8B-B14F-4D97-AF65-F5344CB8AC3E}">
        <p14:creationId xmlns:p14="http://schemas.microsoft.com/office/powerpoint/2010/main" val="629535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633BF23-5A0D-4140-8F65-2D6DFEB09403}" type="datetimeFigureOut">
              <a:rPr lang="en-US" smtClean="0"/>
              <a:t>2/14/2018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22C6A5-2F75-4203-97A0-717FF0B15CAA}" type="slidenum">
              <a:rPr lang="en-US" smtClean="0"/>
              <a:t>‹#›</a:t>
            </a:fld>
            <a:endParaRPr lang="en-US"/>
          </a:p>
        </p:txBody>
      </p:sp>
    </p:spTree>
    <p:extLst>
      <p:ext uri="{BB962C8B-B14F-4D97-AF65-F5344CB8AC3E}">
        <p14:creationId xmlns:p14="http://schemas.microsoft.com/office/powerpoint/2010/main" val="229149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33BF23-5A0D-4140-8F65-2D6DFEB09403}" type="datetimeFigureOut">
              <a:rPr lang="en-US" smtClean="0"/>
              <a:t>2/14/2018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22C6A5-2F75-4203-97A0-717FF0B15CAA}" type="slidenum">
              <a:rPr lang="en-US" smtClean="0"/>
              <a:t>‹#›</a:t>
            </a:fld>
            <a:endParaRPr lang="en-US"/>
          </a:p>
        </p:txBody>
      </p:sp>
    </p:spTree>
    <p:extLst>
      <p:ext uri="{BB962C8B-B14F-4D97-AF65-F5344CB8AC3E}">
        <p14:creationId xmlns:p14="http://schemas.microsoft.com/office/powerpoint/2010/main" val="3485498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633BF23-5A0D-4140-8F65-2D6DFEB09403}" type="datetimeFigureOut">
              <a:rPr lang="en-US" smtClean="0"/>
              <a:t>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22C6A5-2F75-4203-97A0-717FF0B15CAA}" type="slidenum">
              <a:rPr lang="en-US" smtClean="0"/>
              <a:t>‹#›</a:t>
            </a:fld>
            <a:endParaRPr lang="en-US"/>
          </a:p>
        </p:txBody>
      </p:sp>
    </p:spTree>
    <p:extLst>
      <p:ext uri="{BB962C8B-B14F-4D97-AF65-F5344CB8AC3E}">
        <p14:creationId xmlns:p14="http://schemas.microsoft.com/office/powerpoint/2010/main" val="2403234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633BF23-5A0D-4140-8F65-2D6DFEB09403}" type="datetimeFigureOut">
              <a:rPr lang="en-US" smtClean="0"/>
              <a:t>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22C6A5-2F75-4203-97A0-717FF0B15CAA}" type="slidenum">
              <a:rPr lang="en-US" smtClean="0"/>
              <a:t>‹#›</a:t>
            </a:fld>
            <a:endParaRPr lang="en-US"/>
          </a:p>
        </p:txBody>
      </p:sp>
    </p:spTree>
    <p:extLst>
      <p:ext uri="{BB962C8B-B14F-4D97-AF65-F5344CB8AC3E}">
        <p14:creationId xmlns:p14="http://schemas.microsoft.com/office/powerpoint/2010/main" val="820762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E633BF23-5A0D-4140-8F65-2D6DFEB09403}" type="datetimeFigureOut">
              <a:rPr lang="en-US" smtClean="0"/>
              <a:t>2/14/2018</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222C6A5-2F75-4203-97A0-717FF0B15CAA}" type="slidenum">
              <a:rPr lang="en-US" smtClean="0"/>
              <a:t>‹#›</a:t>
            </a:fld>
            <a:endParaRPr lang="en-US"/>
          </a:p>
        </p:txBody>
      </p:sp>
    </p:spTree>
    <p:extLst>
      <p:ext uri="{BB962C8B-B14F-4D97-AF65-F5344CB8AC3E}">
        <p14:creationId xmlns:p14="http://schemas.microsoft.com/office/powerpoint/2010/main" val="2074452731"/>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mongodb/mongo-spark" TargetMode="External"/><Relationship Id="rId2" Type="http://schemas.openxmlformats.org/officeDocument/2006/relationships/hyperlink" Target="https://github.com/datastax/spark-cassandra-connector"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park.apache.org/docs/latest/submitting-applications.html" TargetMode="External"/><Relationship Id="rId2" Type="http://schemas.openxmlformats.org/officeDocument/2006/relationships/hyperlink" Target="http://spark.apache.org/docs/latest/spark-standalone.html" TargetMode="External"/><Relationship Id="rId1" Type="http://schemas.openxmlformats.org/officeDocument/2006/relationships/slideLayout" Target="../slideLayouts/slideLayout2.xml"/><Relationship Id="rId5" Type="http://schemas.openxmlformats.org/officeDocument/2006/relationships/hyperlink" Target="https://hub.docker.com/" TargetMode="External"/><Relationship Id="rId4" Type="http://schemas.openxmlformats.org/officeDocument/2006/relationships/hyperlink" Target="https://docs.docker.com/get-started/"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P7h/docker-spark" TargetMode="External"/><Relationship Id="rId2" Type="http://schemas.openxmlformats.org/officeDocument/2006/relationships/hyperlink" Target="https://github.com/BrianSetz/docker-spark"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spark.apache.org/docs/latest/spark-standalone.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sbt/sbt-assembly"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spark.apache.org/streamin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stackoverflow.com/questions/45989052/sbt-assembly-shading-to-create-fat-jar-to-run-on-spark" TargetMode="External"/><Relationship Id="rId2" Type="http://schemas.openxmlformats.org/officeDocument/2006/relationships/hyperlink" Target="https://coderwall.com/p/6gr84q/sbt-assembly-spark-and-you"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spark.apache.org/docs/latest/index.html" TargetMode="External"/><Relationship Id="rId2" Type="http://schemas.openxmlformats.org/officeDocument/2006/relationships/hyperlink" Target="https://spark.apache.org/" TargetMode="External"/><Relationship Id="rId1" Type="http://schemas.openxmlformats.org/officeDocument/2006/relationships/slideLayout" Target="../slideLayouts/slideLayout2.xml"/><Relationship Id="rId5" Type="http://schemas.openxmlformats.org/officeDocument/2006/relationships/hyperlink" Target="https://spark.apache.org/docs/latest/rdd-programming-guide.html#shuffle-operations" TargetMode="External"/><Relationship Id="rId4" Type="http://schemas.openxmlformats.org/officeDocument/2006/relationships/hyperlink" Target="https://en.wikipedia.org/wiki/MapReduce" TargetMode="External"/></Relationships>
</file>

<file path=ppt/slides/_rels/slide20.xml.rels><?xml version="1.0" encoding="UTF-8" standalone="yes"?>
<Relationships xmlns="http://schemas.openxmlformats.org/package/2006/relationships"><Relationship Id="rId8" Type="http://schemas.openxmlformats.org/officeDocument/2006/relationships/hyperlink" Target="http://www.google.com/url?q=http%3A%2F%2Flintool.github.io%2FMapReduceAlgorithms%2F&amp;sa=D&amp;sntz=1&amp;usg=AFQjCNGpfzJ5KdhLNL9aqZhlJuqlRxLwRw" TargetMode="External"/><Relationship Id="rId3" Type="http://schemas.openxmlformats.org/officeDocument/2006/relationships/hyperlink" Target="https://www.slideshare.net/cloudera/top-5-mistakes-to-avoid-when-writing-apache-spark-applications" TargetMode="External"/><Relationship Id="rId7" Type="http://schemas.openxmlformats.org/officeDocument/2006/relationships/hyperlink" Target="http://www.google.com/url?q=http%3A%2F%2Fwww.mmds.org%2F&amp;sa=D&amp;sntz=1&amp;usg=AFQjCNE7fPV_SIM3ENBiZ3VyBitUQXSsqA" TargetMode="External"/><Relationship Id="rId2" Type="http://schemas.openxmlformats.org/officeDocument/2006/relationships/hyperlink" Target="http://why-not-learn-something.blogspot.nl/2016/07/apache-spark-rdd-vs-dataframe-vs-dataset.html" TargetMode="External"/><Relationship Id="rId1" Type="http://schemas.openxmlformats.org/officeDocument/2006/relationships/slideLayout" Target="../slideLayouts/slideLayout2.xml"/><Relationship Id="rId6" Type="http://schemas.openxmlformats.org/officeDocument/2006/relationships/hyperlink" Target="http://mkuthan.github.io/blog/2016/03/11/spark-application-assembly/" TargetMode="External"/><Relationship Id="rId5" Type="http://schemas.openxmlformats.org/officeDocument/2006/relationships/hyperlink" Target="https://try.github.io/levels/1/challenges/1" TargetMode="External"/><Relationship Id="rId4" Type="http://schemas.openxmlformats.org/officeDocument/2006/relationships/hyperlink" Target="https://www.slideshare.net/prakash573/spark-streaming-best-practice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park.apache.org/docs/latest/cluster-overview.html#cluster-manager-types" TargetMode="External"/><Relationship Id="rId2" Type="http://schemas.openxmlformats.org/officeDocument/2006/relationships/hyperlink" Target="https://spark.apache.org/docs/latest/spark-standalone.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jetbrains.com/idea/download/#section=windows" TargetMode="External"/><Relationship Id="rId2" Type="http://schemas.openxmlformats.org/officeDocument/2006/relationships/hyperlink" Target="http://www.oracle.com/technetwork/java/javase/downloads/jdk8-downloads-2133151.html" TargetMode="External"/><Relationship Id="rId1" Type="http://schemas.openxmlformats.org/officeDocument/2006/relationships/slideLayout" Target="../slideLayouts/slideLayout2.xml"/><Relationship Id="rId5" Type="http://schemas.openxmlformats.org/officeDocument/2006/relationships/hyperlink" Target="http://spark.apache.org/downloads.html" TargetMode="External"/><Relationship Id="rId4" Type="http://schemas.openxmlformats.org/officeDocument/2006/relationships/hyperlink" Target="https://www.scala-sbt.org/download.html"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BrianSetz/spark-bootcam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Apache Spark</a:t>
            </a:r>
            <a:endParaRPr lang="en-US" dirty="0"/>
          </a:p>
        </p:txBody>
      </p:sp>
      <p:sp>
        <p:nvSpPr>
          <p:cNvPr id="3" name="Subtitle 2"/>
          <p:cNvSpPr>
            <a:spLocks noGrp="1"/>
          </p:cNvSpPr>
          <p:nvPr>
            <p:ph type="subTitle" idx="1"/>
          </p:nvPr>
        </p:nvSpPr>
        <p:spPr/>
        <p:txBody>
          <a:bodyPr/>
          <a:lstStyle/>
          <a:p>
            <a:r>
              <a:rPr lang="en-US" dirty="0" smtClean="0"/>
              <a:t>Getting Started</a:t>
            </a:r>
            <a:endParaRPr lang="en-US" dirty="0"/>
          </a:p>
        </p:txBody>
      </p:sp>
      <p:sp>
        <p:nvSpPr>
          <p:cNvPr id="4" name="TextBox 3"/>
          <p:cNvSpPr txBox="1"/>
          <p:nvPr/>
        </p:nvSpPr>
        <p:spPr>
          <a:xfrm>
            <a:off x="10477390" y="5935579"/>
            <a:ext cx="1347537" cy="523220"/>
          </a:xfrm>
          <a:prstGeom prst="rect">
            <a:avLst/>
          </a:prstGeom>
          <a:noFill/>
        </p:spPr>
        <p:txBody>
          <a:bodyPr wrap="square" rtlCol="0">
            <a:spAutoFit/>
          </a:bodyPr>
          <a:lstStyle/>
          <a:p>
            <a:pPr algn="r"/>
            <a:r>
              <a:rPr lang="en-US" sz="1400" b="1" dirty="0" smtClean="0">
                <a:solidFill>
                  <a:schemeClr val="bg1"/>
                </a:solidFill>
              </a:rPr>
              <a:t>Brian </a:t>
            </a:r>
            <a:r>
              <a:rPr lang="en-US" sz="1400" b="1" dirty="0" err="1" smtClean="0">
                <a:solidFill>
                  <a:schemeClr val="bg1"/>
                </a:solidFill>
              </a:rPr>
              <a:t>Setz</a:t>
            </a:r>
            <a:endParaRPr lang="en-US" sz="1400" b="1" dirty="0" smtClean="0">
              <a:solidFill>
                <a:schemeClr val="bg1"/>
              </a:solidFill>
            </a:endParaRPr>
          </a:p>
          <a:p>
            <a:pPr algn="r"/>
            <a:r>
              <a:rPr lang="en-US" sz="1400" b="1" dirty="0" smtClean="0">
                <a:solidFill>
                  <a:schemeClr val="bg1"/>
                </a:solidFill>
              </a:rPr>
              <a:t>b.setz@rug.nl </a:t>
            </a:r>
            <a:endParaRPr lang="en-US" sz="1400" b="1" dirty="0">
              <a:solidFill>
                <a:schemeClr val="bg1"/>
              </a:solidFill>
            </a:endParaRPr>
          </a:p>
        </p:txBody>
      </p:sp>
    </p:spTree>
    <p:extLst>
      <p:ext uri="{BB962C8B-B14F-4D97-AF65-F5344CB8AC3E}">
        <p14:creationId xmlns:p14="http://schemas.microsoft.com/office/powerpoint/2010/main" val="24519899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Spark </a:t>
            </a:r>
            <a:r>
              <a:rPr lang="en-GB" dirty="0" err="1" smtClean="0"/>
              <a:t>Bootcamp</a:t>
            </a:r>
            <a:r>
              <a:rPr lang="en-GB" dirty="0" smtClean="0"/>
              <a:t> Project III</a:t>
            </a:r>
            <a:endParaRPr lang="en-US" dirty="0"/>
          </a:p>
        </p:txBody>
      </p:sp>
      <p:sp>
        <p:nvSpPr>
          <p:cNvPr id="3" name="Content Placeholder 2"/>
          <p:cNvSpPr>
            <a:spLocks noGrp="1"/>
          </p:cNvSpPr>
          <p:nvPr>
            <p:ph idx="1"/>
          </p:nvPr>
        </p:nvSpPr>
        <p:spPr/>
        <p:txBody>
          <a:bodyPr/>
          <a:lstStyle/>
          <a:p>
            <a:r>
              <a:rPr lang="en-GB" dirty="0" smtClean="0"/>
              <a:t>Algorithms you run on Spark Local will also work on Spark Cluster</a:t>
            </a:r>
          </a:p>
          <a:p>
            <a:pPr lvl="1"/>
            <a:r>
              <a:rPr lang="en-GB" dirty="0" smtClean="0"/>
              <a:t>Note: think about how to access your data, for example when deploying to a remote cluster, all workers need to be able to access the data. This means using a distributed file storage (DFS) or (no)SQL database.</a:t>
            </a:r>
            <a:endParaRPr lang="en-GB" dirty="0"/>
          </a:p>
          <a:p>
            <a:r>
              <a:rPr lang="en-GB" dirty="0" smtClean="0"/>
              <a:t>There are many ways you can connect your Spark application to a database / data source. The project shows one: reading from CSV.</a:t>
            </a:r>
          </a:p>
          <a:p>
            <a:pPr lvl="1"/>
            <a:r>
              <a:rPr lang="en-GB" dirty="0" smtClean="0"/>
              <a:t>Built-in HDFS connector</a:t>
            </a:r>
          </a:p>
          <a:p>
            <a:pPr lvl="1"/>
            <a:r>
              <a:rPr lang="en-GB" dirty="0" smtClean="0"/>
              <a:t>Cassandra </a:t>
            </a:r>
            <a:r>
              <a:rPr lang="en-GB" dirty="0"/>
              <a:t>connector: </a:t>
            </a:r>
            <a:r>
              <a:rPr lang="en-GB" dirty="0">
                <a:hlinkClick r:id="rId2"/>
              </a:rPr>
              <a:t>https://</a:t>
            </a:r>
            <a:r>
              <a:rPr lang="en-GB" dirty="0" smtClean="0">
                <a:hlinkClick r:id="rId2"/>
              </a:rPr>
              <a:t>github.com/datastax/spark-cassandra-connector</a:t>
            </a:r>
            <a:r>
              <a:rPr lang="en-GB" dirty="0" smtClean="0"/>
              <a:t> </a:t>
            </a:r>
          </a:p>
          <a:p>
            <a:pPr lvl="1"/>
            <a:r>
              <a:rPr lang="en-GB" dirty="0" smtClean="0"/>
              <a:t>Built-in JDBC connector</a:t>
            </a:r>
          </a:p>
          <a:p>
            <a:pPr lvl="1"/>
            <a:r>
              <a:rPr lang="en-GB" dirty="0"/>
              <a:t>MongoDB connector: </a:t>
            </a:r>
            <a:r>
              <a:rPr lang="en-GB" dirty="0">
                <a:hlinkClick r:id="rId3"/>
              </a:rPr>
              <a:t>https://</a:t>
            </a:r>
            <a:r>
              <a:rPr lang="en-GB" dirty="0" smtClean="0">
                <a:hlinkClick r:id="rId3"/>
              </a:rPr>
              <a:t>github.com/mongodb/mongo-spark</a:t>
            </a:r>
            <a:r>
              <a:rPr lang="en-GB" dirty="0" smtClean="0"/>
              <a:t> </a:t>
            </a:r>
          </a:p>
          <a:p>
            <a:pPr lvl="1"/>
            <a:r>
              <a:rPr lang="en-GB" dirty="0" smtClean="0"/>
              <a:t>Many more</a:t>
            </a:r>
            <a:endParaRPr lang="en-US" dirty="0"/>
          </a:p>
        </p:txBody>
      </p:sp>
    </p:spTree>
    <p:extLst>
      <p:ext uri="{BB962C8B-B14F-4D97-AF65-F5344CB8AC3E}">
        <p14:creationId xmlns:p14="http://schemas.microsoft.com/office/powerpoint/2010/main" val="31690177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Spark Cluster (Standalone)</a:t>
            </a:r>
            <a:endParaRPr lang="en-US" dirty="0"/>
          </a:p>
        </p:txBody>
      </p:sp>
      <p:sp>
        <p:nvSpPr>
          <p:cNvPr id="3" name="Content Placeholder 2"/>
          <p:cNvSpPr>
            <a:spLocks noGrp="1"/>
          </p:cNvSpPr>
          <p:nvPr>
            <p:ph idx="1"/>
          </p:nvPr>
        </p:nvSpPr>
        <p:spPr/>
        <p:txBody>
          <a:bodyPr/>
          <a:lstStyle/>
          <a:p>
            <a:r>
              <a:rPr lang="en-GB" dirty="0" smtClean="0"/>
              <a:t>Standalone cluster requires 1 master, and as many slaves as you need / have nodes</a:t>
            </a:r>
          </a:p>
          <a:p>
            <a:pPr lvl="1"/>
            <a:r>
              <a:rPr lang="en-GB" dirty="0">
                <a:hlinkClick r:id="rId2"/>
              </a:rPr>
              <a:t>http://</a:t>
            </a:r>
            <a:r>
              <a:rPr lang="en-GB" dirty="0" smtClean="0">
                <a:hlinkClick r:id="rId2"/>
              </a:rPr>
              <a:t>spark.apache.org/docs/latest/spark-standalone.html</a:t>
            </a:r>
            <a:r>
              <a:rPr lang="en-GB" dirty="0" smtClean="0"/>
              <a:t> </a:t>
            </a:r>
            <a:endParaRPr lang="en-GB" dirty="0"/>
          </a:p>
          <a:p>
            <a:r>
              <a:rPr lang="en-GB" dirty="0" smtClean="0"/>
              <a:t>Launching applications on your cluster:</a:t>
            </a:r>
            <a:r>
              <a:rPr lang="en-US" dirty="0"/>
              <a:t> </a:t>
            </a:r>
            <a:r>
              <a:rPr lang="en-US" dirty="0">
                <a:hlinkClick r:id="rId3"/>
              </a:rPr>
              <a:t>http://</a:t>
            </a:r>
            <a:r>
              <a:rPr lang="en-US" dirty="0" smtClean="0">
                <a:hlinkClick r:id="rId3"/>
              </a:rPr>
              <a:t>spark.apache.org/docs/latest/submitting-applications.html</a:t>
            </a:r>
            <a:r>
              <a:rPr lang="en-US" dirty="0" smtClean="0"/>
              <a:t> </a:t>
            </a:r>
            <a:endParaRPr lang="en-GB" dirty="0"/>
          </a:p>
          <a:p>
            <a:r>
              <a:rPr lang="en-GB" dirty="0" smtClean="0"/>
              <a:t>Ideally, deploy using Docker to a cloud provider (Google Cloud, Amazon, Azure, Digital Ocean, </a:t>
            </a:r>
            <a:r>
              <a:rPr lang="en-NL" dirty="0" smtClean="0"/>
              <a:t>…</a:t>
            </a:r>
            <a:r>
              <a:rPr lang="en-GB" dirty="0" smtClean="0"/>
              <a:t>), using a Virtual Machine is also </a:t>
            </a:r>
            <a:r>
              <a:rPr lang="en-GB" dirty="0" smtClean="0"/>
              <a:t>possible</a:t>
            </a:r>
          </a:p>
          <a:p>
            <a:pPr lvl="1"/>
            <a:r>
              <a:rPr lang="en-GB" dirty="0"/>
              <a:t>Tutorial: </a:t>
            </a:r>
            <a:r>
              <a:rPr lang="en-GB" dirty="0">
                <a:hlinkClick r:id="rId4"/>
              </a:rPr>
              <a:t>https://docs.docker.com/get-started</a:t>
            </a:r>
            <a:r>
              <a:rPr lang="en-GB" dirty="0" smtClean="0">
                <a:hlinkClick r:id="rId4"/>
              </a:rPr>
              <a:t>/</a:t>
            </a:r>
            <a:r>
              <a:rPr lang="en-GB" dirty="0" smtClean="0"/>
              <a:t> </a:t>
            </a:r>
            <a:endParaRPr lang="en-GB" dirty="0" smtClean="0"/>
          </a:p>
          <a:p>
            <a:pPr lvl="1"/>
            <a:r>
              <a:rPr lang="en-GB" dirty="0" smtClean="0"/>
              <a:t>Many pre-existing Docker images to deploy </a:t>
            </a:r>
            <a:r>
              <a:rPr lang="en-GB" dirty="0"/>
              <a:t>a cluster; </a:t>
            </a:r>
            <a:r>
              <a:rPr lang="en-GB" dirty="0">
                <a:hlinkClick r:id="rId5"/>
              </a:rPr>
              <a:t>https://hub.docker.com</a:t>
            </a:r>
            <a:r>
              <a:rPr lang="en-GB" dirty="0" smtClean="0">
                <a:hlinkClick r:id="rId5"/>
              </a:rPr>
              <a:t>/</a:t>
            </a:r>
            <a:r>
              <a:rPr lang="en-GB" dirty="0" smtClean="0"/>
              <a:t> </a:t>
            </a:r>
          </a:p>
          <a:p>
            <a:pPr lvl="1"/>
            <a:r>
              <a:rPr lang="en-GB" dirty="0" smtClean="0"/>
              <a:t>Example Docker image also provided in next slide</a:t>
            </a:r>
          </a:p>
        </p:txBody>
      </p:sp>
    </p:spTree>
    <p:extLst>
      <p:ext uri="{BB962C8B-B14F-4D97-AF65-F5344CB8AC3E}">
        <p14:creationId xmlns:p14="http://schemas.microsoft.com/office/powerpoint/2010/main" val="39997577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Example Standalone Cluster Setup</a:t>
            </a:r>
            <a:endParaRPr lang="nl-NL" dirty="0"/>
          </a:p>
        </p:txBody>
      </p:sp>
      <p:sp>
        <p:nvSpPr>
          <p:cNvPr id="3" name="Content Placeholder 2"/>
          <p:cNvSpPr>
            <a:spLocks noGrp="1"/>
          </p:cNvSpPr>
          <p:nvPr>
            <p:ph idx="1"/>
          </p:nvPr>
        </p:nvSpPr>
        <p:spPr/>
        <p:txBody>
          <a:bodyPr>
            <a:normAutofit fontScale="92500"/>
          </a:bodyPr>
          <a:lstStyle/>
          <a:p>
            <a:r>
              <a:rPr lang="nl-NL" dirty="0"/>
              <a:t>Docker image: </a:t>
            </a:r>
            <a:r>
              <a:rPr lang="nl-NL" dirty="0">
                <a:hlinkClick r:id="rId2"/>
              </a:rPr>
              <a:t>https://</a:t>
            </a:r>
            <a:r>
              <a:rPr lang="nl-NL" dirty="0" smtClean="0">
                <a:hlinkClick r:id="rId2"/>
              </a:rPr>
              <a:t>github.com/BrianSetz/docker-spark</a:t>
            </a:r>
            <a:r>
              <a:rPr lang="nl-NL" dirty="0" smtClean="0"/>
              <a:t> </a:t>
            </a:r>
          </a:p>
          <a:p>
            <a:pPr lvl="1"/>
            <a:r>
              <a:rPr lang="nl-NL" dirty="0" smtClean="0"/>
              <a:t>Based </a:t>
            </a:r>
            <a:r>
              <a:rPr lang="nl-NL" dirty="0"/>
              <a:t>on: </a:t>
            </a:r>
            <a:r>
              <a:rPr lang="nl-NL" dirty="0">
                <a:hlinkClick r:id="rId3"/>
              </a:rPr>
              <a:t>https://</a:t>
            </a:r>
            <a:r>
              <a:rPr lang="nl-NL" dirty="0" smtClean="0">
                <a:hlinkClick r:id="rId3"/>
              </a:rPr>
              <a:t>github.com/P7h/docker-spark</a:t>
            </a:r>
            <a:r>
              <a:rPr lang="nl-NL" dirty="0" smtClean="0"/>
              <a:t> </a:t>
            </a:r>
          </a:p>
          <a:p>
            <a:pPr lvl="1"/>
            <a:r>
              <a:rPr lang="nl-NL" dirty="0" smtClean="0"/>
              <a:t>Spark 2.2.1, Scala 2.11.12, SBT 1.1.0</a:t>
            </a:r>
            <a:endParaRPr lang="nl-NL" dirty="0"/>
          </a:p>
          <a:p>
            <a:r>
              <a:rPr lang="nl-NL" dirty="0" smtClean="0"/>
              <a:t>Start Master:</a:t>
            </a:r>
          </a:p>
          <a:p>
            <a:pPr lvl="1"/>
            <a:r>
              <a:rPr lang="nl-NL" dirty="0">
                <a:latin typeface="Courier New" panose="02070309020205020404" pitchFamily="49" charset="0"/>
                <a:cs typeface="Courier New" panose="02070309020205020404" pitchFamily="49" charset="0"/>
              </a:rPr>
              <a:t>docker run -d --rm --name spark-master -p 4040:4040 -p 8080-8081:8080-8081 -p 7077:7077 briansetz/docker-spark:2.2.1 </a:t>
            </a:r>
            <a:r>
              <a:rPr lang="nl-NL" dirty="0" smtClean="0">
                <a:latin typeface="Courier New" panose="02070309020205020404" pitchFamily="49" charset="0"/>
                <a:cs typeface="Courier New" panose="02070309020205020404" pitchFamily="49" charset="0"/>
              </a:rPr>
              <a:t>spark/sbin/start-master.sh</a:t>
            </a:r>
            <a:endParaRPr lang="nl-NL" dirty="0">
              <a:latin typeface="Courier New" panose="02070309020205020404" pitchFamily="49" charset="0"/>
              <a:cs typeface="Courier New" panose="02070309020205020404" pitchFamily="49" charset="0"/>
            </a:endParaRPr>
          </a:p>
          <a:p>
            <a:r>
              <a:rPr lang="nl-NL" dirty="0" smtClean="0"/>
              <a:t>Start Slave(s) / Worker(s):</a:t>
            </a:r>
          </a:p>
          <a:p>
            <a:pPr lvl="1"/>
            <a:r>
              <a:rPr lang="nl-NL" dirty="0">
                <a:latin typeface="Courier New" panose="02070309020205020404" pitchFamily="49" charset="0"/>
                <a:cs typeface="Courier New" panose="02070309020205020404" pitchFamily="49" charset="0"/>
              </a:rPr>
              <a:t>MASTER_IP=$(docker inspect -f '{{range .NetworkSettings.Networks}}{{.IPAddress}}{{end}}' spark-master)</a:t>
            </a:r>
          </a:p>
          <a:p>
            <a:pPr lvl="1"/>
            <a:r>
              <a:rPr lang="nl-NL" dirty="0">
                <a:latin typeface="Courier New" panose="02070309020205020404" pitchFamily="49" charset="0"/>
                <a:cs typeface="Courier New" panose="02070309020205020404" pitchFamily="49" charset="0"/>
              </a:rPr>
              <a:t>docker run -d --rm --name spark-slave briansetz/docker-spark:2.2.1 spark/sbin/start-slave.sh spark://${MASTER_IP}:7077</a:t>
            </a:r>
          </a:p>
        </p:txBody>
      </p:sp>
    </p:spTree>
    <p:extLst>
      <p:ext uri="{BB962C8B-B14F-4D97-AF65-F5344CB8AC3E}">
        <p14:creationId xmlns:p14="http://schemas.microsoft.com/office/powerpoint/2010/main" val="31435979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Example Standalone Cluster </a:t>
            </a:r>
            <a:r>
              <a:rPr lang="nl-NL" dirty="0" smtClean="0"/>
              <a:t>Setup II</a:t>
            </a:r>
            <a:endParaRPr lang="en-US" dirty="0"/>
          </a:p>
        </p:txBody>
      </p:sp>
      <p:sp>
        <p:nvSpPr>
          <p:cNvPr id="3" name="Content Placeholder 2"/>
          <p:cNvSpPr>
            <a:spLocks noGrp="1"/>
          </p:cNvSpPr>
          <p:nvPr>
            <p:ph idx="1"/>
          </p:nvPr>
        </p:nvSpPr>
        <p:spPr/>
        <p:txBody>
          <a:bodyPr/>
          <a:lstStyle/>
          <a:p>
            <a:r>
              <a:rPr lang="en-US" dirty="0" smtClean="0"/>
              <a:t>The example assumes that you are deploying the master and the slave on the same machine. When deploying slaves on other machines, use the correct master IP. </a:t>
            </a:r>
          </a:p>
          <a:p>
            <a:endParaRPr lang="en-US" dirty="0"/>
          </a:p>
          <a:p>
            <a:r>
              <a:rPr lang="en-US" dirty="0" smtClean="0"/>
              <a:t>You can pass additional command line parameters </a:t>
            </a:r>
            <a:r>
              <a:rPr lang="en-US" dirty="0"/>
              <a:t>to </a:t>
            </a:r>
            <a:r>
              <a:rPr lang="en-US" dirty="0" smtClean="0"/>
              <a:t>start-master.sh </a:t>
            </a:r>
            <a:r>
              <a:rPr lang="en-US" dirty="0"/>
              <a:t>and </a:t>
            </a:r>
            <a:r>
              <a:rPr lang="en-US" dirty="0" smtClean="0"/>
              <a:t>start-slave.sh</a:t>
            </a:r>
          </a:p>
          <a:p>
            <a:pPr lvl="1"/>
            <a:r>
              <a:rPr lang="en-US" dirty="0">
                <a:hlinkClick r:id="rId2"/>
              </a:rPr>
              <a:t>https://</a:t>
            </a:r>
            <a:r>
              <a:rPr lang="en-US" dirty="0" smtClean="0">
                <a:hlinkClick r:id="rId2"/>
              </a:rPr>
              <a:t>spark.apache.org/docs/latest/spark-standalone.html</a:t>
            </a:r>
            <a:endParaRPr lang="en-US" dirty="0" smtClean="0"/>
          </a:p>
          <a:p>
            <a:pPr lvl="1"/>
            <a:endParaRPr lang="en-US" dirty="0"/>
          </a:p>
          <a:p>
            <a:r>
              <a:rPr lang="en-US" dirty="0" smtClean="0"/>
              <a:t>Another good alternative is to run Spark on top of YARN</a:t>
            </a:r>
          </a:p>
          <a:p>
            <a:endParaRPr lang="en-US" dirty="0" smtClean="0"/>
          </a:p>
        </p:txBody>
      </p:sp>
    </p:spTree>
    <p:extLst>
      <p:ext uri="{BB962C8B-B14F-4D97-AF65-F5344CB8AC3E}">
        <p14:creationId xmlns:p14="http://schemas.microsoft.com/office/powerpoint/2010/main" val="9405261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a:t>
            </a:r>
            <a:r>
              <a:rPr lang="en-US" dirty="0" err="1" smtClean="0"/>
              <a:t>Bootcamp</a:t>
            </a:r>
            <a:r>
              <a:rPr lang="en-US" dirty="0" smtClean="0"/>
              <a:t> Project IV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Now that you have created the cluster, you can submit a job to the cluster</a:t>
            </a:r>
          </a:p>
          <a:p>
            <a:pPr lvl="1"/>
            <a:r>
              <a:rPr lang="en-US" dirty="0" smtClean="0"/>
              <a:t>Unlike local deployment, where you run the application in IntelliJ, cluster deployment requires you to build a JAR file that has to be submitted.</a:t>
            </a:r>
          </a:p>
          <a:p>
            <a:pPr lvl="1"/>
            <a:endParaRPr lang="en-US" dirty="0"/>
          </a:p>
          <a:p>
            <a:r>
              <a:rPr lang="en-US" dirty="0" smtClean="0"/>
              <a:t>To build a (fat) JAR file, use </a:t>
            </a:r>
            <a:r>
              <a:rPr lang="en-US" dirty="0" err="1" smtClean="0"/>
              <a:t>sbt</a:t>
            </a:r>
            <a:r>
              <a:rPr lang="en-US" dirty="0" smtClean="0"/>
              <a:t>-assembly</a:t>
            </a:r>
          </a:p>
          <a:p>
            <a:pPr lvl="1"/>
            <a:r>
              <a:rPr lang="en-US" dirty="0">
                <a:hlinkClick r:id="rId2"/>
              </a:rPr>
              <a:t>https://</a:t>
            </a:r>
            <a:r>
              <a:rPr lang="en-US" dirty="0" smtClean="0">
                <a:hlinkClick r:id="rId2"/>
              </a:rPr>
              <a:t>github.com/sbt/sbt-assembly</a:t>
            </a:r>
            <a:r>
              <a:rPr lang="en-US" dirty="0" smtClean="0"/>
              <a:t> </a:t>
            </a:r>
          </a:p>
          <a:p>
            <a:pPr lvl="1"/>
            <a:r>
              <a:rPr lang="en-US" dirty="0" smtClean="0"/>
              <a:t>It is included in the example project, you can run the following command in the root of the project to create the far JAR:</a:t>
            </a:r>
          </a:p>
          <a:p>
            <a:pPr lvl="2"/>
            <a:r>
              <a:rPr lang="en-US" dirty="0" err="1" smtClean="0">
                <a:latin typeface="Courier New" panose="02070309020205020404" pitchFamily="49" charset="0"/>
                <a:cs typeface="Courier New" panose="02070309020205020404" pitchFamily="49" charset="0"/>
              </a:rPr>
              <a:t>sbt</a:t>
            </a:r>
            <a:r>
              <a:rPr lang="en-US" dirty="0" smtClean="0">
                <a:latin typeface="Courier New" panose="02070309020205020404" pitchFamily="49" charset="0"/>
                <a:cs typeface="Courier New" panose="02070309020205020404" pitchFamily="49" charset="0"/>
              </a:rPr>
              <a:t> assembly</a:t>
            </a:r>
          </a:p>
          <a:p>
            <a:pPr lvl="1"/>
            <a:r>
              <a:rPr lang="en-US" dirty="0" smtClean="0">
                <a:cs typeface="Courier New" panose="02070309020205020404" pitchFamily="49" charset="0"/>
              </a:rPr>
              <a:t>After running the command, the console will show the location of the fat jar</a:t>
            </a:r>
          </a:p>
          <a:p>
            <a:pPr lvl="1"/>
            <a:r>
              <a:rPr lang="en-US" dirty="0" smtClean="0">
                <a:cs typeface="Courier New" panose="02070309020205020404" pitchFamily="49" charset="0"/>
              </a:rPr>
              <a:t>Submit the far </a:t>
            </a:r>
            <a:r>
              <a:rPr lang="en-US" dirty="0">
                <a:cs typeface="Courier New" panose="02070309020205020404" pitchFamily="49" charset="0"/>
              </a:rPr>
              <a:t>jar</a:t>
            </a:r>
            <a:r>
              <a:rPr lang="en-US" dirty="0" smtClean="0">
                <a:cs typeface="Courier New" panose="02070309020205020404" pitchFamily="49" charset="0"/>
              </a:rPr>
              <a:t>:</a:t>
            </a:r>
          </a:p>
          <a:p>
            <a:pPr lvl="2"/>
            <a:r>
              <a:rPr lang="en-US" dirty="0" smtClean="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spark-submit --class </a:t>
            </a:r>
            <a:r>
              <a:rPr lang="en-US" dirty="0" err="1">
                <a:latin typeface="Courier New" panose="02070309020205020404" pitchFamily="49" charset="0"/>
                <a:cs typeface="Courier New" panose="02070309020205020404" pitchFamily="49" charset="0"/>
              </a:rPr>
              <a:t>nl.rug.sc.app.SparkSubmitMain</a:t>
            </a:r>
            <a:r>
              <a:rPr lang="en-US" dirty="0">
                <a:latin typeface="Courier New" panose="02070309020205020404" pitchFamily="49" charset="0"/>
                <a:cs typeface="Courier New" panose="02070309020205020404" pitchFamily="49" charset="0"/>
              </a:rPr>
              <a:t> --deploy-mode client --master spark://localhost:7077 &lt;your-path-to&gt;/spark-</a:t>
            </a:r>
            <a:r>
              <a:rPr lang="en-US" dirty="0" err="1">
                <a:latin typeface="Courier New" panose="02070309020205020404" pitchFamily="49" charset="0"/>
                <a:cs typeface="Courier New" panose="02070309020205020404" pitchFamily="49" charset="0"/>
              </a:rPr>
              <a:t>bootcamp</a:t>
            </a:r>
            <a:r>
              <a:rPr lang="en-US" dirty="0">
                <a:latin typeface="Courier New" panose="02070309020205020404" pitchFamily="49" charset="0"/>
                <a:cs typeface="Courier New" panose="02070309020205020404" pitchFamily="49" charset="0"/>
              </a:rPr>
              <a:t>/target/scala-2.11/spark-bootcamp-assembly-0.1.jar</a:t>
            </a:r>
            <a:endParaRPr lang="en-US" dirty="0" smtClean="0">
              <a:latin typeface="Courier New" panose="02070309020205020404" pitchFamily="49" charset="0"/>
              <a:cs typeface="Courier New" panose="02070309020205020404" pitchFamily="49" charset="0"/>
            </a:endParaRPr>
          </a:p>
          <a:p>
            <a:pPr lvl="2"/>
            <a:endParaRPr lang="en-US" dirty="0">
              <a:cs typeface="Courier New" panose="02070309020205020404" pitchFamily="49" charset="0"/>
            </a:endParaRPr>
          </a:p>
        </p:txBody>
      </p:sp>
    </p:spTree>
    <p:extLst>
      <p:ext uri="{BB962C8B-B14F-4D97-AF65-F5344CB8AC3E}">
        <p14:creationId xmlns:p14="http://schemas.microsoft.com/office/powerpoint/2010/main" val="7163826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a:t>
            </a:r>
            <a:r>
              <a:rPr lang="en-US" dirty="0" err="1" smtClean="0"/>
              <a:t>Bootcamp</a:t>
            </a:r>
            <a:r>
              <a:rPr lang="en-US" dirty="0" smtClean="0"/>
              <a:t> Project V</a:t>
            </a:r>
            <a:endParaRPr lang="en-US" dirty="0"/>
          </a:p>
        </p:txBody>
      </p:sp>
      <p:sp>
        <p:nvSpPr>
          <p:cNvPr id="3" name="Content Placeholder 2"/>
          <p:cNvSpPr>
            <a:spLocks noGrp="1"/>
          </p:cNvSpPr>
          <p:nvPr>
            <p:ph idx="1"/>
          </p:nvPr>
        </p:nvSpPr>
        <p:spPr/>
        <p:txBody>
          <a:bodyPr/>
          <a:lstStyle/>
          <a:p>
            <a:r>
              <a:rPr lang="en-US" dirty="0" smtClean="0"/>
              <a:t>When submitting to remote clusters:</a:t>
            </a:r>
          </a:p>
          <a:p>
            <a:pPr lvl="1"/>
            <a:r>
              <a:rPr lang="en-US" dirty="0" smtClean="0"/>
              <a:t>Make sure that all workers can access the required files / data which means using a database or distributed file system</a:t>
            </a:r>
          </a:p>
          <a:p>
            <a:pPr lvl="1"/>
            <a:r>
              <a:rPr lang="en-US" dirty="0" smtClean="0"/>
              <a:t>Think about where your driver is running (deploy-mode) and how this affects, for example, directories</a:t>
            </a:r>
          </a:p>
          <a:p>
            <a:pPr lvl="1"/>
            <a:r>
              <a:rPr lang="en-US" dirty="0" smtClean="0"/>
              <a:t>Submit a fat JAR, a jar containing all dependencies in your project, otherwise you experience </a:t>
            </a:r>
            <a:r>
              <a:rPr lang="en-US" b="1" dirty="0" err="1" smtClean="0"/>
              <a:t>ClassNotFoundException</a:t>
            </a:r>
            <a:r>
              <a:rPr lang="en-US" dirty="0" err="1" smtClean="0"/>
              <a:t>’s</a:t>
            </a:r>
            <a:r>
              <a:rPr lang="en-US" dirty="0" smtClean="0"/>
              <a:t> as the slaves do not have these dependencies</a:t>
            </a:r>
          </a:p>
          <a:p>
            <a:pPr lvl="1"/>
            <a:r>
              <a:rPr lang="en-US" dirty="0" smtClean="0"/>
              <a:t>Be careful when returning data to the driver, if you return a lot of data to a driver that is running on your local machine, this will be slow as data has to be transferred from your remote cluster to the local machine. Better would be to run the driver in the cluster itself, reducing the latency </a:t>
            </a:r>
            <a:endParaRPr lang="en-US" dirty="0"/>
          </a:p>
        </p:txBody>
      </p:sp>
    </p:spTree>
    <p:extLst>
      <p:ext uri="{BB962C8B-B14F-4D97-AF65-F5344CB8AC3E}">
        <p14:creationId xmlns:p14="http://schemas.microsoft.com/office/powerpoint/2010/main" val="11239545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Avoid working with Resilient Distributed Datasets (RDDs) directly</a:t>
            </a:r>
          </a:p>
          <a:p>
            <a:pPr lvl="1"/>
            <a:r>
              <a:rPr lang="en-US" dirty="0" smtClean="0"/>
              <a:t>Prefer working with:</a:t>
            </a:r>
          </a:p>
          <a:p>
            <a:pPr lvl="2"/>
            <a:r>
              <a:rPr lang="en-US" dirty="0" smtClean="0"/>
              <a:t>Data Frames (Spark SQL)</a:t>
            </a:r>
          </a:p>
          <a:p>
            <a:pPr lvl="2"/>
            <a:r>
              <a:rPr lang="en-US" dirty="0" smtClean="0"/>
              <a:t>Data Sets</a:t>
            </a:r>
          </a:p>
          <a:p>
            <a:pPr lvl="1"/>
            <a:r>
              <a:rPr lang="en-US" dirty="0" smtClean="0"/>
              <a:t>Frames and Sets offer much higher levels of abstraction</a:t>
            </a:r>
          </a:p>
          <a:p>
            <a:pPr lvl="1"/>
            <a:r>
              <a:rPr lang="en-US" dirty="0" smtClean="0"/>
              <a:t>Use RDDs only if you need low-level transformations / control</a:t>
            </a:r>
            <a:endParaRPr lang="en-US" dirty="0"/>
          </a:p>
          <a:p>
            <a:r>
              <a:rPr lang="en-US" dirty="0" smtClean="0"/>
              <a:t>Use Spark’s web-based User Interface to assist with debugging</a:t>
            </a:r>
          </a:p>
          <a:p>
            <a:pPr lvl="1"/>
            <a:r>
              <a:rPr lang="en-US" dirty="0" smtClean="0"/>
              <a:t>Running on port 4040</a:t>
            </a:r>
            <a:endParaRPr lang="en-GB" dirty="0"/>
          </a:p>
          <a:p>
            <a:r>
              <a:rPr lang="en-GB" u="sng" dirty="0" smtClean="0"/>
              <a:t>Do </a:t>
            </a:r>
            <a:r>
              <a:rPr lang="en-GB" b="1" u="sng" dirty="0" smtClean="0"/>
              <a:t>NOT</a:t>
            </a:r>
            <a:r>
              <a:rPr lang="en-GB" u="sng" dirty="0" smtClean="0"/>
              <a:t> use Spark 1.6 or lower</a:t>
            </a:r>
            <a:r>
              <a:rPr lang="en-GB" dirty="0" smtClean="0"/>
              <a:t>, only use the latest version (=2.2.1), be mindful of online tutorials that still use Spark 1.6 or older.</a:t>
            </a:r>
          </a:p>
          <a:p>
            <a:r>
              <a:rPr lang="en-GB" dirty="0" smtClean="0"/>
              <a:t>For the online/streaming data of your algorithm, look at Spark Streaming:</a:t>
            </a:r>
          </a:p>
          <a:p>
            <a:pPr lvl="1"/>
            <a:r>
              <a:rPr lang="en-US" dirty="0">
                <a:hlinkClick r:id="rId2"/>
              </a:rPr>
              <a:t>https://spark.apache.org/streaming</a:t>
            </a:r>
            <a:r>
              <a:rPr lang="en-US" dirty="0" smtClean="0">
                <a:hlinkClick r:id="rId2"/>
              </a:rPr>
              <a:t>/</a:t>
            </a:r>
            <a:r>
              <a:rPr lang="en-US" dirty="0" smtClean="0"/>
              <a:t> </a:t>
            </a:r>
          </a:p>
          <a:p>
            <a:r>
              <a:rPr lang="en-GB" dirty="0" smtClean="0"/>
              <a:t>Start on time with migrating from Spark Local to Spark Cluster</a:t>
            </a:r>
          </a:p>
          <a:p>
            <a:r>
              <a:rPr lang="en-GB" dirty="0" smtClean="0"/>
              <a:t>Recommended programming language is Scala, it is native to Spark</a:t>
            </a:r>
            <a:endParaRPr lang="en-US" dirty="0"/>
          </a:p>
        </p:txBody>
      </p:sp>
    </p:spTree>
    <p:extLst>
      <p:ext uri="{BB962C8B-B14F-4D97-AF65-F5344CB8AC3E}">
        <p14:creationId xmlns:p14="http://schemas.microsoft.com/office/powerpoint/2010/main" val="27552477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Troubleshooting	</a:t>
            </a:r>
            <a:endParaRPr lang="nl-NL" dirty="0"/>
          </a:p>
        </p:txBody>
      </p:sp>
      <p:sp>
        <p:nvSpPr>
          <p:cNvPr id="3" name="Content Placeholder 2"/>
          <p:cNvSpPr>
            <a:spLocks noGrp="1"/>
          </p:cNvSpPr>
          <p:nvPr>
            <p:ph idx="1"/>
          </p:nvPr>
        </p:nvSpPr>
        <p:spPr/>
        <p:txBody>
          <a:bodyPr/>
          <a:lstStyle/>
          <a:p>
            <a:r>
              <a:rPr lang="nl-NL" dirty="0" smtClean="0"/>
              <a:t>If you cannot import the project as an SBT project, you are either missing the Scala plugin, or the </a:t>
            </a:r>
            <a:r>
              <a:rPr lang="nl-NL" u="sng" dirty="0" smtClean="0"/>
              <a:t>Scala plugin </a:t>
            </a:r>
            <a:r>
              <a:rPr lang="nl-NL" dirty="0" smtClean="0"/>
              <a:t>is out of date. Make sure you also use the </a:t>
            </a:r>
            <a:r>
              <a:rPr lang="nl-NL" u="sng" dirty="0" smtClean="0"/>
              <a:t>latest version of IntelliJ</a:t>
            </a:r>
          </a:p>
          <a:p>
            <a:endParaRPr lang="nl-NL" dirty="0"/>
          </a:p>
          <a:p>
            <a:r>
              <a:rPr lang="nl-NL" dirty="0"/>
              <a:t>In case you get a </a:t>
            </a:r>
            <a:r>
              <a:rPr lang="nl-NL" b="1" dirty="0" smtClean="0"/>
              <a:t>ClassNotFoundException</a:t>
            </a:r>
            <a:r>
              <a:rPr lang="nl-NL" dirty="0" smtClean="0"/>
              <a:t> when </a:t>
            </a:r>
            <a:r>
              <a:rPr lang="nl-NL" dirty="0"/>
              <a:t>running “</a:t>
            </a:r>
            <a:r>
              <a:rPr lang="nl-NL" dirty="0" smtClean="0"/>
              <a:t>SparkLocalMain</a:t>
            </a:r>
            <a:r>
              <a:rPr lang="nl-NL" dirty="0"/>
              <a:t>”, try updating and/or restarting </a:t>
            </a:r>
            <a:r>
              <a:rPr lang="nl-NL" dirty="0" smtClean="0"/>
              <a:t>IntelliJ</a:t>
            </a:r>
            <a:endParaRPr lang="nl-NL" dirty="0"/>
          </a:p>
          <a:p>
            <a:endParaRPr lang="nl-NL" dirty="0" smtClean="0"/>
          </a:p>
          <a:p>
            <a:r>
              <a:rPr lang="nl-NL" dirty="0" smtClean="0"/>
              <a:t>A </a:t>
            </a:r>
            <a:r>
              <a:rPr lang="nl-NL" b="1" dirty="0" smtClean="0"/>
              <a:t>FileNotFoundException</a:t>
            </a:r>
            <a:r>
              <a:rPr lang="nl-NL" dirty="0" smtClean="0"/>
              <a:t> is expected when submitting “SparkSubmitMain”</a:t>
            </a:r>
            <a:endParaRPr lang="nl-NL" dirty="0"/>
          </a:p>
        </p:txBody>
      </p:sp>
    </p:spTree>
    <p:extLst>
      <p:ext uri="{BB962C8B-B14F-4D97-AF65-F5344CB8AC3E}">
        <p14:creationId xmlns:p14="http://schemas.microsoft.com/office/powerpoint/2010/main" val="40270431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Troubleshooting II</a:t>
            </a:r>
            <a:endParaRPr lang="en-US" dirty="0"/>
          </a:p>
        </p:txBody>
      </p:sp>
      <p:sp>
        <p:nvSpPr>
          <p:cNvPr id="3" name="Content Placeholder 2"/>
          <p:cNvSpPr>
            <a:spLocks noGrp="1"/>
          </p:cNvSpPr>
          <p:nvPr>
            <p:ph idx="1"/>
          </p:nvPr>
        </p:nvSpPr>
        <p:spPr/>
        <p:txBody>
          <a:bodyPr>
            <a:normAutofit/>
          </a:bodyPr>
          <a:lstStyle/>
          <a:p>
            <a:r>
              <a:rPr lang="en-US" dirty="0" err="1" smtClean="0"/>
              <a:t>sbt</a:t>
            </a:r>
            <a:r>
              <a:rPr lang="en-US" dirty="0" smtClean="0"/>
              <a:t>-assembly &amp; fat JARs</a:t>
            </a:r>
          </a:p>
          <a:p>
            <a:pPr lvl="1"/>
            <a:r>
              <a:rPr lang="en-US" dirty="0" smtClean="0"/>
              <a:t>Creating a fat JAR when your project has many dependencies can be an issue</a:t>
            </a:r>
          </a:p>
          <a:p>
            <a:pPr lvl="2"/>
            <a:r>
              <a:rPr lang="en-US" dirty="0" smtClean="0"/>
              <a:t>Dependencies can have configuration files or directories (META-INF) which have to be merged</a:t>
            </a:r>
          </a:p>
          <a:p>
            <a:pPr lvl="2"/>
            <a:r>
              <a:rPr lang="en-US" dirty="0" smtClean="0"/>
              <a:t>Dependencies can depend on different versions of a particular dependency</a:t>
            </a:r>
            <a:endParaRPr lang="en-US" dirty="0"/>
          </a:p>
          <a:p>
            <a:pPr lvl="1"/>
            <a:r>
              <a:rPr lang="en-US" dirty="0" smtClean="0"/>
              <a:t>Solutions:</a:t>
            </a:r>
          </a:p>
          <a:p>
            <a:pPr lvl="2"/>
            <a:r>
              <a:rPr lang="en-US" dirty="0" smtClean="0"/>
              <a:t>Specify a merge strategy to deal with merging META-INF, </a:t>
            </a:r>
            <a:r>
              <a:rPr lang="en-US" dirty="0" err="1" smtClean="0"/>
              <a:t>config</a:t>
            </a:r>
            <a:r>
              <a:rPr lang="en-US" dirty="0" smtClean="0"/>
              <a:t> files, etc.</a:t>
            </a:r>
          </a:p>
          <a:p>
            <a:pPr lvl="3"/>
            <a:r>
              <a:rPr lang="en-US" dirty="0" smtClean="0"/>
              <a:t>Example</a:t>
            </a:r>
            <a:r>
              <a:rPr lang="en-US" dirty="0"/>
              <a:t>: </a:t>
            </a:r>
            <a:r>
              <a:rPr lang="en-US" dirty="0">
                <a:hlinkClick r:id="rId2"/>
              </a:rPr>
              <a:t>https://</a:t>
            </a:r>
            <a:r>
              <a:rPr lang="en-US" dirty="0" smtClean="0">
                <a:hlinkClick r:id="rId2"/>
              </a:rPr>
              <a:t>coderwall.com/p/6gr84q/sbt-assembly-spark-and-you</a:t>
            </a:r>
            <a:endParaRPr lang="en-US" dirty="0" smtClean="0"/>
          </a:p>
          <a:p>
            <a:pPr lvl="2"/>
            <a:r>
              <a:rPr lang="en-US" dirty="0" smtClean="0"/>
              <a:t>Use shading to overcome different versions of the same dependency</a:t>
            </a:r>
          </a:p>
          <a:p>
            <a:pPr lvl="3"/>
            <a:r>
              <a:rPr lang="en-US" dirty="0"/>
              <a:t> Example: </a:t>
            </a:r>
            <a:r>
              <a:rPr lang="en-US" dirty="0">
                <a:hlinkClick r:id="rId3"/>
              </a:rPr>
              <a:t>https://</a:t>
            </a:r>
            <a:r>
              <a:rPr lang="en-US" dirty="0" smtClean="0">
                <a:hlinkClick r:id="rId3"/>
              </a:rPr>
              <a:t>stackoverflow.com/questions/45989052/sbt-assembly-shading-to-create-fat-jar-to-run-on-spark</a:t>
            </a:r>
            <a:r>
              <a:rPr lang="en-US" dirty="0" smtClean="0"/>
              <a:t> </a:t>
            </a:r>
          </a:p>
          <a:p>
            <a:pPr lvl="2"/>
            <a:r>
              <a:rPr lang="en-US" dirty="0" smtClean="0"/>
              <a:t>Alternative but not recommended: copy the individual JAR files of your dependencies to each of the workers so that you do not have to build a fat JAR</a:t>
            </a:r>
            <a:endParaRPr lang="en-US" dirty="0"/>
          </a:p>
          <a:p>
            <a:pPr lvl="1"/>
            <a:endParaRPr lang="en-US" dirty="0"/>
          </a:p>
        </p:txBody>
      </p:sp>
    </p:spTree>
    <p:extLst>
      <p:ext uri="{BB962C8B-B14F-4D97-AF65-F5344CB8AC3E}">
        <p14:creationId xmlns:p14="http://schemas.microsoft.com/office/powerpoint/2010/main" val="6662436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Project Goals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Deadlines: </a:t>
            </a:r>
            <a:r>
              <a:rPr lang="en-US" u="sng" dirty="0" smtClean="0"/>
              <a:t>Create Pull Request on Wednesday before the deadline at 12:00 </a:t>
            </a:r>
          </a:p>
          <a:p>
            <a:r>
              <a:rPr lang="en-US" dirty="0" smtClean="0"/>
              <a:t>Parallelize a non-trivial algorithm </a:t>
            </a:r>
          </a:p>
          <a:p>
            <a:pPr lvl="1"/>
            <a:r>
              <a:rPr lang="en-US" dirty="0" smtClean="0"/>
              <a:t>Your </a:t>
            </a:r>
            <a:r>
              <a:rPr lang="en-US" dirty="0" smtClean="0"/>
              <a:t>algorithm processes offline batch data and online streaming </a:t>
            </a:r>
            <a:r>
              <a:rPr lang="en-US" dirty="0" smtClean="0"/>
              <a:t>data</a:t>
            </a:r>
          </a:p>
          <a:p>
            <a:pPr lvl="2"/>
            <a:r>
              <a:rPr lang="en-US" dirty="0" smtClean="0"/>
              <a:t>Ideally the same type of algorithm is used for offline/online</a:t>
            </a:r>
          </a:p>
          <a:p>
            <a:pPr lvl="1"/>
            <a:r>
              <a:rPr lang="en-US" dirty="0" smtClean="0"/>
              <a:t>Example of a trivial algorithm: word count. Demonstrate some complexity</a:t>
            </a:r>
          </a:p>
          <a:p>
            <a:r>
              <a:rPr lang="en-US" dirty="0" smtClean="0"/>
              <a:t>Architecture</a:t>
            </a:r>
          </a:p>
          <a:p>
            <a:pPr lvl="1"/>
            <a:r>
              <a:rPr lang="en-US" dirty="0" smtClean="0"/>
              <a:t>Data Source &amp; Sink (database /  distributed file systems)</a:t>
            </a:r>
          </a:p>
          <a:p>
            <a:pPr lvl="1"/>
            <a:r>
              <a:rPr lang="en-US" dirty="0" smtClean="0"/>
              <a:t>Message Queue (streaming data)</a:t>
            </a:r>
          </a:p>
          <a:p>
            <a:pPr lvl="1"/>
            <a:r>
              <a:rPr lang="en-US" dirty="0" err="1" smtClean="0"/>
              <a:t>MapReduce</a:t>
            </a:r>
            <a:r>
              <a:rPr lang="en-US" dirty="0" smtClean="0"/>
              <a:t> framework (e.g. Spark)</a:t>
            </a:r>
            <a:endParaRPr lang="en-US" dirty="0"/>
          </a:p>
          <a:p>
            <a:r>
              <a:rPr lang="en-US" dirty="0" smtClean="0"/>
              <a:t>Excellent projects</a:t>
            </a:r>
          </a:p>
          <a:p>
            <a:pPr lvl="1"/>
            <a:r>
              <a:rPr lang="en-US" dirty="0" smtClean="0"/>
              <a:t>All components of your architecture are distributed (running on different VM’s, nodes, machines) </a:t>
            </a:r>
          </a:p>
          <a:p>
            <a:r>
              <a:rPr lang="en-US" dirty="0" smtClean="0"/>
              <a:t>Demo </a:t>
            </a:r>
            <a:r>
              <a:rPr lang="en-NL" dirty="0" smtClean="0">
                <a:sym typeface="Wingdings" panose="05000000000000000000" pitchFamily="2" charset="2"/>
              </a:rPr>
              <a:t></a:t>
            </a:r>
            <a:r>
              <a:rPr lang="en-US" dirty="0" smtClean="0"/>
              <a:t> you should be able to visualize how work is parallelized, e.g. via the Spark UI</a:t>
            </a:r>
            <a:endParaRPr lang="en-US" dirty="0" smtClean="0"/>
          </a:p>
        </p:txBody>
      </p:sp>
    </p:spTree>
    <p:extLst>
      <p:ext uri="{BB962C8B-B14F-4D97-AF65-F5344CB8AC3E}">
        <p14:creationId xmlns:p14="http://schemas.microsoft.com/office/powerpoint/2010/main" val="19688359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Spark?</a:t>
            </a:r>
            <a:endParaRPr lang="en-US" dirty="0"/>
          </a:p>
        </p:txBody>
      </p:sp>
      <p:sp>
        <p:nvSpPr>
          <p:cNvPr id="3" name="Content Placeholder 2"/>
          <p:cNvSpPr>
            <a:spLocks noGrp="1"/>
          </p:cNvSpPr>
          <p:nvPr>
            <p:ph idx="1"/>
          </p:nvPr>
        </p:nvSpPr>
        <p:spPr/>
        <p:txBody>
          <a:bodyPr/>
          <a:lstStyle/>
          <a:p>
            <a:r>
              <a:rPr lang="en-US" dirty="0" smtClean="0"/>
              <a:t>Big Data distributed processing platform</a:t>
            </a:r>
          </a:p>
          <a:p>
            <a:pPr lvl="1"/>
            <a:r>
              <a:rPr lang="en-US" dirty="0">
                <a:hlinkClick r:id="rId2"/>
              </a:rPr>
              <a:t>https://spark.apache.org</a:t>
            </a:r>
            <a:r>
              <a:rPr lang="en-US" dirty="0" smtClean="0">
                <a:hlinkClick r:id="rId2"/>
              </a:rPr>
              <a:t>/</a:t>
            </a:r>
            <a:r>
              <a:rPr lang="en-US" dirty="0" smtClean="0"/>
              <a:t> </a:t>
            </a:r>
          </a:p>
          <a:p>
            <a:pPr lvl="1"/>
            <a:r>
              <a:rPr lang="en-GB" dirty="0"/>
              <a:t>Comprehensive guide: </a:t>
            </a:r>
            <a:r>
              <a:rPr lang="en-GB" dirty="0">
                <a:hlinkClick r:id="rId3"/>
              </a:rPr>
              <a:t>https://</a:t>
            </a:r>
            <a:r>
              <a:rPr lang="en-GB" dirty="0" smtClean="0">
                <a:hlinkClick r:id="rId3"/>
              </a:rPr>
              <a:t>spark.apache.org/docs/latest/index.html</a:t>
            </a:r>
            <a:r>
              <a:rPr lang="en-GB" dirty="0" smtClean="0"/>
              <a:t> </a:t>
            </a:r>
            <a:endParaRPr lang="en-US" dirty="0"/>
          </a:p>
          <a:p>
            <a:r>
              <a:rPr lang="en-US" dirty="0" smtClean="0"/>
              <a:t>Based on the </a:t>
            </a:r>
            <a:r>
              <a:rPr lang="en-US" dirty="0" err="1" smtClean="0"/>
              <a:t>MapReduce</a:t>
            </a:r>
            <a:r>
              <a:rPr lang="en-US" dirty="0" smtClean="0"/>
              <a:t> programming model</a:t>
            </a:r>
          </a:p>
          <a:p>
            <a:pPr lvl="1"/>
            <a:r>
              <a:rPr lang="en-US" dirty="0">
                <a:hlinkClick r:id="rId4"/>
              </a:rPr>
              <a:t>https://</a:t>
            </a:r>
            <a:r>
              <a:rPr lang="en-US" dirty="0" smtClean="0">
                <a:hlinkClick r:id="rId4"/>
              </a:rPr>
              <a:t>en.wikipedia.org/wiki/MapReduce</a:t>
            </a:r>
            <a:r>
              <a:rPr lang="en-US" dirty="0" smtClean="0"/>
              <a:t> </a:t>
            </a:r>
            <a:endParaRPr lang="en-US" dirty="0"/>
          </a:p>
          <a:p>
            <a:r>
              <a:rPr lang="en-US" dirty="0" smtClean="0"/>
              <a:t>High performance as computations are executed in-memory</a:t>
            </a:r>
          </a:p>
          <a:p>
            <a:pPr lvl="1"/>
            <a:r>
              <a:rPr lang="en-US" dirty="0" smtClean="0"/>
              <a:t>Be mindful of operations that force writing to disk e.g. shuffle</a:t>
            </a:r>
          </a:p>
          <a:p>
            <a:pPr lvl="2"/>
            <a:r>
              <a:rPr lang="en-US" dirty="0">
                <a:hlinkClick r:id="rId5"/>
              </a:rPr>
              <a:t>https://</a:t>
            </a:r>
            <a:r>
              <a:rPr lang="en-US" dirty="0" smtClean="0">
                <a:hlinkClick r:id="rId5"/>
              </a:rPr>
              <a:t>spark.apache.org/docs/latest/rdd-programming-guide.html#shuffle-operations</a:t>
            </a:r>
            <a:r>
              <a:rPr lang="en-US" dirty="0" smtClean="0"/>
              <a:t> </a:t>
            </a:r>
          </a:p>
        </p:txBody>
      </p:sp>
    </p:spTree>
    <p:extLst>
      <p:ext uri="{BB962C8B-B14F-4D97-AF65-F5344CB8AC3E}">
        <p14:creationId xmlns:p14="http://schemas.microsoft.com/office/powerpoint/2010/main" val="31049465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Resources</a:t>
            </a:r>
            <a:endParaRPr lang="en-US" dirty="0"/>
          </a:p>
        </p:txBody>
      </p:sp>
      <p:sp>
        <p:nvSpPr>
          <p:cNvPr id="3" name="Content Placeholder 2"/>
          <p:cNvSpPr>
            <a:spLocks noGrp="1"/>
          </p:cNvSpPr>
          <p:nvPr>
            <p:ph idx="1"/>
          </p:nvPr>
        </p:nvSpPr>
        <p:spPr/>
        <p:txBody>
          <a:bodyPr>
            <a:normAutofit fontScale="92500" lnSpcReduction="20000"/>
          </a:bodyPr>
          <a:lstStyle/>
          <a:p>
            <a:r>
              <a:rPr lang="en-GB" dirty="0" smtClean="0"/>
              <a:t>RDD vs </a:t>
            </a:r>
            <a:r>
              <a:rPr lang="en-GB" dirty="0" err="1" smtClean="0"/>
              <a:t>DataFrame</a:t>
            </a:r>
            <a:r>
              <a:rPr lang="en-GB" dirty="0" smtClean="0"/>
              <a:t> vs </a:t>
            </a:r>
            <a:r>
              <a:rPr lang="en-GB" dirty="0" err="1" smtClean="0"/>
              <a:t>DataSet</a:t>
            </a:r>
            <a:r>
              <a:rPr lang="en-GB" dirty="0"/>
              <a:t>: </a:t>
            </a:r>
            <a:r>
              <a:rPr lang="en-GB" dirty="0">
                <a:hlinkClick r:id="rId2"/>
              </a:rPr>
              <a:t>http://</a:t>
            </a:r>
            <a:r>
              <a:rPr lang="en-GB" dirty="0" smtClean="0">
                <a:hlinkClick r:id="rId2"/>
              </a:rPr>
              <a:t>why-not-learn-something.blogspot.nl/2016/07/apache-spark-rdd-vs-dataframe-vs-dataset.html</a:t>
            </a:r>
            <a:r>
              <a:rPr lang="en-GB" dirty="0" smtClean="0"/>
              <a:t> </a:t>
            </a:r>
            <a:endParaRPr lang="en-GB" dirty="0"/>
          </a:p>
          <a:p>
            <a:r>
              <a:rPr lang="en-GB" dirty="0" smtClean="0"/>
              <a:t>Common </a:t>
            </a:r>
            <a:r>
              <a:rPr lang="en-GB" dirty="0"/>
              <a:t>mistakes: </a:t>
            </a:r>
            <a:r>
              <a:rPr lang="en-GB" dirty="0">
                <a:hlinkClick r:id="rId3"/>
              </a:rPr>
              <a:t>https://</a:t>
            </a:r>
            <a:r>
              <a:rPr lang="en-GB" dirty="0" smtClean="0">
                <a:hlinkClick r:id="rId3"/>
              </a:rPr>
              <a:t>www.slideshare.net/cloudera/top-5-mistakes-to-avoid-when-writing-apache-spark-applications</a:t>
            </a:r>
            <a:r>
              <a:rPr lang="en-GB" dirty="0" smtClean="0"/>
              <a:t> </a:t>
            </a:r>
          </a:p>
          <a:p>
            <a:r>
              <a:rPr lang="en-GB" dirty="0"/>
              <a:t>Spark Streaming: </a:t>
            </a:r>
            <a:r>
              <a:rPr lang="en-GB" dirty="0">
                <a:hlinkClick r:id="rId4"/>
              </a:rPr>
              <a:t>https://</a:t>
            </a:r>
            <a:r>
              <a:rPr lang="en-GB" dirty="0" smtClean="0">
                <a:hlinkClick r:id="rId4"/>
              </a:rPr>
              <a:t>www.slideshare.net/prakash573/spark-streaming-best-practices</a:t>
            </a:r>
            <a:r>
              <a:rPr lang="en-GB" dirty="0" smtClean="0"/>
              <a:t> </a:t>
            </a:r>
          </a:p>
          <a:p>
            <a:r>
              <a:rPr lang="en-GB" dirty="0"/>
              <a:t>Git tutorial: </a:t>
            </a:r>
            <a:r>
              <a:rPr lang="en-GB" dirty="0">
                <a:hlinkClick r:id="rId5"/>
              </a:rPr>
              <a:t>https://</a:t>
            </a:r>
            <a:r>
              <a:rPr lang="en-GB" dirty="0" smtClean="0">
                <a:hlinkClick r:id="rId5"/>
              </a:rPr>
              <a:t>try.github.io/levels/1/challenges/1</a:t>
            </a:r>
            <a:r>
              <a:rPr lang="en-GB" dirty="0" smtClean="0"/>
              <a:t> </a:t>
            </a:r>
            <a:endParaRPr lang="en-GB" dirty="0" smtClean="0"/>
          </a:p>
          <a:p>
            <a:r>
              <a:rPr lang="en-GB" dirty="0" smtClean="0"/>
              <a:t>Spark Cluster Deployment (outdated </a:t>
            </a:r>
            <a:r>
              <a:rPr lang="en-GB" dirty="0"/>
              <a:t>but useful): </a:t>
            </a:r>
            <a:r>
              <a:rPr lang="en-GB" dirty="0">
                <a:hlinkClick r:id="rId6"/>
              </a:rPr>
              <a:t>http://mkuthan.github.io/blog/2016/03/11/spark-application-assembly</a:t>
            </a:r>
            <a:r>
              <a:rPr lang="en-GB" dirty="0" smtClean="0">
                <a:hlinkClick r:id="rId6"/>
              </a:rPr>
              <a:t>/</a:t>
            </a:r>
            <a:r>
              <a:rPr lang="en-GB" dirty="0" smtClean="0"/>
              <a:t> </a:t>
            </a:r>
          </a:p>
          <a:p>
            <a:r>
              <a:rPr lang="en-US" b="1" dirty="0"/>
              <a:t>Mining of Massive Datasets</a:t>
            </a:r>
            <a:r>
              <a:rPr lang="en-US" dirty="0"/>
              <a:t>, Jure </a:t>
            </a:r>
            <a:r>
              <a:rPr lang="en-US" dirty="0" err="1"/>
              <a:t>Leskovec</a:t>
            </a:r>
            <a:r>
              <a:rPr lang="en-US" dirty="0"/>
              <a:t>, </a:t>
            </a:r>
            <a:r>
              <a:rPr lang="en-US" dirty="0" err="1"/>
              <a:t>Anand</a:t>
            </a:r>
            <a:r>
              <a:rPr lang="en-US" dirty="0"/>
              <a:t> </a:t>
            </a:r>
            <a:r>
              <a:rPr lang="en-US" dirty="0" err="1"/>
              <a:t>Rajaraman</a:t>
            </a:r>
            <a:r>
              <a:rPr lang="en-US" dirty="0"/>
              <a:t>, Jeff Ullman, available for free at </a:t>
            </a:r>
            <a:r>
              <a:rPr lang="en-US" u="sng" dirty="0">
                <a:hlinkClick r:id="rId7"/>
              </a:rPr>
              <a:t>http://www.mmds.org/</a:t>
            </a:r>
            <a:endParaRPr lang="en-US" dirty="0"/>
          </a:p>
          <a:p>
            <a:r>
              <a:rPr lang="en-US" b="1" dirty="0"/>
              <a:t>Data-Intensive Text Processing with </a:t>
            </a:r>
            <a:r>
              <a:rPr lang="en-US" b="1" dirty="0" err="1"/>
              <a:t>MapReduce</a:t>
            </a:r>
            <a:r>
              <a:rPr lang="en-US" dirty="0"/>
              <a:t>, Jimmy Lin and Chris Dyer, available for free at </a:t>
            </a:r>
            <a:r>
              <a:rPr lang="en-US" u="sng" dirty="0">
                <a:hlinkClick r:id="rId8"/>
              </a:rPr>
              <a:t>http://lintool.github.io/MapReduceAlgorithms/</a:t>
            </a:r>
            <a:endParaRPr lang="en-US" dirty="0"/>
          </a:p>
          <a:p>
            <a:endParaRPr lang="en-US" dirty="0"/>
          </a:p>
        </p:txBody>
      </p:sp>
    </p:spTree>
    <p:extLst>
      <p:ext uri="{BB962C8B-B14F-4D97-AF65-F5344CB8AC3E}">
        <p14:creationId xmlns:p14="http://schemas.microsoft.com/office/powerpoint/2010/main" val="7081777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smtClean="0"/>
              <a:t>Ask your TA’s during the lab session</a:t>
            </a:r>
          </a:p>
          <a:p>
            <a:r>
              <a:rPr lang="en-US" dirty="0" smtClean="0"/>
              <a:t>Create an issue on GitHub and assign your TA’s + </a:t>
            </a:r>
            <a:r>
              <a:rPr lang="en-US" dirty="0" err="1" smtClean="0"/>
              <a:t>BrianSetz</a:t>
            </a:r>
            <a:endParaRPr lang="en-US" dirty="0"/>
          </a:p>
        </p:txBody>
      </p:sp>
    </p:spTree>
    <p:extLst>
      <p:ext uri="{BB962C8B-B14F-4D97-AF65-F5344CB8AC3E}">
        <p14:creationId xmlns:p14="http://schemas.microsoft.com/office/powerpoint/2010/main" val="39752993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Spark Architecture</a:t>
            </a:r>
            <a:endParaRPr lang="en-US" dirty="0"/>
          </a:p>
        </p:txBody>
      </p:sp>
      <p:sp>
        <p:nvSpPr>
          <p:cNvPr id="3" name="Content Placeholder 2"/>
          <p:cNvSpPr>
            <a:spLocks noGrp="1"/>
          </p:cNvSpPr>
          <p:nvPr>
            <p:ph idx="1"/>
          </p:nvPr>
        </p:nvSpPr>
        <p:spPr/>
        <p:txBody>
          <a:bodyPr/>
          <a:lstStyle/>
          <a:p>
            <a:r>
              <a:rPr lang="en-US" dirty="0" smtClean="0"/>
              <a:t>Worker and Slave are used interchangeably in these </a:t>
            </a:r>
            <a:r>
              <a:rPr lang="en-US" dirty="0" smtClean="0"/>
              <a:t>slides</a:t>
            </a:r>
          </a:p>
          <a:p>
            <a:r>
              <a:rPr lang="en-US" dirty="0" smtClean="0"/>
              <a:t>Spark/</a:t>
            </a:r>
            <a:r>
              <a:rPr lang="en-US" dirty="0" err="1" smtClean="0"/>
              <a:t>MapReduce</a:t>
            </a:r>
            <a:r>
              <a:rPr lang="en-US" dirty="0" smtClean="0"/>
              <a:t> details will be covered during lectures</a:t>
            </a:r>
            <a:endParaRPr lang="en-US" dirty="0"/>
          </a:p>
        </p:txBody>
      </p:sp>
      <p:pic>
        <p:nvPicPr>
          <p:cNvPr id="2050" name="Picture 2" descr="https://jaceklaskowski.gitbooks.io/mastering-apache-spark/images/driver-sparkcontext-clustermanager-workers-executo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0080" y="1900904"/>
            <a:ext cx="5991225" cy="4124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62211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Execution Modes</a:t>
            </a:r>
            <a:endParaRPr lang="en-US" dirty="0"/>
          </a:p>
        </p:txBody>
      </p:sp>
      <p:sp>
        <p:nvSpPr>
          <p:cNvPr id="3" name="Content Placeholder 2"/>
          <p:cNvSpPr>
            <a:spLocks noGrp="1"/>
          </p:cNvSpPr>
          <p:nvPr>
            <p:ph idx="1"/>
          </p:nvPr>
        </p:nvSpPr>
        <p:spPr/>
        <p:txBody>
          <a:bodyPr>
            <a:normAutofit lnSpcReduction="10000"/>
          </a:bodyPr>
          <a:lstStyle/>
          <a:p>
            <a:r>
              <a:rPr lang="en-US" dirty="0" smtClean="0"/>
              <a:t>Spark Local</a:t>
            </a:r>
          </a:p>
          <a:p>
            <a:pPr lvl="1"/>
            <a:r>
              <a:rPr lang="en-US" dirty="0" smtClean="0"/>
              <a:t>Used for development, easier to test and debug since it is ran locally </a:t>
            </a:r>
          </a:p>
          <a:p>
            <a:pPr lvl="1"/>
            <a:r>
              <a:rPr lang="en-US" dirty="0" smtClean="0"/>
              <a:t>Started from (Scala/Java/Python) code</a:t>
            </a:r>
          </a:p>
          <a:p>
            <a:r>
              <a:rPr lang="en-US" dirty="0"/>
              <a:t>Spark </a:t>
            </a:r>
            <a:r>
              <a:rPr lang="en-US" dirty="0" smtClean="0"/>
              <a:t>Cluster</a:t>
            </a:r>
          </a:p>
          <a:p>
            <a:pPr lvl="1"/>
            <a:r>
              <a:rPr lang="en-US" dirty="0" smtClean="0"/>
              <a:t>Used for deployment</a:t>
            </a:r>
          </a:p>
          <a:p>
            <a:pPr lvl="2"/>
            <a:r>
              <a:rPr lang="en-US" dirty="0" smtClean="0"/>
              <a:t>We would like to see a cluster deployment during the demo</a:t>
            </a:r>
            <a:endParaRPr lang="en-US" dirty="0" smtClean="0"/>
          </a:p>
          <a:p>
            <a:pPr lvl="3"/>
            <a:r>
              <a:rPr lang="en-US" dirty="0" smtClean="0"/>
              <a:t>Preferably </a:t>
            </a:r>
            <a:r>
              <a:rPr lang="en-US" dirty="0" smtClean="0"/>
              <a:t>using </a:t>
            </a:r>
            <a:r>
              <a:rPr lang="en-NL" dirty="0" smtClean="0"/>
              <a:t>–</a:t>
            </a:r>
            <a:r>
              <a:rPr lang="en-US" dirty="0" smtClean="0"/>
              <a:t>deploy-mode cluster</a:t>
            </a:r>
          </a:p>
          <a:p>
            <a:pPr lvl="1"/>
            <a:r>
              <a:rPr lang="en-US" dirty="0" smtClean="0"/>
              <a:t>Different cluster manager modes</a:t>
            </a:r>
            <a:r>
              <a:rPr lang="en-US" baseline="30000" dirty="0" smtClean="0"/>
              <a:t>1</a:t>
            </a:r>
            <a:r>
              <a:rPr lang="en-US" dirty="0" smtClean="0"/>
              <a:t>:</a:t>
            </a:r>
          </a:p>
          <a:p>
            <a:pPr lvl="2"/>
            <a:r>
              <a:rPr lang="en-US" dirty="0" smtClean="0"/>
              <a:t>Standalone, easiest to set-up: </a:t>
            </a:r>
            <a:r>
              <a:rPr lang="en-US" dirty="0">
                <a:hlinkClick r:id="rId2"/>
              </a:rPr>
              <a:t>https://</a:t>
            </a:r>
            <a:r>
              <a:rPr lang="en-US" dirty="0" smtClean="0">
                <a:hlinkClick r:id="rId2"/>
              </a:rPr>
              <a:t>spark.apache.org/docs/latest/spark-standalone.html</a:t>
            </a:r>
            <a:r>
              <a:rPr lang="en-US" dirty="0" smtClean="0"/>
              <a:t> </a:t>
            </a:r>
          </a:p>
          <a:p>
            <a:pPr lvl="2"/>
            <a:r>
              <a:rPr lang="en-US" dirty="0" err="1" smtClean="0"/>
              <a:t>Mesos</a:t>
            </a:r>
            <a:endParaRPr lang="en-US" dirty="0" smtClean="0"/>
          </a:p>
          <a:p>
            <a:pPr lvl="2"/>
            <a:r>
              <a:rPr lang="en-US" dirty="0" smtClean="0"/>
              <a:t>YARN</a:t>
            </a:r>
          </a:p>
          <a:p>
            <a:pPr lvl="2"/>
            <a:r>
              <a:rPr lang="en-US" dirty="0" smtClean="0"/>
              <a:t>Kubernetes</a:t>
            </a:r>
          </a:p>
          <a:p>
            <a:pPr lvl="1"/>
            <a:endParaRPr lang="en-US" dirty="0" smtClean="0"/>
          </a:p>
        </p:txBody>
      </p:sp>
      <p:sp>
        <p:nvSpPr>
          <p:cNvPr id="4" name="Footer Placeholder 3"/>
          <p:cNvSpPr>
            <a:spLocks noGrp="1"/>
          </p:cNvSpPr>
          <p:nvPr>
            <p:ph type="ftr" sz="quarter" idx="11"/>
          </p:nvPr>
        </p:nvSpPr>
        <p:spPr>
          <a:xfrm>
            <a:off x="248653" y="6223828"/>
            <a:ext cx="11694694" cy="365125"/>
          </a:xfrm>
        </p:spPr>
        <p:txBody>
          <a:bodyPr/>
          <a:lstStyle/>
          <a:p>
            <a:r>
              <a:rPr lang="en-US" baseline="30000" dirty="0" smtClean="0"/>
              <a:t>1</a:t>
            </a:r>
            <a:r>
              <a:rPr lang="en-US" dirty="0" smtClean="0"/>
              <a:t> </a:t>
            </a:r>
            <a:r>
              <a:rPr lang="en-US" dirty="0" smtClean="0">
                <a:hlinkClick r:id="rId3"/>
              </a:rPr>
              <a:t>https://spark.apache.org/docs/latest/cluster-overview.html#cluster-manager-types</a:t>
            </a:r>
            <a:r>
              <a:rPr lang="en-US" dirty="0" smtClean="0"/>
              <a:t> </a:t>
            </a:r>
            <a:endParaRPr lang="en-US" dirty="0"/>
          </a:p>
        </p:txBody>
      </p:sp>
    </p:spTree>
    <p:extLst>
      <p:ext uri="{BB962C8B-B14F-4D97-AF65-F5344CB8AC3E}">
        <p14:creationId xmlns:p14="http://schemas.microsoft.com/office/powerpoint/2010/main" val="23778855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Spark Architecture II</a:t>
            </a:r>
            <a:endParaRPr lang="en-US" dirty="0"/>
          </a:p>
        </p:txBody>
      </p:sp>
      <p:sp>
        <p:nvSpPr>
          <p:cNvPr id="3" name="Content Placeholder 2"/>
          <p:cNvSpPr>
            <a:spLocks noGrp="1"/>
          </p:cNvSpPr>
          <p:nvPr>
            <p:ph idx="1"/>
          </p:nvPr>
        </p:nvSpPr>
        <p:spPr/>
        <p:txBody>
          <a:bodyPr>
            <a:normAutofit fontScale="92500"/>
          </a:bodyPr>
          <a:lstStyle/>
          <a:p>
            <a:r>
              <a:rPr lang="en-GB" dirty="0" smtClean="0"/>
              <a:t>Driver is where the </a:t>
            </a:r>
            <a:r>
              <a:rPr lang="en-GB" dirty="0" err="1" smtClean="0"/>
              <a:t>SparkContext</a:t>
            </a:r>
            <a:r>
              <a:rPr lang="en-GB" dirty="0" smtClean="0"/>
              <a:t> is created</a:t>
            </a:r>
          </a:p>
          <a:p>
            <a:pPr lvl="1"/>
            <a:r>
              <a:rPr lang="en-GB" dirty="0" smtClean="0"/>
              <a:t>It can be on your machine, when you run the application locally</a:t>
            </a:r>
          </a:p>
          <a:p>
            <a:pPr lvl="1"/>
            <a:r>
              <a:rPr lang="en-GB" dirty="0" smtClean="0"/>
              <a:t>It can be on the cluster, when you use </a:t>
            </a:r>
            <a:r>
              <a:rPr lang="en-GB" b="1" dirty="0" smtClean="0"/>
              <a:t>spark-submit</a:t>
            </a:r>
            <a:r>
              <a:rPr lang="en-GB" dirty="0" smtClean="0"/>
              <a:t> to submit the application to the cluster</a:t>
            </a:r>
          </a:p>
          <a:p>
            <a:pPr lvl="1"/>
            <a:r>
              <a:rPr lang="en-GB" dirty="0" smtClean="0"/>
              <a:t>Driver, Workers (slave), and Cluster Manager must be able to communicate via the network</a:t>
            </a:r>
            <a:endParaRPr lang="en-GB" dirty="0"/>
          </a:p>
          <a:p>
            <a:r>
              <a:rPr lang="en-GB" dirty="0" smtClean="0"/>
              <a:t>When using </a:t>
            </a:r>
            <a:r>
              <a:rPr lang="en-GB" u="sng" dirty="0" smtClean="0"/>
              <a:t>Spark Local</a:t>
            </a:r>
            <a:r>
              <a:rPr lang="en-GB" dirty="0" smtClean="0"/>
              <a:t>, driver is always on your own machine</a:t>
            </a:r>
          </a:p>
          <a:p>
            <a:r>
              <a:rPr lang="en-GB" dirty="0" smtClean="0"/>
              <a:t>When using </a:t>
            </a:r>
            <a:r>
              <a:rPr lang="en-GB" u="sng" dirty="0" smtClean="0"/>
              <a:t>Spark Cluster</a:t>
            </a:r>
            <a:r>
              <a:rPr lang="en-GB" dirty="0" smtClean="0"/>
              <a:t>, driver can be on your machine or on the cluster</a:t>
            </a:r>
          </a:p>
          <a:p>
            <a:pPr lvl="1"/>
            <a:r>
              <a:rPr lang="en-GB" dirty="0" smtClean="0"/>
              <a:t>deploy-mode client </a:t>
            </a:r>
            <a:r>
              <a:rPr lang="en-NL" dirty="0" smtClean="0">
                <a:sym typeface="Wingdings" panose="05000000000000000000" pitchFamily="2" charset="2"/>
              </a:rPr>
              <a:t></a:t>
            </a:r>
            <a:r>
              <a:rPr lang="en-US" dirty="0" smtClean="0">
                <a:sym typeface="Wingdings" panose="05000000000000000000" pitchFamily="2" charset="2"/>
              </a:rPr>
              <a:t> runs driver on your machine</a:t>
            </a:r>
          </a:p>
          <a:p>
            <a:pPr lvl="1"/>
            <a:r>
              <a:rPr lang="en-US" dirty="0" smtClean="0">
                <a:sym typeface="Wingdings" panose="05000000000000000000" pitchFamily="2" charset="2"/>
              </a:rPr>
              <a:t>deploy-mode cluster </a:t>
            </a:r>
            <a:r>
              <a:rPr lang="en-NL" dirty="0" smtClean="0">
                <a:sym typeface="Wingdings" panose="05000000000000000000" pitchFamily="2" charset="2"/>
              </a:rPr>
              <a:t></a:t>
            </a:r>
            <a:r>
              <a:rPr lang="en-US" dirty="0" smtClean="0">
                <a:sym typeface="Wingdings" panose="05000000000000000000" pitchFamily="2" charset="2"/>
              </a:rPr>
              <a:t> runs driver on the cluster </a:t>
            </a:r>
            <a:endParaRPr lang="en-GB" dirty="0" smtClean="0"/>
          </a:p>
          <a:p>
            <a:r>
              <a:rPr lang="en-GB" dirty="0" smtClean="0"/>
              <a:t>Some operations return all data to the driver (e.g. </a:t>
            </a:r>
            <a:r>
              <a:rPr lang="en-GB" b="1" dirty="0" smtClean="0"/>
              <a:t>collect()</a:t>
            </a:r>
            <a:r>
              <a:rPr lang="en-GB" dirty="0" smtClean="0"/>
              <a:t>), use these sparingly</a:t>
            </a:r>
            <a:endParaRPr lang="en-GB" dirty="0"/>
          </a:p>
          <a:p>
            <a:r>
              <a:rPr lang="en-GB" dirty="0" smtClean="0"/>
              <a:t>Cluster manager depends on the mode in which the cluster is deployed</a:t>
            </a:r>
            <a:endParaRPr lang="en-US" dirty="0"/>
          </a:p>
        </p:txBody>
      </p:sp>
    </p:spTree>
    <p:extLst>
      <p:ext uri="{BB962C8B-B14F-4D97-AF65-F5344CB8AC3E}">
        <p14:creationId xmlns:p14="http://schemas.microsoft.com/office/powerpoint/2010/main" val="41781890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Interacting with Spark</a:t>
            </a:r>
            <a:endParaRPr lang="en-US" dirty="0"/>
          </a:p>
        </p:txBody>
      </p:sp>
      <p:sp>
        <p:nvSpPr>
          <p:cNvPr id="3" name="Content Placeholder 2"/>
          <p:cNvSpPr>
            <a:spLocks noGrp="1"/>
          </p:cNvSpPr>
          <p:nvPr>
            <p:ph idx="1"/>
          </p:nvPr>
        </p:nvSpPr>
        <p:spPr/>
        <p:txBody>
          <a:bodyPr/>
          <a:lstStyle/>
          <a:p>
            <a:r>
              <a:rPr lang="en-US" dirty="0" smtClean="0"/>
              <a:t>Programming in Scala, Java, or Python</a:t>
            </a:r>
          </a:p>
          <a:p>
            <a:pPr lvl="1"/>
            <a:r>
              <a:rPr lang="en-US" dirty="0" smtClean="0"/>
              <a:t>Scala is recommended, as it is native to Spark</a:t>
            </a:r>
            <a:endParaRPr lang="en-GB" dirty="0"/>
          </a:p>
          <a:p>
            <a:r>
              <a:rPr lang="en-GB" dirty="0" smtClean="0"/>
              <a:t>You define operations that have to be executed on the data</a:t>
            </a:r>
            <a:endParaRPr lang="en-GB" dirty="0"/>
          </a:p>
          <a:p>
            <a:r>
              <a:rPr lang="en-GB" dirty="0" smtClean="0"/>
              <a:t>Spark executes these operation in a distributed fashion, parallelizing where possible</a:t>
            </a:r>
          </a:p>
          <a:p>
            <a:r>
              <a:rPr lang="en-GB" dirty="0" smtClean="0"/>
              <a:t>Parallelization is done across Workers</a:t>
            </a:r>
          </a:p>
          <a:p>
            <a:pPr lvl="1"/>
            <a:r>
              <a:rPr lang="en-GB" dirty="0" smtClean="0"/>
              <a:t>In Spark Local, as many workers as you have CPU cores</a:t>
            </a:r>
          </a:p>
          <a:p>
            <a:pPr lvl="1"/>
            <a:r>
              <a:rPr lang="en-GB" dirty="0" smtClean="0"/>
              <a:t>In Spark Cluster, as many workers as you have nodes to deploy them on</a:t>
            </a:r>
            <a:endParaRPr lang="en-US" dirty="0" smtClean="0"/>
          </a:p>
          <a:p>
            <a:pPr lvl="1"/>
            <a:endParaRPr lang="en-US" dirty="0"/>
          </a:p>
          <a:p>
            <a:endParaRPr lang="en-US" dirty="0" smtClean="0"/>
          </a:p>
          <a:p>
            <a:pPr lvl="1"/>
            <a:endParaRPr lang="en-US" dirty="0"/>
          </a:p>
          <a:p>
            <a:endParaRPr lang="en-US" dirty="0" smtClean="0"/>
          </a:p>
        </p:txBody>
      </p:sp>
    </p:spTree>
    <p:extLst>
      <p:ext uri="{BB962C8B-B14F-4D97-AF65-F5344CB8AC3E}">
        <p14:creationId xmlns:p14="http://schemas.microsoft.com/office/powerpoint/2010/main" val="16375780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Environment</a:t>
            </a:r>
            <a:endParaRPr lang="en-US" dirty="0"/>
          </a:p>
        </p:txBody>
      </p:sp>
      <p:sp>
        <p:nvSpPr>
          <p:cNvPr id="3" name="Content Placeholder 2"/>
          <p:cNvSpPr>
            <a:spLocks noGrp="1"/>
          </p:cNvSpPr>
          <p:nvPr>
            <p:ph idx="1"/>
          </p:nvPr>
        </p:nvSpPr>
        <p:spPr/>
        <p:txBody>
          <a:bodyPr>
            <a:normAutofit fontScale="92500" lnSpcReduction="10000"/>
          </a:bodyPr>
          <a:lstStyle/>
          <a:p>
            <a:r>
              <a:rPr lang="en-GB" dirty="0" smtClean="0"/>
              <a:t>Install Java 8 SDK + JDK</a:t>
            </a:r>
          </a:p>
          <a:p>
            <a:pPr lvl="1"/>
            <a:r>
              <a:rPr lang="en-US" dirty="0">
                <a:hlinkClick r:id="rId2"/>
              </a:rPr>
              <a:t>http://</a:t>
            </a:r>
            <a:r>
              <a:rPr lang="en-US" dirty="0" smtClean="0">
                <a:hlinkClick r:id="rId2"/>
              </a:rPr>
              <a:t>www.oracle.com/technetwork/java/javase/downloads/jdk8-downloads-2133151.html</a:t>
            </a:r>
            <a:r>
              <a:rPr lang="en-US" dirty="0" smtClean="0"/>
              <a:t> </a:t>
            </a:r>
            <a:endParaRPr lang="en-US" dirty="0"/>
          </a:p>
          <a:p>
            <a:r>
              <a:rPr lang="en-US" dirty="0" smtClean="0"/>
              <a:t>Install IntelliJ </a:t>
            </a:r>
            <a:r>
              <a:rPr lang="en-US" b="1" u="sng" dirty="0" smtClean="0"/>
              <a:t>Ultimate</a:t>
            </a:r>
            <a:r>
              <a:rPr lang="en-US" dirty="0" smtClean="0"/>
              <a:t> Edition</a:t>
            </a:r>
          </a:p>
          <a:p>
            <a:pPr lvl="1"/>
            <a:r>
              <a:rPr lang="en-US" dirty="0">
                <a:hlinkClick r:id="rId3"/>
              </a:rPr>
              <a:t>https://www.jetbrains.com/idea/download/#</a:t>
            </a:r>
            <a:r>
              <a:rPr lang="en-US" dirty="0" smtClean="0">
                <a:hlinkClick r:id="rId3"/>
              </a:rPr>
              <a:t>section=windows</a:t>
            </a:r>
            <a:endParaRPr lang="en-US" dirty="0" smtClean="0"/>
          </a:p>
          <a:p>
            <a:pPr lvl="1"/>
            <a:r>
              <a:rPr lang="en-US" dirty="0" smtClean="0"/>
              <a:t>Register for a free ultimate edition using your educational e-mail address</a:t>
            </a:r>
          </a:p>
          <a:p>
            <a:pPr lvl="1"/>
            <a:r>
              <a:rPr lang="en-US" dirty="0" smtClean="0"/>
              <a:t>Make sure to install the Scala Plugin in IntelliJ</a:t>
            </a:r>
          </a:p>
          <a:p>
            <a:r>
              <a:rPr lang="en-US" dirty="0" smtClean="0"/>
              <a:t>Install </a:t>
            </a:r>
            <a:r>
              <a:rPr lang="en-US" dirty="0" err="1" smtClean="0"/>
              <a:t>sbt</a:t>
            </a:r>
            <a:r>
              <a:rPr lang="en-US" dirty="0" smtClean="0"/>
              <a:t> (so it is available from the command line)</a:t>
            </a:r>
            <a:endParaRPr lang="en-US" dirty="0"/>
          </a:p>
          <a:p>
            <a:pPr lvl="2"/>
            <a:r>
              <a:rPr lang="en-US" dirty="0">
                <a:hlinkClick r:id="rId4"/>
              </a:rPr>
              <a:t>https://</a:t>
            </a:r>
            <a:r>
              <a:rPr lang="en-US" dirty="0" smtClean="0">
                <a:hlinkClick r:id="rId4"/>
              </a:rPr>
              <a:t>www.scala-sbt.org/download.html</a:t>
            </a:r>
            <a:r>
              <a:rPr lang="en-US" dirty="0" smtClean="0"/>
              <a:t> </a:t>
            </a:r>
          </a:p>
          <a:p>
            <a:r>
              <a:rPr lang="en-US" dirty="0" smtClean="0"/>
              <a:t>Download </a:t>
            </a:r>
            <a:r>
              <a:rPr lang="en-US" dirty="0" smtClean="0"/>
              <a:t>Spark</a:t>
            </a:r>
          </a:p>
          <a:p>
            <a:pPr lvl="1"/>
            <a:r>
              <a:rPr lang="en-US" dirty="0">
                <a:hlinkClick r:id="rId5"/>
              </a:rPr>
              <a:t>http://</a:t>
            </a:r>
            <a:r>
              <a:rPr lang="en-US" dirty="0" smtClean="0">
                <a:hlinkClick r:id="rId5"/>
              </a:rPr>
              <a:t>spark.apache.org/downloads.html</a:t>
            </a:r>
            <a:r>
              <a:rPr lang="en-US" dirty="0" smtClean="0"/>
              <a:t> </a:t>
            </a:r>
            <a:endParaRPr lang="en-US" dirty="0" smtClean="0"/>
          </a:p>
          <a:p>
            <a:pPr lvl="1"/>
            <a:r>
              <a:rPr lang="en-US" dirty="0" smtClean="0"/>
              <a:t>Set the SPARK_HOME environment </a:t>
            </a:r>
            <a:r>
              <a:rPr lang="en-US" dirty="0" smtClean="0"/>
              <a:t>variable</a:t>
            </a:r>
          </a:p>
          <a:p>
            <a:pPr lvl="1"/>
            <a:r>
              <a:rPr lang="en-US" dirty="0" smtClean="0"/>
              <a:t>You will need the scripts in the bin folder for submitting to the cluster</a:t>
            </a:r>
            <a:endParaRPr lang="en-US" dirty="0" smtClean="0"/>
          </a:p>
        </p:txBody>
      </p:sp>
    </p:spTree>
    <p:extLst>
      <p:ext uri="{BB962C8B-B14F-4D97-AF65-F5344CB8AC3E}">
        <p14:creationId xmlns:p14="http://schemas.microsoft.com/office/powerpoint/2010/main" val="24788693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a:t>
            </a:r>
            <a:r>
              <a:rPr lang="en-US" dirty="0" err="1" smtClean="0"/>
              <a:t>Bootcamp</a:t>
            </a:r>
            <a:r>
              <a:rPr lang="en-US" dirty="0" smtClean="0"/>
              <a:t> Project</a:t>
            </a:r>
            <a:endParaRPr lang="en-US" dirty="0"/>
          </a:p>
        </p:txBody>
      </p:sp>
      <p:sp>
        <p:nvSpPr>
          <p:cNvPr id="3" name="Content Placeholder 2"/>
          <p:cNvSpPr>
            <a:spLocks noGrp="1"/>
          </p:cNvSpPr>
          <p:nvPr>
            <p:ph idx="1"/>
          </p:nvPr>
        </p:nvSpPr>
        <p:spPr/>
        <p:txBody>
          <a:bodyPr>
            <a:normAutofit lnSpcReduction="10000"/>
          </a:bodyPr>
          <a:lstStyle/>
          <a:p>
            <a:r>
              <a:rPr lang="en-US" dirty="0"/>
              <a:t>Clone the Spark </a:t>
            </a:r>
            <a:r>
              <a:rPr lang="en-US" dirty="0" err="1"/>
              <a:t>bootcamp</a:t>
            </a:r>
            <a:r>
              <a:rPr lang="en-US" dirty="0"/>
              <a:t> repository</a:t>
            </a:r>
          </a:p>
          <a:p>
            <a:pPr lvl="1"/>
            <a:r>
              <a:rPr lang="en-US" dirty="0"/>
              <a:t>GitHub repo: </a:t>
            </a:r>
            <a:r>
              <a:rPr lang="en-US" dirty="0">
                <a:hlinkClick r:id="rId2"/>
              </a:rPr>
              <a:t>https://github.com/BrianSetz/spark-bootcamp</a:t>
            </a:r>
            <a:r>
              <a:rPr lang="en-US" dirty="0"/>
              <a:t> </a:t>
            </a:r>
          </a:p>
          <a:p>
            <a:pPr lvl="1"/>
            <a:r>
              <a:rPr lang="en-US" dirty="0"/>
              <a:t>Import the project as an </a:t>
            </a:r>
            <a:r>
              <a:rPr lang="en-US" b="1" dirty="0" err="1"/>
              <a:t>sbt</a:t>
            </a:r>
            <a:r>
              <a:rPr lang="en-US" b="1" dirty="0"/>
              <a:t> project</a:t>
            </a:r>
            <a:r>
              <a:rPr lang="en-US" dirty="0"/>
              <a:t>, import will take a while (indexing is last step)</a:t>
            </a:r>
          </a:p>
          <a:p>
            <a:pPr lvl="1"/>
            <a:r>
              <a:rPr lang="en-GB" dirty="0"/>
              <a:t>Run: </a:t>
            </a:r>
            <a:r>
              <a:rPr lang="en-GB" u="sng" dirty="0" err="1"/>
              <a:t>SparkLocalMain</a:t>
            </a:r>
            <a:r>
              <a:rPr lang="en-GB" dirty="0"/>
              <a:t> (in </a:t>
            </a:r>
            <a:r>
              <a:rPr lang="en-GB" dirty="0" err="1"/>
              <a:t>src</a:t>
            </a:r>
            <a:r>
              <a:rPr lang="en-GB" dirty="0"/>
              <a:t>/main/</a:t>
            </a:r>
            <a:r>
              <a:rPr lang="en-GB" dirty="0" err="1"/>
              <a:t>scala</a:t>
            </a:r>
            <a:r>
              <a:rPr lang="en-GB" dirty="0"/>
              <a:t>/</a:t>
            </a:r>
            <a:r>
              <a:rPr lang="en-GB" dirty="0" err="1"/>
              <a:t>nl</a:t>
            </a:r>
            <a:r>
              <a:rPr lang="en-GB" dirty="0"/>
              <a:t>/rug/</a:t>
            </a:r>
            <a:r>
              <a:rPr lang="en-GB" dirty="0" err="1"/>
              <a:t>sc</a:t>
            </a:r>
            <a:r>
              <a:rPr lang="en-GB" dirty="0"/>
              <a:t>/app), follow instructions in the console, and explore the code</a:t>
            </a:r>
            <a:endParaRPr lang="en-US" u="sng" dirty="0"/>
          </a:p>
          <a:p>
            <a:pPr lvl="1"/>
            <a:r>
              <a:rPr lang="en-US" b="1" dirty="0"/>
              <a:t>Note</a:t>
            </a:r>
            <a:r>
              <a:rPr lang="en-US" dirty="0"/>
              <a:t>: Spark is only compatible with Scala 2.11.x or 2.10.x. Using 2.12.x will fail</a:t>
            </a:r>
            <a:r>
              <a:rPr lang="en-US" dirty="0" smtClean="0"/>
              <a:t>!</a:t>
            </a:r>
          </a:p>
          <a:p>
            <a:pPr lvl="1"/>
            <a:endParaRPr lang="en-US" dirty="0" smtClean="0"/>
          </a:p>
          <a:p>
            <a:r>
              <a:rPr lang="en-US" dirty="0" err="1" smtClean="0"/>
              <a:t>SparkLocalMain</a:t>
            </a:r>
            <a:r>
              <a:rPr lang="en-US" dirty="0" smtClean="0"/>
              <a:t> runs the project on your local machine, creating a local cluster with as many workers as you have CPU cores.</a:t>
            </a:r>
          </a:p>
          <a:p>
            <a:endParaRPr lang="en-US" dirty="0"/>
          </a:p>
          <a:p>
            <a:r>
              <a:rPr lang="en-US" dirty="0" smtClean="0"/>
              <a:t>There is also </a:t>
            </a:r>
            <a:r>
              <a:rPr lang="en-US" dirty="0" err="1" smtClean="0"/>
              <a:t>SparkSubmitMain</a:t>
            </a:r>
            <a:r>
              <a:rPr lang="en-US" dirty="0" smtClean="0"/>
              <a:t> which runs remotely and will be explained later</a:t>
            </a:r>
            <a:endParaRPr lang="en-US" dirty="0"/>
          </a:p>
          <a:p>
            <a:endParaRPr lang="en-US" dirty="0"/>
          </a:p>
        </p:txBody>
      </p:sp>
    </p:spTree>
    <p:extLst>
      <p:ext uri="{BB962C8B-B14F-4D97-AF65-F5344CB8AC3E}">
        <p14:creationId xmlns:p14="http://schemas.microsoft.com/office/powerpoint/2010/main" val="37798391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Spark </a:t>
            </a:r>
            <a:r>
              <a:rPr lang="en-GB" dirty="0" err="1" smtClean="0"/>
              <a:t>Bootcamp</a:t>
            </a:r>
            <a:r>
              <a:rPr lang="en-GB" dirty="0" smtClean="0"/>
              <a:t> Project II</a:t>
            </a:r>
            <a:endParaRPr lang="en-US" dirty="0"/>
          </a:p>
        </p:txBody>
      </p:sp>
      <p:sp>
        <p:nvSpPr>
          <p:cNvPr id="3" name="Content Placeholder 2"/>
          <p:cNvSpPr>
            <a:spLocks noGrp="1"/>
          </p:cNvSpPr>
          <p:nvPr>
            <p:ph idx="1"/>
          </p:nvPr>
        </p:nvSpPr>
        <p:spPr/>
        <p:txBody>
          <a:bodyPr>
            <a:normAutofit fontScale="92500" lnSpcReduction="10000"/>
          </a:bodyPr>
          <a:lstStyle/>
          <a:p>
            <a:r>
              <a:rPr lang="en-GB" dirty="0" smtClean="0"/>
              <a:t>The Spark </a:t>
            </a:r>
            <a:r>
              <a:rPr lang="en-GB" dirty="0" err="1" smtClean="0"/>
              <a:t>bootcamp</a:t>
            </a:r>
            <a:r>
              <a:rPr lang="en-GB" dirty="0" smtClean="0"/>
              <a:t> project shows how to use Spark</a:t>
            </a:r>
          </a:p>
          <a:p>
            <a:pPr lvl="1"/>
            <a:r>
              <a:rPr lang="en-GB" dirty="0" smtClean="0"/>
              <a:t>Comments can be found in the files that explain every step</a:t>
            </a:r>
          </a:p>
          <a:p>
            <a:r>
              <a:rPr lang="en-GB" dirty="0" smtClean="0"/>
              <a:t>The project demonstrates:</a:t>
            </a:r>
          </a:p>
          <a:p>
            <a:pPr lvl="1"/>
            <a:r>
              <a:rPr lang="en-GB" dirty="0" smtClean="0"/>
              <a:t>Basic RDD’s</a:t>
            </a:r>
          </a:p>
          <a:p>
            <a:pPr lvl="1"/>
            <a:r>
              <a:rPr lang="en-GB" dirty="0" smtClean="0"/>
              <a:t>Basic </a:t>
            </a:r>
            <a:r>
              <a:rPr lang="en-GB" dirty="0" err="1" smtClean="0"/>
              <a:t>DataFrames</a:t>
            </a:r>
            <a:endParaRPr lang="en-GB" dirty="0" smtClean="0"/>
          </a:p>
          <a:p>
            <a:pPr lvl="1"/>
            <a:r>
              <a:rPr lang="en-GB" dirty="0" smtClean="0"/>
              <a:t>Basic </a:t>
            </a:r>
            <a:r>
              <a:rPr lang="en-GB" dirty="0" err="1" smtClean="0"/>
              <a:t>DataSets</a:t>
            </a:r>
            <a:endParaRPr lang="en-GB" dirty="0" smtClean="0"/>
          </a:p>
          <a:p>
            <a:pPr lvl="1"/>
            <a:r>
              <a:rPr lang="en-GB" dirty="0" smtClean="0"/>
              <a:t>Advanced </a:t>
            </a:r>
            <a:r>
              <a:rPr lang="en-GB" dirty="0" err="1" smtClean="0"/>
              <a:t>DataSets</a:t>
            </a:r>
            <a:endParaRPr lang="en-GB" dirty="0" smtClean="0"/>
          </a:p>
          <a:p>
            <a:pPr lvl="1"/>
            <a:r>
              <a:rPr lang="en-GB" dirty="0" smtClean="0"/>
              <a:t>Realistic example using </a:t>
            </a:r>
            <a:r>
              <a:rPr lang="en-GB" dirty="0" err="1" smtClean="0"/>
              <a:t>DataSets</a:t>
            </a:r>
            <a:endParaRPr lang="en-GB" dirty="0" smtClean="0"/>
          </a:p>
          <a:p>
            <a:pPr lvl="1"/>
            <a:endParaRPr lang="en-GB" dirty="0"/>
          </a:p>
          <a:p>
            <a:r>
              <a:rPr lang="en-GB" dirty="0" smtClean="0"/>
              <a:t>These examples are demonstrated on a local cluster and a remote cluster</a:t>
            </a:r>
          </a:p>
          <a:p>
            <a:pPr lvl="1"/>
            <a:r>
              <a:rPr lang="en-GB" dirty="0" err="1" smtClean="0"/>
              <a:t>SparkLocalMain</a:t>
            </a:r>
            <a:r>
              <a:rPr lang="en-GB" dirty="0" smtClean="0"/>
              <a:t> (run on your local machine)</a:t>
            </a:r>
          </a:p>
          <a:p>
            <a:pPr lvl="1"/>
            <a:r>
              <a:rPr lang="en-GB" dirty="0" err="1" smtClean="0"/>
              <a:t>SparkSubmitMain</a:t>
            </a:r>
            <a:r>
              <a:rPr lang="en-GB" dirty="0" smtClean="0"/>
              <a:t>  (send to cluster using spark-submit)</a:t>
            </a:r>
            <a:endParaRPr lang="en-US" dirty="0"/>
          </a:p>
        </p:txBody>
      </p:sp>
    </p:spTree>
    <p:extLst>
      <p:ext uri="{BB962C8B-B14F-4D97-AF65-F5344CB8AC3E}">
        <p14:creationId xmlns:p14="http://schemas.microsoft.com/office/powerpoint/2010/main" val="962349213"/>
      </p:ext>
    </p:extLst>
  </p:cSld>
  <p:clrMapOvr>
    <a:masterClrMapping/>
  </p:clrMapOvr>
  <p:timing>
    <p:tnLst>
      <p:par>
        <p:cTn id="1" dur="indefinite" restart="never" nodeType="tmRoot"/>
      </p:par>
    </p:tnLst>
  </p:timing>
</p:sld>
</file>

<file path=ppt/theme/theme1.xml><?xml version="1.0" encoding="utf-8"?>
<a:theme xmlns:a="http://schemas.openxmlformats.org/drawingml/2006/main" name="Basis">
  <a:themeElements>
    <a:clrScheme name="Basis">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935</TotalTime>
  <Words>1681</Words>
  <Application>Microsoft Office PowerPoint</Application>
  <PresentationFormat>Widescreen</PresentationFormat>
  <Paragraphs>192</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Calibri</vt:lpstr>
      <vt:lpstr>Corbel</vt:lpstr>
      <vt:lpstr>Courier New</vt:lpstr>
      <vt:lpstr>Wingdings</vt:lpstr>
      <vt:lpstr>Basis</vt:lpstr>
      <vt:lpstr>Apache Spark</vt:lpstr>
      <vt:lpstr>What is Spark?</vt:lpstr>
      <vt:lpstr>Spark Architecture</vt:lpstr>
      <vt:lpstr>Spark Execution Modes</vt:lpstr>
      <vt:lpstr>Spark Architecture II</vt:lpstr>
      <vt:lpstr>Interacting with Spark</vt:lpstr>
      <vt:lpstr>Development Environment</vt:lpstr>
      <vt:lpstr>Spark Bootcamp Project</vt:lpstr>
      <vt:lpstr>Spark Bootcamp Project II</vt:lpstr>
      <vt:lpstr>Spark Bootcamp Project III</vt:lpstr>
      <vt:lpstr>Spark Cluster (Standalone)</vt:lpstr>
      <vt:lpstr>Example Standalone Cluster Setup</vt:lpstr>
      <vt:lpstr>Example Standalone Cluster Setup II</vt:lpstr>
      <vt:lpstr>Spark Bootcamp Project IV </vt:lpstr>
      <vt:lpstr>Spark Bootcamp Project V</vt:lpstr>
      <vt:lpstr>Tips</vt:lpstr>
      <vt:lpstr>Troubleshooting </vt:lpstr>
      <vt:lpstr>Troubleshooting II</vt:lpstr>
      <vt:lpstr>(Spark) Project Goals</vt:lpstr>
      <vt:lpstr>Resources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Spark</dc:title>
  <dc:creator>Windows User</dc:creator>
  <cp:lastModifiedBy>Windows User</cp:lastModifiedBy>
  <cp:revision>87</cp:revision>
  <dcterms:created xsi:type="dcterms:W3CDTF">2018-02-07T13:42:29Z</dcterms:created>
  <dcterms:modified xsi:type="dcterms:W3CDTF">2018-02-14T12:57:22Z</dcterms:modified>
</cp:coreProperties>
</file>