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4"/>
  </p:notesMasterIdLst>
  <p:sldIdLst>
    <p:sldId id="256" r:id="rId2"/>
    <p:sldId id="257" r:id="rId3"/>
    <p:sldId id="263" r:id="rId4"/>
    <p:sldId id="258" r:id="rId5"/>
    <p:sldId id="264" r:id="rId6"/>
    <p:sldId id="259" r:id="rId7"/>
    <p:sldId id="261" r:id="rId8"/>
    <p:sldId id="262" r:id="rId9"/>
    <p:sldId id="265" r:id="rId10"/>
    <p:sldId id="266" r:id="rId11"/>
    <p:sldId id="260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39F5D-FCEB-4534-99AC-8CD0F9E0A06F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24EC1D-68A0-4C4C-94BF-B4BCE7572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27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633BF23-5A0D-4140-8F65-2D6DFEB09403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222C6A5-2F75-4203-97A0-717FF0B15CA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436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3BF23-5A0D-4140-8F65-2D6DFEB09403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2C6A5-2F75-4203-97A0-717FF0B15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15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3BF23-5A0D-4140-8F65-2D6DFEB09403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2C6A5-2F75-4203-97A0-717FF0B15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85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3BF23-5A0D-4140-8F65-2D6DFEB09403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2C6A5-2F75-4203-97A0-717FF0B15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85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3BF23-5A0D-4140-8F65-2D6DFEB09403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2C6A5-2F75-4203-97A0-717FF0B15CA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044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3BF23-5A0D-4140-8F65-2D6DFEB09403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2C6A5-2F75-4203-97A0-717FF0B15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632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3BF23-5A0D-4140-8F65-2D6DFEB09403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2C6A5-2F75-4203-97A0-717FF0B15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35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3BF23-5A0D-4140-8F65-2D6DFEB09403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2C6A5-2F75-4203-97A0-717FF0B15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4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3BF23-5A0D-4140-8F65-2D6DFEB09403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2C6A5-2F75-4203-97A0-717FF0B15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9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3BF23-5A0D-4140-8F65-2D6DFEB09403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2C6A5-2F75-4203-97A0-717FF0B15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34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3BF23-5A0D-4140-8F65-2D6DFEB09403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2C6A5-2F75-4203-97A0-717FF0B15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62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E633BF23-5A0D-4140-8F65-2D6DFEB09403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222C6A5-2F75-4203-97A0-717FF0B15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5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park.apache.org/docs/latest/submitting-applications.html" TargetMode="External"/><Relationship Id="rId2" Type="http://schemas.openxmlformats.org/officeDocument/2006/relationships/hyperlink" Target="http://spark.apache.org/docs/latest/spark-standalon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ub.docker.com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park.apache.org/streamin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cloudera/top-5-mistakes-to-avoid-when-writing-apache-spark-applications" TargetMode="External"/><Relationship Id="rId2" Type="http://schemas.openxmlformats.org/officeDocument/2006/relationships/hyperlink" Target="http://why-not-learn-something.blogspot.nl/2016/07/apache-spark-rdd-vs-dataframe-vs-dataset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ry.github.io/levels/1/challenges/1" TargetMode="External"/><Relationship Id="rId4" Type="http://schemas.openxmlformats.org/officeDocument/2006/relationships/hyperlink" Target="https://www.slideshare.net/prakash573/spark-streaming-best-practice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docs/latest/index.html" TargetMode="External"/><Relationship Id="rId2" Type="http://schemas.openxmlformats.org/officeDocument/2006/relationships/hyperlink" Target="https://spark.apache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park.apache.org/docs/latest/rdd-programming-guide.html#shuffle-operations" TargetMode="External"/><Relationship Id="rId4" Type="http://schemas.openxmlformats.org/officeDocument/2006/relationships/hyperlink" Target="https://en.wikipedia.org/wiki/MapReduc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docs/latest/cluster-overview.html#cluster-manager-types" TargetMode="External"/><Relationship Id="rId2" Type="http://schemas.openxmlformats.org/officeDocument/2006/relationships/hyperlink" Target="https://spark.apache.org/docs/latest/spark-standalone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idea/download/#section=windows" TargetMode="External"/><Relationship Id="rId2" Type="http://schemas.openxmlformats.org/officeDocument/2006/relationships/hyperlink" Target="http://www.oracle.com/technetwork/java/javase/downloads/jdk8-downloads-2133151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rianSetz/spark-bootcamp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ngodb/mongo-spark" TargetMode="External"/><Relationship Id="rId2" Type="http://schemas.openxmlformats.org/officeDocument/2006/relationships/hyperlink" Target="https://github.com/datastax/spark-cassandra-connecto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Apache Spark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98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Spark Cluster (Standalone)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Standalone cluster requires 1 master, and as many slaves as you need / have nodes</a:t>
            </a:r>
          </a:p>
          <a:p>
            <a:pPr lvl="1"/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spark.apache.org/docs/latest/spark-standalone.html</a:t>
            </a:r>
            <a:r>
              <a:rPr lang="en-GB" dirty="0" smtClean="0"/>
              <a:t> </a:t>
            </a:r>
          </a:p>
          <a:p>
            <a:endParaRPr lang="en-GB" dirty="0"/>
          </a:p>
          <a:p>
            <a:r>
              <a:rPr lang="en-GB" dirty="0" smtClean="0"/>
              <a:t>Launching applications on your cluster: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spark.apache.org/docs/latest/submitting-applications.html</a:t>
            </a:r>
            <a:r>
              <a:rPr lang="en-US" dirty="0" smtClean="0"/>
              <a:t> </a:t>
            </a:r>
          </a:p>
          <a:p>
            <a:endParaRPr lang="en-GB" dirty="0"/>
          </a:p>
          <a:p>
            <a:r>
              <a:rPr lang="en-GB" dirty="0" smtClean="0"/>
              <a:t>Ideally, deploy using Docker to a cloud provider (Google Cloud, Amazon, Azure, Digital Ocean, </a:t>
            </a:r>
            <a:r>
              <a:rPr lang="en-NL" dirty="0" smtClean="0"/>
              <a:t>…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Many pre-existing Docker images to deploy </a:t>
            </a:r>
            <a:r>
              <a:rPr lang="en-GB" dirty="0"/>
              <a:t>a cluster; </a:t>
            </a:r>
            <a:r>
              <a:rPr lang="en-GB" dirty="0">
                <a:hlinkClick r:id="rId4"/>
              </a:rPr>
              <a:t>https://hub.docker.com</a:t>
            </a:r>
            <a:r>
              <a:rPr lang="en-GB" dirty="0" smtClean="0">
                <a:hlinkClick r:id="rId4"/>
              </a:rPr>
              <a:t>/</a:t>
            </a:r>
            <a:r>
              <a:rPr lang="en-GB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9757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Avoid working with Resilient Distributed Datasets (RDDs) directly</a:t>
            </a:r>
          </a:p>
          <a:p>
            <a:pPr lvl="1"/>
            <a:r>
              <a:rPr lang="en-US" dirty="0" smtClean="0"/>
              <a:t>Prefer working with:</a:t>
            </a:r>
          </a:p>
          <a:p>
            <a:pPr lvl="2"/>
            <a:r>
              <a:rPr lang="en-US" dirty="0" smtClean="0"/>
              <a:t>Data Frames (Spark SQL)</a:t>
            </a:r>
          </a:p>
          <a:p>
            <a:pPr lvl="2"/>
            <a:r>
              <a:rPr lang="en-US" dirty="0" smtClean="0"/>
              <a:t>Data Sets</a:t>
            </a:r>
          </a:p>
          <a:p>
            <a:pPr lvl="1"/>
            <a:r>
              <a:rPr lang="en-US" dirty="0" smtClean="0"/>
              <a:t>Frames and Sets offer much higher levels of abstraction</a:t>
            </a:r>
          </a:p>
          <a:p>
            <a:pPr lvl="1"/>
            <a:r>
              <a:rPr lang="en-US" dirty="0" smtClean="0"/>
              <a:t>Use RDDs only if you need low-level </a:t>
            </a:r>
            <a:r>
              <a:rPr lang="en-US" dirty="0" smtClean="0"/>
              <a:t>transformations / control</a:t>
            </a:r>
            <a:endParaRPr lang="en-US" dirty="0"/>
          </a:p>
          <a:p>
            <a:r>
              <a:rPr lang="en-US" dirty="0" smtClean="0"/>
              <a:t>Use Spark’s web-based User Interface to assist with debugging</a:t>
            </a:r>
          </a:p>
          <a:p>
            <a:pPr lvl="1"/>
            <a:r>
              <a:rPr lang="en-US" dirty="0" smtClean="0"/>
              <a:t>Running on port </a:t>
            </a:r>
            <a:r>
              <a:rPr lang="en-US" dirty="0" smtClean="0"/>
              <a:t>4040</a:t>
            </a:r>
            <a:endParaRPr lang="en-GB" dirty="0"/>
          </a:p>
          <a:p>
            <a:r>
              <a:rPr lang="en-GB" dirty="0" smtClean="0"/>
              <a:t>Do </a:t>
            </a:r>
            <a:r>
              <a:rPr lang="en-GB" b="1" dirty="0" smtClean="0"/>
              <a:t>NOT</a:t>
            </a:r>
            <a:r>
              <a:rPr lang="en-GB" dirty="0" smtClean="0"/>
              <a:t> use Spark 1.6 or lower, only use the latest version, be mindful of online tutorials that still use Spark 1.6 or older.</a:t>
            </a:r>
          </a:p>
          <a:p>
            <a:r>
              <a:rPr lang="en-GB" dirty="0" smtClean="0"/>
              <a:t>For the online/streaming data of your algorithm, look at Spark Streaming:</a:t>
            </a:r>
          </a:p>
          <a:p>
            <a:pPr lvl="1"/>
            <a:r>
              <a:rPr lang="en-US" dirty="0">
                <a:hlinkClick r:id="rId2"/>
              </a:rPr>
              <a:t>https://spark.apache.org/streaming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GB" dirty="0" smtClean="0"/>
              <a:t>Start on time with migrating from Spark Local to Spark Cluster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24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Useful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RDD vs </a:t>
            </a:r>
            <a:r>
              <a:rPr lang="en-GB" dirty="0" err="1" smtClean="0"/>
              <a:t>DataFrame</a:t>
            </a:r>
            <a:r>
              <a:rPr lang="en-GB" dirty="0" smtClean="0"/>
              <a:t> vs </a:t>
            </a:r>
            <a:r>
              <a:rPr lang="en-GB" dirty="0" err="1" smtClean="0"/>
              <a:t>DataSet</a:t>
            </a:r>
            <a:r>
              <a:rPr lang="en-GB" dirty="0"/>
              <a:t>: </a:t>
            </a:r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why-not-learn-something.blogspot.nl/2016/07/apache-spark-rdd-vs-dataframe-vs-dataset.html</a:t>
            </a:r>
            <a:r>
              <a:rPr lang="en-GB" dirty="0" smtClean="0"/>
              <a:t> </a:t>
            </a:r>
            <a:endParaRPr lang="en-GB" dirty="0"/>
          </a:p>
          <a:p>
            <a:r>
              <a:rPr lang="en-GB" dirty="0" smtClean="0"/>
              <a:t>Common </a:t>
            </a:r>
            <a:r>
              <a:rPr lang="en-GB" dirty="0"/>
              <a:t>mistakes: </a:t>
            </a:r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www.slideshare.net/cloudera/top-5-mistakes-to-avoid-when-writing-apache-spark-applications</a:t>
            </a:r>
            <a:r>
              <a:rPr lang="en-GB" dirty="0" smtClean="0"/>
              <a:t> </a:t>
            </a:r>
          </a:p>
          <a:p>
            <a:r>
              <a:rPr lang="en-GB" dirty="0"/>
              <a:t>Spark Streaming: </a:t>
            </a:r>
            <a:r>
              <a:rPr lang="en-GB" dirty="0">
                <a:hlinkClick r:id="rId4"/>
              </a:rPr>
              <a:t>https://</a:t>
            </a:r>
            <a:r>
              <a:rPr lang="en-GB" dirty="0" smtClean="0">
                <a:hlinkClick r:id="rId4"/>
              </a:rPr>
              <a:t>www.slideshare.net/prakash573/spark-streaming-best-practices</a:t>
            </a:r>
            <a:r>
              <a:rPr lang="en-GB" dirty="0" smtClean="0"/>
              <a:t> </a:t>
            </a:r>
          </a:p>
          <a:p>
            <a:r>
              <a:rPr lang="en-GB" dirty="0"/>
              <a:t>Git tutorial: </a:t>
            </a:r>
            <a:r>
              <a:rPr lang="en-GB" dirty="0">
                <a:hlinkClick r:id="rId5"/>
              </a:rPr>
              <a:t>https://</a:t>
            </a:r>
            <a:r>
              <a:rPr lang="en-GB" dirty="0" smtClean="0">
                <a:hlinkClick r:id="rId5"/>
              </a:rPr>
              <a:t>try.github.io/levels/1/challenges/1</a:t>
            </a:r>
            <a:r>
              <a:rPr lang="en-GB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177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Spark?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Data distributed processing platform</a:t>
            </a:r>
          </a:p>
          <a:p>
            <a:pPr lvl="1"/>
            <a:r>
              <a:rPr lang="en-US" dirty="0">
                <a:hlinkClick r:id="rId2"/>
              </a:rPr>
              <a:t>https://spark.apache.org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GB" dirty="0"/>
              <a:t>Comprehensive guide: </a:t>
            </a:r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spark.apache.org/docs/latest/index.html</a:t>
            </a:r>
            <a:r>
              <a:rPr lang="en-GB" dirty="0" smtClean="0"/>
              <a:t> </a:t>
            </a:r>
            <a:endParaRPr lang="en-US" dirty="0"/>
          </a:p>
          <a:p>
            <a:r>
              <a:rPr lang="en-US" dirty="0" smtClean="0"/>
              <a:t>Based on the </a:t>
            </a:r>
            <a:r>
              <a:rPr lang="en-US" dirty="0" err="1" smtClean="0"/>
              <a:t>MapReduce</a:t>
            </a:r>
            <a:r>
              <a:rPr lang="en-US" dirty="0" smtClean="0"/>
              <a:t> programming model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en.wikipedia.org/wiki/MapReduce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High performance as computations are executed in-memory</a:t>
            </a:r>
          </a:p>
          <a:p>
            <a:pPr lvl="1"/>
            <a:r>
              <a:rPr lang="en-US" dirty="0" smtClean="0"/>
              <a:t>Be mindful of operations that force writing to </a:t>
            </a:r>
            <a:r>
              <a:rPr lang="en-US" dirty="0" smtClean="0"/>
              <a:t>disk </a:t>
            </a:r>
            <a:r>
              <a:rPr lang="en-US" dirty="0" smtClean="0"/>
              <a:t>e.g. shuffle</a:t>
            </a:r>
          </a:p>
          <a:p>
            <a:pPr lvl="2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spark.apache.org/docs/latest/rdd-programming-guide.html#shuffle-operations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494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Spark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https://jaceklaskowski.gitbooks.io/mastering-apache-spark/images/driver-sparkcontext-clustermanager-workers-executo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112" y="1812673"/>
            <a:ext cx="5991225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6221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Execution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Spark Local</a:t>
            </a:r>
          </a:p>
          <a:p>
            <a:pPr lvl="1"/>
            <a:r>
              <a:rPr lang="en-US" dirty="0" smtClean="0"/>
              <a:t>Used for development, easier to test and debug since it is ran locally </a:t>
            </a:r>
          </a:p>
          <a:p>
            <a:pPr lvl="1"/>
            <a:r>
              <a:rPr lang="en-US" dirty="0" smtClean="0"/>
              <a:t>Started from </a:t>
            </a:r>
            <a:r>
              <a:rPr lang="en-US" dirty="0" smtClean="0"/>
              <a:t>(Scala/Java/Python) code</a:t>
            </a:r>
            <a:endParaRPr lang="en-US" dirty="0" smtClean="0"/>
          </a:p>
          <a:p>
            <a:r>
              <a:rPr lang="en-US" dirty="0"/>
              <a:t>Spark </a:t>
            </a:r>
            <a:r>
              <a:rPr lang="en-US" dirty="0" smtClean="0"/>
              <a:t>Cluster</a:t>
            </a:r>
          </a:p>
          <a:p>
            <a:pPr lvl="1"/>
            <a:r>
              <a:rPr lang="en-US" dirty="0" smtClean="0"/>
              <a:t>Used for deployment</a:t>
            </a:r>
          </a:p>
          <a:p>
            <a:pPr lvl="2"/>
            <a:r>
              <a:rPr lang="en-US" dirty="0" smtClean="0"/>
              <a:t>Your program is expected to run on </a:t>
            </a:r>
            <a:r>
              <a:rPr lang="en-US" dirty="0" smtClean="0"/>
              <a:t>a </a:t>
            </a:r>
            <a:r>
              <a:rPr lang="en-US" dirty="0" smtClean="0"/>
              <a:t>cluster for the final demo</a:t>
            </a:r>
          </a:p>
          <a:p>
            <a:pPr lvl="1"/>
            <a:r>
              <a:rPr lang="en-US" dirty="0" smtClean="0"/>
              <a:t>Different cluster manager </a:t>
            </a:r>
            <a:r>
              <a:rPr lang="en-US" dirty="0" smtClean="0"/>
              <a:t>modes</a:t>
            </a:r>
            <a:r>
              <a:rPr lang="en-US" baseline="30000" dirty="0" smtClean="0"/>
              <a:t>1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Standalone, easiest to </a:t>
            </a:r>
            <a:r>
              <a:rPr lang="en-US" dirty="0" smtClean="0"/>
              <a:t>set-up: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spark.apache.org/docs/latest/spark-standalone.html</a:t>
            </a:r>
            <a:r>
              <a:rPr lang="en-US" dirty="0" smtClean="0"/>
              <a:t> </a:t>
            </a:r>
            <a:endParaRPr lang="en-US" dirty="0" smtClean="0"/>
          </a:p>
          <a:p>
            <a:pPr lvl="2"/>
            <a:r>
              <a:rPr lang="en-US" dirty="0" err="1" smtClean="0"/>
              <a:t>Mesos</a:t>
            </a:r>
            <a:endParaRPr lang="en-US" dirty="0" smtClean="0"/>
          </a:p>
          <a:p>
            <a:pPr lvl="2"/>
            <a:r>
              <a:rPr lang="en-US" dirty="0" smtClean="0"/>
              <a:t>YARN</a:t>
            </a:r>
          </a:p>
          <a:p>
            <a:pPr lvl="2"/>
            <a:r>
              <a:rPr lang="en-US" dirty="0" smtClean="0"/>
              <a:t>Kubernetes</a:t>
            </a: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8653" y="6223828"/>
            <a:ext cx="11694694" cy="365125"/>
          </a:xfrm>
        </p:spPr>
        <p:txBody>
          <a:bodyPr/>
          <a:lstStyle/>
          <a:p>
            <a:r>
              <a:rPr lang="en-US" baseline="30000" dirty="0" smtClean="0"/>
              <a:t>1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https://spark.apache.org/docs/latest/cluster-overview.html#cluster-manager-types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88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Spark Architecture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Driver is where the </a:t>
            </a:r>
            <a:r>
              <a:rPr lang="en-GB" dirty="0" err="1" smtClean="0"/>
              <a:t>SparkContext</a:t>
            </a:r>
            <a:r>
              <a:rPr lang="en-GB" dirty="0" smtClean="0"/>
              <a:t> is created</a:t>
            </a:r>
          </a:p>
          <a:p>
            <a:pPr lvl="1"/>
            <a:r>
              <a:rPr lang="en-GB" dirty="0" smtClean="0"/>
              <a:t>It can be on your machine, when you run the application locally</a:t>
            </a:r>
          </a:p>
          <a:p>
            <a:pPr lvl="1"/>
            <a:r>
              <a:rPr lang="en-GB" dirty="0" smtClean="0"/>
              <a:t>It can be on the cluster, when you use </a:t>
            </a:r>
            <a:r>
              <a:rPr lang="en-GB" b="1" dirty="0" smtClean="0"/>
              <a:t>spark-submit</a:t>
            </a:r>
            <a:r>
              <a:rPr lang="en-GB" dirty="0" smtClean="0"/>
              <a:t> to submit the application to the cluster</a:t>
            </a:r>
          </a:p>
          <a:p>
            <a:pPr lvl="1"/>
            <a:r>
              <a:rPr lang="en-GB" dirty="0" smtClean="0"/>
              <a:t>Driver, Workers, and Cluster Manager must be able to communicate via the network</a:t>
            </a:r>
            <a:endParaRPr lang="en-GB" dirty="0"/>
          </a:p>
          <a:p>
            <a:r>
              <a:rPr lang="en-GB" dirty="0" smtClean="0"/>
              <a:t>When using </a:t>
            </a:r>
            <a:r>
              <a:rPr lang="en-GB" u="sng" dirty="0" smtClean="0"/>
              <a:t>Spark Local</a:t>
            </a:r>
            <a:r>
              <a:rPr lang="en-GB" dirty="0" smtClean="0"/>
              <a:t>, driver is always on your own machine</a:t>
            </a:r>
          </a:p>
          <a:p>
            <a:r>
              <a:rPr lang="en-GB" dirty="0" smtClean="0"/>
              <a:t>When using </a:t>
            </a:r>
            <a:r>
              <a:rPr lang="en-GB" u="sng" dirty="0" smtClean="0"/>
              <a:t>Spark Cluster</a:t>
            </a:r>
            <a:r>
              <a:rPr lang="en-GB" dirty="0" smtClean="0"/>
              <a:t>, driver can be on your machine or on the cluster</a:t>
            </a:r>
          </a:p>
          <a:p>
            <a:r>
              <a:rPr lang="en-GB" dirty="0" smtClean="0"/>
              <a:t>Some operations return all data to the driver (e.g. </a:t>
            </a:r>
            <a:r>
              <a:rPr lang="en-GB" b="1" dirty="0" smtClean="0"/>
              <a:t>collect()</a:t>
            </a:r>
            <a:r>
              <a:rPr lang="en-GB" dirty="0" smtClean="0"/>
              <a:t>), use these sparingly</a:t>
            </a:r>
            <a:endParaRPr lang="en-GB" dirty="0"/>
          </a:p>
          <a:p>
            <a:r>
              <a:rPr lang="en-GB" dirty="0" smtClean="0"/>
              <a:t>Cluster manager depends on the mode in which the cluster is deployed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189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Interacting with 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Programming in Scala, Java, or Python</a:t>
            </a:r>
          </a:p>
          <a:p>
            <a:pPr lvl="1"/>
            <a:r>
              <a:rPr lang="en-US" dirty="0" smtClean="0"/>
              <a:t>Scala is recommended, as it is native to </a:t>
            </a:r>
            <a:r>
              <a:rPr lang="en-US" dirty="0" smtClean="0"/>
              <a:t>Spark</a:t>
            </a:r>
            <a:endParaRPr lang="en-GB" dirty="0"/>
          </a:p>
          <a:p>
            <a:r>
              <a:rPr lang="en-GB" dirty="0" smtClean="0"/>
              <a:t>You define operations that have to be executed on the data</a:t>
            </a:r>
            <a:endParaRPr lang="en-GB" dirty="0"/>
          </a:p>
          <a:p>
            <a:r>
              <a:rPr lang="en-GB" dirty="0" smtClean="0"/>
              <a:t>Spark executes these operation in a distributed fashion, parallelizing where possible</a:t>
            </a:r>
          </a:p>
          <a:p>
            <a:r>
              <a:rPr lang="en-GB" dirty="0" smtClean="0"/>
              <a:t>Parallelization is done across Workers</a:t>
            </a:r>
          </a:p>
          <a:p>
            <a:pPr lvl="1"/>
            <a:r>
              <a:rPr lang="en-GB" dirty="0" smtClean="0"/>
              <a:t>In Spark Local, as many workers as you have CPU cores</a:t>
            </a:r>
          </a:p>
          <a:p>
            <a:pPr lvl="1"/>
            <a:r>
              <a:rPr lang="en-GB" dirty="0" smtClean="0"/>
              <a:t>In Spark Cluster, as many workers as yo</a:t>
            </a:r>
            <a:r>
              <a:rPr lang="en-GB" dirty="0" smtClean="0"/>
              <a:t>u have nodes to deploy them on</a:t>
            </a:r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757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Install Java 8 SDK + JDK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www.oracle.com/technetwork/java/javase/downloads/jdk8-downloads-2133151.html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Install </a:t>
            </a:r>
            <a:r>
              <a:rPr lang="en-US" dirty="0" smtClean="0"/>
              <a:t>IntelliJ </a:t>
            </a:r>
            <a:r>
              <a:rPr lang="en-US" b="1" u="sng" dirty="0" smtClean="0"/>
              <a:t>Ultimate</a:t>
            </a:r>
            <a:r>
              <a:rPr lang="en-US" dirty="0" smtClean="0"/>
              <a:t> Edition</a:t>
            </a:r>
          </a:p>
          <a:p>
            <a:pPr lvl="1"/>
            <a:r>
              <a:rPr lang="en-US" dirty="0">
                <a:hlinkClick r:id="rId3"/>
              </a:rPr>
              <a:t>https://www.jetbrains.com/idea/download/#</a:t>
            </a:r>
            <a:r>
              <a:rPr lang="en-US" dirty="0" smtClean="0">
                <a:hlinkClick r:id="rId3"/>
              </a:rPr>
              <a:t>section=windows</a:t>
            </a:r>
            <a:endParaRPr lang="en-US" dirty="0" smtClean="0"/>
          </a:p>
          <a:p>
            <a:pPr lvl="1"/>
            <a:r>
              <a:rPr lang="en-US" dirty="0" smtClean="0"/>
              <a:t>Register for a free ultimate edition using your educational e-mail </a:t>
            </a:r>
            <a:r>
              <a:rPr lang="en-US" dirty="0" smtClean="0"/>
              <a:t>address</a:t>
            </a:r>
            <a:endParaRPr lang="en-US" dirty="0"/>
          </a:p>
          <a:p>
            <a:r>
              <a:rPr lang="en-US" dirty="0" smtClean="0"/>
              <a:t>Clone the Spark </a:t>
            </a:r>
            <a:r>
              <a:rPr lang="en-US" dirty="0" err="1" smtClean="0"/>
              <a:t>bootcamp</a:t>
            </a:r>
            <a:r>
              <a:rPr lang="en-US" dirty="0" smtClean="0"/>
              <a:t> repository</a:t>
            </a:r>
          </a:p>
          <a:p>
            <a:pPr lvl="1"/>
            <a:r>
              <a:rPr lang="en-US" dirty="0" smtClean="0"/>
              <a:t>GitHub repo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github.com/BrianSetz/spark-bootcamp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Import the project as an </a:t>
            </a:r>
            <a:r>
              <a:rPr lang="en-US" b="1" dirty="0" err="1" smtClean="0"/>
              <a:t>sbt</a:t>
            </a:r>
            <a:r>
              <a:rPr lang="en-US" b="1" dirty="0" smtClean="0"/>
              <a:t> project</a:t>
            </a:r>
            <a:r>
              <a:rPr lang="en-US" dirty="0" smtClean="0"/>
              <a:t>, import will take a while (indexing is last step)</a:t>
            </a:r>
          </a:p>
          <a:p>
            <a:pPr lvl="1"/>
            <a:r>
              <a:rPr lang="en-GB" dirty="0" smtClean="0"/>
              <a:t>Run</a:t>
            </a:r>
            <a:r>
              <a:rPr lang="en-GB" dirty="0"/>
              <a:t>: </a:t>
            </a:r>
            <a:r>
              <a:rPr lang="en-GB" u="sng" dirty="0" err="1" smtClean="0"/>
              <a:t>SparkExampleMain</a:t>
            </a:r>
            <a:r>
              <a:rPr lang="en-GB" dirty="0"/>
              <a:t> </a:t>
            </a:r>
            <a:r>
              <a:rPr lang="en-GB" dirty="0" smtClean="0"/>
              <a:t>(in </a:t>
            </a:r>
            <a:r>
              <a:rPr lang="en-GB" dirty="0" err="1" smtClean="0"/>
              <a:t>src</a:t>
            </a:r>
            <a:r>
              <a:rPr lang="en-GB" dirty="0" smtClean="0"/>
              <a:t>/main/</a:t>
            </a:r>
            <a:r>
              <a:rPr lang="en-GB" dirty="0" err="1" smtClean="0"/>
              <a:t>scala</a:t>
            </a:r>
            <a:r>
              <a:rPr lang="en-GB" dirty="0" smtClean="0"/>
              <a:t>/</a:t>
            </a:r>
            <a:r>
              <a:rPr lang="en-GB" dirty="0" err="1" smtClean="0"/>
              <a:t>nl</a:t>
            </a:r>
            <a:r>
              <a:rPr lang="en-GB" dirty="0" smtClean="0"/>
              <a:t>/rug/</a:t>
            </a:r>
            <a:r>
              <a:rPr lang="en-GB" dirty="0" err="1" smtClean="0"/>
              <a:t>sc</a:t>
            </a:r>
            <a:r>
              <a:rPr lang="en-GB" dirty="0" smtClean="0"/>
              <a:t>/app), follow instructions in the console, and </a:t>
            </a:r>
            <a:r>
              <a:rPr lang="en-GB" smtClean="0"/>
              <a:t>explore the code</a:t>
            </a:r>
            <a:endParaRPr lang="en-US" u="sng" dirty="0" smtClean="0"/>
          </a:p>
          <a:p>
            <a:pPr lvl="1"/>
            <a:r>
              <a:rPr lang="en-US" b="1" dirty="0" smtClean="0"/>
              <a:t>Note</a:t>
            </a:r>
            <a:r>
              <a:rPr lang="en-US" dirty="0" smtClean="0"/>
              <a:t>: Spark is only compatible with Scala 2.11.x or 2.10.x. Using 2.12.x will fail!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7886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Spark </a:t>
            </a:r>
            <a:r>
              <a:rPr lang="en-GB" dirty="0" err="1" smtClean="0"/>
              <a:t>Bootcamp</a:t>
            </a:r>
            <a:r>
              <a:rPr lang="en-GB" dirty="0" smtClean="0"/>
              <a:t>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Spark </a:t>
            </a:r>
            <a:r>
              <a:rPr lang="en-GB" dirty="0" err="1" smtClean="0"/>
              <a:t>bootcamp</a:t>
            </a:r>
            <a:r>
              <a:rPr lang="en-GB" dirty="0" smtClean="0"/>
              <a:t> project shows how to use Spark</a:t>
            </a:r>
          </a:p>
          <a:p>
            <a:pPr lvl="1"/>
            <a:r>
              <a:rPr lang="en-GB" dirty="0" smtClean="0"/>
              <a:t>Comments can be found in the files that explain every step</a:t>
            </a:r>
          </a:p>
          <a:p>
            <a:r>
              <a:rPr lang="en-GB" dirty="0" smtClean="0"/>
              <a:t>The project demonstrates:</a:t>
            </a:r>
          </a:p>
          <a:p>
            <a:pPr lvl="1"/>
            <a:r>
              <a:rPr lang="en-GB" dirty="0" smtClean="0"/>
              <a:t>Basic RDD’s</a:t>
            </a:r>
          </a:p>
          <a:p>
            <a:pPr lvl="1"/>
            <a:r>
              <a:rPr lang="en-GB" dirty="0" smtClean="0"/>
              <a:t>Basic </a:t>
            </a:r>
            <a:r>
              <a:rPr lang="en-GB" dirty="0" err="1" smtClean="0"/>
              <a:t>DataFrames</a:t>
            </a:r>
            <a:endParaRPr lang="en-GB" dirty="0" smtClean="0"/>
          </a:p>
          <a:p>
            <a:pPr lvl="1"/>
            <a:r>
              <a:rPr lang="en-GB" dirty="0" smtClean="0"/>
              <a:t>Basic </a:t>
            </a:r>
            <a:r>
              <a:rPr lang="en-GB" dirty="0" err="1" smtClean="0"/>
              <a:t>DataSets</a:t>
            </a:r>
            <a:endParaRPr lang="en-GB" dirty="0" smtClean="0"/>
          </a:p>
          <a:p>
            <a:pPr lvl="1"/>
            <a:r>
              <a:rPr lang="en-GB" dirty="0" smtClean="0"/>
              <a:t>Advanced </a:t>
            </a:r>
            <a:r>
              <a:rPr lang="en-GB" dirty="0" err="1" smtClean="0"/>
              <a:t>DataSets</a:t>
            </a:r>
            <a:endParaRPr lang="en-GB" dirty="0" smtClean="0"/>
          </a:p>
          <a:p>
            <a:pPr lvl="1"/>
            <a:r>
              <a:rPr lang="en-GB" dirty="0" smtClean="0"/>
              <a:t>Realistic example using </a:t>
            </a:r>
            <a:r>
              <a:rPr lang="en-GB" dirty="0" err="1" smtClean="0"/>
              <a:t>DataSets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349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Spark </a:t>
            </a:r>
            <a:r>
              <a:rPr lang="en-GB" dirty="0" err="1" smtClean="0"/>
              <a:t>Bootcamp</a:t>
            </a:r>
            <a:r>
              <a:rPr lang="en-GB" dirty="0" smtClean="0"/>
              <a:t> Project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project only demonstrates how to use Spark Local</a:t>
            </a:r>
          </a:p>
          <a:p>
            <a:r>
              <a:rPr lang="en-GB" dirty="0" smtClean="0"/>
              <a:t>Algorithms you write for Spark Local will also work on Spark Cluster</a:t>
            </a:r>
          </a:p>
          <a:p>
            <a:pPr lvl="1"/>
            <a:r>
              <a:rPr lang="en-GB" dirty="0" smtClean="0"/>
              <a:t>Note: think about how to access your data, for example when deploying to a remote cluster, all workers need to be able to access the data. This means using a distributed file storage (DFS) or (no)SQL database.</a:t>
            </a:r>
            <a:endParaRPr lang="en-GB" dirty="0"/>
          </a:p>
          <a:p>
            <a:r>
              <a:rPr lang="en-GB" dirty="0" smtClean="0"/>
              <a:t>There are many ways you can connect your Spark application to a database / data source. The project shows one: reading from CSV.</a:t>
            </a:r>
          </a:p>
          <a:p>
            <a:pPr lvl="1"/>
            <a:r>
              <a:rPr lang="en-GB" dirty="0"/>
              <a:t>Cassandra connector: </a:t>
            </a: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github.com/datastax/spark-cassandra-connector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Built-in JDBC connector</a:t>
            </a:r>
          </a:p>
          <a:p>
            <a:pPr lvl="1"/>
            <a:r>
              <a:rPr lang="en-GB" dirty="0"/>
              <a:t>MongoDB connector: </a:t>
            </a:r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github.com/mongodb/mongo-spark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Many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017773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405</TotalTime>
  <Words>761</Words>
  <Application>Microsoft Office PowerPoint</Application>
  <PresentationFormat>Widescreen</PresentationFormat>
  <Paragraphs>99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Corbel</vt:lpstr>
      <vt:lpstr>Basis</vt:lpstr>
      <vt:lpstr>Apache Spark</vt:lpstr>
      <vt:lpstr>What is Spark?</vt:lpstr>
      <vt:lpstr>Spark Architecture</vt:lpstr>
      <vt:lpstr>Spark Execution Modes</vt:lpstr>
      <vt:lpstr>Spark Architecture II</vt:lpstr>
      <vt:lpstr>Interacting with Spark</vt:lpstr>
      <vt:lpstr>Development Environment</vt:lpstr>
      <vt:lpstr>Spark Bootcamp Project</vt:lpstr>
      <vt:lpstr>Spark Bootcamp Project II</vt:lpstr>
      <vt:lpstr>Spark Cluster (Standalone)</vt:lpstr>
      <vt:lpstr>Tips</vt:lpstr>
      <vt:lpstr>Useful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Spark</dc:title>
  <dc:creator>Windows User</dc:creator>
  <cp:lastModifiedBy>Windows User</cp:lastModifiedBy>
  <cp:revision>30</cp:revision>
  <dcterms:created xsi:type="dcterms:W3CDTF">2018-02-07T13:42:29Z</dcterms:created>
  <dcterms:modified xsi:type="dcterms:W3CDTF">2018-02-08T14:24:40Z</dcterms:modified>
</cp:coreProperties>
</file>