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Lobster"/>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font" Target="fonts/Lobster-regular.fntdata"/><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62b09fad8b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62b09fad8b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62b09fad8b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62b09fad8b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2d5c5e30d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2d5c5e30d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a0eea3fdc7_2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a0eea3fdc7_2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given pie chart the country </a:t>
            </a:r>
            <a:r>
              <a:rPr lang="en"/>
              <a:t>Antarctica</a:t>
            </a:r>
            <a:r>
              <a:rPr lang="en"/>
              <a:t> covers the maximum area of 14,000,000 sq.km, Greenland 2,166,086 sq.km, Saudi Arabia 2,149,690 sq.km, Libya 1,759,540 sq.km and so on.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0eea3fdc7_2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a0eea3fdc7_2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a0eea3fdc7_2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a0eea3fdc7_2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given pie chart the coin Bitcoin BEP2 holds the maximum price of 41,337 $, Bitcoin 17,210 $, Wrapped Bitcoin 17,202 $, yearn.finance 15,869 $ and so 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a0eea3fdc7_2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a0eea3fdc7_2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a0eea3fdc7_2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a0eea3fdc7_2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given pie chart the currency IRR holds the </a:t>
            </a:r>
            <a:r>
              <a:rPr lang="en"/>
              <a:t>maximum exchange rate value of 41,939, VND 24,182, SLL 22,313, LAK 20,286, IDR 15,489 and so 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216e0e8efc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216e0e8efc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2d5c5e30d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2d5c5e30d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2d5c5e30d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2d5c5e30d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2d5c5e30d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2d5c5e30d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2d5c5e30d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2d5c5e30d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17a5e6b2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17a5e6b2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2d5c5e30d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2d5c5e30d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2d5c5e30d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2d5c5e30d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2d5c5e30d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2d5c5e30d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drive.google.com/file/d/19Gzsq0oFu2foMaori2T9uGNe7yotmcgN/view"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1" Type="http://schemas.openxmlformats.org/officeDocument/2006/relationships/hyperlink" Target="https://sunrisesunset.io/" TargetMode="External"/><Relationship Id="rId10" Type="http://schemas.openxmlformats.org/officeDocument/2006/relationships/hyperlink" Target="https://restcountries.com/" TargetMode="External"/><Relationship Id="rId13" Type="http://schemas.openxmlformats.org/officeDocument/2006/relationships/image" Target="../media/image1.png"/><Relationship Id="rId12" Type="http://schemas.openxmlformats.org/officeDocument/2006/relationships/hyperlink" Target="http://drive.google.com/file/d/1fG2Ih-Xgy_rUhWVWI0jlq0DsQRL0aS61/view" TargetMode="External"/><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coinmarketcap.com/" TargetMode="External"/><Relationship Id="rId4" Type="http://schemas.openxmlformats.org/officeDocument/2006/relationships/hyperlink" Target="https://coinmarketcap.com/" TargetMode="External"/><Relationship Id="rId9" Type="http://schemas.openxmlformats.org/officeDocument/2006/relationships/hyperlink" Target="https://restcountries.com/" TargetMode="External"/><Relationship Id="rId5" Type="http://schemas.openxmlformats.org/officeDocument/2006/relationships/hyperlink" Target="https://www.exchangerate-api.com/" TargetMode="External"/><Relationship Id="rId6" Type="http://schemas.openxmlformats.org/officeDocument/2006/relationships/hyperlink" Target="https://www.exchangerate-api.com/" TargetMode="External"/><Relationship Id="rId7" Type="http://schemas.openxmlformats.org/officeDocument/2006/relationships/hyperlink" Target="https://www.exchangerate-api.com/" TargetMode="External"/><Relationship Id="rId8" Type="http://schemas.openxmlformats.org/officeDocument/2006/relationships/hyperlink" Target="https://www.exchangerate-api.com/" TargetMode="External"/></Relationships>
</file>

<file path=ppt/slides/_rels/slide11.xml.rels><?xml version="1.0" encoding="UTF-8" standalone="yes"?><Relationships xmlns="http://schemas.openxmlformats.org/package/2006/relationships"><Relationship Id="rId11" Type="http://schemas.openxmlformats.org/officeDocument/2006/relationships/hyperlink" Target="http://drive.google.com/file/d/1IXxANgk5RSBmw7GA0atjnALw31WmL1GC/view" TargetMode="External"/><Relationship Id="rId10" Type="http://schemas.openxmlformats.org/officeDocument/2006/relationships/image" Target="../media/image14.png"/><Relationship Id="rId12" Type="http://schemas.openxmlformats.org/officeDocument/2006/relationships/image" Target="../media/image1.png"/><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8.png"/><Relationship Id="rId9"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2.png"/><Relationship Id="rId4" Type="http://schemas.openxmlformats.org/officeDocument/2006/relationships/hyperlink" Target="http://drive.google.com/file/d/1DpQBcuQ5sv_p6LGcQ6-qKmIrqAT0_FmE/view" TargetMode="External"/><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hyperlink" Target="http://drive.google.com/file/d/1zHXWDyENmU1b007a5PkSo9hxX8ZcPY2v/view" TargetMode="External"/><Relationship Id="rId5"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hyperlink" Target="http://drive.google.com/file/d/1G1vzUSyM7TwW7oljyPyGMawXEGtm1Pr_/view" TargetMode="External"/><Relationship Id="rId5"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hyperlink" Target="http://drive.google.com/file/d/1NCgkHcKGJnB-nCYVeY505lS8ny1VNYmu/view" TargetMode="External"/><Relationship Id="rId5"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hyperlink" Target="http://drive.google.com/file/d/1qCGPc1c6d5-LtT9HBpV_ONOKph6C4ImF/view" TargetMode="External"/><Relationship Id="rId5"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hyperlink" Target="http://drive.google.com/file/d/1Qe3R8NpRExFQS9lGQlZgtDQ8DsdxWJYh/view" TargetMode="External"/><Relationship Id="rId5"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drive.google.com/file/d/1UEVcDuxkSp7E8By_RG4nrcMrZAu-Bqgq/view"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drive.google.com/file/d/1BXLg43dDfV_Txh5c3KTxf1xc813UYtVu/view"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drive.google.com/file/d/1P7TxQglUExc2dR_L-Eum4oIDiZoE8yA8/view"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drive.google.com/file/d/1v5GDf-1MCM0lcQ7XlUM62jBvbpgpfYPW/view"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12.png"/><Relationship Id="rId6" Type="http://schemas.openxmlformats.org/officeDocument/2006/relationships/hyperlink" Target="http://drive.google.com/file/d/1RjrkAGom4AuPPPrttOgR7AtDNaoCYZjg/view" TargetMode="External"/><Relationship Id="rId7"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1.png"/><Relationship Id="rId4" Type="http://schemas.openxmlformats.org/officeDocument/2006/relationships/hyperlink" Target="http://drive.google.com/file/d/17CkZGeg94aXUA91Zk0ePk3RMnvhBDtdb/view" TargetMode="External"/><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hyperlink" Target="http://drive.google.com/file/d/1SIERYqzEoiD9utFukQmJRHOIB4_33g_f/view" TargetMode="External"/><Relationship Id="rId5" Type="http://schemas.openxmlformats.org/officeDocument/2006/relationships/image" Target="../media/image1.png"/><Relationship Id="rId6"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drive.google.com/file/d/1ErbUaBpBkP9PCiCUmu-QBrAIzmZ8lpz9/view"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hyperlink" Target="http://drive.google.com/file/d/1Jqmn9mdVKwn6hAo1IJOfIaRoBPzrnlb_/view" TargetMode="External"/><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OSINT Presentation</a:t>
            </a:r>
            <a:endParaRPr/>
          </a:p>
        </p:txBody>
      </p:sp>
      <p:sp>
        <p:nvSpPr>
          <p:cNvPr id="55" name="Google Shape;55;p13"/>
          <p:cNvSpPr txBox="1"/>
          <p:nvPr>
            <p:ph idx="1" type="subTitle"/>
          </p:nvPr>
        </p:nvSpPr>
        <p:spPr>
          <a:xfrm>
            <a:off x="311700" y="2834125"/>
            <a:ext cx="8520600" cy="2052600"/>
          </a:xfrm>
          <a:prstGeom prst="rect">
            <a:avLst/>
          </a:prstGeom>
          <a:noFill/>
          <a:ln>
            <a:noFill/>
          </a:ln>
        </p:spPr>
        <p:txBody>
          <a:bodyPr anchorCtr="0" anchor="t" bIns="91425" lIns="91425" spcFirstLastPara="1" rIns="91425" wrap="square" tIns="91425">
            <a:normAutofit fontScale="40000" lnSpcReduction="20000"/>
          </a:bodyPr>
          <a:lstStyle/>
          <a:p>
            <a:pPr indent="0" lvl="0" marL="0" rtl="0" algn="ctr">
              <a:spcBef>
                <a:spcPts val="0"/>
              </a:spcBef>
              <a:spcAft>
                <a:spcPts val="0"/>
              </a:spcAft>
              <a:buNone/>
            </a:pPr>
            <a:r>
              <a:rPr b="1" lang="en" sz="3850">
                <a:solidFill>
                  <a:schemeClr val="dk1"/>
                </a:solidFill>
                <a:highlight>
                  <a:schemeClr val="lt1"/>
                </a:highlight>
              </a:rPr>
              <a:t>By:</a:t>
            </a:r>
            <a:br>
              <a:rPr lang="en" sz="3850">
                <a:solidFill>
                  <a:schemeClr val="dk1"/>
                </a:solidFill>
                <a:highlight>
                  <a:schemeClr val="lt1"/>
                </a:highlight>
              </a:rPr>
            </a:br>
            <a:r>
              <a:rPr lang="en" sz="3850">
                <a:solidFill>
                  <a:schemeClr val="dk1"/>
                </a:solidFill>
                <a:highlight>
                  <a:schemeClr val="lt1"/>
                </a:highlight>
              </a:rPr>
              <a:t>Kshiragna Challagulla</a:t>
            </a:r>
            <a:endParaRPr sz="3850">
              <a:solidFill>
                <a:schemeClr val="dk1"/>
              </a:solidFill>
              <a:highlight>
                <a:schemeClr val="lt1"/>
              </a:highlight>
            </a:endParaRPr>
          </a:p>
          <a:p>
            <a:pPr indent="0" lvl="0" marL="0" rtl="0" algn="ctr">
              <a:spcBef>
                <a:spcPts val="0"/>
              </a:spcBef>
              <a:spcAft>
                <a:spcPts val="0"/>
              </a:spcAft>
              <a:buNone/>
            </a:pPr>
            <a:r>
              <a:rPr lang="en" sz="3850">
                <a:solidFill>
                  <a:schemeClr val="dk1"/>
                </a:solidFill>
                <a:highlight>
                  <a:schemeClr val="lt1"/>
                </a:highlight>
              </a:rPr>
              <a:t>Abhishek Deshpande</a:t>
            </a:r>
            <a:br>
              <a:rPr lang="en" sz="3850">
                <a:solidFill>
                  <a:schemeClr val="dk1"/>
                </a:solidFill>
                <a:highlight>
                  <a:schemeClr val="lt1"/>
                </a:highlight>
              </a:rPr>
            </a:br>
            <a:r>
              <a:rPr lang="en" sz="3850">
                <a:solidFill>
                  <a:schemeClr val="dk1"/>
                </a:solidFill>
                <a:highlight>
                  <a:schemeClr val="lt1"/>
                </a:highlight>
              </a:rPr>
              <a:t>Sufyan Khan</a:t>
            </a:r>
            <a:endParaRPr sz="3850">
              <a:solidFill>
                <a:schemeClr val="dk1"/>
              </a:solidFill>
              <a:highlight>
                <a:schemeClr val="lt1"/>
              </a:highlight>
            </a:endParaRPr>
          </a:p>
          <a:p>
            <a:pPr indent="0" lvl="0" marL="0" rtl="0" algn="ctr">
              <a:spcBef>
                <a:spcPts val="0"/>
              </a:spcBef>
              <a:spcAft>
                <a:spcPts val="0"/>
              </a:spcAft>
              <a:buNone/>
            </a:pPr>
            <a:r>
              <a:rPr lang="en" sz="3850">
                <a:solidFill>
                  <a:schemeClr val="dk1"/>
                </a:solidFill>
                <a:highlight>
                  <a:schemeClr val="lt1"/>
                </a:highlight>
              </a:rPr>
              <a:t>Rahul Nagaraju</a:t>
            </a:r>
            <a:endParaRPr sz="3850">
              <a:solidFill>
                <a:schemeClr val="dk1"/>
              </a:solidFill>
              <a:highlight>
                <a:schemeClr val="lt1"/>
              </a:highlight>
            </a:endParaRPr>
          </a:p>
          <a:p>
            <a:pPr indent="0" lvl="0" marL="0" rtl="0" algn="ctr">
              <a:spcBef>
                <a:spcPts val="0"/>
              </a:spcBef>
              <a:spcAft>
                <a:spcPts val="0"/>
              </a:spcAft>
              <a:buNone/>
            </a:pPr>
            <a:r>
              <a:rPr lang="en" sz="3850">
                <a:solidFill>
                  <a:schemeClr val="dk1"/>
                </a:solidFill>
                <a:highlight>
                  <a:schemeClr val="lt1"/>
                </a:highlight>
              </a:rPr>
              <a:t>Josh Reginaldo</a:t>
            </a:r>
            <a:endParaRPr sz="3850">
              <a:solidFill>
                <a:schemeClr val="dk1"/>
              </a:solidFill>
              <a:highlight>
                <a:schemeClr val="lt1"/>
              </a:highlight>
            </a:endParaRPr>
          </a:p>
          <a:p>
            <a:pPr indent="0" lvl="0" marL="0" rtl="0" algn="ctr">
              <a:spcBef>
                <a:spcPts val="0"/>
              </a:spcBef>
              <a:spcAft>
                <a:spcPts val="0"/>
              </a:spcAft>
              <a:buNone/>
            </a:pPr>
            <a:r>
              <a:rPr lang="en" sz="3850">
                <a:solidFill>
                  <a:schemeClr val="dk1"/>
                </a:solidFill>
                <a:highlight>
                  <a:schemeClr val="lt1"/>
                </a:highlight>
              </a:rPr>
              <a:t>Naga Prasath Saravanan</a:t>
            </a:r>
            <a:endParaRPr sz="3850">
              <a:solidFill>
                <a:schemeClr val="dk1"/>
              </a:solidFill>
              <a:highlight>
                <a:schemeClr val="lt1"/>
              </a:highlight>
            </a:endParaRPr>
          </a:p>
          <a:p>
            <a:pPr indent="0" lvl="0" marL="0" rtl="0" algn="ctr">
              <a:spcBef>
                <a:spcPts val="0"/>
              </a:spcBef>
              <a:spcAft>
                <a:spcPts val="0"/>
              </a:spcAft>
              <a:buNone/>
            </a:pPr>
            <a:r>
              <a:rPr lang="en" sz="3850">
                <a:solidFill>
                  <a:schemeClr val="dk1"/>
                </a:solidFill>
                <a:highlight>
                  <a:schemeClr val="lt1"/>
                </a:highlight>
              </a:rPr>
              <a:t>Brahmantya Wardhana</a:t>
            </a:r>
            <a:endParaRPr sz="3850">
              <a:solidFill>
                <a:schemeClr val="dk1"/>
              </a:solidFill>
              <a:highlight>
                <a:schemeClr val="lt1"/>
              </a:highlight>
            </a:endParaRPr>
          </a:p>
          <a:p>
            <a:pPr indent="0" lvl="0" marL="0" rtl="0" algn="ctr">
              <a:spcBef>
                <a:spcPts val="0"/>
              </a:spcBef>
              <a:spcAft>
                <a:spcPts val="0"/>
              </a:spcAft>
              <a:buNone/>
            </a:pPr>
            <a:r>
              <a:t/>
            </a:r>
            <a:endParaRPr sz="3850">
              <a:solidFill>
                <a:schemeClr val="dk1"/>
              </a:solidFill>
              <a:highlight>
                <a:schemeClr val="lt1"/>
              </a:highlight>
            </a:endParaRPr>
          </a:p>
          <a:p>
            <a:pPr indent="0" lvl="0" marL="0" rtl="0" algn="ctr">
              <a:spcBef>
                <a:spcPts val="0"/>
              </a:spcBef>
              <a:spcAft>
                <a:spcPts val="0"/>
              </a:spcAft>
              <a:buNone/>
            </a:pPr>
            <a:r>
              <a:t/>
            </a:r>
            <a:endParaRPr sz="1100">
              <a:solidFill>
                <a:srgbClr val="000000"/>
              </a:solidFill>
            </a:endParaRPr>
          </a:p>
          <a:p>
            <a:pPr indent="0" lvl="0" marL="0" rtl="0" algn="ctr">
              <a:spcBef>
                <a:spcPts val="0"/>
              </a:spcBef>
              <a:spcAft>
                <a:spcPts val="0"/>
              </a:spcAft>
              <a:buNone/>
            </a:pPr>
            <a:r>
              <a:t/>
            </a:r>
            <a:endParaRPr sz="1050">
              <a:solidFill>
                <a:srgbClr val="202124"/>
              </a:solidFill>
            </a:endParaRPr>
          </a:p>
        </p:txBody>
      </p:sp>
      <p:pic>
        <p:nvPicPr>
          <p:cNvPr id="56" name="Google Shape;56;p13" title="1-updated.mp3">
            <a:hlinkClick r:id="rId3"/>
          </p:cNvPr>
          <p:cNvPicPr preferRelativeResize="0"/>
          <p:nvPr/>
        </p:nvPicPr>
        <p:blipFill>
          <a:blip r:embed="rId4">
            <a:alphaModFix/>
          </a:blip>
          <a:stretch>
            <a:fillRect/>
          </a:stretch>
        </p:blipFill>
        <p:spPr>
          <a:xfrm>
            <a:off x="80750" y="4559200"/>
            <a:ext cx="526150" cy="526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 and API Implementations</a:t>
            </a:r>
            <a:endParaRPr/>
          </a:p>
        </p:txBody>
      </p:sp>
      <p:sp>
        <p:nvSpPr>
          <p:cNvPr id="123" name="Google Shape;12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Developed using Python and Tkinter as the GUI</a:t>
            </a:r>
            <a:endParaRPr/>
          </a:p>
          <a:p>
            <a:pPr indent="-342900" lvl="0" marL="457200" rtl="0" algn="l">
              <a:spcBef>
                <a:spcPts val="0"/>
              </a:spcBef>
              <a:spcAft>
                <a:spcPts val="0"/>
              </a:spcAft>
              <a:buSzPts val="1800"/>
              <a:buChar char="-"/>
            </a:pPr>
            <a:r>
              <a:rPr lang="en"/>
              <a:t>APIs:</a:t>
            </a:r>
            <a:endParaRPr/>
          </a:p>
          <a:p>
            <a:pPr indent="-317500" lvl="1" marL="914400" rtl="0" algn="l">
              <a:spcBef>
                <a:spcPts val="0"/>
              </a:spcBef>
              <a:spcAft>
                <a:spcPts val="0"/>
              </a:spcAft>
              <a:buSzPts val="1400"/>
              <a:buChar char="-"/>
            </a:pPr>
            <a:r>
              <a:rPr b="1" lang="en" sz="1300" u="sng">
                <a:solidFill>
                  <a:schemeClr val="hlink"/>
                </a:solidFill>
                <a:hlinkClick r:id="rId3"/>
              </a:rPr>
              <a:t>CoinMarketCap: Cryptocurrency Prices</a:t>
            </a:r>
            <a:endParaRPr b="1" sz="1300" u="sng">
              <a:solidFill>
                <a:schemeClr val="hlink"/>
              </a:solidFill>
              <a:hlinkClick r:id="rId4"/>
            </a:endParaRPr>
          </a:p>
          <a:p>
            <a:pPr indent="-317500" lvl="1" marL="914400" rtl="0" algn="l">
              <a:spcBef>
                <a:spcPts val="0"/>
              </a:spcBef>
              <a:spcAft>
                <a:spcPts val="0"/>
              </a:spcAft>
              <a:buSzPts val="1400"/>
              <a:buChar char="-"/>
            </a:pPr>
            <a:r>
              <a:rPr b="1" lang="en" sz="1300" u="sng">
                <a:solidFill>
                  <a:schemeClr val="hlink"/>
                </a:solidFill>
                <a:hlinkClick r:id="rId5"/>
              </a:rPr>
              <a:t>ExchangeRate-API - C</a:t>
            </a:r>
            <a:r>
              <a:rPr b="1" lang="en" sz="1300" u="sng">
                <a:solidFill>
                  <a:schemeClr val="hlink"/>
                </a:solidFill>
                <a:hlinkClick r:id="rId6"/>
              </a:rPr>
              <a:t>urrency</a:t>
            </a:r>
            <a:r>
              <a:rPr b="1" lang="en" sz="1300" u="sng">
                <a:solidFill>
                  <a:schemeClr val="hlink"/>
                </a:solidFill>
                <a:hlinkClick r:id="rId7"/>
              </a:rPr>
              <a:t>Converter API</a:t>
            </a:r>
            <a:endParaRPr b="1" sz="1300" u="sng">
              <a:solidFill>
                <a:schemeClr val="hlink"/>
              </a:solidFill>
              <a:hlinkClick r:id="rId8"/>
            </a:endParaRPr>
          </a:p>
          <a:p>
            <a:pPr indent="-317500" lvl="1" marL="914400" rtl="0" algn="l">
              <a:spcBef>
                <a:spcPts val="0"/>
              </a:spcBef>
              <a:spcAft>
                <a:spcPts val="0"/>
              </a:spcAft>
              <a:buSzPts val="1400"/>
              <a:buChar char="-"/>
            </a:pPr>
            <a:r>
              <a:rPr b="1" lang="en" sz="1300" u="sng">
                <a:solidFill>
                  <a:schemeClr val="hlink"/>
                </a:solidFill>
                <a:hlinkClick r:id="rId9"/>
              </a:rPr>
              <a:t>REST Countries</a:t>
            </a:r>
            <a:endParaRPr b="1" sz="1300" u="sng">
              <a:solidFill>
                <a:schemeClr val="hlink"/>
              </a:solidFill>
              <a:hlinkClick r:id="rId10"/>
            </a:endParaRPr>
          </a:p>
          <a:p>
            <a:pPr indent="-317500" lvl="1" marL="914400" rtl="0" algn="l">
              <a:spcBef>
                <a:spcPts val="0"/>
              </a:spcBef>
              <a:spcAft>
                <a:spcPts val="0"/>
              </a:spcAft>
              <a:buSzPts val="1400"/>
              <a:buChar char="-"/>
            </a:pPr>
            <a:r>
              <a:rPr b="1" lang="en" sz="1300" u="sng">
                <a:solidFill>
                  <a:schemeClr val="hlink"/>
                </a:solidFill>
                <a:hlinkClick r:id="rId11"/>
              </a:rPr>
              <a:t>SunriseSunset.io: Find Sunrise and Sunset Times Anywhere</a:t>
            </a:r>
            <a:endParaRPr/>
          </a:p>
          <a:p>
            <a:pPr indent="-342900" lvl="0" marL="457200" rtl="0" algn="l">
              <a:spcBef>
                <a:spcPts val="0"/>
              </a:spcBef>
              <a:spcAft>
                <a:spcPts val="0"/>
              </a:spcAft>
              <a:buSzPts val="1800"/>
              <a:buChar char="-"/>
            </a:pPr>
            <a:r>
              <a:rPr lang="en"/>
              <a:t>This application leans more towards a “general purpose” application that can be either further developed or integrated with a bigger application</a:t>
            </a:r>
            <a:endParaRPr/>
          </a:p>
        </p:txBody>
      </p:sp>
      <p:pic>
        <p:nvPicPr>
          <p:cNvPr id="124" name="Google Shape;124;p22" title="10.mp3">
            <a:hlinkClick r:id="rId12"/>
          </p:cNvPr>
          <p:cNvPicPr preferRelativeResize="0"/>
          <p:nvPr/>
        </p:nvPicPr>
        <p:blipFill>
          <a:blip r:embed="rId13">
            <a:alphaModFix/>
          </a:blip>
          <a:stretch>
            <a:fillRect/>
          </a:stretch>
        </p:blipFill>
        <p:spPr>
          <a:xfrm>
            <a:off x="200" y="4645075"/>
            <a:ext cx="496300" cy="496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 GUI</a:t>
            </a:r>
            <a:endParaRPr/>
          </a:p>
          <a:p>
            <a:pPr indent="0" lvl="0" marL="0" rtl="0" algn="l">
              <a:spcBef>
                <a:spcPts val="0"/>
              </a:spcBef>
              <a:spcAft>
                <a:spcPts val="0"/>
              </a:spcAft>
              <a:buNone/>
            </a:pPr>
            <a:r>
              <a:t/>
            </a:r>
            <a:endParaRPr/>
          </a:p>
        </p:txBody>
      </p:sp>
      <p:pic>
        <p:nvPicPr>
          <p:cNvPr id="130" name="Google Shape;130;p23"/>
          <p:cNvPicPr preferRelativeResize="0"/>
          <p:nvPr/>
        </p:nvPicPr>
        <p:blipFill>
          <a:blip r:embed="rId3">
            <a:alphaModFix/>
          </a:blip>
          <a:stretch>
            <a:fillRect/>
          </a:stretch>
        </p:blipFill>
        <p:spPr>
          <a:xfrm>
            <a:off x="311700" y="1088875"/>
            <a:ext cx="3528551" cy="979075"/>
          </a:xfrm>
          <a:prstGeom prst="rect">
            <a:avLst/>
          </a:prstGeom>
          <a:noFill/>
          <a:ln>
            <a:noFill/>
          </a:ln>
        </p:spPr>
      </p:pic>
      <p:pic>
        <p:nvPicPr>
          <p:cNvPr id="131" name="Google Shape;131;p23"/>
          <p:cNvPicPr preferRelativeResize="0"/>
          <p:nvPr/>
        </p:nvPicPr>
        <p:blipFill>
          <a:blip r:embed="rId4">
            <a:alphaModFix/>
          </a:blip>
          <a:stretch>
            <a:fillRect/>
          </a:stretch>
        </p:blipFill>
        <p:spPr>
          <a:xfrm>
            <a:off x="311700" y="2139100"/>
            <a:ext cx="1605475" cy="979075"/>
          </a:xfrm>
          <a:prstGeom prst="rect">
            <a:avLst/>
          </a:prstGeom>
          <a:noFill/>
          <a:ln>
            <a:noFill/>
          </a:ln>
        </p:spPr>
      </p:pic>
      <p:pic>
        <p:nvPicPr>
          <p:cNvPr id="132" name="Google Shape;132;p23"/>
          <p:cNvPicPr preferRelativeResize="0"/>
          <p:nvPr/>
        </p:nvPicPr>
        <p:blipFill>
          <a:blip r:embed="rId5">
            <a:alphaModFix/>
          </a:blip>
          <a:stretch>
            <a:fillRect/>
          </a:stretch>
        </p:blipFill>
        <p:spPr>
          <a:xfrm>
            <a:off x="311700" y="3168378"/>
            <a:ext cx="1605475" cy="1774472"/>
          </a:xfrm>
          <a:prstGeom prst="rect">
            <a:avLst/>
          </a:prstGeom>
          <a:noFill/>
          <a:ln>
            <a:noFill/>
          </a:ln>
        </p:spPr>
      </p:pic>
      <p:pic>
        <p:nvPicPr>
          <p:cNvPr id="133" name="Google Shape;133;p23"/>
          <p:cNvPicPr preferRelativeResize="0"/>
          <p:nvPr/>
        </p:nvPicPr>
        <p:blipFill>
          <a:blip r:embed="rId6">
            <a:alphaModFix/>
          </a:blip>
          <a:stretch>
            <a:fillRect/>
          </a:stretch>
        </p:blipFill>
        <p:spPr>
          <a:xfrm>
            <a:off x="1979063" y="2139100"/>
            <a:ext cx="1922350" cy="1213650"/>
          </a:xfrm>
          <a:prstGeom prst="rect">
            <a:avLst/>
          </a:prstGeom>
          <a:noFill/>
          <a:ln>
            <a:noFill/>
          </a:ln>
        </p:spPr>
      </p:pic>
      <p:pic>
        <p:nvPicPr>
          <p:cNvPr id="134" name="Google Shape;134;p23"/>
          <p:cNvPicPr preferRelativeResize="0"/>
          <p:nvPr/>
        </p:nvPicPr>
        <p:blipFill>
          <a:blip r:embed="rId7">
            <a:alphaModFix/>
          </a:blip>
          <a:stretch>
            <a:fillRect/>
          </a:stretch>
        </p:blipFill>
        <p:spPr>
          <a:xfrm>
            <a:off x="2010513" y="3448222"/>
            <a:ext cx="1829748" cy="1494628"/>
          </a:xfrm>
          <a:prstGeom prst="rect">
            <a:avLst/>
          </a:prstGeom>
          <a:noFill/>
          <a:ln>
            <a:noFill/>
          </a:ln>
        </p:spPr>
      </p:pic>
      <p:pic>
        <p:nvPicPr>
          <p:cNvPr id="135" name="Google Shape;135;p23"/>
          <p:cNvPicPr preferRelativeResize="0"/>
          <p:nvPr/>
        </p:nvPicPr>
        <p:blipFill>
          <a:blip r:embed="rId8">
            <a:alphaModFix/>
          </a:blip>
          <a:stretch>
            <a:fillRect/>
          </a:stretch>
        </p:blipFill>
        <p:spPr>
          <a:xfrm>
            <a:off x="3983262" y="1088868"/>
            <a:ext cx="1829750" cy="1260973"/>
          </a:xfrm>
          <a:prstGeom prst="rect">
            <a:avLst/>
          </a:prstGeom>
          <a:noFill/>
          <a:ln>
            <a:noFill/>
          </a:ln>
        </p:spPr>
      </p:pic>
      <p:pic>
        <p:nvPicPr>
          <p:cNvPr id="136" name="Google Shape;136;p23"/>
          <p:cNvPicPr preferRelativeResize="0"/>
          <p:nvPr/>
        </p:nvPicPr>
        <p:blipFill>
          <a:blip r:embed="rId9">
            <a:alphaModFix/>
          </a:blip>
          <a:stretch>
            <a:fillRect/>
          </a:stretch>
        </p:blipFill>
        <p:spPr>
          <a:xfrm>
            <a:off x="3997944" y="2476454"/>
            <a:ext cx="1800355" cy="2407196"/>
          </a:xfrm>
          <a:prstGeom prst="rect">
            <a:avLst/>
          </a:prstGeom>
          <a:noFill/>
          <a:ln>
            <a:noFill/>
          </a:ln>
        </p:spPr>
      </p:pic>
      <p:pic>
        <p:nvPicPr>
          <p:cNvPr id="137" name="Google Shape;137;p23"/>
          <p:cNvPicPr preferRelativeResize="0"/>
          <p:nvPr/>
        </p:nvPicPr>
        <p:blipFill>
          <a:blip r:embed="rId10">
            <a:alphaModFix/>
          </a:blip>
          <a:stretch>
            <a:fillRect/>
          </a:stretch>
        </p:blipFill>
        <p:spPr>
          <a:xfrm>
            <a:off x="5956001" y="1088875"/>
            <a:ext cx="2784209" cy="1260975"/>
          </a:xfrm>
          <a:prstGeom prst="rect">
            <a:avLst/>
          </a:prstGeom>
          <a:noFill/>
          <a:ln>
            <a:noFill/>
          </a:ln>
        </p:spPr>
      </p:pic>
      <p:pic>
        <p:nvPicPr>
          <p:cNvPr id="138" name="Google Shape;138;p23" title="11.mp3">
            <a:hlinkClick r:id="rId11"/>
          </p:cNvPr>
          <p:cNvPicPr preferRelativeResize="0"/>
          <p:nvPr/>
        </p:nvPicPr>
        <p:blipFill>
          <a:blip r:embed="rId12">
            <a:alphaModFix/>
          </a:blip>
          <a:stretch>
            <a:fillRect/>
          </a:stretch>
        </p:blipFill>
        <p:spPr>
          <a:xfrm>
            <a:off x="8617698" y="4635841"/>
            <a:ext cx="457200" cy="457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Countries Information Analysis</a:t>
            </a:r>
            <a:endParaRPr/>
          </a:p>
        </p:txBody>
      </p:sp>
      <p:sp>
        <p:nvSpPr>
          <p:cNvPr id="144" name="Google Shape;144;p24"/>
          <p:cNvSpPr txBox="1"/>
          <p:nvPr>
            <p:ph idx="1" type="body"/>
          </p:nvPr>
        </p:nvSpPr>
        <p:spPr>
          <a:xfrm>
            <a:off x="311700" y="1152475"/>
            <a:ext cx="4845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45" name="Google Shape;145;p24"/>
          <p:cNvSpPr txBox="1"/>
          <p:nvPr>
            <p:ph idx="1" type="body"/>
          </p:nvPr>
        </p:nvSpPr>
        <p:spPr>
          <a:xfrm>
            <a:off x="6358200" y="1110275"/>
            <a:ext cx="25536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I have used RapidMiner Studio to </a:t>
            </a:r>
            <a:r>
              <a:rPr lang="en">
                <a:solidFill>
                  <a:schemeClr val="dk1"/>
                </a:solidFill>
              </a:rPr>
              <a:t>perform</a:t>
            </a:r>
            <a:r>
              <a:rPr lang="en">
                <a:solidFill>
                  <a:schemeClr val="dk1"/>
                </a:solidFill>
              </a:rPr>
              <a:t> the </a:t>
            </a:r>
            <a:r>
              <a:rPr lang="en">
                <a:solidFill>
                  <a:schemeClr val="dk1"/>
                </a:solidFill>
              </a:rPr>
              <a:t>analysis</a:t>
            </a:r>
            <a:r>
              <a:rPr lang="en">
                <a:solidFill>
                  <a:schemeClr val="dk1"/>
                </a:solidFill>
              </a:rPr>
              <a:t> on the data set related to Countries information.</a:t>
            </a:r>
            <a:endParaRPr>
              <a:solidFill>
                <a:schemeClr val="dk1"/>
              </a:solidFill>
            </a:endParaRPr>
          </a:p>
        </p:txBody>
      </p:sp>
      <p:pic>
        <p:nvPicPr>
          <p:cNvPr id="146" name="Google Shape;146;p24"/>
          <p:cNvPicPr preferRelativeResize="0"/>
          <p:nvPr/>
        </p:nvPicPr>
        <p:blipFill>
          <a:blip r:embed="rId3">
            <a:alphaModFix/>
          </a:blip>
          <a:stretch>
            <a:fillRect/>
          </a:stretch>
        </p:blipFill>
        <p:spPr>
          <a:xfrm>
            <a:off x="311700" y="1110275"/>
            <a:ext cx="5948970" cy="3611001"/>
          </a:xfrm>
          <a:prstGeom prst="rect">
            <a:avLst/>
          </a:prstGeom>
          <a:noFill/>
          <a:ln>
            <a:noFill/>
          </a:ln>
        </p:spPr>
      </p:pic>
      <p:pic>
        <p:nvPicPr>
          <p:cNvPr id="147" name="Google Shape;147;p24" title="kshiragna 1.mp3">
            <a:hlinkClick r:id="rId4"/>
          </p:cNvPr>
          <p:cNvPicPr preferRelativeResize="0"/>
          <p:nvPr/>
        </p:nvPicPr>
        <p:blipFill>
          <a:blip r:embed="rId5">
            <a:alphaModFix/>
          </a:blip>
          <a:stretch>
            <a:fillRect/>
          </a:stretch>
        </p:blipFill>
        <p:spPr>
          <a:xfrm>
            <a:off x="210420" y="4630550"/>
            <a:ext cx="457200" cy="457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Countries Information Analysis</a:t>
            </a:r>
            <a:endParaRPr/>
          </a:p>
        </p:txBody>
      </p:sp>
      <p:sp>
        <p:nvSpPr>
          <p:cNvPr id="153" name="Google Shape;153;p25"/>
          <p:cNvSpPr txBox="1"/>
          <p:nvPr>
            <p:ph idx="1" type="body"/>
          </p:nvPr>
        </p:nvSpPr>
        <p:spPr>
          <a:xfrm>
            <a:off x="311700" y="1152475"/>
            <a:ext cx="4845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54" name="Google Shape;154;p25"/>
          <p:cNvSpPr txBox="1"/>
          <p:nvPr>
            <p:ph idx="1" type="body"/>
          </p:nvPr>
        </p:nvSpPr>
        <p:spPr>
          <a:xfrm>
            <a:off x="6443600" y="1054575"/>
            <a:ext cx="2629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This pie chart depicts the information regarding different countries with </a:t>
            </a:r>
            <a:r>
              <a:rPr lang="en">
                <a:solidFill>
                  <a:schemeClr val="dk1"/>
                </a:solidFill>
              </a:rPr>
              <a:t>their</a:t>
            </a:r>
            <a:r>
              <a:rPr lang="en">
                <a:solidFill>
                  <a:schemeClr val="dk1"/>
                </a:solidFill>
              </a:rPr>
              <a:t> respective area</a:t>
            </a:r>
            <a:r>
              <a:rPr lang="en">
                <a:solidFill>
                  <a:schemeClr val="dk1"/>
                </a:solidFill>
              </a:rPr>
              <a:t>.</a:t>
            </a:r>
            <a:endParaRPr>
              <a:solidFill>
                <a:schemeClr val="dk1"/>
              </a:solidFill>
            </a:endParaRPr>
          </a:p>
        </p:txBody>
      </p:sp>
      <p:pic>
        <p:nvPicPr>
          <p:cNvPr id="155" name="Google Shape;155;p25"/>
          <p:cNvPicPr preferRelativeResize="0"/>
          <p:nvPr/>
        </p:nvPicPr>
        <p:blipFill rotWithShape="1">
          <a:blip r:embed="rId3">
            <a:alphaModFix/>
          </a:blip>
          <a:srcRect b="0" l="-3080" r="3079" t="0"/>
          <a:stretch/>
        </p:blipFill>
        <p:spPr>
          <a:xfrm>
            <a:off x="-56925" y="1054563"/>
            <a:ext cx="6453101" cy="3629872"/>
          </a:xfrm>
          <a:prstGeom prst="rect">
            <a:avLst/>
          </a:prstGeom>
          <a:noFill/>
          <a:ln>
            <a:noFill/>
          </a:ln>
        </p:spPr>
      </p:pic>
      <p:pic>
        <p:nvPicPr>
          <p:cNvPr id="156" name="Google Shape;156;p25" title="kshiragna2.mp3">
            <a:hlinkClick r:id="rId4"/>
          </p:cNvPr>
          <p:cNvPicPr preferRelativeResize="0"/>
          <p:nvPr/>
        </p:nvPicPr>
        <p:blipFill>
          <a:blip r:embed="rId5">
            <a:alphaModFix/>
          </a:blip>
          <a:stretch>
            <a:fillRect/>
          </a:stretch>
        </p:blipFill>
        <p:spPr>
          <a:xfrm>
            <a:off x="152400" y="4836834"/>
            <a:ext cx="154266" cy="15426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Coin Information </a:t>
            </a:r>
            <a:r>
              <a:rPr lang="en"/>
              <a:t>Analysis</a:t>
            </a:r>
            <a:endParaRPr/>
          </a:p>
        </p:txBody>
      </p:sp>
      <p:sp>
        <p:nvSpPr>
          <p:cNvPr id="162" name="Google Shape;162;p26"/>
          <p:cNvSpPr txBox="1"/>
          <p:nvPr>
            <p:ph idx="1" type="body"/>
          </p:nvPr>
        </p:nvSpPr>
        <p:spPr>
          <a:xfrm>
            <a:off x="311700" y="1152475"/>
            <a:ext cx="4845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63" name="Google Shape;163;p26"/>
          <p:cNvSpPr txBox="1"/>
          <p:nvPr>
            <p:ph idx="1" type="body"/>
          </p:nvPr>
        </p:nvSpPr>
        <p:spPr>
          <a:xfrm>
            <a:off x="6402675" y="1075025"/>
            <a:ext cx="2534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I have used RapidMiner Studio to perform the analysis on the data set related to Coin information.</a:t>
            </a:r>
            <a:endParaRPr>
              <a:solidFill>
                <a:schemeClr val="dk1"/>
              </a:solidFill>
            </a:endParaRPr>
          </a:p>
        </p:txBody>
      </p:sp>
      <p:pic>
        <p:nvPicPr>
          <p:cNvPr id="164" name="Google Shape;164;p26"/>
          <p:cNvPicPr preferRelativeResize="0"/>
          <p:nvPr/>
        </p:nvPicPr>
        <p:blipFill>
          <a:blip r:embed="rId3">
            <a:alphaModFix/>
          </a:blip>
          <a:stretch>
            <a:fillRect/>
          </a:stretch>
        </p:blipFill>
        <p:spPr>
          <a:xfrm>
            <a:off x="246728" y="1075025"/>
            <a:ext cx="6012524" cy="3764800"/>
          </a:xfrm>
          <a:prstGeom prst="rect">
            <a:avLst/>
          </a:prstGeom>
          <a:noFill/>
          <a:ln>
            <a:noFill/>
          </a:ln>
        </p:spPr>
      </p:pic>
      <p:pic>
        <p:nvPicPr>
          <p:cNvPr id="165" name="Google Shape;165;p26" title="kshiragna 3.mp3">
            <a:hlinkClick r:id="rId4"/>
          </p:cNvPr>
          <p:cNvPicPr preferRelativeResize="0"/>
          <p:nvPr/>
        </p:nvPicPr>
        <p:blipFill>
          <a:blip r:embed="rId5">
            <a:alphaModFix/>
          </a:blip>
          <a:stretch>
            <a:fillRect/>
          </a:stretch>
        </p:blipFill>
        <p:spPr>
          <a:xfrm>
            <a:off x="246728" y="4796225"/>
            <a:ext cx="347275" cy="347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Coin Information Analysis</a:t>
            </a:r>
            <a:endParaRPr/>
          </a:p>
        </p:txBody>
      </p:sp>
      <p:sp>
        <p:nvSpPr>
          <p:cNvPr id="171" name="Google Shape;171;p27"/>
          <p:cNvSpPr txBox="1"/>
          <p:nvPr>
            <p:ph idx="1" type="body"/>
          </p:nvPr>
        </p:nvSpPr>
        <p:spPr>
          <a:xfrm>
            <a:off x="311700" y="1152475"/>
            <a:ext cx="4845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72" name="Google Shape;172;p27"/>
          <p:cNvSpPr txBox="1"/>
          <p:nvPr>
            <p:ph idx="1" type="body"/>
          </p:nvPr>
        </p:nvSpPr>
        <p:spPr>
          <a:xfrm>
            <a:off x="6557475" y="1075025"/>
            <a:ext cx="2534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This pie chart depicts the information regarding different coins with their respective prices.</a:t>
            </a:r>
            <a:endParaRPr>
              <a:solidFill>
                <a:schemeClr val="dk1"/>
              </a:solidFill>
            </a:endParaRPr>
          </a:p>
        </p:txBody>
      </p:sp>
      <p:pic>
        <p:nvPicPr>
          <p:cNvPr id="173" name="Google Shape;173;p27"/>
          <p:cNvPicPr preferRelativeResize="0"/>
          <p:nvPr/>
        </p:nvPicPr>
        <p:blipFill>
          <a:blip r:embed="rId3">
            <a:alphaModFix/>
          </a:blip>
          <a:stretch>
            <a:fillRect/>
          </a:stretch>
        </p:blipFill>
        <p:spPr>
          <a:xfrm>
            <a:off x="211650" y="1134225"/>
            <a:ext cx="6169848" cy="3470550"/>
          </a:xfrm>
          <a:prstGeom prst="rect">
            <a:avLst/>
          </a:prstGeom>
          <a:noFill/>
          <a:ln>
            <a:noFill/>
          </a:ln>
        </p:spPr>
      </p:pic>
      <p:pic>
        <p:nvPicPr>
          <p:cNvPr id="174" name="Google Shape;174;p27" title="kshiragna 4.mp3">
            <a:hlinkClick r:id="rId4"/>
          </p:cNvPr>
          <p:cNvPicPr preferRelativeResize="0"/>
          <p:nvPr/>
        </p:nvPicPr>
        <p:blipFill>
          <a:blip r:embed="rId5">
            <a:alphaModFix/>
          </a:blip>
          <a:stretch>
            <a:fillRect/>
          </a:stretch>
        </p:blipFill>
        <p:spPr>
          <a:xfrm>
            <a:off x="152400" y="4757175"/>
            <a:ext cx="233925" cy="233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Exchange Rates </a:t>
            </a:r>
            <a:r>
              <a:rPr lang="en"/>
              <a:t>Analysis</a:t>
            </a:r>
            <a:endParaRPr/>
          </a:p>
        </p:txBody>
      </p:sp>
      <p:sp>
        <p:nvSpPr>
          <p:cNvPr id="180" name="Google Shape;180;p28"/>
          <p:cNvSpPr txBox="1"/>
          <p:nvPr>
            <p:ph idx="1" type="body"/>
          </p:nvPr>
        </p:nvSpPr>
        <p:spPr>
          <a:xfrm>
            <a:off x="311700" y="1152475"/>
            <a:ext cx="4845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81" name="Google Shape;181;p28"/>
          <p:cNvSpPr txBox="1"/>
          <p:nvPr>
            <p:ph idx="1" type="body"/>
          </p:nvPr>
        </p:nvSpPr>
        <p:spPr>
          <a:xfrm>
            <a:off x="5926200" y="1152475"/>
            <a:ext cx="3156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I have used RapidMiner Studio to perform the analysis on the data set related to Exchange Rate information</a:t>
            </a:r>
            <a:r>
              <a:rPr lang="en">
                <a:solidFill>
                  <a:schemeClr val="dk1"/>
                </a:solidFill>
              </a:rPr>
              <a:t>.</a:t>
            </a:r>
            <a:endParaRPr>
              <a:solidFill>
                <a:schemeClr val="dk1"/>
              </a:solidFill>
            </a:endParaRPr>
          </a:p>
        </p:txBody>
      </p:sp>
      <p:pic>
        <p:nvPicPr>
          <p:cNvPr id="182" name="Google Shape;182;p28"/>
          <p:cNvPicPr preferRelativeResize="0"/>
          <p:nvPr/>
        </p:nvPicPr>
        <p:blipFill>
          <a:blip r:embed="rId3">
            <a:alphaModFix/>
          </a:blip>
          <a:stretch>
            <a:fillRect/>
          </a:stretch>
        </p:blipFill>
        <p:spPr>
          <a:xfrm>
            <a:off x="241922" y="1099638"/>
            <a:ext cx="5581075" cy="3539726"/>
          </a:xfrm>
          <a:prstGeom prst="rect">
            <a:avLst/>
          </a:prstGeom>
          <a:noFill/>
          <a:ln>
            <a:noFill/>
          </a:ln>
        </p:spPr>
      </p:pic>
      <p:pic>
        <p:nvPicPr>
          <p:cNvPr id="183" name="Google Shape;183;p28" title="kshiragna 5.mp3">
            <a:hlinkClick r:id="rId4"/>
          </p:cNvPr>
          <p:cNvPicPr preferRelativeResize="0"/>
          <p:nvPr/>
        </p:nvPicPr>
        <p:blipFill>
          <a:blip r:embed="rId5">
            <a:alphaModFix/>
          </a:blip>
          <a:stretch>
            <a:fillRect/>
          </a:stretch>
        </p:blipFill>
        <p:spPr>
          <a:xfrm>
            <a:off x="152400" y="4867964"/>
            <a:ext cx="199336" cy="19933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Exchange Rates Analysis</a:t>
            </a:r>
            <a:endParaRPr/>
          </a:p>
        </p:txBody>
      </p:sp>
      <p:sp>
        <p:nvSpPr>
          <p:cNvPr id="189" name="Google Shape;189;p29"/>
          <p:cNvSpPr txBox="1"/>
          <p:nvPr>
            <p:ph idx="1" type="body"/>
          </p:nvPr>
        </p:nvSpPr>
        <p:spPr>
          <a:xfrm>
            <a:off x="311700" y="1152475"/>
            <a:ext cx="4845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90" name="Google Shape;190;p29"/>
          <p:cNvSpPr txBox="1"/>
          <p:nvPr>
            <p:ph idx="1" type="body"/>
          </p:nvPr>
        </p:nvSpPr>
        <p:spPr>
          <a:xfrm>
            <a:off x="6756775" y="1152475"/>
            <a:ext cx="2325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This pie chart depicts the information regarding different currency with their respective exchange rates</a:t>
            </a:r>
            <a:r>
              <a:rPr lang="en">
                <a:solidFill>
                  <a:schemeClr val="dk1"/>
                </a:solidFill>
              </a:rPr>
              <a:t>.</a:t>
            </a:r>
            <a:endParaRPr>
              <a:solidFill>
                <a:schemeClr val="dk1"/>
              </a:solidFill>
            </a:endParaRPr>
          </a:p>
        </p:txBody>
      </p:sp>
      <p:pic>
        <p:nvPicPr>
          <p:cNvPr id="191" name="Google Shape;191;p29"/>
          <p:cNvPicPr preferRelativeResize="0"/>
          <p:nvPr/>
        </p:nvPicPr>
        <p:blipFill>
          <a:blip r:embed="rId3">
            <a:alphaModFix/>
          </a:blip>
          <a:stretch>
            <a:fillRect/>
          </a:stretch>
        </p:blipFill>
        <p:spPr>
          <a:xfrm>
            <a:off x="152400" y="1152475"/>
            <a:ext cx="6494275" cy="3653024"/>
          </a:xfrm>
          <a:prstGeom prst="rect">
            <a:avLst/>
          </a:prstGeom>
          <a:noFill/>
          <a:ln>
            <a:noFill/>
          </a:ln>
        </p:spPr>
      </p:pic>
      <p:pic>
        <p:nvPicPr>
          <p:cNvPr id="192" name="Google Shape;192;p29" title="kshiragna 6.mp3">
            <a:hlinkClick r:id="rId4"/>
          </p:cNvPr>
          <p:cNvPicPr preferRelativeResize="0"/>
          <p:nvPr/>
        </p:nvPicPr>
        <p:blipFill>
          <a:blip r:embed="rId5">
            <a:alphaModFix/>
          </a:blip>
          <a:stretch>
            <a:fillRect/>
          </a:stretch>
        </p:blipFill>
        <p:spPr>
          <a:xfrm>
            <a:off x="245550" y="4805500"/>
            <a:ext cx="269825" cy="269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nvSpPr>
        <p:spPr>
          <a:xfrm>
            <a:off x="2645700" y="1663350"/>
            <a:ext cx="3852600" cy="118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5100">
                <a:solidFill>
                  <a:schemeClr val="dk1"/>
                </a:solidFill>
                <a:latin typeface="Lobster"/>
                <a:ea typeface="Lobster"/>
                <a:cs typeface="Lobster"/>
                <a:sym typeface="Lobster"/>
              </a:rPr>
              <a:t>Thank you!</a:t>
            </a:r>
            <a:endParaRPr sz="5100">
              <a:solidFill>
                <a:schemeClr val="dk1"/>
              </a:solidFill>
              <a:latin typeface="Lobster"/>
              <a:ea typeface="Lobster"/>
              <a:cs typeface="Lobster"/>
              <a:sym typeface="Lobster"/>
            </a:endParaRPr>
          </a:p>
        </p:txBody>
      </p:sp>
      <p:pic>
        <p:nvPicPr>
          <p:cNvPr id="198" name="Google Shape;198;p30" title="thank_you.mp3">
            <a:hlinkClick r:id="rId3"/>
          </p:cNvPr>
          <p:cNvPicPr preferRelativeResize="0"/>
          <p:nvPr/>
        </p:nvPicPr>
        <p:blipFill>
          <a:blip r:embed="rId4">
            <a:alphaModFix/>
          </a:blip>
          <a:stretch>
            <a:fillRect/>
          </a:stretch>
        </p:blipFill>
        <p:spPr>
          <a:xfrm>
            <a:off x="76200" y="4601350"/>
            <a:ext cx="457200" cy="457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 of Contents</a:t>
            </a:r>
            <a:endParaRPr/>
          </a:p>
          <a:p>
            <a:pPr indent="0" lvl="0" marL="0" rtl="0" algn="l">
              <a:spcBef>
                <a:spcPts val="0"/>
              </a:spcBef>
              <a:spcAft>
                <a:spcPts val="0"/>
              </a:spcAft>
              <a:buNone/>
            </a:pPr>
            <a:r>
              <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Team Members, roles and responsibilities within the project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Discuss Project Overview and Scope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Risk </a:t>
            </a:r>
            <a:r>
              <a:rPr lang="en">
                <a:solidFill>
                  <a:schemeClr val="dk1"/>
                </a:solidFill>
              </a:rPr>
              <a:t>Assessment</a:t>
            </a:r>
            <a:r>
              <a:rPr lang="en">
                <a:solidFill>
                  <a:schemeClr val="dk1"/>
                </a:solidFill>
              </a:rPr>
              <a:t> and </a:t>
            </a:r>
            <a:r>
              <a:rPr lang="en">
                <a:solidFill>
                  <a:schemeClr val="dk1"/>
                </a:solidFill>
              </a:rPr>
              <a:t>Management</a:t>
            </a:r>
            <a:r>
              <a:rPr lang="en">
                <a:solidFill>
                  <a:schemeClr val="dk1"/>
                </a:solidFill>
              </a:rPr>
              <a:t>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Value Analysis-Earned value sheet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View both data collection code </a:t>
            </a:r>
            <a:r>
              <a:rPr lang="en">
                <a:solidFill>
                  <a:schemeClr val="dk1"/>
                </a:solidFill>
              </a:rPr>
              <a:t>and</a:t>
            </a:r>
            <a:r>
              <a:rPr lang="en">
                <a:solidFill>
                  <a:schemeClr val="dk1"/>
                </a:solidFill>
              </a:rPr>
              <a:t> results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Findings/Conclusions, and Future Research</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Live Demonstration</a:t>
            </a:r>
            <a:endParaRPr>
              <a:solidFill>
                <a:schemeClr val="dk1"/>
              </a:solidFill>
            </a:endParaRPr>
          </a:p>
        </p:txBody>
      </p:sp>
      <p:pic>
        <p:nvPicPr>
          <p:cNvPr id="63" name="Google Shape;63;p14" title="2.mp3">
            <a:hlinkClick r:id="rId3"/>
          </p:cNvPr>
          <p:cNvPicPr preferRelativeResize="0"/>
          <p:nvPr/>
        </p:nvPicPr>
        <p:blipFill>
          <a:blip r:embed="rId4">
            <a:alphaModFix/>
          </a:blip>
          <a:stretch>
            <a:fillRect/>
          </a:stretch>
        </p:blipFill>
        <p:spPr>
          <a:xfrm>
            <a:off x="184850" y="4451450"/>
            <a:ext cx="507200" cy="507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Roles in Project:</a:t>
            </a:r>
            <a:endParaRPr/>
          </a:p>
        </p:txBody>
      </p:sp>
      <p:sp>
        <p:nvSpPr>
          <p:cNvPr id="69" name="Google Shape;69;p15"/>
          <p:cNvSpPr txBox="1"/>
          <p:nvPr>
            <p:ph idx="1" type="body"/>
          </p:nvPr>
        </p:nvSpPr>
        <p:spPr>
          <a:xfrm>
            <a:off x="3575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Project Manager: </a:t>
            </a:r>
            <a:r>
              <a:rPr lang="en">
                <a:solidFill>
                  <a:schemeClr val="dk1"/>
                </a:solidFill>
              </a:rPr>
              <a:t>Sufyan Khan and Prasath</a:t>
            </a:r>
            <a:endParaRPr>
              <a:solidFill>
                <a:schemeClr val="dk1"/>
              </a:solidFill>
            </a:endParaRPr>
          </a:p>
          <a:p>
            <a:pPr indent="0" lvl="0" marL="0" rtl="0" algn="l">
              <a:spcBef>
                <a:spcPts val="0"/>
              </a:spcBef>
              <a:spcAft>
                <a:spcPts val="0"/>
              </a:spcAft>
              <a:buNone/>
            </a:pPr>
            <a:r>
              <a:rPr b="1" lang="en">
                <a:solidFill>
                  <a:schemeClr val="dk1"/>
                </a:solidFill>
              </a:rPr>
              <a:t>Developers: </a:t>
            </a:r>
            <a:r>
              <a:rPr lang="en">
                <a:solidFill>
                  <a:schemeClr val="dk1"/>
                </a:solidFill>
              </a:rPr>
              <a:t>Josh, Brahmantya, Abhishek</a:t>
            </a:r>
            <a:endParaRPr>
              <a:solidFill>
                <a:schemeClr val="dk1"/>
              </a:solidFill>
            </a:endParaRPr>
          </a:p>
          <a:p>
            <a:pPr indent="0" lvl="0" marL="0" rtl="0" algn="l">
              <a:spcBef>
                <a:spcPts val="0"/>
              </a:spcBef>
              <a:spcAft>
                <a:spcPts val="0"/>
              </a:spcAft>
              <a:buNone/>
            </a:pPr>
            <a:r>
              <a:rPr b="1" lang="en">
                <a:solidFill>
                  <a:schemeClr val="dk1"/>
                </a:solidFill>
              </a:rPr>
              <a:t>Tester and Analyzers</a:t>
            </a:r>
            <a:r>
              <a:rPr lang="en">
                <a:solidFill>
                  <a:schemeClr val="dk1"/>
                </a:solidFill>
              </a:rPr>
              <a:t>: Josh, Kshiragna Challagundla, Rahul Nagaraju</a:t>
            </a:r>
            <a:endParaRPr>
              <a:solidFill>
                <a:schemeClr val="dk1"/>
              </a:solidFill>
            </a:endParaRPr>
          </a:p>
          <a:p>
            <a:pPr indent="0" lvl="0" marL="0" rtl="0" algn="l">
              <a:spcBef>
                <a:spcPts val="0"/>
              </a:spcBef>
              <a:spcAft>
                <a:spcPts val="0"/>
              </a:spcAft>
              <a:buNone/>
            </a:pPr>
            <a:r>
              <a:rPr b="1" lang="en">
                <a:solidFill>
                  <a:schemeClr val="dk1"/>
                </a:solidFill>
              </a:rPr>
              <a:t>Risk Management Spreadsheet: </a:t>
            </a:r>
            <a:r>
              <a:rPr lang="en">
                <a:solidFill>
                  <a:schemeClr val="dk1"/>
                </a:solidFill>
              </a:rPr>
              <a:t>Sufyan Khan, Rahul Nagaraju, and Prasath</a:t>
            </a:r>
            <a:endParaRPr>
              <a:solidFill>
                <a:schemeClr val="dk1"/>
              </a:solidFill>
            </a:endParaRPr>
          </a:p>
          <a:p>
            <a:pPr indent="0" lvl="0" marL="0" rtl="0" algn="l">
              <a:spcBef>
                <a:spcPts val="0"/>
              </a:spcBef>
              <a:spcAft>
                <a:spcPts val="0"/>
              </a:spcAft>
              <a:buNone/>
            </a:pPr>
            <a:r>
              <a:rPr b="1" lang="en">
                <a:solidFill>
                  <a:schemeClr val="dk1"/>
                </a:solidFill>
              </a:rPr>
              <a:t>Earned Value Spreadsheet (evm workbook):</a:t>
            </a:r>
            <a:r>
              <a:rPr lang="en">
                <a:solidFill>
                  <a:schemeClr val="dk1"/>
                </a:solidFill>
              </a:rPr>
              <a:t> Rahul Nagaraju</a:t>
            </a:r>
            <a:br>
              <a:rPr lang="en">
                <a:solidFill>
                  <a:schemeClr val="dk1"/>
                </a:solidFill>
              </a:rPr>
            </a:br>
            <a:r>
              <a:rPr b="1" lang="en">
                <a:solidFill>
                  <a:schemeClr val="dk1"/>
                </a:solidFill>
              </a:rPr>
              <a:t>Project Management Plan: </a:t>
            </a:r>
            <a:r>
              <a:rPr lang="en">
                <a:solidFill>
                  <a:schemeClr val="dk1"/>
                </a:solidFill>
              </a:rPr>
              <a:t>Prasath</a:t>
            </a:r>
            <a:br>
              <a:rPr lang="en">
                <a:solidFill>
                  <a:schemeClr val="dk1"/>
                </a:solidFill>
              </a:rPr>
            </a:br>
            <a:r>
              <a:rPr b="1" lang="en">
                <a:solidFill>
                  <a:schemeClr val="dk1"/>
                </a:solidFill>
              </a:rPr>
              <a:t>Documentation:</a:t>
            </a:r>
            <a:r>
              <a:rPr lang="en">
                <a:solidFill>
                  <a:schemeClr val="dk1"/>
                </a:solidFill>
              </a:rPr>
              <a:t> Sufyan Khan, Josh, Rahul Nagaraju and Prasath</a:t>
            </a:r>
            <a:endParaRPr sz="2100">
              <a:solidFill>
                <a:schemeClr val="dk1"/>
              </a:solidFill>
            </a:endParaRPr>
          </a:p>
        </p:txBody>
      </p:sp>
      <p:pic>
        <p:nvPicPr>
          <p:cNvPr id="70" name="Google Shape;70;p15" title="3.mp3">
            <a:hlinkClick r:id="rId3"/>
          </p:cNvPr>
          <p:cNvPicPr preferRelativeResize="0"/>
          <p:nvPr/>
        </p:nvPicPr>
        <p:blipFill>
          <a:blip r:embed="rId4">
            <a:alphaModFix/>
          </a:blip>
          <a:stretch>
            <a:fillRect/>
          </a:stretch>
        </p:blipFill>
        <p:spPr>
          <a:xfrm>
            <a:off x="152400" y="4568875"/>
            <a:ext cx="422225" cy="422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Overview and Scope</a:t>
            </a:r>
            <a:endParaRPr/>
          </a:p>
        </p:txBody>
      </p:sp>
      <p:sp>
        <p:nvSpPr>
          <p:cNvPr id="76" name="Google Shape;76;p16"/>
          <p:cNvSpPr txBox="1"/>
          <p:nvPr>
            <p:ph idx="1" type="body"/>
          </p:nvPr>
        </p:nvSpPr>
        <p:spPr>
          <a:xfrm>
            <a:off x="64650" y="1017725"/>
            <a:ext cx="9014700" cy="4033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solidFill>
                  <a:schemeClr val="dk1"/>
                </a:solidFill>
              </a:rPr>
              <a:t>Through Research</a:t>
            </a:r>
            <a:r>
              <a:rPr lang="en">
                <a:solidFill>
                  <a:schemeClr val="dk1"/>
                </a:solidFill>
              </a:rPr>
              <a:t>, the OSINT project strives to extract actionable insights from publically available data in order to improve decision-making processes. It comprises crucial steps such as data gathering, analysis, and software program creation geared toward efficient data evaluation from numerous sources.</a:t>
            </a:r>
            <a:endParaRPr>
              <a:solidFill>
                <a:schemeClr val="dk1"/>
              </a:solidFill>
            </a:endParaRPr>
          </a:p>
          <a:p>
            <a:pPr indent="0" lvl="0" marL="457200" rtl="0" algn="l">
              <a:spcBef>
                <a:spcPts val="1200"/>
              </a:spcBef>
              <a:spcAft>
                <a:spcPts val="0"/>
              </a:spcAft>
              <a:buNone/>
            </a:pPr>
            <a:r>
              <a:rPr b="1" lang="en" sz="2200">
                <a:solidFill>
                  <a:schemeClr val="dk1"/>
                </a:solidFill>
              </a:rPr>
              <a:t>Project Scope:</a:t>
            </a:r>
            <a:endParaRPr b="1" sz="2200">
              <a:solidFill>
                <a:schemeClr val="dk1"/>
              </a:solidFill>
            </a:endParaRPr>
          </a:p>
          <a:p>
            <a:pPr indent="0" lvl="0" marL="457200" rtl="0" algn="l">
              <a:spcBef>
                <a:spcPts val="1200"/>
              </a:spcBef>
              <a:spcAft>
                <a:spcPts val="0"/>
              </a:spcAft>
              <a:buNone/>
            </a:pPr>
            <a:r>
              <a:rPr b="1" lang="en">
                <a:solidFill>
                  <a:schemeClr val="dk1"/>
                </a:solidFill>
              </a:rPr>
              <a:t>Application Focus:</a:t>
            </a:r>
            <a:r>
              <a:rPr lang="en">
                <a:solidFill>
                  <a:schemeClr val="dk1"/>
                </a:solidFill>
              </a:rPr>
              <a:t> Developing flexible software that is originally built for basic functionality but may be expanded for future expansions.</a:t>
            </a:r>
            <a:endParaRPr>
              <a:solidFill>
                <a:schemeClr val="dk1"/>
              </a:solidFill>
            </a:endParaRPr>
          </a:p>
          <a:p>
            <a:pPr indent="0" lvl="0" marL="457200" rtl="0" algn="l">
              <a:spcBef>
                <a:spcPts val="1200"/>
              </a:spcBef>
              <a:spcAft>
                <a:spcPts val="0"/>
              </a:spcAft>
              <a:buNone/>
            </a:pPr>
            <a:r>
              <a:rPr b="1" lang="en">
                <a:solidFill>
                  <a:schemeClr val="dk1"/>
                </a:solidFill>
              </a:rPr>
              <a:t>Data Sources:</a:t>
            </a:r>
            <a:r>
              <a:rPr lang="en">
                <a:solidFill>
                  <a:schemeClr val="dk1"/>
                </a:solidFill>
              </a:rPr>
              <a:t> Using the Exchange Rate Converter, Crypto Coin Price, Sunrise Sunset Data, and Simple Country Data APIs, key data from currency and geographical data sources is shown.</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0" lvl="0" marL="457200" rtl="0" algn="l">
              <a:spcBef>
                <a:spcPts val="1200"/>
              </a:spcBef>
              <a:spcAft>
                <a:spcPts val="1200"/>
              </a:spcAft>
              <a:buNone/>
            </a:pPr>
            <a:r>
              <a:t/>
            </a:r>
            <a:endParaRPr>
              <a:solidFill>
                <a:schemeClr val="dk1"/>
              </a:solidFill>
            </a:endParaRPr>
          </a:p>
        </p:txBody>
      </p:sp>
      <p:pic>
        <p:nvPicPr>
          <p:cNvPr id="77" name="Google Shape;77;p16" title="4.mp3">
            <a:hlinkClick r:id="rId3"/>
          </p:cNvPr>
          <p:cNvPicPr preferRelativeResize="0"/>
          <p:nvPr/>
        </p:nvPicPr>
        <p:blipFill>
          <a:blip r:embed="rId4">
            <a:alphaModFix/>
          </a:blip>
          <a:stretch>
            <a:fillRect/>
          </a:stretch>
        </p:blipFill>
        <p:spPr>
          <a:xfrm>
            <a:off x="0" y="4686300"/>
            <a:ext cx="457200" cy="457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Communication</a:t>
            </a:r>
            <a:endParaRPr/>
          </a:p>
          <a:p>
            <a:pPr indent="0" lvl="0" marL="0" rtl="0" algn="l">
              <a:spcBef>
                <a:spcPts val="0"/>
              </a:spcBef>
              <a:spcAft>
                <a:spcPts val="0"/>
              </a:spcAft>
              <a:buNone/>
            </a:pPr>
            <a:r>
              <a:t/>
            </a:r>
            <a:endParaRPr/>
          </a:p>
        </p:txBody>
      </p:sp>
      <p:sp>
        <p:nvSpPr>
          <p:cNvPr id="83" name="Google Shape;83;p17"/>
          <p:cNvSpPr txBox="1"/>
          <p:nvPr>
            <p:ph idx="1" type="body"/>
          </p:nvPr>
        </p:nvSpPr>
        <p:spPr>
          <a:xfrm>
            <a:off x="311700" y="1152475"/>
            <a:ext cx="4351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Discord, as a multifunctional tool, allows group communication by providing message, calling, and information sharing features. Furthermore, we used numerous Google applications, allowing for discussion on many aspects of the project and promoting smoother contact among all team members. Throughout the project's lifetime, both Discord and WhatsApp were critical in supporting successful communication and cooperation.</a:t>
            </a:r>
            <a:endParaRPr sz="1500">
              <a:solidFill>
                <a:schemeClr val="dk1"/>
              </a:solidFill>
            </a:endParaRPr>
          </a:p>
          <a:p>
            <a:pPr indent="0" lvl="0" marL="0" rtl="0" algn="l">
              <a:spcBef>
                <a:spcPts val="1200"/>
              </a:spcBef>
              <a:spcAft>
                <a:spcPts val="0"/>
              </a:spcAft>
              <a:buNone/>
            </a:pPr>
            <a:r>
              <a:t/>
            </a:r>
            <a:endParaRPr sz="1500">
              <a:solidFill>
                <a:schemeClr val="dk1"/>
              </a:solidFill>
            </a:endParaRPr>
          </a:p>
          <a:p>
            <a:pPr indent="0" lvl="0" marL="0" rtl="0" algn="l">
              <a:spcBef>
                <a:spcPts val="1200"/>
              </a:spcBef>
              <a:spcAft>
                <a:spcPts val="0"/>
              </a:spcAft>
              <a:buNone/>
            </a:pPr>
            <a:r>
              <a:t/>
            </a:r>
            <a:endParaRPr sz="1500">
              <a:solidFill>
                <a:schemeClr val="dk1"/>
              </a:solidFill>
            </a:endParaRPr>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pic>
        <p:nvPicPr>
          <p:cNvPr id="84" name="Google Shape;84;p17"/>
          <p:cNvPicPr preferRelativeResize="0"/>
          <p:nvPr/>
        </p:nvPicPr>
        <p:blipFill>
          <a:blip r:embed="rId3">
            <a:alphaModFix/>
          </a:blip>
          <a:stretch>
            <a:fillRect/>
          </a:stretch>
        </p:blipFill>
        <p:spPr>
          <a:xfrm>
            <a:off x="5898825" y="0"/>
            <a:ext cx="3245174" cy="1825400"/>
          </a:xfrm>
          <a:prstGeom prst="rect">
            <a:avLst/>
          </a:prstGeom>
          <a:noFill/>
          <a:ln>
            <a:noFill/>
          </a:ln>
        </p:spPr>
      </p:pic>
      <p:pic>
        <p:nvPicPr>
          <p:cNvPr id="85" name="Google Shape;85;p17"/>
          <p:cNvPicPr preferRelativeResize="0"/>
          <p:nvPr/>
        </p:nvPicPr>
        <p:blipFill>
          <a:blip r:embed="rId4">
            <a:alphaModFix/>
          </a:blip>
          <a:stretch>
            <a:fillRect/>
          </a:stretch>
        </p:blipFill>
        <p:spPr>
          <a:xfrm>
            <a:off x="5927551" y="1825400"/>
            <a:ext cx="3216449" cy="1608225"/>
          </a:xfrm>
          <a:prstGeom prst="rect">
            <a:avLst/>
          </a:prstGeom>
          <a:noFill/>
          <a:ln>
            <a:noFill/>
          </a:ln>
        </p:spPr>
      </p:pic>
      <p:pic>
        <p:nvPicPr>
          <p:cNvPr id="86" name="Google Shape;86;p17"/>
          <p:cNvPicPr preferRelativeResize="0"/>
          <p:nvPr/>
        </p:nvPicPr>
        <p:blipFill>
          <a:blip r:embed="rId5">
            <a:alphaModFix/>
          </a:blip>
          <a:stretch>
            <a:fillRect/>
          </a:stretch>
        </p:blipFill>
        <p:spPr>
          <a:xfrm>
            <a:off x="5927547" y="3433625"/>
            <a:ext cx="3216450" cy="1709874"/>
          </a:xfrm>
          <a:prstGeom prst="rect">
            <a:avLst/>
          </a:prstGeom>
          <a:noFill/>
          <a:ln>
            <a:noFill/>
          </a:ln>
        </p:spPr>
      </p:pic>
      <p:pic>
        <p:nvPicPr>
          <p:cNvPr id="87" name="Google Shape;87;p17" title="5.mp3">
            <a:hlinkClick r:id="rId6"/>
          </p:cNvPr>
          <p:cNvPicPr preferRelativeResize="0"/>
          <p:nvPr/>
        </p:nvPicPr>
        <p:blipFill>
          <a:blip r:embed="rId7">
            <a:alphaModFix/>
          </a:blip>
          <a:stretch>
            <a:fillRect/>
          </a:stretch>
        </p:blipFill>
        <p:spPr>
          <a:xfrm>
            <a:off x="0" y="4588125"/>
            <a:ext cx="572700" cy="57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56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Management Plan </a:t>
            </a:r>
            <a:endParaRPr/>
          </a:p>
        </p:txBody>
      </p:sp>
      <p:pic>
        <p:nvPicPr>
          <p:cNvPr id="93" name="Google Shape;93;p18"/>
          <p:cNvPicPr preferRelativeResize="0"/>
          <p:nvPr/>
        </p:nvPicPr>
        <p:blipFill>
          <a:blip r:embed="rId3">
            <a:alphaModFix/>
          </a:blip>
          <a:stretch>
            <a:fillRect/>
          </a:stretch>
        </p:blipFill>
        <p:spPr>
          <a:xfrm>
            <a:off x="1727450" y="560025"/>
            <a:ext cx="5118049" cy="4507450"/>
          </a:xfrm>
          <a:prstGeom prst="rect">
            <a:avLst/>
          </a:prstGeom>
          <a:noFill/>
          <a:ln>
            <a:noFill/>
          </a:ln>
        </p:spPr>
      </p:pic>
      <p:pic>
        <p:nvPicPr>
          <p:cNvPr id="94" name="Google Shape;94;p18" title="6.mp3">
            <a:hlinkClick r:id="rId4"/>
          </p:cNvPr>
          <p:cNvPicPr preferRelativeResize="0"/>
          <p:nvPr/>
        </p:nvPicPr>
        <p:blipFill>
          <a:blip r:embed="rId5">
            <a:alphaModFix/>
          </a:blip>
          <a:stretch>
            <a:fillRect/>
          </a:stretch>
        </p:blipFill>
        <p:spPr>
          <a:xfrm>
            <a:off x="0" y="4633350"/>
            <a:ext cx="510150" cy="510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Earned Value Report (Value Analysis)</a:t>
            </a:r>
            <a:endParaRPr/>
          </a:p>
        </p:txBody>
      </p:sp>
      <p:pic>
        <p:nvPicPr>
          <p:cNvPr id="100" name="Google Shape;100;p19"/>
          <p:cNvPicPr preferRelativeResize="0"/>
          <p:nvPr/>
        </p:nvPicPr>
        <p:blipFill>
          <a:blip r:embed="rId3">
            <a:alphaModFix/>
          </a:blip>
          <a:stretch>
            <a:fillRect/>
          </a:stretch>
        </p:blipFill>
        <p:spPr>
          <a:xfrm>
            <a:off x="1034500" y="965450"/>
            <a:ext cx="6761948" cy="2179799"/>
          </a:xfrm>
          <a:prstGeom prst="rect">
            <a:avLst/>
          </a:prstGeom>
          <a:noFill/>
          <a:ln>
            <a:noFill/>
          </a:ln>
        </p:spPr>
      </p:pic>
      <p:pic>
        <p:nvPicPr>
          <p:cNvPr id="101" name="Google Shape;101;p19" title="7.mp3">
            <a:hlinkClick r:id="rId4"/>
          </p:cNvPr>
          <p:cNvPicPr preferRelativeResize="0"/>
          <p:nvPr/>
        </p:nvPicPr>
        <p:blipFill>
          <a:blip r:embed="rId5">
            <a:alphaModFix/>
          </a:blip>
          <a:stretch>
            <a:fillRect/>
          </a:stretch>
        </p:blipFill>
        <p:spPr>
          <a:xfrm>
            <a:off x="109824" y="4578875"/>
            <a:ext cx="457200" cy="457200"/>
          </a:xfrm>
          <a:prstGeom prst="rect">
            <a:avLst/>
          </a:prstGeom>
          <a:noFill/>
          <a:ln>
            <a:noFill/>
          </a:ln>
        </p:spPr>
      </p:pic>
      <p:pic>
        <p:nvPicPr>
          <p:cNvPr id="102" name="Google Shape;102;p19"/>
          <p:cNvPicPr preferRelativeResize="0"/>
          <p:nvPr/>
        </p:nvPicPr>
        <p:blipFill>
          <a:blip r:embed="rId6">
            <a:alphaModFix/>
          </a:blip>
          <a:stretch>
            <a:fillRect/>
          </a:stretch>
        </p:blipFill>
        <p:spPr>
          <a:xfrm>
            <a:off x="622075" y="3220650"/>
            <a:ext cx="7899850" cy="18154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126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Risk A</a:t>
            </a:r>
            <a:r>
              <a:rPr lang="en"/>
              <a:t>ssessment and Risk Management</a:t>
            </a:r>
            <a:endParaRPr/>
          </a:p>
        </p:txBody>
      </p:sp>
      <p:sp>
        <p:nvSpPr>
          <p:cNvPr id="108" name="Google Shape;108;p20"/>
          <p:cNvSpPr txBox="1"/>
          <p:nvPr>
            <p:ph idx="1" type="body"/>
          </p:nvPr>
        </p:nvSpPr>
        <p:spPr>
          <a:xfrm>
            <a:off x="0" y="698850"/>
            <a:ext cx="9144000" cy="4316400"/>
          </a:xfrm>
          <a:prstGeom prst="rect">
            <a:avLst/>
          </a:prstGeom>
        </p:spPr>
        <p:txBody>
          <a:bodyPr anchorCtr="0" anchor="t" bIns="91425" lIns="91425" spcFirstLastPara="1" rIns="91425" wrap="square" tIns="91425">
            <a:noAutofit/>
          </a:bodyPr>
          <a:lstStyle/>
          <a:p>
            <a:pPr indent="-317896" lvl="0" marL="457200" rtl="0" algn="l">
              <a:lnSpc>
                <a:spcPct val="95000"/>
              </a:lnSpc>
              <a:spcBef>
                <a:spcPts val="0"/>
              </a:spcBef>
              <a:spcAft>
                <a:spcPts val="0"/>
              </a:spcAft>
              <a:buClr>
                <a:schemeClr val="dk1"/>
              </a:buClr>
              <a:buSzPts val="1406"/>
              <a:buChar char="●"/>
            </a:pPr>
            <a:r>
              <a:rPr b="1" lang="en" sz="1406">
                <a:solidFill>
                  <a:schemeClr val="dk1"/>
                </a:solidFill>
              </a:rPr>
              <a:t>Identifying Risks:</a:t>
            </a:r>
            <a:r>
              <a:rPr lang="en" sz="1406">
                <a:solidFill>
                  <a:schemeClr val="dk1"/>
                </a:solidFill>
              </a:rPr>
              <a:t> Before starting the project, we carefully looked for things that could go wrong, expecting problems that might slow us down.</a:t>
            </a:r>
            <a:endParaRPr sz="1406">
              <a:solidFill>
                <a:schemeClr val="dk1"/>
              </a:solidFill>
            </a:endParaRPr>
          </a:p>
          <a:p>
            <a:pPr indent="0" lvl="0" marL="457200" rtl="0" algn="l">
              <a:lnSpc>
                <a:spcPct val="95000"/>
              </a:lnSpc>
              <a:spcBef>
                <a:spcPts val="1200"/>
              </a:spcBef>
              <a:spcAft>
                <a:spcPts val="0"/>
              </a:spcAft>
              <a:buNone/>
            </a:pPr>
            <a:r>
              <a:t/>
            </a:r>
            <a:endParaRPr sz="1406">
              <a:solidFill>
                <a:schemeClr val="dk1"/>
              </a:solidFill>
            </a:endParaRPr>
          </a:p>
          <a:p>
            <a:pPr indent="-317896" lvl="0" marL="457200" rtl="0" algn="l">
              <a:lnSpc>
                <a:spcPct val="95000"/>
              </a:lnSpc>
              <a:spcBef>
                <a:spcPts val="1200"/>
              </a:spcBef>
              <a:spcAft>
                <a:spcPts val="0"/>
              </a:spcAft>
              <a:buClr>
                <a:schemeClr val="dk1"/>
              </a:buClr>
              <a:buSzPts val="1406"/>
              <a:buChar char="●"/>
            </a:pPr>
            <a:r>
              <a:rPr b="1" lang="en" sz="1406">
                <a:solidFill>
                  <a:schemeClr val="dk1"/>
                </a:solidFill>
              </a:rPr>
              <a:t>Assessing Risk Likelihood: </a:t>
            </a:r>
            <a:r>
              <a:rPr lang="en" sz="1406">
                <a:solidFill>
                  <a:schemeClr val="dk1"/>
                </a:solidFill>
              </a:rPr>
              <a:t>We sorted out what issues were more likely to happen, helping us focus on what needed attention the most.</a:t>
            </a:r>
            <a:endParaRPr sz="1406">
              <a:solidFill>
                <a:schemeClr val="dk1"/>
              </a:solidFill>
            </a:endParaRPr>
          </a:p>
          <a:p>
            <a:pPr indent="0" lvl="0" marL="457200" rtl="0" algn="l">
              <a:lnSpc>
                <a:spcPct val="95000"/>
              </a:lnSpc>
              <a:spcBef>
                <a:spcPts val="1200"/>
              </a:spcBef>
              <a:spcAft>
                <a:spcPts val="0"/>
              </a:spcAft>
              <a:buNone/>
            </a:pPr>
            <a:r>
              <a:t/>
            </a:r>
            <a:endParaRPr sz="1406">
              <a:solidFill>
                <a:schemeClr val="dk1"/>
              </a:solidFill>
            </a:endParaRPr>
          </a:p>
          <a:p>
            <a:pPr indent="-317896" lvl="0" marL="457200" rtl="0" algn="l">
              <a:lnSpc>
                <a:spcPct val="95000"/>
              </a:lnSpc>
              <a:spcBef>
                <a:spcPts val="1200"/>
              </a:spcBef>
              <a:spcAft>
                <a:spcPts val="0"/>
              </a:spcAft>
              <a:buClr>
                <a:schemeClr val="dk1"/>
              </a:buClr>
              <a:buSzPts val="1406"/>
              <a:buChar char="●"/>
            </a:pPr>
            <a:r>
              <a:rPr b="1" lang="en" sz="1406">
                <a:solidFill>
                  <a:schemeClr val="dk1"/>
                </a:solidFill>
              </a:rPr>
              <a:t>Evaluating Risk Impact:</a:t>
            </a:r>
            <a:r>
              <a:rPr lang="en" sz="1406">
                <a:solidFill>
                  <a:schemeClr val="dk1"/>
                </a:solidFill>
              </a:rPr>
              <a:t> We figured out how bad each problem could be for our project goals, making it easier to understand what might happen if things went wrong.</a:t>
            </a:r>
            <a:endParaRPr sz="1406">
              <a:solidFill>
                <a:schemeClr val="dk1"/>
              </a:solidFill>
            </a:endParaRPr>
          </a:p>
          <a:p>
            <a:pPr indent="0" lvl="0" marL="457200" rtl="0" algn="l">
              <a:lnSpc>
                <a:spcPct val="95000"/>
              </a:lnSpc>
              <a:spcBef>
                <a:spcPts val="1200"/>
              </a:spcBef>
              <a:spcAft>
                <a:spcPts val="0"/>
              </a:spcAft>
              <a:buNone/>
            </a:pPr>
            <a:r>
              <a:t/>
            </a:r>
            <a:endParaRPr sz="1406">
              <a:solidFill>
                <a:schemeClr val="dk1"/>
              </a:solidFill>
            </a:endParaRPr>
          </a:p>
          <a:p>
            <a:pPr indent="-317896" lvl="0" marL="457200" rtl="0" algn="l">
              <a:lnSpc>
                <a:spcPct val="95000"/>
              </a:lnSpc>
              <a:spcBef>
                <a:spcPts val="1200"/>
              </a:spcBef>
              <a:spcAft>
                <a:spcPts val="0"/>
              </a:spcAft>
              <a:buClr>
                <a:schemeClr val="dk1"/>
              </a:buClr>
              <a:buSzPts val="1406"/>
              <a:buChar char="●"/>
            </a:pPr>
            <a:r>
              <a:rPr b="1" lang="en" sz="1406">
                <a:solidFill>
                  <a:schemeClr val="dk1"/>
                </a:solidFill>
              </a:rPr>
              <a:t>Mitigation Strategy:</a:t>
            </a:r>
            <a:r>
              <a:rPr lang="en" sz="1406">
                <a:solidFill>
                  <a:schemeClr val="dk1"/>
                </a:solidFill>
              </a:rPr>
              <a:t> We came up with smart ways to handle and lessen problems, making sure we were ready if something went off track.</a:t>
            </a:r>
            <a:endParaRPr sz="1406">
              <a:solidFill>
                <a:schemeClr val="dk1"/>
              </a:solidFill>
            </a:endParaRPr>
          </a:p>
          <a:p>
            <a:pPr indent="0" lvl="0" marL="457200" rtl="0" algn="l">
              <a:lnSpc>
                <a:spcPct val="95000"/>
              </a:lnSpc>
              <a:spcBef>
                <a:spcPts val="1200"/>
              </a:spcBef>
              <a:spcAft>
                <a:spcPts val="0"/>
              </a:spcAft>
              <a:buNone/>
            </a:pPr>
            <a:r>
              <a:t/>
            </a:r>
            <a:endParaRPr sz="1406">
              <a:solidFill>
                <a:schemeClr val="dk1"/>
              </a:solidFill>
            </a:endParaRPr>
          </a:p>
          <a:p>
            <a:pPr indent="-317896" lvl="0" marL="457200" rtl="0" algn="l">
              <a:lnSpc>
                <a:spcPct val="95000"/>
              </a:lnSpc>
              <a:spcBef>
                <a:spcPts val="1200"/>
              </a:spcBef>
              <a:spcAft>
                <a:spcPts val="0"/>
              </a:spcAft>
              <a:buClr>
                <a:schemeClr val="dk1"/>
              </a:buClr>
              <a:buSzPts val="1406"/>
              <a:buChar char="●"/>
            </a:pPr>
            <a:r>
              <a:rPr b="1" lang="en" sz="1406">
                <a:solidFill>
                  <a:schemeClr val="dk1"/>
                </a:solidFill>
              </a:rPr>
              <a:t>Continuous Vigilance: </a:t>
            </a:r>
            <a:r>
              <a:rPr lang="en" sz="1406">
                <a:solidFill>
                  <a:schemeClr val="dk1"/>
                </a:solidFill>
              </a:rPr>
              <a:t>We kept an eye out for any weaknesses or issues that popped up during the project, fixing them as we went along to keep everything running smoothly.</a:t>
            </a:r>
            <a:endParaRPr sz="1406">
              <a:solidFill>
                <a:schemeClr val="dk1"/>
              </a:solidFill>
            </a:endParaRPr>
          </a:p>
          <a:p>
            <a:pPr indent="0" lvl="0" marL="457200" rtl="0" algn="l">
              <a:lnSpc>
                <a:spcPct val="95000"/>
              </a:lnSpc>
              <a:spcBef>
                <a:spcPts val="1200"/>
              </a:spcBef>
              <a:spcAft>
                <a:spcPts val="0"/>
              </a:spcAft>
              <a:buNone/>
            </a:pPr>
            <a:r>
              <a:t/>
            </a:r>
            <a:endParaRPr sz="1406">
              <a:solidFill>
                <a:schemeClr val="dk1"/>
              </a:solidFill>
            </a:endParaRPr>
          </a:p>
          <a:p>
            <a:pPr indent="0" lvl="0" marL="0" rtl="0" algn="l">
              <a:lnSpc>
                <a:spcPct val="95000"/>
              </a:lnSpc>
              <a:spcBef>
                <a:spcPts val="1200"/>
              </a:spcBef>
              <a:spcAft>
                <a:spcPts val="0"/>
              </a:spcAft>
              <a:buSzPts val="688"/>
              <a:buNone/>
            </a:pPr>
            <a:r>
              <a:t/>
            </a:r>
            <a:endParaRPr sz="1406">
              <a:solidFill>
                <a:schemeClr val="dk1"/>
              </a:solidFill>
            </a:endParaRPr>
          </a:p>
          <a:p>
            <a:pPr indent="0" lvl="0" marL="0" rtl="0" algn="l">
              <a:lnSpc>
                <a:spcPct val="95000"/>
              </a:lnSpc>
              <a:spcBef>
                <a:spcPts val="1200"/>
              </a:spcBef>
              <a:spcAft>
                <a:spcPts val="1200"/>
              </a:spcAft>
              <a:buSzPts val="688"/>
              <a:buNone/>
            </a:pPr>
            <a:r>
              <a:t/>
            </a:r>
            <a:endParaRPr sz="1406">
              <a:solidFill>
                <a:schemeClr val="dk1"/>
              </a:solidFill>
            </a:endParaRPr>
          </a:p>
        </p:txBody>
      </p:sp>
      <p:pic>
        <p:nvPicPr>
          <p:cNvPr id="109" name="Google Shape;109;p20" title="8.mp3">
            <a:hlinkClick r:id="rId3"/>
          </p:cNvPr>
          <p:cNvPicPr preferRelativeResize="0"/>
          <p:nvPr/>
        </p:nvPicPr>
        <p:blipFill>
          <a:blip r:embed="rId4">
            <a:alphaModFix/>
          </a:blip>
          <a:stretch>
            <a:fillRect/>
          </a:stretch>
        </p:blipFill>
        <p:spPr>
          <a:xfrm>
            <a:off x="0" y="4686300"/>
            <a:ext cx="457200" cy="457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Risk Management Log (Photo and Explanation)</a:t>
            </a:r>
            <a:endParaRPr/>
          </a:p>
        </p:txBody>
      </p:sp>
      <p:sp>
        <p:nvSpPr>
          <p:cNvPr id="115" name="Google Shape;11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6" name="Google Shape;116;p21"/>
          <p:cNvPicPr preferRelativeResize="0"/>
          <p:nvPr/>
        </p:nvPicPr>
        <p:blipFill>
          <a:blip r:embed="rId3">
            <a:alphaModFix/>
          </a:blip>
          <a:stretch>
            <a:fillRect/>
          </a:stretch>
        </p:blipFill>
        <p:spPr>
          <a:xfrm>
            <a:off x="68750" y="1089725"/>
            <a:ext cx="9006500" cy="2964050"/>
          </a:xfrm>
          <a:prstGeom prst="rect">
            <a:avLst/>
          </a:prstGeom>
          <a:noFill/>
          <a:ln>
            <a:noFill/>
          </a:ln>
        </p:spPr>
      </p:pic>
      <p:pic>
        <p:nvPicPr>
          <p:cNvPr id="117" name="Google Shape;117;p21" title="9.mp3">
            <a:hlinkClick r:id="rId4"/>
          </p:cNvPr>
          <p:cNvPicPr preferRelativeResize="0"/>
          <p:nvPr/>
        </p:nvPicPr>
        <p:blipFill>
          <a:blip r:embed="rId5">
            <a:alphaModFix/>
          </a:blip>
          <a:stretch>
            <a:fillRect/>
          </a:stretch>
        </p:blipFill>
        <p:spPr>
          <a:xfrm>
            <a:off x="0" y="4779350"/>
            <a:ext cx="364150" cy="364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