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85E89-CC6C-4541-B339-946B9A415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Optimización del Rendimiento Web (WPO) y Core Web </a:t>
            </a:r>
            <a:r>
              <a:rPr lang="es-ES" dirty="0" err="1"/>
              <a:t>Vitals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FD2A91-BD71-4180-BC91-FB6FB9517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91230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8A4D2-7395-4855-AED4-0EEAF98C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A93D40-E2DF-462E-9DEE-DAE80C805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170" name="Picture 2" descr="179,800+ The End Stock Photos, Pictures &amp; Royalty-Free Images - iStock | End  to end solution, End of summer, Decision">
            <a:extLst>
              <a:ext uri="{FF2B5EF4-FFF2-40B4-BE49-F238E27FC236}">
                <a16:creationId xmlns:a16="http://schemas.microsoft.com/office/drawing/2014/main" id="{87510558-AE14-4775-BD87-E82422946F6F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81" b="232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199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E98FD-08EE-4626-ACAD-A86B3994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Web Performance </a:t>
            </a:r>
            <a:r>
              <a:rPr lang="es-ES" dirty="0" err="1"/>
              <a:t>Optimization</a:t>
            </a:r>
            <a:r>
              <a:rPr lang="es-ES" dirty="0"/>
              <a:t> (WPO)?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AF2E9B-BF54-400E-ADC7-4C53592A9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Conjunto de estrategias y técnicas para mejorar los tiempos de carga y la experiencia del usuario en una página web.</a:t>
            </a:r>
          </a:p>
          <a:p>
            <a:r>
              <a:rPr lang="es-ES" dirty="0"/>
              <a:t>Importancia del tiempo de carga:</a:t>
            </a:r>
          </a:p>
          <a:p>
            <a:pPr lvl="1"/>
            <a:r>
              <a:rPr lang="es-ES" dirty="0"/>
              <a:t>Mejora la experiencia del usuario.</a:t>
            </a:r>
          </a:p>
          <a:p>
            <a:pPr lvl="1"/>
            <a:r>
              <a:rPr lang="es-ES" dirty="0"/>
              <a:t>Incrementa conversiones.</a:t>
            </a:r>
          </a:p>
          <a:p>
            <a:pPr lvl="1"/>
            <a:r>
              <a:rPr lang="es-ES" dirty="0"/>
              <a:t>Influye en el posicionamiento en motores de búsqueda.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Factores clave: velocidad, estabilidad y experiencia visual.</a:t>
            </a:r>
          </a:p>
        </p:txBody>
      </p:sp>
    </p:spTree>
    <p:extLst>
      <p:ext uri="{BB962C8B-B14F-4D97-AF65-F5344CB8AC3E}">
        <p14:creationId xmlns:p14="http://schemas.microsoft.com/office/powerpoint/2010/main" val="1488902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820EE-9319-46E8-8953-61B92009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¿Cómo medir tiempos en WPO?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F4310C-92D8-48E4-B60B-347190674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49570" y="500449"/>
            <a:ext cx="4064884" cy="5381367"/>
          </a:xfrm>
        </p:spPr>
        <p:txBody>
          <a:bodyPr>
            <a:normAutofit/>
          </a:bodyPr>
          <a:lstStyle/>
          <a:p>
            <a:r>
              <a:rPr lang="es-ES" dirty="0"/>
              <a:t>Herramientas principales: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Google </a:t>
            </a:r>
            <a:r>
              <a:rPr lang="es-ES" dirty="0" err="1"/>
              <a:t>PageSpeed</a:t>
            </a:r>
            <a:r>
              <a:rPr lang="es-ES" dirty="0"/>
              <a:t> </a:t>
            </a:r>
            <a:r>
              <a:rPr lang="es-ES" dirty="0" err="1"/>
              <a:t>Insights</a:t>
            </a:r>
            <a:r>
              <a:rPr lang="es-ES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 err="1"/>
              <a:t>Lighthouse</a:t>
            </a:r>
            <a:r>
              <a:rPr lang="es-ES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 err="1"/>
              <a:t>WebPageTest</a:t>
            </a:r>
            <a:r>
              <a:rPr lang="es-ES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Chrome </a:t>
            </a:r>
            <a:r>
              <a:rPr lang="es-ES" dirty="0" err="1"/>
              <a:t>DevTools</a:t>
            </a:r>
            <a:r>
              <a:rPr lang="es-ES" dirty="0"/>
              <a:t>.</a:t>
            </a:r>
          </a:p>
          <a:p>
            <a:r>
              <a:rPr lang="es-ES" dirty="0"/>
              <a:t>Métricas comunes: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Tiempo hasta el primer byte (TTFB).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Tiempo de carga completa.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Tiempo de interacción (TTI).</a:t>
            </a:r>
          </a:p>
        </p:txBody>
      </p:sp>
    </p:spTree>
    <p:extLst>
      <p:ext uri="{BB962C8B-B14F-4D97-AF65-F5344CB8AC3E}">
        <p14:creationId xmlns:p14="http://schemas.microsoft.com/office/powerpoint/2010/main" val="858053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0C0DD-0BC3-49B0-B44B-8D4E3193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Puntuaciones en WPO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EFC746-1E86-4F06-B155-E358E50DD7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¿Qué mide Google?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8801A6-3A10-4535-B851-B59536A7CE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Velocidad de carga.</a:t>
            </a:r>
          </a:p>
          <a:p>
            <a:r>
              <a:rPr lang="es-ES" dirty="0"/>
              <a:t>Experiencia de usuario.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F44B5B7-874F-4AEA-B687-4EC8D0018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sz="2000" dirty="0"/>
              <a:t>Cómo interpretar las puntuaciones de </a:t>
            </a:r>
            <a:r>
              <a:rPr lang="es-ES" sz="2000" dirty="0" err="1"/>
              <a:t>PageSpeed</a:t>
            </a:r>
            <a:r>
              <a:rPr lang="es-ES" sz="2000" dirty="0"/>
              <a:t> </a:t>
            </a:r>
            <a:r>
              <a:rPr lang="es-ES" sz="2000" dirty="0" err="1"/>
              <a:t>Insights</a:t>
            </a:r>
            <a:r>
              <a:rPr lang="es-ES" sz="2000" dirty="0"/>
              <a:t>: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1902482-F4F4-4496-B7F1-99844C5C8C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Verde (90-100): Excelente.</a:t>
            </a:r>
          </a:p>
          <a:p>
            <a:r>
              <a:rPr lang="es-ES" dirty="0"/>
              <a:t>Amarillo (50-89): Necesita mejora.</a:t>
            </a:r>
          </a:p>
          <a:p>
            <a:r>
              <a:rPr lang="es-ES" dirty="0"/>
              <a:t>Rojo (&lt;50): Deficiente.</a:t>
            </a:r>
          </a:p>
        </p:txBody>
      </p:sp>
    </p:spTree>
    <p:extLst>
      <p:ext uri="{BB962C8B-B14F-4D97-AF65-F5344CB8AC3E}">
        <p14:creationId xmlns:p14="http://schemas.microsoft.com/office/powerpoint/2010/main" val="2862051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3A3F0B7-4AAB-4D53-844E-723E88DC4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7" y="696521"/>
            <a:ext cx="4822293" cy="280682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6CF33EE-A1D6-4A3E-AE21-C94BBEB5E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561" y="696521"/>
            <a:ext cx="4929353" cy="307563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58A9693-722A-4585-89CB-14C25D27B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293" y="3503343"/>
            <a:ext cx="5005767" cy="332628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93C25EC-EF0D-43CC-8751-E51846883293}"/>
              </a:ext>
            </a:extLst>
          </p:cNvPr>
          <p:cNvSpPr txBox="1"/>
          <p:nvPr/>
        </p:nvSpPr>
        <p:spPr>
          <a:xfrm>
            <a:off x="6096000" y="4046838"/>
            <a:ext cx="4740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Diagnóstico general, mas el diagnóstico pormenorizado de la página</a:t>
            </a:r>
          </a:p>
        </p:txBody>
      </p:sp>
    </p:spTree>
    <p:extLst>
      <p:ext uri="{BB962C8B-B14F-4D97-AF65-F5344CB8AC3E}">
        <p14:creationId xmlns:p14="http://schemas.microsoft.com/office/powerpoint/2010/main" val="7429543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42F45-A6D4-4684-93E0-119CDB3D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PageSpeed</a:t>
            </a:r>
            <a:r>
              <a:rPr lang="es-ES" dirty="0"/>
              <a:t> </a:t>
            </a:r>
            <a:r>
              <a:rPr lang="es-ES" dirty="0" err="1"/>
              <a:t>Insights</a:t>
            </a:r>
            <a:r>
              <a:rPr lang="es-E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F16EA8-B428-4E3B-98A3-48E9864CE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Herramienta gratuita de Google para analizar el rendimiento web.</a:t>
            </a:r>
          </a:p>
          <a:p>
            <a:r>
              <a:rPr lang="es-ES" dirty="0"/>
              <a:t>Proporciona información sobre:</a:t>
            </a:r>
          </a:p>
          <a:p>
            <a:pPr lvl="1"/>
            <a:r>
              <a:rPr lang="es-ES" dirty="0"/>
              <a:t>Core Web </a:t>
            </a:r>
            <a:r>
              <a:rPr lang="es-ES" dirty="0" err="1"/>
              <a:t>Vitals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Oportunidades de mejora.</a:t>
            </a:r>
          </a:p>
          <a:p>
            <a:r>
              <a:rPr lang="es-ES" dirty="0"/>
              <a:t>Relación con </a:t>
            </a:r>
            <a:r>
              <a:rPr lang="es-ES" dirty="0" err="1"/>
              <a:t>Lighthouse</a:t>
            </a:r>
            <a:r>
              <a:rPr lang="es-ES" dirty="0"/>
              <a:t> y otros recursos del ecosistema.</a:t>
            </a:r>
          </a:p>
          <a:p>
            <a:r>
              <a:rPr lang="es-ES" dirty="0"/>
              <a:t>Importancia de usar datos de campo y laboratorio.</a:t>
            </a:r>
          </a:p>
        </p:txBody>
      </p:sp>
    </p:spTree>
    <p:extLst>
      <p:ext uri="{BB962C8B-B14F-4D97-AF65-F5344CB8AC3E}">
        <p14:creationId xmlns:p14="http://schemas.microsoft.com/office/powerpoint/2010/main" val="33768606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C64A1-F3DF-40CB-AB76-65BEBA1B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Optimización para motores de búsqueda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713474-2ECA-4F79-B810-CA5479A15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10478932" cy="576262"/>
          </a:xfrm>
        </p:spPr>
        <p:txBody>
          <a:bodyPr/>
          <a:lstStyle/>
          <a:p>
            <a:r>
              <a:rPr lang="es-ES" dirty="0"/>
              <a:t>Estrategias para la optimización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8C83B2-0E4C-4341-97A7-E8F2285FF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10478934" cy="2840039"/>
          </a:xfrm>
        </p:spPr>
        <p:txBody>
          <a:bodyPr/>
          <a:lstStyle/>
          <a:p>
            <a:r>
              <a:rPr lang="es-ES" dirty="0"/>
              <a:t>Priorizar contenido visible (renderizado por encima del pliegue).</a:t>
            </a:r>
          </a:p>
          <a:p>
            <a:r>
              <a:rPr lang="es-ES" dirty="0"/>
              <a:t>Implementar </a:t>
            </a:r>
            <a:r>
              <a:rPr lang="es-ES" dirty="0" err="1"/>
              <a:t>Lazy</a:t>
            </a:r>
            <a:r>
              <a:rPr lang="es-ES" dirty="0"/>
              <a:t> </a:t>
            </a:r>
            <a:r>
              <a:rPr lang="es-ES" dirty="0" err="1"/>
              <a:t>Loading</a:t>
            </a:r>
            <a:r>
              <a:rPr lang="es-ES" dirty="0"/>
              <a:t>.</a:t>
            </a:r>
          </a:p>
          <a:p>
            <a:r>
              <a:rPr lang="es-ES" dirty="0"/>
              <a:t>Optimizar imágenes: formatos modernos (</a:t>
            </a:r>
            <a:r>
              <a:rPr lang="es-ES" dirty="0" err="1"/>
              <a:t>WebP</a:t>
            </a:r>
            <a:r>
              <a:rPr lang="es-ES" dirty="0"/>
              <a:t>, AVIF).</a:t>
            </a:r>
          </a:p>
          <a:p>
            <a:r>
              <a:rPr lang="es-ES" dirty="0"/>
              <a:t>Usar CDN (Redes de Distribución de Contenido).</a:t>
            </a:r>
          </a:p>
          <a:p>
            <a:r>
              <a:rPr lang="es-ES" dirty="0"/>
              <a:t>Minimizar CSS, JavaScript y HTML.</a:t>
            </a:r>
          </a:p>
          <a:p>
            <a:r>
              <a:rPr lang="es-ES" dirty="0"/>
              <a:t>Reducir solicitudes HTTP y aprovechar el almacenamiento en caché.</a:t>
            </a:r>
          </a:p>
        </p:txBody>
      </p:sp>
    </p:spTree>
    <p:extLst>
      <p:ext uri="{BB962C8B-B14F-4D97-AF65-F5344CB8AC3E}">
        <p14:creationId xmlns:p14="http://schemas.microsoft.com/office/powerpoint/2010/main" val="3908371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5D7A2-E7EA-4245-9A92-557DDE00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Optimización para la experiencia del usuario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B9C5F0-47C7-4FA9-9B54-A0EEFD274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59084"/>
          </a:xfrm>
        </p:spPr>
        <p:txBody>
          <a:bodyPr>
            <a:normAutofit/>
          </a:bodyPr>
          <a:lstStyle/>
          <a:p>
            <a:r>
              <a:rPr lang="es-ES" dirty="0"/>
              <a:t>Mejorar la percepción de velocidad:</a:t>
            </a:r>
          </a:p>
          <a:p>
            <a:pPr lvl="1"/>
            <a:r>
              <a:rPr lang="es-ES" dirty="0"/>
              <a:t>Mostrar indicadores de carga.</a:t>
            </a:r>
          </a:p>
          <a:p>
            <a:pPr lvl="1"/>
            <a:r>
              <a:rPr lang="es-ES" dirty="0"/>
              <a:t>Renderizado progresivo.</a:t>
            </a:r>
          </a:p>
          <a:p>
            <a:r>
              <a:rPr lang="es-ES" dirty="0"/>
              <a:t>Asegurar interactividad rápida:</a:t>
            </a:r>
          </a:p>
          <a:p>
            <a:pPr lvl="1"/>
            <a:r>
              <a:rPr lang="es-ES" dirty="0"/>
              <a:t>Evitar bloqueos de JavaScript.</a:t>
            </a:r>
          </a:p>
          <a:p>
            <a:pPr lvl="1"/>
            <a:r>
              <a:rPr lang="es-ES" dirty="0"/>
              <a:t>Reducir tareas de larga duración.</a:t>
            </a:r>
          </a:p>
          <a:p>
            <a:r>
              <a:rPr lang="es-ES" dirty="0"/>
              <a:t>Estabilidad visual:</a:t>
            </a:r>
          </a:p>
          <a:p>
            <a:pPr lvl="1"/>
            <a:r>
              <a:rPr lang="es-ES" dirty="0"/>
              <a:t>Predefinir tamaños de imágenes y elementos multimedia.</a:t>
            </a:r>
          </a:p>
          <a:p>
            <a:pPr lvl="1"/>
            <a:r>
              <a:rPr lang="es-ES" dirty="0"/>
              <a:t>Evitar cambios inesperados en el diseño (</a:t>
            </a:r>
            <a:r>
              <a:rPr lang="es-ES" dirty="0" err="1"/>
              <a:t>Cumulative</a:t>
            </a:r>
            <a:r>
              <a:rPr lang="es-ES" dirty="0"/>
              <a:t> </a:t>
            </a:r>
            <a:r>
              <a:rPr lang="es-ES" dirty="0" err="1"/>
              <a:t>Layout</a:t>
            </a:r>
            <a:r>
              <a:rPr lang="es-ES" dirty="0"/>
              <a:t> Shift).</a:t>
            </a:r>
          </a:p>
        </p:txBody>
      </p:sp>
    </p:spTree>
    <p:extLst>
      <p:ext uri="{BB962C8B-B14F-4D97-AF65-F5344CB8AC3E}">
        <p14:creationId xmlns:p14="http://schemas.microsoft.com/office/powerpoint/2010/main" val="2871521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31800-2810-47FD-9690-7D528883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¿Qué son las Core Web </a:t>
            </a:r>
            <a:r>
              <a:rPr lang="es-ES" b="1" dirty="0" err="1"/>
              <a:t>Vitals</a:t>
            </a:r>
            <a:r>
              <a:rPr lang="es-ES" b="1" dirty="0"/>
              <a:t> (CWV)?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E01EC3-D8F4-4F46-A71B-66DF8E019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sz="2300" b="1" dirty="0"/>
              <a:t>Explicación de las tres métricas principales: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LCP (</a:t>
            </a:r>
            <a:r>
              <a:rPr lang="es-ES" dirty="0" err="1"/>
              <a:t>Largest</a:t>
            </a:r>
            <a:r>
              <a:rPr lang="es-ES" dirty="0"/>
              <a:t> </a:t>
            </a:r>
            <a:r>
              <a:rPr lang="es-ES" dirty="0" err="1"/>
              <a:t>Contentful</a:t>
            </a:r>
            <a:r>
              <a:rPr lang="es-ES" dirty="0"/>
              <a:t> Paint): Velocidad de carga.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FID (</a:t>
            </a:r>
            <a:r>
              <a:rPr lang="es-ES" dirty="0" err="1"/>
              <a:t>First</a:t>
            </a:r>
            <a:r>
              <a:rPr lang="es-ES" dirty="0"/>
              <a:t> Input </a:t>
            </a:r>
            <a:r>
              <a:rPr lang="es-ES" dirty="0" err="1"/>
              <a:t>Delay</a:t>
            </a:r>
            <a:r>
              <a:rPr lang="es-ES" dirty="0"/>
              <a:t>): Interactividad.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CLS (</a:t>
            </a:r>
            <a:r>
              <a:rPr lang="es-ES" dirty="0" err="1"/>
              <a:t>Cumulative</a:t>
            </a:r>
            <a:r>
              <a:rPr lang="es-ES" dirty="0"/>
              <a:t> </a:t>
            </a:r>
            <a:r>
              <a:rPr lang="es-ES" dirty="0" err="1"/>
              <a:t>Layout</a:t>
            </a:r>
            <a:r>
              <a:rPr lang="es-ES" dirty="0"/>
              <a:t> Shift): Estabilidad visual.</a:t>
            </a:r>
          </a:p>
          <a:p>
            <a:r>
              <a:rPr lang="es-ES" sz="2300" b="1" dirty="0"/>
              <a:t>Cómo Google </a:t>
            </a:r>
            <a:r>
              <a:rPr lang="es-ES" sz="2300" b="1" dirty="0" err="1"/>
              <a:t>Search</a:t>
            </a:r>
            <a:r>
              <a:rPr lang="es-ES" sz="2300" b="1" dirty="0"/>
              <a:t> </a:t>
            </a:r>
            <a:r>
              <a:rPr lang="es-ES" sz="2300" b="1" dirty="0" err="1"/>
              <a:t>Console</a:t>
            </a:r>
            <a:r>
              <a:rPr lang="es-ES" sz="2300" b="1" dirty="0"/>
              <a:t> permite monitorizar CWV: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Reportes de rendimiento.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Identificación de problemas específicos.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Prioridades de mejora.</a:t>
            </a:r>
          </a:p>
        </p:txBody>
      </p:sp>
    </p:spTree>
    <p:extLst>
      <p:ext uri="{BB962C8B-B14F-4D97-AF65-F5344CB8AC3E}">
        <p14:creationId xmlns:p14="http://schemas.microsoft.com/office/powerpoint/2010/main" val="1137002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Sala de reuniones Ion</Template>
  <TotalTime>18</TotalTime>
  <Words>399</Words>
  <Application>Microsoft Office PowerPoint</Application>
  <PresentationFormat>Panorámica</PresentationFormat>
  <Paragraphs>62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Sala de reuniones Ion</vt:lpstr>
      <vt:lpstr>Optimización del Rendimiento Web (WPO) y Core Web Vitals</vt:lpstr>
      <vt:lpstr>¿Qué es Web Performance Optimization (WPO)?</vt:lpstr>
      <vt:lpstr>¿Cómo medir tiempos en WPO? </vt:lpstr>
      <vt:lpstr>Puntuaciones en WPO</vt:lpstr>
      <vt:lpstr>Presentación de PowerPoint</vt:lpstr>
      <vt:lpstr>¿Qué es PageSpeed Insights?</vt:lpstr>
      <vt:lpstr>Optimización para motores de búsqueda</vt:lpstr>
      <vt:lpstr>Optimización para la experiencia del usuario</vt:lpstr>
      <vt:lpstr>¿Qué son las Core Web Vitals (CWV)?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Optimización del Rendimiento Web (WPO) y Core Web Vitals</dc:title>
  <dc:creator>AnotherOne</dc:creator>
  <cp:lastModifiedBy>AnotherOne</cp:lastModifiedBy>
  <cp:revision>2</cp:revision>
  <dcterms:created xsi:type="dcterms:W3CDTF">2025-01-06T17:42:30Z</dcterms:created>
  <dcterms:modified xsi:type="dcterms:W3CDTF">2025-01-06T18:00:50Z</dcterms:modified>
</cp:coreProperties>
</file>