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6" autoAdjust="0"/>
    <p:restoredTop sz="94660"/>
  </p:normalViewPr>
  <p:slideViewPr>
    <p:cSldViewPr snapToGrid="0">
      <p:cViewPr varScale="1">
        <p:scale>
          <a:sx n="61" d="100"/>
          <a:sy n="61" d="100"/>
        </p:scale>
        <p:origin x="115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ADE89-B9A5-4EE8-9D0A-DB893E21AFD2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EE898-86AC-42AA-9B0F-F63ADE194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806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E898-86AC-42AA-9B0F-F63ADE194F7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97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E898-86AC-42AA-9B0F-F63ADE194F7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56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7850-89FF-4C41-B212-9D0A488706A1}" type="datetime1">
              <a:rPr lang="ru-RU" smtClean="0"/>
              <a:t>24.12.2019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7505-670B-49EE-96ED-9B87DFB5D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52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D465-E848-4C0C-8E18-9896083CACD5}" type="datetime1">
              <a:rPr lang="ru-RU" smtClean="0"/>
              <a:t>24.12.2019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7505-670B-49EE-96ED-9B87DFB5D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64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3453-4DE1-4FB9-99A9-D82C8CA4870C}" type="datetime1">
              <a:rPr lang="ru-RU" smtClean="0"/>
              <a:t>24.12.2019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7505-670B-49EE-96ED-9B87DFB5D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98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3357-98AB-4E8F-92C5-0FB68A9346BE}" type="datetime1">
              <a:rPr lang="ru-RU" smtClean="0"/>
              <a:t>24.12.2019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7505-670B-49EE-96ED-9B87DFB5D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50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49BC-9D2E-4CDD-A334-BC84581A32F8}" type="datetime1">
              <a:rPr lang="ru-RU" smtClean="0"/>
              <a:t>24.12.2019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7505-670B-49EE-96ED-9B87DFB5D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49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3199-3524-4E65-BE8F-C654E2A4F47D}" type="datetime1">
              <a:rPr lang="ru-RU" smtClean="0"/>
              <a:t>24.12.2019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7505-670B-49EE-96ED-9B87DFB5D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1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5808-6F74-443E-BB50-09C6D1055DCF}" type="datetime1">
              <a:rPr lang="ru-RU" smtClean="0"/>
              <a:t>24.12.2019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7505-670B-49EE-96ED-9B87DFB5D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67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E3B-0006-4B33-806A-5F31494ECCC5}" type="datetime1">
              <a:rPr lang="ru-RU" smtClean="0"/>
              <a:t>24.12.2019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7505-670B-49EE-96ED-9B87DFB5D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11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2FE8-7468-48E1-87E9-B63DB8CA8029}" type="datetime1">
              <a:rPr lang="ru-RU" smtClean="0"/>
              <a:t>24.12.2019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7505-670B-49EE-96ED-9B87DFB5D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4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66C8-2ACF-4901-BF18-A16F4AC5B7CE}" type="datetime1">
              <a:rPr lang="ru-RU" smtClean="0"/>
              <a:t>24.12.2019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7505-670B-49EE-96ED-9B87DFB5D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22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E4D7-A738-4CC0-A661-7215DF3260BB}" type="datetime1">
              <a:rPr lang="ru-RU" smtClean="0"/>
              <a:t>24.12.2019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7505-670B-49EE-96ED-9B87DFB5D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12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BC82-2828-433A-941B-47DB50B617B7}" type="datetime1">
              <a:rPr lang="ru-RU" smtClean="0"/>
              <a:t>24.12.2019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97505-670B-49EE-96ED-9B87DFB5D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01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9" y="2160335"/>
            <a:ext cx="9144000" cy="1872892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Курсовой проект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на тему:</a:t>
            </a:r>
            <a:br>
              <a:rPr lang="ru-RU" sz="3200" dirty="0" smtClean="0"/>
            </a:br>
            <a:r>
              <a:rPr lang="ru-RU" sz="3200" dirty="0" smtClean="0"/>
              <a:t>«</a:t>
            </a:r>
            <a:r>
              <a:rPr lang="ru-RU" sz="3200" b="1" dirty="0" smtClean="0"/>
              <a:t>Разработка системы электронного учета посещаемости занятий</a:t>
            </a:r>
            <a:r>
              <a:rPr lang="ru-RU" sz="3200" dirty="0" smtClean="0"/>
              <a:t>»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6248" y="4203261"/>
            <a:ext cx="3521751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 smtClean="0">
                <a:latin typeface="+mj-lt"/>
              </a:rPr>
              <a:t>Выполнила:</a:t>
            </a:r>
            <a:br>
              <a:rPr lang="ru-RU" dirty="0" smtClean="0">
                <a:latin typeface="+mj-lt"/>
              </a:rPr>
            </a:br>
            <a:r>
              <a:rPr lang="ru-RU" dirty="0" smtClean="0">
                <a:latin typeface="+mj-lt"/>
              </a:rPr>
              <a:t>Студентка группы ИСТ-731</a:t>
            </a:r>
            <a:br>
              <a:rPr lang="ru-RU" dirty="0" smtClean="0">
                <a:latin typeface="+mj-lt"/>
              </a:rPr>
            </a:br>
            <a:r>
              <a:rPr lang="ru-RU" dirty="0" smtClean="0">
                <a:latin typeface="+mj-lt"/>
              </a:rPr>
              <a:t>Маргун Ольга</a:t>
            </a:r>
          </a:p>
          <a:p>
            <a:pPr algn="r"/>
            <a:r>
              <a:rPr lang="ru-RU" dirty="0" smtClean="0">
                <a:latin typeface="+mj-lt"/>
              </a:rPr>
              <a:t>Научный руководитель:</a:t>
            </a:r>
            <a:r>
              <a:rPr lang="ru-RU" dirty="0">
                <a:latin typeface="+mj-lt"/>
              </a:rPr>
              <a:t/>
            </a:r>
            <a:br>
              <a:rPr lang="ru-RU" dirty="0">
                <a:latin typeface="+mj-lt"/>
              </a:rPr>
            </a:br>
            <a:r>
              <a:rPr lang="ru-RU" dirty="0" smtClean="0">
                <a:latin typeface="+mj-lt"/>
              </a:rPr>
              <a:t>ст. преп. кафедры БИС</a:t>
            </a:r>
            <a:br>
              <a:rPr lang="ru-RU" dirty="0" smtClean="0">
                <a:latin typeface="+mj-lt"/>
              </a:rPr>
            </a:br>
            <a:r>
              <a:rPr lang="ru-RU" dirty="0" smtClean="0">
                <a:latin typeface="+mj-lt"/>
              </a:rPr>
              <a:t>Евстигнеев В. </a:t>
            </a:r>
            <a:r>
              <a:rPr lang="ru-RU" dirty="0">
                <a:latin typeface="+mj-lt"/>
              </a:rPr>
              <a:t>А</a:t>
            </a:r>
            <a:r>
              <a:rPr lang="ru-RU" dirty="0" smtClean="0">
                <a:latin typeface="+mj-lt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45750" y="5859023"/>
            <a:ext cx="2100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+mj-lt"/>
              </a:rPr>
              <a:t>Санкт-Петербург</a:t>
            </a:r>
          </a:p>
          <a:p>
            <a:pPr algn="ctr"/>
            <a:r>
              <a:rPr lang="ru-RU" sz="2000" dirty="0" smtClean="0">
                <a:latin typeface="+mj-lt"/>
              </a:rPr>
              <a:t>2019</a:t>
            </a:r>
            <a:endParaRPr lang="ru-RU" sz="2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272" y="235975"/>
            <a:ext cx="117774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+mj-lt"/>
              </a:rPr>
              <a:t>ФЕДЕРАЛЬНОЕ АГЕНТСТВО СВЯЗИ</a:t>
            </a:r>
          </a:p>
          <a:p>
            <a:pPr algn="ctr"/>
            <a:r>
              <a:rPr lang="ru-RU" dirty="0" smtClean="0">
                <a:latin typeface="+mj-lt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dirty="0" smtClean="0">
                <a:latin typeface="+mj-lt"/>
              </a:rPr>
              <a:t>«САНКТ-ПЕТЕРБУРГСКИЙ ГОСУДАРСТВЕННЫЙ УНИВЕРСИТЕТ ТЕЛЕКОММУНИКАЦИЙ ИМ. ПРОФ. М.А. БОНЧ-БРУЕВИЧА»</a:t>
            </a:r>
          </a:p>
          <a:p>
            <a:pPr algn="ctr"/>
            <a:r>
              <a:rPr lang="ru-RU" dirty="0" smtClean="0">
                <a:latin typeface="+mj-lt"/>
              </a:rPr>
              <a:t>(СПбГУТ)</a:t>
            </a:r>
          </a:p>
          <a:p>
            <a:pPr algn="ctr"/>
            <a:r>
              <a:rPr lang="ru-RU" dirty="0" smtClean="0">
                <a:latin typeface="+mj-lt"/>
              </a:rPr>
              <a:t>Кафедра безопасности информационных систем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110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230381"/>
            <a:ext cx="4448072" cy="1008114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Актуальность</a:t>
            </a:r>
            <a:endParaRPr lang="ru-RU" sz="5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238495"/>
            <a:ext cx="10515600" cy="3844105"/>
          </a:xfrm>
        </p:spPr>
        <p:txBody>
          <a:bodyPr>
            <a:normAutofit fontScale="92500" lnSpcReduction="10000"/>
          </a:bodyPr>
          <a:lstStyle/>
          <a:p>
            <a:pPr indent="450000" algn="just">
              <a:lnSpc>
                <a:spcPct val="160000"/>
              </a:lnSpc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  <a:latin typeface="+mj-lt"/>
              </a:rPr>
              <a:t>Контроль посещаемости студентами занятий является неотъемлемой частью учебного процесса и часто занимает много времени. Особенно это заметно на лекционных занятиях, которые проводятся для нескольких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групп.</a:t>
            </a:r>
          </a:p>
          <a:p>
            <a:pPr indent="450000" algn="just">
              <a:lnSpc>
                <a:spcPct val="16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+mj-lt"/>
              </a:rPr>
              <a:t>Причины для разработки системы:</a:t>
            </a:r>
          </a:p>
          <a:p>
            <a:pPr marL="342900" indent="-342900" algn="just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+mj-lt"/>
              </a:rPr>
              <a:t>Рутинность процесса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;</a:t>
            </a:r>
          </a:p>
          <a:p>
            <a:pPr marL="342900" indent="-342900" algn="just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+mj-lt"/>
              </a:rPr>
              <a:t>Громоздкость бумажных носителей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;</a:t>
            </a:r>
          </a:p>
          <a:p>
            <a:pPr marL="342900" indent="-342900" algn="just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+mj-lt"/>
              </a:rPr>
              <a:t>Вероятность ошибки из-за человеческого фактора.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7505-670B-49EE-96ED-9B87DFB5DE86}" type="slidenum">
              <a:rPr lang="ru-RU" sz="1800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41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310225"/>
            <a:ext cx="5524705" cy="94912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Цели и задачи</a:t>
            </a:r>
            <a:endParaRPr lang="ru-RU" sz="5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304744"/>
            <a:ext cx="10515600" cy="5051605"/>
          </a:xfrm>
        </p:spPr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tx1"/>
                </a:solidFill>
              </a:rPr>
              <a:t>Цель курсового проекта – создание системы электронного учета посещаемости студентов.</a:t>
            </a:r>
          </a:p>
          <a:p>
            <a:r>
              <a:rPr lang="ru-RU" dirty="0">
                <a:solidFill>
                  <a:schemeClr val="tx1"/>
                </a:solidFill>
              </a:rPr>
              <a:t>В рамках курсового проекта поставлены следующие задачи: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разработка </a:t>
            </a:r>
            <a:r>
              <a:rPr lang="ru-RU" dirty="0">
                <a:solidFill>
                  <a:schemeClr val="tx1"/>
                </a:solidFill>
              </a:rPr>
              <a:t>системы ввода данных для системы электронного учета посещаемости;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разработка </a:t>
            </a:r>
            <a:r>
              <a:rPr lang="ru-RU" dirty="0">
                <a:solidFill>
                  <a:schemeClr val="tx1"/>
                </a:solidFill>
              </a:rPr>
              <a:t>системы вывода данных </a:t>
            </a:r>
            <a:r>
              <a:rPr lang="ru-RU" dirty="0" smtClean="0">
                <a:solidFill>
                  <a:schemeClr val="tx1"/>
                </a:solidFill>
              </a:rPr>
              <a:t>для </a:t>
            </a:r>
            <a:r>
              <a:rPr lang="ru-RU" dirty="0">
                <a:solidFill>
                  <a:schemeClr val="tx1"/>
                </a:solidFill>
              </a:rPr>
              <a:t>системы электронного учета посещаемости;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разработка </a:t>
            </a:r>
            <a:r>
              <a:rPr lang="ru-RU" dirty="0">
                <a:solidFill>
                  <a:schemeClr val="tx1"/>
                </a:solidFill>
              </a:rPr>
              <a:t>шаблона документа для формирования журнала посещаемости группы в системе электронного учета посещаемости.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построение </a:t>
            </a:r>
            <a:r>
              <a:rPr lang="ru-RU" dirty="0">
                <a:solidFill>
                  <a:schemeClr val="tx1"/>
                </a:solidFill>
              </a:rPr>
              <a:t>базы данных для хранения информации о расписании и группах;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анализ </a:t>
            </a:r>
            <a:r>
              <a:rPr lang="ru-RU" dirty="0">
                <a:solidFill>
                  <a:schemeClr val="tx1"/>
                </a:solidFill>
              </a:rPr>
              <a:t>дальнейшей разработки проекта;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написание </a:t>
            </a:r>
            <a:r>
              <a:rPr lang="ru-RU" dirty="0">
                <a:solidFill>
                  <a:schemeClr val="tx1"/>
                </a:solidFill>
              </a:rPr>
              <a:t>руководства пользователя и руководства разработчика для удобной работы с системой и возможности ее расширения.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7505-670B-49EE-96ED-9B87DFB5DE86}" type="slidenum">
              <a:rPr lang="ru-RU" sz="1800" smtClean="0"/>
              <a:t>3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77465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319" y="425668"/>
            <a:ext cx="7728826" cy="857578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Инструменты разработки</a:t>
            </a:r>
            <a:endParaRPr lang="ru-RU" sz="5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0319" y="1756212"/>
            <a:ext cx="10657490" cy="1917154"/>
          </a:xfrm>
        </p:spPr>
        <p:txBody>
          <a:bodyPr>
            <a:noAutofit/>
          </a:bodyPr>
          <a:lstStyle/>
          <a:p>
            <a:pPr indent="450000" algn="just">
              <a:lnSpc>
                <a:spcPct val="100000"/>
              </a:lnSpc>
            </a:pPr>
            <a:r>
              <a:rPr lang="ru-RU" sz="2800" dirty="0" smtClean="0">
                <a:solidFill>
                  <a:schemeClr val="tx1"/>
                </a:solidFill>
              </a:rPr>
              <a:t>В качестве инструмента для разработки визуальной и логической составляющих системы был выбран язык программирования </a:t>
            </a:r>
            <a:r>
              <a:rPr lang="en-US" sz="2800" dirty="0" smtClean="0">
                <a:solidFill>
                  <a:schemeClr val="tx1"/>
                </a:solidFill>
              </a:rPr>
              <a:t>Python.</a:t>
            </a:r>
          </a:p>
          <a:p>
            <a:pPr algn="just">
              <a:lnSpc>
                <a:spcPct val="100000"/>
              </a:lnSpc>
            </a:pPr>
            <a:r>
              <a:rPr lang="ru-RU" sz="2800" dirty="0" smtClean="0">
                <a:solidFill>
                  <a:schemeClr val="tx1"/>
                </a:solidFill>
              </a:rPr>
              <a:t>В качестве языка описания базы данных был выбран </a:t>
            </a:r>
            <a:r>
              <a:rPr lang="en-US" sz="2800" dirty="0" smtClean="0">
                <a:solidFill>
                  <a:schemeClr val="tx1"/>
                </a:solidFill>
              </a:rPr>
              <a:t>SQLite.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7505-670B-49EE-96ED-9B87DFB5DE86}" type="slidenum">
              <a:rPr lang="ru-RU" sz="1800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668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362607"/>
            <a:ext cx="4386536" cy="8733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787" y="1740447"/>
            <a:ext cx="6375509" cy="3712111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7505-670B-49EE-96ED-9B87DFB5DE86}" type="slidenum">
              <a:rPr lang="ru-RU" sz="1800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69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268013"/>
            <a:ext cx="3834743" cy="983703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Интерфейс</a:t>
            </a:r>
            <a:endParaRPr lang="ru-RU" sz="5400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1960" r="1635" b="2788"/>
          <a:stretch/>
        </p:blipFill>
        <p:spPr bwMode="auto">
          <a:xfrm>
            <a:off x="831850" y="1274289"/>
            <a:ext cx="3282950" cy="30742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21671"/>
          <a:stretch/>
        </p:blipFill>
        <p:spPr>
          <a:xfrm>
            <a:off x="4666592" y="1274289"/>
            <a:ext cx="6128411" cy="4306704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7505-670B-49EE-96ED-9B87DFB5DE86}" type="slidenum">
              <a:rPr lang="ru-RU" sz="1800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2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599089"/>
            <a:ext cx="10515600" cy="810282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Рекомендации по дальнейшей разработке</a:t>
            </a: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409371"/>
            <a:ext cx="10046357" cy="272119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Система может иметь следующие доработки: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Введение процесса регистрации и аутентификации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Расширение графического интерфейса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Введение почтовой рассылки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Введение возможности проведения аналитической работы с данными (построение графиков, отчетов)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7505-670B-49EE-96ED-9B87DFB5DE86}" type="slidenum">
              <a:rPr lang="ru-RU" sz="1800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63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331076"/>
            <a:ext cx="3897805" cy="904875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Заключение</a:t>
            </a:r>
            <a:endParaRPr lang="ru-RU" sz="5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235951"/>
            <a:ext cx="10515600" cy="4853699"/>
          </a:xfrm>
        </p:spPr>
        <p:txBody>
          <a:bodyPr>
            <a:normAutofit lnSpcReduction="10000"/>
          </a:bodyPr>
          <a:lstStyle/>
          <a:p>
            <a:pPr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</a:rPr>
              <a:t>В ходе работы над курсовым проектом были выполнены следующие задачи: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составлено техническое задание на разработку системы электронного учета посещаемости занятий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с</a:t>
            </a:r>
            <a:r>
              <a:rPr lang="ru-RU" dirty="0" smtClean="0">
                <a:solidFill>
                  <a:schemeClr val="tx1"/>
                </a:solidFill>
              </a:rPr>
              <a:t>проектирована база данных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р</a:t>
            </a:r>
            <a:r>
              <a:rPr lang="ru-RU" dirty="0" smtClean="0">
                <a:solidFill>
                  <a:schemeClr val="tx1"/>
                </a:solidFill>
              </a:rPr>
              <a:t>азработано руководство пользователя с подробным описанием работы с системой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р</a:t>
            </a:r>
            <a:r>
              <a:rPr lang="ru-RU" dirty="0" smtClean="0">
                <a:solidFill>
                  <a:schemeClr val="tx1"/>
                </a:solidFill>
              </a:rPr>
              <a:t>азработано руководство разработчика с подробным описанием работы всех модулей кода системы.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7505-670B-49EE-96ED-9B87DFB5DE86}" type="slidenum">
              <a:rPr lang="ru-RU" sz="1800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58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869</TotalTime>
  <Words>298</Words>
  <Application>Microsoft Office PowerPoint</Application>
  <PresentationFormat>Широкоэкранный</PresentationFormat>
  <Paragraphs>51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Курсовой проект на тему: «Разработка системы электронного учета посещаемости занятий»</vt:lpstr>
      <vt:lpstr>Актуальность</vt:lpstr>
      <vt:lpstr>Цели и задачи</vt:lpstr>
      <vt:lpstr>Инструменты разработки</vt:lpstr>
      <vt:lpstr>База данных</vt:lpstr>
      <vt:lpstr>Интерфейс</vt:lpstr>
      <vt:lpstr>Рекомендации по дальнейшей разработке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на тему: «Разработка системы электронного учета посещаемости занятий»</dc:title>
  <dc:creator>User</dc:creator>
  <cp:lastModifiedBy>User</cp:lastModifiedBy>
  <cp:revision>13</cp:revision>
  <dcterms:created xsi:type="dcterms:W3CDTF">2019-12-23T06:45:21Z</dcterms:created>
  <dcterms:modified xsi:type="dcterms:W3CDTF">2019-12-24T08:02:51Z</dcterms:modified>
</cp:coreProperties>
</file>