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3/24/2018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3/24/2018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3/24/2018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3/24/2018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2550459"/>
            <a:ext cx="9454774" cy="1325969"/>
          </a:xfrm>
        </p:spPr>
        <p:txBody>
          <a:bodyPr/>
          <a:lstStyle/>
          <a:p>
            <a:pPr algn="ctr"/>
            <a:r>
              <a:rPr lang="fr-FR" dirty="0" smtClean="0"/>
              <a:t>Introduction à PHP</a:t>
            </a:r>
            <a:endParaRPr lang="fr-FR" dirty="0"/>
          </a:p>
        </p:txBody>
      </p:sp>
    </p:spTree>
    <p:extLst>
      <p:ext uri="{BB962C8B-B14F-4D97-AF65-F5344CB8AC3E}">
        <p14:creationId xmlns:p14="http://schemas.microsoft.com/office/powerpoint/2010/main" val="18294793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Opérateurs des chaînes de caractères</a:t>
            </a:r>
            <a:endParaRPr lang="fr-FR" b="1" dirty="0"/>
          </a:p>
        </p:txBody>
      </p:sp>
      <p:pic>
        <p:nvPicPr>
          <p:cNvPr id="4" name="Image 3"/>
          <p:cNvPicPr>
            <a:picLocks noChangeAspect="1"/>
          </p:cNvPicPr>
          <p:nvPr/>
        </p:nvPicPr>
        <p:blipFill>
          <a:blip r:embed="rId2"/>
          <a:stretch>
            <a:fillRect/>
          </a:stretch>
        </p:blipFill>
        <p:spPr>
          <a:xfrm>
            <a:off x="1103312" y="2484945"/>
            <a:ext cx="10064862" cy="3120517"/>
          </a:xfrm>
          <a:prstGeom prst="rect">
            <a:avLst/>
          </a:prstGeom>
        </p:spPr>
      </p:pic>
    </p:spTree>
    <p:extLst>
      <p:ext uri="{BB962C8B-B14F-4D97-AF65-F5344CB8AC3E}">
        <p14:creationId xmlns:p14="http://schemas.microsoft.com/office/powerpoint/2010/main" val="686612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Incrémentation et décrémentation</a:t>
            </a:r>
            <a:endParaRPr lang="fr-FR" b="1" dirty="0"/>
          </a:p>
        </p:txBody>
      </p:sp>
      <p:pic>
        <p:nvPicPr>
          <p:cNvPr id="6" name="Image 5"/>
          <p:cNvPicPr>
            <a:picLocks noChangeAspect="1"/>
          </p:cNvPicPr>
          <p:nvPr/>
        </p:nvPicPr>
        <p:blipFill>
          <a:blip r:embed="rId2"/>
          <a:stretch>
            <a:fillRect/>
          </a:stretch>
        </p:blipFill>
        <p:spPr>
          <a:xfrm>
            <a:off x="1103312" y="2563432"/>
            <a:ext cx="8400022" cy="2963308"/>
          </a:xfrm>
          <a:prstGeom prst="rect">
            <a:avLst/>
          </a:prstGeom>
        </p:spPr>
      </p:pic>
    </p:spTree>
    <p:extLst>
      <p:ext uri="{BB962C8B-B14F-4D97-AF65-F5344CB8AC3E}">
        <p14:creationId xmlns:p14="http://schemas.microsoft.com/office/powerpoint/2010/main" val="26477365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opérateurs de comparaison</a:t>
            </a:r>
            <a:endParaRPr lang="fr-FR" b="1" dirty="0"/>
          </a:p>
        </p:txBody>
      </p:sp>
      <p:pic>
        <p:nvPicPr>
          <p:cNvPr id="4" name="Image 3"/>
          <p:cNvPicPr>
            <a:picLocks noChangeAspect="1"/>
          </p:cNvPicPr>
          <p:nvPr/>
        </p:nvPicPr>
        <p:blipFill>
          <a:blip r:embed="rId2"/>
          <a:stretch>
            <a:fillRect/>
          </a:stretch>
        </p:blipFill>
        <p:spPr>
          <a:xfrm>
            <a:off x="1103312" y="2414330"/>
            <a:ext cx="8349552" cy="4246446"/>
          </a:xfrm>
          <a:prstGeom prst="rect">
            <a:avLst/>
          </a:prstGeom>
        </p:spPr>
      </p:pic>
    </p:spTree>
    <p:extLst>
      <p:ext uri="{BB962C8B-B14F-4D97-AF65-F5344CB8AC3E}">
        <p14:creationId xmlns:p14="http://schemas.microsoft.com/office/powerpoint/2010/main" val="30654407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opérateurs logiques</a:t>
            </a:r>
            <a:endParaRPr lang="fr-FR" b="1" dirty="0"/>
          </a:p>
        </p:txBody>
      </p:sp>
      <p:pic>
        <p:nvPicPr>
          <p:cNvPr id="5" name="Image 4"/>
          <p:cNvPicPr>
            <a:picLocks noChangeAspect="1"/>
          </p:cNvPicPr>
          <p:nvPr/>
        </p:nvPicPr>
        <p:blipFill>
          <a:blip r:embed="rId2"/>
          <a:stretch>
            <a:fillRect/>
          </a:stretch>
        </p:blipFill>
        <p:spPr>
          <a:xfrm>
            <a:off x="1103312" y="2297697"/>
            <a:ext cx="9098523" cy="4452350"/>
          </a:xfrm>
          <a:prstGeom prst="rect">
            <a:avLst/>
          </a:prstGeom>
        </p:spPr>
      </p:pic>
    </p:spTree>
    <p:extLst>
      <p:ext uri="{BB962C8B-B14F-4D97-AF65-F5344CB8AC3E}">
        <p14:creationId xmlns:p14="http://schemas.microsoft.com/office/powerpoint/2010/main" val="5074688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conditions</a:t>
            </a:r>
            <a:endParaRPr lang="fr-FR" b="1" dirty="0"/>
          </a:p>
        </p:txBody>
      </p:sp>
      <p:pic>
        <p:nvPicPr>
          <p:cNvPr id="4" name="Image 3"/>
          <p:cNvPicPr>
            <a:picLocks noChangeAspect="1"/>
          </p:cNvPicPr>
          <p:nvPr/>
        </p:nvPicPr>
        <p:blipFill>
          <a:blip r:embed="rId2"/>
          <a:stretch>
            <a:fillRect/>
          </a:stretch>
        </p:blipFill>
        <p:spPr>
          <a:xfrm>
            <a:off x="1103312" y="2486154"/>
            <a:ext cx="10288097" cy="3314011"/>
          </a:xfrm>
          <a:prstGeom prst="rect">
            <a:avLst/>
          </a:prstGeom>
        </p:spPr>
      </p:pic>
    </p:spTree>
    <p:extLst>
      <p:ext uri="{BB962C8B-B14F-4D97-AF65-F5344CB8AC3E}">
        <p14:creationId xmlns:p14="http://schemas.microsoft.com/office/powerpoint/2010/main" val="3597413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Switch</a:t>
            </a:r>
            <a:endParaRPr lang="fr-FR" b="1" dirty="0"/>
          </a:p>
        </p:txBody>
      </p:sp>
      <p:pic>
        <p:nvPicPr>
          <p:cNvPr id="5" name="Image 4"/>
          <p:cNvPicPr>
            <a:picLocks noChangeAspect="1"/>
          </p:cNvPicPr>
          <p:nvPr/>
        </p:nvPicPr>
        <p:blipFill>
          <a:blip r:embed="rId2"/>
          <a:stretch>
            <a:fillRect/>
          </a:stretch>
        </p:blipFill>
        <p:spPr>
          <a:xfrm>
            <a:off x="1103312" y="2360139"/>
            <a:ext cx="8321488" cy="3959418"/>
          </a:xfrm>
          <a:prstGeom prst="rect">
            <a:avLst/>
          </a:prstGeom>
        </p:spPr>
      </p:pic>
    </p:spTree>
    <p:extLst>
      <p:ext uri="{BB962C8B-B14F-4D97-AF65-F5344CB8AC3E}">
        <p14:creationId xmlns:p14="http://schemas.microsoft.com/office/powerpoint/2010/main" val="31410815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boucles While &amp; Do - While</a:t>
            </a:r>
            <a:endParaRPr lang="fr-FR" b="1" dirty="0"/>
          </a:p>
        </p:txBody>
      </p:sp>
      <p:pic>
        <p:nvPicPr>
          <p:cNvPr id="4" name="Image 3"/>
          <p:cNvPicPr>
            <a:picLocks noChangeAspect="1"/>
          </p:cNvPicPr>
          <p:nvPr/>
        </p:nvPicPr>
        <p:blipFill>
          <a:blip r:embed="rId2"/>
          <a:stretch>
            <a:fillRect/>
          </a:stretch>
        </p:blipFill>
        <p:spPr>
          <a:xfrm>
            <a:off x="1103312" y="2255401"/>
            <a:ext cx="9948063" cy="4375652"/>
          </a:xfrm>
          <a:prstGeom prst="rect">
            <a:avLst/>
          </a:prstGeom>
        </p:spPr>
      </p:pic>
    </p:spTree>
    <p:extLst>
      <p:ext uri="{BB962C8B-B14F-4D97-AF65-F5344CB8AC3E}">
        <p14:creationId xmlns:p14="http://schemas.microsoft.com/office/powerpoint/2010/main" val="4082468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La boucle For</a:t>
            </a:r>
            <a:endParaRPr lang="fr-FR" b="1" dirty="0"/>
          </a:p>
        </p:txBody>
      </p:sp>
      <p:pic>
        <p:nvPicPr>
          <p:cNvPr id="5" name="Image 4"/>
          <p:cNvPicPr>
            <a:picLocks noChangeAspect="1"/>
          </p:cNvPicPr>
          <p:nvPr/>
        </p:nvPicPr>
        <p:blipFill>
          <a:blip r:embed="rId2"/>
          <a:stretch>
            <a:fillRect/>
          </a:stretch>
        </p:blipFill>
        <p:spPr>
          <a:xfrm>
            <a:off x="1103312" y="2418982"/>
            <a:ext cx="10635710" cy="2224736"/>
          </a:xfrm>
          <a:prstGeom prst="rect">
            <a:avLst/>
          </a:prstGeom>
        </p:spPr>
      </p:pic>
    </p:spTree>
    <p:extLst>
      <p:ext uri="{BB962C8B-B14F-4D97-AF65-F5344CB8AC3E}">
        <p14:creationId xmlns:p14="http://schemas.microsoft.com/office/powerpoint/2010/main" val="1252419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3036" y="2640106"/>
            <a:ext cx="10685929" cy="1400530"/>
          </a:xfrm>
        </p:spPr>
        <p:txBody>
          <a:bodyPr/>
          <a:lstStyle/>
          <a:p>
            <a:pPr algn="ctr"/>
            <a:r>
              <a:rPr lang="fr-FR" sz="4800" dirty="0" smtClean="0"/>
              <a:t>Tableaux, fonctions, dates et variables superglobales</a:t>
            </a:r>
            <a:endParaRPr lang="fr-FR" sz="4800" dirty="0"/>
          </a:p>
        </p:txBody>
      </p:sp>
    </p:spTree>
    <p:extLst>
      <p:ext uri="{BB962C8B-B14F-4D97-AF65-F5344CB8AC3E}">
        <p14:creationId xmlns:p14="http://schemas.microsoft.com/office/powerpoint/2010/main" val="1658629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Utilisation du type Array</a:t>
            </a:r>
            <a:endParaRPr lang="fr-FR" b="1" dirty="0"/>
          </a:p>
        </p:txBody>
      </p:sp>
      <p:pic>
        <p:nvPicPr>
          <p:cNvPr id="6" name="Image 5"/>
          <p:cNvPicPr>
            <a:picLocks noChangeAspect="1"/>
          </p:cNvPicPr>
          <p:nvPr/>
        </p:nvPicPr>
        <p:blipFill>
          <a:blip r:embed="rId2"/>
          <a:stretch>
            <a:fillRect/>
          </a:stretch>
        </p:blipFill>
        <p:spPr>
          <a:xfrm>
            <a:off x="1103312" y="2389003"/>
            <a:ext cx="7835136" cy="4096961"/>
          </a:xfrm>
          <a:prstGeom prst="rect">
            <a:avLst/>
          </a:prstGeom>
        </p:spPr>
      </p:pic>
    </p:spTree>
    <p:extLst>
      <p:ext uri="{BB962C8B-B14F-4D97-AF65-F5344CB8AC3E}">
        <p14:creationId xmlns:p14="http://schemas.microsoft.com/office/powerpoint/2010/main" val="1513226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PHP ?</a:t>
            </a:r>
            <a:endParaRPr lang="fr-FR" dirty="0"/>
          </a:p>
        </p:txBody>
      </p:sp>
      <p:sp>
        <p:nvSpPr>
          <p:cNvPr id="3" name="Espace réservé du contenu 2"/>
          <p:cNvSpPr>
            <a:spLocks noGrp="1"/>
          </p:cNvSpPr>
          <p:nvPr>
            <p:ph idx="1"/>
          </p:nvPr>
        </p:nvSpPr>
        <p:spPr/>
        <p:txBody>
          <a:bodyPr/>
          <a:lstStyle/>
          <a:p>
            <a:r>
              <a:rPr lang="fr-FR" dirty="0" smtClean="0"/>
              <a:t>Langage de programmation côté serveur</a:t>
            </a:r>
          </a:p>
          <a:p>
            <a:pPr marL="0" indent="0">
              <a:buNone/>
            </a:pPr>
            <a:endParaRPr lang="fr-FR" dirty="0" smtClean="0"/>
          </a:p>
          <a:p>
            <a:r>
              <a:rPr lang="fr-FR" dirty="0" smtClean="0"/>
              <a:t>Langage interprété</a:t>
            </a:r>
          </a:p>
          <a:p>
            <a:pPr lvl="1">
              <a:lnSpc>
                <a:spcPct val="150000"/>
              </a:lnSpc>
            </a:pPr>
            <a:r>
              <a:rPr lang="fr-FR" dirty="0" smtClean="0"/>
              <a:t>Le serveur interprète le code PHP des pages web demandées puis génère du code (HTML et CSS par exemple) et des données pouvant être interprétés et rendues par un navigateur</a:t>
            </a:r>
          </a:p>
          <a:p>
            <a:endParaRPr lang="fr-FR" dirty="0"/>
          </a:p>
        </p:txBody>
      </p:sp>
    </p:spTree>
    <p:extLst>
      <p:ext uri="{BB962C8B-B14F-4D97-AF65-F5344CB8AC3E}">
        <p14:creationId xmlns:p14="http://schemas.microsoft.com/office/powerpoint/2010/main" val="969101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Parcourir un tableau – Les boucles for &amp; foreach</a:t>
            </a:r>
            <a:endParaRPr lang="fr-FR" b="1" dirty="0"/>
          </a:p>
        </p:txBody>
      </p:sp>
      <p:pic>
        <p:nvPicPr>
          <p:cNvPr id="5" name="Image 4"/>
          <p:cNvPicPr>
            <a:picLocks noChangeAspect="1"/>
          </p:cNvPicPr>
          <p:nvPr/>
        </p:nvPicPr>
        <p:blipFill>
          <a:blip r:embed="rId2"/>
          <a:stretch>
            <a:fillRect/>
          </a:stretch>
        </p:blipFill>
        <p:spPr>
          <a:xfrm>
            <a:off x="1103312" y="2240044"/>
            <a:ext cx="7830017" cy="4496999"/>
          </a:xfrm>
          <a:prstGeom prst="rect">
            <a:avLst/>
          </a:prstGeom>
        </p:spPr>
      </p:pic>
    </p:spTree>
    <p:extLst>
      <p:ext uri="{BB962C8B-B14F-4D97-AF65-F5344CB8AC3E}">
        <p14:creationId xmlns:p14="http://schemas.microsoft.com/office/powerpoint/2010/main" val="3318340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Fonctions associées aux tableaux – Le trie</a:t>
            </a:r>
            <a:endParaRPr lang="fr-FR" b="1" dirty="0"/>
          </a:p>
        </p:txBody>
      </p:sp>
      <p:pic>
        <p:nvPicPr>
          <p:cNvPr id="6" name="Image 5"/>
          <p:cNvPicPr>
            <a:picLocks noChangeAspect="1"/>
          </p:cNvPicPr>
          <p:nvPr/>
        </p:nvPicPr>
        <p:blipFill>
          <a:blip r:embed="rId2"/>
          <a:stretch>
            <a:fillRect/>
          </a:stretch>
        </p:blipFill>
        <p:spPr>
          <a:xfrm>
            <a:off x="1103312" y="2468133"/>
            <a:ext cx="9994994" cy="2916726"/>
          </a:xfrm>
          <a:prstGeom prst="rect">
            <a:avLst/>
          </a:prstGeom>
        </p:spPr>
      </p:pic>
    </p:spTree>
    <p:extLst>
      <p:ext uri="{BB962C8B-B14F-4D97-AF65-F5344CB8AC3E}">
        <p14:creationId xmlns:p14="http://schemas.microsoft.com/office/powerpoint/2010/main" val="11597697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Fonctions associées aux tableaux – Les tableaux associatifs</a:t>
            </a:r>
            <a:endParaRPr lang="fr-FR" b="1" dirty="0"/>
          </a:p>
        </p:txBody>
      </p:sp>
      <p:pic>
        <p:nvPicPr>
          <p:cNvPr id="4" name="Image 3"/>
          <p:cNvPicPr>
            <a:picLocks noChangeAspect="1"/>
          </p:cNvPicPr>
          <p:nvPr/>
        </p:nvPicPr>
        <p:blipFill>
          <a:blip r:embed="rId2"/>
          <a:stretch>
            <a:fillRect/>
          </a:stretch>
        </p:blipFill>
        <p:spPr>
          <a:xfrm>
            <a:off x="1103312" y="2582696"/>
            <a:ext cx="10448455" cy="3310500"/>
          </a:xfrm>
          <a:prstGeom prst="rect">
            <a:avLst/>
          </a:prstGeom>
        </p:spPr>
      </p:pic>
    </p:spTree>
    <p:extLst>
      <p:ext uri="{BB962C8B-B14F-4D97-AF65-F5344CB8AC3E}">
        <p14:creationId xmlns:p14="http://schemas.microsoft.com/office/powerpoint/2010/main" val="1968859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Fonctions associées aux tableaux – in_array</a:t>
            </a:r>
            <a:endParaRPr lang="fr-FR" b="1" dirty="0"/>
          </a:p>
        </p:txBody>
      </p:sp>
      <p:pic>
        <p:nvPicPr>
          <p:cNvPr id="5" name="Image 4"/>
          <p:cNvPicPr>
            <a:picLocks noChangeAspect="1"/>
          </p:cNvPicPr>
          <p:nvPr/>
        </p:nvPicPr>
        <p:blipFill>
          <a:blip r:embed="rId2"/>
          <a:stretch>
            <a:fillRect/>
          </a:stretch>
        </p:blipFill>
        <p:spPr>
          <a:xfrm>
            <a:off x="1103312" y="2434058"/>
            <a:ext cx="9885708" cy="3934577"/>
          </a:xfrm>
          <a:prstGeom prst="rect">
            <a:avLst/>
          </a:prstGeom>
        </p:spPr>
      </p:pic>
    </p:spTree>
    <p:extLst>
      <p:ext uri="{BB962C8B-B14F-4D97-AF65-F5344CB8AC3E}">
        <p14:creationId xmlns:p14="http://schemas.microsoft.com/office/powerpoint/2010/main" val="2122237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fonctions avec et sans argument(s)</a:t>
            </a:r>
            <a:endParaRPr lang="fr-FR" b="1" dirty="0"/>
          </a:p>
        </p:txBody>
      </p:sp>
      <p:pic>
        <p:nvPicPr>
          <p:cNvPr id="6" name="Image 5"/>
          <p:cNvPicPr>
            <a:picLocks noChangeAspect="1"/>
          </p:cNvPicPr>
          <p:nvPr/>
        </p:nvPicPr>
        <p:blipFill>
          <a:blip r:embed="rId2"/>
          <a:stretch>
            <a:fillRect/>
          </a:stretch>
        </p:blipFill>
        <p:spPr>
          <a:xfrm>
            <a:off x="1103312" y="2171453"/>
            <a:ext cx="9152312" cy="4615795"/>
          </a:xfrm>
          <a:prstGeom prst="rect">
            <a:avLst/>
          </a:prstGeom>
        </p:spPr>
      </p:pic>
    </p:spTree>
    <p:extLst>
      <p:ext uri="{BB962C8B-B14F-4D97-AF65-F5344CB8AC3E}">
        <p14:creationId xmlns:p14="http://schemas.microsoft.com/office/powerpoint/2010/main" val="1878828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fonctions avec retour</a:t>
            </a:r>
            <a:endParaRPr lang="fr-FR" b="1" dirty="0"/>
          </a:p>
        </p:txBody>
      </p:sp>
      <p:pic>
        <p:nvPicPr>
          <p:cNvPr id="4" name="Image 3"/>
          <p:cNvPicPr>
            <a:picLocks noChangeAspect="1"/>
          </p:cNvPicPr>
          <p:nvPr/>
        </p:nvPicPr>
        <p:blipFill>
          <a:blip r:embed="rId2"/>
          <a:stretch>
            <a:fillRect/>
          </a:stretch>
        </p:blipFill>
        <p:spPr>
          <a:xfrm>
            <a:off x="1103312" y="2408439"/>
            <a:ext cx="7463397" cy="2505060"/>
          </a:xfrm>
          <a:prstGeom prst="rect">
            <a:avLst/>
          </a:prstGeom>
        </p:spPr>
      </p:pic>
    </p:spTree>
    <p:extLst>
      <p:ext uri="{BB962C8B-B14F-4D97-AF65-F5344CB8AC3E}">
        <p14:creationId xmlns:p14="http://schemas.microsoft.com/office/powerpoint/2010/main" val="4232850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La portée des variables</a:t>
            </a:r>
            <a:endParaRPr lang="fr-FR" b="1" dirty="0"/>
          </a:p>
        </p:txBody>
      </p:sp>
      <p:pic>
        <p:nvPicPr>
          <p:cNvPr id="5" name="Image 4"/>
          <p:cNvPicPr>
            <a:picLocks noChangeAspect="1"/>
          </p:cNvPicPr>
          <p:nvPr/>
        </p:nvPicPr>
        <p:blipFill>
          <a:blip r:embed="rId2"/>
          <a:stretch>
            <a:fillRect/>
          </a:stretch>
        </p:blipFill>
        <p:spPr>
          <a:xfrm>
            <a:off x="1103312" y="2439568"/>
            <a:ext cx="9876130" cy="3123032"/>
          </a:xfrm>
          <a:prstGeom prst="rect">
            <a:avLst/>
          </a:prstGeom>
        </p:spPr>
      </p:pic>
    </p:spTree>
    <p:extLst>
      <p:ext uri="{BB962C8B-B14F-4D97-AF65-F5344CB8AC3E}">
        <p14:creationId xmlns:p14="http://schemas.microsoft.com/office/powerpoint/2010/main" val="28500956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variables globales</a:t>
            </a:r>
            <a:endParaRPr lang="fr-FR" b="1" dirty="0"/>
          </a:p>
        </p:txBody>
      </p:sp>
      <p:pic>
        <p:nvPicPr>
          <p:cNvPr id="6" name="Image 5"/>
          <p:cNvPicPr>
            <a:picLocks noChangeAspect="1"/>
          </p:cNvPicPr>
          <p:nvPr/>
        </p:nvPicPr>
        <p:blipFill>
          <a:blip r:embed="rId2"/>
          <a:stretch>
            <a:fillRect/>
          </a:stretch>
        </p:blipFill>
        <p:spPr>
          <a:xfrm>
            <a:off x="1103312" y="2387781"/>
            <a:ext cx="7158597" cy="2754318"/>
          </a:xfrm>
          <a:prstGeom prst="rect">
            <a:avLst/>
          </a:prstGeom>
        </p:spPr>
      </p:pic>
    </p:spTree>
    <p:extLst>
      <p:ext uri="{BB962C8B-B14F-4D97-AF65-F5344CB8AC3E}">
        <p14:creationId xmlns:p14="http://schemas.microsoft.com/office/powerpoint/2010/main" val="21965951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variables statiques</a:t>
            </a:r>
            <a:endParaRPr lang="fr-FR" b="1" dirty="0"/>
          </a:p>
        </p:txBody>
      </p:sp>
      <p:pic>
        <p:nvPicPr>
          <p:cNvPr id="4" name="Image 3"/>
          <p:cNvPicPr>
            <a:picLocks noChangeAspect="1"/>
          </p:cNvPicPr>
          <p:nvPr/>
        </p:nvPicPr>
        <p:blipFill>
          <a:blip r:embed="rId2"/>
          <a:stretch>
            <a:fillRect/>
          </a:stretch>
        </p:blipFill>
        <p:spPr>
          <a:xfrm>
            <a:off x="1103312" y="2322350"/>
            <a:ext cx="8317372" cy="4378768"/>
          </a:xfrm>
          <a:prstGeom prst="rect">
            <a:avLst/>
          </a:prstGeom>
        </p:spPr>
      </p:pic>
    </p:spTree>
    <p:extLst>
      <p:ext uri="{BB962C8B-B14F-4D97-AF65-F5344CB8AC3E}">
        <p14:creationId xmlns:p14="http://schemas.microsoft.com/office/powerpoint/2010/main" val="2362567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et les fonctions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Passage par référence</a:t>
            </a:r>
            <a:endParaRPr lang="fr-FR" b="1" dirty="0"/>
          </a:p>
        </p:txBody>
      </p:sp>
      <p:pic>
        <p:nvPicPr>
          <p:cNvPr id="5" name="Image 4"/>
          <p:cNvPicPr>
            <a:picLocks noChangeAspect="1"/>
          </p:cNvPicPr>
          <p:nvPr/>
        </p:nvPicPr>
        <p:blipFill>
          <a:blip r:embed="rId2"/>
          <a:stretch>
            <a:fillRect/>
          </a:stretch>
        </p:blipFill>
        <p:spPr>
          <a:xfrm>
            <a:off x="1103312" y="2465574"/>
            <a:ext cx="8013840" cy="2953591"/>
          </a:xfrm>
          <a:prstGeom prst="rect">
            <a:avLst/>
          </a:prstGeom>
        </p:spPr>
      </p:pic>
    </p:spTree>
    <p:extLst>
      <p:ext uri="{BB962C8B-B14F-4D97-AF65-F5344CB8AC3E}">
        <p14:creationId xmlns:p14="http://schemas.microsoft.com/office/powerpoint/2010/main" val="2555612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 client - serveur</a:t>
            </a:r>
            <a:endParaRPr lang="fr-FR" dirty="0"/>
          </a:p>
        </p:txBody>
      </p:sp>
      <p:sp>
        <p:nvSpPr>
          <p:cNvPr id="3" name="Espace réservé du contenu 2"/>
          <p:cNvSpPr>
            <a:spLocks noGrp="1"/>
          </p:cNvSpPr>
          <p:nvPr>
            <p:ph idx="1"/>
          </p:nvPr>
        </p:nvSpPr>
        <p:spPr/>
        <p:txBody>
          <a:bodyPr/>
          <a:lstStyle/>
          <a:p>
            <a:r>
              <a:rPr lang="fr-FR" dirty="0" smtClean="0"/>
              <a:t>Site web dynamique</a:t>
            </a:r>
          </a:p>
          <a:p>
            <a:pPr lvl="1"/>
            <a:r>
              <a:rPr lang="fr-FR" dirty="0" smtClean="0"/>
              <a:t>Le client demande au serveur à voir une page web</a:t>
            </a:r>
          </a:p>
          <a:p>
            <a:pPr lvl="1"/>
            <a:r>
              <a:rPr lang="fr-FR" dirty="0" smtClean="0"/>
              <a:t>Le serveur prépare la page spécialement pour le client</a:t>
            </a:r>
          </a:p>
          <a:p>
            <a:pPr lvl="1"/>
            <a:r>
              <a:rPr lang="fr-FR" dirty="0" smtClean="0"/>
              <a:t>Le serveur lui envoie la page qu’il vient de générer</a:t>
            </a:r>
          </a:p>
          <a:p>
            <a:endParaRPr lang="fr-FR" dirty="0"/>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444" y="4464703"/>
            <a:ext cx="4762500" cy="1514475"/>
          </a:xfrm>
          <a:prstGeom prst="rect">
            <a:avLst/>
          </a:prstGeom>
        </p:spPr>
      </p:pic>
    </p:spTree>
    <p:extLst>
      <p:ext uri="{BB962C8B-B14F-4D97-AF65-F5344CB8AC3E}">
        <p14:creationId xmlns:p14="http://schemas.microsoft.com/office/powerpoint/2010/main" val="2292641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 superglobales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$GLOBALS</a:t>
            </a:r>
            <a:endParaRPr lang="fr-FR" b="1" dirty="0"/>
          </a:p>
        </p:txBody>
      </p:sp>
      <p:pic>
        <p:nvPicPr>
          <p:cNvPr id="4" name="Image 3"/>
          <p:cNvPicPr>
            <a:picLocks noChangeAspect="1"/>
          </p:cNvPicPr>
          <p:nvPr/>
        </p:nvPicPr>
        <p:blipFill>
          <a:blip r:embed="rId2"/>
          <a:stretch>
            <a:fillRect/>
          </a:stretch>
        </p:blipFill>
        <p:spPr>
          <a:xfrm>
            <a:off x="1103312" y="2237209"/>
            <a:ext cx="9377629" cy="3931727"/>
          </a:xfrm>
          <a:prstGeom prst="rect">
            <a:avLst/>
          </a:prstGeom>
        </p:spPr>
      </p:pic>
      <p:sp>
        <p:nvSpPr>
          <p:cNvPr id="6" name="ZoneTexte 5"/>
          <p:cNvSpPr txBox="1"/>
          <p:nvPr/>
        </p:nvSpPr>
        <p:spPr>
          <a:xfrm>
            <a:off x="1149262" y="6349296"/>
            <a:ext cx="9377629" cy="338554"/>
          </a:xfrm>
          <a:prstGeom prst="rect">
            <a:avLst/>
          </a:prstGeom>
          <a:noFill/>
        </p:spPr>
        <p:txBody>
          <a:bodyPr wrap="square" rtlCol="0">
            <a:spAutoFit/>
          </a:bodyPr>
          <a:lstStyle/>
          <a:p>
            <a:pPr algn="ctr"/>
            <a:r>
              <a:rPr lang="fr-FR" sz="1600" b="1" dirty="0"/>
              <a:t>$GLOBALS</a:t>
            </a:r>
            <a:r>
              <a:rPr lang="fr-FR" sz="1600" dirty="0"/>
              <a:t> </a:t>
            </a:r>
            <a:r>
              <a:rPr lang="fr-FR" sz="1600" dirty="0" smtClean="0"/>
              <a:t>- Référence </a:t>
            </a:r>
            <a:r>
              <a:rPr lang="fr-FR" sz="1600" dirty="0"/>
              <a:t>toutes les variables disponibles dans un contexte global</a:t>
            </a:r>
            <a:endParaRPr lang="fr-FR" sz="1600" dirty="0"/>
          </a:p>
        </p:txBody>
      </p:sp>
    </p:spTree>
    <p:extLst>
      <p:ext uri="{BB962C8B-B14F-4D97-AF65-F5344CB8AC3E}">
        <p14:creationId xmlns:p14="http://schemas.microsoft.com/office/powerpoint/2010/main" val="2021594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variables superglobales</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$_SERVER</a:t>
            </a:r>
            <a:endParaRPr lang="fr-FR" b="1" dirty="0"/>
          </a:p>
        </p:txBody>
      </p:sp>
      <p:sp>
        <p:nvSpPr>
          <p:cNvPr id="6" name="ZoneTexte 5"/>
          <p:cNvSpPr txBox="1"/>
          <p:nvPr/>
        </p:nvSpPr>
        <p:spPr>
          <a:xfrm>
            <a:off x="1103312" y="5331905"/>
            <a:ext cx="10929176" cy="784189"/>
          </a:xfrm>
          <a:prstGeom prst="rect">
            <a:avLst/>
          </a:prstGeom>
          <a:noFill/>
        </p:spPr>
        <p:txBody>
          <a:bodyPr wrap="square" rtlCol="0">
            <a:spAutoFit/>
          </a:bodyPr>
          <a:lstStyle/>
          <a:p>
            <a:pPr algn="ctr">
              <a:lnSpc>
                <a:spcPct val="150000"/>
              </a:lnSpc>
            </a:pPr>
            <a:r>
              <a:rPr lang="fr-FR" sz="1600" dirty="0"/>
              <a:t>$_SERVER est un tableau contenant des informations comme les en-têtes, dossiers et chemins du script. </a:t>
            </a:r>
            <a:endParaRPr lang="fr-FR" sz="1600" dirty="0" smtClean="0"/>
          </a:p>
          <a:p>
            <a:pPr algn="ctr">
              <a:lnSpc>
                <a:spcPct val="150000"/>
              </a:lnSpc>
            </a:pPr>
            <a:r>
              <a:rPr lang="fr-FR" sz="1600" dirty="0" smtClean="0"/>
              <a:t>Les </a:t>
            </a:r>
            <a:r>
              <a:rPr lang="fr-FR" sz="1600" dirty="0"/>
              <a:t>entrées de ce tableau sont créées par le serveur web</a:t>
            </a:r>
            <a:r>
              <a:rPr lang="fr-FR" sz="1600" dirty="0" smtClean="0"/>
              <a:t>. La liste ci-dessus est </a:t>
            </a:r>
            <a:r>
              <a:rPr lang="fr-FR" sz="1600" dirty="0"/>
              <a:t>non </a:t>
            </a:r>
            <a:r>
              <a:rPr lang="fr-FR" sz="1600" dirty="0" smtClean="0"/>
              <a:t>exhaustive.</a:t>
            </a:r>
            <a:endParaRPr lang="fr-FR" sz="1400" dirty="0"/>
          </a:p>
        </p:txBody>
      </p:sp>
      <p:pic>
        <p:nvPicPr>
          <p:cNvPr id="5" name="Image 4"/>
          <p:cNvPicPr>
            <a:picLocks noChangeAspect="1"/>
          </p:cNvPicPr>
          <p:nvPr/>
        </p:nvPicPr>
        <p:blipFill>
          <a:blip r:embed="rId2"/>
          <a:stretch>
            <a:fillRect/>
          </a:stretch>
        </p:blipFill>
        <p:spPr>
          <a:xfrm>
            <a:off x="1103312" y="2419462"/>
            <a:ext cx="10929176" cy="2494146"/>
          </a:xfrm>
          <a:prstGeom prst="rect">
            <a:avLst/>
          </a:prstGeom>
        </p:spPr>
      </p:pic>
    </p:spTree>
    <p:extLst>
      <p:ext uri="{BB962C8B-B14F-4D97-AF65-F5344CB8AC3E}">
        <p14:creationId xmlns:p14="http://schemas.microsoft.com/office/powerpoint/2010/main" val="3171053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dates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Affichage et modification</a:t>
            </a:r>
            <a:endParaRPr lang="fr-FR" b="1" dirty="0"/>
          </a:p>
        </p:txBody>
      </p:sp>
      <p:pic>
        <p:nvPicPr>
          <p:cNvPr id="4" name="Image 3"/>
          <p:cNvPicPr>
            <a:picLocks noChangeAspect="1"/>
          </p:cNvPicPr>
          <p:nvPr/>
        </p:nvPicPr>
        <p:blipFill>
          <a:blip r:embed="rId2"/>
          <a:stretch>
            <a:fillRect/>
          </a:stretch>
        </p:blipFill>
        <p:spPr>
          <a:xfrm>
            <a:off x="1103312" y="2375647"/>
            <a:ext cx="10481567" cy="2311545"/>
          </a:xfrm>
          <a:prstGeom prst="rect">
            <a:avLst/>
          </a:prstGeom>
        </p:spPr>
      </p:pic>
    </p:spTree>
    <p:extLst>
      <p:ext uri="{BB962C8B-B14F-4D97-AF65-F5344CB8AC3E}">
        <p14:creationId xmlns:p14="http://schemas.microsoft.com/office/powerpoint/2010/main" val="2721326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includes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Require</a:t>
            </a:r>
            <a:r>
              <a:rPr lang="fr-FR" b="1" dirty="0"/>
              <a:t> </a:t>
            </a:r>
            <a:r>
              <a:rPr lang="fr-FR" b="1" dirty="0" smtClean="0"/>
              <a:t>et include</a:t>
            </a:r>
            <a:endParaRPr lang="fr-FR" b="1" dirty="0"/>
          </a:p>
        </p:txBody>
      </p:sp>
      <p:pic>
        <p:nvPicPr>
          <p:cNvPr id="5" name="Image 4"/>
          <p:cNvPicPr>
            <a:picLocks noChangeAspect="1"/>
          </p:cNvPicPr>
          <p:nvPr/>
        </p:nvPicPr>
        <p:blipFill>
          <a:blip r:embed="rId2"/>
          <a:stretch>
            <a:fillRect/>
          </a:stretch>
        </p:blipFill>
        <p:spPr>
          <a:xfrm>
            <a:off x="1103312" y="2302129"/>
            <a:ext cx="10431446" cy="4237623"/>
          </a:xfrm>
          <a:prstGeom prst="rect">
            <a:avLst/>
          </a:prstGeom>
        </p:spPr>
      </p:pic>
    </p:spTree>
    <p:extLst>
      <p:ext uri="{BB962C8B-B14F-4D97-AF65-F5344CB8AC3E}">
        <p14:creationId xmlns:p14="http://schemas.microsoft.com/office/powerpoint/2010/main" val="4284417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3036" y="1846730"/>
            <a:ext cx="10685929" cy="1400530"/>
          </a:xfrm>
        </p:spPr>
        <p:txBody>
          <a:bodyPr/>
          <a:lstStyle/>
          <a:p>
            <a:pPr algn="ctr">
              <a:lnSpc>
                <a:spcPct val="150000"/>
              </a:lnSpc>
            </a:pPr>
            <a:r>
              <a:rPr lang="fr-FR" sz="4800" dirty="0" smtClean="0"/>
              <a:t>Les formulaires, sessions, cookies, envoi de mail et interaction avec une BDD MySQL</a:t>
            </a:r>
            <a:endParaRPr lang="fr-FR" sz="4800" dirty="0"/>
          </a:p>
        </p:txBody>
      </p:sp>
    </p:spTree>
    <p:extLst>
      <p:ext uri="{BB962C8B-B14F-4D97-AF65-F5344CB8AC3E}">
        <p14:creationId xmlns:p14="http://schemas.microsoft.com/office/powerpoint/2010/main" val="3747866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La différence entre $_POST et $_GET</a:t>
            </a:r>
            <a:endParaRPr lang="fr-FR" b="1" dirty="0"/>
          </a:p>
        </p:txBody>
      </p:sp>
      <p:sp>
        <p:nvSpPr>
          <p:cNvPr id="6" name="Espace réservé du contenu 2"/>
          <p:cNvSpPr txBox="1">
            <a:spLocks/>
          </p:cNvSpPr>
          <p:nvPr/>
        </p:nvSpPr>
        <p:spPr>
          <a:xfrm>
            <a:off x="1103311" y="2563906"/>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b="1" dirty="0" smtClean="0"/>
              <a:t>$_GET </a:t>
            </a:r>
            <a:r>
              <a:rPr lang="fr-FR" dirty="0" smtClean="0"/>
              <a:t>est un tableau de variables passées au script courant via les paramètres de l’URL.</a:t>
            </a:r>
            <a:r>
              <a:rPr lang="fr-FR" dirty="0"/>
              <a:t> Elle permet </a:t>
            </a:r>
            <a:r>
              <a:rPr lang="fr-FR" dirty="0" smtClean="0"/>
              <a:t>également de </a:t>
            </a:r>
            <a:r>
              <a:rPr lang="fr-FR" dirty="0"/>
              <a:t>récupérer les données passées à la page avec du code JavaScript.</a:t>
            </a:r>
            <a:endParaRPr lang="fr-FR" dirty="0" smtClean="0"/>
          </a:p>
          <a:p>
            <a:endParaRPr lang="fr-FR" dirty="0"/>
          </a:p>
          <a:p>
            <a:pPr marL="457200" lvl="1" indent="0">
              <a:buNone/>
            </a:pPr>
            <a:r>
              <a:rPr lang="fr-FR" dirty="0"/>
              <a:t>https</a:t>
            </a:r>
            <a:r>
              <a:rPr lang="fr-FR" dirty="0" smtClean="0"/>
              <a:t>://www.google.fr/search?source&amp;q=Hello+world</a:t>
            </a:r>
          </a:p>
          <a:p>
            <a:pPr marL="457200" lvl="1" indent="0">
              <a:buNone/>
            </a:pPr>
            <a:endParaRPr lang="fr-FR" dirty="0" smtClean="0"/>
          </a:p>
          <a:p>
            <a:r>
              <a:rPr lang="fr-FR" b="1" dirty="0" smtClean="0"/>
              <a:t>$_POST </a:t>
            </a:r>
            <a:r>
              <a:rPr lang="fr-FR" dirty="0" smtClean="0"/>
              <a:t>est un tableau de variables passées au script courant via la méthode HTTP POST. </a:t>
            </a:r>
            <a:r>
              <a:rPr lang="fr-FR" dirty="0"/>
              <a:t>E</a:t>
            </a:r>
            <a:r>
              <a:rPr lang="fr-FR" dirty="0" smtClean="0"/>
              <a:t>lle </a:t>
            </a:r>
            <a:r>
              <a:rPr lang="fr-FR" dirty="0"/>
              <a:t>est recommandée pour modifier les données sur le serveur, et pour les données </a:t>
            </a:r>
            <a:r>
              <a:rPr lang="fr-FR" dirty="0" smtClean="0"/>
              <a:t>sensible.</a:t>
            </a:r>
          </a:p>
          <a:p>
            <a:endParaRPr lang="fr-FR" b="1" dirty="0" smtClean="0"/>
          </a:p>
          <a:p>
            <a:pPr marL="0" indent="0">
              <a:buNone/>
            </a:pPr>
            <a:r>
              <a:rPr lang="fr-FR" b="1" dirty="0" smtClean="0"/>
              <a:t>	</a:t>
            </a:r>
            <a:endParaRPr lang="fr-FR" b="1" dirty="0"/>
          </a:p>
        </p:txBody>
      </p:sp>
    </p:spTree>
    <p:extLst>
      <p:ext uri="{BB962C8B-B14F-4D97-AF65-F5344CB8AC3E}">
        <p14:creationId xmlns:p14="http://schemas.microsoft.com/office/powerpoint/2010/main" val="1034486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Un petit exemple avec $_GET</a:t>
            </a:r>
            <a:endParaRPr lang="fr-FR" b="1" dirty="0"/>
          </a:p>
        </p:txBody>
      </p:sp>
      <p:pic>
        <p:nvPicPr>
          <p:cNvPr id="5" name="Image 4"/>
          <p:cNvPicPr>
            <a:picLocks noChangeAspect="1"/>
          </p:cNvPicPr>
          <p:nvPr/>
        </p:nvPicPr>
        <p:blipFill>
          <a:blip r:embed="rId2"/>
          <a:stretch>
            <a:fillRect/>
          </a:stretch>
        </p:blipFill>
        <p:spPr>
          <a:xfrm>
            <a:off x="1103312" y="2219424"/>
            <a:ext cx="10140592" cy="4407639"/>
          </a:xfrm>
          <a:prstGeom prst="rect">
            <a:avLst/>
          </a:prstGeom>
        </p:spPr>
      </p:pic>
    </p:spTree>
    <p:extLst>
      <p:ext uri="{BB962C8B-B14F-4D97-AF65-F5344CB8AC3E}">
        <p14:creationId xmlns:p14="http://schemas.microsoft.com/office/powerpoint/2010/main" val="1927004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Un petit exemple avec $_POST</a:t>
            </a:r>
            <a:endParaRPr lang="fr-FR" b="1" dirty="0"/>
          </a:p>
        </p:txBody>
      </p:sp>
      <p:pic>
        <p:nvPicPr>
          <p:cNvPr id="4" name="Image 3"/>
          <p:cNvPicPr>
            <a:picLocks noChangeAspect="1"/>
          </p:cNvPicPr>
          <p:nvPr/>
        </p:nvPicPr>
        <p:blipFill>
          <a:blip r:embed="rId2"/>
          <a:stretch>
            <a:fillRect/>
          </a:stretch>
        </p:blipFill>
        <p:spPr>
          <a:xfrm>
            <a:off x="1103312" y="2250988"/>
            <a:ext cx="8946541" cy="4502263"/>
          </a:xfrm>
          <a:prstGeom prst="rect">
            <a:avLst/>
          </a:prstGeom>
        </p:spPr>
      </p:pic>
    </p:spTree>
    <p:extLst>
      <p:ext uri="{BB962C8B-B14F-4D97-AF65-F5344CB8AC3E}">
        <p14:creationId xmlns:p14="http://schemas.microsoft.com/office/powerpoint/2010/main" val="2302807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formulaires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résultats avec $_POST et $_GET</a:t>
            </a:r>
            <a:endParaRPr lang="fr-FR" b="1" dirty="0"/>
          </a:p>
        </p:txBody>
      </p:sp>
      <p:sp>
        <p:nvSpPr>
          <p:cNvPr id="5" name="ZoneTexte 4"/>
          <p:cNvSpPr txBox="1"/>
          <p:nvPr/>
        </p:nvSpPr>
        <p:spPr>
          <a:xfrm>
            <a:off x="1103311" y="2277036"/>
            <a:ext cx="9371948" cy="2031325"/>
          </a:xfrm>
          <a:prstGeom prst="rect">
            <a:avLst/>
          </a:prstGeom>
          <a:noFill/>
        </p:spPr>
        <p:txBody>
          <a:bodyPr wrap="square" rtlCol="0">
            <a:spAutoFit/>
          </a:bodyPr>
          <a:lstStyle/>
          <a:p>
            <a:r>
              <a:rPr lang="fr-FR" dirty="0" smtClean="0"/>
              <a:t>Ce sont les mêmes. La différence se situe dans l’URL :</a:t>
            </a:r>
          </a:p>
          <a:p>
            <a:endParaRPr lang="fr-FR" dirty="0"/>
          </a:p>
          <a:p>
            <a:endParaRPr lang="fr-FR" dirty="0" smtClean="0"/>
          </a:p>
          <a:p>
            <a:pPr>
              <a:lnSpc>
                <a:spcPct val="150000"/>
              </a:lnSpc>
            </a:pPr>
            <a:r>
              <a:rPr lang="fr-FR" dirty="0"/>
              <a:t>http://</a:t>
            </a:r>
            <a:r>
              <a:rPr lang="fr-FR" dirty="0" smtClean="0"/>
              <a:t>localhost/CodingF/test.php?name=Hello&amp;age=50&amp;sport=Football</a:t>
            </a:r>
          </a:p>
          <a:p>
            <a:pPr>
              <a:lnSpc>
                <a:spcPct val="150000"/>
              </a:lnSpc>
            </a:pPr>
            <a:r>
              <a:rPr lang="fr-FR" dirty="0" smtClean="0"/>
              <a:t>&amp;submitForm=Valider</a:t>
            </a:r>
            <a:endParaRPr lang="fr-FR" dirty="0"/>
          </a:p>
          <a:p>
            <a:endParaRPr lang="fr-FR" dirty="0" smtClean="0"/>
          </a:p>
        </p:txBody>
      </p:sp>
    </p:spTree>
    <p:extLst>
      <p:ext uri="{BB962C8B-B14F-4D97-AF65-F5344CB8AC3E}">
        <p14:creationId xmlns:p14="http://schemas.microsoft.com/office/powerpoint/2010/main" val="1261596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Sessions et cookies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cookies</a:t>
            </a:r>
            <a:endParaRPr lang="fr-FR" b="1" dirty="0"/>
          </a:p>
        </p:txBody>
      </p:sp>
      <p:sp>
        <p:nvSpPr>
          <p:cNvPr id="5" name="ZoneTexte 4"/>
          <p:cNvSpPr txBox="1"/>
          <p:nvPr/>
        </p:nvSpPr>
        <p:spPr>
          <a:xfrm>
            <a:off x="1103311" y="2277036"/>
            <a:ext cx="9371948" cy="3416320"/>
          </a:xfrm>
          <a:prstGeom prst="rect">
            <a:avLst/>
          </a:prstGeom>
          <a:noFill/>
        </p:spPr>
        <p:txBody>
          <a:bodyPr wrap="square" rtlCol="0">
            <a:spAutoFit/>
          </a:bodyPr>
          <a:lstStyle/>
          <a:p>
            <a:pPr>
              <a:lnSpc>
                <a:spcPct val="150000"/>
              </a:lnSpc>
            </a:pPr>
            <a:r>
              <a:rPr lang="fr-FR" dirty="0"/>
              <a:t>Les cookies sont de petits fichiers que les sites Web mettent sur le disque dur de votre ordinateur lors de votre première visite.</a:t>
            </a:r>
          </a:p>
          <a:p>
            <a:pPr>
              <a:lnSpc>
                <a:spcPct val="150000"/>
              </a:lnSpc>
            </a:pPr>
            <a:r>
              <a:rPr lang="fr-FR" dirty="0"/>
              <a:t>Représentez-vous un cookie comme une carte d'identification qui est uniquement la vôtre. Son travail est d'indiquer au site lorsque vous y retournez. </a:t>
            </a:r>
            <a:endParaRPr lang="fr-FR" dirty="0" smtClean="0"/>
          </a:p>
          <a:p>
            <a:pPr>
              <a:lnSpc>
                <a:spcPct val="150000"/>
              </a:lnSpc>
            </a:pPr>
            <a:r>
              <a:rPr lang="fr-FR" dirty="0" smtClean="0"/>
              <a:t>La </a:t>
            </a:r>
            <a:r>
              <a:rPr lang="fr-FR" dirty="0"/>
              <a:t>plupart des sites </a:t>
            </a:r>
            <a:r>
              <a:rPr lang="fr-FR" dirty="0" smtClean="0"/>
              <a:t>Web utilisent </a:t>
            </a:r>
            <a:r>
              <a:rPr lang="fr-FR" dirty="0"/>
              <a:t>des cookies</a:t>
            </a:r>
            <a:r>
              <a:rPr lang="fr-FR" dirty="0" smtClean="0"/>
              <a:t>.</a:t>
            </a:r>
          </a:p>
          <a:p>
            <a:pPr>
              <a:lnSpc>
                <a:spcPct val="150000"/>
              </a:lnSpc>
            </a:pPr>
            <a:endParaRPr lang="fr-FR" dirty="0"/>
          </a:p>
          <a:p>
            <a:pPr>
              <a:lnSpc>
                <a:spcPct val="150000"/>
              </a:lnSpc>
            </a:pPr>
            <a:r>
              <a:rPr lang="fr-FR" dirty="0" smtClean="0"/>
              <a:t>Ils permettent, par exemple, d’enregistrer un panier sur un site e-commerce entre deux visites.</a:t>
            </a:r>
          </a:p>
        </p:txBody>
      </p:sp>
    </p:spTree>
    <p:extLst>
      <p:ext uri="{BB962C8B-B14F-4D97-AF65-F5344CB8AC3E}">
        <p14:creationId xmlns:p14="http://schemas.microsoft.com/office/powerpoint/2010/main" val="3256666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place d’un environnement de développement PHP/</a:t>
            </a:r>
            <a:r>
              <a:rPr lang="fr-FR" dirty="0"/>
              <a:t>M</a:t>
            </a:r>
            <a:r>
              <a:rPr lang="fr-FR" dirty="0" smtClean="0"/>
              <a:t>ySQL</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492" y="3025122"/>
            <a:ext cx="9669120" cy="3223040"/>
          </a:xfrm>
          <a:prstGeom prst="rect">
            <a:avLst/>
          </a:prstGeom>
        </p:spPr>
      </p:pic>
    </p:spTree>
    <p:extLst>
      <p:ext uri="{BB962C8B-B14F-4D97-AF65-F5344CB8AC3E}">
        <p14:creationId xmlns:p14="http://schemas.microsoft.com/office/powerpoint/2010/main" val="18342193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Sessions et cookies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Création, affichage et suppression du cookie</a:t>
            </a:r>
            <a:endParaRPr lang="fr-FR" b="1" dirty="0"/>
          </a:p>
        </p:txBody>
      </p:sp>
      <p:pic>
        <p:nvPicPr>
          <p:cNvPr id="6" name="Image 5"/>
          <p:cNvPicPr>
            <a:picLocks noChangeAspect="1"/>
          </p:cNvPicPr>
          <p:nvPr/>
        </p:nvPicPr>
        <p:blipFill>
          <a:blip r:embed="rId2"/>
          <a:stretch>
            <a:fillRect/>
          </a:stretch>
        </p:blipFill>
        <p:spPr>
          <a:xfrm>
            <a:off x="1103312" y="2353542"/>
            <a:ext cx="10685192" cy="4253446"/>
          </a:xfrm>
          <a:prstGeom prst="rect">
            <a:avLst/>
          </a:prstGeom>
        </p:spPr>
      </p:pic>
    </p:spTree>
    <p:extLst>
      <p:ext uri="{BB962C8B-B14F-4D97-AF65-F5344CB8AC3E}">
        <p14:creationId xmlns:p14="http://schemas.microsoft.com/office/powerpoint/2010/main" val="2731523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Sessions et cookies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Création, affichage et suppression d’une session</a:t>
            </a:r>
            <a:endParaRPr lang="fr-FR" b="1" dirty="0"/>
          </a:p>
        </p:txBody>
      </p:sp>
      <p:pic>
        <p:nvPicPr>
          <p:cNvPr id="5" name="Image 4"/>
          <p:cNvPicPr>
            <a:picLocks noChangeAspect="1"/>
          </p:cNvPicPr>
          <p:nvPr/>
        </p:nvPicPr>
        <p:blipFill>
          <a:blip r:embed="rId2"/>
          <a:stretch>
            <a:fillRect/>
          </a:stretch>
        </p:blipFill>
        <p:spPr>
          <a:xfrm>
            <a:off x="1103312" y="2256083"/>
            <a:ext cx="8536702" cy="4498823"/>
          </a:xfrm>
          <a:prstGeom prst="rect">
            <a:avLst/>
          </a:prstGeom>
        </p:spPr>
      </p:pic>
    </p:spTree>
    <p:extLst>
      <p:ext uri="{BB962C8B-B14F-4D97-AF65-F5344CB8AC3E}">
        <p14:creationId xmlns:p14="http://schemas.microsoft.com/office/powerpoint/2010/main" val="1805297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mails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Envoyer un mail</a:t>
            </a:r>
            <a:endParaRPr lang="fr-FR" b="1" dirty="0"/>
          </a:p>
        </p:txBody>
      </p:sp>
      <p:pic>
        <p:nvPicPr>
          <p:cNvPr id="4" name="Image 3"/>
          <p:cNvPicPr>
            <a:picLocks noChangeAspect="1"/>
          </p:cNvPicPr>
          <p:nvPr/>
        </p:nvPicPr>
        <p:blipFill>
          <a:blip r:embed="rId2"/>
          <a:stretch>
            <a:fillRect/>
          </a:stretch>
        </p:blipFill>
        <p:spPr>
          <a:xfrm>
            <a:off x="1103312" y="2367556"/>
            <a:ext cx="10253421" cy="3221938"/>
          </a:xfrm>
          <a:prstGeom prst="rect">
            <a:avLst/>
          </a:prstGeom>
        </p:spPr>
      </p:pic>
    </p:spTree>
    <p:extLst>
      <p:ext uri="{BB962C8B-B14F-4D97-AF65-F5344CB8AC3E}">
        <p14:creationId xmlns:p14="http://schemas.microsoft.com/office/powerpoint/2010/main" val="1841848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et PHP</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Introduction à PDO</a:t>
            </a:r>
            <a:endParaRPr lang="fr-FR" b="1" dirty="0"/>
          </a:p>
        </p:txBody>
      </p:sp>
      <p:sp>
        <p:nvSpPr>
          <p:cNvPr id="5" name="ZoneTexte 4"/>
          <p:cNvSpPr txBox="1"/>
          <p:nvPr/>
        </p:nvSpPr>
        <p:spPr>
          <a:xfrm>
            <a:off x="1103312" y="2371164"/>
            <a:ext cx="9797770" cy="2585323"/>
          </a:xfrm>
          <a:prstGeom prst="rect">
            <a:avLst/>
          </a:prstGeom>
          <a:noFill/>
        </p:spPr>
        <p:txBody>
          <a:bodyPr wrap="square" rtlCol="0">
            <a:spAutoFit/>
          </a:bodyPr>
          <a:lstStyle/>
          <a:p>
            <a:pPr>
              <a:lnSpc>
                <a:spcPct val="150000"/>
              </a:lnSpc>
            </a:pPr>
            <a:r>
              <a:rPr lang="fr-FR" dirty="0"/>
              <a:t>PHP Data Objects (</a:t>
            </a:r>
            <a:r>
              <a:rPr lang="fr-FR" b="1" dirty="0"/>
              <a:t>PDO</a:t>
            </a:r>
            <a:r>
              <a:rPr lang="fr-FR" dirty="0"/>
              <a:t>) est une extension définissant l'interface pour accéder à une base de données avec PHP. Elle est orientée objet, la </a:t>
            </a:r>
            <a:r>
              <a:rPr lang="fr-FR" dirty="0" smtClean="0"/>
              <a:t>classe s'appelant</a:t>
            </a:r>
            <a:r>
              <a:rPr lang="fr-FR" dirty="0"/>
              <a:t> </a:t>
            </a:r>
            <a:r>
              <a:rPr lang="fr-FR" b="1" dirty="0"/>
              <a:t>PDO</a:t>
            </a:r>
            <a:r>
              <a:rPr lang="fr-FR" dirty="0" smtClean="0"/>
              <a:t>. </a:t>
            </a:r>
            <a:r>
              <a:rPr lang="fr-FR" b="1" dirty="0" smtClean="0"/>
              <a:t>PDO</a:t>
            </a:r>
            <a:r>
              <a:rPr lang="fr-FR" dirty="0"/>
              <a:t> constitue une couche d'abstraction qui intervient entre l'application PHP et l'application MySQL ou MariaDB d'un serveur</a:t>
            </a:r>
            <a:r>
              <a:rPr lang="fr-FR" dirty="0" smtClean="0"/>
              <a:t>.</a:t>
            </a:r>
          </a:p>
          <a:p>
            <a:pPr>
              <a:lnSpc>
                <a:spcPct val="150000"/>
              </a:lnSpc>
            </a:pPr>
            <a:endParaRPr lang="fr-FR" dirty="0"/>
          </a:p>
          <a:p>
            <a:pPr>
              <a:lnSpc>
                <a:spcPct val="150000"/>
              </a:lnSpc>
            </a:pPr>
            <a:endParaRPr lang="fr-FR" dirty="0"/>
          </a:p>
        </p:txBody>
      </p:sp>
    </p:spTree>
    <p:extLst>
      <p:ext uri="{BB962C8B-B14F-4D97-AF65-F5344CB8AC3E}">
        <p14:creationId xmlns:p14="http://schemas.microsoft.com/office/powerpoint/2010/main" val="36863173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et PHP</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Connexion à la BDD</a:t>
            </a:r>
            <a:endParaRPr lang="fr-FR" b="1" dirty="0"/>
          </a:p>
        </p:txBody>
      </p:sp>
      <p:pic>
        <p:nvPicPr>
          <p:cNvPr id="6" name="Image 5"/>
          <p:cNvPicPr>
            <a:picLocks noChangeAspect="1"/>
          </p:cNvPicPr>
          <p:nvPr/>
        </p:nvPicPr>
        <p:blipFill>
          <a:blip r:embed="rId2"/>
          <a:stretch>
            <a:fillRect/>
          </a:stretch>
        </p:blipFill>
        <p:spPr>
          <a:xfrm>
            <a:off x="1103312" y="2327001"/>
            <a:ext cx="10779032" cy="3746587"/>
          </a:xfrm>
          <a:prstGeom prst="rect">
            <a:avLst/>
          </a:prstGeom>
        </p:spPr>
      </p:pic>
    </p:spTree>
    <p:extLst>
      <p:ext uri="{BB962C8B-B14F-4D97-AF65-F5344CB8AC3E}">
        <p14:creationId xmlns:p14="http://schemas.microsoft.com/office/powerpoint/2010/main" val="2806158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et PHP</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Affichage des données</a:t>
            </a:r>
            <a:endParaRPr lang="fr-FR" b="1" dirty="0"/>
          </a:p>
        </p:txBody>
      </p:sp>
      <p:pic>
        <p:nvPicPr>
          <p:cNvPr id="6" name="Image 5"/>
          <p:cNvPicPr>
            <a:picLocks noChangeAspect="1"/>
          </p:cNvPicPr>
          <p:nvPr/>
        </p:nvPicPr>
        <p:blipFill>
          <a:blip r:embed="rId2"/>
          <a:stretch>
            <a:fillRect/>
          </a:stretch>
        </p:blipFill>
        <p:spPr>
          <a:xfrm>
            <a:off x="1103312" y="2229958"/>
            <a:ext cx="7354888" cy="4529508"/>
          </a:xfrm>
          <a:prstGeom prst="rect">
            <a:avLst/>
          </a:prstGeom>
        </p:spPr>
      </p:pic>
    </p:spTree>
    <p:extLst>
      <p:ext uri="{BB962C8B-B14F-4D97-AF65-F5344CB8AC3E}">
        <p14:creationId xmlns:p14="http://schemas.microsoft.com/office/powerpoint/2010/main" val="527878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et PHP</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INSERT, UPDATE et DELETE</a:t>
            </a:r>
            <a:endParaRPr lang="fr-FR" b="1" dirty="0"/>
          </a:p>
        </p:txBody>
      </p:sp>
      <p:pic>
        <p:nvPicPr>
          <p:cNvPr id="8" name="Image 7"/>
          <p:cNvPicPr>
            <a:picLocks noChangeAspect="1"/>
          </p:cNvPicPr>
          <p:nvPr/>
        </p:nvPicPr>
        <p:blipFill>
          <a:blip r:embed="rId2"/>
          <a:stretch>
            <a:fillRect/>
          </a:stretch>
        </p:blipFill>
        <p:spPr>
          <a:xfrm>
            <a:off x="1103311" y="2211743"/>
            <a:ext cx="10763027" cy="4301115"/>
          </a:xfrm>
          <a:prstGeom prst="rect">
            <a:avLst/>
          </a:prstGeom>
        </p:spPr>
      </p:pic>
    </p:spTree>
    <p:extLst>
      <p:ext uri="{BB962C8B-B14F-4D97-AF65-F5344CB8AC3E}">
        <p14:creationId xmlns:p14="http://schemas.microsoft.com/office/powerpoint/2010/main" val="17084153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3036" y="1846730"/>
            <a:ext cx="10685929" cy="1400530"/>
          </a:xfrm>
        </p:spPr>
        <p:txBody>
          <a:bodyPr/>
          <a:lstStyle/>
          <a:p>
            <a:pPr algn="ctr">
              <a:lnSpc>
                <a:spcPct val="150000"/>
              </a:lnSpc>
            </a:pPr>
            <a:r>
              <a:rPr lang="fr-FR" sz="4800" dirty="0" smtClean="0"/>
              <a:t>Sécuriser une application </a:t>
            </a:r>
            <a:br>
              <a:rPr lang="fr-FR" sz="4800" dirty="0" smtClean="0"/>
            </a:br>
            <a:r>
              <a:rPr lang="fr-FR" sz="4800" dirty="0" smtClean="0"/>
              <a:t>PHP / MySQL</a:t>
            </a:r>
            <a:endParaRPr lang="fr-FR" sz="4800" dirty="0"/>
          </a:p>
        </p:txBody>
      </p:sp>
    </p:spTree>
    <p:extLst>
      <p:ext uri="{BB962C8B-B14F-4D97-AF65-F5344CB8AC3E}">
        <p14:creationId xmlns:p14="http://schemas.microsoft.com/office/powerpoint/2010/main" val="20099140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sécurité avec PHP/MySQL</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Que faut-il sécuriser ?</a:t>
            </a:r>
            <a:endParaRPr lang="fr-FR" b="1" dirty="0"/>
          </a:p>
        </p:txBody>
      </p:sp>
      <p:sp>
        <p:nvSpPr>
          <p:cNvPr id="6" name="Espace réservé du contenu 2"/>
          <p:cNvSpPr txBox="1">
            <a:spLocks/>
          </p:cNvSpPr>
          <p:nvPr/>
        </p:nvSpPr>
        <p:spPr>
          <a:xfrm>
            <a:off x="1103312" y="2433917"/>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smtClean="0"/>
              <a:t>Dans un code PHP, il faut sécuriser les données entrantes et sortantes</a:t>
            </a:r>
          </a:p>
          <a:p>
            <a:pPr marL="457200" lvl="1" indent="0">
              <a:buNone/>
            </a:pPr>
            <a:endParaRPr lang="fr-FR" dirty="0" smtClean="0"/>
          </a:p>
          <a:p>
            <a:r>
              <a:rPr lang="fr-FR" b="1" dirty="0" smtClean="0"/>
              <a:t>Données entrantes : </a:t>
            </a:r>
            <a:r>
              <a:rPr lang="fr-FR" dirty="0" smtClean="0"/>
              <a:t>données envoyées depuis un formulaire. Prévenir les injections SQL.</a:t>
            </a:r>
          </a:p>
          <a:p>
            <a:pPr marL="0" indent="0">
              <a:buNone/>
            </a:pPr>
            <a:endParaRPr lang="fr-FR" dirty="0" smtClean="0"/>
          </a:p>
          <a:p>
            <a:r>
              <a:rPr lang="fr-FR" b="1" dirty="0" smtClean="0"/>
              <a:t>Données sortantes : </a:t>
            </a:r>
            <a:r>
              <a:rPr lang="fr-FR" dirty="0" smtClean="0"/>
              <a:t>affichage depuis la base de données.</a:t>
            </a:r>
            <a:br>
              <a:rPr lang="fr-FR" dirty="0" smtClean="0"/>
            </a:br>
            <a:r>
              <a:rPr lang="fr-FR" dirty="0" smtClean="0"/>
              <a:t>Prévenir les injections HTML, XSS. </a:t>
            </a:r>
          </a:p>
        </p:txBody>
      </p:sp>
    </p:spTree>
    <p:extLst>
      <p:ext uri="{BB962C8B-B14F-4D97-AF65-F5344CB8AC3E}">
        <p14:creationId xmlns:p14="http://schemas.microsoft.com/office/powerpoint/2010/main" val="21191273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sécurité avec PHP/MySQL</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Prévenir les injections SQL</a:t>
            </a:r>
            <a:endParaRPr lang="fr-FR" b="1" dirty="0"/>
          </a:p>
        </p:txBody>
      </p:sp>
      <p:sp>
        <p:nvSpPr>
          <p:cNvPr id="6" name="Espace réservé du contenu 2"/>
          <p:cNvSpPr txBox="1">
            <a:spLocks/>
          </p:cNvSpPr>
          <p:nvPr/>
        </p:nvSpPr>
        <p:spPr>
          <a:xfrm>
            <a:off x="1255711" y="5186082"/>
            <a:ext cx="8946541" cy="14567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FR" dirty="0" smtClean="0"/>
              <a:t>A ce niveau, c’est assez simple avec PDO. Les requêtes préparées s’occupent de tout pour nous. Elles préviennent les injections SQL sans que nous n’ayons rien d’autre à faire.</a:t>
            </a:r>
          </a:p>
        </p:txBody>
      </p:sp>
      <p:sp>
        <p:nvSpPr>
          <p:cNvPr id="7" name="Espace réservé du contenu 2"/>
          <p:cNvSpPr txBox="1">
            <a:spLocks/>
          </p:cNvSpPr>
          <p:nvPr/>
        </p:nvSpPr>
        <p:spPr>
          <a:xfrm>
            <a:off x="1255712" y="2286000"/>
            <a:ext cx="8946541" cy="430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FR" dirty="0" smtClean="0"/>
              <a:t>Avec PDO, deux possibilités pour effectuer une requête :</a:t>
            </a:r>
          </a:p>
        </p:txBody>
      </p:sp>
      <p:pic>
        <p:nvPicPr>
          <p:cNvPr id="5" name="Image 4"/>
          <p:cNvPicPr>
            <a:picLocks noChangeAspect="1"/>
          </p:cNvPicPr>
          <p:nvPr/>
        </p:nvPicPr>
        <p:blipFill>
          <a:blip r:embed="rId2"/>
          <a:stretch>
            <a:fillRect/>
          </a:stretch>
        </p:blipFill>
        <p:spPr>
          <a:xfrm>
            <a:off x="1255711" y="2811983"/>
            <a:ext cx="7582180" cy="2116083"/>
          </a:xfrm>
          <a:prstGeom prst="rect">
            <a:avLst/>
          </a:prstGeom>
        </p:spPr>
      </p:pic>
    </p:spTree>
    <p:extLst>
      <p:ext uri="{BB962C8B-B14F-4D97-AF65-F5344CB8AC3E}">
        <p14:creationId xmlns:p14="http://schemas.microsoft.com/office/powerpoint/2010/main" val="2594979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syntaxe de base de PHP</a:t>
            </a:r>
            <a:endParaRPr lang="fr-FR" dirty="0"/>
          </a:p>
        </p:txBody>
      </p:sp>
      <p:sp>
        <p:nvSpPr>
          <p:cNvPr id="3" name="Espace réservé du contenu 2"/>
          <p:cNvSpPr>
            <a:spLocks noGrp="1"/>
          </p:cNvSpPr>
          <p:nvPr>
            <p:ph idx="1"/>
          </p:nvPr>
        </p:nvSpPr>
        <p:spPr>
          <a:xfrm>
            <a:off x="1103312" y="5525622"/>
            <a:ext cx="9838112" cy="847164"/>
          </a:xfrm>
        </p:spPr>
        <p:txBody>
          <a:bodyPr/>
          <a:lstStyle/>
          <a:p>
            <a:pPr marL="0" indent="0" algn="ctr">
              <a:buNone/>
            </a:pPr>
            <a:r>
              <a:rPr lang="fr-FR" b="1" dirty="0" smtClean="0"/>
              <a:t>Si le fichier comporte uniquement du code PHP, la balise </a:t>
            </a:r>
            <a:r>
              <a:rPr lang="fr-FR" b="1" dirty="0" smtClean="0">
                <a:solidFill>
                  <a:srgbClr val="FF0000"/>
                </a:solidFill>
              </a:rPr>
              <a:t>?&gt;</a:t>
            </a:r>
            <a:r>
              <a:rPr lang="fr-FR" b="1" dirty="0" smtClean="0"/>
              <a:t> ne sera pas utilisée</a:t>
            </a:r>
            <a:endParaRPr lang="fr-FR" b="1" dirty="0"/>
          </a:p>
        </p:txBody>
      </p:sp>
      <p:pic>
        <p:nvPicPr>
          <p:cNvPr id="6" name="Image 5"/>
          <p:cNvPicPr>
            <a:picLocks noChangeAspect="1"/>
          </p:cNvPicPr>
          <p:nvPr/>
        </p:nvPicPr>
        <p:blipFill>
          <a:blip r:embed="rId2"/>
          <a:stretch>
            <a:fillRect/>
          </a:stretch>
        </p:blipFill>
        <p:spPr>
          <a:xfrm>
            <a:off x="3594287" y="2430557"/>
            <a:ext cx="4286250" cy="2400300"/>
          </a:xfrm>
          <a:prstGeom prst="rect">
            <a:avLst/>
          </a:prstGeom>
        </p:spPr>
      </p:pic>
    </p:spTree>
    <p:extLst>
      <p:ext uri="{BB962C8B-B14F-4D97-AF65-F5344CB8AC3E}">
        <p14:creationId xmlns:p14="http://schemas.microsoft.com/office/powerpoint/2010/main" val="4013739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sécurité avec PHP/MySQL</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Prévenir les injections HTML ou XSS</a:t>
            </a:r>
            <a:endParaRPr lang="fr-FR" b="1" dirty="0"/>
          </a:p>
        </p:txBody>
      </p:sp>
      <p:sp>
        <p:nvSpPr>
          <p:cNvPr id="7" name="Espace réservé du contenu 2"/>
          <p:cNvSpPr txBox="1">
            <a:spLocks/>
          </p:cNvSpPr>
          <p:nvPr/>
        </p:nvSpPr>
        <p:spPr>
          <a:xfrm>
            <a:off x="1255712" y="2286000"/>
            <a:ext cx="8946541" cy="42537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FR" dirty="0" smtClean="0"/>
              <a:t>La aussi, c’est assez simple :</a:t>
            </a:r>
          </a:p>
          <a:p>
            <a:pPr marL="0" indent="0">
              <a:buNone/>
            </a:pPr>
            <a:endParaRPr lang="fr-FR" dirty="0" smtClean="0"/>
          </a:p>
          <a:p>
            <a:r>
              <a:rPr lang="fr-FR" dirty="0" smtClean="0"/>
              <a:t>Il suffit d’utiliser la </a:t>
            </a:r>
            <a:r>
              <a:rPr lang="fr-FR" dirty="0"/>
              <a:t>fonction </a:t>
            </a:r>
            <a:r>
              <a:rPr lang="fr-FR" b="1" dirty="0" smtClean="0"/>
              <a:t>htmlspecialchars() </a:t>
            </a:r>
            <a:r>
              <a:rPr lang="fr-FR" dirty="0" smtClean="0"/>
              <a:t>sur chaque élément provenant de notre BDD que nous souhaitons afficher.</a:t>
            </a:r>
          </a:p>
          <a:p>
            <a:endParaRPr lang="fr-FR" dirty="0" smtClean="0"/>
          </a:p>
          <a:p>
            <a:r>
              <a:rPr lang="fr-FR" dirty="0"/>
              <a:t> </a:t>
            </a:r>
            <a:r>
              <a:rPr lang="fr-FR" dirty="0" smtClean="0"/>
              <a:t>La valeur </a:t>
            </a:r>
            <a:r>
              <a:rPr lang="fr-FR" dirty="0"/>
              <a:t>de retour de htmlspecialchars() contient des entités HTML </a:t>
            </a:r>
            <a:r>
              <a:rPr lang="fr-FR" dirty="0" smtClean="0"/>
              <a:t>qui sont spécifique au Web. Il est donc recommandé d’utiliser cette fonction à l’affichage et non avant l’insertion.</a:t>
            </a:r>
          </a:p>
          <a:p>
            <a:endParaRPr lang="fr-FR" dirty="0" smtClean="0"/>
          </a:p>
          <a:p>
            <a:r>
              <a:rPr lang="fr-FR" dirty="0" smtClean="0"/>
              <a:t>C’est une habitude (indispensable) à prendre. Une faille peut rapidement devenir désastreuse…</a:t>
            </a:r>
          </a:p>
          <a:p>
            <a:pPr marL="0" indent="0">
              <a:buNone/>
            </a:pPr>
            <a:endParaRPr lang="fr-FR" dirty="0" smtClean="0"/>
          </a:p>
          <a:p>
            <a:endParaRPr lang="fr-FR" b="1" dirty="0" smtClean="0"/>
          </a:p>
        </p:txBody>
      </p:sp>
    </p:spTree>
    <p:extLst>
      <p:ext uri="{BB962C8B-B14F-4D97-AF65-F5344CB8AC3E}">
        <p14:creationId xmlns:p14="http://schemas.microsoft.com/office/powerpoint/2010/main" val="26934925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3036" y="1846730"/>
            <a:ext cx="10685929" cy="1400530"/>
          </a:xfrm>
        </p:spPr>
        <p:txBody>
          <a:bodyPr/>
          <a:lstStyle/>
          <a:p>
            <a:pPr algn="ctr">
              <a:lnSpc>
                <a:spcPct val="150000"/>
              </a:lnSpc>
            </a:pPr>
            <a:r>
              <a:rPr lang="fr-FR" sz="4800" dirty="0" smtClean="0"/>
              <a:t>Un petit point sur l’architecture MVC (Model View Controller)</a:t>
            </a:r>
            <a:endParaRPr lang="fr-FR" sz="4800" dirty="0"/>
          </a:p>
        </p:txBody>
      </p:sp>
    </p:spTree>
    <p:extLst>
      <p:ext uri="{BB962C8B-B14F-4D97-AF65-F5344CB8AC3E}">
        <p14:creationId xmlns:p14="http://schemas.microsoft.com/office/powerpoint/2010/main" val="363325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MVC</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Une petite explication</a:t>
            </a:r>
            <a:endParaRPr lang="fr-FR" b="1" dirty="0"/>
          </a:p>
        </p:txBody>
      </p:sp>
      <p:sp>
        <p:nvSpPr>
          <p:cNvPr id="7" name="Espace réservé du contenu 2"/>
          <p:cNvSpPr txBox="1">
            <a:spLocks/>
          </p:cNvSpPr>
          <p:nvPr/>
        </p:nvSpPr>
        <p:spPr>
          <a:xfrm>
            <a:off x="1255712" y="2286000"/>
            <a:ext cx="8946541" cy="42537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fr-FR" dirty="0"/>
              <a:t>MVC est un patron de conception (</a:t>
            </a:r>
            <a:r>
              <a:rPr lang="fr-FR" i="1" dirty="0"/>
              <a:t>design pattern</a:t>
            </a:r>
            <a:r>
              <a:rPr lang="fr-FR" dirty="0"/>
              <a:t> en anglais) très répandu pour réaliser des sites web. Ce patron de conception est une solution éprouvée et reconnue permettant de séparer l’affichage des informations, les actions de l’utilisateur et l’accès aux </a:t>
            </a:r>
            <a:r>
              <a:rPr lang="fr-FR" dirty="0" smtClean="0"/>
              <a:t>données.</a:t>
            </a:r>
          </a:p>
          <a:p>
            <a:pPr marL="0" indent="0" algn="just">
              <a:buNone/>
            </a:pPr>
            <a:endParaRPr lang="fr-FR" dirty="0"/>
          </a:p>
          <a:p>
            <a:pPr marL="0" indent="0" algn="just">
              <a:buNone/>
            </a:pPr>
            <a:r>
              <a:rPr lang="fr-FR" dirty="0"/>
              <a:t>MVC apporte un découpage qui demande une certaine gymnastique mentale et qui multiplie le nombre de fichiers. Donc MVC s’avère souvent </a:t>
            </a:r>
            <a:r>
              <a:rPr lang="fr-FR" b="1" dirty="0"/>
              <a:t>disproportionné pour des tous petits sites</a:t>
            </a:r>
            <a:r>
              <a:rPr lang="fr-FR" dirty="0"/>
              <a:t> qui n’évoluent jamais. Mais comme il y a peu de sites de ce genre, cet inconvénient est assez minime.</a:t>
            </a:r>
            <a:endParaRPr lang="fr-FR" dirty="0" smtClean="0"/>
          </a:p>
        </p:txBody>
      </p:sp>
    </p:spTree>
    <p:extLst>
      <p:ext uri="{BB962C8B-B14F-4D97-AF65-F5344CB8AC3E}">
        <p14:creationId xmlns:p14="http://schemas.microsoft.com/office/powerpoint/2010/main" val="23665087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MVC</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Model</a:t>
            </a:r>
            <a:endParaRPr lang="fr-FR" b="1" dirty="0"/>
          </a:p>
        </p:txBody>
      </p:sp>
      <p:sp>
        <p:nvSpPr>
          <p:cNvPr id="7" name="Espace réservé du contenu 2"/>
          <p:cNvSpPr txBox="1">
            <a:spLocks/>
          </p:cNvSpPr>
          <p:nvPr/>
        </p:nvSpPr>
        <p:spPr>
          <a:xfrm>
            <a:off x="1255712" y="2519083"/>
            <a:ext cx="8946541" cy="42537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fr-FR" dirty="0"/>
              <a:t>Le M de MVC signifie </a:t>
            </a:r>
            <a:r>
              <a:rPr lang="fr-FR" b="1" dirty="0"/>
              <a:t>Modèle</a:t>
            </a:r>
            <a:r>
              <a:rPr lang="fr-FR" dirty="0"/>
              <a:t>. </a:t>
            </a:r>
            <a:r>
              <a:rPr lang="fr-FR" dirty="0" smtClean="0"/>
              <a:t>Il </a:t>
            </a:r>
            <a:r>
              <a:rPr lang="fr-FR" dirty="0"/>
              <a:t>s’agit des données et de l’état de votre application web (par exemple votre panier de courses sur un site d'e-commerce, ou la liste des produits à acheter,...). En général, ces données sont représentées par un ensemble de classes qui permettent d’accéder à une base de données, mais vos données pourraient tout aussi bien être stockées dans des fichiers plats ou XML, ou même vos classes pourraient utiliser des services web ou autre…</a:t>
            </a:r>
            <a:endParaRPr lang="fr-FR" dirty="0" smtClean="0"/>
          </a:p>
        </p:txBody>
      </p:sp>
    </p:spTree>
    <p:extLst>
      <p:ext uri="{BB962C8B-B14F-4D97-AF65-F5344CB8AC3E}">
        <p14:creationId xmlns:p14="http://schemas.microsoft.com/office/powerpoint/2010/main" val="2890738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MVC</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View</a:t>
            </a:r>
            <a:endParaRPr lang="fr-FR" b="1" dirty="0"/>
          </a:p>
        </p:txBody>
      </p:sp>
      <p:sp>
        <p:nvSpPr>
          <p:cNvPr id="7" name="Espace réservé du contenu 2"/>
          <p:cNvSpPr txBox="1">
            <a:spLocks/>
          </p:cNvSpPr>
          <p:nvPr/>
        </p:nvSpPr>
        <p:spPr>
          <a:xfrm>
            <a:off x="1255712" y="2519083"/>
            <a:ext cx="8946541" cy="42537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a:t>Le V de MVC signifie la </a:t>
            </a:r>
            <a:r>
              <a:rPr lang="fr-FR" b="1" dirty="0"/>
              <a:t>Vue </a:t>
            </a:r>
            <a:r>
              <a:rPr lang="fr-FR" dirty="0"/>
              <a:t>et traite de ce qu’on voit à l’écran dans le navigateur web. Il s’agira globalement de code HTML et de CSS. Le but de la vue est de présenter les données issues du modèle mais sans les modifier, sans en interpréter le contenu</a:t>
            </a:r>
            <a:r>
              <a:rPr lang="fr-FR" dirty="0" smtClean="0"/>
              <a:t>.</a:t>
            </a:r>
          </a:p>
          <a:p>
            <a:endParaRPr lang="fr-FR" dirty="0"/>
          </a:p>
          <a:p>
            <a:r>
              <a:rPr lang="fr-FR" dirty="0"/>
              <a:t>Dans un site web, il y a en général plusieurs vues et une vue correspond bien souvent à une unique page. Dans notre site d’e-commerce par exemple, une vue permettra d’afficher les caractéristiques d’un produit, une autre affichera la page d’accueil, une autre encore permettra de visualiser sa commande, etc.</a:t>
            </a:r>
          </a:p>
        </p:txBody>
      </p:sp>
    </p:spTree>
    <p:extLst>
      <p:ext uri="{BB962C8B-B14F-4D97-AF65-F5344CB8AC3E}">
        <p14:creationId xmlns:p14="http://schemas.microsoft.com/office/powerpoint/2010/main" val="852811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MVC</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a:t>C</a:t>
            </a:r>
            <a:r>
              <a:rPr lang="fr-FR" b="1" dirty="0" smtClean="0"/>
              <a:t>ontroller</a:t>
            </a:r>
            <a:endParaRPr lang="fr-FR" b="1" dirty="0"/>
          </a:p>
        </p:txBody>
      </p:sp>
      <p:sp>
        <p:nvSpPr>
          <p:cNvPr id="7" name="Espace réservé du contenu 2"/>
          <p:cNvSpPr txBox="1">
            <a:spLocks/>
          </p:cNvSpPr>
          <p:nvPr/>
        </p:nvSpPr>
        <p:spPr>
          <a:xfrm>
            <a:off x="1255712" y="2519083"/>
            <a:ext cx="8946541" cy="425375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a:t>Le C de MVC signifie </a:t>
            </a:r>
            <a:r>
              <a:rPr lang="fr-FR" b="1" dirty="0"/>
              <a:t>Contrôleur</a:t>
            </a:r>
            <a:r>
              <a:rPr lang="fr-FR" dirty="0"/>
              <a:t>. Il fait le lien entre la vue et le modèle</a:t>
            </a:r>
            <a:r>
              <a:rPr lang="fr-FR" dirty="0" smtClean="0"/>
              <a:t>.</a:t>
            </a:r>
          </a:p>
          <a:p>
            <a:endParaRPr lang="fr-FR" dirty="0"/>
          </a:p>
          <a:p>
            <a:r>
              <a:rPr lang="fr-FR" dirty="0"/>
              <a:t>Le contrôleur gère les interactions avec l’utilisateur et détermine quels traitements doivent être effectués pour une action donnée. D’une manière générale, il va utiliser les données du modèle, les traiter en fonction de l’action de l’utilisateur, et les envoyer à la vue afin qu’elle les affiche</a:t>
            </a:r>
            <a:r>
              <a:rPr lang="fr-FR" dirty="0" smtClean="0"/>
              <a:t>.</a:t>
            </a:r>
          </a:p>
          <a:p>
            <a:endParaRPr lang="fr-FR" dirty="0"/>
          </a:p>
          <a:p>
            <a:r>
              <a:rPr lang="fr-FR" dirty="0" smtClean="0"/>
              <a:t>Le contrôleur </a:t>
            </a:r>
            <a:r>
              <a:rPr lang="fr-FR" dirty="0"/>
              <a:t>est au cœur du système, il interprète et « contrôle » les données venant de l’utilisateur, comme des données venant d’un formulaire ou bien simplement une action faite via une URL.</a:t>
            </a:r>
          </a:p>
        </p:txBody>
      </p:sp>
    </p:spTree>
    <p:extLst>
      <p:ext uri="{BB962C8B-B14F-4D97-AF65-F5344CB8AC3E}">
        <p14:creationId xmlns:p14="http://schemas.microsoft.com/office/powerpoint/2010/main" val="33603325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des dossiers</a:t>
            </a:r>
            <a:endParaRPr lang="fr-FR" dirty="0"/>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Proposition</a:t>
            </a:r>
            <a:endParaRPr lang="fr-FR" b="1" dirty="0"/>
          </a:p>
        </p:txBody>
      </p:sp>
      <p:pic>
        <p:nvPicPr>
          <p:cNvPr id="4" name="Image 3"/>
          <p:cNvPicPr>
            <a:picLocks noChangeAspect="1"/>
          </p:cNvPicPr>
          <p:nvPr/>
        </p:nvPicPr>
        <p:blipFill>
          <a:blip r:embed="rId2"/>
          <a:stretch>
            <a:fillRect/>
          </a:stretch>
        </p:blipFill>
        <p:spPr>
          <a:xfrm>
            <a:off x="2931458" y="2498540"/>
            <a:ext cx="5225863" cy="3755742"/>
          </a:xfrm>
          <a:prstGeom prst="rect">
            <a:avLst/>
          </a:prstGeom>
        </p:spPr>
      </p:pic>
    </p:spTree>
    <p:extLst>
      <p:ext uri="{BB962C8B-B14F-4D97-AF65-F5344CB8AC3E}">
        <p14:creationId xmlns:p14="http://schemas.microsoft.com/office/powerpoint/2010/main" val="2648669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Les commentaires</a:t>
            </a:r>
            <a:endParaRPr lang="fr-FR" b="1" dirty="0"/>
          </a:p>
        </p:txBody>
      </p:sp>
      <p:pic>
        <p:nvPicPr>
          <p:cNvPr id="4" name="Image 3"/>
          <p:cNvPicPr>
            <a:picLocks noChangeAspect="1"/>
          </p:cNvPicPr>
          <p:nvPr/>
        </p:nvPicPr>
        <p:blipFill>
          <a:blip r:embed="rId2"/>
          <a:stretch>
            <a:fillRect/>
          </a:stretch>
        </p:blipFill>
        <p:spPr>
          <a:xfrm>
            <a:off x="2224087" y="2669448"/>
            <a:ext cx="7743825" cy="3867150"/>
          </a:xfrm>
          <a:prstGeom prst="rect">
            <a:avLst/>
          </a:prstGeom>
        </p:spPr>
      </p:pic>
    </p:spTree>
    <p:extLst>
      <p:ext uri="{BB962C8B-B14F-4D97-AF65-F5344CB8AC3E}">
        <p14:creationId xmlns:p14="http://schemas.microsoft.com/office/powerpoint/2010/main" val="336951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Instructions d’affichage</a:t>
            </a:r>
            <a:endParaRPr lang="fr-FR" b="1" dirty="0"/>
          </a:p>
        </p:txBody>
      </p:sp>
      <p:pic>
        <p:nvPicPr>
          <p:cNvPr id="7" name="Image 6"/>
          <p:cNvPicPr>
            <a:picLocks noChangeAspect="1"/>
          </p:cNvPicPr>
          <p:nvPr/>
        </p:nvPicPr>
        <p:blipFill>
          <a:blip r:embed="rId2"/>
          <a:stretch>
            <a:fillRect/>
          </a:stretch>
        </p:blipFill>
        <p:spPr>
          <a:xfrm>
            <a:off x="1103312" y="2414840"/>
            <a:ext cx="9799909" cy="4163631"/>
          </a:xfrm>
          <a:prstGeom prst="rect">
            <a:avLst/>
          </a:prstGeom>
        </p:spPr>
      </p:pic>
    </p:spTree>
    <p:extLst>
      <p:ext uri="{BB962C8B-B14F-4D97-AF65-F5344CB8AC3E}">
        <p14:creationId xmlns:p14="http://schemas.microsoft.com/office/powerpoint/2010/main" val="2036627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Variables et constantes</a:t>
            </a:r>
            <a:endParaRPr lang="fr-FR" b="1" dirty="0"/>
          </a:p>
        </p:txBody>
      </p:sp>
      <p:pic>
        <p:nvPicPr>
          <p:cNvPr id="5" name="Image 4"/>
          <p:cNvPicPr>
            <a:picLocks noChangeAspect="1"/>
          </p:cNvPicPr>
          <p:nvPr/>
        </p:nvPicPr>
        <p:blipFill>
          <a:blip r:embed="rId2"/>
          <a:stretch>
            <a:fillRect/>
          </a:stretch>
        </p:blipFill>
        <p:spPr>
          <a:xfrm>
            <a:off x="1103312" y="2267230"/>
            <a:ext cx="9923829" cy="4458794"/>
          </a:xfrm>
          <a:prstGeom prst="rect">
            <a:avLst/>
          </a:prstGeom>
        </p:spPr>
      </p:pic>
    </p:spTree>
    <p:extLst>
      <p:ext uri="{BB962C8B-B14F-4D97-AF65-F5344CB8AC3E}">
        <p14:creationId xmlns:p14="http://schemas.microsoft.com/office/powerpoint/2010/main" val="3492379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syntaxe de base de PHP</a:t>
            </a:r>
          </a:p>
        </p:txBody>
      </p:sp>
      <p:sp>
        <p:nvSpPr>
          <p:cNvPr id="3" name="Espace réservé du contenu 2"/>
          <p:cNvSpPr>
            <a:spLocks noGrp="1"/>
          </p:cNvSpPr>
          <p:nvPr>
            <p:ph idx="1"/>
          </p:nvPr>
        </p:nvSpPr>
        <p:spPr>
          <a:xfrm>
            <a:off x="1103312" y="1584307"/>
            <a:ext cx="8946541" cy="416858"/>
          </a:xfrm>
        </p:spPr>
        <p:txBody>
          <a:bodyPr/>
          <a:lstStyle/>
          <a:p>
            <a:pPr marL="0" indent="0">
              <a:buNone/>
            </a:pPr>
            <a:r>
              <a:rPr lang="fr-FR" b="1" dirty="0" smtClean="0"/>
              <a:t>Opérateurs arithmétiques</a:t>
            </a:r>
            <a:endParaRPr lang="fr-FR" b="1" dirty="0"/>
          </a:p>
        </p:txBody>
      </p:sp>
      <p:pic>
        <p:nvPicPr>
          <p:cNvPr id="6" name="Image 5"/>
          <p:cNvPicPr>
            <a:picLocks noChangeAspect="1"/>
          </p:cNvPicPr>
          <p:nvPr/>
        </p:nvPicPr>
        <p:blipFill>
          <a:blip r:embed="rId2"/>
          <a:stretch>
            <a:fillRect/>
          </a:stretch>
        </p:blipFill>
        <p:spPr>
          <a:xfrm>
            <a:off x="1103311" y="2130872"/>
            <a:ext cx="9014823" cy="4676997"/>
          </a:xfrm>
          <a:prstGeom prst="rect">
            <a:avLst/>
          </a:prstGeom>
        </p:spPr>
      </p:pic>
    </p:spTree>
    <p:extLst>
      <p:ext uri="{BB962C8B-B14F-4D97-AF65-F5344CB8AC3E}">
        <p14:creationId xmlns:p14="http://schemas.microsoft.com/office/powerpoint/2010/main" val="21945096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1380</TotalTime>
  <Words>855</Words>
  <Application>Microsoft Office PowerPoint</Application>
  <PresentationFormat>Grand écran</PresentationFormat>
  <Paragraphs>159</Paragraphs>
  <Slides>56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56</vt:i4>
      </vt:variant>
    </vt:vector>
  </HeadingPairs>
  <TitlesOfParts>
    <vt:vector size="60" baseType="lpstr">
      <vt:lpstr>Arial</vt:lpstr>
      <vt:lpstr>Century Gothic</vt:lpstr>
      <vt:lpstr>Wingdings 3</vt:lpstr>
      <vt:lpstr>Ion</vt:lpstr>
      <vt:lpstr>Introduction à PHP</vt:lpstr>
      <vt:lpstr>Qu’est ce que PHP ?</vt:lpstr>
      <vt:lpstr>Concept client - serveur</vt:lpstr>
      <vt:lpstr>Mise en place d’un environnement de développement PHP/MySQL</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La syntaxe de base de PHP</vt:lpstr>
      <vt:lpstr>Tableaux, fonctions, dates et variables superglobales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tableaux et les fonctions</vt:lpstr>
      <vt:lpstr>Les variables superglobales</vt:lpstr>
      <vt:lpstr>Les variables superglobales</vt:lpstr>
      <vt:lpstr>Les dates</vt:lpstr>
      <vt:lpstr>Les includes</vt:lpstr>
      <vt:lpstr>Les formulaires, sessions, cookies, envoi de mail et interaction avec une BDD MySQL</vt:lpstr>
      <vt:lpstr>Les formulaires</vt:lpstr>
      <vt:lpstr>Les formulaires</vt:lpstr>
      <vt:lpstr>Les formulaires</vt:lpstr>
      <vt:lpstr>Les formulaires</vt:lpstr>
      <vt:lpstr>Sessions et cookies</vt:lpstr>
      <vt:lpstr>Sessions et cookies</vt:lpstr>
      <vt:lpstr>Sessions et cookies</vt:lpstr>
      <vt:lpstr>Les mails</vt:lpstr>
      <vt:lpstr>MySQL et PHP</vt:lpstr>
      <vt:lpstr>MySQL et PHP</vt:lpstr>
      <vt:lpstr>MySQL et PHP</vt:lpstr>
      <vt:lpstr>MySQL et PHP</vt:lpstr>
      <vt:lpstr>Sécuriser une application  PHP / MySQL</vt:lpstr>
      <vt:lpstr>La sécurité avec PHP/MySQL</vt:lpstr>
      <vt:lpstr>La sécurité avec PHP/MySQL</vt:lpstr>
      <vt:lpstr>La sécurité avec PHP/MySQL</vt:lpstr>
      <vt:lpstr>Un petit point sur l’architecture MVC (Model View Controller)</vt:lpstr>
      <vt:lpstr>L’architecture MVC</vt:lpstr>
      <vt:lpstr>L’architecture MVC</vt:lpstr>
      <vt:lpstr>L’architecture MVC</vt:lpstr>
      <vt:lpstr>L’architecture MVC</vt:lpstr>
      <vt:lpstr>Organisation des dossiers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PHP</dc:title>
  <dc:creator>Utilisateur Windows</dc:creator>
  <cp:lastModifiedBy>Utilisateur Windows</cp:lastModifiedBy>
  <cp:revision>47</cp:revision>
  <dcterms:created xsi:type="dcterms:W3CDTF">2018-03-24T16:13:41Z</dcterms:created>
  <dcterms:modified xsi:type="dcterms:W3CDTF">2018-03-25T15:14:40Z</dcterms:modified>
</cp:coreProperties>
</file>