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64" r:id="rId6"/>
    <p:sldId id="268" r:id="rId7"/>
    <p:sldId id="269" r:id="rId8"/>
    <p:sldId id="270" r:id="rId9"/>
    <p:sldId id="272" r:id="rId10"/>
    <p:sldId id="262" r:id="rId11"/>
    <p:sldId id="276" r:id="rId12"/>
    <p:sldId id="263" r:id="rId13"/>
    <p:sldId id="277" r:id="rId14"/>
    <p:sldId id="274" r:id="rId15"/>
    <p:sldId id="275" r:id="rId16"/>
    <p:sldId id="278" r:id="rId17"/>
    <p:sldId id="279" r:id="rId18"/>
    <p:sldId id="266"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A5819-491A-40B9-BE1D-AD48CDCD7526}"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F0DF8D2D-4B4E-4B3A-A2B5-9C53DD1263BA}">
      <dgm:prSet/>
      <dgm:spPr/>
      <dgm:t>
        <a:bodyPr/>
        <a:lstStyle/>
        <a:p>
          <a:r>
            <a:rPr lang="en-US"/>
            <a:t>Introduction</a:t>
          </a:r>
        </a:p>
      </dgm:t>
    </dgm:pt>
    <dgm:pt modelId="{087B0CE7-E16E-4947-A18D-AF244126C7BC}" type="parTrans" cxnId="{02CA1B19-5B36-4BCE-86A5-4BA044CB0466}">
      <dgm:prSet/>
      <dgm:spPr/>
      <dgm:t>
        <a:bodyPr/>
        <a:lstStyle/>
        <a:p>
          <a:endParaRPr lang="en-US"/>
        </a:p>
      </dgm:t>
    </dgm:pt>
    <dgm:pt modelId="{86028F7E-847B-476B-8EF8-C866FD957765}" type="sibTrans" cxnId="{02CA1B19-5B36-4BCE-86A5-4BA044CB0466}">
      <dgm:prSet/>
      <dgm:spPr/>
      <dgm:t>
        <a:bodyPr/>
        <a:lstStyle/>
        <a:p>
          <a:endParaRPr lang="en-US"/>
        </a:p>
      </dgm:t>
    </dgm:pt>
    <dgm:pt modelId="{58857FA8-3615-43CA-AAFD-4A82AEAB695A}">
      <dgm:prSet/>
      <dgm:spPr/>
      <dgm:t>
        <a:bodyPr/>
        <a:lstStyle/>
        <a:p>
          <a:r>
            <a:rPr lang="en-US"/>
            <a:t>Data source and data cleaning</a:t>
          </a:r>
        </a:p>
      </dgm:t>
    </dgm:pt>
    <dgm:pt modelId="{0039007E-BC77-4C0A-A550-495F559DE75E}" type="parTrans" cxnId="{25BD2C2D-C82B-45BB-B93E-29BAB3280830}">
      <dgm:prSet/>
      <dgm:spPr/>
      <dgm:t>
        <a:bodyPr/>
        <a:lstStyle/>
        <a:p>
          <a:endParaRPr lang="en-US"/>
        </a:p>
      </dgm:t>
    </dgm:pt>
    <dgm:pt modelId="{DC4D3A44-5171-49F5-89FA-EC8B14515590}" type="sibTrans" cxnId="{25BD2C2D-C82B-45BB-B93E-29BAB3280830}">
      <dgm:prSet/>
      <dgm:spPr/>
      <dgm:t>
        <a:bodyPr/>
        <a:lstStyle/>
        <a:p>
          <a:endParaRPr lang="en-US"/>
        </a:p>
      </dgm:t>
    </dgm:pt>
    <dgm:pt modelId="{EA812D76-FC58-4661-ADBE-DB63FFF94615}">
      <dgm:prSet/>
      <dgm:spPr/>
      <dgm:t>
        <a:bodyPr/>
        <a:lstStyle/>
        <a:p>
          <a:r>
            <a:rPr lang="en-US" dirty="0"/>
            <a:t>Analysis</a:t>
          </a:r>
        </a:p>
      </dgm:t>
    </dgm:pt>
    <dgm:pt modelId="{3505F35F-9966-4A30-817A-77835218582C}" type="parTrans" cxnId="{676F3B37-BCE9-4ABF-A766-F5C9E1EB5D22}">
      <dgm:prSet/>
      <dgm:spPr/>
      <dgm:t>
        <a:bodyPr/>
        <a:lstStyle/>
        <a:p>
          <a:endParaRPr lang="en-US"/>
        </a:p>
      </dgm:t>
    </dgm:pt>
    <dgm:pt modelId="{7AA80454-4A6A-48DC-822E-525286703B8C}" type="sibTrans" cxnId="{676F3B37-BCE9-4ABF-A766-F5C9E1EB5D22}">
      <dgm:prSet/>
      <dgm:spPr/>
      <dgm:t>
        <a:bodyPr/>
        <a:lstStyle/>
        <a:p>
          <a:endParaRPr lang="en-US"/>
        </a:p>
      </dgm:t>
    </dgm:pt>
    <dgm:pt modelId="{1B1D47C2-6222-4C98-9722-356E9152B92E}">
      <dgm:prSet/>
      <dgm:spPr/>
      <dgm:t>
        <a:bodyPr/>
        <a:lstStyle/>
        <a:p>
          <a:r>
            <a:rPr lang="en-US"/>
            <a:t>Conclusion</a:t>
          </a:r>
        </a:p>
      </dgm:t>
    </dgm:pt>
    <dgm:pt modelId="{C2130A3C-D4C7-4ADC-AD93-A613221005F6}" type="parTrans" cxnId="{D6D95F64-3089-4C7F-9F46-9E111C4C0849}">
      <dgm:prSet/>
      <dgm:spPr/>
      <dgm:t>
        <a:bodyPr/>
        <a:lstStyle/>
        <a:p>
          <a:endParaRPr lang="en-US"/>
        </a:p>
      </dgm:t>
    </dgm:pt>
    <dgm:pt modelId="{6B4D8979-D394-46B4-B639-F62CC0804C56}" type="sibTrans" cxnId="{D6D95F64-3089-4C7F-9F46-9E111C4C0849}">
      <dgm:prSet/>
      <dgm:spPr/>
      <dgm:t>
        <a:bodyPr/>
        <a:lstStyle/>
        <a:p>
          <a:endParaRPr lang="en-US"/>
        </a:p>
      </dgm:t>
    </dgm:pt>
    <dgm:pt modelId="{3B6236D9-FFE6-4903-BE1C-492FE8A2EA9D}">
      <dgm:prSet/>
      <dgm:spPr/>
      <dgm:t>
        <a:bodyPr/>
        <a:lstStyle/>
        <a:p>
          <a:r>
            <a:rPr lang="en-US" dirty="0"/>
            <a:t>Data Preprocessing and labelling</a:t>
          </a:r>
        </a:p>
      </dgm:t>
    </dgm:pt>
    <dgm:pt modelId="{A44BE505-66BB-434F-BAC5-477DEBAE32BF}" type="parTrans" cxnId="{B1321B8A-979F-4661-BF01-3D4A0C453828}">
      <dgm:prSet/>
      <dgm:spPr/>
      <dgm:t>
        <a:bodyPr/>
        <a:lstStyle/>
        <a:p>
          <a:endParaRPr lang="en-US"/>
        </a:p>
      </dgm:t>
    </dgm:pt>
    <dgm:pt modelId="{B9C53A9C-426E-4AF5-844A-0CD025F86863}" type="sibTrans" cxnId="{B1321B8A-979F-4661-BF01-3D4A0C453828}">
      <dgm:prSet/>
      <dgm:spPr/>
      <dgm:t>
        <a:bodyPr/>
        <a:lstStyle/>
        <a:p>
          <a:endParaRPr lang="en-US"/>
        </a:p>
      </dgm:t>
    </dgm:pt>
    <dgm:pt modelId="{08AFB54A-D10E-44E1-A855-8DF1174FA776}">
      <dgm:prSet/>
      <dgm:spPr/>
      <dgm:t>
        <a:bodyPr/>
        <a:lstStyle/>
        <a:p>
          <a:r>
            <a:rPr lang="en-US" dirty="0"/>
            <a:t>Model Selection and evaluation</a:t>
          </a:r>
        </a:p>
      </dgm:t>
    </dgm:pt>
    <dgm:pt modelId="{A822C064-892D-420D-B773-99358F2E8820}" type="parTrans" cxnId="{30D34308-85D6-4E95-8A4F-6FE5693CCEA1}">
      <dgm:prSet/>
      <dgm:spPr/>
      <dgm:t>
        <a:bodyPr/>
        <a:lstStyle/>
        <a:p>
          <a:endParaRPr lang="en-US"/>
        </a:p>
      </dgm:t>
    </dgm:pt>
    <dgm:pt modelId="{5EFBE17E-5CC3-4523-879B-610CFD580C89}" type="sibTrans" cxnId="{30D34308-85D6-4E95-8A4F-6FE5693CCEA1}">
      <dgm:prSet/>
      <dgm:spPr/>
      <dgm:t>
        <a:bodyPr/>
        <a:lstStyle/>
        <a:p>
          <a:endParaRPr lang="en-US"/>
        </a:p>
      </dgm:t>
    </dgm:pt>
    <dgm:pt modelId="{6D95C306-1E30-479F-B429-20BB583CDB7E}">
      <dgm:prSet/>
      <dgm:spPr/>
      <dgm:t>
        <a:bodyPr/>
        <a:lstStyle/>
        <a:p>
          <a:r>
            <a:rPr lang="en-US" dirty="0"/>
            <a:t>Performance comparison</a:t>
          </a:r>
        </a:p>
      </dgm:t>
    </dgm:pt>
    <dgm:pt modelId="{2422AD8C-9531-408C-B80B-C69276FF7F30}" type="parTrans" cxnId="{3EB784C3-07B1-413D-894F-B8B314CB1A3C}">
      <dgm:prSet/>
      <dgm:spPr/>
      <dgm:t>
        <a:bodyPr/>
        <a:lstStyle/>
        <a:p>
          <a:endParaRPr lang="en-US"/>
        </a:p>
      </dgm:t>
    </dgm:pt>
    <dgm:pt modelId="{6B56F8D3-CC34-4240-BB33-4130536A988A}" type="sibTrans" cxnId="{3EB784C3-07B1-413D-894F-B8B314CB1A3C}">
      <dgm:prSet/>
      <dgm:spPr/>
      <dgm:t>
        <a:bodyPr/>
        <a:lstStyle/>
        <a:p>
          <a:endParaRPr lang="en-US"/>
        </a:p>
      </dgm:t>
    </dgm:pt>
    <dgm:pt modelId="{8571ED8F-B662-474C-8118-636353F289D8}" type="pres">
      <dgm:prSet presAssocID="{609A5819-491A-40B9-BE1D-AD48CDCD7526}" presName="Name0" presStyleCnt="0">
        <dgm:presLayoutVars>
          <dgm:dir/>
          <dgm:animLvl val="lvl"/>
          <dgm:resizeHandles val="exact"/>
        </dgm:presLayoutVars>
      </dgm:prSet>
      <dgm:spPr/>
    </dgm:pt>
    <dgm:pt modelId="{C1790F2C-2956-47E3-AC4B-82CB1A2FFB9E}" type="pres">
      <dgm:prSet presAssocID="{F0DF8D2D-4B4E-4B3A-A2B5-9C53DD1263BA}" presName="linNode" presStyleCnt="0"/>
      <dgm:spPr/>
    </dgm:pt>
    <dgm:pt modelId="{C7F80083-6890-46E1-BC84-25E4812FF2AB}" type="pres">
      <dgm:prSet presAssocID="{F0DF8D2D-4B4E-4B3A-A2B5-9C53DD1263BA}" presName="parentText" presStyleLbl="node1" presStyleIdx="0" presStyleCnt="7">
        <dgm:presLayoutVars>
          <dgm:chMax val="1"/>
          <dgm:bulletEnabled val="1"/>
        </dgm:presLayoutVars>
      </dgm:prSet>
      <dgm:spPr/>
    </dgm:pt>
    <dgm:pt modelId="{3AC805DD-606F-4B6A-8C40-4F229ABC60E6}" type="pres">
      <dgm:prSet presAssocID="{86028F7E-847B-476B-8EF8-C866FD957765}" presName="sp" presStyleCnt="0"/>
      <dgm:spPr/>
    </dgm:pt>
    <dgm:pt modelId="{1AFC62A8-A197-46FC-8A4B-3538F41F0FE1}" type="pres">
      <dgm:prSet presAssocID="{58857FA8-3615-43CA-AAFD-4A82AEAB695A}" presName="linNode" presStyleCnt="0"/>
      <dgm:spPr/>
    </dgm:pt>
    <dgm:pt modelId="{793DE870-67B2-4053-A7EB-DB22125ED28C}" type="pres">
      <dgm:prSet presAssocID="{58857FA8-3615-43CA-AAFD-4A82AEAB695A}" presName="parentText" presStyleLbl="node1" presStyleIdx="1" presStyleCnt="7">
        <dgm:presLayoutVars>
          <dgm:chMax val="1"/>
          <dgm:bulletEnabled val="1"/>
        </dgm:presLayoutVars>
      </dgm:prSet>
      <dgm:spPr/>
    </dgm:pt>
    <dgm:pt modelId="{FBB0A4A9-3324-4C7D-8FE5-CC28C1AD90E3}" type="pres">
      <dgm:prSet presAssocID="{DC4D3A44-5171-49F5-89FA-EC8B14515590}" presName="sp" presStyleCnt="0"/>
      <dgm:spPr/>
    </dgm:pt>
    <dgm:pt modelId="{923957EA-A04B-44CC-8369-CDB6D1173FAB}" type="pres">
      <dgm:prSet presAssocID="{3B6236D9-FFE6-4903-BE1C-492FE8A2EA9D}" presName="linNode" presStyleCnt="0"/>
      <dgm:spPr/>
    </dgm:pt>
    <dgm:pt modelId="{4E36A8D6-F679-4CA5-9701-C269CB496A70}" type="pres">
      <dgm:prSet presAssocID="{3B6236D9-FFE6-4903-BE1C-492FE8A2EA9D}" presName="parentText" presStyleLbl="node1" presStyleIdx="2" presStyleCnt="7">
        <dgm:presLayoutVars>
          <dgm:chMax val="1"/>
          <dgm:bulletEnabled val="1"/>
        </dgm:presLayoutVars>
      </dgm:prSet>
      <dgm:spPr/>
    </dgm:pt>
    <dgm:pt modelId="{4EF21FEC-55DD-4A5D-9728-18F1C17511CE}" type="pres">
      <dgm:prSet presAssocID="{B9C53A9C-426E-4AF5-844A-0CD025F86863}" presName="sp" presStyleCnt="0"/>
      <dgm:spPr/>
    </dgm:pt>
    <dgm:pt modelId="{3A21B673-56BB-4471-A400-973BE87F39D3}" type="pres">
      <dgm:prSet presAssocID="{EA812D76-FC58-4661-ADBE-DB63FFF94615}" presName="linNode" presStyleCnt="0"/>
      <dgm:spPr/>
    </dgm:pt>
    <dgm:pt modelId="{02591B0F-5D4E-470F-831E-CA07E7899420}" type="pres">
      <dgm:prSet presAssocID="{EA812D76-FC58-4661-ADBE-DB63FFF94615}" presName="parentText" presStyleLbl="node1" presStyleIdx="3" presStyleCnt="7">
        <dgm:presLayoutVars>
          <dgm:chMax val="1"/>
          <dgm:bulletEnabled val="1"/>
        </dgm:presLayoutVars>
      </dgm:prSet>
      <dgm:spPr/>
    </dgm:pt>
    <dgm:pt modelId="{548FC2BF-D42E-4BAF-8596-BA0015C09FEE}" type="pres">
      <dgm:prSet presAssocID="{7AA80454-4A6A-48DC-822E-525286703B8C}" presName="sp" presStyleCnt="0"/>
      <dgm:spPr/>
    </dgm:pt>
    <dgm:pt modelId="{6141189C-2D3C-4BF4-8759-30FBA6762E7A}" type="pres">
      <dgm:prSet presAssocID="{08AFB54A-D10E-44E1-A855-8DF1174FA776}" presName="linNode" presStyleCnt="0"/>
      <dgm:spPr/>
    </dgm:pt>
    <dgm:pt modelId="{FC6519F5-871A-4E16-A67E-82D0E3369AFD}" type="pres">
      <dgm:prSet presAssocID="{08AFB54A-D10E-44E1-A855-8DF1174FA776}" presName="parentText" presStyleLbl="node1" presStyleIdx="4" presStyleCnt="7">
        <dgm:presLayoutVars>
          <dgm:chMax val="1"/>
          <dgm:bulletEnabled val="1"/>
        </dgm:presLayoutVars>
      </dgm:prSet>
      <dgm:spPr/>
    </dgm:pt>
    <dgm:pt modelId="{D5856FB8-A487-4F2B-9328-0AB20961E095}" type="pres">
      <dgm:prSet presAssocID="{5EFBE17E-5CC3-4523-879B-610CFD580C89}" presName="sp" presStyleCnt="0"/>
      <dgm:spPr/>
    </dgm:pt>
    <dgm:pt modelId="{23C2B1A6-A4EF-492A-BE41-90973C788AAE}" type="pres">
      <dgm:prSet presAssocID="{6D95C306-1E30-479F-B429-20BB583CDB7E}" presName="linNode" presStyleCnt="0"/>
      <dgm:spPr/>
    </dgm:pt>
    <dgm:pt modelId="{68B10DEF-1BBA-498B-B9AA-1F16994EC1B8}" type="pres">
      <dgm:prSet presAssocID="{6D95C306-1E30-479F-B429-20BB583CDB7E}" presName="parentText" presStyleLbl="node1" presStyleIdx="5" presStyleCnt="7">
        <dgm:presLayoutVars>
          <dgm:chMax val="1"/>
          <dgm:bulletEnabled val="1"/>
        </dgm:presLayoutVars>
      </dgm:prSet>
      <dgm:spPr/>
    </dgm:pt>
    <dgm:pt modelId="{C003232E-908F-42D3-9902-BFDDE41DA23D}" type="pres">
      <dgm:prSet presAssocID="{6B56F8D3-CC34-4240-BB33-4130536A988A}" presName="sp" presStyleCnt="0"/>
      <dgm:spPr/>
    </dgm:pt>
    <dgm:pt modelId="{06C6D369-1634-4615-98EB-33A65F552A10}" type="pres">
      <dgm:prSet presAssocID="{1B1D47C2-6222-4C98-9722-356E9152B92E}" presName="linNode" presStyleCnt="0"/>
      <dgm:spPr/>
    </dgm:pt>
    <dgm:pt modelId="{0FE93862-7807-4E68-8D6B-679F518539B7}" type="pres">
      <dgm:prSet presAssocID="{1B1D47C2-6222-4C98-9722-356E9152B92E}" presName="parentText" presStyleLbl="node1" presStyleIdx="6" presStyleCnt="7">
        <dgm:presLayoutVars>
          <dgm:chMax val="1"/>
          <dgm:bulletEnabled val="1"/>
        </dgm:presLayoutVars>
      </dgm:prSet>
      <dgm:spPr/>
    </dgm:pt>
  </dgm:ptLst>
  <dgm:cxnLst>
    <dgm:cxn modelId="{30D34308-85D6-4E95-8A4F-6FE5693CCEA1}" srcId="{609A5819-491A-40B9-BE1D-AD48CDCD7526}" destId="{08AFB54A-D10E-44E1-A855-8DF1174FA776}" srcOrd="4" destOrd="0" parTransId="{A822C064-892D-420D-B773-99358F2E8820}" sibTransId="{5EFBE17E-5CC3-4523-879B-610CFD580C89}"/>
    <dgm:cxn modelId="{02CA1B19-5B36-4BCE-86A5-4BA044CB0466}" srcId="{609A5819-491A-40B9-BE1D-AD48CDCD7526}" destId="{F0DF8D2D-4B4E-4B3A-A2B5-9C53DD1263BA}" srcOrd="0" destOrd="0" parTransId="{087B0CE7-E16E-4947-A18D-AF244126C7BC}" sibTransId="{86028F7E-847B-476B-8EF8-C866FD957765}"/>
    <dgm:cxn modelId="{25BD2C2D-C82B-45BB-B93E-29BAB3280830}" srcId="{609A5819-491A-40B9-BE1D-AD48CDCD7526}" destId="{58857FA8-3615-43CA-AAFD-4A82AEAB695A}" srcOrd="1" destOrd="0" parTransId="{0039007E-BC77-4C0A-A550-495F559DE75E}" sibTransId="{DC4D3A44-5171-49F5-89FA-EC8B14515590}"/>
    <dgm:cxn modelId="{676F3B37-BCE9-4ABF-A766-F5C9E1EB5D22}" srcId="{609A5819-491A-40B9-BE1D-AD48CDCD7526}" destId="{EA812D76-FC58-4661-ADBE-DB63FFF94615}" srcOrd="3" destOrd="0" parTransId="{3505F35F-9966-4A30-817A-77835218582C}" sibTransId="{7AA80454-4A6A-48DC-822E-525286703B8C}"/>
    <dgm:cxn modelId="{F6983F3C-DB77-4CB1-99A6-AB05AB8F2520}" type="presOf" srcId="{609A5819-491A-40B9-BE1D-AD48CDCD7526}" destId="{8571ED8F-B662-474C-8118-636353F289D8}" srcOrd="0" destOrd="0" presId="urn:microsoft.com/office/officeart/2005/8/layout/vList5"/>
    <dgm:cxn modelId="{D6D95F64-3089-4C7F-9F46-9E111C4C0849}" srcId="{609A5819-491A-40B9-BE1D-AD48CDCD7526}" destId="{1B1D47C2-6222-4C98-9722-356E9152B92E}" srcOrd="6" destOrd="0" parTransId="{C2130A3C-D4C7-4ADC-AD93-A613221005F6}" sibTransId="{6B4D8979-D394-46B4-B639-F62CC0804C56}"/>
    <dgm:cxn modelId="{6823EE46-1765-4628-B078-899CC11CEB0E}" type="presOf" srcId="{08AFB54A-D10E-44E1-A855-8DF1174FA776}" destId="{FC6519F5-871A-4E16-A67E-82D0E3369AFD}" srcOrd="0" destOrd="0" presId="urn:microsoft.com/office/officeart/2005/8/layout/vList5"/>
    <dgm:cxn modelId="{B1321B8A-979F-4661-BF01-3D4A0C453828}" srcId="{609A5819-491A-40B9-BE1D-AD48CDCD7526}" destId="{3B6236D9-FFE6-4903-BE1C-492FE8A2EA9D}" srcOrd="2" destOrd="0" parTransId="{A44BE505-66BB-434F-BAC5-477DEBAE32BF}" sibTransId="{B9C53A9C-426E-4AF5-844A-0CD025F86863}"/>
    <dgm:cxn modelId="{E97C6D90-92FD-425C-9287-1484EB9C4068}" type="presOf" srcId="{6D95C306-1E30-479F-B429-20BB583CDB7E}" destId="{68B10DEF-1BBA-498B-B9AA-1F16994EC1B8}" srcOrd="0" destOrd="0" presId="urn:microsoft.com/office/officeart/2005/8/layout/vList5"/>
    <dgm:cxn modelId="{7072BB96-56CB-4C35-9281-8341752C0F60}" type="presOf" srcId="{1B1D47C2-6222-4C98-9722-356E9152B92E}" destId="{0FE93862-7807-4E68-8D6B-679F518539B7}" srcOrd="0" destOrd="0" presId="urn:microsoft.com/office/officeart/2005/8/layout/vList5"/>
    <dgm:cxn modelId="{F8F4BEB4-79C2-4AB4-BAF0-0E99C5742C57}" type="presOf" srcId="{58857FA8-3615-43CA-AAFD-4A82AEAB695A}" destId="{793DE870-67B2-4053-A7EB-DB22125ED28C}" srcOrd="0" destOrd="0" presId="urn:microsoft.com/office/officeart/2005/8/layout/vList5"/>
    <dgm:cxn modelId="{6DFB15B5-4F52-451F-8A52-76373F3C923C}" type="presOf" srcId="{3B6236D9-FFE6-4903-BE1C-492FE8A2EA9D}" destId="{4E36A8D6-F679-4CA5-9701-C269CB496A70}" srcOrd="0" destOrd="0" presId="urn:microsoft.com/office/officeart/2005/8/layout/vList5"/>
    <dgm:cxn modelId="{3EB784C3-07B1-413D-894F-B8B314CB1A3C}" srcId="{609A5819-491A-40B9-BE1D-AD48CDCD7526}" destId="{6D95C306-1E30-479F-B429-20BB583CDB7E}" srcOrd="5" destOrd="0" parTransId="{2422AD8C-9531-408C-B80B-C69276FF7F30}" sibTransId="{6B56F8D3-CC34-4240-BB33-4130536A988A}"/>
    <dgm:cxn modelId="{619842E9-B10A-4F4B-B590-81D11B492B88}" type="presOf" srcId="{EA812D76-FC58-4661-ADBE-DB63FFF94615}" destId="{02591B0F-5D4E-470F-831E-CA07E7899420}" srcOrd="0" destOrd="0" presId="urn:microsoft.com/office/officeart/2005/8/layout/vList5"/>
    <dgm:cxn modelId="{BDECA9ED-26A3-48A1-9140-DB77C22A4E34}" type="presOf" srcId="{F0DF8D2D-4B4E-4B3A-A2B5-9C53DD1263BA}" destId="{C7F80083-6890-46E1-BC84-25E4812FF2AB}" srcOrd="0" destOrd="0" presId="urn:microsoft.com/office/officeart/2005/8/layout/vList5"/>
    <dgm:cxn modelId="{9C8B2856-5312-47DC-9CAF-DD49AB18C4F1}" type="presParOf" srcId="{8571ED8F-B662-474C-8118-636353F289D8}" destId="{C1790F2C-2956-47E3-AC4B-82CB1A2FFB9E}" srcOrd="0" destOrd="0" presId="urn:microsoft.com/office/officeart/2005/8/layout/vList5"/>
    <dgm:cxn modelId="{380CA7F8-52B5-4EF6-9736-4651739FA1F8}" type="presParOf" srcId="{C1790F2C-2956-47E3-AC4B-82CB1A2FFB9E}" destId="{C7F80083-6890-46E1-BC84-25E4812FF2AB}" srcOrd="0" destOrd="0" presId="urn:microsoft.com/office/officeart/2005/8/layout/vList5"/>
    <dgm:cxn modelId="{8ACE0B47-1366-4A1D-AAFC-7573FECC4104}" type="presParOf" srcId="{8571ED8F-B662-474C-8118-636353F289D8}" destId="{3AC805DD-606F-4B6A-8C40-4F229ABC60E6}" srcOrd="1" destOrd="0" presId="urn:microsoft.com/office/officeart/2005/8/layout/vList5"/>
    <dgm:cxn modelId="{935AAE57-C522-4BAF-B4BA-664620F65CF1}" type="presParOf" srcId="{8571ED8F-B662-474C-8118-636353F289D8}" destId="{1AFC62A8-A197-46FC-8A4B-3538F41F0FE1}" srcOrd="2" destOrd="0" presId="urn:microsoft.com/office/officeart/2005/8/layout/vList5"/>
    <dgm:cxn modelId="{AC9006DA-FB47-4079-B6FD-C2EDDF784F76}" type="presParOf" srcId="{1AFC62A8-A197-46FC-8A4B-3538F41F0FE1}" destId="{793DE870-67B2-4053-A7EB-DB22125ED28C}" srcOrd="0" destOrd="0" presId="urn:microsoft.com/office/officeart/2005/8/layout/vList5"/>
    <dgm:cxn modelId="{E977558F-E721-4CC9-B27A-7917D3764F64}" type="presParOf" srcId="{8571ED8F-B662-474C-8118-636353F289D8}" destId="{FBB0A4A9-3324-4C7D-8FE5-CC28C1AD90E3}" srcOrd="3" destOrd="0" presId="urn:microsoft.com/office/officeart/2005/8/layout/vList5"/>
    <dgm:cxn modelId="{8F6F5C77-3853-41A1-B8C0-4145E8B15F19}" type="presParOf" srcId="{8571ED8F-B662-474C-8118-636353F289D8}" destId="{923957EA-A04B-44CC-8369-CDB6D1173FAB}" srcOrd="4" destOrd="0" presId="urn:microsoft.com/office/officeart/2005/8/layout/vList5"/>
    <dgm:cxn modelId="{17A45D7B-E250-4EA5-B3F1-B1728C6D3C49}" type="presParOf" srcId="{923957EA-A04B-44CC-8369-CDB6D1173FAB}" destId="{4E36A8D6-F679-4CA5-9701-C269CB496A70}" srcOrd="0" destOrd="0" presId="urn:microsoft.com/office/officeart/2005/8/layout/vList5"/>
    <dgm:cxn modelId="{BD512182-DC51-433E-83F3-994F4C76D2ED}" type="presParOf" srcId="{8571ED8F-B662-474C-8118-636353F289D8}" destId="{4EF21FEC-55DD-4A5D-9728-18F1C17511CE}" srcOrd="5" destOrd="0" presId="urn:microsoft.com/office/officeart/2005/8/layout/vList5"/>
    <dgm:cxn modelId="{AFFF8C82-5B4F-46C8-A2B4-263E12C9B528}" type="presParOf" srcId="{8571ED8F-B662-474C-8118-636353F289D8}" destId="{3A21B673-56BB-4471-A400-973BE87F39D3}" srcOrd="6" destOrd="0" presId="urn:microsoft.com/office/officeart/2005/8/layout/vList5"/>
    <dgm:cxn modelId="{19459B42-59C3-4CB9-9AEA-06B544F5180C}" type="presParOf" srcId="{3A21B673-56BB-4471-A400-973BE87F39D3}" destId="{02591B0F-5D4E-470F-831E-CA07E7899420}" srcOrd="0" destOrd="0" presId="urn:microsoft.com/office/officeart/2005/8/layout/vList5"/>
    <dgm:cxn modelId="{C131B171-2861-4FAD-A210-8034786838AB}" type="presParOf" srcId="{8571ED8F-B662-474C-8118-636353F289D8}" destId="{548FC2BF-D42E-4BAF-8596-BA0015C09FEE}" srcOrd="7" destOrd="0" presId="urn:microsoft.com/office/officeart/2005/8/layout/vList5"/>
    <dgm:cxn modelId="{6571475D-C2B3-4BE4-809C-8ACBF68FE452}" type="presParOf" srcId="{8571ED8F-B662-474C-8118-636353F289D8}" destId="{6141189C-2D3C-4BF4-8759-30FBA6762E7A}" srcOrd="8" destOrd="0" presId="urn:microsoft.com/office/officeart/2005/8/layout/vList5"/>
    <dgm:cxn modelId="{D24E2450-A893-4BFA-A95E-94BC9148A8F6}" type="presParOf" srcId="{6141189C-2D3C-4BF4-8759-30FBA6762E7A}" destId="{FC6519F5-871A-4E16-A67E-82D0E3369AFD}" srcOrd="0" destOrd="0" presId="urn:microsoft.com/office/officeart/2005/8/layout/vList5"/>
    <dgm:cxn modelId="{46407FEC-D785-479D-AC50-DE8393980118}" type="presParOf" srcId="{8571ED8F-B662-474C-8118-636353F289D8}" destId="{D5856FB8-A487-4F2B-9328-0AB20961E095}" srcOrd="9" destOrd="0" presId="urn:microsoft.com/office/officeart/2005/8/layout/vList5"/>
    <dgm:cxn modelId="{9525900C-500E-430A-BD33-82A68F3D55B1}" type="presParOf" srcId="{8571ED8F-B662-474C-8118-636353F289D8}" destId="{23C2B1A6-A4EF-492A-BE41-90973C788AAE}" srcOrd="10" destOrd="0" presId="urn:microsoft.com/office/officeart/2005/8/layout/vList5"/>
    <dgm:cxn modelId="{FC260E61-1973-4669-822B-02DDDBC070E2}" type="presParOf" srcId="{23C2B1A6-A4EF-492A-BE41-90973C788AAE}" destId="{68B10DEF-1BBA-498B-B9AA-1F16994EC1B8}" srcOrd="0" destOrd="0" presId="urn:microsoft.com/office/officeart/2005/8/layout/vList5"/>
    <dgm:cxn modelId="{BCECE2BD-212D-4C16-B66B-140A94B49258}" type="presParOf" srcId="{8571ED8F-B662-474C-8118-636353F289D8}" destId="{C003232E-908F-42D3-9902-BFDDE41DA23D}" srcOrd="11" destOrd="0" presId="urn:microsoft.com/office/officeart/2005/8/layout/vList5"/>
    <dgm:cxn modelId="{812BC6D1-9001-42E2-98DE-1E880479ABA2}" type="presParOf" srcId="{8571ED8F-B662-474C-8118-636353F289D8}" destId="{06C6D369-1634-4615-98EB-33A65F552A10}" srcOrd="12" destOrd="0" presId="urn:microsoft.com/office/officeart/2005/8/layout/vList5"/>
    <dgm:cxn modelId="{0175CEA5-B51D-46F9-B3D9-F0E10E975966}" type="presParOf" srcId="{06C6D369-1634-4615-98EB-33A65F552A10}" destId="{0FE93862-7807-4E68-8D6B-679F518539B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75F667-45A9-4F85-8E79-7681D60A6297}"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66F0A80A-0866-44D2-8420-388DB88F9C88}">
      <dgm:prSet/>
      <dgm:spPr/>
      <dgm:t>
        <a:bodyPr/>
        <a:lstStyle/>
        <a:p>
          <a:r>
            <a:rPr lang="en-US"/>
            <a:t>Data Source: The information we've gathered comes from Twitter. These are tweets related to covid-19. These tweets are gathered during the pandemic period of corona virus. The factors we evaluated for prediction extraction were the Tweet's Id, Date Posted, Tweet's Text, User Id, and Tweet's Status.</a:t>
          </a:r>
        </a:p>
      </dgm:t>
    </dgm:pt>
    <dgm:pt modelId="{D12F1D24-9A55-4B4F-9D93-52CB01C6BC26}" type="parTrans" cxnId="{56978E0D-B006-4C13-A2DC-FA9CCF3C7CFE}">
      <dgm:prSet/>
      <dgm:spPr/>
      <dgm:t>
        <a:bodyPr/>
        <a:lstStyle/>
        <a:p>
          <a:endParaRPr lang="en-US"/>
        </a:p>
      </dgm:t>
    </dgm:pt>
    <dgm:pt modelId="{89C04DEA-0E90-49F4-AAB4-247B41A78458}" type="sibTrans" cxnId="{56978E0D-B006-4C13-A2DC-FA9CCF3C7CFE}">
      <dgm:prSet/>
      <dgm:spPr/>
      <dgm:t>
        <a:bodyPr/>
        <a:lstStyle/>
        <a:p>
          <a:endParaRPr lang="en-US"/>
        </a:p>
      </dgm:t>
    </dgm:pt>
    <dgm:pt modelId="{E55B4B93-F049-4BA4-AD4C-0C46964882D0}">
      <dgm:prSet/>
      <dgm:spPr/>
      <dgm:t>
        <a:bodyPr/>
        <a:lstStyle/>
        <a:p>
          <a:r>
            <a:rPr lang="en-US"/>
            <a:t>Data cleaning:  We cleaned the data by removing duplicates, locating null values in each variable, and using a utility function to remove URLs from the tweet text. We also check the value counts for every class in the target class to determine whether the training and test datasets are balanced.</a:t>
          </a:r>
        </a:p>
      </dgm:t>
    </dgm:pt>
    <dgm:pt modelId="{15880194-82DF-46D2-928E-69A8E15A8F96}" type="parTrans" cxnId="{C41F01F4-9763-4C5C-B60E-17B3FB449AE3}">
      <dgm:prSet/>
      <dgm:spPr/>
      <dgm:t>
        <a:bodyPr/>
        <a:lstStyle/>
        <a:p>
          <a:endParaRPr lang="en-US"/>
        </a:p>
      </dgm:t>
    </dgm:pt>
    <dgm:pt modelId="{567108ED-DED9-4D55-B2F8-78C4CB6D422A}" type="sibTrans" cxnId="{C41F01F4-9763-4C5C-B60E-17B3FB449AE3}">
      <dgm:prSet/>
      <dgm:spPr/>
      <dgm:t>
        <a:bodyPr/>
        <a:lstStyle/>
        <a:p>
          <a:endParaRPr lang="en-US"/>
        </a:p>
      </dgm:t>
    </dgm:pt>
    <dgm:pt modelId="{EFA8718F-9F33-427A-84FC-EE4D587E5297}" type="pres">
      <dgm:prSet presAssocID="{F775F667-45A9-4F85-8E79-7681D60A6297}" presName="root" presStyleCnt="0">
        <dgm:presLayoutVars>
          <dgm:dir/>
          <dgm:resizeHandles val="exact"/>
        </dgm:presLayoutVars>
      </dgm:prSet>
      <dgm:spPr/>
    </dgm:pt>
    <dgm:pt modelId="{05451DBE-8499-4CB3-A732-356AF25BA25B}" type="pres">
      <dgm:prSet presAssocID="{66F0A80A-0866-44D2-8420-388DB88F9C88}" presName="compNode" presStyleCnt="0"/>
      <dgm:spPr/>
    </dgm:pt>
    <dgm:pt modelId="{FC7624D5-60E5-4B5A-BA80-9393759D90AC}" type="pres">
      <dgm:prSet presAssocID="{66F0A80A-0866-44D2-8420-388DB88F9C88}" presName="bgRect" presStyleLbl="bgShp" presStyleIdx="0" presStyleCnt="2"/>
      <dgm:spPr/>
    </dgm:pt>
    <dgm:pt modelId="{72FCD059-711D-4617-B9D8-0BBA8ABEC927}" type="pres">
      <dgm:prSet presAssocID="{66F0A80A-0866-44D2-8420-388DB88F9C8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F943DCB7-B7BA-421A-B535-8F88E0FB8AD9}" type="pres">
      <dgm:prSet presAssocID="{66F0A80A-0866-44D2-8420-388DB88F9C88}" presName="spaceRect" presStyleCnt="0"/>
      <dgm:spPr/>
    </dgm:pt>
    <dgm:pt modelId="{5DB0436F-3100-4DF9-B3E8-37B3BBB39AC3}" type="pres">
      <dgm:prSet presAssocID="{66F0A80A-0866-44D2-8420-388DB88F9C88}" presName="parTx" presStyleLbl="revTx" presStyleIdx="0" presStyleCnt="2">
        <dgm:presLayoutVars>
          <dgm:chMax val="0"/>
          <dgm:chPref val="0"/>
        </dgm:presLayoutVars>
      </dgm:prSet>
      <dgm:spPr/>
    </dgm:pt>
    <dgm:pt modelId="{FCEE6A64-34C2-46BF-954D-E957C817FBCC}" type="pres">
      <dgm:prSet presAssocID="{89C04DEA-0E90-49F4-AAB4-247B41A78458}" presName="sibTrans" presStyleCnt="0"/>
      <dgm:spPr/>
    </dgm:pt>
    <dgm:pt modelId="{29BF2E8B-9650-4692-8BA8-E4651837EEF3}" type="pres">
      <dgm:prSet presAssocID="{E55B4B93-F049-4BA4-AD4C-0C46964882D0}" presName="compNode" presStyleCnt="0"/>
      <dgm:spPr/>
    </dgm:pt>
    <dgm:pt modelId="{9343190F-7D03-4B87-A3AA-47D9A6614EC8}" type="pres">
      <dgm:prSet presAssocID="{E55B4B93-F049-4BA4-AD4C-0C46964882D0}" presName="bgRect" presStyleLbl="bgShp" presStyleIdx="1" presStyleCnt="2"/>
      <dgm:spPr/>
    </dgm:pt>
    <dgm:pt modelId="{E18A6E4B-BFD7-4B6F-BEB2-6B1EE58A4348}" type="pres">
      <dgm:prSet presAssocID="{E55B4B93-F049-4BA4-AD4C-0C46964882D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2140A80D-E5C1-46DE-BAAD-641452EE144D}" type="pres">
      <dgm:prSet presAssocID="{E55B4B93-F049-4BA4-AD4C-0C46964882D0}" presName="spaceRect" presStyleCnt="0"/>
      <dgm:spPr/>
    </dgm:pt>
    <dgm:pt modelId="{3197F6C1-1D29-488C-A510-E152437153FA}" type="pres">
      <dgm:prSet presAssocID="{E55B4B93-F049-4BA4-AD4C-0C46964882D0}" presName="parTx" presStyleLbl="revTx" presStyleIdx="1" presStyleCnt="2">
        <dgm:presLayoutVars>
          <dgm:chMax val="0"/>
          <dgm:chPref val="0"/>
        </dgm:presLayoutVars>
      </dgm:prSet>
      <dgm:spPr/>
    </dgm:pt>
  </dgm:ptLst>
  <dgm:cxnLst>
    <dgm:cxn modelId="{56978E0D-B006-4C13-A2DC-FA9CCF3C7CFE}" srcId="{F775F667-45A9-4F85-8E79-7681D60A6297}" destId="{66F0A80A-0866-44D2-8420-388DB88F9C88}" srcOrd="0" destOrd="0" parTransId="{D12F1D24-9A55-4B4F-9D93-52CB01C6BC26}" sibTransId="{89C04DEA-0E90-49F4-AAB4-247B41A78458}"/>
    <dgm:cxn modelId="{32D3FC15-8D27-44BC-AB95-20671171E028}" type="presOf" srcId="{E55B4B93-F049-4BA4-AD4C-0C46964882D0}" destId="{3197F6C1-1D29-488C-A510-E152437153FA}" srcOrd="0" destOrd="0" presId="urn:microsoft.com/office/officeart/2018/2/layout/IconVerticalSolidList"/>
    <dgm:cxn modelId="{446A6150-90B5-45DB-8EBA-C2204A71EA60}" type="presOf" srcId="{F775F667-45A9-4F85-8E79-7681D60A6297}" destId="{EFA8718F-9F33-427A-84FC-EE4D587E5297}" srcOrd="0" destOrd="0" presId="urn:microsoft.com/office/officeart/2018/2/layout/IconVerticalSolidList"/>
    <dgm:cxn modelId="{94478AAB-0A1F-4035-AE45-7C4BBA67FE3C}" type="presOf" srcId="{66F0A80A-0866-44D2-8420-388DB88F9C88}" destId="{5DB0436F-3100-4DF9-B3E8-37B3BBB39AC3}" srcOrd="0" destOrd="0" presId="urn:microsoft.com/office/officeart/2018/2/layout/IconVerticalSolidList"/>
    <dgm:cxn modelId="{C41F01F4-9763-4C5C-B60E-17B3FB449AE3}" srcId="{F775F667-45A9-4F85-8E79-7681D60A6297}" destId="{E55B4B93-F049-4BA4-AD4C-0C46964882D0}" srcOrd="1" destOrd="0" parTransId="{15880194-82DF-46D2-928E-69A8E15A8F96}" sibTransId="{567108ED-DED9-4D55-B2F8-78C4CB6D422A}"/>
    <dgm:cxn modelId="{090D2F5F-7241-4C99-A4E8-8231415478F7}" type="presParOf" srcId="{EFA8718F-9F33-427A-84FC-EE4D587E5297}" destId="{05451DBE-8499-4CB3-A732-356AF25BA25B}" srcOrd="0" destOrd="0" presId="urn:microsoft.com/office/officeart/2018/2/layout/IconVerticalSolidList"/>
    <dgm:cxn modelId="{EB1A6289-50E8-4FCF-AFDA-15EDE5FFC342}" type="presParOf" srcId="{05451DBE-8499-4CB3-A732-356AF25BA25B}" destId="{FC7624D5-60E5-4B5A-BA80-9393759D90AC}" srcOrd="0" destOrd="0" presId="urn:microsoft.com/office/officeart/2018/2/layout/IconVerticalSolidList"/>
    <dgm:cxn modelId="{34427BB6-E1EE-4768-944B-8BA986BE2921}" type="presParOf" srcId="{05451DBE-8499-4CB3-A732-356AF25BA25B}" destId="{72FCD059-711D-4617-B9D8-0BBA8ABEC927}" srcOrd="1" destOrd="0" presId="urn:microsoft.com/office/officeart/2018/2/layout/IconVerticalSolidList"/>
    <dgm:cxn modelId="{ECA9EF7E-E6C4-4981-B552-4B8B0B156958}" type="presParOf" srcId="{05451DBE-8499-4CB3-A732-356AF25BA25B}" destId="{F943DCB7-B7BA-421A-B535-8F88E0FB8AD9}" srcOrd="2" destOrd="0" presId="urn:microsoft.com/office/officeart/2018/2/layout/IconVerticalSolidList"/>
    <dgm:cxn modelId="{C24F0E7F-396D-4D9B-9880-C86AB1C62961}" type="presParOf" srcId="{05451DBE-8499-4CB3-A732-356AF25BA25B}" destId="{5DB0436F-3100-4DF9-B3E8-37B3BBB39AC3}" srcOrd="3" destOrd="0" presId="urn:microsoft.com/office/officeart/2018/2/layout/IconVerticalSolidList"/>
    <dgm:cxn modelId="{37CCB657-71AE-4C16-AC5B-730F40187CD4}" type="presParOf" srcId="{EFA8718F-9F33-427A-84FC-EE4D587E5297}" destId="{FCEE6A64-34C2-46BF-954D-E957C817FBCC}" srcOrd="1" destOrd="0" presId="urn:microsoft.com/office/officeart/2018/2/layout/IconVerticalSolidList"/>
    <dgm:cxn modelId="{C8E9DC28-A355-49C7-B8D5-5EC2E4F1D661}" type="presParOf" srcId="{EFA8718F-9F33-427A-84FC-EE4D587E5297}" destId="{29BF2E8B-9650-4692-8BA8-E4651837EEF3}" srcOrd="2" destOrd="0" presId="urn:microsoft.com/office/officeart/2018/2/layout/IconVerticalSolidList"/>
    <dgm:cxn modelId="{14988308-1A60-43EA-BBDE-48C7AEAD9513}" type="presParOf" srcId="{29BF2E8B-9650-4692-8BA8-E4651837EEF3}" destId="{9343190F-7D03-4B87-A3AA-47D9A6614EC8}" srcOrd="0" destOrd="0" presId="urn:microsoft.com/office/officeart/2018/2/layout/IconVerticalSolidList"/>
    <dgm:cxn modelId="{F8ABE897-3725-48F5-A6A6-268EB4A0AD67}" type="presParOf" srcId="{29BF2E8B-9650-4692-8BA8-E4651837EEF3}" destId="{E18A6E4B-BFD7-4B6F-BEB2-6B1EE58A4348}" srcOrd="1" destOrd="0" presId="urn:microsoft.com/office/officeart/2018/2/layout/IconVerticalSolidList"/>
    <dgm:cxn modelId="{480E2671-1DD4-4AC7-B80A-32B18FD4FA68}" type="presParOf" srcId="{29BF2E8B-9650-4692-8BA8-E4651837EEF3}" destId="{2140A80D-E5C1-46DE-BAAD-641452EE144D}" srcOrd="2" destOrd="0" presId="urn:microsoft.com/office/officeart/2018/2/layout/IconVerticalSolidList"/>
    <dgm:cxn modelId="{94389654-C7D8-47D6-9383-4AD79656FA77}" type="presParOf" srcId="{29BF2E8B-9650-4692-8BA8-E4651837EEF3}" destId="{3197F6C1-1D29-488C-A510-E152437153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487F90-82F1-421C-B705-36116469BDCC}"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A1FE2509-9642-4534-B9C3-A332FC50A85A}">
      <dgm:prSet/>
      <dgm:spPr/>
      <dgm:t>
        <a:bodyPr/>
        <a:lstStyle/>
        <a:p>
          <a:r>
            <a:rPr lang="en-US"/>
            <a:t>With the support of the function named clean responses, we pre-processed the text by removing punctuation, lowercasing all words, eliminating stop-words, and stemming words (Porter stemmer).</a:t>
          </a:r>
        </a:p>
      </dgm:t>
    </dgm:pt>
    <dgm:pt modelId="{FB33E4B4-CA91-4745-994E-C6931D2AACEA}" type="parTrans" cxnId="{8CDE89E7-D205-4A0B-BDDA-748080840E9D}">
      <dgm:prSet/>
      <dgm:spPr/>
      <dgm:t>
        <a:bodyPr/>
        <a:lstStyle/>
        <a:p>
          <a:endParaRPr lang="en-US"/>
        </a:p>
      </dgm:t>
    </dgm:pt>
    <dgm:pt modelId="{A47EA7EC-2970-4A09-8010-FE5DAC6FDD89}" type="sibTrans" cxnId="{8CDE89E7-D205-4A0B-BDDA-748080840E9D}">
      <dgm:prSet/>
      <dgm:spPr/>
      <dgm:t>
        <a:bodyPr/>
        <a:lstStyle/>
        <a:p>
          <a:endParaRPr lang="en-US"/>
        </a:p>
      </dgm:t>
    </dgm:pt>
    <dgm:pt modelId="{BB1078DA-E698-4BBC-98B7-8C024670FAB7}">
      <dgm:prSet/>
      <dgm:spPr/>
      <dgm:t>
        <a:bodyPr/>
        <a:lstStyle/>
        <a:p>
          <a:r>
            <a:rPr lang="en-US"/>
            <a:t>Using LabelEncoder, we preprocess the input data to create sentiment labels for each sentiment.</a:t>
          </a:r>
        </a:p>
      </dgm:t>
    </dgm:pt>
    <dgm:pt modelId="{2FA49229-8641-4A83-BF69-E764C77DA51B}" type="parTrans" cxnId="{A63EB396-790B-4AB5-B565-469654A708EA}">
      <dgm:prSet/>
      <dgm:spPr/>
      <dgm:t>
        <a:bodyPr/>
        <a:lstStyle/>
        <a:p>
          <a:endParaRPr lang="en-US"/>
        </a:p>
      </dgm:t>
    </dgm:pt>
    <dgm:pt modelId="{E9B7733A-D33B-4613-B609-97E07BE68BAC}" type="sibTrans" cxnId="{A63EB396-790B-4AB5-B565-469654A708EA}">
      <dgm:prSet/>
      <dgm:spPr/>
      <dgm:t>
        <a:bodyPr/>
        <a:lstStyle/>
        <a:p>
          <a:endParaRPr lang="en-US"/>
        </a:p>
      </dgm:t>
    </dgm:pt>
    <dgm:pt modelId="{C83F065C-BCF4-4A37-A11B-26DD815C4B2D}" type="pres">
      <dgm:prSet presAssocID="{47487F90-82F1-421C-B705-36116469BDCC}" presName="root" presStyleCnt="0">
        <dgm:presLayoutVars>
          <dgm:dir/>
          <dgm:resizeHandles val="exact"/>
        </dgm:presLayoutVars>
      </dgm:prSet>
      <dgm:spPr/>
    </dgm:pt>
    <dgm:pt modelId="{CCBD6372-8B1B-4F58-B555-74F968B168D6}" type="pres">
      <dgm:prSet presAssocID="{A1FE2509-9642-4534-B9C3-A332FC50A85A}" presName="compNode" presStyleCnt="0"/>
      <dgm:spPr/>
    </dgm:pt>
    <dgm:pt modelId="{17B06DCD-0471-4A43-B8AD-463D81C37EA0}" type="pres">
      <dgm:prSet presAssocID="{A1FE2509-9642-4534-B9C3-A332FC50A85A}" presName="bgRect" presStyleLbl="bgShp" presStyleIdx="0" presStyleCnt="2"/>
      <dgm:spPr/>
    </dgm:pt>
    <dgm:pt modelId="{FB031EE6-0102-417D-B2C8-4472E73262BF}" type="pres">
      <dgm:prSet presAssocID="{A1FE2509-9642-4534-B9C3-A332FC50A8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Quotation Mark"/>
        </a:ext>
      </dgm:extLst>
    </dgm:pt>
    <dgm:pt modelId="{A1F7A5FA-45E1-42A7-B166-A36AC19DF061}" type="pres">
      <dgm:prSet presAssocID="{A1FE2509-9642-4534-B9C3-A332FC50A85A}" presName="spaceRect" presStyleCnt="0"/>
      <dgm:spPr/>
    </dgm:pt>
    <dgm:pt modelId="{9C68A3FE-162E-4AC2-AE4B-E35753BDDC7F}" type="pres">
      <dgm:prSet presAssocID="{A1FE2509-9642-4534-B9C3-A332FC50A85A}" presName="parTx" presStyleLbl="revTx" presStyleIdx="0" presStyleCnt="2">
        <dgm:presLayoutVars>
          <dgm:chMax val="0"/>
          <dgm:chPref val="0"/>
        </dgm:presLayoutVars>
      </dgm:prSet>
      <dgm:spPr/>
    </dgm:pt>
    <dgm:pt modelId="{B50EFD1D-7E17-4FCC-8D6B-E788670A920B}" type="pres">
      <dgm:prSet presAssocID="{A47EA7EC-2970-4A09-8010-FE5DAC6FDD89}" presName="sibTrans" presStyleCnt="0"/>
      <dgm:spPr/>
    </dgm:pt>
    <dgm:pt modelId="{C307F0F1-B67B-4FBF-AB67-A8D0DACAB7F4}" type="pres">
      <dgm:prSet presAssocID="{BB1078DA-E698-4BBC-98B7-8C024670FAB7}" presName="compNode" presStyleCnt="0"/>
      <dgm:spPr/>
    </dgm:pt>
    <dgm:pt modelId="{B894009E-843A-4D99-B750-026BFA7471CF}" type="pres">
      <dgm:prSet presAssocID="{BB1078DA-E698-4BBC-98B7-8C024670FAB7}" presName="bgRect" presStyleLbl="bgShp" presStyleIdx="1" presStyleCnt="2"/>
      <dgm:spPr/>
    </dgm:pt>
    <dgm:pt modelId="{D1434C7D-2997-4C0D-AD9C-C4E97A371B1A}" type="pres">
      <dgm:prSet presAssocID="{BB1078DA-E698-4BBC-98B7-8C024670FAB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E9B4939A-A14C-49C0-A80C-CC7B49227BC7}" type="pres">
      <dgm:prSet presAssocID="{BB1078DA-E698-4BBC-98B7-8C024670FAB7}" presName="spaceRect" presStyleCnt="0"/>
      <dgm:spPr/>
    </dgm:pt>
    <dgm:pt modelId="{B64D5119-B4EA-4F8A-9933-AB715D175576}" type="pres">
      <dgm:prSet presAssocID="{BB1078DA-E698-4BBC-98B7-8C024670FAB7}" presName="parTx" presStyleLbl="revTx" presStyleIdx="1" presStyleCnt="2">
        <dgm:presLayoutVars>
          <dgm:chMax val="0"/>
          <dgm:chPref val="0"/>
        </dgm:presLayoutVars>
      </dgm:prSet>
      <dgm:spPr/>
    </dgm:pt>
  </dgm:ptLst>
  <dgm:cxnLst>
    <dgm:cxn modelId="{AE989506-F14A-4A89-82CF-5B5EC282E75E}" type="presOf" srcId="{47487F90-82F1-421C-B705-36116469BDCC}" destId="{C83F065C-BCF4-4A37-A11B-26DD815C4B2D}" srcOrd="0" destOrd="0" presId="urn:microsoft.com/office/officeart/2018/2/layout/IconVerticalSolidList"/>
    <dgm:cxn modelId="{31079528-B6A7-4E7E-B580-139328A89BD7}" type="presOf" srcId="{BB1078DA-E698-4BBC-98B7-8C024670FAB7}" destId="{B64D5119-B4EA-4F8A-9933-AB715D175576}" srcOrd="0" destOrd="0" presId="urn:microsoft.com/office/officeart/2018/2/layout/IconVerticalSolidList"/>
    <dgm:cxn modelId="{50E93131-0FC6-41B2-8F57-8CF613E91D30}" type="presOf" srcId="{A1FE2509-9642-4534-B9C3-A332FC50A85A}" destId="{9C68A3FE-162E-4AC2-AE4B-E35753BDDC7F}" srcOrd="0" destOrd="0" presId="urn:microsoft.com/office/officeart/2018/2/layout/IconVerticalSolidList"/>
    <dgm:cxn modelId="{A63EB396-790B-4AB5-B565-469654A708EA}" srcId="{47487F90-82F1-421C-B705-36116469BDCC}" destId="{BB1078DA-E698-4BBC-98B7-8C024670FAB7}" srcOrd="1" destOrd="0" parTransId="{2FA49229-8641-4A83-BF69-E764C77DA51B}" sibTransId="{E9B7733A-D33B-4613-B609-97E07BE68BAC}"/>
    <dgm:cxn modelId="{8CDE89E7-D205-4A0B-BDDA-748080840E9D}" srcId="{47487F90-82F1-421C-B705-36116469BDCC}" destId="{A1FE2509-9642-4534-B9C3-A332FC50A85A}" srcOrd="0" destOrd="0" parTransId="{FB33E4B4-CA91-4745-994E-C6931D2AACEA}" sibTransId="{A47EA7EC-2970-4A09-8010-FE5DAC6FDD89}"/>
    <dgm:cxn modelId="{03C1528F-2AFB-4646-8569-EEDD035C257F}" type="presParOf" srcId="{C83F065C-BCF4-4A37-A11B-26DD815C4B2D}" destId="{CCBD6372-8B1B-4F58-B555-74F968B168D6}" srcOrd="0" destOrd="0" presId="urn:microsoft.com/office/officeart/2018/2/layout/IconVerticalSolidList"/>
    <dgm:cxn modelId="{5DA7B8B0-5FE4-46B5-AF90-0B3883397C6C}" type="presParOf" srcId="{CCBD6372-8B1B-4F58-B555-74F968B168D6}" destId="{17B06DCD-0471-4A43-B8AD-463D81C37EA0}" srcOrd="0" destOrd="0" presId="urn:microsoft.com/office/officeart/2018/2/layout/IconVerticalSolidList"/>
    <dgm:cxn modelId="{A13EB740-CD32-40A9-92B6-778C1787AA30}" type="presParOf" srcId="{CCBD6372-8B1B-4F58-B555-74F968B168D6}" destId="{FB031EE6-0102-417D-B2C8-4472E73262BF}" srcOrd="1" destOrd="0" presId="urn:microsoft.com/office/officeart/2018/2/layout/IconVerticalSolidList"/>
    <dgm:cxn modelId="{62649B58-A284-4C5E-8266-584CEC51E7A2}" type="presParOf" srcId="{CCBD6372-8B1B-4F58-B555-74F968B168D6}" destId="{A1F7A5FA-45E1-42A7-B166-A36AC19DF061}" srcOrd="2" destOrd="0" presId="urn:microsoft.com/office/officeart/2018/2/layout/IconVerticalSolidList"/>
    <dgm:cxn modelId="{FBCD0901-274D-4DAE-BD8A-DD773135C999}" type="presParOf" srcId="{CCBD6372-8B1B-4F58-B555-74F968B168D6}" destId="{9C68A3FE-162E-4AC2-AE4B-E35753BDDC7F}" srcOrd="3" destOrd="0" presId="urn:microsoft.com/office/officeart/2018/2/layout/IconVerticalSolidList"/>
    <dgm:cxn modelId="{01027D4E-AE9E-4856-A12B-2F3DCFC59E07}" type="presParOf" srcId="{C83F065C-BCF4-4A37-A11B-26DD815C4B2D}" destId="{B50EFD1D-7E17-4FCC-8D6B-E788670A920B}" srcOrd="1" destOrd="0" presId="urn:microsoft.com/office/officeart/2018/2/layout/IconVerticalSolidList"/>
    <dgm:cxn modelId="{4F437830-0606-4500-832D-ED1653A16580}" type="presParOf" srcId="{C83F065C-BCF4-4A37-A11B-26DD815C4B2D}" destId="{C307F0F1-B67B-4FBF-AB67-A8D0DACAB7F4}" srcOrd="2" destOrd="0" presId="urn:microsoft.com/office/officeart/2018/2/layout/IconVerticalSolidList"/>
    <dgm:cxn modelId="{8BF92057-609B-49FA-BD18-9477072546F5}" type="presParOf" srcId="{C307F0F1-B67B-4FBF-AB67-A8D0DACAB7F4}" destId="{B894009E-843A-4D99-B750-026BFA7471CF}" srcOrd="0" destOrd="0" presId="urn:microsoft.com/office/officeart/2018/2/layout/IconVerticalSolidList"/>
    <dgm:cxn modelId="{ABDCCFCA-8FCA-4545-8B90-E420820D0E9A}" type="presParOf" srcId="{C307F0F1-B67B-4FBF-AB67-A8D0DACAB7F4}" destId="{D1434C7D-2997-4C0D-AD9C-C4E97A371B1A}" srcOrd="1" destOrd="0" presId="urn:microsoft.com/office/officeart/2018/2/layout/IconVerticalSolidList"/>
    <dgm:cxn modelId="{6EC78353-35A9-4CB6-A002-39BB01A203B3}" type="presParOf" srcId="{C307F0F1-B67B-4FBF-AB67-A8D0DACAB7F4}" destId="{E9B4939A-A14C-49C0-A80C-CC7B49227BC7}" srcOrd="2" destOrd="0" presId="urn:microsoft.com/office/officeart/2018/2/layout/IconVerticalSolidList"/>
    <dgm:cxn modelId="{154DC433-4A63-4949-9770-401D7F94E986}" type="presParOf" srcId="{C307F0F1-B67B-4FBF-AB67-A8D0DACAB7F4}" destId="{B64D5119-B4EA-4F8A-9933-AB715D1755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80083-6890-46E1-BC84-25E4812FF2AB}">
      <dsp:nvSpPr>
        <dsp:cNvPr id="0" name=""/>
        <dsp:cNvSpPr/>
      </dsp:nvSpPr>
      <dsp:spPr>
        <a:xfrm>
          <a:off x="3364992" y="337"/>
          <a:ext cx="3785616" cy="54084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Introduction</a:t>
          </a:r>
        </a:p>
      </dsp:txBody>
      <dsp:txXfrm>
        <a:off x="3391394" y="26739"/>
        <a:ext cx="3732812" cy="488045"/>
      </dsp:txXfrm>
    </dsp:sp>
    <dsp:sp modelId="{793DE870-67B2-4053-A7EB-DB22125ED28C}">
      <dsp:nvSpPr>
        <dsp:cNvPr id="0" name=""/>
        <dsp:cNvSpPr/>
      </dsp:nvSpPr>
      <dsp:spPr>
        <a:xfrm>
          <a:off x="3364992" y="568229"/>
          <a:ext cx="3785616" cy="540849"/>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Data source and data cleaning</a:t>
          </a:r>
        </a:p>
      </dsp:txBody>
      <dsp:txXfrm>
        <a:off x="3391394" y="594631"/>
        <a:ext cx="3732812" cy="488045"/>
      </dsp:txXfrm>
    </dsp:sp>
    <dsp:sp modelId="{4E36A8D6-F679-4CA5-9701-C269CB496A70}">
      <dsp:nvSpPr>
        <dsp:cNvPr id="0" name=""/>
        <dsp:cNvSpPr/>
      </dsp:nvSpPr>
      <dsp:spPr>
        <a:xfrm>
          <a:off x="3364992" y="1136121"/>
          <a:ext cx="3785616" cy="540849"/>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Data Preprocessing and labelling</a:t>
          </a:r>
        </a:p>
      </dsp:txBody>
      <dsp:txXfrm>
        <a:off x="3391394" y="1162523"/>
        <a:ext cx="3732812" cy="488045"/>
      </dsp:txXfrm>
    </dsp:sp>
    <dsp:sp modelId="{02591B0F-5D4E-470F-831E-CA07E7899420}">
      <dsp:nvSpPr>
        <dsp:cNvPr id="0" name=""/>
        <dsp:cNvSpPr/>
      </dsp:nvSpPr>
      <dsp:spPr>
        <a:xfrm>
          <a:off x="3364992" y="1704013"/>
          <a:ext cx="3785616" cy="54084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Analysis</a:t>
          </a:r>
        </a:p>
      </dsp:txBody>
      <dsp:txXfrm>
        <a:off x="3391394" y="1730415"/>
        <a:ext cx="3732812" cy="488045"/>
      </dsp:txXfrm>
    </dsp:sp>
    <dsp:sp modelId="{FC6519F5-871A-4E16-A67E-82D0E3369AFD}">
      <dsp:nvSpPr>
        <dsp:cNvPr id="0" name=""/>
        <dsp:cNvSpPr/>
      </dsp:nvSpPr>
      <dsp:spPr>
        <a:xfrm>
          <a:off x="3364992" y="2271905"/>
          <a:ext cx="3785616" cy="540849"/>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Model Selection and evaluation</a:t>
          </a:r>
        </a:p>
      </dsp:txBody>
      <dsp:txXfrm>
        <a:off x="3391394" y="2298307"/>
        <a:ext cx="3732812" cy="488045"/>
      </dsp:txXfrm>
    </dsp:sp>
    <dsp:sp modelId="{68B10DEF-1BBA-498B-B9AA-1F16994EC1B8}">
      <dsp:nvSpPr>
        <dsp:cNvPr id="0" name=""/>
        <dsp:cNvSpPr/>
      </dsp:nvSpPr>
      <dsp:spPr>
        <a:xfrm>
          <a:off x="3364992" y="2839797"/>
          <a:ext cx="3785616" cy="540849"/>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Performance comparison</a:t>
          </a:r>
        </a:p>
      </dsp:txBody>
      <dsp:txXfrm>
        <a:off x="3391394" y="2866199"/>
        <a:ext cx="3732812" cy="488045"/>
      </dsp:txXfrm>
    </dsp:sp>
    <dsp:sp modelId="{0FE93862-7807-4E68-8D6B-679F518539B7}">
      <dsp:nvSpPr>
        <dsp:cNvPr id="0" name=""/>
        <dsp:cNvSpPr/>
      </dsp:nvSpPr>
      <dsp:spPr>
        <a:xfrm>
          <a:off x="3364992" y="3407689"/>
          <a:ext cx="3785616" cy="54084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t>Conclusion</a:t>
          </a:r>
        </a:p>
      </dsp:txBody>
      <dsp:txXfrm>
        <a:off x="3391394" y="3434091"/>
        <a:ext cx="3732812" cy="488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624D5-60E5-4B5A-BA80-9393759D90AC}">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CD059-711D-4617-B9D8-0BBA8ABEC92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0436F-3100-4DF9-B3E8-37B3BBB39AC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Data Source: The information we've gathered comes from Twitter. These are tweets related to covid-19. These tweets are gathered during the pandemic period of corona virus. The factors we evaluated for prediction extraction were the Tweet's Id, Date Posted, Tweet's Text, User Id, and Tweet's Status.</a:t>
          </a:r>
        </a:p>
      </dsp:txBody>
      <dsp:txXfrm>
        <a:off x="1507738" y="707092"/>
        <a:ext cx="9007861" cy="1305401"/>
      </dsp:txXfrm>
    </dsp:sp>
    <dsp:sp modelId="{9343190F-7D03-4B87-A3AA-47D9A6614EC8}">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A6E4B-BFD7-4B6F-BEB2-6B1EE58A434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7F6C1-1D29-488C-A510-E152437153F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90000"/>
            </a:lnSpc>
            <a:spcBef>
              <a:spcPct val="0"/>
            </a:spcBef>
            <a:spcAft>
              <a:spcPct val="35000"/>
            </a:spcAft>
            <a:buNone/>
          </a:pPr>
          <a:r>
            <a:rPr lang="en-US" sz="1800" kern="1200"/>
            <a:t>Data cleaning:  We cleaned the data by removing duplicates, locating null values in each variable, and using a utility function to remove URLs from the tweet text. We also check the value counts for every class in the target class to determine whether the training and test datasets are balanced.</a:t>
          </a:r>
        </a:p>
      </dsp:txBody>
      <dsp:txXfrm>
        <a:off x="1507738" y="2338844"/>
        <a:ext cx="9007861"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06DCD-0471-4A43-B8AD-463D81C37EA0}">
      <dsp:nvSpPr>
        <dsp:cNvPr id="0" name=""/>
        <dsp:cNvSpPr/>
      </dsp:nvSpPr>
      <dsp:spPr>
        <a:xfrm>
          <a:off x="0" y="630004"/>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031EE6-0102-417D-B2C8-4472E73262BF}">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68A3FE-162E-4AC2-AE4B-E35753BDDC7F}">
      <dsp:nvSpPr>
        <dsp:cNvPr id="0" name=""/>
        <dsp:cNvSpPr/>
      </dsp:nvSpPr>
      <dsp:spPr>
        <a:xfrm>
          <a:off x="1343362" y="630004"/>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933450">
            <a:lnSpc>
              <a:spcPct val="90000"/>
            </a:lnSpc>
            <a:spcBef>
              <a:spcPct val="0"/>
            </a:spcBef>
            <a:spcAft>
              <a:spcPct val="35000"/>
            </a:spcAft>
            <a:buNone/>
          </a:pPr>
          <a:r>
            <a:rPr lang="en-US" sz="2100" kern="1200"/>
            <a:t>With the support of the function named clean responses, we pre-processed the text by removing punctuation, lowercasing all words, eliminating stop-words, and stemming words (Porter stemmer).</a:t>
          </a:r>
        </a:p>
      </dsp:txBody>
      <dsp:txXfrm>
        <a:off x="1343362" y="630004"/>
        <a:ext cx="9163093" cy="1163084"/>
      </dsp:txXfrm>
    </dsp:sp>
    <dsp:sp modelId="{B894009E-843A-4D99-B750-026BFA7471CF}">
      <dsp:nvSpPr>
        <dsp:cNvPr id="0" name=""/>
        <dsp:cNvSpPr/>
      </dsp:nvSpPr>
      <dsp:spPr>
        <a:xfrm>
          <a:off x="0" y="2083859"/>
          <a:ext cx="10506456"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434C7D-2997-4C0D-AD9C-C4E97A371B1A}">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4D5119-B4EA-4F8A-9933-AB715D175576}">
      <dsp:nvSpPr>
        <dsp:cNvPr id="0" name=""/>
        <dsp:cNvSpPr/>
      </dsp:nvSpPr>
      <dsp:spPr>
        <a:xfrm>
          <a:off x="1343362" y="2083859"/>
          <a:ext cx="9163093"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933450">
            <a:lnSpc>
              <a:spcPct val="90000"/>
            </a:lnSpc>
            <a:spcBef>
              <a:spcPct val="0"/>
            </a:spcBef>
            <a:spcAft>
              <a:spcPct val="35000"/>
            </a:spcAft>
            <a:buNone/>
          </a:pPr>
          <a:r>
            <a:rPr lang="en-US" sz="2100" kern="1200"/>
            <a:t>Using LabelEncoder, we preprocess the input data to create sentiment labels for each sentiment.</a:t>
          </a:r>
        </a:p>
      </dsp:txBody>
      <dsp:txXfrm>
        <a:off x="1343362" y="2083859"/>
        <a:ext cx="9163093" cy="11630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D853-D340-40C6-A4EB-2A9A3909D7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D91FEA-2290-C206-E0E5-76A8DEA20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1C35E3-DB87-BB87-35C0-F56D90F4AB21}"/>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3A5EC5AE-677B-040D-42D0-B94AB9772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38D0C-E7ED-E7D0-0D64-71EDE2B799D8}"/>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23617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D955-D204-233B-0B43-EB3FE6518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E8D454-8B92-5C4D-8B93-65E3AB39F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A3C63-D459-CF78-A869-3490A7CA3512}"/>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4BC42410-CBB3-85BE-D8CD-C2EB41E60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5F8A9-B80C-2109-31F9-B6B4EBBEB4E0}"/>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05602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59FD64-C42E-97C4-169C-E9FFA3A6DC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CAC764-F0A4-5C95-E72D-19C0FD474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175D-6CFF-4C06-7A6E-CAFBE11EE74B}"/>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F34AC078-F457-BB21-1840-7199C0085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63647-9FC4-9268-4B2C-9DC3E77EAB39}"/>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672268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4691-89C8-93E4-2A42-829D88950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898CE-7168-043E-BABF-07433DD45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9707D-C978-7137-C7D1-FA281F6A4B21}"/>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66A098B7-5AEF-C5A1-DED3-22055F96D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AE29-A68D-2830-78B0-5FBBDC272C7E}"/>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50592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BA2B-D6DE-D06E-ACEA-723F3B420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E19548-C71F-B401-AFB5-D285880C93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1CED35-F9DD-5BB6-49A3-314E227898D9}"/>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C7D74C50-9756-304A-2A01-897313795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20790-7F5F-9216-E9E4-4FB9260D53D3}"/>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76091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137E-08E1-AFF0-8484-F1215AB98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568034-BAE9-9C8B-05E8-92FFF6133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891776-0983-45D9-FD81-EDA4E2E74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FEC4B8-7C81-8D1A-CE93-FCE978B16D5B}"/>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6" name="Footer Placeholder 5">
            <a:extLst>
              <a:ext uri="{FF2B5EF4-FFF2-40B4-BE49-F238E27FC236}">
                <a16:creationId xmlns:a16="http://schemas.microsoft.com/office/drawing/2014/main" id="{9F0BE206-55CC-4B23-A490-AE1C75BEC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AA865-7301-0064-3AD4-42922F912E0A}"/>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32335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3C12-8B07-7CE0-9046-640F319715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0389B7-2604-4DC3-1D5F-402321999C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CD31D3-A598-3AB3-E501-D5D12DCD5A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326C70-4529-E8BC-0B3F-5DA7BD45DC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28CA0-B924-C2AF-2322-BE15FE41F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5E684-8105-7D1F-96AC-EBCF2A3DA559}"/>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8" name="Footer Placeholder 7">
            <a:extLst>
              <a:ext uri="{FF2B5EF4-FFF2-40B4-BE49-F238E27FC236}">
                <a16:creationId xmlns:a16="http://schemas.microsoft.com/office/drawing/2014/main" id="{B1C8BCEE-D056-DB10-3D49-4DF595C353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4D1F14-1E00-8D16-57AE-28F5ABE1CFE2}"/>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44631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ED53-AC73-7AEA-8759-7C929C9CCB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FCB53-A314-7079-DA9E-221F1F832B72}"/>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4" name="Footer Placeholder 3">
            <a:extLst>
              <a:ext uri="{FF2B5EF4-FFF2-40B4-BE49-F238E27FC236}">
                <a16:creationId xmlns:a16="http://schemas.microsoft.com/office/drawing/2014/main" id="{E831C7A2-4B28-DB85-7E21-0C15F11B3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8BB6C-088F-356D-B825-585FB6D36006}"/>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35072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E0325-0B30-3DA4-5242-9B605E6A7558}"/>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3" name="Footer Placeholder 2">
            <a:extLst>
              <a:ext uri="{FF2B5EF4-FFF2-40B4-BE49-F238E27FC236}">
                <a16:creationId xmlns:a16="http://schemas.microsoft.com/office/drawing/2014/main" id="{728D59F5-C424-42E3-9C24-1B9B45CB31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BF057-BA20-69E1-96FA-6091F19DF33E}"/>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427922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59C7-52C4-3E81-D3F3-2A450751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00B696-2703-39D3-1AF8-9577CEC4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36972-EDD0-D0D3-94C7-3F15B4518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AC051-F4F2-F395-DEB8-B51B59D93E78}"/>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6" name="Footer Placeholder 5">
            <a:extLst>
              <a:ext uri="{FF2B5EF4-FFF2-40B4-BE49-F238E27FC236}">
                <a16:creationId xmlns:a16="http://schemas.microsoft.com/office/drawing/2014/main" id="{AE7C674D-5852-1319-D3C6-77142010A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4C89C-48F8-118E-0967-4BBC3E13025C}"/>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279273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6E23-2F0F-477C-6F01-12CE8AE14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BF9570-BECB-BDFC-ACAA-7C924B85DC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77CEAE-5174-1E10-BB8E-6738C23E6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894222-1953-D264-6DD6-1CDB2B59FCD3}"/>
              </a:ext>
            </a:extLst>
          </p:cNvPr>
          <p:cNvSpPr>
            <a:spLocks noGrp="1"/>
          </p:cNvSpPr>
          <p:nvPr>
            <p:ph type="dt" sz="half" idx="10"/>
          </p:nvPr>
        </p:nvSpPr>
        <p:spPr/>
        <p:txBody>
          <a:bodyPr/>
          <a:lstStyle/>
          <a:p>
            <a:fld id="{56A5B01C-E7D7-46BE-949F-24D327D02DE0}" type="datetimeFigureOut">
              <a:rPr lang="en-US" smtClean="0"/>
              <a:t>5/5/2023</a:t>
            </a:fld>
            <a:endParaRPr lang="en-US"/>
          </a:p>
        </p:txBody>
      </p:sp>
      <p:sp>
        <p:nvSpPr>
          <p:cNvPr id="6" name="Footer Placeholder 5">
            <a:extLst>
              <a:ext uri="{FF2B5EF4-FFF2-40B4-BE49-F238E27FC236}">
                <a16:creationId xmlns:a16="http://schemas.microsoft.com/office/drawing/2014/main" id="{8DC1343C-39AE-3A15-7168-8DD188034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9CA492-F6B7-8426-725B-FDDDCD1D5651}"/>
              </a:ext>
            </a:extLst>
          </p:cNvPr>
          <p:cNvSpPr>
            <a:spLocks noGrp="1"/>
          </p:cNvSpPr>
          <p:nvPr>
            <p:ph type="sldNum" sz="quarter" idx="12"/>
          </p:nvPr>
        </p:nvSpPr>
        <p:spPr/>
        <p:txBody>
          <a:bodyPr/>
          <a:lstStyle/>
          <a:p>
            <a:fld id="{C5F6D390-4D3E-41D0-AD5B-2A8CD50FCFAF}" type="slidenum">
              <a:rPr lang="en-US" smtClean="0"/>
              <a:t>‹#›</a:t>
            </a:fld>
            <a:endParaRPr lang="en-US"/>
          </a:p>
        </p:txBody>
      </p:sp>
    </p:spTree>
    <p:extLst>
      <p:ext uri="{BB962C8B-B14F-4D97-AF65-F5344CB8AC3E}">
        <p14:creationId xmlns:p14="http://schemas.microsoft.com/office/powerpoint/2010/main" val="198050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1FAE5-4AD7-61D2-B4AE-451BEECB7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0674C7-E547-3653-2C8D-5617D8E00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3519D-6D7B-2A8A-8EC9-7A136852E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A5B01C-E7D7-46BE-949F-24D327D02DE0}" type="datetimeFigureOut">
              <a:rPr lang="en-US" smtClean="0"/>
              <a:t>5/5/2023</a:t>
            </a:fld>
            <a:endParaRPr lang="en-US"/>
          </a:p>
        </p:txBody>
      </p:sp>
      <p:sp>
        <p:nvSpPr>
          <p:cNvPr id="5" name="Footer Placeholder 4">
            <a:extLst>
              <a:ext uri="{FF2B5EF4-FFF2-40B4-BE49-F238E27FC236}">
                <a16:creationId xmlns:a16="http://schemas.microsoft.com/office/drawing/2014/main" id="{3BE32606-9D0B-9115-041D-FFADFC3AA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0F3766-3258-99FD-3DF9-C3A083B23E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6D390-4D3E-41D0-AD5B-2A8CD50FCFAF}" type="slidenum">
              <a:rPr lang="en-US" smtClean="0"/>
              <a:t>‹#›</a:t>
            </a:fld>
            <a:endParaRPr lang="en-US"/>
          </a:p>
        </p:txBody>
      </p:sp>
    </p:spTree>
    <p:extLst>
      <p:ext uri="{BB962C8B-B14F-4D97-AF65-F5344CB8AC3E}">
        <p14:creationId xmlns:p14="http://schemas.microsoft.com/office/powerpoint/2010/main" val="324630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181A9-535A-C272-B309-FB9A7E54539E}"/>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3800" b="1" i="0" u="none" strike="noStrike" baseline="0"/>
              <a:t>Analyzing COVID-19 Tweets using DistilBERT and Naive Bayes</a:t>
            </a:r>
            <a:endParaRPr lang="en-US" sz="3800"/>
          </a:p>
        </p:txBody>
      </p:sp>
      <p:pic>
        <p:nvPicPr>
          <p:cNvPr id="14" name="Picture 4" descr="Diagram&#10;&#10;Description automatically generated">
            <a:extLst>
              <a:ext uri="{FF2B5EF4-FFF2-40B4-BE49-F238E27FC236}">
                <a16:creationId xmlns:a16="http://schemas.microsoft.com/office/drawing/2014/main" id="{F2D720E3-7C96-8230-A756-72C2452D5396}"/>
              </a:ext>
            </a:extLst>
          </p:cNvPr>
          <p:cNvPicPr>
            <a:picLocks noChangeAspect="1"/>
          </p:cNvPicPr>
          <p:nvPr/>
        </p:nvPicPr>
        <p:blipFill rotWithShape="1">
          <a:blip r:embed="rId2"/>
          <a:srcRect l="33119" r="1255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102C14B-4ABB-B0A8-740A-CCC4F7958722}"/>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indent="-228600" algn="l">
              <a:buFont typeface="Arial" panose="020B0604020202020204" pitchFamily="34" charset="0"/>
              <a:buChar char="•"/>
            </a:pPr>
            <a:r>
              <a:rPr lang="en-US" sz="2000" b="1" i="0" u="none" strike="noStrike" baseline="0"/>
              <a:t>Members: (Name – SUID )</a:t>
            </a:r>
          </a:p>
          <a:p>
            <a:pPr indent="-228600" algn="l">
              <a:buFont typeface="Arial" panose="020B0604020202020204" pitchFamily="34" charset="0"/>
              <a:buChar char="•"/>
            </a:pPr>
            <a:r>
              <a:rPr lang="en-US" sz="2000" b="0" i="0" u="none" strike="noStrike" baseline="0"/>
              <a:t>Sai Karthik Kosuri - 804667002</a:t>
            </a:r>
          </a:p>
          <a:p>
            <a:pPr indent="-228600" algn="l">
              <a:buFont typeface="Arial" panose="020B0604020202020204" pitchFamily="34" charset="0"/>
              <a:buChar char="•"/>
            </a:pPr>
            <a:r>
              <a:rPr lang="en-US" sz="2000" b="0" i="0" u="none" strike="noStrike" baseline="0"/>
              <a:t>Rohith Mekala - 957274137</a:t>
            </a:r>
          </a:p>
          <a:p>
            <a:pPr indent="-228600" algn="l">
              <a:buFont typeface="Arial" panose="020B0604020202020204" pitchFamily="34" charset="0"/>
              <a:buChar char="•"/>
            </a:pPr>
            <a:r>
              <a:rPr lang="en-US" sz="2000" b="0" i="0" u="none" strike="noStrike" baseline="0"/>
              <a:t>Sai Sreeram Nachireddi - 611833596</a:t>
            </a:r>
          </a:p>
          <a:p>
            <a:pPr indent="-228600" algn="l">
              <a:buFont typeface="Arial" panose="020B0604020202020204" pitchFamily="34" charset="0"/>
              <a:buChar char="•"/>
            </a:pPr>
            <a:r>
              <a:rPr lang="en-US" sz="2000" b="0" i="0" u="none" strike="noStrike" baseline="0"/>
              <a:t>Surya Chakra Mani Kuntha Sai Kapisetti - 214073519</a:t>
            </a:r>
          </a:p>
          <a:p>
            <a:pPr indent="-228600" algn="l">
              <a:buFont typeface="Arial" panose="020B0604020202020204" pitchFamily="34" charset="0"/>
              <a:buChar char="•"/>
            </a:pPr>
            <a:r>
              <a:rPr lang="en-US" sz="2000" b="0" i="0" u="none" strike="noStrike" baseline="0"/>
              <a:t>Shyam Sudheer Nadella - 3649231521</a:t>
            </a:r>
          </a:p>
          <a:p>
            <a:pPr indent="-228600" algn="l">
              <a:buFont typeface="Arial" panose="020B0604020202020204" pitchFamily="34" charset="0"/>
              <a:buChar char="•"/>
            </a:pPr>
            <a:r>
              <a:rPr lang="en-US" sz="2000" b="0" i="0" u="none" strike="noStrike" baseline="0"/>
              <a:t>Murali Venkata Ratna Sai Gunnam - 296770000</a:t>
            </a:r>
          </a:p>
          <a:p>
            <a:pPr indent="-228600" algn="l">
              <a:buFont typeface="Arial" panose="020B0604020202020204" pitchFamily="34" charset="0"/>
              <a:buChar char="•"/>
            </a:pPr>
            <a:r>
              <a:rPr lang="en-US" sz="2000" b="0" i="0" u="none" strike="noStrike" baseline="0"/>
              <a:t>Anoushka Mergoju – 328542442</a:t>
            </a:r>
            <a:endParaRPr lang="en-US" sz="2000"/>
          </a:p>
        </p:txBody>
      </p:sp>
    </p:spTree>
    <p:extLst>
      <p:ext uri="{BB962C8B-B14F-4D97-AF65-F5344CB8AC3E}">
        <p14:creationId xmlns:p14="http://schemas.microsoft.com/office/powerpoint/2010/main" val="404175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0F03-5CE9-936D-B92C-45B4A871F119}"/>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F15A9E3B-8BF8-B76B-16B2-3946706ED27F}"/>
              </a:ext>
            </a:extLst>
          </p:cNvPr>
          <p:cNvSpPr>
            <a:spLocks noGrp="1"/>
          </p:cNvSpPr>
          <p:nvPr>
            <p:ph idx="1"/>
          </p:nvPr>
        </p:nvSpPr>
        <p:spPr/>
        <p:txBody>
          <a:bodyPr>
            <a:normAutofit fontScale="85000" lnSpcReduction="20000"/>
          </a:bodyPr>
          <a:lstStyle/>
          <a:p>
            <a:pPr marL="0" marR="0" indent="0">
              <a:spcBef>
                <a:spcPts val="0"/>
              </a:spcBef>
              <a:spcAft>
                <a:spcPts val="1200"/>
              </a:spcAft>
              <a:buNone/>
            </a:pPr>
            <a:r>
              <a:rPr lang="en-US" sz="1800" b="1" dirty="0">
                <a:effectLst/>
                <a:latin typeface="Times New Roman" panose="02020603050405020304" pitchFamily="18" charset="0"/>
                <a:ea typeface="Times New Roman" panose="02020603050405020304" pitchFamily="18" charset="0"/>
              </a:rPr>
              <a:t>Model Evaluation:</a:t>
            </a:r>
            <a:r>
              <a:rPr lang="en-US" sz="1800" b="1" dirty="0">
                <a:latin typeface="Times New Roman" panose="02020603050405020304" pitchFamily="18" charset="0"/>
                <a:ea typeface="Times New Roman" panose="02020603050405020304" pitchFamily="18" charset="0"/>
              </a:rPr>
              <a:t> </a:t>
            </a:r>
            <a:r>
              <a:rPr lang="en-US" sz="1800" dirty="0">
                <a:effectLst/>
                <a:ea typeface="Times New Roman" panose="02020603050405020304" pitchFamily="18" charset="0"/>
              </a:rPr>
              <a:t>There are different approaches used for model evaluation. Since our problem falls under classification, we need to identify which class defines a positive result and which one is negative. In our case, we assume that predicting a ‘positive’ class is a positive result. If our model is predicting input text as ‘positive’ and it really has a ‘positive’ label in test data, then it is called True positive. If our model predicted an input text as ‘positive’ though it is ‘negative’ in reality, it is called False Positive. While checking the model performance, we should always consider test data. Using training data will not make much sense as our model will be biased to give the actual prediction.</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ea typeface="Times New Roman" panose="02020603050405020304" pitchFamily="18" charset="0"/>
              </a:rPr>
              <a:t>Confusion Matrix:</a:t>
            </a:r>
            <a:r>
              <a:rPr lang="en-US" sz="1800" dirty="0">
                <a:effectLst/>
                <a:ea typeface="Times New Roman" panose="02020603050405020304" pitchFamily="18" charset="0"/>
              </a:rPr>
              <a:t> This matrix helps you to understand the types of errors made by our classifier.</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ea typeface="Times New Roman" panose="02020603050405020304" pitchFamily="18" charset="0"/>
              </a:rPr>
              <a:t>Accuracy:</a:t>
            </a:r>
            <a:r>
              <a:rPr lang="en-US" sz="1800" dirty="0">
                <a:effectLst/>
                <a:ea typeface="Times New Roman" panose="02020603050405020304" pitchFamily="18" charset="0"/>
              </a:rPr>
              <a:t> It measures the percentage of correct predictions .</a:t>
            </a:r>
            <a:r>
              <a:rPr lang="en-US" sz="1800" dirty="0" err="1">
                <a:effectLst/>
                <a:ea typeface="Times New Roman" panose="02020603050405020304" pitchFamily="18" charset="0"/>
              </a:rPr>
              <a:t>i.e</a:t>
            </a:r>
            <a:r>
              <a:rPr lang="en-US" sz="1800" dirty="0">
                <a:effectLst/>
                <a:ea typeface="Times New Roman" panose="02020603050405020304" pitchFamily="18" charset="0"/>
              </a:rPr>
              <a:t> the number of correct predictions made by our model divided by the total number of predictions.</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Recall:</a:t>
            </a:r>
            <a:r>
              <a:rPr lang="en-US" sz="1800" dirty="0">
                <a:effectLst/>
                <a:latin typeface="Times New Roman" panose="02020603050405020304" pitchFamily="18" charset="0"/>
                <a:ea typeface="Times New Roman" panose="02020603050405020304" pitchFamily="18" charset="0"/>
              </a:rPr>
              <a:t> Recall measures the ability of the classifier to find all the positive data points.</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Precision:</a:t>
            </a:r>
            <a:r>
              <a:rPr lang="en-US" sz="1800" dirty="0">
                <a:effectLst/>
                <a:latin typeface="Times New Roman" panose="02020603050405020304" pitchFamily="18" charset="0"/>
                <a:ea typeface="Times New Roman" panose="02020603050405020304" pitchFamily="18" charset="0"/>
              </a:rPr>
              <a:t> It measures the proportion of correct positive predictions out of all positive predictions made by our model.</a:t>
            </a:r>
          </a:p>
          <a:p>
            <a:pPr lvl="1">
              <a:spcBef>
                <a:spcPts val="1200"/>
              </a:spcBef>
              <a:spcAft>
                <a:spcPts val="1200"/>
              </a:spcAft>
              <a:buSzPts val="1000"/>
              <a:buFont typeface="Wingdings" panose="05000000000000000000" pitchFamily="2" charset="2"/>
              <a:buChar char="v"/>
              <a:tabLst>
                <a:tab pos="457200" algn="l"/>
              </a:tabLst>
            </a:pPr>
            <a:r>
              <a:rPr lang="en-US" sz="1800" b="1" dirty="0">
                <a:effectLst/>
                <a:latin typeface="Times New Roman" panose="02020603050405020304" pitchFamily="18" charset="0"/>
                <a:ea typeface="Times New Roman" panose="02020603050405020304" pitchFamily="18" charset="0"/>
              </a:rPr>
              <a:t>F1 score:</a:t>
            </a:r>
            <a:r>
              <a:rPr lang="en-US" sz="1800" dirty="0">
                <a:effectLst/>
                <a:latin typeface="Times New Roman" panose="02020603050405020304" pitchFamily="18" charset="0"/>
                <a:ea typeface="Times New Roman" panose="02020603050405020304" pitchFamily="18" charset="0"/>
              </a:rPr>
              <a:t> The F1 Score is the weighted average of Precision and Recall. Therefore, this score takes both false positives and false negatives into account.</a:t>
            </a:r>
            <a:endParaRPr lang="en-US" sz="1800" dirty="0">
              <a:effectLst/>
              <a:ea typeface="Times New Roman" panose="02020603050405020304" pitchFamily="18" charset="0"/>
            </a:endParaRPr>
          </a:p>
          <a:p>
            <a:pPr marL="0" indent="0">
              <a:buNone/>
            </a:pPr>
            <a:r>
              <a:rPr lang="en-US" sz="1800" dirty="0"/>
              <a:t>We generated an accuracy and confusion matrix to evaluate the model's performance.</a:t>
            </a:r>
          </a:p>
        </p:txBody>
      </p:sp>
    </p:spTree>
    <p:extLst>
      <p:ext uri="{BB962C8B-B14F-4D97-AF65-F5344CB8AC3E}">
        <p14:creationId xmlns:p14="http://schemas.microsoft.com/office/powerpoint/2010/main" val="271463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55CD-A97C-6AB5-0C13-4CC54FB7EC31}"/>
              </a:ext>
            </a:extLst>
          </p:cNvPr>
          <p:cNvSpPr>
            <a:spLocks noGrp="1"/>
          </p:cNvSpPr>
          <p:nvPr>
            <p:ph type="title"/>
          </p:nvPr>
        </p:nvSpPr>
        <p:spPr>
          <a:xfrm>
            <a:off x="992038" y="414068"/>
            <a:ext cx="10361762" cy="1276620"/>
          </a:xfrm>
        </p:spPr>
        <p:txBody>
          <a:bodyPr>
            <a:normAutofit fontScale="90000"/>
          </a:bodyPr>
          <a:lstStyle/>
          <a:p>
            <a:r>
              <a:rPr lang="en-US" dirty="0"/>
              <a:t>Performance comparison</a:t>
            </a:r>
            <a:br>
              <a:rPr lang="en-US" dirty="0"/>
            </a:br>
            <a:r>
              <a:rPr lang="en-US" dirty="0"/>
              <a:t>    </a:t>
            </a:r>
            <a:r>
              <a:rPr lang="en-US" sz="2200" dirty="0">
                <a:latin typeface="+mn-lt"/>
              </a:rPr>
              <a:t>Accuracy and Confusion Matrix values of two models</a:t>
            </a:r>
            <a:br>
              <a:rPr lang="en-US" dirty="0"/>
            </a:br>
            <a:endParaRPr lang="en-US" dirty="0"/>
          </a:p>
        </p:txBody>
      </p:sp>
      <p:sp>
        <p:nvSpPr>
          <p:cNvPr id="3" name="Content Placeholder 2">
            <a:extLst>
              <a:ext uri="{FF2B5EF4-FFF2-40B4-BE49-F238E27FC236}">
                <a16:creationId xmlns:a16="http://schemas.microsoft.com/office/drawing/2014/main" id="{634C2E0D-50E7-FCAC-F313-27F7AE275C36}"/>
              </a:ext>
            </a:extLst>
          </p:cNvPr>
          <p:cNvSpPr>
            <a:spLocks noGrp="1"/>
          </p:cNvSpPr>
          <p:nvPr>
            <p:ph idx="1"/>
          </p:nvPr>
        </p:nvSpPr>
        <p:spPr/>
        <p:txBody>
          <a:bodyPr/>
          <a:lstStyle/>
          <a:p>
            <a:r>
              <a:rPr lang="en-US" dirty="0"/>
              <a:t>Naive Bayes: With 5labels</a:t>
            </a:r>
          </a:p>
          <a:p>
            <a:r>
              <a:rPr lang="en-US" dirty="0"/>
              <a:t>Accuracy: 0.34</a:t>
            </a:r>
          </a:p>
          <a:p>
            <a:endParaRPr lang="en-US" dirty="0"/>
          </a:p>
        </p:txBody>
      </p:sp>
      <p:pic>
        <p:nvPicPr>
          <p:cNvPr id="6" name="Picture 5" descr="A picture containing chart&#10;&#10;Description automatically generated">
            <a:extLst>
              <a:ext uri="{FF2B5EF4-FFF2-40B4-BE49-F238E27FC236}">
                <a16:creationId xmlns:a16="http://schemas.microsoft.com/office/drawing/2014/main" id="{A5D3E9F2-009F-BE63-71A8-192212F24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519" y="2852474"/>
            <a:ext cx="4955039" cy="4010606"/>
          </a:xfrm>
          <a:prstGeom prst="rect">
            <a:avLst/>
          </a:prstGeom>
        </p:spPr>
      </p:pic>
    </p:spTree>
    <p:extLst>
      <p:ext uri="{BB962C8B-B14F-4D97-AF65-F5344CB8AC3E}">
        <p14:creationId xmlns:p14="http://schemas.microsoft.com/office/powerpoint/2010/main" val="93673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55CD-A97C-6AB5-0C13-4CC54FB7EC31}"/>
              </a:ext>
            </a:extLst>
          </p:cNvPr>
          <p:cNvSpPr>
            <a:spLocks noGrp="1"/>
          </p:cNvSpPr>
          <p:nvPr>
            <p:ph type="title"/>
          </p:nvPr>
        </p:nvSpPr>
        <p:spPr>
          <a:xfrm>
            <a:off x="992038" y="414068"/>
            <a:ext cx="10361762" cy="1276620"/>
          </a:xfrm>
        </p:spPr>
        <p:txBody>
          <a:bodyPr>
            <a:normAutofit fontScale="90000"/>
          </a:bodyPr>
          <a:lstStyle/>
          <a:p>
            <a:r>
              <a:rPr lang="en-US" dirty="0"/>
              <a:t>Performance comparison</a:t>
            </a:r>
            <a:br>
              <a:rPr lang="en-US" dirty="0"/>
            </a:br>
            <a:r>
              <a:rPr lang="en-US" dirty="0"/>
              <a:t>    </a:t>
            </a:r>
            <a:r>
              <a:rPr lang="en-US" sz="2200" dirty="0">
                <a:latin typeface="+mn-lt"/>
              </a:rPr>
              <a:t>Accuracy and Confusion Matrix values of two models</a:t>
            </a:r>
            <a:br>
              <a:rPr lang="en-US" dirty="0"/>
            </a:br>
            <a:endParaRPr lang="en-US" dirty="0"/>
          </a:p>
        </p:txBody>
      </p:sp>
      <p:sp>
        <p:nvSpPr>
          <p:cNvPr id="3" name="Content Placeholder 2">
            <a:extLst>
              <a:ext uri="{FF2B5EF4-FFF2-40B4-BE49-F238E27FC236}">
                <a16:creationId xmlns:a16="http://schemas.microsoft.com/office/drawing/2014/main" id="{634C2E0D-50E7-FCAC-F313-27F7AE275C36}"/>
              </a:ext>
            </a:extLst>
          </p:cNvPr>
          <p:cNvSpPr>
            <a:spLocks noGrp="1"/>
          </p:cNvSpPr>
          <p:nvPr>
            <p:ph idx="1"/>
          </p:nvPr>
        </p:nvSpPr>
        <p:spPr/>
        <p:txBody>
          <a:bodyPr/>
          <a:lstStyle/>
          <a:p>
            <a:r>
              <a:rPr lang="en-US" dirty="0"/>
              <a:t>Naive Bayes: </a:t>
            </a:r>
          </a:p>
          <a:p>
            <a:r>
              <a:rPr lang="en-US" dirty="0"/>
              <a:t>Accuracy: 0.63</a:t>
            </a:r>
          </a:p>
          <a:p>
            <a:endParaRPr lang="en-US" dirty="0"/>
          </a:p>
        </p:txBody>
      </p:sp>
      <p:pic>
        <p:nvPicPr>
          <p:cNvPr id="5" name="Picture 4" descr="Chart, waterfall chart&#10;&#10;Description automatically generated">
            <a:extLst>
              <a:ext uri="{FF2B5EF4-FFF2-40B4-BE49-F238E27FC236}">
                <a16:creationId xmlns:a16="http://schemas.microsoft.com/office/drawing/2014/main" id="{94C5D429-800A-3623-12DB-3A825801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026" y="2960814"/>
            <a:ext cx="3661948" cy="3351086"/>
          </a:xfrm>
          <a:prstGeom prst="rect">
            <a:avLst/>
          </a:prstGeom>
        </p:spPr>
      </p:pic>
    </p:spTree>
    <p:extLst>
      <p:ext uri="{BB962C8B-B14F-4D97-AF65-F5344CB8AC3E}">
        <p14:creationId xmlns:p14="http://schemas.microsoft.com/office/powerpoint/2010/main" val="223332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63AB-E8F5-6B65-3759-990B45BEB55F}"/>
              </a:ext>
            </a:extLst>
          </p:cNvPr>
          <p:cNvSpPr>
            <a:spLocks noGrp="1"/>
          </p:cNvSpPr>
          <p:nvPr>
            <p:ph type="title"/>
          </p:nvPr>
        </p:nvSpPr>
        <p:spPr>
          <a:xfrm>
            <a:off x="992038" y="500332"/>
            <a:ext cx="10361762" cy="1190356"/>
          </a:xfrm>
        </p:spPr>
        <p:txBody>
          <a:bodyPr>
            <a:normAutofit fontScale="90000"/>
          </a:bodyPr>
          <a:lstStyle/>
          <a:p>
            <a:r>
              <a:rPr lang="en-US" dirty="0"/>
              <a:t>Performance comparison</a:t>
            </a:r>
            <a:br>
              <a:rPr lang="en-US" dirty="0"/>
            </a:br>
            <a:r>
              <a:rPr lang="en-US" dirty="0"/>
              <a:t> </a:t>
            </a:r>
            <a:r>
              <a:rPr lang="en-US" sz="2000" dirty="0">
                <a:latin typeface="+mn-lt"/>
              </a:rPr>
              <a:t>Accuracy and Confusion Matrix values of two models</a:t>
            </a:r>
            <a:endParaRPr lang="en-US" sz="2000" dirty="0"/>
          </a:p>
        </p:txBody>
      </p:sp>
      <p:sp>
        <p:nvSpPr>
          <p:cNvPr id="3" name="Content Placeholder 2">
            <a:extLst>
              <a:ext uri="{FF2B5EF4-FFF2-40B4-BE49-F238E27FC236}">
                <a16:creationId xmlns:a16="http://schemas.microsoft.com/office/drawing/2014/main" id="{B9342067-1007-87DF-9B4E-93E358C45CD8}"/>
              </a:ext>
            </a:extLst>
          </p:cNvPr>
          <p:cNvSpPr>
            <a:spLocks noGrp="1"/>
          </p:cNvSpPr>
          <p:nvPr>
            <p:ph idx="1"/>
          </p:nvPr>
        </p:nvSpPr>
        <p:spPr/>
        <p:txBody>
          <a:bodyPr/>
          <a:lstStyle/>
          <a:p>
            <a:r>
              <a:rPr lang="en-US" dirty="0" err="1"/>
              <a:t>DistilBert</a:t>
            </a:r>
            <a:r>
              <a:rPr lang="en-US" dirty="0"/>
              <a:t>: with 5 labels</a:t>
            </a:r>
          </a:p>
          <a:p>
            <a:r>
              <a:rPr lang="en-US" sz="1800" kern="1200" dirty="0">
                <a:solidFill>
                  <a:srgbClr val="000000"/>
                </a:solidFill>
                <a:effectLst/>
                <a:latin typeface="Calibri" panose="020F0502020204030204" pitchFamily="34" charset="0"/>
                <a:ea typeface="+mn-ea"/>
                <a:cs typeface="+mn-cs"/>
              </a:rPr>
              <a:t>Accuracy: 0.64</a:t>
            </a:r>
            <a:endParaRPr lang="en-US" sz="1800" dirty="0">
              <a:effectLst/>
            </a:endParaRPr>
          </a:p>
          <a:p>
            <a:endParaRPr lang="en-US" dirty="0"/>
          </a:p>
        </p:txBody>
      </p:sp>
      <p:pic>
        <p:nvPicPr>
          <p:cNvPr id="6" name="Picture 5" descr="A picture containing chart&#10;&#10;Description automatically generated">
            <a:extLst>
              <a:ext uri="{FF2B5EF4-FFF2-40B4-BE49-F238E27FC236}">
                <a16:creationId xmlns:a16="http://schemas.microsoft.com/office/drawing/2014/main" id="{F2F81017-EFE3-121A-0996-426C6C39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99" y="2617136"/>
            <a:ext cx="5239519" cy="4240864"/>
          </a:xfrm>
          <a:prstGeom prst="rect">
            <a:avLst/>
          </a:prstGeom>
        </p:spPr>
      </p:pic>
    </p:spTree>
    <p:extLst>
      <p:ext uri="{BB962C8B-B14F-4D97-AF65-F5344CB8AC3E}">
        <p14:creationId xmlns:p14="http://schemas.microsoft.com/office/powerpoint/2010/main" val="12514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63AB-E8F5-6B65-3759-990B45BEB55F}"/>
              </a:ext>
            </a:extLst>
          </p:cNvPr>
          <p:cNvSpPr>
            <a:spLocks noGrp="1"/>
          </p:cNvSpPr>
          <p:nvPr>
            <p:ph type="title"/>
          </p:nvPr>
        </p:nvSpPr>
        <p:spPr>
          <a:xfrm>
            <a:off x="992038" y="500332"/>
            <a:ext cx="10361762" cy="1190356"/>
          </a:xfrm>
        </p:spPr>
        <p:txBody>
          <a:bodyPr>
            <a:normAutofit fontScale="90000"/>
          </a:bodyPr>
          <a:lstStyle/>
          <a:p>
            <a:r>
              <a:rPr lang="en-US" dirty="0"/>
              <a:t>Performance comparison</a:t>
            </a:r>
            <a:br>
              <a:rPr lang="en-US" dirty="0"/>
            </a:br>
            <a:r>
              <a:rPr lang="en-US" dirty="0"/>
              <a:t> </a:t>
            </a:r>
            <a:r>
              <a:rPr lang="en-US" sz="2000" dirty="0">
                <a:latin typeface="+mn-lt"/>
              </a:rPr>
              <a:t>Accuracy and Confusion Matrix values of two models</a:t>
            </a:r>
            <a:endParaRPr lang="en-US" sz="2000" dirty="0"/>
          </a:p>
        </p:txBody>
      </p:sp>
      <p:sp>
        <p:nvSpPr>
          <p:cNvPr id="3" name="Content Placeholder 2">
            <a:extLst>
              <a:ext uri="{FF2B5EF4-FFF2-40B4-BE49-F238E27FC236}">
                <a16:creationId xmlns:a16="http://schemas.microsoft.com/office/drawing/2014/main" id="{B9342067-1007-87DF-9B4E-93E358C45CD8}"/>
              </a:ext>
            </a:extLst>
          </p:cNvPr>
          <p:cNvSpPr>
            <a:spLocks noGrp="1"/>
          </p:cNvSpPr>
          <p:nvPr>
            <p:ph idx="1"/>
          </p:nvPr>
        </p:nvSpPr>
        <p:spPr/>
        <p:txBody>
          <a:bodyPr/>
          <a:lstStyle/>
          <a:p>
            <a:r>
              <a:rPr lang="en-US" dirty="0" err="1"/>
              <a:t>DistilBert</a:t>
            </a:r>
            <a:r>
              <a:rPr lang="en-US" dirty="0"/>
              <a:t>: with 3 labels</a:t>
            </a:r>
          </a:p>
          <a:p>
            <a:r>
              <a:rPr lang="en-US" sz="1800" kern="1200" dirty="0">
                <a:solidFill>
                  <a:srgbClr val="000000"/>
                </a:solidFill>
                <a:effectLst/>
                <a:latin typeface="Calibri" panose="020F0502020204030204" pitchFamily="34" charset="0"/>
                <a:ea typeface="+mn-ea"/>
                <a:cs typeface="+mn-cs"/>
              </a:rPr>
              <a:t>Accuracy: 0.79</a:t>
            </a:r>
            <a:endParaRPr lang="en-US" sz="1800" dirty="0">
              <a:effectLst/>
            </a:endParaRPr>
          </a:p>
          <a:p>
            <a:endParaRPr lang="en-US" dirty="0"/>
          </a:p>
        </p:txBody>
      </p:sp>
      <p:pic>
        <p:nvPicPr>
          <p:cNvPr id="5" name="Picture 4" descr="Chart, waterfall chart&#10;&#10;Description automatically generated">
            <a:extLst>
              <a:ext uri="{FF2B5EF4-FFF2-40B4-BE49-F238E27FC236}">
                <a16:creationId xmlns:a16="http://schemas.microsoft.com/office/drawing/2014/main" id="{3DB99524-A17B-5CBC-293E-52F18E472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4546" y="2819783"/>
            <a:ext cx="3933705" cy="3296345"/>
          </a:xfrm>
          <a:prstGeom prst="rect">
            <a:avLst/>
          </a:prstGeom>
        </p:spPr>
      </p:pic>
    </p:spTree>
    <p:extLst>
      <p:ext uri="{BB962C8B-B14F-4D97-AF65-F5344CB8AC3E}">
        <p14:creationId xmlns:p14="http://schemas.microsoft.com/office/powerpoint/2010/main" val="202016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6E15-2F4E-A688-0E3E-0E40DC1C1051}"/>
              </a:ext>
            </a:extLst>
          </p:cNvPr>
          <p:cNvSpPr>
            <a:spLocks noGrp="1"/>
          </p:cNvSpPr>
          <p:nvPr>
            <p:ph type="title"/>
          </p:nvPr>
        </p:nvSpPr>
        <p:spPr/>
        <p:txBody>
          <a:bodyPr/>
          <a:lstStyle/>
          <a:p>
            <a:r>
              <a:rPr lang="en-US" dirty="0"/>
              <a:t>Calculated Emotions of people</a:t>
            </a:r>
          </a:p>
        </p:txBody>
      </p:sp>
      <p:pic>
        <p:nvPicPr>
          <p:cNvPr id="5" name="Content Placeholder 4" descr="Chart, bar chart&#10;&#10;Description automatically generated">
            <a:extLst>
              <a:ext uri="{FF2B5EF4-FFF2-40B4-BE49-F238E27FC236}">
                <a16:creationId xmlns:a16="http://schemas.microsoft.com/office/drawing/2014/main" id="{C82A3DEF-286E-BA27-164F-34A8AC6A6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515600" cy="4185440"/>
          </a:xfrm>
        </p:spPr>
      </p:pic>
    </p:spTree>
    <p:extLst>
      <p:ext uri="{BB962C8B-B14F-4D97-AF65-F5344CB8AC3E}">
        <p14:creationId xmlns:p14="http://schemas.microsoft.com/office/powerpoint/2010/main" val="390367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2C8C-6C8E-27FA-428C-046CB48FAF05}"/>
              </a:ext>
            </a:extLst>
          </p:cNvPr>
          <p:cNvSpPr>
            <a:spLocks noGrp="1"/>
          </p:cNvSpPr>
          <p:nvPr>
            <p:ph type="title"/>
          </p:nvPr>
        </p:nvSpPr>
        <p:spPr/>
        <p:txBody>
          <a:bodyPr/>
          <a:lstStyle/>
          <a:p>
            <a:r>
              <a:rPr lang="en-IN" dirty="0"/>
              <a:t>Emotion Detection</a:t>
            </a:r>
          </a:p>
        </p:txBody>
      </p:sp>
      <p:sp>
        <p:nvSpPr>
          <p:cNvPr id="3" name="Content Placeholder 2">
            <a:extLst>
              <a:ext uri="{FF2B5EF4-FFF2-40B4-BE49-F238E27FC236}">
                <a16:creationId xmlns:a16="http://schemas.microsoft.com/office/drawing/2014/main" id="{4556422C-202F-3ECD-E2BB-6BB21890731A}"/>
              </a:ext>
            </a:extLst>
          </p:cNvPr>
          <p:cNvSpPr>
            <a:spLocks noGrp="1"/>
          </p:cNvSpPr>
          <p:nvPr>
            <p:ph idx="1"/>
          </p:nvPr>
        </p:nvSpPr>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Created a dataset “</a:t>
            </a:r>
            <a:r>
              <a:rPr lang="en-IN" sz="2400" dirty="0" err="1">
                <a:latin typeface="Calibri" panose="020F0502020204030204" pitchFamily="34" charset="0"/>
                <a:ea typeface="Calibri" panose="020F0502020204030204" pitchFamily="34" charset="0"/>
                <a:cs typeface="Calibri" panose="020F0502020204030204" pitchFamily="34" charset="0"/>
              </a:rPr>
              <a:t>nrc</a:t>
            </a:r>
            <a:r>
              <a:rPr lang="en-IN" sz="2400" dirty="0">
                <a:latin typeface="Calibri" panose="020F0502020204030204" pitchFamily="34" charset="0"/>
                <a:ea typeface="Calibri" panose="020F0502020204030204" pitchFamily="34" charset="0"/>
                <a:cs typeface="Calibri" panose="020F0502020204030204" pitchFamily="34" charset="0"/>
              </a:rPr>
              <a:t> emotion lexicon.txt” and retrieved emotions from the dataset.</a:t>
            </a:r>
          </a:p>
          <a:p>
            <a:r>
              <a:rPr lang="en-IN" sz="2400" dirty="0">
                <a:latin typeface="Calibri" panose="020F0502020204030204" pitchFamily="34" charset="0"/>
                <a:ea typeface="Calibri" panose="020F0502020204030204" pitchFamily="34" charset="0"/>
                <a:cs typeface="Calibri" panose="020F0502020204030204" pitchFamily="34" charset="0"/>
              </a:rPr>
              <a:t>Performed emotion detection on Covid tweets using RNN.</a:t>
            </a:r>
          </a:p>
          <a:p>
            <a:r>
              <a:rPr lang="en-IN" sz="2400" dirty="0">
                <a:latin typeface="Calibri" panose="020F0502020204030204" pitchFamily="34" charset="0"/>
                <a:ea typeface="Calibri" panose="020F0502020204030204" pitchFamily="34" charset="0"/>
                <a:cs typeface="Calibri" panose="020F0502020204030204" pitchFamily="34" charset="0"/>
              </a:rPr>
              <a:t>We used the following emotion labels:- Positive, Negative, Surprise, Sadness, anger, joy, negative, trust, fear, anticipation, disgust.</a:t>
            </a:r>
          </a:p>
          <a:p>
            <a:r>
              <a:rPr lang="en-IN" sz="2400" dirty="0">
                <a:latin typeface="Calibri" panose="020F0502020204030204" pitchFamily="34" charset="0"/>
                <a:ea typeface="Calibri" panose="020F0502020204030204" pitchFamily="34" charset="0"/>
                <a:cs typeface="Calibri" panose="020F0502020204030204" pitchFamily="34" charset="0"/>
              </a:rPr>
              <a:t>Used various pre-processing techniques like elimination stop words, removing URL’s, using Porter-stemmer to remove unwanted noise from the data and to improve accuracy.</a:t>
            </a:r>
          </a:p>
          <a:p>
            <a:r>
              <a:rPr lang="en-IN" sz="2400" dirty="0">
                <a:latin typeface="Calibri" panose="020F0502020204030204" pitchFamily="34" charset="0"/>
                <a:ea typeface="Calibri" panose="020F0502020204030204" pitchFamily="34" charset="0"/>
                <a:cs typeface="Calibri" panose="020F0502020204030204" pitchFamily="34" charset="0"/>
              </a:rPr>
              <a:t>Created a new column in dataset called labels which contains the dominant emotion label for each tweet. </a:t>
            </a:r>
          </a:p>
        </p:txBody>
      </p:sp>
    </p:spTree>
    <p:extLst>
      <p:ext uri="{BB962C8B-B14F-4D97-AF65-F5344CB8AC3E}">
        <p14:creationId xmlns:p14="http://schemas.microsoft.com/office/powerpoint/2010/main" val="987436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F229-CD2F-AAB4-4037-4B5479405615}"/>
              </a:ext>
            </a:extLst>
          </p:cNvPr>
          <p:cNvSpPr>
            <a:spLocks noGrp="1"/>
          </p:cNvSpPr>
          <p:nvPr>
            <p:ph type="title"/>
          </p:nvPr>
        </p:nvSpPr>
        <p:spPr/>
        <p:txBody>
          <a:bodyPr/>
          <a:lstStyle/>
          <a:p>
            <a:r>
              <a:rPr lang="en-IN" dirty="0"/>
              <a:t>Model selection for Emotion Detection: RNN</a:t>
            </a:r>
          </a:p>
        </p:txBody>
      </p:sp>
      <p:sp>
        <p:nvSpPr>
          <p:cNvPr id="3" name="Content Placeholder 2">
            <a:extLst>
              <a:ext uri="{FF2B5EF4-FFF2-40B4-BE49-F238E27FC236}">
                <a16:creationId xmlns:a16="http://schemas.microsoft.com/office/drawing/2014/main" id="{5F3EBAD5-18D4-1D0F-7F15-666852119DEB}"/>
              </a:ext>
            </a:extLst>
          </p:cNvPr>
          <p:cNvSpPr>
            <a:spLocks noGrp="1"/>
          </p:cNvSpPr>
          <p:nvPr>
            <p:ph idx="1"/>
          </p:nvPr>
        </p:nvSpPr>
        <p:spPr/>
        <p:txBody>
          <a:bodyPr>
            <a:normAutofit/>
          </a:bodyPr>
          <a:lstStyle/>
          <a:p>
            <a:r>
              <a:rPr lang="en-US" sz="2400" dirty="0"/>
              <a:t>A Recurrent Neural Network (RNN) is a type of neural network that is commonly used for sequence data, such as text. It works by processing the input data one element at a time, while also maintaining a "memory" of the previous elements it has seen. This allows it to make predictions based on the context of the entire sequence, rather than just the current element.</a:t>
            </a:r>
          </a:p>
          <a:p>
            <a:endParaRPr lang="en-US" sz="2400" dirty="0"/>
          </a:p>
          <a:p>
            <a:r>
              <a:rPr lang="en-US" sz="2400" dirty="0"/>
              <a:t>In the context of emotion detection, an RNN can be trained to analyze the emotional content of text data by processing each word in a sentence one at a time and using the context of the previous words to predict the emotion of the current word. By training on a large dataset of labeled text data, an RNN can learn to accurately classify the emotional content of new, unseen text data.</a:t>
            </a:r>
            <a:endParaRPr lang="en-IN" sz="2400" dirty="0"/>
          </a:p>
        </p:txBody>
      </p:sp>
    </p:spTree>
    <p:extLst>
      <p:ext uri="{BB962C8B-B14F-4D97-AF65-F5344CB8AC3E}">
        <p14:creationId xmlns:p14="http://schemas.microsoft.com/office/powerpoint/2010/main" val="3106423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3CF1-8FC3-91DE-3A09-B4EDC0A1B80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576E109-4779-2CC0-ACC5-EED32CC05C97}"/>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We have done a fair job of improving the accuracy and the confusion matrix results to reduce the false positives and negatives from the models we used in this project.</a:t>
            </a:r>
          </a:p>
          <a:p>
            <a:r>
              <a:rPr lang="en-US" sz="1800" b="0" i="0" u="none" strike="noStrike" baseline="0" dirty="0">
                <a:solidFill>
                  <a:srgbClr val="000000"/>
                </a:solidFill>
                <a:latin typeface="Calibri" panose="020F0502020204030204" pitchFamily="34" charset="0"/>
              </a:rPr>
              <a:t>Starting with the baseline Naive Bayes(NB) model to set the bar for the </a:t>
            </a:r>
            <a:r>
              <a:rPr lang="en-US" sz="1800" b="0" i="0" u="none" strike="noStrike" baseline="0" dirty="0" err="1">
                <a:solidFill>
                  <a:srgbClr val="000000"/>
                </a:solidFill>
                <a:latin typeface="Calibri" panose="020F0502020204030204" pitchFamily="34" charset="0"/>
              </a:rPr>
              <a:t>DistilBERT</a:t>
            </a:r>
            <a:r>
              <a:rPr lang="en-US" sz="1800" b="0" i="0" u="none" strike="noStrike" baseline="0" dirty="0">
                <a:solidFill>
                  <a:srgbClr val="000000"/>
                </a:solidFill>
                <a:latin typeface="Calibri" panose="020F0502020204030204" pitchFamily="34" charset="0"/>
              </a:rPr>
              <a:t>-based neural network model. We have achieved an accuracy of </a:t>
            </a:r>
            <a:r>
              <a:rPr lang="en-US" sz="1800" dirty="0">
                <a:solidFill>
                  <a:srgbClr val="000000"/>
                </a:solidFill>
                <a:latin typeface="Calibri" panose="020F0502020204030204" pitchFamily="34" charset="0"/>
              </a:rPr>
              <a:t>63</a:t>
            </a:r>
            <a:r>
              <a:rPr lang="en-US" sz="1800" b="0" i="0" u="none" strike="noStrike" baseline="0" dirty="0">
                <a:solidFill>
                  <a:srgbClr val="000000"/>
                </a:solidFill>
                <a:latin typeface="Calibri" panose="020F0502020204030204" pitchFamily="34" charset="0"/>
              </a:rPr>
              <a:t>.1% with the NB model to an accuracy of </a:t>
            </a:r>
            <a:r>
              <a:rPr lang="en-US" sz="1800" dirty="0">
                <a:solidFill>
                  <a:srgbClr val="000000"/>
                </a:solidFill>
                <a:latin typeface="Calibri" panose="020F0502020204030204" pitchFamily="34" charset="0"/>
              </a:rPr>
              <a:t>79.3</a:t>
            </a:r>
            <a:r>
              <a:rPr lang="en-US" sz="1800" b="0" i="0" u="none" strike="noStrike" baseline="0" dirty="0">
                <a:solidFill>
                  <a:srgbClr val="000000"/>
                </a:solidFill>
                <a:latin typeface="Calibri" panose="020F0502020204030204" pitchFamily="34" charset="0"/>
              </a:rPr>
              <a:t>% with the </a:t>
            </a:r>
            <a:r>
              <a:rPr lang="en-US" sz="1800" b="0" i="0" u="none" strike="noStrike" baseline="0" dirty="0" err="1">
                <a:solidFill>
                  <a:srgbClr val="000000"/>
                </a:solidFill>
                <a:latin typeface="Calibri" panose="020F0502020204030204" pitchFamily="34" charset="0"/>
              </a:rPr>
              <a:t>DistilBERT</a:t>
            </a:r>
            <a:r>
              <a:rPr lang="en-US" sz="1800" b="0" i="0" u="none" strike="noStrike" baseline="0" dirty="0">
                <a:solidFill>
                  <a:srgbClr val="000000"/>
                </a:solidFill>
                <a:latin typeface="Calibri" panose="020F0502020204030204" pitchFamily="34" charset="0"/>
              </a:rPr>
              <a:t> model. </a:t>
            </a:r>
          </a:p>
          <a:p>
            <a:r>
              <a:rPr lang="en-US" sz="1800" b="0" i="0" u="none" strike="noStrike" baseline="0" dirty="0">
                <a:solidFill>
                  <a:srgbClr val="000000"/>
                </a:solidFill>
                <a:latin typeface="Calibri" panose="020F0502020204030204" pitchFamily="34" charset="0"/>
              </a:rPr>
              <a:t>With the help of callback functions, we improved the training process by stopping it at the 10th epoch(stopping early), retrieving the best model weights, and reducing LR on the plateau (changing the Learning rate when </a:t>
            </a:r>
            <a:r>
              <a:rPr lang="en-US" sz="1800" b="0" i="0" u="none" strike="noStrike" baseline="0" dirty="0" err="1">
                <a:solidFill>
                  <a:srgbClr val="000000"/>
                </a:solidFill>
                <a:latin typeface="Calibri" panose="020F0502020204030204" pitchFamily="34" charset="0"/>
              </a:rPr>
              <a:t>val</a:t>
            </a:r>
            <a:r>
              <a:rPr lang="en-US" sz="1800" b="0" i="0" u="none" strike="noStrike" baseline="0" dirty="0">
                <a:solidFill>
                  <a:srgbClr val="000000"/>
                </a:solidFill>
                <a:latin typeface="Calibri" panose="020F0502020204030204" pitchFamily="34" charset="0"/>
              </a:rPr>
              <a:t> loss remains the same). Consequently, we enhanced the training procedure.</a:t>
            </a:r>
          </a:p>
          <a:p>
            <a:r>
              <a:rPr lang="en-US" sz="1800" b="0" i="0" u="none" strike="noStrike" baseline="0" dirty="0">
                <a:solidFill>
                  <a:srgbClr val="000000"/>
                </a:solidFill>
                <a:latin typeface="Calibri" panose="020F0502020204030204" pitchFamily="34" charset="0"/>
              </a:rPr>
              <a:t> </a:t>
            </a:r>
            <a:r>
              <a:rPr lang="en-US" sz="1800" dirty="0">
                <a:effectLst/>
                <a:ea typeface="Calibri" panose="020F0502020204030204" pitchFamily="34" charset="0"/>
                <a:cs typeface="Times New Roman" panose="02020603050405020304" pitchFamily="18" charset="0"/>
              </a:rPr>
              <a:t>We performed various comparisons and analysis on the tweets with which we can understand the sentiments of people during covid-19. Out of which, in terms of the model, </a:t>
            </a:r>
            <a:r>
              <a:rPr lang="en-US" sz="1800" dirty="0" err="1">
                <a:effectLst/>
                <a:ea typeface="Calibri" panose="020F0502020204030204" pitchFamily="34" charset="0"/>
                <a:cs typeface="Times New Roman" panose="02020603050405020304" pitchFamily="18" charset="0"/>
              </a:rPr>
              <a:t>DistilBert</a:t>
            </a:r>
            <a:r>
              <a:rPr lang="en-US" sz="1800" dirty="0">
                <a:effectLst/>
                <a:ea typeface="Calibri" panose="020F0502020204030204" pitchFamily="34" charset="0"/>
                <a:cs typeface="Times New Roman" panose="02020603050405020304" pitchFamily="18" charset="0"/>
              </a:rPr>
              <a:t> has given a better accuracy and precision for our approach.</a:t>
            </a:r>
          </a:p>
          <a:p>
            <a:r>
              <a:rPr lang="en-US" sz="1800" dirty="0">
                <a:effectLst/>
                <a:ea typeface="Calibri" panose="020F0502020204030204" pitchFamily="34" charset="0"/>
                <a:cs typeface="Times New Roman" panose="02020603050405020304" pitchFamily="18" charset="0"/>
              </a:rPr>
              <a:t>Trained emotion </a:t>
            </a:r>
            <a:r>
              <a:rPr lang="en-US" sz="1800">
                <a:effectLst/>
                <a:ea typeface="Calibri" panose="020F0502020204030204" pitchFamily="34" charset="0"/>
                <a:cs typeface="Times New Roman" panose="02020603050405020304" pitchFamily="18" charset="0"/>
              </a:rPr>
              <a:t>detection using RNN model.</a:t>
            </a:r>
            <a:endParaRPr lang="en-US" sz="1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0896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4" name="Title 3">
            <a:extLst>
              <a:ext uri="{FF2B5EF4-FFF2-40B4-BE49-F238E27FC236}">
                <a16:creationId xmlns:a16="http://schemas.microsoft.com/office/drawing/2014/main" id="{D787DF70-7226-5F56-3DE0-D2EA32D4CED9}"/>
              </a:ext>
            </a:extLst>
          </p:cNvPr>
          <p:cNvSpPr>
            <a:spLocks noGrp="1"/>
          </p:cNvSpPr>
          <p:nvPr>
            <p:ph type="ctrTitle" idx="4294967295"/>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a:t>
            </a:r>
          </a:p>
        </p:txBody>
      </p:sp>
      <p:sp>
        <p:nvSpPr>
          <p:cNvPr id="13"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40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7F5C-17C7-5095-DCC7-63B5FD576209}"/>
              </a:ext>
            </a:extLst>
          </p:cNvPr>
          <p:cNvSpPr>
            <a:spLocks noGrp="1"/>
          </p:cNvSpPr>
          <p:nvPr>
            <p:ph type="title"/>
          </p:nvPr>
        </p:nvSpPr>
        <p:spPr>
          <a:xfrm>
            <a:off x="838200" y="330619"/>
            <a:ext cx="10515600" cy="1325563"/>
          </a:xfrm>
        </p:spPr>
        <p:txBody>
          <a:bodyPr>
            <a:normAutofit/>
          </a:bodyPr>
          <a:lstStyle/>
          <a:p>
            <a:r>
              <a:rPr lang="en-US" sz="5400"/>
              <a:t>Table of Contents</a:t>
            </a:r>
          </a:p>
        </p:txBody>
      </p:sp>
      <p:graphicFrame>
        <p:nvGraphicFramePr>
          <p:cNvPr id="4" name="Content Placeholder 2">
            <a:extLst>
              <a:ext uri="{FF2B5EF4-FFF2-40B4-BE49-F238E27FC236}">
                <a16:creationId xmlns:a16="http://schemas.microsoft.com/office/drawing/2014/main" id="{31D7CC2C-1643-E1E8-0A80-783EE9E563D4}"/>
              </a:ext>
            </a:extLst>
          </p:cNvPr>
          <p:cNvGraphicFramePr>
            <a:graphicFrameLocks noGrp="1"/>
          </p:cNvGraphicFramePr>
          <p:nvPr>
            <p:ph idx="1"/>
            <p:extLst>
              <p:ext uri="{D42A27DB-BD31-4B8C-83A1-F6EECF244321}">
                <p14:modId xmlns:p14="http://schemas.microsoft.com/office/powerpoint/2010/main" val="243256287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97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FA8F6-5D65-11E8-D5F2-DD4564DB5AC8}"/>
              </a:ext>
            </a:extLst>
          </p:cNvPr>
          <p:cNvSpPr>
            <a:spLocks noGrp="1"/>
          </p:cNvSpPr>
          <p:nvPr>
            <p:ph type="title"/>
          </p:nvPr>
        </p:nvSpPr>
        <p:spPr>
          <a:xfrm>
            <a:off x="838200" y="365125"/>
            <a:ext cx="10515600" cy="1325563"/>
          </a:xfrm>
        </p:spPr>
        <p:txBody>
          <a:bodyPr>
            <a:normAutofit/>
          </a:bodyPr>
          <a:lstStyle/>
          <a:p>
            <a:r>
              <a:rPr lang="en-US" sz="540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3C2774-EB42-FEA2-C23C-358F9BC42C8F}"/>
              </a:ext>
            </a:extLst>
          </p:cNvPr>
          <p:cNvSpPr>
            <a:spLocks noGrp="1"/>
          </p:cNvSpPr>
          <p:nvPr>
            <p:ph idx="1"/>
          </p:nvPr>
        </p:nvSpPr>
        <p:spPr>
          <a:xfrm>
            <a:off x="838200" y="1929384"/>
            <a:ext cx="10515600" cy="4251960"/>
          </a:xfrm>
        </p:spPr>
        <p:txBody>
          <a:bodyPr>
            <a:normAutofit/>
          </a:bodyPr>
          <a:lstStyle/>
          <a:p>
            <a:r>
              <a:rPr lang="en-US" sz="1900" dirty="0"/>
              <a:t>Analyzing COVID-19 Tweets using </a:t>
            </a:r>
            <a:r>
              <a:rPr lang="en-US" sz="1900" dirty="0" err="1"/>
              <a:t>DistilBERT</a:t>
            </a:r>
            <a:r>
              <a:rPr lang="en-US" sz="1900" dirty="0"/>
              <a:t> and Naive Bayes Models is a data mining project aimed at extracting significant information from tweets about the COVID-19 pandemic.</a:t>
            </a:r>
          </a:p>
          <a:p>
            <a:r>
              <a:rPr lang="en-US" sz="1900" dirty="0"/>
              <a:t>Natural language processing techniques(stop-words, Porter-stemmer) are applied to analyze text data and find patterns, trends, and feelings conveyed in these tweets.</a:t>
            </a:r>
          </a:p>
          <a:p>
            <a:r>
              <a:rPr lang="en-US" sz="1900" dirty="0"/>
              <a:t>The objective is to reveal hidden patterns and trends that can assist researchers and policymakers better understand the public's perception and response to the pandemic, thereby contributing to the creation of more effective mitigation efforts.</a:t>
            </a:r>
          </a:p>
          <a:p>
            <a:r>
              <a:rPr lang="en-US" sz="1900" b="0" i="0" u="none" strike="noStrike" baseline="0" dirty="0"/>
              <a:t>Visualization of the sentiment of the tweets tweeted each day on COVID-19, enabling us to understand how people's opinions and feelings about the pandemic evolve over time.</a:t>
            </a:r>
            <a:endParaRPr lang="en-US" sz="1900" dirty="0"/>
          </a:p>
          <a:p>
            <a:r>
              <a:rPr lang="en-US" sz="1900" dirty="0"/>
              <a:t>The initiative intends to use data mining techniques to provide more complete insights into the COVID-19 pandemic.</a:t>
            </a:r>
          </a:p>
          <a:p>
            <a:pPr marL="0" indent="0">
              <a:buNone/>
            </a:pPr>
            <a:endParaRPr lang="en-US" sz="1900" dirty="0"/>
          </a:p>
        </p:txBody>
      </p:sp>
    </p:spTree>
    <p:extLst>
      <p:ext uri="{BB962C8B-B14F-4D97-AF65-F5344CB8AC3E}">
        <p14:creationId xmlns:p14="http://schemas.microsoft.com/office/powerpoint/2010/main" val="369258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19951-A385-A764-0A3D-E3C1B8612221}"/>
              </a:ext>
            </a:extLst>
          </p:cNvPr>
          <p:cNvSpPr>
            <a:spLocks noGrp="1"/>
          </p:cNvSpPr>
          <p:nvPr>
            <p:ph type="title"/>
          </p:nvPr>
        </p:nvSpPr>
        <p:spPr>
          <a:xfrm>
            <a:off x="838200" y="556995"/>
            <a:ext cx="10515600" cy="1133693"/>
          </a:xfrm>
        </p:spPr>
        <p:txBody>
          <a:bodyPr>
            <a:normAutofit/>
          </a:bodyPr>
          <a:lstStyle/>
          <a:p>
            <a:r>
              <a:rPr lang="en-US" sz="5200"/>
              <a:t>Data Source and Data Cleaning</a:t>
            </a:r>
          </a:p>
        </p:txBody>
      </p:sp>
      <p:graphicFrame>
        <p:nvGraphicFramePr>
          <p:cNvPr id="5" name="Content Placeholder 2">
            <a:extLst>
              <a:ext uri="{FF2B5EF4-FFF2-40B4-BE49-F238E27FC236}">
                <a16:creationId xmlns:a16="http://schemas.microsoft.com/office/drawing/2014/main" id="{A0435880-7A94-674F-0DF5-F163D78EC46F}"/>
              </a:ext>
            </a:extLst>
          </p:cNvPr>
          <p:cNvGraphicFramePr>
            <a:graphicFrameLocks noGrp="1"/>
          </p:cNvGraphicFramePr>
          <p:nvPr>
            <p:ph idx="1"/>
            <p:extLst>
              <p:ext uri="{D42A27DB-BD31-4B8C-83A1-F6EECF244321}">
                <p14:modId xmlns:p14="http://schemas.microsoft.com/office/powerpoint/2010/main" val="4204217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791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1420D-8D75-7F55-5AE9-C8271B89B56C}"/>
              </a:ext>
            </a:extLst>
          </p:cNvPr>
          <p:cNvSpPr>
            <a:spLocks noGrp="1"/>
          </p:cNvSpPr>
          <p:nvPr>
            <p:ph type="title"/>
          </p:nvPr>
        </p:nvSpPr>
        <p:spPr>
          <a:xfrm>
            <a:off x="841248" y="685800"/>
            <a:ext cx="10506456" cy="1157005"/>
          </a:xfrm>
        </p:spPr>
        <p:txBody>
          <a:bodyPr anchor="b">
            <a:normAutofit/>
          </a:bodyPr>
          <a:lstStyle/>
          <a:p>
            <a:r>
              <a:rPr lang="en-US" sz="4800"/>
              <a:t>Data Preprocessing and labelling</a:t>
            </a:r>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6524C92-3F4C-BA24-98AC-4534DB0B714F}"/>
              </a:ext>
            </a:extLst>
          </p:cNvPr>
          <p:cNvGraphicFramePr>
            <a:graphicFrameLocks noGrp="1"/>
          </p:cNvGraphicFramePr>
          <p:nvPr>
            <p:ph idx="1"/>
            <p:extLst>
              <p:ext uri="{D42A27DB-BD31-4B8C-83A1-F6EECF244321}">
                <p14:modId xmlns:p14="http://schemas.microsoft.com/office/powerpoint/2010/main" val="979485979"/>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33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16AE8-2496-EEE5-F78A-C930D908A3A9}"/>
              </a:ext>
            </a:extLst>
          </p:cNvPr>
          <p:cNvSpPr>
            <a:spLocks noGrp="1"/>
          </p:cNvSpPr>
          <p:nvPr>
            <p:ph type="title"/>
          </p:nvPr>
        </p:nvSpPr>
        <p:spPr>
          <a:xfrm>
            <a:off x="838200" y="365125"/>
            <a:ext cx="10515600" cy="1325563"/>
          </a:xfrm>
        </p:spPr>
        <p:txBody>
          <a:bodyPr>
            <a:normAutofit/>
          </a:bodyPr>
          <a:lstStyle/>
          <a:p>
            <a:r>
              <a:rPr lang="en-US" sz="5400" dirty="0"/>
              <a:t>Analysis</a:t>
            </a:r>
          </a:p>
        </p:txBody>
      </p:sp>
      <p:sp>
        <p:nvSpPr>
          <p:cNvPr id="3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9735AA49-AD8D-5F99-6E32-F9924BA6C936}"/>
              </a:ext>
            </a:extLst>
          </p:cNvPr>
          <p:cNvSpPr>
            <a:spLocks noGrp="1"/>
          </p:cNvSpPr>
          <p:nvPr>
            <p:ph idx="1"/>
          </p:nvPr>
        </p:nvSpPr>
        <p:spPr>
          <a:xfrm>
            <a:off x="838200" y="1929384"/>
            <a:ext cx="10515600" cy="4251960"/>
          </a:xfrm>
        </p:spPr>
        <p:txBody>
          <a:bodyPr>
            <a:normAutofit/>
          </a:bodyPr>
          <a:lstStyle/>
          <a:p>
            <a:pPr marL="0" indent="0">
              <a:buNone/>
            </a:pPr>
            <a:r>
              <a:rPr lang="en-US" sz="2200" dirty="0"/>
              <a:t>The analysis of the COVID-19 tweets in this project was conducted with a comprehensive approach. Three techniques were employed, including: </a:t>
            </a:r>
          </a:p>
          <a:p>
            <a:r>
              <a:rPr lang="en-US" sz="2200" dirty="0"/>
              <a:t>1) frequency analysis of the number of tweets per day</a:t>
            </a:r>
          </a:p>
          <a:p>
            <a:pPr algn="just"/>
            <a:r>
              <a:rPr lang="en-US" sz="2200" dirty="0"/>
              <a:t>2) Word Cloud to visualize the most commonly used terms</a:t>
            </a:r>
          </a:p>
          <a:p>
            <a:r>
              <a:rPr lang="en-US" sz="2200" dirty="0"/>
              <a:t>3) Sentiment Analysis to determine the emotions and attitudes conveyed in the tweets. </a:t>
            </a:r>
          </a:p>
          <a:p>
            <a:pPr marL="0" indent="0">
              <a:buNone/>
            </a:pPr>
            <a:r>
              <a:rPr lang="en-US" sz="2200" dirty="0"/>
              <a:t>This approach provides a multifaceted view of the data, allowing for a more thorough understanding of the topics and emotions surrounding the pandemic on Twitter.</a:t>
            </a:r>
          </a:p>
        </p:txBody>
      </p:sp>
    </p:spTree>
    <p:extLst>
      <p:ext uri="{BB962C8B-B14F-4D97-AF65-F5344CB8AC3E}">
        <p14:creationId xmlns:p14="http://schemas.microsoft.com/office/powerpoint/2010/main" val="397825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87E6-4D5B-4FF2-1F8A-97915DCB313A}"/>
              </a:ext>
            </a:extLst>
          </p:cNvPr>
          <p:cNvSpPr>
            <a:spLocks noGrp="1"/>
          </p:cNvSpPr>
          <p:nvPr>
            <p:ph type="title"/>
          </p:nvPr>
        </p:nvSpPr>
        <p:spPr/>
        <p:txBody>
          <a:bodyPr/>
          <a:lstStyle/>
          <a:p>
            <a:r>
              <a:rPr lang="en-US" dirty="0"/>
              <a:t>Frequency of tweets collected per day</a:t>
            </a:r>
          </a:p>
        </p:txBody>
      </p:sp>
      <p:pic>
        <p:nvPicPr>
          <p:cNvPr id="5" name="Content Placeholder 4" descr="Chart, bar chart&#10;&#10;Description automatically generated">
            <a:extLst>
              <a:ext uri="{FF2B5EF4-FFF2-40B4-BE49-F238E27FC236}">
                <a16:creationId xmlns:a16="http://schemas.microsoft.com/office/drawing/2014/main" id="{8F4833F3-047C-CDC3-5B86-06AA65D964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9130" y="1690688"/>
            <a:ext cx="9039972" cy="4465528"/>
          </a:xfrm>
        </p:spPr>
      </p:pic>
    </p:spTree>
    <p:extLst>
      <p:ext uri="{BB962C8B-B14F-4D97-AF65-F5344CB8AC3E}">
        <p14:creationId xmlns:p14="http://schemas.microsoft.com/office/powerpoint/2010/main" val="293596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4363-9BE7-EA9C-B66F-CAAA0AA3C51F}"/>
              </a:ext>
            </a:extLst>
          </p:cNvPr>
          <p:cNvSpPr>
            <a:spLocks noGrp="1"/>
          </p:cNvSpPr>
          <p:nvPr>
            <p:ph type="title"/>
          </p:nvPr>
        </p:nvSpPr>
        <p:spPr/>
        <p:txBody>
          <a:bodyPr/>
          <a:lstStyle/>
          <a:p>
            <a:r>
              <a:rPr lang="en-US"/>
              <a:t>Word Cloud</a:t>
            </a:r>
            <a:endParaRPr lang="en-US" dirty="0"/>
          </a:p>
        </p:txBody>
      </p:sp>
      <p:pic>
        <p:nvPicPr>
          <p:cNvPr id="5" name="Content Placeholder 4" descr="A picture containing text&#10;&#10;Description automatically generated">
            <a:extLst>
              <a:ext uri="{FF2B5EF4-FFF2-40B4-BE49-F238E27FC236}">
                <a16:creationId xmlns:a16="http://schemas.microsoft.com/office/drawing/2014/main" id="{ADE12B19-5E8D-F327-EBBD-C9DE022F0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343" y="1825625"/>
            <a:ext cx="5416326" cy="4351338"/>
          </a:xfrm>
        </p:spPr>
      </p:pic>
    </p:spTree>
    <p:extLst>
      <p:ext uri="{BB962C8B-B14F-4D97-AF65-F5344CB8AC3E}">
        <p14:creationId xmlns:p14="http://schemas.microsoft.com/office/powerpoint/2010/main" val="3216371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400E0-DD53-27BB-1832-145D9B7591B8}"/>
              </a:ext>
            </a:extLst>
          </p:cNvPr>
          <p:cNvSpPr>
            <a:spLocks noGrp="1"/>
          </p:cNvSpPr>
          <p:nvPr>
            <p:ph type="title"/>
          </p:nvPr>
        </p:nvSpPr>
        <p:spPr>
          <a:xfrm>
            <a:off x="841248" y="548640"/>
            <a:ext cx="3600860" cy="5431536"/>
          </a:xfrm>
        </p:spPr>
        <p:txBody>
          <a:bodyPr>
            <a:normAutofit/>
          </a:bodyPr>
          <a:lstStyle/>
          <a:p>
            <a:r>
              <a:rPr lang="en-US" sz="5400"/>
              <a:t>Model Selection</a:t>
            </a:r>
          </a:p>
        </p:txBody>
      </p:sp>
      <p:sp>
        <p:nvSpPr>
          <p:cNvPr id="4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BFCFBDC1-6923-FBDD-FFE7-7B1D2F4BC1D3}"/>
              </a:ext>
            </a:extLst>
          </p:cNvPr>
          <p:cNvSpPr>
            <a:spLocks noGrp="1"/>
          </p:cNvSpPr>
          <p:nvPr>
            <p:ph idx="1"/>
          </p:nvPr>
        </p:nvSpPr>
        <p:spPr>
          <a:xfrm>
            <a:off x="5126418" y="552091"/>
            <a:ext cx="6224335" cy="5431536"/>
          </a:xfrm>
        </p:spPr>
        <p:txBody>
          <a:bodyPr anchor="ctr">
            <a:normAutofit/>
          </a:bodyPr>
          <a:lstStyle/>
          <a:p>
            <a:pPr marL="0" indent="0">
              <a:buNone/>
            </a:pPr>
            <a:r>
              <a:rPr lang="en-US" sz="2200"/>
              <a:t>Two models were used for sentiment analysis in this project: </a:t>
            </a:r>
          </a:p>
          <a:p>
            <a:r>
              <a:rPr lang="en-US" sz="2200"/>
              <a:t>1. Naive Bayes and</a:t>
            </a:r>
          </a:p>
          <a:p>
            <a:r>
              <a:rPr lang="en-US" sz="2200"/>
              <a:t>2.DistilBERT neural network. </a:t>
            </a:r>
          </a:p>
          <a:p>
            <a:pPr marL="0" indent="0">
              <a:buNone/>
            </a:pPr>
            <a:r>
              <a:rPr lang="en-US" sz="2200"/>
              <a:t>The Naive Bayes model is a probabilistic algorithm that uses Bayes' theorem to predict the sentiment of a tweet based on its word features.</a:t>
            </a:r>
          </a:p>
          <a:p>
            <a:pPr marL="0" indent="0">
              <a:buNone/>
            </a:pPr>
            <a:r>
              <a:rPr lang="en-US" sz="2200"/>
              <a:t> The DistilBERT model is a deep learning algorithm that uses a pre-trained transformer-based neural network to generate contextualized word embeddings and make sentiment predictions based on those embeddings.</a:t>
            </a:r>
          </a:p>
        </p:txBody>
      </p:sp>
    </p:spTree>
    <p:extLst>
      <p:ext uri="{BB962C8B-B14F-4D97-AF65-F5344CB8AC3E}">
        <p14:creationId xmlns:p14="http://schemas.microsoft.com/office/powerpoint/2010/main" val="2157852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1355</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Analyzing COVID-19 Tweets using DistilBERT and Naive Bayes</vt:lpstr>
      <vt:lpstr>Table of Contents</vt:lpstr>
      <vt:lpstr>Introduction</vt:lpstr>
      <vt:lpstr>Data Source and Data Cleaning</vt:lpstr>
      <vt:lpstr>Data Preprocessing and labelling</vt:lpstr>
      <vt:lpstr>Analysis</vt:lpstr>
      <vt:lpstr>Frequency of tweets collected per day</vt:lpstr>
      <vt:lpstr>Word Cloud</vt:lpstr>
      <vt:lpstr>Model Selection</vt:lpstr>
      <vt:lpstr>Sentiment Analysis</vt:lpstr>
      <vt:lpstr>Performance comparison     Accuracy and Confusion Matrix values of two models </vt:lpstr>
      <vt:lpstr>Performance comparison     Accuracy and Confusion Matrix values of two models </vt:lpstr>
      <vt:lpstr>Performance comparison  Accuracy and Confusion Matrix values of two models</vt:lpstr>
      <vt:lpstr>Performance comparison  Accuracy and Confusion Matrix values of two models</vt:lpstr>
      <vt:lpstr>Calculated Emotions of people</vt:lpstr>
      <vt:lpstr>Emotion Detection</vt:lpstr>
      <vt:lpstr>Model selection for Emotion Detection: RNN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COVID-19 Tweets using DistilBERT and Naive Bayes</dc:title>
  <dc:creator>gunnam.mvrsai123@gmail.com</dc:creator>
  <cp:lastModifiedBy>Sree Ram</cp:lastModifiedBy>
  <cp:revision>4</cp:revision>
  <dcterms:created xsi:type="dcterms:W3CDTF">2023-04-27T12:58:01Z</dcterms:created>
  <dcterms:modified xsi:type="dcterms:W3CDTF">2023-05-06T03:23:23Z</dcterms:modified>
</cp:coreProperties>
</file>