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38AA5-F867-48D0-8256-910B0BC52476}">
          <p14:sldIdLst>
            <p14:sldId id="256"/>
          </p14:sldIdLst>
        </p14:section>
        <p14:section name="Untitled Section" id="{01E416EA-B349-47CE-A7B4-5A345D97BE5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6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ED578-39ED-47EF-9ED0-D26E679BA690}" type="datetimeFigureOut">
              <a:rPr lang="fr-FR" smtClean="0"/>
              <a:t>19/09/2020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A85A-88BA-40F0-9722-04DE4C8919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4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3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B726A-3C61-4C6A-B70B-3ACA518F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fr-FR" sz="3200">
                <a:solidFill>
                  <a:schemeClr val="bg1"/>
                </a:solidFill>
              </a:rPr>
              <a:t>Why ?</a:t>
            </a:r>
          </a:p>
        </p:txBody>
      </p:sp>
      <p:pic>
        <p:nvPicPr>
          <p:cNvPr id="1026" name="Picture 2" descr="Databricks launches AutoML Toolkit for model building and deployment |  VentureBeat">
            <a:extLst>
              <a:ext uri="{FF2B5EF4-FFF2-40B4-BE49-F238E27FC236}">
                <a16:creationId xmlns:a16="http://schemas.microsoft.com/office/drawing/2014/main" id="{B2C2EB15-36A5-4499-9FA6-FFADA006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6421" y="1479899"/>
            <a:ext cx="3373552" cy="16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2A2B8-F7C4-4346-9323-FB48B3642018}"/>
              </a:ext>
            </a:extLst>
          </p:cNvPr>
          <p:cNvSpPr txBox="1"/>
          <p:nvPr/>
        </p:nvSpPr>
        <p:spPr>
          <a:xfrm>
            <a:off x="1209734" y="2811355"/>
            <a:ext cx="10181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an intuitive and collaborative environnement, </a:t>
            </a:r>
            <a:r>
              <a:rPr lang="fr-FR" sz="2400" dirty="0" err="1"/>
              <a:t>without</a:t>
            </a:r>
            <a:r>
              <a:rPr lang="fr-FR" sz="2400" dirty="0"/>
              <a:t> </a:t>
            </a:r>
            <a:r>
              <a:rPr lang="fr-FR" sz="2400" dirty="0" err="1"/>
              <a:t>worrying</a:t>
            </a:r>
            <a:r>
              <a:rPr lang="fr-FR" sz="2400" dirty="0"/>
              <a:t> about </a:t>
            </a:r>
          </a:p>
          <a:p>
            <a:pPr algn="ctr"/>
            <a:r>
              <a:rPr lang="fr-FR" sz="2400" dirty="0"/>
              <a:t>Infrastructure and upgrades</a:t>
            </a:r>
          </a:p>
        </p:txBody>
      </p:sp>
    </p:spTree>
    <p:extLst>
      <p:ext uri="{BB962C8B-B14F-4D97-AF65-F5344CB8AC3E}">
        <p14:creationId xmlns:p14="http://schemas.microsoft.com/office/powerpoint/2010/main" val="160397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11266" name="Picture 2" descr="Databricks launches AutoML Toolkit for model building and deployment |  VentureBeat">
            <a:extLst>
              <a:ext uri="{FF2B5EF4-FFF2-40B4-BE49-F238E27FC236}">
                <a16:creationId xmlns:a16="http://schemas.microsoft.com/office/drawing/2014/main" id="{C77E151F-E65A-4734-8E99-7A92496C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11" y="1517072"/>
            <a:ext cx="6255326" cy="31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8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E8FB4-C6C8-4AF2-BD5E-16292A51BDDA}"/>
              </a:ext>
            </a:extLst>
          </p:cNvPr>
          <p:cNvSpPr txBox="1"/>
          <p:nvPr/>
        </p:nvSpPr>
        <p:spPr>
          <a:xfrm>
            <a:off x="4668410" y="330901"/>
            <a:ext cx="352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>
                <a:solidFill>
                  <a:prstClr val="black"/>
                </a:solidFill>
                <a:latin typeface="Gill Sans Nova"/>
              </a:rPr>
              <a:t>Databricks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12294" name="Picture 6" descr="Gear Logo, gear icon, pencil, text, logo png | PNGWing">
            <a:extLst>
              <a:ext uri="{FF2B5EF4-FFF2-40B4-BE49-F238E27FC236}">
                <a16:creationId xmlns:a16="http://schemas.microsoft.com/office/drawing/2014/main" id="{5EC171D9-7F5C-4438-BC9D-703D1B421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8" y="2367462"/>
            <a:ext cx="1511743" cy="15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Tool | PNG All">
            <a:extLst>
              <a:ext uri="{FF2B5EF4-FFF2-40B4-BE49-F238E27FC236}">
                <a16:creationId xmlns:a16="http://schemas.microsoft.com/office/drawing/2014/main" id="{DE60754D-6062-45B5-B50B-2311EC52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12" y="2439226"/>
            <a:ext cx="1547904" cy="15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and Papers Payment Svg Png Icon Free Download (#464467) -  OnlineWebFonts.COM">
            <a:extLst>
              <a:ext uri="{FF2B5EF4-FFF2-40B4-BE49-F238E27FC236}">
                <a16:creationId xmlns:a16="http://schemas.microsoft.com/office/drawing/2014/main" id="{BF86609C-86C9-45E3-BDAB-6DEDDA61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76" y="2367462"/>
            <a:ext cx="1833667" cy="16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Gears Setup Vector SVG Icon (3) - PNG Repo Free PNG Icons">
            <a:extLst>
              <a:ext uri="{FF2B5EF4-FFF2-40B4-BE49-F238E27FC236}">
                <a16:creationId xmlns:a16="http://schemas.microsoft.com/office/drawing/2014/main" id="{5BFF1439-3446-448A-8C2E-A11B904F5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389" y="2367462"/>
            <a:ext cx="1919573" cy="19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68FC93-22FF-42BA-ACE0-13FFB0886A55}"/>
              </a:ext>
            </a:extLst>
          </p:cNvPr>
          <p:cNvSpPr txBox="1"/>
          <p:nvPr/>
        </p:nvSpPr>
        <p:spPr>
          <a:xfrm>
            <a:off x="490800" y="45165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Managed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CE00B-E471-4A63-9E24-C36FC87E16C2}"/>
              </a:ext>
            </a:extLst>
          </p:cNvPr>
          <p:cNvSpPr txBox="1"/>
          <p:nvPr/>
        </p:nvSpPr>
        <p:spPr>
          <a:xfrm>
            <a:off x="3566509" y="4516582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1AFF7-222B-49B4-985E-55C54695FA3C}"/>
              </a:ext>
            </a:extLst>
          </p:cNvPr>
          <p:cNvSpPr txBox="1"/>
          <p:nvPr/>
        </p:nvSpPr>
        <p:spPr>
          <a:xfrm>
            <a:off x="7193327" y="4565073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73E59-0A23-4CC4-A4E6-5F50A9262996}"/>
              </a:ext>
            </a:extLst>
          </p:cNvPr>
          <p:cNvSpPr txBox="1"/>
          <p:nvPr/>
        </p:nvSpPr>
        <p:spPr>
          <a:xfrm>
            <a:off x="10279036" y="451658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Setup infra.</a:t>
            </a:r>
          </a:p>
        </p:txBody>
      </p:sp>
    </p:spTree>
    <p:extLst>
      <p:ext uri="{BB962C8B-B14F-4D97-AF65-F5344CB8AC3E}">
        <p14:creationId xmlns:p14="http://schemas.microsoft.com/office/powerpoint/2010/main" val="41348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13314" name="Picture 2" descr="Apache Spark: Avantages et Inconvénients - Le DataScientist">
            <a:extLst>
              <a:ext uri="{FF2B5EF4-FFF2-40B4-BE49-F238E27FC236}">
                <a16:creationId xmlns:a16="http://schemas.microsoft.com/office/drawing/2014/main" id="{D5D7AF3B-2F17-48CA-B2C8-31447660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7" y="997528"/>
            <a:ext cx="2781136" cy="16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bricks - Analyses de données unifiées">
            <a:extLst>
              <a:ext uri="{FF2B5EF4-FFF2-40B4-BE49-F238E27FC236}">
                <a16:creationId xmlns:a16="http://schemas.microsoft.com/office/drawing/2014/main" id="{11276E3F-CAB8-47D0-8CE9-4D8C7CE3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7" y="879764"/>
            <a:ext cx="2495465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icrosoft Azure, les solutions solides et sécurisées pour le cloud">
            <a:extLst>
              <a:ext uri="{FF2B5EF4-FFF2-40B4-BE49-F238E27FC236}">
                <a16:creationId xmlns:a16="http://schemas.microsoft.com/office/drawing/2014/main" id="{9F71AE89-BD26-43F3-BC79-B0CAF8FB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482" y="789708"/>
            <a:ext cx="4571601" cy="19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8 Grunge Plus Sign (PNG Transparent) Vol.2 | OnlyGFX.com">
            <a:extLst>
              <a:ext uri="{FF2B5EF4-FFF2-40B4-BE49-F238E27FC236}">
                <a16:creationId xmlns:a16="http://schemas.microsoft.com/office/drawing/2014/main" id="{696FEF0A-323C-46A9-BC03-B21CA60B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93" y="1205285"/>
            <a:ext cx="1035195" cy="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8 Grunge Plus Sign (PNG Transparent) Vol.2 | OnlyGFX.com">
            <a:extLst>
              <a:ext uri="{FF2B5EF4-FFF2-40B4-BE49-F238E27FC236}">
                <a16:creationId xmlns:a16="http://schemas.microsoft.com/office/drawing/2014/main" id="{241DF3BB-FDDD-49BB-8676-AA5356E1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48" y="1136012"/>
            <a:ext cx="1035195" cy="9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Introduction à Azure Databricks">
            <a:extLst>
              <a:ext uri="{FF2B5EF4-FFF2-40B4-BE49-F238E27FC236}">
                <a16:creationId xmlns:a16="http://schemas.microsoft.com/office/drawing/2014/main" id="{C700BFC6-D917-4D53-81D5-E0A423DC7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51" y="3325895"/>
            <a:ext cx="7699664" cy="38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Symbole égal | Icons Gratuite">
            <a:extLst>
              <a:ext uri="{FF2B5EF4-FFF2-40B4-BE49-F238E27FC236}">
                <a16:creationId xmlns:a16="http://schemas.microsoft.com/office/drawing/2014/main" id="{A7C4D7CC-1A6B-404A-B246-D121E7F6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43930" y="3121433"/>
            <a:ext cx="755177" cy="7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loud Data | Centralised Data Repository - Checkpoint.digital">
            <a:extLst>
              <a:ext uri="{FF2B5EF4-FFF2-40B4-BE49-F238E27FC236}">
                <a16:creationId xmlns:a16="http://schemas.microsoft.com/office/drawing/2014/main" id="{21C5F330-FFD2-4FA5-87C0-9E204DD2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1" y="1953566"/>
            <a:ext cx="2639572" cy="20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9B5AC-EE77-4F8D-8DB9-5C669CDF701C}"/>
              </a:ext>
            </a:extLst>
          </p:cNvPr>
          <p:cNvSpPr txBox="1"/>
          <p:nvPr/>
        </p:nvSpPr>
        <p:spPr>
          <a:xfrm>
            <a:off x="761924" y="4533190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Centralize</a:t>
            </a:r>
            <a:r>
              <a:rPr lang="fr-FR" dirty="0"/>
              <a:t> Data</a:t>
            </a:r>
          </a:p>
        </p:txBody>
      </p:sp>
      <p:pic>
        <p:nvPicPr>
          <p:cNvPr id="2054" name="Picture 6" descr="The Historical Data Will Be Searchable And Consistent - Historical Data  Clipart - Png Download (#5319506) - PinClipart">
            <a:extLst>
              <a:ext uri="{FF2B5EF4-FFF2-40B4-BE49-F238E27FC236}">
                <a16:creationId xmlns:a16="http://schemas.microsoft.com/office/drawing/2014/main" id="{35BA743D-327D-4BA1-8295-A723555D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56" y="1937241"/>
            <a:ext cx="2450942" cy="21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usiness Automation Platform | Logicdrop">
            <a:extLst>
              <a:ext uri="{FF2B5EF4-FFF2-40B4-BE49-F238E27FC236}">
                <a16:creationId xmlns:a16="http://schemas.microsoft.com/office/drawing/2014/main" id="{71D20B0C-2AFB-407D-842A-F92EC9AA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91" y="2109142"/>
            <a:ext cx="1916488" cy="19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Set Smart Goals and Smart KPIs | By Datatoolset - datatoolset.com">
            <a:extLst>
              <a:ext uri="{FF2B5EF4-FFF2-40B4-BE49-F238E27FC236}">
                <a16:creationId xmlns:a16="http://schemas.microsoft.com/office/drawing/2014/main" id="{96D6261C-E6A9-443E-B42B-D360B5A9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2" y="2175163"/>
            <a:ext cx="3524699" cy="1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773101-51AF-4379-A96F-72A9103ED91C}"/>
              </a:ext>
            </a:extLst>
          </p:cNvPr>
          <p:cNvSpPr txBox="1"/>
          <p:nvPr/>
        </p:nvSpPr>
        <p:spPr>
          <a:xfrm>
            <a:off x="3730621" y="453319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Historical</a:t>
            </a:r>
            <a:r>
              <a:rPr lang="fr-FR" dirty="0"/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C1882-F034-4153-8B36-93C4D82BC8CD}"/>
              </a:ext>
            </a:extLst>
          </p:cNvPr>
          <p:cNvSpPr txBox="1"/>
          <p:nvPr/>
        </p:nvSpPr>
        <p:spPr>
          <a:xfrm>
            <a:off x="6451434" y="4533190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0146-3CFF-4492-89FD-1512DA168064}"/>
              </a:ext>
            </a:extLst>
          </p:cNvPr>
          <p:cNvSpPr txBox="1"/>
          <p:nvPr/>
        </p:nvSpPr>
        <p:spPr>
          <a:xfrm>
            <a:off x="9732909" y="45331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KPIs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E42E2-A895-4A1B-8BB7-3F5B2947B29C}"/>
              </a:ext>
            </a:extLst>
          </p:cNvPr>
          <p:cNvSpPr txBox="1"/>
          <p:nvPr/>
        </p:nvSpPr>
        <p:spPr>
          <a:xfrm>
            <a:off x="3773801" y="203328"/>
            <a:ext cx="549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Data Engineering </a:t>
            </a:r>
            <a:r>
              <a:rPr lang="fr-FR" sz="3600" dirty="0" err="1"/>
              <a:t>needs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162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3074" name="Picture 2" descr="ETL vs. ELT: How to Choose the Best Approach for Your Data Warehouse">
            <a:extLst>
              <a:ext uri="{FF2B5EF4-FFF2-40B4-BE49-F238E27FC236}">
                <a16:creationId xmlns:a16="http://schemas.microsoft.com/office/drawing/2014/main" id="{A488638D-0E0E-4C49-9A46-CDABBA6B6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r="29831" b="20557"/>
          <a:stretch/>
        </p:blipFill>
        <p:spPr bwMode="auto">
          <a:xfrm>
            <a:off x="1212046" y="1630018"/>
            <a:ext cx="9006801" cy="372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C045B-5B83-4C89-B3E5-41EF9F5182C6}"/>
              </a:ext>
            </a:extLst>
          </p:cNvPr>
          <p:cNvSpPr txBox="1"/>
          <p:nvPr/>
        </p:nvSpPr>
        <p:spPr>
          <a:xfrm>
            <a:off x="4398547" y="390751"/>
            <a:ext cx="549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The ETL Process</a:t>
            </a:r>
          </a:p>
        </p:txBody>
      </p:sp>
    </p:spTree>
    <p:extLst>
      <p:ext uri="{BB962C8B-B14F-4D97-AF65-F5344CB8AC3E}">
        <p14:creationId xmlns:p14="http://schemas.microsoft.com/office/powerpoint/2010/main" val="140865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C045B-5B83-4C89-B3E5-41EF9F5182C6}"/>
              </a:ext>
            </a:extLst>
          </p:cNvPr>
          <p:cNvSpPr txBox="1"/>
          <p:nvPr/>
        </p:nvSpPr>
        <p:spPr>
          <a:xfrm>
            <a:off x="3594983" y="342260"/>
            <a:ext cx="611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Challenges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with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Traditional</a:t>
            </a: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 ETL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6099B-4E37-42A7-9E6E-8D50F736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8" y="2031774"/>
            <a:ext cx="3305309" cy="3806755"/>
          </a:xfrm>
          <a:prstGeom prst="rect">
            <a:avLst/>
          </a:prstGeom>
        </p:spPr>
      </p:pic>
      <p:pic>
        <p:nvPicPr>
          <p:cNvPr id="5122" name="Picture 2" descr="Amazon.com Amazon Web Services Microsoft Azure Cloud Computing  Infrastructure As A Service - Sky Transparent PNG">
            <a:extLst>
              <a:ext uri="{FF2B5EF4-FFF2-40B4-BE49-F238E27FC236}">
                <a16:creationId xmlns:a16="http://schemas.microsoft.com/office/drawing/2014/main" id="{53437E33-B866-4080-A954-44EBBBC5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15" y="2874818"/>
            <a:ext cx="3183210" cy="19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s 4 KPI e-commerce les plus importants">
            <a:extLst>
              <a:ext uri="{FF2B5EF4-FFF2-40B4-BE49-F238E27FC236}">
                <a16:creationId xmlns:a16="http://schemas.microsoft.com/office/drawing/2014/main" id="{D33A7227-5E65-4495-98FE-194F52F80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4"/>
          <a:stretch/>
        </p:blipFill>
        <p:spPr bwMode="auto">
          <a:xfrm>
            <a:off x="8068883" y="2708563"/>
            <a:ext cx="4869903" cy="27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78884-5DD1-4F9F-8BC7-6545F86E39C2}"/>
              </a:ext>
            </a:extLst>
          </p:cNvPr>
          <p:cNvSpPr txBox="1"/>
          <p:nvPr/>
        </p:nvSpPr>
        <p:spPr>
          <a:xfrm>
            <a:off x="484834" y="6278864"/>
            <a:ext cx="26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Exponential</a:t>
            </a:r>
            <a:r>
              <a:rPr lang="fr-FR" dirty="0"/>
              <a:t> Data </a:t>
            </a:r>
            <a:r>
              <a:rPr lang="fr-FR" dirty="0" err="1"/>
              <a:t>Growth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E0C20-C883-41A9-92DB-E1EB17CA0458}"/>
              </a:ext>
            </a:extLst>
          </p:cNvPr>
          <p:cNvSpPr txBox="1"/>
          <p:nvPr/>
        </p:nvSpPr>
        <p:spPr>
          <a:xfrm>
            <a:off x="4782750" y="6278864"/>
            <a:ext cx="24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Infrastructure </a:t>
            </a:r>
            <a:r>
              <a:rPr lang="fr-FR" dirty="0" err="1"/>
              <a:t>Scalability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3B2A4-928B-4202-89E2-E9C39E3EA613}"/>
              </a:ext>
            </a:extLst>
          </p:cNvPr>
          <p:cNvSpPr txBox="1"/>
          <p:nvPr/>
        </p:nvSpPr>
        <p:spPr>
          <a:xfrm>
            <a:off x="8487375" y="6278864"/>
            <a:ext cx="24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Envolve</a:t>
            </a:r>
            <a:r>
              <a:rPr lang="fr-FR" dirty="0"/>
              <a:t> business </a:t>
            </a:r>
            <a:r>
              <a:rPr lang="fr-FR" dirty="0" err="1"/>
              <a:t>Needs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2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C045B-5B83-4C89-B3E5-41EF9F5182C6}"/>
              </a:ext>
            </a:extLst>
          </p:cNvPr>
          <p:cNvSpPr txBox="1"/>
          <p:nvPr/>
        </p:nvSpPr>
        <p:spPr>
          <a:xfrm>
            <a:off x="3594983" y="342260"/>
            <a:ext cx="611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Consumers</a:t>
            </a:r>
            <a:r>
              <a:rPr kumimoji="0" lang="fr-FR" sz="3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 of Data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6150" name="Picture 6" descr="Trends in Data Science for 2020 &amp; 2021 - Samuel Sum - Blog">
            <a:extLst>
              <a:ext uri="{FF2B5EF4-FFF2-40B4-BE49-F238E27FC236}">
                <a16:creationId xmlns:a16="http://schemas.microsoft.com/office/drawing/2014/main" id="{7EA684BD-E0D3-473A-9A3D-089D4196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18" y="1846898"/>
            <a:ext cx="4113464" cy="316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ow to recruit data scientists? | Jobboardfinder.com">
            <a:extLst>
              <a:ext uri="{FF2B5EF4-FFF2-40B4-BE49-F238E27FC236}">
                <a16:creationId xmlns:a16="http://schemas.microsoft.com/office/drawing/2014/main" id="{ADA6A914-028F-454D-96C2-0582D2D1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15239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DB97B7-73DD-49AC-A47A-1777F61969B4}"/>
              </a:ext>
            </a:extLst>
          </p:cNvPr>
          <p:cNvSpPr txBox="1"/>
          <p:nvPr/>
        </p:nvSpPr>
        <p:spPr>
          <a:xfrm>
            <a:off x="1918260" y="542681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Business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F41B8-A60A-4369-AF01-584CB176BB0E}"/>
              </a:ext>
            </a:extLst>
          </p:cNvPr>
          <p:cNvSpPr txBox="1"/>
          <p:nvPr/>
        </p:nvSpPr>
        <p:spPr>
          <a:xfrm>
            <a:off x="8249275" y="5333999"/>
            <a:ext cx="14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9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2" name="Picture 4" descr="Apache Spark — Wikipédia">
            <a:extLst>
              <a:ext uri="{FF2B5EF4-FFF2-40B4-BE49-F238E27FC236}">
                <a16:creationId xmlns:a16="http://schemas.microsoft.com/office/drawing/2014/main" id="{7425E31A-FD02-40B3-88D4-81CEAEC21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24" y="1620980"/>
            <a:ext cx="5395793" cy="28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19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8194" name="Picture 2" descr="Fast Png 5 » PNG Image #1245209 - PNG Images - PNGio">
            <a:extLst>
              <a:ext uri="{FF2B5EF4-FFF2-40B4-BE49-F238E27FC236}">
                <a16:creationId xmlns:a16="http://schemas.microsoft.com/office/drawing/2014/main" id="{BDEA3C6F-5420-452B-B9EA-8242CDB7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3" y="2667000"/>
            <a:ext cx="2374159" cy="13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6E562-5407-4E29-8954-4D5584176E29}"/>
              </a:ext>
            </a:extLst>
          </p:cNvPr>
          <p:cNvSpPr txBox="1"/>
          <p:nvPr/>
        </p:nvSpPr>
        <p:spPr>
          <a:xfrm>
            <a:off x="4645691" y="484248"/>
            <a:ext cx="352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Apache Spark</a:t>
            </a:r>
          </a:p>
        </p:txBody>
      </p:sp>
      <p:pic>
        <p:nvPicPr>
          <p:cNvPr id="8196" name="Picture 4" descr="ram memory Icons PNG - Free PNG and Icons Downloads">
            <a:extLst>
              <a:ext uri="{FF2B5EF4-FFF2-40B4-BE49-F238E27FC236}">
                <a16:creationId xmlns:a16="http://schemas.microsoft.com/office/drawing/2014/main" id="{5EB70B00-79E4-4264-880F-E783C335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48" y="244481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loud Scalability Icon - 513x379 PNG Download - PNGkit">
            <a:extLst>
              <a:ext uri="{FF2B5EF4-FFF2-40B4-BE49-F238E27FC236}">
                <a16:creationId xmlns:a16="http://schemas.microsoft.com/office/drawing/2014/main" id="{1C075A79-E80E-4241-AF34-08D2E0D5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13" y="2444817"/>
            <a:ext cx="3462476" cy="193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swiss army knife silhouette - Google Search">
            <a:extLst>
              <a:ext uri="{FF2B5EF4-FFF2-40B4-BE49-F238E27FC236}">
                <a16:creationId xmlns:a16="http://schemas.microsoft.com/office/drawing/2014/main" id="{6640091D-371E-4357-8D3B-5A9D21B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62" y="2306781"/>
            <a:ext cx="2403764" cy="24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F63DA-33C1-40BA-BC2B-728ACA3E0E0E}"/>
              </a:ext>
            </a:extLst>
          </p:cNvPr>
          <p:cNvSpPr txBox="1"/>
          <p:nvPr/>
        </p:nvSpPr>
        <p:spPr>
          <a:xfrm>
            <a:off x="1336369" y="471054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3E0D8-8DA8-438C-95EF-860E8AAFE88D}"/>
              </a:ext>
            </a:extLst>
          </p:cNvPr>
          <p:cNvSpPr txBox="1"/>
          <p:nvPr/>
        </p:nvSpPr>
        <p:spPr>
          <a:xfrm>
            <a:off x="4032157" y="4710545"/>
            <a:ext cx="122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9B90A-9996-46B7-A923-FBE2D596C3F2}"/>
              </a:ext>
            </a:extLst>
          </p:cNvPr>
          <p:cNvSpPr txBox="1"/>
          <p:nvPr/>
        </p:nvSpPr>
        <p:spPr>
          <a:xfrm>
            <a:off x="7045520" y="4710545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Highly</a:t>
            </a:r>
            <a:r>
              <a:rPr lang="fr-FR" dirty="0"/>
              <a:t> scalable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9FD38-F28D-44AD-B8B2-5DB93AF0480D}"/>
              </a:ext>
            </a:extLst>
          </p:cNvPr>
          <p:cNvSpPr txBox="1"/>
          <p:nvPr/>
        </p:nvSpPr>
        <p:spPr>
          <a:xfrm>
            <a:off x="10459735" y="471054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50074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6E562-5407-4E29-8954-4D5584176E29}"/>
              </a:ext>
            </a:extLst>
          </p:cNvPr>
          <p:cNvSpPr txBox="1"/>
          <p:nvPr/>
        </p:nvSpPr>
        <p:spPr>
          <a:xfrm>
            <a:off x="4208370" y="325222"/>
            <a:ext cx="352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>
                <a:solidFill>
                  <a:prstClr val="black"/>
                </a:solidFill>
                <a:latin typeface="Gill Sans Nova"/>
              </a:rPr>
              <a:t>Difficult</a:t>
            </a:r>
            <a:r>
              <a:rPr lang="fr-FR" sz="3600" dirty="0">
                <a:solidFill>
                  <a:prstClr val="black"/>
                </a:solidFill>
                <a:latin typeface="Gill Sans Nova"/>
              </a:rPr>
              <a:t> to use ?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46AC3-DE66-416B-8321-1EA410B7EF45}"/>
              </a:ext>
            </a:extLst>
          </p:cNvPr>
          <p:cNvSpPr/>
          <p:nvPr/>
        </p:nvSpPr>
        <p:spPr>
          <a:xfrm>
            <a:off x="499796" y="1391478"/>
            <a:ext cx="2697764" cy="13630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</a:t>
            </a:r>
            <a:r>
              <a:rPr lang="fr-FR" dirty="0" err="1"/>
              <a:t>Managment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A5764-5E57-4949-8AA9-1F9203F20B30}"/>
              </a:ext>
            </a:extLst>
          </p:cNvPr>
          <p:cNvSpPr/>
          <p:nvPr/>
        </p:nvSpPr>
        <p:spPr>
          <a:xfrm>
            <a:off x="4424191" y="1391477"/>
            <a:ext cx="2697764" cy="13630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Upgrade Challenges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65FE5-6B0E-4E7B-AC8B-6C02C461D353}"/>
              </a:ext>
            </a:extLst>
          </p:cNvPr>
          <p:cNvSpPr/>
          <p:nvPr/>
        </p:nvSpPr>
        <p:spPr>
          <a:xfrm>
            <a:off x="8541026" y="1391477"/>
            <a:ext cx="2697764" cy="136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8480E-86CF-414A-8344-150E43D68B18}"/>
              </a:ext>
            </a:extLst>
          </p:cNvPr>
          <p:cNvSpPr/>
          <p:nvPr/>
        </p:nvSpPr>
        <p:spPr>
          <a:xfrm>
            <a:off x="436374" y="4103441"/>
            <a:ext cx="2697764" cy="1363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Manual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EA207-9FA8-4B39-990E-A79CCA07304C}"/>
              </a:ext>
            </a:extLst>
          </p:cNvPr>
          <p:cNvSpPr/>
          <p:nvPr/>
        </p:nvSpPr>
        <p:spPr>
          <a:xfrm>
            <a:off x="4424191" y="4124738"/>
            <a:ext cx="2697764" cy="13630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Tooling</a:t>
            </a:r>
            <a:r>
              <a:rPr lang="fr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EED31-7232-4AB2-A309-3E1962EA075A}"/>
              </a:ext>
            </a:extLst>
          </p:cNvPr>
          <p:cNvSpPr/>
          <p:nvPr/>
        </p:nvSpPr>
        <p:spPr>
          <a:xfrm>
            <a:off x="8541026" y="4103441"/>
            <a:ext cx="2697764" cy="13630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Collaborate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0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FCC535-F368-497D-9E47-898F8F0D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pic>
        <p:nvPicPr>
          <p:cNvPr id="9218" name="Picture 2" descr="Modern, Upmarket, Health Logo Design for The Solution by Sameh | Design  #5622030">
            <a:extLst>
              <a:ext uri="{FF2B5EF4-FFF2-40B4-BE49-F238E27FC236}">
                <a16:creationId xmlns:a16="http://schemas.microsoft.com/office/drawing/2014/main" id="{6F8F245F-1EDA-4444-8173-0C6AEA16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497"/>
            <a:ext cx="9144000" cy="588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947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GradientRiseVTI</vt:lpstr>
      <vt:lpstr>Why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?</dc:title>
  <dc:creator>ANOUAR</dc:creator>
  <cp:lastModifiedBy>ANOUAR</cp:lastModifiedBy>
  <cp:revision>12</cp:revision>
  <dcterms:created xsi:type="dcterms:W3CDTF">2020-09-19T11:58:30Z</dcterms:created>
  <dcterms:modified xsi:type="dcterms:W3CDTF">2020-09-19T15:05:08Z</dcterms:modified>
</cp:coreProperties>
</file>